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wmf" ContentType="image/x-wmf"/>
  <Default Extension="rels" ContentType="application/vnd.openxmlformats-package.relationships+xml"/>
  <Default Extension="xml" ContentType="application/xml"/>
  <Default Extension="vsdx" ContentType="application/vnd.ms-visio.drawing"/>
  <Default Extension="vml" ContentType="application/vnd.openxmlformats-officedocument.vmlDrawing"/>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04"/>
  </p:notesMasterIdLst>
  <p:handoutMasterIdLst>
    <p:handoutMasterId r:id="rId105"/>
  </p:handoutMasterIdLst>
  <p:sldIdLst>
    <p:sldId id="2463" r:id="rId2"/>
    <p:sldId id="2464" r:id="rId3"/>
    <p:sldId id="2574" r:id="rId4"/>
    <p:sldId id="2688" r:id="rId5"/>
    <p:sldId id="2771" r:id="rId6"/>
    <p:sldId id="2590" r:id="rId7"/>
    <p:sldId id="2726" r:id="rId8"/>
    <p:sldId id="2727" r:id="rId9"/>
    <p:sldId id="2728" r:id="rId10"/>
    <p:sldId id="2732" r:id="rId11"/>
    <p:sldId id="2734" r:id="rId12"/>
    <p:sldId id="2729" r:id="rId13"/>
    <p:sldId id="2733" r:id="rId14"/>
    <p:sldId id="2735" r:id="rId15"/>
    <p:sldId id="2730" r:id="rId16"/>
    <p:sldId id="2737" r:id="rId17"/>
    <p:sldId id="2738" r:id="rId18"/>
    <p:sldId id="2739" r:id="rId19"/>
    <p:sldId id="2736" r:id="rId20"/>
    <p:sldId id="2791" r:id="rId21"/>
    <p:sldId id="2792" r:id="rId22"/>
    <p:sldId id="2793" r:id="rId23"/>
    <p:sldId id="2794" r:id="rId24"/>
    <p:sldId id="2795" r:id="rId25"/>
    <p:sldId id="2796" r:id="rId26"/>
    <p:sldId id="2797" r:id="rId27"/>
    <p:sldId id="2798" r:id="rId28"/>
    <p:sldId id="2799" r:id="rId29"/>
    <p:sldId id="2800" r:id="rId30"/>
    <p:sldId id="2801" r:id="rId31"/>
    <p:sldId id="2802" r:id="rId32"/>
    <p:sldId id="2803" r:id="rId33"/>
    <p:sldId id="2804" r:id="rId34"/>
    <p:sldId id="2805" r:id="rId35"/>
    <p:sldId id="2806" r:id="rId36"/>
    <p:sldId id="2807" r:id="rId37"/>
    <p:sldId id="2808" r:id="rId38"/>
    <p:sldId id="2809" r:id="rId39"/>
    <p:sldId id="2810" r:id="rId40"/>
    <p:sldId id="2811" r:id="rId41"/>
    <p:sldId id="2812" r:id="rId42"/>
    <p:sldId id="2813" r:id="rId43"/>
    <p:sldId id="2814" r:id="rId44"/>
    <p:sldId id="2815" r:id="rId45"/>
    <p:sldId id="2816" r:id="rId46"/>
    <p:sldId id="2817" r:id="rId47"/>
    <p:sldId id="2818" r:id="rId48"/>
    <p:sldId id="2819" r:id="rId49"/>
    <p:sldId id="2830" r:id="rId50"/>
    <p:sldId id="2831" r:id="rId51"/>
    <p:sldId id="2644" r:id="rId52"/>
    <p:sldId id="2627" r:id="rId53"/>
    <p:sldId id="2744" r:id="rId54"/>
    <p:sldId id="2628" r:id="rId55"/>
    <p:sldId id="2629" r:id="rId56"/>
    <p:sldId id="2633" r:id="rId57"/>
    <p:sldId id="2631" r:id="rId58"/>
    <p:sldId id="2708" r:id="rId59"/>
    <p:sldId id="2709" r:id="rId60"/>
    <p:sldId id="2635" r:id="rId61"/>
    <p:sldId id="2710" r:id="rId62"/>
    <p:sldId id="2636" r:id="rId63"/>
    <p:sldId id="2711" r:id="rId64"/>
    <p:sldId id="2712" r:id="rId65"/>
    <p:sldId id="2638" r:id="rId66"/>
    <p:sldId id="2639" r:id="rId67"/>
    <p:sldId id="2640" r:id="rId68"/>
    <p:sldId id="2642" r:id="rId69"/>
    <p:sldId id="2713" r:id="rId70"/>
    <p:sldId id="2714" r:id="rId71"/>
    <p:sldId id="2715" r:id="rId72"/>
    <p:sldId id="2641" r:id="rId73"/>
    <p:sldId id="2716" r:id="rId74"/>
    <p:sldId id="2643" r:id="rId75"/>
    <p:sldId id="2772" r:id="rId76"/>
    <p:sldId id="2773" r:id="rId77"/>
    <p:sldId id="2774" r:id="rId78"/>
    <p:sldId id="2775" r:id="rId79"/>
    <p:sldId id="2776" r:id="rId80"/>
    <p:sldId id="2777" r:id="rId81"/>
    <p:sldId id="2778" r:id="rId82"/>
    <p:sldId id="2779" r:id="rId83"/>
    <p:sldId id="2780" r:id="rId84"/>
    <p:sldId id="2781" r:id="rId85"/>
    <p:sldId id="2782" r:id="rId86"/>
    <p:sldId id="2783" r:id="rId87"/>
    <p:sldId id="2784" r:id="rId88"/>
    <p:sldId id="2785" r:id="rId89"/>
    <p:sldId id="2786" r:id="rId90"/>
    <p:sldId id="2787" r:id="rId91"/>
    <p:sldId id="2788" r:id="rId92"/>
    <p:sldId id="2789" r:id="rId93"/>
    <p:sldId id="2790" r:id="rId94"/>
    <p:sldId id="2822" r:id="rId95"/>
    <p:sldId id="2823" r:id="rId96"/>
    <p:sldId id="2824" r:id="rId97"/>
    <p:sldId id="2832" r:id="rId98"/>
    <p:sldId id="2825" r:id="rId99"/>
    <p:sldId id="2826" r:id="rId100"/>
    <p:sldId id="2827" r:id="rId101"/>
    <p:sldId id="2828" r:id="rId102"/>
    <p:sldId id="2829" r:id="rId103"/>
  </p:sldIdLst>
  <p:sldSz cx="12192000" cy="6858000"/>
  <p:notesSz cx="6858000" cy="9144000"/>
  <p:custDataLst>
    <p:tags r:id="rId106"/>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80">
          <p15:clr>
            <a:srgbClr val="A4A3A4"/>
          </p15:clr>
        </p15:guide>
        <p15:guide id="2" pos="3774">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AEA9"/>
    <a:srgbClr val="60ABF5"/>
    <a:srgbClr val="453DAA"/>
    <a:srgbClr val="81E2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005" autoAdjust="0"/>
    <p:restoredTop sz="96688" autoAdjust="0"/>
  </p:normalViewPr>
  <p:slideViewPr>
    <p:cSldViewPr snapToGrid="0">
      <p:cViewPr varScale="1">
        <p:scale>
          <a:sx n="161" d="100"/>
          <a:sy n="161" d="100"/>
        </p:scale>
        <p:origin x="228" y="96"/>
      </p:cViewPr>
      <p:guideLst>
        <p:guide orient="horz" pos="2280"/>
        <p:guide pos="3774"/>
      </p:guideLst>
    </p:cSldViewPr>
  </p:slideViewPr>
  <p:notesTextViewPr>
    <p:cViewPr>
      <p:scale>
        <a:sx n="1" d="1"/>
        <a:sy n="1" d="1"/>
      </p:scale>
      <p:origin x="0" y="0"/>
    </p:cViewPr>
  </p:notesTextViewPr>
  <p:sorterViewPr>
    <p:cViewPr>
      <p:scale>
        <a:sx n="100" d="100"/>
        <a:sy n="100" d="100"/>
      </p:scale>
      <p:origin x="0" y="-31326"/>
    </p:cViewPr>
  </p:sorterViewPr>
  <p:notesViewPr>
    <p:cSldViewPr snapToGrid="0">
      <p:cViewPr varScale="1">
        <p:scale>
          <a:sx n="126" d="100"/>
          <a:sy n="126" d="100"/>
        </p:scale>
        <p:origin x="4912" y="64"/>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presProps" Target="presProps.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viewProps" Target="view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tags" Target="tags/tag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theme" Target="theme/theme1.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s>
</file>

<file path=ppt/charts/_rels/chart1.xml.rels><?xml version="1.0" encoding="UTF-8" standalone="yes"?>
<Relationships xmlns="http://schemas.openxmlformats.org/package/2006/relationships"><Relationship Id="rId2" Type="http://schemas.openxmlformats.org/officeDocument/2006/relationships/oleObject" Target="file:///F:\&#24037;&#20316;\&#32534;&#20889;&#20070;&#30446;\&#31532;6&#31456;%20&#31363;&#28431;&#30005;&#29992;&#25143;&#35782;&#21035;\&#19996;&#33694;&#39640;&#36842;&#30005;&#23376;&#20803;&#20214;&#26377;&#38480;&#20844;&#21496;.xlsx" TargetMode="External"/><Relationship Id="rId1" Type="http://schemas.openxmlformats.org/officeDocument/2006/relationships/themeOverride" Target="../theme/themeOverrid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areaChart>
        <c:grouping val="standard"/>
        <c:varyColors val="0"/>
        <c:ser>
          <c:idx val="0"/>
          <c:order val="0"/>
          <c:tx>
            <c:strRef>
              <c:f>Sheet1!$B$1</c:f>
              <c:strCache>
                <c:ptCount val="1"/>
                <c:pt idx="0">
                  <c:v>有功总</c:v>
                </c:pt>
              </c:strCache>
            </c:strRef>
          </c:tx>
          <c:spPr>
            <a:solidFill>
              <a:schemeClr val="accent1">
                <a:alpha val="46000"/>
              </a:schemeClr>
            </a:solidFill>
            <a:ln>
              <a:noFill/>
            </a:ln>
          </c:spPr>
          <c:cat>
            <c:numRef>
              <c:f>Sheet1!$A$2:$A$33</c:f>
              <c:numCache>
                <c:formatCode>h:mm;@</c:formatCode>
                <c:ptCount val="32"/>
                <c:pt idx="0">
                  <c:v>40857</c:v>
                </c:pt>
                <c:pt idx="1">
                  <c:v>40857.010416666664</c:v>
                </c:pt>
                <c:pt idx="2">
                  <c:v>40857.020833333336</c:v>
                </c:pt>
                <c:pt idx="3">
                  <c:v>40857.03125</c:v>
                </c:pt>
                <c:pt idx="4">
                  <c:v>40857.041666666613</c:v>
                </c:pt>
                <c:pt idx="5">
                  <c:v>40857.052083333336</c:v>
                </c:pt>
                <c:pt idx="6">
                  <c:v>40857.0625</c:v>
                </c:pt>
                <c:pt idx="7">
                  <c:v>40857.072916666664</c:v>
                </c:pt>
                <c:pt idx="8">
                  <c:v>40857.083333333336</c:v>
                </c:pt>
                <c:pt idx="9">
                  <c:v>40857.093749999985</c:v>
                </c:pt>
                <c:pt idx="10">
                  <c:v>40857.104166666613</c:v>
                </c:pt>
                <c:pt idx="11">
                  <c:v>40857.114583333336</c:v>
                </c:pt>
                <c:pt idx="12">
                  <c:v>40857.124999999993</c:v>
                </c:pt>
                <c:pt idx="13">
                  <c:v>40857.135416666613</c:v>
                </c:pt>
                <c:pt idx="14">
                  <c:v>40857.145833333336</c:v>
                </c:pt>
                <c:pt idx="15">
                  <c:v>40857.156250000044</c:v>
                </c:pt>
                <c:pt idx="16">
                  <c:v>40857.166666666613</c:v>
                </c:pt>
                <c:pt idx="17">
                  <c:v>40857.177083333285</c:v>
                </c:pt>
                <c:pt idx="18">
                  <c:v>40857.1875</c:v>
                </c:pt>
                <c:pt idx="19">
                  <c:v>40857.197916666613</c:v>
                </c:pt>
                <c:pt idx="20">
                  <c:v>40857.208333333336</c:v>
                </c:pt>
                <c:pt idx="21">
                  <c:v>40857.21875</c:v>
                </c:pt>
                <c:pt idx="22">
                  <c:v>40857.229166666577</c:v>
                </c:pt>
                <c:pt idx="23">
                  <c:v>40857.239583333285</c:v>
                </c:pt>
                <c:pt idx="24">
                  <c:v>40857.25</c:v>
                </c:pt>
                <c:pt idx="25">
                  <c:v>40857.260416666613</c:v>
                </c:pt>
                <c:pt idx="26">
                  <c:v>40857.270833333336</c:v>
                </c:pt>
                <c:pt idx="27">
                  <c:v>40857.28125</c:v>
                </c:pt>
                <c:pt idx="28">
                  <c:v>40857.291666666577</c:v>
                </c:pt>
                <c:pt idx="29">
                  <c:v>40857.302083333336</c:v>
                </c:pt>
                <c:pt idx="30">
                  <c:v>40857.312500000044</c:v>
                </c:pt>
                <c:pt idx="31">
                  <c:v>40857.322916666664</c:v>
                </c:pt>
              </c:numCache>
            </c:numRef>
          </c:cat>
          <c:val>
            <c:numRef>
              <c:f>Sheet1!$B$2:$B$33</c:f>
              <c:numCache>
                <c:formatCode>General</c:formatCode>
                <c:ptCount val="32"/>
                <c:pt idx="0">
                  <c:v>202</c:v>
                </c:pt>
                <c:pt idx="1">
                  <c:v>194.8</c:v>
                </c:pt>
                <c:pt idx="2">
                  <c:v>210.4</c:v>
                </c:pt>
                <c:pt idx="3">
                  <c:v>199.6</c:v>
                </c:pt>
                <c:pt idx="4">
                  <c:v>191.2</c:v>
                </c:pt>
                <c:pt idx="5">
                  <c:v>192.4</c:v>
                </c:pt>
                <c:pt idx="6">
                  <c:v>192.4</c:v>
                </c:pt>
                <c:pt idx="7">
                  <c:v>197.2</c:v>
                </c:pt>
                <c:pt idx="8">
                  <c:v>178</c:v>
                </c:pt>
                <c:pt idx="9">
                  <c:v>173.2</c:v>
                </c:pt>
                <c:pt idx="10">
                  <c:v>185.2</c:v>
                </c:pt>
                <c:pt idx="11">
                  <c:v>175.6</c:v>
                </c:pt>
                <c:pt idx="12">
                  <c:v>164.8</c:v>
                </c:pt>
                <c:pt idx="13">
                  <c:v>185.8</c:v>
                </c:pt>
                <c:pt idx="14">
                  <c:v>169.6</c:v>
                </c:pt>
                <c:pt idx="15">
                  <c:v>179.2</c:v>
                </c:pt>
                <c:pt idx="16">
                  <c:v>175.6</c:v>
                </c:pt>
                <c:pt idx="17">
                  <c:v>178.6</c:v>
                </c:pt>
                <c:pt idx="18">
                  <c:v>173.2</c:v>
                </c:pt>
                <c:pt idx="19">
                  <c:v>166</c:v>
                </c:pt>
                <c:pt idx="20">
                  <c:v>170.8</c:v>
                </c:pt>
                <c:pt idx="21">
                  <c:v>176.8</c:v>
                </c:pt>
                <c:pt idx="22">
                  <c:v>175.6</c:v>
                </c:pt>
                <c:pt idx="23">
                  <c:v>164.4</c:v>
                </c:pt>
                <c:pt idx="24">
                  <c:v>168.4</c:v>
                </c:pt>
                <c:pt idx="25">
                  <c:v>165.6</c:v>
                </c:pt>
                <c:pt idx="26">
                  <c:v>164.4</c:v>
                </c:pt>
                <c:pt idx="27">
                  <c:v>188.2</c:v>
                </c:pt>
                <c:pt idx="28">
                  <c:v>179.8</c:v>
                </c:pt>
                <c:pt idx="29">
                  <c:v>165.6</c:v>
                </c:pt>
                <c:pt idx="30">
                  <c:v>219</c:v>
                </c:pt>
                <c:pt idx="31">
                  <c:v>227.6</c:v>
                </c:pt>
              </c:numCache>
            </c:numRef>
          </c:val>
          <c:extLst>
            <c:ext xmlns:c16="http://schemas.microsoft.com/office/drawing/2014/chart" uri="{C3380CC4-5D6E-409C-BE32-E72D297353CC}">
              <c16:uniqueId val="{00000000-0504-40A4-AEA1-54E732708D2D}"/>
            </c:ext>
          </c:extLst>
        </c:ser>
        <c:dLbls>
          <c:showLegendKey val="0"/>
          <c:showVal val="0"/>
          <c:showCatName val="0"/>
          <c:showSerName val="0"/>
          <c:showPercent val="0"/>
          <c:showBubbleSize val="0"/>
        </c:dLbls>
        <c:axId val="206877440"/>
        <c:axId val="206879360"/>
      </c:areaChart>
      <c:catAx>
        <c:axId val="206877440"/>
        <c:scaling>
          <c:orientation val="minMax"/>
        </c:scaling>
        <c:delete val="0"/>
        <c:axPos val="b"/>
        <c:majorGridlines/>
        <c:minorGridlines/>
        <c:title>
          <c:tx>
            <c:rich>
              <a:bodyPr/>
              <a:lstStyle/>
              <a:p>
                <a:pPr>
                  <a:defRPr/>
                </a:pPr>
                <a:r>
                  <a:rPr lang="zh-CN" altLang="en-US"/>
                  <a:t>时间</a:t>
                </a:r>
              </a:p>
            </c:rich>
          </c:tx>
          <c:overlay val="0"/>
        </c:title>
        <c:numFmt formatCode="h:mm;@" sourceLinked="1"/>
        <c:majorTickMark val="out"/>
        <c:minorTickMark val="none"/>
        <c:tickLblPos val="nextTo"/>
        <c:crossAx val="206879360"/>
        <c:crosses val="autoZero"/>
        <c:auto val="1"/>
        <c:lblAlgn val="ctr"/>
        <c:lblOffset val="100"/>
        <c:noMultiLvlLbl val="0"/>
      </c:catAx>
      <c:valAx>
        <c:axId val="206879360"/>
        <c:scaling>
          <c:orientation val="minMax"/>
        </c:scaling>
        <c:delete val="0"/>
        <c:axPos val="l"/>
        <c:majorGridlines/>
        <c:title>
          <c:tx>
            <c:rich>
              <a:bodyPr rot="0" vert="wordArtVertRtl"/>
              <a:lstStyle/>
              <a:p>
                <a:pPr>
                  <a:defRPr/>
                </a:pPr>
                <a:r>
                  <a:rPr lang="zh-CN" altLang="en-US"/>
                  <a:t>有功总</a:t>
                </a:r>
              </a:p>
            </c:rich>
          </c:tx>
          <c:overlay val="0"/>
        </c:title>
        <c:numFmt formatCode="General" sourceLinked="1"/>
        <c:majorTickMark val="out"/>
        <c:minorTickMark val="none"/>
        <c:tickLblPos val="nextTo"/>
        <c:crossAx val="206877440"/>
        <c:crosses val="autoZero"/>
        <c:crossBetween val="midCat"/>
      </c:valAx>
    </c:plotArea>
    <c:plotVisOnly val="1"/>
    <c:dispBlanksAs val="zero"/>
    <c:showDLblsOverMax val="0"/>
  </c:chart>
  <c:spPr>
    <a:solidFill>
      <a:schemeClr val="bg1"/>
    </a:solidFill>
  </c:spPr>
  <c:externalData r:id="rId2">
    <c:autoUpdate val="0"/>
  </c:externalData>
</c:chartSpace>
</file>

<file path=ppt/drawings/_rels/vmlDrawing1.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47.wmf"/><Relationship Id="rId1" Type="http://schemas.openxmlformats.org/officeDocument/2006/relationships/image" Target="../media/image46.w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52.wmf"/><Relationship Id="rId2" Type="http://schemas.openxmlformats.org/officeDocument/2006/relationships/image" Target="../media/image51.wmf"/><Relationship Id="rId1" Type="http://schemas.openxmlformats.org/officeDocument/2006/relationships/image" Target="../media/image50.wmf"/><Relationship Id="rId4" Type="http://schemas.openxmlformats.org/officeDocument/2006/relationships/image" Target="../media/image53.wmf"/></Relationships>
</file>

<file path=ppt/drawings/_rels/vmlDrawing12.vml.rels><?xml version="1.0" encoding="UTF-8" standalone="yes"?>
<Relationships xmlns="http://schemas.openxmlformats.org/package/2006/relationships"><Relationship Id="rId3" Type="http://schemas.openxmlformats.org/officeDocument/2006/relationships/image" Target="../media/image59.wmf"/><Relationship Id="rId2" Type="http://schemas.openxmlformats.org/officeDocument/2006/relationships/image" Target="../media/image58.wmf"/><Relationship Id="rId1" Type="http://schemas.openxmlformats.org/officeDocument/2006/relationships/image" Target="../media/image57.wmf"/></Relationships>
</file>

<file path=ppt/drawings/_rels/vmlDrawing13.vml.rels><?xml version="1.0" encoding="UTF-8" standalone="yes"?>
<Relationships xmlns="http://schemas.openxmlformats.org/package/2006/relationships"><Relationship Id="rId3" Type="http://schemas.openxmlformats.org/officeDocument/2006/relationships/image" Target="../media/image67.wmf"/><Relationship Id="rId2" Type="http://schemas.openxmlformats.org/officeDocument/2006/relationships/image" Target="../media/image66.wmf"/><Relationship Id="rId1" Type="http://schemas.openxmlformats.org/officeDocument/2006/relationships/image" Target="../media/image65.wmf"/></Relationships>
</file>

<file path=ppt/drawings/_rels/vmlDrawing14.vml.rels><?xml version="1.0" encoding="UTF-8" standalone="yes"?>
<Relationships xmlns="http://schemas.openxmlformats.org/package/2006/relationships"><Relationship Id="rId3" Type="http://schemas.openxmlformats.org/officeDocument/2006/relationships/image" Target="../media/image82.wmf"/><Relationship Id="rId2" Type="http://schemas.openxmlformats.org/officeDocument/2006/relationships/image" Target="../media/image81.wmf"/><Relationship Id="rId1" Type="http://schemas.openxmlformats.org/officeDocument/2006/relationships/image" Target="../media/image80.wmf"/><Relationship Id="rId4" Type="http://schemas.openxmlformats.org/officeDocument/2006/relationships/image" Target="../media/image83.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86.e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1.wmf"/><Relationship Id="rId2" Type="http://schemas.openxmlformats.org/officeDocument/2006/relationships/image" Target="../media/image10.wmf"/><Relationship Id="rId1" Type="http://schemas.openxmlformats.org/officeDocument/2006/relationships/image" Target="../media/image9.wmf"/><Relationship Id="rId4" Type="http://schemas.openxmlformats.org/officeDocument/2006/relationships/image" Target="../media/image12.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14.wmf"/><Relationship Id="rId1" Type="http://schemas.openxmlformats.org/officeDocument/2006/relationships/image" Target="../media/image13.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16.wmf"/><Relationship Id="rId1" Type="http://schemas.openxmlformats.org/officeDocument/2006/relationships/image" Target="../media/image15.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30.wmf"/><Relationship Id="rId2" Type="http://schemas.openxmlformats.org/officeDocument/2006/relationships/image" Target="../media/image29.wmf"/><Relationship Id="rId1" Type="http://schemas.openxmlformats.org/officeDocument/2006/relationships/image" Target="../media/image28.wmf"/><Relationship Id="rId6" Type="http://schemas.openxmlformats.org/officeDocument/2006/relationships/image" Target="../media/image33.wmf"/><Relationship Id="rId5" Type="http://schemas.openxmlformats.org/officeDocument/2006/relationships/image" Target="../media/image32.wmf"/><Relationship Id="rId4" Type="http://schemas.openxmlformats.org/officeDocument/2006/relationships/image" Target="../media/image31.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35.e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40.wmf"/><Relationship Id="rId2" Type="http://schemas.openxmlformats.org/officeDocument/2006/relationships/image" Target="../media/image39.wmf"/><Relationship Id="rId1" Type="http://schemas.openxmlformats.org/officeDocument/2006/relationships/image" Target="../media/image38.wmf"/><Relationship Id="rId4" Type="http://schemas.openxmlformats.org/officeDocument/2006/relationships/image" Target="../media/image41.w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45.wmf"/><Relationship Id="rId1" Type="http://schemas.openxmlformats.org/officeDocument/2006/relationships/image" Target="../media/image44.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BF36A80-4B21-4F56-AA5D-12CC375FE12E}" type="datetimeFigureOut">
              <a:rPr lang="zh-CN" altLang="en-US" smtClean="0"/>
              <a:t>2023/10/10</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AF98448-65FC-4F57-8BCA-E68721C888BF}" type="slidenum">
              <a:rPr lang="zh-CN" altLang="en-US" smtClean="0"/>
              <a:t>‹#›</a:t>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F48C929-3478-4C86-AC1D-7ED3E1F2E9CF}" type="datetimeFigureOut">
              <a:rPr lang="zh-CN" altLang="en-US" smtClean="0"/>
              <a:t>2023/10/10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2A6F94D-694A-4B40-A123-D19F160C8E58}"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5"/>
          </p:nvPr>
        </p:nvSpPr>
        <p:spPr/>
        <p:txBody>
          <a:bodyPr/>
          <a:lstStyle/>
          <a:p>
            <a:fld id="{B2A6F94D-694A-4B40-A123-D19F160C8E58}"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900">
                <a:solidFill>
                  <a:srgbClr val="000000"/>
                </a:solidFill>
                <a:latin typeface="Arial" panose="020B0604020202020204" pitchFamily="34" charset="0"/>
                <a:ea typeface="宋体" panose="02010600030101010101" pitchFamily="2" charset="-122"/>
              </a:defRPr>
            </a:lvl1pPr>
            <a:lvl2pPr marL="742950" indent="-285750" eaLnBrk="0" hangingPunct="0">
              <a:defRPr sz="900">
                <a:solidFill>
                  <a:srgbClr val="000000"/>
                </a:solidFill>
                <a:latin typeface="Arial" panose="020B0604020202020204" pitchFamily="34" charset="0"/>
                <a:ea typeface="宋体" panose="02010600030101010101" pitchFamily="2" charset="-122"/>
              </a:defRPr>
            </a:lvl2pPr>
            <a:lvl3pPr marL="1143000" indent="-228600" eaLnBrk="0" hangingPunct="0">
              <a:defRPr sz="900">
                <a:solidFill>
                  <a:srgbClr val="000000"/>
                </a:solidFill>
                <a:latin typeface="Arial" panose="020B0604020202020204" pitchFamily="34" charset="0"/>
                <a:ea typeface="宋体" panose="02010600030101010101" pitchFamily="2" charset="-122"/>
              </a:defRPr>
            </a:lvl3pPr>
            <a:lvl4pPr marL="1600200" indent="-228600" eaLnBrk="0" hangingPunct="0">
              <a:defRPr sz="900">
                <a:solidFill>
                  <a:srgbClr val="000000"/>
                </a:solidFill>
                <a:latin typeface="Arial" panose="020B0604020202020204" pitchFamily="34" charset="0"/>
                <a:ea typeface="宋体" panose="02010600030101010101" pitchFamily="2" charset="-122"/>
              </a:defRPr>
            </a:lvl4pPr>
            <a:lvl5pPr marL="2057400" indent="-228600" eaLnBrk="0" hangingPunct="0">
              <a:defRPr sz="9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9pPr>
          </a:lstStyle>
          <a:p>
            <a:pPr eaLnBrk="1" hangingPunct="1"/>
            <a:fld id="{64B7BAC8-0A1F-4DC1-B9E7-16EB5ED840C0}" type="slidenum">
              <a:rPr lang="en-US" altLang="zh-CN" sz="1300">
                <a:solidFill>
                  <a:schemeClr val="tx1"/>
                </a:solidFill>
              </a:rPr>
              <a:pPr eaLnBrk="1" hangingPunct="1"/>
              <a:t>25</a:t>
            </a:fld>
            <a:endParaRPr lang="en-US" altLang="zh-CN" sz="1300">
              <a:solidFill>
                <a:schemeClr val="tx1"/>
              </a:solidFill>
            </a:endParaRPr>
          </a:p>
        </p:txBody>
      </p:sp>
      <p:sp>
        <p:nvSpPr>
          <p:cNvPr id="69635" name="Rectangle 2"/>
          <p:cNvSpPr>
            <a:spLocks noGrp="1" noRot="1" noChangeAspect="1" noChangeArrowheads="1" noTextEdit="1"/>
          </p:cNvSpPr>
          <p:nvPr>
            <p:ph type="sldImg"/>
          </p:nvPr>
        </p:nvSpPr>
        <p:spPr>
          <a:ln/>
        </p:spPr>
      </p:sp>
      <p:sp>
        <p:nvSpPr>
          <p:cNvPr id="696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latin typeface="Arial" panose="020B0604020202020204" pitchFamily="34" charset="0"/>
            </a:endParaRPr>
          </a:p>
        </p:txBody>
      </p:sp>
    </p:spTree>
    <p:extLst>
      <p:ext uri="{BB962C8B-B14F-4D97-AF65-F5344CB8AC3E}">
        <p14:creationId xmlns:p14="http://schemas.microsoft.com/office/powerpoint/2010/main" val="3821765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900">
                <a:solidFill>
                  <a:srgbClr val="000000"/>
                </a:solidFill>
                <a:latin typeface="Arial" panose="020B0604020202020204" pitchFamily="34" charset="0"/>
                <a:ea typeface="宋体" panose="02010600030101010101" pitchFamily="2" charset="-122"/>
              </a:defRPr>
            </a:lvl1pPr>
            <a:lvl2pPr marL="742950" indent="-285750" eaLnBrk="0" hangingPunct="0">
              <a:defRPr sz="900">
                <a:solidFill>
                  <a:srgbClr val="000000"/>
                </a:solidFill>
                <a:latin typeface="Arial" panose="020B0604020202020204" pitchFamily="34" charset="0"/>
                <a:ea typeface="宋体" panose="02010600030101010101" pitchFamily="2" charset="-122"/>
              </a:defRPr>
            </a:lvl2pPr>
            <a:lvl3pPr marL="1143000" indent="-228600" eaLnBrk="0" hangingPunct="0">
              <a:defRPr sz="900">
                <a:solidFill>
                  <a:srgbClr val="000000"/>
                </a:solidFill>
                <a:latin typeface="Arial" panose="020B0604020202020204" pitchFamily="34" charset="0"/>
                <a:ea typeface="宋体" panose="02010600030101010101" pitchFamily="2" charset="-122"/>
              </a:defRPr>
            </a:lvl3pPr>
            <a:lvl4pPr marL="1600200" indent="-228600" eaLnBrk="0" hangingPunct="0">
              <a:defRPr sz="900">
                <a:solidFill>
                  <a:srgbClr val="000000"/>
                </a:solidFill>
                <a:latin typeface="Arial" panose="020B0604020202020204" pitchFamily="34" charset="0"/>
                <a:ea typeface="宋体" panose="02010600030101010101" pitchFamily="2" charset="-122"/>
              </a:defRPr>
            </a:lvl4pPr>
            <a:lvl5pPr marL="2057400" indent="-228600" eaLnBrk="0" hangingPunct="0">
              <a:defRPr sz="9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9pPr>
          </a:lstStyle>
          <a:p>
            <a:pPr eaLnBrk="1" hangingPunct="1"/>
            <a:fld id="{8BB3DC1A-F8AA-40EC-B285-18FEB26160F9}" type="slidenum">
              <a:rPr lang="en-US" altLang="zh-CN" sz="1300">
                <a:solidFill>
                  <a:schemeClr val="tx1"/>
                </a:solidFill>
              </a:rPr>
              <a:pPr eaLnBrk="1" hangingPunct="1"/>
              <a:t>26</a:t>
            </a:fld>
            <a:endParaRPr lang="en-US" altLang="zh-CN" sz="1300">
              <a:solidFill>
                <a:schemeClr val="tx1"/>
              </a:solidFill>
            </a:endParaRPr>
          </a:p>
        </p:txBody>
      </p:sp>
      <p:sp>
        <p:nvSpPr>
          <p:cNvPr id="70659" name="Rectangle 2"/>
          <p:cNvSpPr>
            <a:spLocks noGrp="1" noRot="1" noChangeAspect="1" noChangeArrowheads="1" noTextEdit="1"/>
          </p:cNvSpPr>
          <p:nvPr>
            <p:ph type="sldImg"/>
          </p:nvPr>
        </p:nvSpPr>
        <p:spPr>
          <a:ln/>
        </p:spPr>
      </p:sp>
      <p:sp>
        <p:nvSpPr>
          <p:cNvPr id="706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latin typeface="Arial" panose="020B0604020202020204" pitchFamily="34" charset="0"/>
            </a:endParaRPr>
          </a:p>
        </p:txBody>
      </p:sp>
    </p:spTree>
    <p:extLst>
      <p:ext uri="{BB962C8B-B14F-4D97-AF65-F5344CB8AC3E}">
        <p14:creationId xmlns:p14="http://schemas.microsoft.com/office/powerpoint/2010/main" val="700576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900">
                <a:solidFill>
                  <a:srgbClr val="000000"/>
                </a:solidFill>
                <a:latin typeface="Arial" panose="020B0604020202020204" pitchFamily="34" charset="0"/>
                <a:ea typeface="宋体" panose="02010600030101010101" pitchFamily="2" charset="-122"/>
              </a:defRPr>
            </a:lvl1pPr>
            <a:lvl2pPr marL="742950" indent="-285750" eaLnBrk="0" hangingPunct="0">
              <a:defRPr sz="900">
                <a:solidFill>
                  <a:srgbClr val="000000"/>
                </a:solidFill>
                <a:latin typeface="Arial" panose="020B0604020202020204" pitchFamily="34" charset="0"/>
                <a:ea typeface="宋体" panose="02010600030101010101" pitchFamily="2" charset="-122"/>
              </a:defRPr>
            </a:lvl2pPr>
            <a:lvl3pPr marL="1143000" indent="-228600" eaLnBrk="0" hangingPunct="0">
              <a:defRPr sz="900">
                <a:solidFill>
                  <a:srgbClr val="000000"/>
                </a:solidFill>
                <a:latin typeface="Arial" panose="020B0604020202020204" pitchFamily="34" charset="0"/>
                <a:ea typeface="宋体" panose="02010600030101010101" pitchFamily="2" charset="-122"/>
              </a:defRPr>
            </a:lvl3pPr>
            <a:lvl4pPr marL="1600200" indent="-228600" eaLnBrk="0" hangingPunct="0">
              <a:defRPr sz="900">
                <a:solidFill>
                  <a:srgbClr val="000000"/>
                </a:solidFill>
                <a:latin typeface="Arial" panose="020B0604020202020204" pitchFamily="34" charset="0"/>
                <a:ea typeface="宋体" panose="02010600030101010101" pitchFamily="2" charset="-122"/>
              </a:defRPr>
            </a:lvl4pPr>
            <a:lvl5pPr marL="2057400" indent="-228600" eaLnBrk="0" hangingPunct="0">
              <a:defRPr sz="9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9pPr>
          </a:lstStyle>
          <a:p>
            <a:pPr eaLnBrk="1" hangingPunct="1"/>
            <a:fld id="{E80D2C3E-B750-40CE-A498-9BDDA8C715D3}" type="slidenum">
              <a:rPr lang="en-US" altLang="zh-CN" sz="1300">
                <a:solidFill>
                  <a:schemeClr val="tx1"/>
                </a:solidFill>
              </a:rPr>
              <a:pPr eaLnBrk="1" hangingPunct="1"/>
              <a:t>27</a:t>
            </a:fld>
            <a:endParaRPr lang="en-US" altLang="zh-CN" sz="1300">
              <a:solidFill>
                <a:schemeClr val="tx1"/>
              </a:solidFill>
            </a:endParaRPr>
          </a:p>
        </p:txBody>
      </p:sp>
      <p:sp>
        <p:nvSpPr>
          <p:cNvPr id="71683" name="Rectangle 2"/>
          <p:cNvSpPr>
            <a:spLocks noGrp="1" noRot="1" noChangeAspect="1" noChangeArrowheads="1" noTextEdit="1"/>
          </p:cNvSpPr>
          <p:nvPr>
            <p:ph type="sldImg"/>
          </p:nvPr>
        </p:nvSpPr>
        <p:spPr>
          <a:ln/>
        </p:spPr>
      </p:sp>
      <p:sp>
        <p:nvSpPr>
          <p:cNvPr id="716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latin typeface="Arial" panose="020B0604020202020204" pitchFamily="34" charset="0"/>
            </a:endParaRPr>
          </a:p>
        </p:txBody>
      </p:sp>
    </p:spTree>
    <p:extLst>
      <p:ext uri="{BB962C8B-B14F-4D97-AF65-F5344CB8AC3E}">
        <p14:creationId xmlns:p14="http://schemas.microsoft.com/office/powerpoint/2010/main" val="29199836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900">
                <a:solidFill>
                  <a:srgbClr val="000000"/>
                </a:solidFill>
                <a:latin typeface="Arial" panose="020B0604020202020204" pitchFamily="34" charset="0"/>
                <a:ea typeface="宋体" panose="02010600030101010101" pitchFamily="2" charset="-122"/>
              </a:defRPr>
            </a:lvl1pPr>
            <a:lvl2pPr marL="742950" indent="-285750" eaLnBrk="0" hangingPunct="0">
              <a:defRPr sz="900">
                <a:solidFill>
                  <a:srgbClr val="000000"/>
                </a:solidFill>
                <a:latin typeface="Arial" panose="020B0604020202020204" pitchFamily="34" charset="0"/>
                <a:ea typeface="宋体" panose="02010600030101010101" pitchFamily="2" charset="-122"/>
              </a:defRPr>
            </a:lvl2pPr>
            <a:lvl3pPr marL="1143000" indent="-228600" eaLnBrk="0" hangingPunct="0">
              <a:defRPr sz="900">
                <a:solidFill>
                  <a:srgbClr val="000000"/>
                </a:solidFill>
                <a:latin typeface="Arial" panose="020B0604020202020204" pitchFamily="34" charset="0"/>
                <a:ea typeface="宋体" panose="02010600030101010101" pitchFamily="2" charset="-122"/>
              </a:defRPr>
            </a:lvl3pPr>
            <a:lvl4pPr marL="1600200" indent="-228600" eaLnBrk="0" hangingPunct="0">
              <a:defRPr sz="900">
                <a:solidFill>
                  <a:srgbClr val="000000"/>
                </a:solidFill>
                <a:latin typeface="Arial" panose="020B0604020202020204" pitchFamily="34" charset="0"/>
                <a:ea typeface="宋体" panose="02010600030101010101" pitchFamily="2" charset="-122"/>
              </a:defRPr>
            </a:lvl4pPr>
            <a:lvl5pPr marL="2057400" indent="-228600" eaLnBrk="0" hangingPunct="0">
              <a:defRPr sz="9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9pPr>
          </a:lstStyle>
          <a:p>
            <a:pPr eaLnBrk="1" hangingPunct="1"/>
            <a:fld id="{F8B3DAEA-8BAB-4341-8A11-62B5E2CF5A5C}" type="slidenum">
              <a:rPr lang="en-US" altLang="zh-CN" sz="1300">
                <a:solidFill>
                  <a:schemeClr val="tx1"/>
                </a:solidFill>
              </a:rPr>
              <a:pPr eaLnBrk="1" hangingPunct="1"/>
              <a:t>28</a:t>
            </a:fld>
            <a:endParaRPr lang="en-US" altLang="zh-CN" sz="1300">
              <a:solidFill>
                <a:schemeClr val="tx1"/>
              </a:solidFill>
            </a:endParaRPr>
          </a:p>
        </p:txBody>
      </p:sp>
      <p:sp>
        <p:nvSpPr>
          <p:cNvPr id="72707" name="Rectangle 2"/>
          <p:cNvSpPr>
            <a:spLocks noGrp="1" noRot="1" noChangeAspect="1" noChangeArrowheads="1" noTextEdit="1"/>
          </p:cNvSpPr>
          <p:nvPr>
            <p:ph type="sldImg"/>
          </p:nvPr>
        </p:nvSpPr>
        <p:spPr>
          <a:ln/>
        </p:spPr>
      </p:sp>
      <p:sp>
        <p:nvSpPr>
          <p:cNvPr id="727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latin typeface="Arial" panose="020B0604020202020204" pitchFamily="34" charset="0"/>
            </a:endParaRPr>
          </a:p>
        </p:txBody>
      </p:sp>
    </p:spTree>
    <p:extLst>
      <p:ext uri="{BB962C8B-B14F-4D97-AF65-F5344CB8AC3E}">
        <p14:creationId xmlns:p14="http://schemas.microsoft.com/office/powerpoint/2010/main" val="8140007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900">
                <a:solidFill>
                  <a:srgbClr val="000000"/>
                </a:solidFill>
                <a:latin typeface="Arial" panose="020B0604020202020204" pitchFamily="34" charset="0"/>
                <a:ea typeface="宋体" panose="02010600030101010101" pitchFamily="2" charset="-122"/>
              </a:defRPr>
            </a:lvl1pPr>
            <a:lvl2pPr marL="742950" indent="-285750" eaLnBrk="0" hangingPunct="0">
              <a:defRPr sz="900">
                <a:solidFill>
                  <a:srgbClr val="000000"/>
                </a:solidFill>
                <a:latin typeface="Arial" panose="020B0604020202020204" pitchFamily="34" charset="0"/>
                <a:ea typeface="宋体" panose="02010600030101010101" pitchFamily="2" charset="-122"/>
              </a:defRPr>
            </a:lvl2pPr>
            <a:lvl3pPr marL="1143000" indent="-228600" eaLnBrk="0" hangingPunct="0">
              <a:defRPr sz="900">
                <a:solidFill>
                  <a:srgbClr val="000000"/>
                </a:solidFill>
                <a:latin typeface="Arial" panose="020B0604020202020204" pitchFamily="34" charset="0"/>
                <a:ea typeface="宋体" panose="02010600030101010101" pitchFamily="2" charset="-122"/>
              </a:defRPr>
            </a:lvl3pPr>
            <a:lvl4pPr marL="1600200" indent="-228600" eaLnBrk="0" hangingPunct="0">
              <a:defRPr sz="900">
                <a:solidFill>
                  <a:srgbClr val="000000"/>
                </a:solidFill>
                <a:latin typeface="Arial" panose="020B0604020202020204" pitchFamily="34" charset="0"/>
                <a:ea typeface="宋体" panose="02010600030101010101" pitchFamily="2" charset="-122"/>
              </a:defRPr>
            </a:lvl4pPr>
            <a:lvl5pPr marL="2057400" indent="-228600" eaLnBrk="0" hangingPunct="0">
              <a:defRPr sz="9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9pPr>
          </a:lstStyle>
          <a:p>
            <a:pPr eaLnBrk="1" hangingPunct="1"/>
            <a:fld id="{227F7B40-57EF-460A-A1B4-F667E1DFA1F3}" type="slidenum">
              <a:rPr lang="en-US" altLang="zh-CN" sz="1300">
                <a:solidFill>
                  <a:schemeClr val="tx1"/>
                </a:solidFill>
              </a:rPr>
              <a:pPr eaLnBrk="1" hangingPunct="1"/>
              <a:t>29</a:t>
            </a:fld>
            <a:endParaRPr lang="en-US" altLang="zh-CN" sz="1300">
              <a:solidFill>
                <a:schemeClr val="tx1"/>
              </a:solidFill>
            </a:endParaRPr>
          </a:p>
        </p:txBody>
      </p:sp>
      <p:sp>
        <p:nvSpPr>
          <p:cNvPr id="75779" name="Rectangle 2"/>
          <p:cNvSpPr>
            <a:spLocks noGrp="1" noRot="1" noChangeAspect="1" noChangeArrowheads="1" noTextEdit="1"/>
          </p:cNvSpPr>
          <p:nvPr>
            <p:ph type="sldImg"/>
          </p:nvPr>
        </p:nvSpPr>
        <p:spPr>
          <a:ln/>
        </p:spPr>
      </p:sp>
      <p:sp>
        <p:nvSpPr>
          <p:cNvPr id="757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latin typeface="Arial" panose="020B0604020202020204" pitchFamily="34" charset="0"/>
            </a:endParaRPr>
          </a:p>
        </p:txBody>
      </p:sp>
    </p:spTree>
    <p:extLst>
      <p:ext uri="{BB962C8B-B14F-4D97-AF65-F5344CB8AC3E}">
        <p14:creationId xmlns:p14="http://schemas.microsoft.com/office/powerpoint/2010/main" val="16959666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900">
                <a:solidFill>
                  <a:srgbClr val="000000"/>
                </a:solidFill>
                <a:latin typeface="Arial" panose="020B0604020202020204" pitchFamily="34" charset="0"/>
                <a:ea typeface="宋体" panose="02010600030101010101" pitchFamily="2" charset="-122"/>
              </a:defRPr>
            </a:lvl1pPr>
            <a:lvl2pPr marL="742950" indent="-285750" eaLnBrk="0" hangingPunct="0">
              <a:defRPr sz="900">
                <a:solidFill>
                  <a:srgbClr val="000000"/>
                </a:solidFill>
                <a:latin typeface="Arial" panose="020B0604020202020204" pitchFamily="34" charset="0"/>
                <a:ea typeface="宋体" panose="02010600030101010101" pitchFamily="2" charset="-122"/>
              </a:defRPr>
            </a:lvl2pPr>
            <a:lvl3pPr marL="1143000" indent="-228600" eaLnBrk="0" hangingPunct="0">
              <a:defRPr sz="900">
                <a:solidFill>
                  <a:srgbClr val="000000"/>
                </a:solidFill>
                <a:latin typeface="Arial" panose="020B0604020202020204" pitchFamily="34" charset="0"/>
                <a:ea typeface="宋体" panose="02010600030101010101" pitchFamily="2" charset="-122"/>
              </a:defRPr>
            </a:lvl3pPr>
            <a:lvl4pPr marL="1600200" indent="-228600" eaLnBrk="0" hangingPunct="0">
              <a:defRPr sz="900">
                <a:solidFill>
                  <a:srgbClr val="000000"/>
                </a:solidFill>
                <a:latin typeface="Arial" panose="020B0604020202020204" pitchFamily="34" charset="0"/>
                <a:ea typeface="宋体" panose="02010600030101010101" pitchFamily="2" charset="-122"/>
              </a:defRPr>
            </a:lvl4pPr>
            <a:lvl5pPr marL="2057400" indent="-228600" eaLnBrk="0" hangingPunct="0">
              <a:defRPr sz="9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9pPr>
          </a:lstStyle>
          <a:p>
            <a:pPr eaLnBrk="1" hangingPunct="1"/>
            <a:fld id="{59CFE501-A8DB-4AE4-8FCA-18FA57F89CE1}" type="slidenum">
              <a:rPr lang="en-US" altLang="zh-CN" sz="1300">
                <a:solidFill>
                  <a:schemeClr val="tx1"/>
                </a:solidFill>
              </a:rPr>
              <a:pPr eaLnBrk="1" hangingPunct="1"/>
              <a:t>30</a:t>
            </a:fld>
            <a:endParaRPr lang="en-US" altLang="zh-CN" sz="1300">
              <a:solidFill>
                <a:schemeClr val="tx1"/>
              </a:solidFill>
            </a:endParaRPr>
          </a:p>
        </p:txBody>
      </p:sp>
      <p:sp>
        <p:nvSpPr>
          <p:cNvPr id="74755" name="Rectangle 2"/>
          <p:cNvSpPr>
            <a:spLocks noGrp="1" noRot="1" noChangeAspect="1" noChangeArrowheads="1" noTextEdit="1"/>
          </p:cNvSpPr>
          <p:nvPr>
            <p:ph type="sldImg"/>
          </p:nvPr>
        </p:nvSpPr>
        <p:spPr>
          <a:ln/>
        </p:spPr>
      </p:sp>
      <p:sp>
        <p:nvSpPr>
          <p:cNvPr id="747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latin typeface="Arial" panose="020B0604020202020204" pitchFamily="34" charset="0"/>
            </a:endParaRPr>
          </a:p>
        </p:txBody>
      </p:sp>
    </p:spTree>
    <p:extLst>
      <p:ext uri="{BB962C8B-B14F-4D97-AF65-F5344CB8AC3E}">
        <p14:creationId xmlns:p14="http://schemas.microsoft.com/office/powerpoint/2010/main" val="22857331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900">
                <a:solidFill>
                  <a:srgbClr val="000000"/>
                </a:solidFill>
                <a:latin typeface="Arial" panose="020B0604020202020204" pitchFamily="34" charset="0"/>
                <a:ea typeface="宋体" panose="02010600030101010101" pitchFamily="2" charset="-122"/>
              </a:defRPr>
            </a:lvl1pPr>
            <a:lvl2pPr marL="742950" indent="-285750" eaLnBrk="0" hangingPunct="0">
              <a:defRPr sz="900">
                <a:solidFill>
                  <a:srgbClr val="000000"/>
                </a:solidFill>
                <a:latin typeface="Arial" panose="020B0604020202020204" pitchFamily="34" charset="0"/>
                <a:ea typeface="宋体" panose="02010600030101010101" pitchFamily="2" charset="-122"/>
              </a:defRPr>
            </a:lvl2pPr>
            <a:lvl3pPr marL="1143000" indent="-228600" eaLnBrk="0" hangingPunct="0">
              <a:defRPr sz="900">
                <a:solidFill>
                  <a:srgbClr val="000000"/>
                </a:solidFill>
                <a:latin typeface="Arial" panose="020B0604020202020204" pitchFamily="34" charset="0"/>
                <a:ea typeface="宋体" panose="02010600030101010101" pitchFamily="2" charset="-122"/>
              </a:defRPr>
            </a:lvl3pPr>
            <a:lvl4pPr marL="1600200" indent="-228600" eaLnBrk="0" hangingPunct="0">
              <a:defRPr sz="900">
                <a:solidFill>
                  <a:srgbClr val="000000"/>
                </a:solidFill>
                <a:latin typeface="Arial" panose="020B0604020202020204" pitchFamily="34" charset="0"/>
                <a:ea typeface="宋体" panose="02010600030101010101" pitchFamily="2" charset="-122"/>
              </a:defRPr>
            </a:lvl4pPr>
            <a:lvl5pPr marL="2057400" indent="-228600" eaLnBrk="0" hangingPunct="0">
              <a:defRPr sz="9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9pPr>
          </a:lstStyle>
          <a:p>
            <a:pPr eaLnBrk="1" hangingPunct="1"/>
            <a:fld id="{4E4ED686-DF86-4A6E-97F1-059977B8F135}" type="slidenum">
              <a:rPr lang="en-US" altLang="zh-CN" sz="1300">
                <a:solidFill>
                  <a:schemeClr val="tx1"/>
                </a:solidFill>
              </a:rPr>
              <a:pPr eaLnBrk="1" hangingPunct="1"/>
              <a:t>31</a:t>
            </a:fld>
            <a:endParaRPr lang="en-US" altLang="zh-CN" sz="1300">
              <a:solidFill>
                <a:schemeClr val="tx1"/>
              </a:solidFill>
            </a:endParaRPr>
          </a:p>
        </p:txBody>
      </p:sp>
      <p:sp>
        <p:nvSpPr>
          <p:cNvPr id="76803" name="Rectangle 2"/>
          <p:cNvSpPr>
            <a:spLocks noGrp="1" noRot="1" noChangeAspect="1" noChangeArrowheads="1" noTextEdit="1"/>
          </p:cNvSpPr>
          <p:nvPr>
            <p:ph type="sldImg"/>
          </p:nvPr>
        </p:nvSpPr>
        <p:spPr>
          <a:ln/>
        </p:spPr>
      </p:sp>
      <p:sp>
        <p:nvSpPr>
          <p:cNvPr id="768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latin typeface="Arial" panose="020B0604020202020204" pitchFamily="34" charset="0"/>
            </a:endParaRPr>
          </a:p>
        </p:txBody>
      </p:sp>
    </p:spTree>
    <p:extLst>
      <p:ext uri="{BB962C8B-B14F-4D97-AF65-F5344CB8AC3E}">
        <p14:creationId xmlns:p14="http://schemas.microsoft.com/office/powerpoint/2010/main" val="30005012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900">
                <a:solidFill>
                  <a:srgbClr val="000000"/>
                </a:solidFill>
                <a:latin typeface="Arial" panose="020B0604020202020204" pitchFamily="34" charset="0"/>
                <a:ea typeface="宋体" panose="02010600030101010101" pitchFamily="2" charset="-122"/>
              </a:defRPr>
            </a:lvl1pPr>
            <a:lvl2pPr marL="742950" indent="-285750" eaLnBrk="0" hangingPunct="0">
              <a:defRPr sz="900">
                <a:solidFill>
                  <a:srgbClr val="000000"/>
                </a:solidFill>
                <a:latin typeface="Arial" panose="020B0604020202020204" pitchFamily="34" charset="0"/>
                <a:ea typeface="宋体" panose="02010600030101010101" pitchFamily="2" charset="-122"/>
              </a:defRPr>
            </a:lvl2pPr>
            <a:lvl3pPr marL="1143000" indent="-228600" eaLnBrk="0" hangingPunct="0">
              <a:defRPr sz="900">
                <a:solidFill>
                  <a:srgbClr val="000000"/>
                </a:solidFill>
                <a:latin typeface="Arial" panose="020B0604020202020204" pitchFamily="34" charset="0"/>
                <a:ea typeface="宋体" panose="02010600030101010101" pitchFamily="2" charset="-122"/>
              </a:defRPr>
            </a:lvl3pPr>
            <a:lvl4pPr marL="1600200" indent="-228600" eaLnBrk="0" hangingPunct="0">
              <a:defRPr sz="900">
                <a:solidFill>
                  <a:srgbClr val="000000"/>
                </a:solidFill>
                <a:latin typeface="Arial" panose="020B0604020202020204" pitchFamily="34" charset="0"/>
                <a:ea typeface="宋体" panose="02010600030101010101" pitchFamily="2" charset="-122"/>
              </a:defRPr>
            </a:lvl4pPr>
            <a:lvl5pPr marL="2057400" indent="-228600" eaLnBrk="0" hangingPunct="0">
              <a:defRPr sz="9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9pPr>
          </a:lstStyle>
          <a:p>
            <a:pPr eaLnBrk="1" hangingPunct="1"/>
            <a:fld id="{F16104E8-A5A5-4CD8-BE14-76C4E41D5A73}" type="slidenum">
              <a:rPr lang="en-US" altLang="zh-CN" sz="1300">
                <a:solidFill>
                  <a:schemeClr val="tx1"/>
                </a:solidFill>
              </a:rPr>
              <a:pPr eaLnBrk="1" hangingPunct="1"/>
              <a:t>32</a:t>
            </a:fld>
            <a:endParaRPr lang="en-US" altLang="zh-CN" sz="1300">
              <a:solidFill>
                <a:schemeClr val="tx1"/>
              </a:solidFill>
            </a:endParaRPr>
          </a:p>
        </p:txBody>
      </p:sp>
      <p:sp>
        <p:nvSpPr>
          <p:cNvPr id="77827" name="Rectangle 2"/>
          <p:cNvSpPr>
            <a:spLocks noGrp="1" noRot="1" noChangeAspect="1" noChangeArrowheads="1" noTextEdit="1"/>
          </p:cNvSpPr>
          <p:nvPr>
            <p:ph type="sldImg"/>
          </p:nvPr>
        </p:nvSpPr>
        <p:spPr>
          <a:ln/>
        </p:spPr>
      </p:sp>
      <p:sp>
        <p:nvSpPr>
          <p:cNvPr id="778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latin typeface="Arial" panose="020B0604020202020204" pitchFamily="34" charset="0"/>
            </a:endParaRPr>
          </a:p>
        </p:txBody>
      </p:sp>
    </p:spTree>
    <p:extLst>
      <p:ext uri="{BB962C8B-B14F-4D97-AF65-F5344CB8AC3E}">
        <p14:creationId xmlns:p14="http://schemas.microsoft.com/office/powerpoint/2010/main" val="33003733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900">
                <a:solidFill>
                  <a:srgbClr val="000000"/>
                </a:solidFill>
                <a:latin typeface="Arial" panose="020B0604020202020204" pitchFamily="34" charset="0"/>
                <a:ea typeface="宋体" panose="02010600030101010101" pitchFamily="2" charset="-122"/>
              </a:defRPr>
            </a:lvl1pPr>
            <a:lvl2pPr marL="742950" indent="-285750" eaLnBrk="0" hangingPunct="0">
              <a:defRPr sz="900">
                <a:solidFill>
                  <a:srgbClr val="000000"/>
                </a:solidFill>
                <a:latin typeface="Arial" panose="020B0604020202020204" pitchFamily="34" charset="0"/>
                <a:ea typeface="宋体" panose="02010600030101010101" pitchFamily="2" charset="-122"/>
              </a:defRPr>
            </a:lvl2pPr>
            <a:lvl3pPr marL="1143000" indent="-228600" eaLnBrk="0" hangingPunct="0">
              <a:defRPr sz="900">
                <a:solidFill>
                  <a:srgbClr val="000000"/>
                </a:solidFill>
                <a:latin typeface="Arial" panose="020B0604020202020204" pitchFamily="34" charset="0"/>
                <a:ea typeface="宋体" panose="02010600030101010101" pitchFamily="2" charset="-122"/>
              </a:defRPr>
            </a:lvl3pPr>
            <a:lvl4pPr marL="1600200" indent="-228600" eaLnBrk="0" hangingPunct="0">
              <a:defRPr sz="900">
                <a:solidFill>
                  <a:srgbClr val="000000"/>
                </a:solidFill>
                <a:latin typeface="Arial" panose="020B0604020202020204" pitchFamily="34" charset="0"/>
                <a:ea typeface="宋体" panose="02010600030101010101" pitchFamily="2" charset="-122"/>
              </a:defRPr>
            </a:lvl4pPr>
            <a:lvl5pPr marL="2057400" indent="-228600" eaLnBrk="0" hangingPunct="0">
              <a:defRPr sz="9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9pPr>
          </a:lstStyle>
          <a:p>
            <a:pPr eaLnBrk="1" hangingPunct="1"/>
            <a:fld id="{5982B13D-FF66-49F0-A297-70F4CEB2C785}" type="slidenum">
              <a:rPr lang="en-US" altLang="zh-CN" sz="1300">
                <a:solidFill>
                  <a:schemeClr val="tx1"/>
                </a:solidFill>
              </a:rPr>
              <a:pPr eaLnBrk="1" hangingPunct="1"/>
              <a:t>33</a:t>
            </a:fld>
            <a:endParaRPr lang="en-US" altLang="zh-CN" sz="1300">
              <a:solidFill>
                <a:schemeClr val="tx1"/>
              </a:solidFill>
            </a:endParaRPr>
          </a:p>
        </p:txBody>
      </p:sp>
      <p:sp>
        <p:nvSpPr>
          <p:cNvPr id="78851" name="Rectangle 2"/>
          <p:cNvSpPr>
            <a:spLocks noGrp="1" noRot="1" noChangeAspect="1" noChangeArrowheads="1" noTextEdit="1"/>
          </p:cNvSpPr>
          <p:nvPr>
            <p:ph type="sldImg"/>
          </p:nvPr>
        </p:nvSpPr>
        <p:spPr>
          <a:ln/>
        </p:spPr>
      </p:sp>
      <p:sp>
        <p:nvSpPr>
          <p:cNvPr id="788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latin typeface="Arial" panose="020B0604020202020204" pitchFamily="34" charset="0"/>
            </a:endParaRPr>
          </a:p>
        </p:txBody>
      </p:sp>
    </p:spTree>
    <p:extLst>
      <p:ext uri="{BB962C8B-B14F-4D97-AF65-F5344CB8AC3E}">
        <p14:creationId xmlns:p14="http://schemas.microsoft.com/office/powerpoint/2010/main" val="35525297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900">
                <a:solidFill>
                  <a:srgbClr val="000000"/>
                </a:solidFill>
                <a:latin typeface="Arial" panose="020B0604020202020204" pitchFamily="34" charset="0"/>
                <a:ea typeface="宋体" panose="02010600030101010101" pitchFamily="2" charset="-122"/>
              </a:defRPr>
            </a:lvl1pPr>
            <a:lvl2pPr marL="742950" indent="-285750" eaLnBrk="0" hangingPunct="0">
              <a:defRPr sz="900">
                <a:solidFill>
                  <a:srgbClr val="000000"/>
                </a:solidFill>
                <a:latin typeface="Arial" panose="020B0604020202020204" pitchFamily="34" charset="0"/>
                <a:ea typeface="宋体" panose="02010600030101010101" pitchFamily="2" charset="-122"/>
              </a:defRPr>
            </a:lvl2pPr>
            <a:lvl3pPr marL="1143000" indent="-228600" eaLnBrk="0" hangingPunct="0">
              <a:defRPr sz="900">
                <a:solidFill>
                  <a:srgbClr val="000000"/>
                </a:solidFill>
                <a:latin typeface="Arial" panose="020B0604020202020204" pitchFamily="34" charset="0"/>
                <a:ea typeface="宋体" panose="02010600030101010101" pitchFamily="2" charset="-122"/>
              </a:defRPr>
            </a:lvl3pPr>
            <a:lvl4pPr marL="1600200" indent="-228600" eaLnBrk="0" hangingPunct="0">
              <a:defRPr sz="900">
                <a:solidFill>
                  <a:srgbClr val="000000"/>
                </a:solidFill>
                <a:latin typeface="Arial" panose="020B0604020202020204" pitchFamily="34" charset="0"/>
                <a:ea typeface="宋体" panose="02010600030101010101" pitchFamily="2" charset="-122"/>
              </a:defRPr>
            </a:lvl4pPr>
            <a:lvl5pPr marL="2057400" indent="-228600" eaLnBrk="0" hangingPunct="0">
              <a:defRPr sz="9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9pPr>
          </a:lstStyle>
          <a:p>
            <a:pPr eaLnBrk="1" hangingPunct="1"/>
            <a:fld id="{D71630FE-2EF1-478E-90E1-0F9B85B72E67}" type="slidenum">
              <a:rPr lang="en-US" altLang="zh-CN" sz="1300">
                <a:solidFill>
                  <a:schemeClr val="tx1"/>
                </a:solidFill>
              </a:rPr>
              <a:pPr eaLnBrk="1" hangingPunct="1"/>
              <a:t>34</a:t>
            </a:fld>
            <a:endParaRPr lang="en-US" altLang="zh-CN" sz="1300">
              <a:solidFill>
                <a:schemeClr val="tx1"/>
              </a:solidFill>
            </a:endParaRPr>
          </a:p>
        </p:txBody>
      </p:sp>
      <p:sp>
        <p:nvSpPr>
          <p:cNvPr id="79875" name="Rectangle 2"/>
          <p:cNvSpPr>
            <a:spLocks noGrp="1" noRot="1" noChangeAspect="1" noChangeArrowheads="1" noTextEdit="1"/>
          </p:cNvSpPr>
          <p:nvPr>
            <p:ph type="sldImg"/>
          </p:nvPr>
        </p:nvSpPr>
        <p:spPr>
          <a:ln/>
        </p:spPr>
      </p:sp>
      <p:sp>
        <p:nvSpPr>
          <p:cNvPr id="798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latin typeface="Arial" panose="020B0604020202020204" pitchFamily="34" charset="0"/>
            </a:endParaRPr>
          </a:p>
        </p:txBody>
      </p:sp>
    </p:spTree>
    <p:extLst>
      <p:ext uri="{BB962C8B-B14F-4D97-AF65-F5344CB8AC3E}">
        <p14:creationId xmlns:p14="http://schemas.microsoft.com/office/powerpoint/2010/main" val="4380470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2A6F94D-694A-4B40-A123-D19F160C8E58}"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900">
                <a:solidFill>
                  <a:srgbClr val="000000"/>
                </a:solidFill>
                <a:latin typeface="Arial" panose="020B0604020202020204" pitchFamily="34" charset="0"/>
                <a:ea typeface="宋体" panose="02010600030101010101" pitchFamily="2" charset="-122"/>
              </a:defRPr>
            </a:lvl1pPr>
            <a:lvl2pPr marL="742950" indent="-285750" eaLnBrk="0" hangingPunct="0">
              <a:defRPr sz="900">
                <a:solidFill>
                  <a:srgbClr val="000000"/>
                </a:solidFill>
                <a:latin typeface="Arial" panose="020B0604020202020204" pitchFamily="34" charset="0"/>
                <a:ea typeface="宋体" panose="02010600030101010101" pitchFamily="2" charset="-122"/>
              </a:defRPr>
            </a:lvl2pPr>
            <a:lvl3pPr marL="1143000" indent="-228600" eaLnBrk="0" hangingPunct="0">
              <a:defRPr sz="900">
                <a:solidFill>
                  <a:srgbClr val="000000"/>
                </a:solidFill>
                <a:latin typeface="Arial" panose="020B0604020202020204" pitchFamily="34" charset="0"/>
                <a:ea typeface="宋体" panose="02010600030101010101" pitchFamily="2" charset="-122"/>
              </a:defRPr>
            </a:lvl3pPr>
            <a:lvl4pPr marL="1600200" indent="-228600" eaLnBrk="0" hangingPunct="0">
              <a:defRPr sz="900">
                <a:solidFill>
                  <a:srgbClr val="000000"/>
                </a:solidFill>
                <a:latin typeface="Arial" panose="020B0604020202020204" pitchFamily="34" charset="0"/>
                <a:ea typeface="宋体" panose="02010600030101010101" pitchFamily="2" charset="-122"/>
              </a:defRPr>
            </a:lvl4pPr>
            <a:lvl5pPr marL="2057400" indent="-228600" eaLnBrk="0" hangingPunct="0">
              <a:defRPr sz="9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9pPr>
          </a:lstStyle>
          <a:p>
            <a:pPr eaLnBrk="1" hangingPunct="1"/>
            <a:fld id="{08571A4A-6F92-427D-9CD0-463065EF538F}" type="slidenum">
              <a:rPr lang="en-US" altLang="zh-CN" sz="1300">
                <a:solidFill>
                  <a:schemeClr val="tx1"/>
                </a:solidFill>
              </a:rPr>
              <a:pPr eaLnBrk="1" hangingPunct="1"/>
              <a:t>35</a:t>
            </a:fld>
            <a:endParaRPr lang="en-US" altLang="zh-CN" sz="1300">
              <a:solidFill>
                <a:schemeClr val="tx1"/>
              </a:solidFill>
            </a:endParaRPr>
          </a:p>
        </p:txBody>
      </p:sp>
      <p:sp>
        <p:nvSpPr>
          <p:cNvPr id="80899" name="Rectangle 2"/>
          <p:cNvSpPr>
            <a:spLocks noGrp="1" noRot="1" noChangeAspect="1" noChangeArrowheads="1" noTextEdit="1"/>
          </p:cNvSpPr>
          <p:nvPr>
            <p:ph type="sldImg"/>
          </p:nvPr>
        </p:nvSpPr>
        <p:spPr>
          <a:ln/>
        </p:spPr>
      </p:sp>
      <p:sp>
        <p:nvSpPr>
          <p:cNvPr id="809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latin typeface="Arial" panose="020B0604020202020204" pitchFamily="34" charset="0"/>
            </a:endParaRPr>
          </a:p>
        </p:txBody>
      </p:sp>
    </p:spTree>
    <p:extLst>
      <p:ext uri="{BB962C8B-B14F-4D97-AF65-F5344CB8AC3E}">
        <p14:creationId xmlns:p14="http://schemas.microsoft.com/office/powerpoint/2010/main" val="18209687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900">
                <a:solidFill>
                  <a:srgbClr val="000000"/>
                </a:solidFill>
                <a:latin typeface="Arial" panose="020B0604020202020204" pitchFamily="34" charset="0"/>
                <a:ea typeface="宋体" panose="02010600030101010101" pitchFamily="2" charset="-122"/>
              </a:defRPr>
            </a:lvl1pPr>
            <a:lvl2pPr marL="742950" indent="-285750" eaLnBrk="0" hangingPunct="0">
              <a:defRPr sz="900">
                <a:solidFill>
                  <a:srgbClr val="000000"/>
                </a:solidFill>
                <a:latin typeface="Arial" panose="020B0604020202020204" pitchFamily="34" charset="0"/>
                <a:ea typeface="宋体" panose="02010600030101010101" pitchFamily="2" charset="-122"/>
              </a:defRPr>
            </a:lvl2pPr>
            <a:lvl3pPr marL="1143000" indent="-228600" eaLnBrk="0" hangingPunct="0">
              <a:defRPr sz="900">
                <a:solidFill>
                  <a:srgbClr val="000000"/>
                </a:solidFill>
                <a:latin typeface="Arial" panose="020B0604020202020204" pitchFamily="34" charset="0"/>
                <a:ea typeface="宋体" panose="02010600030101010101" pitchFamily="2" charset="-122"/>
              </a:defRPr>
            </a:lvl3pPr>
            <a:lvl4pPr marL="1600200" indent="-228600" eaLnBrk="0" hangingPunct="0">
              <a:defRPr sz="900">
                <a:solidFill>
                  <a:srgbClr val="000000"/>
                </a:solidFill>
                <a:latin typeface="Arial" panose="020B0604020202020204" pitchFamily="34" charset="0"/>
                <a:ea typeface="宋体" panose="02010600030101010101" pitchFamily="2" charset="-122"/>
              </a:defRPr>
            </a:lvl4pPr>
            <a:lvl5pPr marL="2057400" indent="-228600" eaLnBrk="0" hangingPunct="0">
              <a:defRPr sz="9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9pPr>
          </a:lstStyle>
          <a:p>
            <a:pPr eaLnBrk="1" hangingPunct="1"/>
            <a:fld id="{FA79ED7E-BF74-4A94-84E8-2CCAE05E2270}" type="slidenum">
              <a:rPr lang="en-US" altLang="zh-CN" sz="1300">
                <a:solidFill>
                  <a:schemeClr val="tx1"/>
                </a:solidFill>
              </a:rPr>
              <a:pPr eaLnBrk="1" hangingPunct="1"/>
              <a:t>36</a:t>
            </a:fld>
            <a:endParaRPr lang="en-US" altLang="zh-CN" sz="1300">
              <a:solidFill>
                <a:schemeClr val="tx1"/>
              </a:solidFill>
            </a:endParaRPr>
          </a:p>
        </p:txBody>
      </p:sp>
      <p:sp>
        <p:nvSpPr>
          <p:cNvPr id="81923" name="Rectangle 2"/>
          <p:cNvSpPr>
            <a:spLocks noGrp="1" noRot="1" noChangeAspect="1" noChangeArrowheads="1" noTextEdit="1"/>
          </p:cNvSpPr>
          <p:nvPr>
            <p:ph type="sldImg"/>
          </p:nvPr>
        </p:nvSpPr>
        <p:spPr>
          <a:ln/>
        </p:spPr>
      </p:sp>
      <p:sp>
        <p:nvSpPr>
          <p:cNvPr id="819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latin typeface="Arial" panose="020B0604020202020204" pitchFamily="34" charset="0"/>
            </a:endParaRPr>
          </a:p>
        </p:txBody>
      </p:sp>
    </p:spTree>
    <p:extLst>
      <p:ext uri="{BB962C8B-B14F-4D97-AF65-F5344CB8AC3E}">
        <p14:creationId xmlns:p14="http://schemas.microsoft.com/office/powerpoint/2010/main" val="95102063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900">
                <a:solidFill>
                  <a:srgbClr val="000000"/>
                </a:solidFill>
                <a:latin typeface="Arial" panose="020B0604020202020204" pitchFamily="34" charset="0"/>
                <a:ea typeface="宋体" panose="02010600030101010101" pitchFamily="2" charset="-122"/>
              </a:defRPr>
            </a:lvl1pPr>
            <a:lvl2pPr marL="742950" indent="-285750" eaLnBrk="0" hangingPunct="0">
              <a:defRPr sz="900">
                <a:solidFill>
                  <a:srgbClr val="000000"/>
                </a:solidFill>
                <a:latin typeface="Arial" panose="020B0604020202020204" pitchFamily="34" charset="0"/>
                <a:ea typeface="宋体" panose="02010600030101010101" pitchFamily="2" charset="-122"/>
              </a:defRPr>
            </a:lvl2pPr>
            <a:lvl3pPr marL="1143000" indent="-228600" eaLnBrk="0" hangingPunct="0">
              <a:defRPr sz="900">
                <a:solidFill>
                  <a:srgbClr val="000000"/>
                </a:solidFill>
                <a:latin typeface="Arial" panose="020B0604020202020204" pitchFamily="34" charset="0"/>
                <a:ea typeface="宋体" panose="02010600030101010101" pitchFamily="2" charset="-122"/>
              </a:defRPr>
            </a:lvl3pPr>
            <a:lvl4pPr marL="1600200" indent="-228600" eaLnBrk="0" hangingPunct="0">
              <a:defRPr sz="900">
                <a:solidFill>
                  <a:srgbClr val="000000"/>
                </a:solidFill>
                <a:latin typeface="Arial" panose="020B0604020202020204" pitchFamily="34" charset="0"/>
                <a:ea typeface="宋体" panose="02010600030101010101" pitchFamily="2" charset="-122"/>
              </a:defRPr>
            </a:lvl4pPr>
            <a:lvl5pPr marL="2057400" indent="-228600" eaLnBrk="0" hangingPunct="0">
              <a:defRPr sz="9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9pPr>
          </a:lstStyle>
          <a:p>
            <a:pPr eaLnBrk="1" hangingPunct="1"/>
            <a:fld id="{40027750-1CC5-46C1-B02D-C3264380818E}" type="slidenum">
              <a:rPr lang="en-US" altLang="zh-CN" sz="1300">
                <a:solidFill>
                  <a:schemeClr val="tx1"/>
                </a:solidFill>
              </a:rPr>
              <a:pPr eaLnBrk="1" hangingPunct="1"/>
              <a:t>37</a:t>
            </a:fld>
            <a:endParaRPr lang="en-US" altLang="zh-CN" sz="1300">
              <a:solidFill>
                <a:schemeClr val="tx1"/>
              </a:solidFill>
            </a:endParaRPr>
          </a:p>
        </p:txBody>
      </p:sp>
      <p:sp>
        <p:nvSpPr>
          <p:cNvPr id="84995" name="Rectangle 2"/>
          <p:cNvSpPr>
            <a:spLocks noGrp="1" noRot="1" noChangeAspect="1" noChangeArrowheads="1" noTextEdit="1"/>
          </p:cNvSpPr>
          <p:nvPr>
            <p:ph type="sldImg"/>
          </p:nvPr>
        </p:nvSpPr>
        <p:spPr>
          <a:ln/>
        </p:spPr>
      </p:sp>
      <p:sp>
        <p:nvSpPr>
          <p:cNvPr id="849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latin typeface="Arial" panose="020B0604020202020204" pitchFamily="34" charset="0"/>
            </a:endParaRPr>
          </a:p>
        </p:txBody>
      </p:sp>
    </p:spTree>
    <p:extLst>
      <p:ext uri="{BB962C8B-B14F-4D97-AF65-F5344CB8AC3E}">
        <p14:creationId xmlns:p14="http://schemas.microsoft.com/office/powerpoint/2010/main" val="385666258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900">
                <a:solidFill>
                  <a:srgbClr val="000000"/>
                </a:solidFill>
                <a:latin typeface="Arial" panose="020B0604020202020204" pitchFamily="34" charset="0"/>
                <a:ea typeface="宋体" panose="02010600030101010101" pitchFamily="2" charset="-122"/>
              </a:defRPr>
            </a:lvl1pPr>
            <a:lvl2pPr marL="742950" indent="-285750" eaLnBrk="0" hangingPunct="0">
              <a:defRPr sz="900">
                <a:solidFill>
                  <a:srgbClr val="000000"/>
                </a:solidFill>
                <a:latin typeface="Arial" panose="020B0604020202020204" pitchFamily="34" charset="0"/>
                <a:ea typeface="宋体" panose="02010600030101010101" pitchFamily="2" charset="-122"/>
              </a:defRPr>
            </a:lvl2pPr>
            <a:lvl3pPr marL="1143000" indent="-228600" eaLnBrk="0" hangingPunct="0">
              <a:defRPr sz="900">
                <a:solidFill>
                  <a:srgbClr val="000000"/>
                </a:solidFill>
                <a:latin typeface="Arial" panose="020B0604020202020204" pitchFamily="34" charset="0"/>
                <a:ea typeface="宋体" panose="02010600030101010101" pitchFamily="2" charset="-122"/>
              </a:defRPr>
            </a:lvl3pPr>
            <a:lvl4pPr marL="1600200" indent="-228600" eaLnBrk="0" hangingPunct="0">
              <a:defRPr sz="900">
                <a:solidFill>
                  <a:srgbClr val="000000"/>
                </a:solidFill>
                <a:latin typeface="Arial" panose="020B0604020202020204" pitchFamily="34" charset="0"/>
                <a:ea typeface="宋体" panose="02010600030101010101" pitchFamily="2" charset="-122"/>
              </a:defRPr>
            </a:lvl4pPr>
            <a:lvl5pPr marL="2057400" indent="-228600" eaLnBrk="0" hangingPunct="0">
              <a:defRPr sz="9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9pPr>
          </a:lstStyle>
          <a:p>
            <a:pPr eaLnBrk="1" hangingPunct="1"/>
            <a:fld id="{4700500D-198B-4D4E-9749-B50224B8520E}" type="slidenum">
              <a:rPr lang="en-US" altLang="zh-CN" sz="1300">
                <a:solidFill>
                  <a:schemeClr val="tx1"/>
                </a:solidFill>
              </a:rPr>
              <a:pPr eaLnBrk="1" hangingPunct="1"/>
              <a:t>38</a:t>
            </a:fld>
            <a:endParaRPr lang="en-US" altLang="zh-CN" sz="1300">
              <a:solidFill>
                <a:schemeClr val="tx1"/>
              </a:solidFill>
            </a:endParaRPr>
          </a:p>
        </p:txBody>
      </p:sp>
      <p:sp>
        <p:nvSpPr>
          <p:cNvPr id="86019" name="Rectangle 2"/>
          <p:cNvSpPr>
            <a:spLocks noGrp="1" noRot="1" noChangeAspect="1" noChangeArrowheads="1" noTextEdit="1"/>
          </p:cNvSpPr>
          <p:nvPr>
            <p:ph type="sldImg"/>
          </p:nvPr>
        </p:nvSpPr>
        <p:spPr>
          <a:ln/>
        </p:spPr>
      </p:sp>
      <p:sp>
        <p:nvSpPr>
          <p:cNvPr id="860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latin typeface="Arial" panose="020B0604020202020204" pitchFamily="34" charset="0"/>
            </a:endParaRPr>
          </a:p>
        </p:txBody>
      </p:sp>
    </p:spTree>
    <p:extLst>
      <p:ext uri="{BB962C8B-B14F-4D97-AF65-F5344CB8AC3E}">
        <p14:creationId xmlns:p14="http://schemas.microsoft.com/office/powerpoint/2010/main" val="11720787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900">
                <a:solidFill>
                  <a:srgbClr val="000000"/>
                </a:solidFill>
                <a:latin typeface="Arial" panose="020B0604020202020204" pitchFamily="34" charset="0"/>
                <a:ea typeface="宋体" panose="02010600030101010101" pitchFamily="2" charset="-122"/>
              </a:defRPr>
            </a:lvl1pPr>
            <a:lvl2pPr marL="742950" indent="-285750" eaLnBrk="0" hangingPunct="0">
              <a:defRPr sz="900">
                <a:solidFill>
                  <a:srgbClr val="000000"/>
                </a:solidFill>
                <a:latin typeface="Arial" panose="020B0604020202020204" pitchFamily="34" charset="0"/>
                <a:ea typeface="宋体" panose="02010600030101010101" pitchFamily="2" charset="-122"/>
              </a:defRPr>
            </a:lvl2pPr>
            <a:lvl3pPr marL="1143000" indent="-228600" eaLnBrk="0" hangingPunct="0">
              <a:defRPr sz="900">
                <a:solidFill>
                  <a:srgbClr val="000000"/>
                </a:solidFill>
                <a:latin typeface="Arial" panose="020B0604020202020204" pitchFamily="34" charset="0"/>
                <a:ea typeface="宋体" panose="02010600030101010101" pitchFamily="2" charset="-122"/>
              </a:defRPr>
            </a:lvl3pPr>
            <a:lvl4pPr marL="1600200" indent="-228600" eaLnBrk="0" hangingPunct="0">
              <a:defRPr sz="900">
                <a:solidFill>
                  <a:srgbClr val="000000"/>
                </a:solidFill>
                <a:latin typeface="Arial" panose="020B0604020202020204" pitchFamily="34" charset="0"/>
                <a:ea typeface="宋体" panose="02010600030101010101" pitchFamily="2" charset="-122"/>
              </a:defRPr>
            </a:lvl4pPr>
            <a:lvl5pPr marL="2057400" indent="-228600" eaLnBrk="0" hangingPunct="0">
              <a:defRPr sz="9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9pPr>
          </a:lstStyle>
          <a:p>
            <a:pPr eaLnBrk="1" hangingPunct="1"/>
            <a:fld id="{15988678-58F4-4E18-BC20-89BB021AD05D}" type="slidenum">
              <a:rPr lang="en-US" altLang="zh-CN" sz="1300">
                <a:solidFill>
                  <a:schemeClr val="tx1"/>
                </a:solidFill>
              </a:rPr>
              <a:pPr eaLnBrk="1" hangingPunct="1"/>
              <a:t>39</a:t>
            </a:fld>
            <a:endParaRPr lang="en-US" altLang="zh-CN" sz="1300">
              <a:solidFill>
                <a:schemeClr val="tx1"/>
              </a:solidFill>
            </a:endParaRPr>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latin typeface="Arial" panose="020B0604020202020204" pitchFamily="34" charset="0"/>
            </a:endParaRPr>
          </a:p>
        </p:txBody>
      </p:sp>
    </p:spTree>
    <p:extLst>
      <p:ext uri="{BB962C8B-B14F-4D97-AF65-F5344CB8AC3E}">
        <p14:creationId xmlns:p14="http://schemas.microsoft.com/office/powerpoint/2010/main" val="278320318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900">
                <a:solidFill>
                  <a:srgbClr val="000000"/>
                </a:solidFill>
                <a:latin typeface="Arial" panose="020B0604020202020204" pitchFamily="34" charset="0"/>
                <a:ea typeface="宋体" panose="02010600030101010101" pitchFamily="2" charset="-122"/>
              </a:defRPr>
            </a:lvl1pPr>
            <a:lvl2pPr marL="742950" indent="-285750" eaLnBrk="0" hangingPunct="0">
              <a:defRPr sz="900">
                <a:solidFill>
                  <a:srgbClr val="000000"/>
                </a:solidFill>
                <a:latin typeface="Arial" panose="020B0604020202020204" pitchFamily="34" charset="0"/>
                <a:ea typeface="宋体" panose="02010600030101010101" pitchFamily="2" charset="-122"/>
              </a:defRPr>
            </a:lvl2pPr>
            <a:lvl3pPr marL="1143000" indent="-228600" eaLnBrk="0" hangingPunct="0">
              <a:defRPr sz="900">
                <a:solidFill>
                  <a:srgbClr val="000000"/>
                </a:solidFill>
                <a:latin typeface="Arial" panose="020B0604020202020204" pitchFamily="34" charset="0"/>
                <a:ea typeface="宋体" panose="02010600030101010101" pitchFamily="2" charset="-122"/>
              </a:defRPr>
            </a:lvl3pPr>
            <a:lvl4pPr marL="1600200" indent="-228600" eaLnBrk="0" hangingPunct="0">
              <a:defRPr sz="900">
                <a:solidFill>
                  <a:srgbClr val="000000"/>
                </a:solidFill>
                <a:latin typeface="Arial" panose="020B0604020202020204" pitchFamily="34" charset="0"/>
                <a:ea typeface="宋体" panose="02010600030101010101" pitchFamily="2" charset="-122"/>
              </a:defRPr>
            </a:lvl4pPr>
            <a:lvl5pPr marL="2057400" indent="-228600" eaLnBrk="0" hangingPunct="0">
              <a:defRPr sz="9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9pPr>
          </a:lstStyle>
          <a:p>
            <a:pPr eaLnBrk="1" hangingPunct="1"/>
            <a:fld id="{88904D10-F384-46FD-9B82-00E0D6F47781}" type="slidenum">
              <a:rPr lang="en-US" altLang="zh-CN" sz="1300">
                <a:solidFill>
                  <a:schemeClr val="tx1"/>
                </a:solidFill>
              </a:rPr>
              <a:pPr eaLnBrk="1" hangingPunct="1"/>
              <a:t>40</a:t>
            </a:fld>
            <a:endParaRPr lang="en-US" altLang="zh-CN" sz="1300">
              <a:solidFill>
                <a:schemeClr val="tx1"/>
              </a:solidFill>
            </a:endParaRPr>
          </a:p>
        </p:txBody>
      </p:sp>
      <p:sp>
        <p:nvSpPr>
          <p:cNvPr id="88067" name="Rectangle 2"/>
          <p:cNvSpPr>
            <a:spLocks noGrp="1" noRot="1" noChangeAspect="1" noChangeArrowheads="1" noTextEdit="1"/>
          </p:cNvSpPr>
          <p:nvPr>
            <p:ph type="sldImg"/>
          </p:nvPr>
        </p:nvSpPr>
        <p:spPr>
          <a:ln/>
        </p:spPr>
      </p:sp>
      <p:sp>
        <p:nvSpPr>
          <p:cNvPr id="880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latin typeface="Arial" panose="020B0604020202020204" pitchFamily="34" charset="0"/>
            </a:endParaRPr>
          </a:p>
        </p:txBody>
      </p:sp>
    </p:spTree>
    <p:extLst>
      <p:ext uri="{BB962C8B-B14F-4D97-AF65-F5344CB8AC3E}">
        <p14:creationId xmlns:p14="http://schemas.microsoft.com/office/powerpoint/2010/main" val="253954765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900">
                <a:solidFill>
                  <a:srgbClr val="000000"/>
                </a:solidFill>
                <a:latin typeface="Arial" panose="020B0604020202020204" pitchFamily="34" charset="0"/>
                <a:ea typeface="宋体" panose="02010600030101010101" pitchFamily="2" charset="-122"/>
              </a:defRPr>
            </a:lvl1pPr>
            <a:lvl2pPr marL="742950" indent="-285750" eaLnBrk="0" hangingPunct="0">
              <a:defRPr sz="900">
                <a:solidFill>
                  <a:srgbClr val="000000"/>
                </a:solidFill>
                <a:latin typeface="Arial" panose="020B0604020202020204" pitchFamily="34" charset="0"/>
                <a:ea typeface="宋体" panose="02010600030101010101" pitchFamily="2" charset="-122"/>
              </a:defRPr>
            </a:lvl2pPr>
            <a:lvl3pPr marL="1143000" indent="-228600" eaLnBrk="0" hangingPunct="0">
              <a:defRPr sz="900">
                <a:solidFill>
                  <a:srgbClr val="000000"/>
                </a:solidFill>
                <a:latin typeface="Arial" panose="020B0604020202020204" pitchFamily="34" charset="0"/>
                <a:ea typeface="宋体" panose="02010600030101010101" pitchFamily="2" charset="-122"/>
              </a:defRPr>
            </a:lvl3pPr>
            <a:lvl4pPr marL="1600200" indent="-228600" eaLnBrk="0" hangingPunct="0">
              <a:defRPr sz="900">
                <a:solidFill>
                  <a:srgbClr val="000000"/>
                </a:solidFill>
                <a:latin typeface="Arial" panose="020B0604020202020204" pitchFamily="34" charset="0"/>
                <a:ea typeface="宋体" panose="02010600030101010101" pitchFamily="2" charset="-122"/>
              </a:defRPr>
            </a:lvl4pPr>
            <a:lvl5pPr marL="2057400" indent="-228600" eaLnBrk="0" hangingPunct="0">
              <a:defRPr sz="9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9pPr>
          </a:lstStyle>
          <a:p>
            <a:pPr eaLnBrk="1" hangingPunct="1"/>
            <a:fld id="{3631888D-08A1-4CF8-846D-1FAC0DACEF3E}" type="slidenum">
              <a:rPr lang="en-US" altLang="zh-CN" sz="1300">
                <a:solidFill>
                  <a:schemeClr val="tx1"/>
                </a:solidFill>
              </a:rPr>
              <a:pPr eaLnBrk="1" hangingPunct="1"/>
              <a:t>41</a:t>
            </a:fld>
            <a:endParaRPr lang="en-US" altLang="zh-CN" sz="1300">
              <a:solidFill>
                <a:schemeClr val="tx1"/>
              </a:solidFill>
            </a:endParaRPr>
          </a:p>
        </p:txBody>
      </p:sp>
      <p:sp>
        <p:nvSpPr>
          <p:cNvPr id="89091" name="Rectangle 2"/>
          <p:cNvSpPr>
            <a:spLocks noGrp="1" noRot="1" noChangeAspect="1" noChangeArrowheads="1" noTextEdit="1"/>
          </p:cNvSpPr>
          <p:nvPr>
            <p:ph type="sldImg"/>
          </p:nvPr>
        </p:nvSpPr>
        <p:spPr>
          <a:ln/>
        </p:spPr>
      </p:sp>
      <p:sp>
        <p:nvSpPr>
          <p:cNvPr id="890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latin typeface="Arial" panose="020B0604020202020204" pitchFamily="34" charset="0"/>
            </a:endParaRPr>
          </a:p>
        </p:txBody>
      </p:sp>
    </p:spTree>
    <p:extLst>
      <p:ext uri="{BB962C8B-B14F-4D97-AF65-F5344CB8AC3E}">
        <p14:creationId xmlns:p14="http://schemas.microsoft.com/office/powerpoint/2010/main" val="207557865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900">
                <a:solidFill>
                  <a:srgbClr val="000000"/>
                </a:solidFill>
                <a:latin typeface="Arial" panose="020B0604020202020204" pitchFamily="34" charset="0"/>
                <a:ea typeface="宋体" panose="02010600030101010101" pitchFamily="2" charset="-122"/>
              </a:defRPr>
            </a:lvl1pPr>
            <a:lvl2pPr marL="742950" indent="-285750" eaLnBrk="0" hangingPunct="0">
              <a:defRPr sz="900">
                <a:solidFill>
                  <a:srgbClr val="000000"/>
                </a:solidFill>
                <a:latin typeface="Arial" panose="020B0604020202020204" pitchFamily="34" charset="0"/>
                <a:ea typeface="宋体" panose="02010600030101010101" pitchFamily="2" charset="-122"/>
              </a:defRPr>
            </a:lvl2pPr>
            <a:lvl3pPr marL="1143000" indent="-228600" eaLnBrk="0" hangingPunct="0">
              <a:defRPr sz="900">
                <a:solidFill>
                  <a:srgbClr val="000000"/>
                </a:solidFill>
                <a:latin typeface="Arial" panose="020B0604020202020204" pitchFamily="34" charset="0"/>
                <a:ea typeface="宋体" panose="02010600030101010101" pitchFamily="2" charset="-122"/>
              </a:defRPr>
            </a:lvl3pPr>
            <a:lvl4pPr marL="1600200" indent="-228600" eaLnBrk="0" hangingPunct="0">
              <a:defRPr sz="900">
                <a:solidFill>
                  <a:srgbClr val="000000"/>
                </a:solidFill>
                <a:latin typeface="Arial" panose="020B0604020202020204" pitchFamily="34" charset="0"/>
                <a:ea typeface="宋体" panose="02010600030101010101" pitchFamily="2" charset="-122"/>
              </a:defRPr>
            </a:lvl4pPr>
            <a:lvl5pPr marL="2057400" indent="-228600" eaLnBrk="0" hangingPunct="0">
              <a:defRPr sz="9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9pPr>
          </a:lstStyle>
          <a:p>
            <a:pPr eaLnBrk="1" hangingPunct="1"/>
            <a:fld id="{66F7994E-6F56-431A-BB5F-E93DE02A667C}" type="slidenum">
              <a:rPr lang="en-US" altLang="zh-CN" sz="1300">
                <a:solidFill>
                  <a:schemeClr val="tx1"/>
                </a:solidFill>
              </a:rPr>
              <a:pPr eaLnBrk="1" hangingPunct="1"/>
              <a:t>42</a:t>
            </a:fld>
            <a:endParaRPr lang="en-US" altLang="zh-CN" sz="1300">
              <a:solidFill>
                <a:schemeClr val="tx1"/>
              </a:solidFill>
            </a:endParaRPr>
          </a:p>
        </p:txBody>
      </p:sp>
      <p:sp>
        <p:nvSpPr>
          <p:cNvPr id="90115" name="Rectangle 2"/>
          <p:cNvSpPr>
            <a:spLocks noGrp="1" noRot="1" noChangeAspect="1" noChangeArrowheads="1" noTextEdit="1"/>
          </p:cNvSpPr>
          <p:nvPr>
            <p:ph type="sldImg"/>
          </p:nvPr>
        </p:nvSpPr>
        <p:spPr>
          <a:ln/>
        </p:spPr>
      </p:sp>
      <p:sp>
        <p:nvSpPr>
          <p:cNvPr id="901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latin typeface="Arial" panose="020B0604020202020204" pitchFamily="34" charset="0"/>
            </a:endParaRPr>
          </a:p>
        </p:txBody>
      </p:sp>
    </p:spTree>
    <p:extLst>
      <p:ext uri="{BB962C8B-B14F-4D97-AF65-F5344CB8AC3E}">
        <p14:creationId xmlns:p14="http://schemas.microsoft.com/office/powerpoint/2010/main" val="244432547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900">
                <a:solidFill>
                  <a:srgbClr val="000000"/>
                </a:solidFill>
                <a:latin typeface="Arial" panose="020B0604020202020204" pitchFamily="34" charset="0"/>
                <a:ea typeface="宋体" panose="02010600030101010101" pitchFamily="2" charset="-122"/>
              </a:defRPr>
            </a:lvl1pPr>
            <a:lvl2pPr marL="742950" indent="-285750" eaLnBrk="0" hangingPunct="0">
              <a:defRPr sz="900">
                <a:solidFill>
                  <a:srgbClr val="000000"/>
                </a:solidFill>
                <a:latin typeface="Arial" panose="020B0604020202020204" pitchFamily="34" charset="0"/>
                <a:ea typeface="宋体" panose="02010600030101010101" pitchFamily="2" charset="-122"/>
              </a:defRPr>
            </a:lvl2pPr>
            <a:lvl3pPr marL="1143000" indent="-228600" eaLnBrk="0" hangingPunct="0">
              <a:defRPr sz="900">
                <a:solidFill>
                  <a:srgbClr val="000000"/>
                </a:solidFill>
                <a:latin typeface="Arial" panose="020B0604020202020204" pitchFamily="34" charset="0"/>
                <a:ea typeface="宋体" panose="02010600030101010101" pitchFamily="2" charset="-122"/>
              </a:defRPr>
            </a:lvl3pPr>
            <a:lvl4pPr marL="1600200" indent="-228600" eaLnBrk="0" hangingPunct="0">
              <a:defRPr sz="900">
                <a:solidFill>
                  <a:srgbClr val="000000"/>
                </a:solidFill>
                <a:latin typeface="Arial" panose="020B0604020202020204" pitchFamily="34" charset="0"/>
                <a:ea typeface="宋体" panose="02010600030101010101" pitchFamily="2" charset="-122"/>
              </a:defRPr>
            </a:lvl4pPr>
            <a:lvl5pPr marL="2057400" indent="-228600" eaLnBrk="0" hangingPunct="0">
              <a:defRPr sz="9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9pPr>
          </a:lstStyle>
          <a:p>
            <a:pPr eaLnBrk="1" hangingPunct="1"/>
            <a:fld id="{655293B3-E544-4B22-A6F9-F2B2B0943444}" type="slidenum">
              <a:rPr lang="en-US" altLang="zh-CN" sz="1300">
                <a:solidFill>
                  <a:schemeClr val="tx1"/>
                </a:solidFill>
              </a:rPr>
              <a:pPr eaLnBrk="1" hangingPunct="1"/>
              <a:t>43</a:t>
            </a:fld>
            <a:endParaRPr lang="en-US" altLang="zh-CN" sz="1300">
              <a:solidFill>
                <a:schemeClr val="tx1"/>
              </a:solidFill>
            </a:endParaRPr>
          </a:p>
        </p:txBody>
      </p:sp>
      <p:sp>
        <p:nvSpPr>
          <p:cNvPr id="91139" name="Rectangle 2"/>
          <p:cNvSpPr>
            <a:spLocks noGrp="1" noRot="1" noChangeAspect="1" noChangeArrowheads="1" noTextEdit="1"/>
          </p:cNvSpPr>
          <p:nvPr>
            <p:ph type="sldImg"/>
          </p:nvPr>
        </p:nvSpPr>
        <p:spPr>
          <a:ln/>
        </p:spPr>
      </p:sp>
      <p:sp>
        <p:nvSpPr>
          <p:cNvPr id="911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latin typeface="Arial" panose="020B0604020202020204" pitchFamily="34" charset="0"/>
            </a:endParaRPr>
          </a:p>
        </p:txBody>
      </p:sp>
    </p:spTree>
    <p:extLst>
      <p:ext uri="{BB962C8B-B14F-4D97-AF65-F5344CB8AC3E}">
        <p14:creationId xmlns:p14="http://schemas.microsoft.com/office/powerpoint/2010/main" val="277254781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900">
                <a:solidFill>
                  <a:srgbClr val="000000"/>
                </a:solidFill>
                <a:latin typeface="Arial" panose="020B0604020202020204" pitchFamily="34" charset="0"/>
                <a:ea typeface="宋体" panose="02010600030101010101" pitchFamily="2" charset="-122"/>
              </a:defRPr>
            </a:lvl1pPr>
            <a:lvl2pPr marL="742950" indent="-285750" eaLnBrk="0" hangingPunct="0">
              <a:defRPr sz="900">
                <a:solidFill>
                  <a:srgbClr val="000000"/>
                </a:solidFill>
                <a:latin typeface="Arial" panose="020B0604020202020204" pitchFamily="34" charset="0"/>
                <a:ea typeface="宋体" panose="02010600030101010101" pitchFamily="2" charset="-122"/>
              </a:defRPr>
            </a:lvl2pPr>
            <a:lvl3pPr marL="1143000" indent="-228600" eaLnBrk="0" hangingPunct="0">
              <a:defRPr sz="900">
                <a:solidFill>
                  <a:srgbClr val="000000"/>
                </a:solidFill>
                <a:latin typeface="Arial" panose="020B0604020202020204" pitchFamily="34" charset="0"/>
                <a:ea typeface="宋体" panose="02010600030101010101" pitchFamily="2" charset="-122"/>
              </a:defRPr>
            </a:lvl3pPr>
            <a:lvl4pPr marL="1600200" indent="-228600" eaLnBrk="0" hangingPunct="0">
              <a:defRPr sz="900">
                <a:solidFill>
                  <a:srgbClr val="000000"/>
                </a:solidFill>
                <a:latin typeface="Arial" panose="020B0604020202020204" pitchFamily="34" charset="0"/>
                <a:ea typeface="宋体" panose="02010600030101010101" pitchFamily="2" charset="-122"/>
              </a:defRPr>
            </a:lvl4pPr>
            <a:lvl5pPr marL="2057400" indent="-228600" eaLnBrk="0" hangingPunct="0">
              <a:defRPr sz="9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9pPr>
          </a:lstStyle>
          <a:p>
            <a:pPr eaLnBrk="1" hangingPunct="1"/>
            <a:fld id="{8330C63A-12AF-4B5E-837F-25C5CE898886}" type="slidenum">
              <a:rPr lang="en-US" altLang="zh-CN" sz="1300">
                <a:solidFill>
                  <a:schemeClr val="tx1"/>
                </a:solidFill>
              </a:rPr>
              <a:pPr eaLnBrk="1" hangingPunct="1"/>
              <a:t>44</a:t>
            </a:fld>
            <a:endParaRPr lang="en-US" altLang="zh-CN" sz="1300">
              <a:solidFill>
                <a:schemeClr val="tx1"/>
              </a:solidFill>
            </a:endParaRPr>
          </a:p>
        </p:txBody>
      </p:sp>
      <p:sp>
        <p:nvSpPr>
          <p:cNvPr id="92163" name="Rectangle 2"/>
          <p:cNvSpPr>
            <a:spLocks noGrp="1" noRot="1" noChangeAspect="1" noChangeArrowheads="1" noTextEdit="1"/>
          </p:cNvSpPr>
          <p:nvPr>
            <p:ph type="sldImg"/>
          </p:nvPr>
        </p:nvSpPr>
        <p:spPr>
          <a:ln/>
        </p:spPr>
      </p:sp>
      <p:sp>
        <p:nvSpPr>
          <p:cNvPr id="921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latin typeface="Arial" panose="020B0604020202020204" pitchFamily="34" charset="0"/>
            </a:endParaRPr>
          </a:p>
        </p:txBody>
      </p:sp>
    </p:spTree>
    <p:extLst>
      <p:ext uri="{BB962C8B-B14F-4D97-AF65-F5344CB8AC3E}">
        <p14:creationId xmlns:p14="http://schemas.microsoft.com/office/powerpoint/2010/main" val="15742566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2A6F94D-694A-4B40-A123-D19F160C8E58}" type="slidenum">
              <a:rPr lang="zh-CN" altLang="en-US" smtClean="0"/>
              <a:t>3</a:t>
            </a:fld>
            <a:endParaRPr lang="zh-CN" altLang="en-US"/>
          </a:p>
        </p:txBody>
      </p:sp>
    </p:spTree>
    <p:extLst>
      <p:ext uri="{BB962C8B-B14F-4D97-AF65-F5344CB8AC3E}">
        <p14:creationId xmlns:p14="http://schemas.microsoft.com/office/powerpoint/2010/main" val="15148550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900">
                <a:solidFill>
                  <a:srgbClr val="000000"/>
                </a:solidFill>
                <a:latin typeface="Arial" panose="020B0604020202020204" pitchFamily="34" charset="0"/>
                <a:ea typeface="宋体" panose="02010600030101010101" pitchFamily="2" charset="-122"/>
              </a:defRPr>
            </a:lvl1pPr>
            <a:lvl2pPr marL="742950" indent="-285750" eaLnBrk="0" hangingPunct="0">
              <a:defRPr sz="900">
                <a:solidFill>
                  <a:srgbClr val="000000"/>
                </a:solidFill>
                <a:latin typeface="Arial" panose="020B0604020202020204" pitchFamily="34" charset="0"/>
                <a:ea typeface="宋体" panose="02010600030101010101" pitchFamily="2" charset="-122"/>
              </a:defRPr>
            </a:lvl2pPr>
            <a:lvl3pPr marL="1143000" indent="-228600" eaLnBrk="0" hangingPunct="0">
              <a:defRPr sz="900">
                <a:solidFill>
                  <a:srgbClr val="000000"/>
                </a:solidFill>
                <a:latin typeface="Arial" panose="020B0604020202020204" pitchFamily="34" charset="0"/>
                <a:ea typeface="宋体" panose="02010600030101010101" pitchFamily="2" charset="-122"/>
              </a:defRPr>
            </a:lvl3pPr>
            <a:lvl4pPr marL="1600200" indent="-228600" eaLnBrk="0" hangingPunct="0">
              <a:defRPr sz="900">
                <a:solidFill>
                  <a:srgbClr val="000000"/>
                </a:solidFill>
                <a:latin typeface="Arial" panose="020B0604020202020204" pitchFamily="34" charset="0"/>
                <a:ea typeface="宋体" panose="02010600030101010101" pitchFamily="2" charset="-122"/>
              </a:defRPr>
            </a:lvl4pPr>
            <a:lvl5pPr marL="2057400" indent="-228600" eaLnBrk="0" hangingPunct="0">
              <a:defRPr sz="9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9pPr>
          </a:lstStyle>
          <a:p>
            <a:pPr eaLnBrk="1" hangingPunct="1"/>
            <a:fld id="{C729B958-5D7C-453F-B5AF-F98F18988B18}" type="slidenum">
              <a:rPr lang="en-US" altLang="zh-CN" sz="1300">
                <a:solidFill>
                  <a:schemeClr val="tx1"/>
                </a:solidFill>
              </a:rPr>
              <a:pPr eaLnBrk="1" hangingPunct="1"/>
              <a:t>45</a:t>
            </a:fld>
            <a:endParaRPr lang="en-US" altLang="zh-CN" sz="1300">
              <a:solidFill>
                <a:schemeClr val="tx1"/>
              </a:solidFill>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latin typeface="Arial" panose="020B0604020202020204" pitchFamily="34" charset="0"/>
            </a:endParaRPr>
          </a:p>
        </p:txBody>
      </p:sp>
    </p:spTree>
    <p:extLst>
      <p:ext uri="{BB962C8B-B14F-4D97-AF65-F5344CB8AC3E}">
        <p14:creationId xmlns:p14="http://schemas.microsoft.com/office/powerpoint/2010/main" val="129142623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900">
                <a:solidFill>
                  <a:srgbClr val="000000"/>
                </a:solidFill>
                <a:latin typeface="Arial" panose="020B0604020202020204" pitchFamily="34" charset="0"/>
                <a:ea typeface="宋体" panose="02010600030101010101" pitchFamily="2" charset="-122"/>
              </a:defRPr>
            </a:lvl1pPr>
            <a:lvl2pPr marL="742950" indent="-285750" eaLnBrk="0" hangingPunct="0">
              <a:defRPr sz="900">
                <a:solidFill>
                  <a:srgbClr val="000000"/>
                </a:solidFill>
                <a:latin typeface="Arial" panose="020B0604020202020204" pitchFamily="34" charset="0"/>
                <a:ea typeface="宋体" panose="02010600030101010101" pitchFamily="2" charset="-122"/>
              </a:defRPr>
            </a:lvl2pPr>
            <a:lvl3pPr marL="1143000" indent="-228600" eaLnBrk="0" hangingPunct="0">
              <a:defRPr sz="900">
                <a:solidFill>
                  <a:srgbClr val="000000"/>
                </a:solidFill>
                <a:latin typeface="Arial" panose="020B0604020202020204" pitchFamily="34" charset="0"/>
                <a:ea typeface="宋体" panose="02010600030101010101" pitchFamily="2" charset="-122"/>
              </a:defRPr>
            </a:lvl3pPr>
            <a:lvl4pPr marL="1600200" indent="-228600" eaLnBrk="0" hangingPunct="0">
              <a:defRPr sz="900">
                <a:solidFill>
                  <a:srgbClr val="000000"/>
                </a:solidFill>
                <a:latin typeface="Arial" panose="020B0604020202020204" pitchFamily="34" charset="0"/>
                <a:ea typeface="宋体" panose="02010600030101010101" pitchFamily="2" charset="-122"/>
              </a:defRPr>
            </a:lvl4pPr>
            <a:lvl5pPr marL="2057400" indent="-228600" eaLnBrk="0" hangingPunct="0">
              <a:defRPr sz="9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9pPr>
          </a:lstStyle>
          <a:p>
            <a:pPr eaLnBrk="1" hangingPunct="1"/>
            <a:fld id="{6F16CD42-BD9C-4E84-8EEE-8B5138EFEA60}" type="slidenum">
              <a:rPr lang="en-US" altLang="zh-CN" sz="1300">
                <a:solidFill>
                  <a:schemeClr val="tx1"/>
                </a:solidFill>
              </a:rPr>
              <a:pPr eaLnBrk="1" hangingPunct="1"/>
              <a:t>46</a:t>
            </a:fld>
            <a:endParaRPr lang="en-US" altLang="zh-CN" sz="1300">
              <a:solidFill>
                <a:schemeClr val="tx1"/>
              </a:solidFill>
            </a:endParaRPr>
          </a:p>
        </p:txBody>
      </p:sp>
      <p:sp>
        <p:nvSpPr>
          <p:cNvPr id="94211" name="Rectangle 2"/>
          <p:cNvSpPr>
            <a:spLocks noGrp="1" noRot="1" noChangeAspect="1" noChangeArrowheads="1" noTextEdit="1"/>
          </p:cNvSpPr>
          <p:nvPr>
            <p:ph type="sldImg"/>
          </p:nvPr>
        </p:nvSpPr>
        <p:spPr>
          <a:ln/>
        </p:spPr>
      </p:sp>
      <p:sp>
        <p:nvSpPr>
          <p:cNvPr id="942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latin typeface="Arial" panose="020B0604020202020204" pitchFamily="34" charset="0"/>
            </a:endParaRPr>
          </a:p>
        </p:txBody>
      </p:sp>
    </p:spTree>
    <p:extLst>
      <p:ext uri="{BB962C8B-B14F-4D97-AF65-F5344CB8AC3E}">
        <p14:creationId xmlns:p14="http://schemas.microsoft.com/office/powerpoint/2010/main" val="144481932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900">
                <a:solidFill>
                  <a:srgbClr val="000000"/>
                </a:solidFill>
                <a:latin typeface="Arial" panose="020B0604020202020204" pitchFamily="34" charset="0"/>
                <a:ea typeface="宋体" panose="02010600030101010101" pitchFamily="2" charset="-122"/>
              </a:defRPr>
            </a:lvl1pPr>
            <a:lvl2pPr marL="742950" indent="-285750" eaLnBrk="0" hangingPunct="0">
              <a:defRPr sz="900">
                <a:solidFill>
                  <a:srgbClr val="000000"/>
                </a:solidFill>
                <a:latin typeface="Arial" panose="020B0604020202020204" pitchFamily="34" charset="0"/>
                <a:ea typeface="宋体" panose="02010600030101010101" pitchFamily="2" charset="-122"/>
              </a:defRPr>
            </a:lvl2pPr>
            <a:lvl3pPr marL="1143000" indent="-228600" eaLnBrk="0" hangingPunct="0">
              <a:defRPr sz="900">
                <a:solidFill>
                  <a:srgbClr val="000000"/>
                </a:solidFill>
                <a:latin typeface="Arial" panose="020B0604020202020204" pitchFamily="34" charset="0"/>
                <a:ea typeface="宋体" panose="02010600030101010101" pitchFamily="2" charset="-122"/>
              </a:defRPr>
            </a:lvl3pPr>
            <a:lvl4pPr marL="1600200" indent="-228600" eaLnBrk="0" hangingPunct="0">
              <a:defRPr sz="900">
                <a:solidFill>
                  <a:srgbClr val="000000"/>
                </a:solidFill>
                <a:latin typeface="Arial" panose="020B0604020202020204" pitchFamily="34" charset="0"/>
                <a:ea typeface="宋体" panose="02010600030101010101" pitchFamily="2" charset="-122"/>
              </a:defRPr>
            </a:lvl4pPr>
            <a:lvl5pPr marL="2057400" indent="-228600" eaLnBrk="0" hangingPunct="0">
              <a:defRPr sz="9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9pPr>
          </a:lstStyle>
          <a:p>
            <a:pPr eaLnBrk="1" hangingPunct="1"/>
            <a:fld id="{B5FADBD9-0115-470D-B351-5A2C3FAE6BE7}" type="slidenum">
              <a:rPr lang="en-US" altLang="zh-CN" sz="1300">
                <a:solidFill>
                  <a:schemeClr val="tx1"/>
                </a:solidFill>
              </a:rPr>
              <a:pPr eaLnBrk="1" hangingPunct="1"/>
              <a:t>47</a:t>
            </a:fld>
            <a:endParaRPr lang="en-US" altLang="zh-CN" sz="1300">
              <a:solidFill>
                <a:schemeClr val="tx1"/>
              </a:solidFill>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latin typeface="Arial" panose="020B0604020202020204" pitchFamily="34" charset="0"/>
            </a:endParaRPr>
          </a:p>
        </p:txBody>
      </p:sp>
    </p:spTree>
    <p:extLst>
      <p:ext uri="{BB962C8B-B14F-4D97-AF65-F5344CB8AC3E}">
        <p14:creationId xmlns:p14="http://schemas.microsoft.com/office/powerpoint/2010/main" val="384001804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簇与簇之间的距离可以用簇中心的距离</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00" dirty="0" err="1">
                <a:effectLst/>
                <a:latin typeface="宋体" panose="02010600030101010101" pitchFamily="2" charset="-122"/>
                <a:ea typeface="宋体" panose="02010600030101010101" pitchFamily="2" charset="-122"/>
                <a:cs typeface="Times New Roman" panose="02020603050405020304" pitchFamily="18" charset="0"/>
              </a:rPr>
              <a:t>q为正整数</a:t>
            </a:r>
            <a:r>
              <a:rPr lang="en-US" altLang="zh-CN" sz="1800" kern="100" dirty="0">
                <a:effectLst/>
                <a:latin typeface="宋体" panose="02010600030101010101" pitchFamily="2" charset="-122"/>
                <a:ea typeface="宋体" panose="02010600030101010101" pitchFamily="2" charset="-122"/>
                <a:cs typeface="Times New Roman" panose="02020603050405020304" pitchFamily="18" charset="0"/>
              </a:rPr>
              <a:t>，</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 q=1</a:t>
            </a:r>
            <a:r>
              <a:rPr lang="en-US" altLang="zh-CN" sz="1800" kern="100" dirty="0">
                <a:effectLst/>
                <a:latin typeface="宋体" panose="02010600030101010101" pitchFamily="2" charset="-122"/>
                <a:ea typeface="宋体" panose="02010600030101010101" pitchFamily="2" charset="-122"/>
                <a:cs typeface="Times New Roman" panose="02020603050405020304" pitchFamily="18" charset="0"/>
              </a:rPr>
              <a:t>时即为曼哈顿距离；q=2</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1800" kern="100" dirty="0" err="1">
                <a:effectLst/>
                <a:latin typeface="宋体" panose="02010600030101010101" pitchFamily="2" charset="-122"/>
                <a:ea typeface="宋体" panose="02010600030101010101" pitchFamily="2" charset="-122"/>
                <a:cs typeface="Times New Roman" panose="02020603050405020304" pitchFamily="18" charset="0"/>
              </a:rPr>
              <a:t>时即为欧几里得距离</a:t>
            </a:r>
            <a:r>
              <a:rPr lang="en-US" altLang="zh-CN" sz="1800" kern="100" dirty="0">
                <a:effectLst/>
                <a:latin typeface="宋体" panose="02010600030101010101" pitchFamily="2" charset="-122"/>
                <a:ea typeface="宋体" panose="02010600030101010101" pitchFamily="2" charset="-122"/>
                <a:cs typeface="Times New Roman" panose="02020603050405020304" pitchFamily="18" charset="0"/>
              </a:rPr>
              <a:t>。</a:t>
            </a:r>
            <a:endPar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3B1A0873-1F2B-4BA4-AE47-25663911168F}" type="slidenum">
              <a:rPr lang="zh-CN" altLang="en-US" smtClean="0"/>
              <a:t>57</a:t>
            </a:fld>
            <a:endParaRPr lang="zh-CN" altLang="en-US"/>
          </a:p>
        </p:txBody>
      </p:sp>
    </p:spTree>
    <p:extLst>
      <p:ext uri="{BB962C8B-B14F-4D97-AF65-F5344CB8AC3E}">
        <p14:creationId xmlns:p14="http://schemas.microsoft.com/office/powerpoint/2010/main" val="101219713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2A6F94D-694A-4B40-A123-D19F160C8E58}" type="slidenum">
              <a:rPr lang="zh-CN" altLang="en-US" smtClean="0"/>
              <a:t>75</a:t>
            </a:fld>
            <a:endParaRPr lang="zh-CN" altLang="en-US"/>
          </a:p>
        </p:txBody>
      </p:sp>
    </p:spTree>
    <p:extLst>
      <p:ext uri="{BB962C8B-B14F-4D97-AF65-F5344CB8AC3E}">
        <p14:creationId xmlns:p14="http://schemas.microsoft.com/office/powerpoint/2010/main" val="358367171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Rot="1" noChangeAspect="1" noTextEdit="1"/>
          </p:cNvSpPr>
          <p:nvPr>
            <p:ph type="sldImg"/>
          </p:nvPr>
        </p:nvSpPr>
        <p:spPr>
          <a:xfrm>
            <a:off x="142875" y="769938"/>
            <a:ext cx="6818313" cy="3835400"/>
          </a:xfrm>
          <a:ln/>
        </p:spPr>
      </p:sp>
      <p:sp>
        <p:nvSpPr>
          <p:cNvPr id="52227" name="Rectangle 3"/>
          <p:cNvSpPr>
            <a:spLocks noGrp="1"/>
          </p:cNvSpPr>
          <p:nvPr>
            <p:ph type="body" idx="1"/>
          </p:nvPr>
        </p:nvSpPr>
        <p:spPr>
          <a:xfrm>
            <a:off x="946150" y="4860925"/>
            <a:ext cx="5207000" cy="46037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latin typeface="Arial" panose="020B0604020202020204" pitchFamily="34" charset="0"/>
            </a:endParaRPr>
          </a:p>
        </p:txBody>
      </p:sp>
    </p:spTree>
    <p:extLst>
      <p:ext uri="{BB962C8B-B14F-4D97-AF65-F5344CB8AC3E}">
        <p14:creationId xmlns:p14="http://schemas.microsoft.com/office/powerpoint/2010/main" val="19143498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900">
                <a:solidFill>
                  <a:srgbClr val="000000"/>
                </a:solidFill>
                <a:latin typeface="Arial" panose="020B0604020202020204" pitchFamily="34" charset="0"/>
                <a:ea typeface="宋体" panose="02010600030101010101" pitchFamily="2" charset="-122"/>
              </a:defRPr>
            </a:lvl1pPr>
            <a:lvl2pPr marL="742950" indent="-285750">
              <a:defRPr sz="900">
                <a:solidFill>
                  <a:srgbClr val="000000"/>
                </a:solidFill>
                <a:latin typeface="Arial" panose="020B0604020202020204" pitchFamily="34" charset="0"/>
                <a:ea typeface="宋体" panose="02010600030101010101" pitchFamily="2" charset="-122"/>
              </a:defRPr>
            </a:lvl2pPr>
            <a:lvl3pPr marL="1143000" indent="-228600">
              <a:defRPr sz="900">
                <a:solidFill>
                  <a:srgbClr val="000000"/>
                </a:solidFill>
                <a:latin typeface="Arial" panose="020B0604020202020204" pitchFamily="34" charset="0"/>
                <a:ea typeface="宋体" panose="02010600030101010101" pitchFamily="2" charset="-122"/>
              </a:defRPr>
            </a:lvl3pPr>
            <a:lvl4pPr marL="1600200" indent="-228600">
              <a:defRPr sz="900">
                <a:solidFill>
                  <a:srgbClr val="000000"/>
                </a:solidFill>
                <a:latin typeface="Arial" panose="020B0604020202020204" pitchFamily="34" charset="0"/>
                <a:ea typeface="宋体" panose="02010600030101010101" pitchFamily="2" charset="-122"/>
              </a:defRPr>
            </a:lvl4pPr>
            <a:lvl5pPr marL="2057400" indent="-228600">
              <a:defRPr sz="9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9pPr>
          </a:lstStyle>
          <a:p>
            <a:fld id="{4D2D4104-359F-4A8E-B269-C9943ED3BA80}" type="slidenum">
              <a:rPr lang="en-US" altLang="zh-CN" sz="1300">
                <a:solidFill>
                  <a:schemeClr val="tx1"/>
                </a:solidFill>
              </a:rPr>
              <a:pPr/>
              <a:t>77</a:t>
            </a:fld>
            <a:endParaRPr lang="en-US" altLang="zh-CN" sz="1300">
              <a:solidFill>
                <a:schemeClr val="tx1"/>
              </a:solidFill>
            </a:endParaRPr>
          </a:p>
        </p:txBody>
      </p:sp>
      <p:sp>
        <p:nvSpPr>
          <p:cNvPr id="55299" name="Rectangle 2"/>
          <p:cNvSpPr>
            <a:spLocks noGrp="1" noRot="1" noChangeAspect="1" noChangeArrowheads="1" noTextEdit="1"/>
          </p:cNvSpPr>
          <p:nvPr>
            <p:ph type="sldImg"/>
          </p:nvPr>
        </p:nvSpPr>
        <p:spPr>
          <a:ln/>
        </p:spPr>
      </p:sp>
      <p:sp>
        <p:nvSpPr>
          <p:cNvPr id="553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latin typeface="Arial" panose="020B0604020202020204" pitchFamily="34" charset="0"/>
            </a:endParaRPr>
          </a:p>
        </p:txBody>
      </p:sp>
    </p:spTree>
    <p:extLst>
      <p:ext uri="{BB962C8B-B14F-4D97-AF65-F5344CB8AC3E}">
        <p14:creationId xmlns:p14="http://schemas.microsoft.com/office/powerpoint/2010/main" val="328588900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900">
                <a:solidFill>
                  <a:srgbClr val="000000"/>
                </a:solidFill>
                <a:latin typeface="Arial" panose="020B0604020202020204" pitchFamily="34" charset="0"/>
                <a:ea typeface="宋体" panose="02010600030101010101" pitchFamily="2" charset="-122"/>
              </a:defRPr>
            </a:lvl1pPr>
            <a:lvl2pPr marL="742950" indent="-285750">
              <a:defRPr sz="900">
                <a:solidFill>
                  <a:srgbClr val="000000"/>
                </a:solidFill>
                <a:latin typeface="Arial" panose="020B0604020202020204" pitchFamily="34" charset="0"/>
                <a:ea typeface="宋体" panose="02010600030101010101" pitchFamily="2" charset="-122"/>
              </a:defRPr>
            </a:lvl2pPr>
            <a:lvl3pPr marL="1143000" indent="-228600">
              <a:defRPr sz="900">
                <a:solidFill>
                  <a:srgbClr val="000000"/>
                </a:solidFill>
                <a:latin typeface="Arial" panose="020B0604020202020204" pitchFamily="34" charset="0"/>
                <a:ea typeface="宋体" panose="02010600030101010101" pitchFamily="2" charset="-122"/>
              </a:defRPr>
            </a:lvl3pPr>
            <a:lvl4pPr marL="1600200" indent="-228600">
              <a:defRPr sz="900">
                <a:solidFill>
                  <a:srgbClr val="000000"/>
                </a:solidFill>
                <a:latin typeface="Arial" panose="020B0604020202020204" pitchFamily="34" charset="0"/>
                <a:ea typeface="宋体" panose="02010600030101010101" pitchFamily="2" charset="-122"/>
              </a:defRPr>
            </a:lvl4pPr>
            <a:lvl5pPr marL="2057400" indent="-228600">
              <a:defRPr sz="9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9pPr>
          </a:lstStyle>
          <a:p>
            <a:fld id="{D4888A80-8CEE-40C4-B3A4-31152516E950}" type="slidenum">
              <a:rPr lang="en-US" altLang="zh-CN" sz="1300">
                <a:solidFill>
                  <a:schemeClr val="tx1"/>
                </a:solidFill>
              </a:rPr>
              <a:pPr/>
              <a:t>78</a:t>
            </a:fld>
            <a:endParaRPr lang="en-US" altLang="zh-CN" sz="1300">
              <a:solidFill>
                <a:schemeClr val="tx1"/>
              </a:solidFill>
            </a:endParaRPr>
          </a:p>
        </p:txBody>
      </p:sp>
      <p:sp>
        <p:nvSpPr>
          <p:cNvPr id="56323" name="Rectangle 2"/>
          <p:cNvSpPr>
            <a:spLocks noGrp="1" noRot="1" noChangeAspect="1" noChangeArrowheads="1" noTextEdit="1"/>
          </p:cNvSpPr>
          <p:nvPr>
            <p:ph type="sldImg"/>
          </p:nvPr>
        </p:nvSpPr>
        <p:spPr>
          <a:ln/>
        </p:spPr>
      </p:sp>
      <p:sp>
        <p:nvSpPr>
          <p:cNvPr id="563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latin typeface="Arial" panose="020B0604020202020204" pitchFamily="34" charset="0"/>
            </a:endParaRPr>
          </a:p>
        </p:txBody>
      </p:sp>
    </p:spTree>
    <p:extLst>
      <p:ext uri="{BB962C8B-B14F-4D97-AF65-F5344CB8AC3E}">
        <p14:creationId xmlns:p14="http://schemas.microsoft.com/office/powerpoint/2010/main" val="376334394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900">
                <a:solidFill>
                  <a:srgbClr val="000000"/>
                </a:solidFill>
                <a:latin typeface="Arial" panose="020B0604020202020204" pitchFamily="34" charset="0"/>
                <a:ea typeface="宋体" panose="02010600030101010101" pitchFamily="2" charset="-122"/>
              </a:defRPr>
            </a:lvl1pPr>
            <a:lvl2pPr marL="742950" indent="-285750">
              <a:defRPr sz="900">
                <a:solidFill>
                  <a:srgbClr val="000000"/>
                </a:solidFill>
                <a:latin typeface="Arial" panose="020B0604020202020204" pitchFamily="34" charset="0"/>
                <a:ea typeface="宋体" panose="02010600030101010101" pitchFamily="2" charset="-122"/>
              </a:defRPr>
            </a:lvl2pPr>
            <a:lvl3pPr marL="1143000" indent="-228600">
              <a:defRPr sz="900">
                <a:solidFill>
                  <a:srgbClr val="000000"/>
                </a:solidFill>
                <a:latin typeface="Arial" panose="020B0604020202020204" pitchFamily="34" charset="0"/>
                <a:ea typeface="宋体" panose="02010600030101010101" pitchFamily="2" charset="-122"/>
              </a:defRPr>
            </a:lvl3pPr>
            <a:lvl4pPr marL="1600200" indent="-228600">
              <a:defRPr sz="900">
                <a:solidFill>
                  <a:srgbClr val="000000"/>
                </a:solidFill>
                <a:latin typeface="Arial" panose="020B0604020202020204" pitchFamily="34" charset="0"/>
                <a:ea typeface="宋体" panose="02010600030101010101" pitchFamily="2" charset="-122"/>
              </a:defRPr>
            </a:lvl4pPr>
            <a:lvl5pPr marL="2057400" indent="-228600">
              <a:defRPr sz="9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9pPr>
          </a:lstStyle>
          <a:p>
            <a:fld id="{24A2179D-3612-46B3-8B07-7E46862ED4F2}" type="slidenum">
              <a:rPr lang="en-US" altLang="zh-CN" sz="1300">
                <a:solidFill>
                  <a:schemeClr val="tx1"/>
                </a:solidFill>
              </a:rPr>
              <a:pPr/>
              <a:t>79</a:t>
            </a:fld>
            <a:endParaRPr lang="en-US" altLang="zh-CN" sz="1300">
              <a:solidFill>
                <a:schemeClr val="tx1"/>
              </a:solidFill>
            </a:endParaRPr>
          </a:p>
        </p:txBody>
      </p:sp>
      <p:sp>
        <p:nvSpPr>
          <p:cNvPr id="57347" name="Rectangle 2"/>
          <p:cNvSpPr>
            <a:spLocks noGrp="1" noRot="1" noChangeAspect="1" noChangeArrowheads="1" noTextEdit="1"/>
          </p:cNvSpPr>
          <p:nvPr>
            <p:ph type="sldImg"/>
          </p:nvPr>
        </p:nvSpPr>
        <p:spPr>
          <a:ln/>
        </p:spPr>
      </p:sp>
      <p:sp>
        <p:nvSpPr>
          <p:cNvPr id="573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latin typeface="Arial" panose="020B0604020202020204" pitchFamily="34" charset="0"/>
            </a:endParaRPr>
          </a:p>
        </p:txBody>
      </p:sp>
    </p:spTree>
    <p:extLst>
      <p:ext uri="{BB962C8B-B14F-4D97-AF65-F5344CB8AC3E}">
        <p14:creationId xmlns:p14="http://schemas.microsoft.com/office/powerpoint/2010/main" val="343582569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900">
                <a:solidFill>
                  <a:srgbClr val="000000"/>
                </a:solidFill>
                <a:latin typeface="Arial" panose="020B0604020202020204" pitchFamily="34" charset="0"/>
                <a:ea typeface="宋体" panose="02010600030101010101" pitchFamily="2" charset="-122"/>
              </a:defRPr>
            </a:lvl1pPr>
            <a:lvl2pPr marL="742950" indent="-285750">
              <a:defRPr sz="900">
                <a:solidFill>
                  <a:srgbClr val="000000"/>
                </a:solidFill>
                <a:latin typeface="Arial" panose="020B0604020202020204" pitchFamily="34" charset="0"/>
                <a:ea typeface="宋体" panose="02010600030101010101" pitchFamily="2" charset="-122"/>
              </a:defRPr>
            </a:lvl2pPr>
            <a:lvl3pPr marL="1143000" indent="-228600">
              <a:defRPr sz="900">
                <a:solidFill>
                  <a:srgbClr val="000000"/>
                </a:solidFill>
                <a:latin typeface="Arial" panose="020B0604020202020204" pitchFamily="34" charset="0"/>
                <a:ea typeface="宋体" panose="02010600030101010101" pitchFamily="2" charset="-122"/>
              </a:defRPr>
            </a:lvl3pPr>
            <a:lvl4pPr marL="1600200" indent="-228600">
              <a:defRPr sz="900">
                <a:solidFill>
                  <a:srgbClr val="000000"/>
                </a:solidFill>
                <a:latin typeface="Arial" panose="020B0604020202020204" pitchFamily="34" charset="0"/>
                <a:ea typeface="宋体" panose="02010600030101010101" pitchFamily="2" charset="-122"/>
              </a:defRPr>
            </a:lvl4pPr>
            <a:lvl5pPr marL="2057400" indent="-228600">
              <a:defRPr sz="9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9pPr>
          </a:lstStyle>
          <a:p>
            <a:fld id="{64F9791F-A1EB-42E7-BFC4-3FC0EB20F6DB}" type="slidenum">
              <a:rPr lang="en-US" altLang="zh-CN" sz="1300">
                <a:solidFill>
                  <a:schemeClr val="tx1"/>
                </a:solidFill>
              </a:rPr>
              <a:pPr/>
              <a:t>80</a:t>
            </a:fld>
            <a:endParaRPr lang="en-US" altLang="zh-CN" sz="1300">
              <a:solidFill>
                <a:schemeClr val="tx1"/>
              </a:solidFill>
            </a:endParaRPr>
          </a:p>
        </p:txBody>
      </p:sp>
      <p:sp>
        <p:nvSpPr>
          <p:cNvPr id="60419" name="Rectangle 2"/>
          <p:cNvSpPr>
            <a:spLocks noGrp="1" noRot="1" noChangeAspect="1" noChangeArrowheads="1" noTextEdit="1"/>
          </p:cNvSpPr>
          <p:nvPr>
            <p:ph type="sldImg"/>
          </p:nvPr>
        </p:nvSpPr>
        <p:spPr>
          <a:ln/>
        </p:spPr>
      </p:sp>
      <p:sp>
        <p:nvSpPr>
          <p:cNvPr id="604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latin typeface="Arial" panose="020B0604020202020204" pitchFamily="34" charset="0"/>
            </a:endParaRPr>
          </a:p>
        </p:txBody>
      </p:sp>
    </p:spTree>
    <p:extLst>
      <p:ext uri="{BB962C8B-B14F-4D97-AF65-F5344CB8AC3E}">
        <p14:creationId xmlns:p14="http://schemas.microsoft.com/office/powerpoint/2010/main" val="35341449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1">
              <a:lnSpc>
                <a:spcPct val="150000"/>
              </a:lnSpc>
              <a:buFont typeface="Arial"/>
              <a:buChar char="•"/>
            </a:pPr>
            <a:r>
              <a:rPr lang="zh-CN" altLang="en-US" sz="1200" kern="0" dirty="0">
                <a:cs typeface="Hiragino Sans GB W3"/>
              </a:rPr>
              <a:t>当样本中没有两项属于同一类：</a:t>
            </a:r>
            <a:r>
              <a:rPr lang="en-US" altLang="zh-CN" sz="1200" kern="0" dirty="0">
                <a:cs typeface="Hiragino Sans GB W3"/>
              </a:rPr>
              <a:t>0</a:t>
            </a:r>
          </a:p>
          <a:p>
            <a:pPr lvl="1">
              <a:lnSpc>
                <a:spcPct val="150000"/>
              </a:lnSpc>
              <a:buFont typeface="Arial"/>
              <a:buChar char="•"/>
            </a:pPr>
            <a:r>
              <a:rPr lang="zh-CN" altLang="en-US" sz="1200" kern="0" dirty="0">
                <a:cs typeface="Hiragino Sans GB W3"/>
              </a:rPr>
              <a:t>当样本中所有项都属于同一类：</a:t>
            </a:r>
            <a:r>
              <a:rPr lang="en-US" altLang="zh-CN" sz="1200" kern="0" dirty="0">
                <a:cs typeface="Hiragino Sans GB W3"/>
              </a:rPr>
              <a:t>1</a:t>
            </a:r>
          </a:p>
          <a:p>
            <a:endParaRPr lang="zh-CN" altLang="en-US" dirty="0"/>
          </a:p>
        </p:txBody>
      </p:sp>
      <p:sp>
        <p:nvSpPr>
          <p:cNvPr id="4" name="灯片编号占位符 3"/>
          <p:cNvSpPr>
            <a:spLocks noGrp="1"/>
          </p:cNvSpPr>
          <p:nvPr>
            <p:ph type="sldNum" sz="quarter" idx="5"/>
          </p:nvPr>
        </p:nvSpPr>
        <p:spPr/>
        <p:txBody>
          <a:bodyPr/>
          <a:lstStyle/>
          <a:p>
            <a:fld id="{3B1A0873-1F2B-4BA4-AE47-25663911168F}" type="slidenum">
              <a:rPr lang="zh-CN" altLang="en-US" smtClean="0"/>
              <a:t>11</a:t>
            </a:fld>
            <a:endParaRPr lang="zh-CN" altLang="en-US"/>
          </a:p>
        </p:txBody>
      </p:sp>
    </p:spTree>
    <p:extLst>
      <p:ext uri="{BB962C8B-B14F-4D97-AF65-F5344CB8AC3E}">
        <p14:creationId xmlns:p14="http://schemas.microsoft.com/office/powerpoint/2010/main" val="356021194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900">
                <a:solidFill>
                  <a:srgbClr val="000000"/>
                </a:solidFill>
                <a:latin typeface="Arial" panose="020B0604020202020204" pitchFamily="34" charset="0"/>
                <a:ea typeface="宋体" panose="02010600030101010101" pitchFamily="2" charset="-122"/>
              </a:defRPr>
            </a:lvl1pPr>
            <a:lvl2pPr marL="742950" indent="-285750">
              <a:defRPr sz="900">
                <a:solidFill>
                  <a:srgbClr val="000000"/>
                </a:solidFill>
                <a:latin typeface="Arial" panose="020B0604020202020204" pitchFamily="34" charset="0"/>
                <a:ea typeface="宋体" panose="02010600030101010101" pitchFamily="2" charset="-122"/>
              </a:defRPr>
            </a:lvl2pPr>
            <a:lvl3pPr marL="1143000" indent="-228600">
              <a:defRPr sz="900">
                <a:solidFill>
                  <a:srgbClr val="000000"/>
                </a:solidFill>
                <a:latin typeface="Arial" panose="020B0604020202020204" pitchFamily="34" charset="0"/>
                <a:ea typeface="宋体" panose="02010600030101010101" pitchFamily="2" charset="-122"/>
              </a:defRPr>
            </a:lvl3pPr>
            <a:lvl4pPr marL="1600200" indent="-228600">
              <a:defRPr sz="900">
                <a:solidFill>
                  <a:srgbClr val="000000"/>
                </a:solidFill>
                <a:latin typeface="Arial" panose="020B0604020202020204" pitchFamily="34" charset="0"/>
                <a:ea typeface="宋体" panose="02010600030101010101" pitchFamily="2" charset="-122"/>
              </a:defRPr>
            </a:lvl4pPr>
            <a:lvl5pPr marL="2057400" indent="-228600">
              <a:defRPr sz="9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9pPr>
          </a:lstStyle>
          <a:p>
            <a:fld id="{86572362-FD6E-4414-AEEF-9B312AB51050}" type="slidenum">
              <a:rPr lang="en-US" altLang="zh-CN" sz="1300">
                <a:solidFill>
                  <a:schemeClr val="tx1"/>
                </a:solidFill>
              </a:rPr>
              <a:pPr/>
              <a:t>81</a:t>
            </a:fld>
            <a:endParaRPr lang="en-US" altLang="zh-CN" sz="1300">
              <a:solidFill>
                <a:schemeClr val="tx1"/>
              </a:solidFill>
            </a:endParaRPr>
          </a:p>
        </p:txBody>
      </p:sp>
      <p:sp>
        <p:nvSpPr>
          <p:cNvPr id="59395" name="Rectangle 2"/>
          <p:cNvSpPr>
            <a:spLocks noGrp="1" noRot="1" noChangeAspect="1" noChangeArrowheads="1" noTextEdit="1"/>
          </p:cNvSpPr>
          <p:nvPr>
            <p:ph type="sldImg"/>
          </p:nvPr>
        </p:nvSpPr>
        <p:spPr>
          <a:ln/>
        </p:spPr>
      </p:sp>
      <p:sp>
        <p:nvSpPr>
          <p:cNvPr id="593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latin typeface="Arial" panose="020B0604020202020204" pitchFamily="34" charset="0"/>
            </a:endParaRPr>
          </a:p>
        </p:txBody>
      </p:sp>
    </p:spTree>
    <p:extLst>
      <p:ext uri="{BB962C8B-B14F-4D97-AF65-F5344CB8AC3E}">
        <p14:creationId xmlns:p14="http://schemas.microsoft.com/office/powerpoint/2010/main" val="281621076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900">
                <a:solidFill>
                  <a:srgbClr val="000000"/>
                </a:solidFill>
                <a:latin typeface="Arial" panose="020B0604020202020204" pitchFamily="34" charset="0"/>
                <a:ea typeface="宋体" panose="02010600030101010101" pitchFamily="2" charset="-122"/>
              </a:defRPr>
            </a:lvl1pPr>
            <a:lvl2pPr marL="742950" indent="-285750">
              <a:defRPr sz="900">
                <a:solidFill>
                  <a:srgbClr val="000000"/>
                </a:solidFill>
                <a:latin typeface="Arial" panose="020B0604020202020204" pitchFamily="34" charset="0"/>
                <a:ea typeface="宋体" panose="02010600030101010101" pitchFamily="2" charset="-122"/>
              </a:defRPr>
            </a:lvl2pPr>
            <a:lvl3pPr marL="1143000" indent="-228600">
              <a:defRPr sz="900">
                <a:solidFill>
                  <a:srgbClr val="000000"/>
                </a:solidFill>
                <a:latin typeface="Arial" panose="020B0604020202020204" pitchFamily="34" charset="0"/>
                <a:ea typeface="宋体" panose="02010600030101010101" pitchFamily="2" charset="-122"/>
              </a:defRPr>
            </a:lvl3pPr>
            <a:lvl4pPr marL="1600200" indent="-228600">
              <a:defRPr sz="900">
                <a:solidFill>
                  <a:srgbClr val="000000"/>
                </a:solidFill>
                <a:latin typeface="Arial" panose="020B0604020202020204" pitchFamily="34" charset="0"/>
                <a:ea typeface="宋体" panose="02010600030101010101" pitchFamily="2" charset="-122"/>
              </a:defRPr>
            </a:lvl4pPr>
            <a:lvl5pPr marL="2057400" indent="-228600">
              <a:defRPr sz="9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9pPr>
          </a:lstStyle>
          <a:p>
            <a:fld id="{81ABAEF8-A8FD-4918-87F5-2AFBA31A7E0C}" type="slidenum">
              <a:rPr lang="en-US" altLang="zh-CN" sz="1300">
                <a:solidFill>
                  <a:schemeClr val="tx1"/>
                </a:solidFill>
              </a:rPr>
              <a:pPr/>
              <a:t>82</a:t>
            </a:fld>
            <a:endParaRPr lang="en-US" altLang="zh-CN" sz="1300">
              <a:solidFill>
                <a:schemeClr val="tx1"/>
              </a:solidFill>
            </a:endParaRPr>
          </a:p>
        </p:txBody>
      </p:sp>
      <p:sp>
        <p:nvSpPr>
          <p:cNvPr id="61443" name="Rectangle 2"/>
          <p:cNvSpPr>
            <a:spLocks noGrp="1" noRot="1" noChangeAspect="1" noChangeArrowheads="1" noTextEdit="1"/>
          </p:cNvSpPr>
          <p:nvPr>
            <p:ph type="sldImg"/>
          </p:nvPr>
        </p:nvSpPr>
        <p:spPr>
          <a:ln/>
        </p:spPr>
      </p:sp>
      <p:sp>
        <p:nvSpPr>
          <p:cNvPr id="614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latin typeface="Arial" panose="020B0604020202020204" pitchFamily="34" charset="0"/>
            </a:endParaRPr>
          </a:p>
        </p:txBody>
      </p:sp>
    </p:spTree>
    <p:extLst>
      <p:ext uri="{BB962C8B-B14F-4D97-AF65-F5344CB8AC3E}">
        <p14:creationId xmlns:p14="http://schemas.microsoft.com/office/powerpoint/2010/main" val="84680504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900">
                <a:solidFill>
                  <a:srgbClr val="000000"/>
                </a:solidFill>
                <a:latin typeface="Arial" panose="020B0604020202020204" pitchFamily="34" charset="0"/>
                <a:ea typeface="宋体" panose="02010600030101010101" pitchFamily="2" charset="-122"/>
              </a:defRPr>
            </a:lvl1pPr>
            <a:lvl2pPr marL="742950" indent="-285750">
              <a:defRPr sz="900">
                <a:solidFill>
                  <a:srgbClr val="000000"/>
                </a:solidFill>
                <a:latin typeface="Arial" panose="020B0604020202020204" pitchFamily="34" charset="0"/>
                <a:ea typeface="宋体" panose="02010600030101010101" pitchFamily="2" charset="-122"/>
              </a:defRPr>
            </a:lvl2pPr>
            <a:lvl3pPr marL="1143000" indent="-228600">
              <a:defRPr sz="900">
                <a:solidFill>
                  <a:srgbClr val="000000"/>
                </a:solidFill>
                <a:latin typeface="Arial" panose="020B0604020202020204" pitchFamily="34" charset="0"/>
                <a:ea typeface="宋体" panose="02010600030101010101" pitchFamily="2" charset="-122"/>
              </a:defRPr>
            </a:lvl3pPr>
            <a:lvl4pPr marL="1600200" indent="-228600">
              <a:defRPr sz="900">
                <a:solidFill>
                  <a:srgbClr val="000000"/>
                </a:solidFill>
                <a:latin typeface="Arial" panose="020B0604020202020204" pitchFamily="34" charset="0"/>
                <a:ea typeface="宋体" panose="02010600030101010101" pitchFamily="2" charset="-122"/>
              </a:defRPr>
            </a:lvl4pPr>
            <a:lvl5pPr marL="2057400" indent="-228600">
              <a:defRPr sz="9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9pPr>
          </a:lstStyle>
          <a:p>
            <a:fld id="{DBEAC09E-5BAE-408C-A5AC-1CA73EEA9899}" type="slidenum">
              <a:rPr lang="en-US" altLang="zh-CN" sz="1300">
                <a:solidFill>
                  <a:schemeClr val="tx1"/>
                </a:solidFill>
              </a:rPr>
              <a:pPr/>
              <a:t>83</a:t>
            </a:fld>
            <a:endParaRPr lang="en-US" altLang="zh-CN" sz="1300">
              <a:solidFill>
                <a:schemeClr val="tx1"/>
              </a:solidFill>
            </a:endParaRPr>
          </a:p>
        </p:txBody>
      </p:sp>
      <p:sp>
        <p:nvSpPr>
          <p:cNvPr id="62467" name="Rectangle 2"/>
          <p:cNvSpPr>
            <a:spLocks noGrp="1" noRot="1" noChangeAspect="1" noChangeArrowheads="1" noTextEdit="1"/>
          </p:cNvSpPr>
          <p:nvPr>
            <p:ph type="sldImg"/>
          </p:nvPr>
        </p:nvSpPr>
        <p:spPr>
          <a:ln/>
        </p:spPr>
      </p:sp>
      <p:sp>
        <p:nvSpPr>
          <p:cNvPr id="624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latin typeface="Arial" panose="020B0604020202020204" pitchFamily="34" charset="0"/>
            </a:endParaRPr>
          </a:p>
        </p:txBody>
      </p:sp>
    </p:spTree>
    <p:extLst>
      <p:ext uri="{BB962C8B-B14F-4D97-AF65-F5344CB8AC3E}">
        <p14:creationId xmlns:p14="http://schemas.microsoft.com/office/powerpoint/2010/main" val="45611596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900">
                <a:solidFill>
                  <a:srgbClr val="000000"/>
                </a:solidFill>
                <a:latin typeface="Arial" panose="020B0604020202020204" pitchFamily="34" charset="0"/>
                <a:ea typeface="宋体" panose="02010600030101010101" pitchFamily="2" charset="-122"/>
              </a:defRPr>
            </a:lvl1pPr>
            <a:lvl2pPr marL="742950" indent="-285750">
              <a:defRPr sz="900">
                <a:solidFill>
                  <a:srgbClr val="000000"/>
                </a:solidFill>
                <a:latin typeface="Arial" panose="020B0604020202020204" pitchFamily="34" charset="0"/>
                <a:ea typeface="宋体" panose="02010600030101010101" pitchFamily="2" charset="-122"/>
              </a:defRPr>
            </a:lvl2pPr>
            <a:lvl3pPr marL="1143000" indent="-228600">
              <a:defRPr sz="900">
                <a:solidFill>
                  <a:srgbClr val="000000"/>
                </a:solidFill>
                <a:latin typeface="Arial" panose="020B0604020202020204" pitchFamily="34" charset="0"/>
                <a:ea typeface="宋体" panose="02010600030101010101" pitchFamily="2" charset="-122"/>
              </a:defRPr>
            </a:lvl3pPr>
            <a:lvl4pPr marL="1600200" indent="-228600">
              <a:defRPr sz="900">
                <a:solidFill>
                  <a:srgbClr val="000000"/>
                </a:solidFill>
                <a:latin typeface="Arial" panose="020B0604020202020204" pitchFamily="34" charset="0"/>
                <a:ea typeface="宋体" panose="02010600030101010101" pitchFamily="2" charset="-122"/>
              </a:defRPr>
            </a:lvl4pPr>
            <a:lvl5pPr marL="2057400" indent="-228600">
              <a:defRPr sz="9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9pPr>
          </a:lstStyle>
          <a:p>
            <a:fld id="{396794BA-1415-4EAA-AF9D-42F8D2868231}" type="slidenum">
              <a:rPr lang="en-US" altLang="zh-CN" sz="1300">
                <a:solidFill>
                  <a:schemeClr val="tx1"/>
                </a:solidFill>
              </a:rPr>
              <a:pPr/>
              <a:t>84</a:t>
            </a:fld>
            <a:endParaRPr lang="en-US" altLang="zh-CN" sz="1300">
              <a:solidFill>
                <a:schemeClr val="tx1"/>
              </a:solidFill>
            </a:endParaRPr>
          </a:p>
        </p:txBody>
      </p:sp>
      <p:sp>
        <p:nvSpPr>
          <p:cNvPr id="63491" name="Rectangle 2"/>
          <p:cNvSpPr>
            <a:spLocks noGrp="1" noRot="1" noChangeAspect="1" noChangeArrowheads="1" noTextEdit="1"/>
          </p:cNvSpPr>
          <p:nvPr>
            <p:ph type="sldImg"/>
          </p:nvPr>
        </p:nvSpPr>
        <p:spPr>
          <a:ln/>
        </p:spPr>
      </p:sp>
      <p:sp>
        <p:nvSpPr>
          <p:cNvPr id="634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latin typeface="Arial" panose="020B0604020202020204" pitchFamily="34" charset="0"/>
            </a:endParaRPr>
          </a:p>
        </p:txBody>
      </p:sp>
    </p:spTree>
    <p:extLst>
      <p:ext uri="{BB962C8B-B14F-4D97-AF65-F5344CB8AC3E}">
        <p14:creationId xmlns:p14="http://schemas.microsoft.com/office/powerpoint/2010/main" val="18903925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900">
                <a:solidFill>
                  <a:srgbClr val="000000"/>
                </a:solidFill>
                <a:latin typeface="Arial" panose="020B0604020202020204" pitchFamily="34" charset="0"/>
                <a:ea typeface="宋体" panose="02010600030101010101" pitchFamily="2" charset="-122"/>
              </a:defRPr>
            </a:lvl1pPr>
            <a:lvl2pPr marL="742950" indent="-285750">
              <a:defRPr sz="900">
                <a:solidFill>
                  <a:srgbClr val="000000"/>
                </a:solidFill>
                <a:latin typeface="Arial" panose="020B0604020202020204" pitchFamily="34" charset="0"/>
                <a:ea typeface="宋体" panose="02010600030101010101" pitchFamily="2" charset="-122"/>
              </a:defRPr>
            </a:lvl2pPr>
            <a:lvl3pPr marL="1143000" indent="-228600">
              <a:defRPr sz="900">
                <a:solidFill>
                  <a:srgbClr val="000000"/>
                </a:solidFill>
                <a:latin typeface="Arial" panose="020B0604020202020204" pitchFamily="34" charset="0"/>
                <a:ea typeface="宋体" panose="02010600030101010101" pitchFamily="2" charset="-122"/>
              </a:defRPr>
            </a:lvl3pPr>
            <a:lvl4pPr marL="1600200" indent="-228600">
              <a:defRPr sz="900">
                <a:solidFill>
                  <a:srgbClr val="000000"/>
                </a:solidFill>
                <a:latin typeface="Arial" panose="020B0604020202020204" pitchFamily="34" charset="0"/>
                <a:ea typeface="宋体" panose="02010600030101010101" pitchFamily="2" charset="-122"/>
              </a:defRPr>
            </a:lvl4pPr>
            <a:lvl5pPr marL="2057400" indent="-228600">
              <a:defRPr sz="9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9pPr>
          </a:lstStyle>
          <a:p>
            <a:fld id="{7ED32980-F75F-4E03-AE0A-48D58D4EF47C}" type="slidenum">
              <a:rPr lang="en-US" altLang="zh-CN" sz="1300">
                <a:solidFill>
                  <a:schemeClr val="tx1"/>
                </a:solidFill>
              </a:rPr>
              <a:pPr/>
              <a:t>85</a:t>
            </a:fld>
            <a:endParaRPr lang="en-US" altLang="zh-CN" sz="1300">
              <a:solidFill>
                <a:schemeClr val="tx1"/>
              </a:solidFill>
            </a:endParaRPr>
          </a:p>
        </p:txBody>
      </p:sp>
      <p:sp>
        <p:nvSpPr>
          <p:cNvPr id="64515" name="Rectangle 2"/>
          <p:cNvSpPr>
            <a:spLocks noGrp="1" noRot="1" noChangeAspect="1" noChangeArrowheads="1" noTextEdit="1"/>
          </p:cNvSpPr>
          <p:nvPr>
            <p:ph type="sldImg"/>
          </p:nvPr>
        </p:nvSpPr>
        <p:spPr>
          <a:ln/>
        </p:spPr>
      </p:sp>
      <p:sp>
        <p:nvSpPr>
          <p:cNvPr id="645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latin typeface="Arial" panose="020B0604020202020204" pitchFamily="34" charset="0"/>
            </a:endParaRPr>
          </a:p>
        </p:txBody>
      </p:sp>
    </p:spTree>
    <p:extLst>
      <p:ext uri="{BB962C8B-B14F-4D97-AF65-F5344CB8AC3E}">
        <p14:creationId xmlns:p14="http://schemas.microsoft.com/office/powerpoint/2010/main" val="122413899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900">
                <a:solidFill>
                  <a:srgbClr val="000000"/>
                </a:solidFill>
                <a:latin typeface="Arial" panose="020B0604020202020204" pitchFamily="34" charset="0"/>
                <a:ea typeface="宋体" panose="02010600030101010101" pitchFamily="2" charset="-122"/>
              </a:defRPr>
            </a:lvl1pPr>
            <a:lvl2pPr marL="742950" indent="-285750">
              <a:defRPr sz="900">
                <a:solidFill>
                  <a:srgbClr val="000000"/>
                </a:solidFill>
                <a:latin typeface="Arial" panose="020B0604020202020204" pitchFamily="34" charset="0"/>
                <a:ea typeface="宋体" panose="02010600030101010101" pitchFamily="2" charset="-122"/>
              </a:defRPr>
            </a:lvl2pPr>
            <a:lvl3pPr marL="1143000" indent="-228600">
              <a:defRPr sz="900">
                <a:solidFill>
                  <a:srgbClr val="000000"/>
                </a:solidFill>
                <a:latin typeface="Arial" panose="020B0604020202020204" pitchFamily="34" charset="0"/>
                <a:ea typeface="宋体" panose="02010600030101010101" pitchFamily="2" charset="-122"/>
              </a:defRPr>
            </a:lvl3pPr>
            <a:lvl4pPr marL="1600200" indent="-228600">
              <a:defRPr sz="900">
                <a:solidFill>
                  <a:srgbClr val="000000"/>
                </a:solidFill>
                <a:latin typeface="Arial" panose="020B0604020202020204" pitchFamily="34" charset="0"/>
                <a:ea typeface="宋体" panose="02010600030101010101" pitchFamily="2" charset="-122"/>
              </a:defRPr>
            </a:lvl4pPr>
            <a:lvl5pPr marL="2057400" indent="-228600">
              <a:defRPr sz="9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9pPr>
          </a:lstStyle>
          <a:p>
            <a:fld id="{A60E702A-A46C-4332-A1ED-480AB8FD31D0}" type="slidenum">
              <a:rPr lang="en-US" altLang="zh-CN" sz="1300">
                <a:solidFill>
                  <a:schemeClr val="tx1"/>
                </a:solidFill>
              </a:rPr>
              <a:pPr/>
              <a:t>86</a:t>
            </a:fld>
            <a:endParaRPr lang="en-US" altLang="zh-CN" sz="1300">
              <a:solidFill>
                <a:schemeClr val="tx1"/>
              </a:solidFill>
            </a:endParaRPr>
          </a:p>
        </p:txBody>
      </p:sp>
      <p:sp>
        <p:nvSpPr>
          <p:cNvPr id="66563" name="Rectangle 2"/>
          <p:cNvSpPr>
            <a:spLocks noGrp="1" noRot="1" noChangeAspect="1" noChangeArrowheads="1" noTextEdit="1"/>
          </p:cNvSpPr>
          <p:nvPr>
            <p:ph type="sldImg"/>
          </p:nvPr>
        </p:nvSpPr>
        <p:spPr>
          <a:ln/>
        </p:spPr>
      </p:sp>
      <p:sp>
        <p:nvSpPr>
          <p:cNvPr id="665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latin typeface="Arial" panose="020B0604020202020204" pitchFamily="34" charset="0"/>
            </a:endParaRPr>
          </a:p>
        </p:txBody>
      </p:sp>
    </p:spTree>
    <p:extLst>
      <p:ext uri="{BB962C8B-B14F-4D97-AF65-F5344CB8AC3E}">
        <p14:creationId xmlns:p14="http://schemas.microsoft.com/office/powerpoint/2010/main" val="105293544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900">
                <a:solidFill>
                  <a:srgbClr val="000000"/>
                </a:solidFill>
                <a:latin typeface="Arial" panose="020B0604020202020204" pitchFamily="34" charset="0"/>
                <a:ea typeface="宋体" panose="02010600030101010101" pitchFamily="2" charset="-122"/>
              </a:defRPr>
            </a:lvl1pPr>
            <a:lvl2pPr marL="742950" indent="-285750">
              <a:defRPr sz="900">
                <a:solidFill>
                  <a:srgbClr val="000000"/>
                </a:solidFill>
                <a:latin typeface="Arial" panose="020B0604020202020204" pitchFamily="34" charset="0"/>
                <a:ea typeface="宋体" panose="02010600030101010101" pitchFamily="2" charset="-122"/>
              </a:defRPr>
            </a:lvl2pPr>
            <a:lvl3pPr marL="1143000" indent="-228600">
              <a:defRPr sz="900">
                <a:solidFill>
                  <a:srgbClr val="000000"/>
                </a:solidFill>
                <a:latin typeface="Arial" panose="020B0604020202020204" pitchFamily="34" charset="0"/>
                <a:ea typeface="宋体" panose="02010600030101010101" pitchFamily="2" charset="-122"/>
              </a:defRPr>
            </a:lvl3pPr>
            <a:lvl4pPr marL="1600200" indent="-228600">
              <a:defRPr sz="900">
                <a:solidFill>
                  <a:srgbClr val="000000"/>
                </a:solidFill>
                <a:latin typeface="Arial" panose="020B0604020202020204" pitchFamily="34" charset="0"/>
                <a:ea typeface="宋体" panose="02010600030101010101" pitchFamily="2" charset="-122"/>
              </a:defRPr>
            </a:lvl4pPr>
            <a:lvl5pPr marL="2057400" indent="-228600">
              <a:defRPr sz="9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9pPr>
          </a:lstStyle>
          <a:p>
            <a:fld id="{C1D34900-D9DC-44E6-BB87-DAF1DD1929F6}" type="slidenum">
              <a:rPr lang="en-US" altLang="zh-CN" sz="1300">
                <a:solidFill>
                  <a:schemeClr val="tx1"/>
                </a:solidFill>
              </a:rPr>
              <a:pPr/>
              <a:t>87</a:t>
            </a:fld>
            <a:endParaRPr lang="en-US" altLang="zh-CN" sz="1300">
              <a:solidFill>
                <a:schemeClr val="tx1"/>
              </a:solidFill>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latin typeface="Arial" panose="020B0604020202020204" pitchFamily="34" charset="0"/>
            </a:endParaRPr>
          </a:p>
        </p:txBody>
      </p:sp>
    </p:spTree>
    <p:extLst>
      <p:ext uri="{BB962C8B-B14F-4D97-AF65-F5344CB8AC3E}">
        <p14:creationId xmlns:p14="http://schemas.microsoft.com/office/powerpoint/2010/main" val="58552216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900">
                <a:solidFill>
                  <a:srgbClr val="000000"/>
                </a:solidFill>
                <a:latin typeface="Arial" panose="020B0604020202020204" pitchFamily="34" charset="0"/>
                <a:ea typeface="宋体" panose="02010600030101010101" pitchFamily="2" charset="-122"/>
              </a:defRPr>
            </a:lvl1pPr>
            <a:lvl2pPr marL="742950" indent="-285750">
              <a:defRPr sz="900">
                <a:solidFill>
                  <a:srgbClr val="000000"/>
                </a:solidFill>
                <a:latin typeface="Arial" panose="020B0604020202020204" pitchFamily="34" charset="0"/>
                <a:ea typeface="宋体" panose="02010600030101010101" pitchFamily="2" charset="-122"/>
              </a:defRPr>
            </a:lvl2pPr>
            <a:lvl3pPr marL="1143000" indent="-228600">
              <a:defRPr sz="900">
                <a:solidFill>
                  <a:srgbClr val="000000"/>
                </a:solidFill>
                <a:latin typeface="Arial" panose="020B0604020202020204" pitchFamily="34" charset="0"/>
                <a:ea typeface="宋体" panose="02010600030101010101" pitchFamily="2" charset="-122"/>
              </a:defRPr>
            </a:lvl3pPr>
            <a:lvl4pPr marL="1600200" indent="-228600">
              <a:defRPr sz="900">
                <a:solidFill>
                  <a:srgbClr val="000000"/>
                </a:solidFill>
                <a:latin typeface="Arial" panose="020B0604020202020204" pitchFamily="34" charset="0"/>
                <a:ea typeface="宋体" panose="02010600030101010101" pitchFamily="2" charset="-122"/>
              </a:defRPr>
            </a:lvl4pPr>
            <a:lvl5pPr marL="2057400" indent="-228600">
              <a:defRPr sz="9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9pPr>
          </a:lstStyle>
          <a:p>
            <a:fld id="{224A4CFE-E7F0-4350-9F3A-3DC8B25E9E29}" type="slidenum">
              <a:rPr lang="en-US" altLang="zh-CN" sz="1300">
                <a:solidFill>
                  <a:schemeClr val="tx1"/>
                </a:solidFill>
              </a:rPr>
              <a:pPr/>
              <a:t>88</a:t>
            </a:fld>
            <a:endParaRPr lang="en-US" altLang="zh-CN" sz="1300">
              <a:solidFill>
                <a:schemeClr val="tx1"/>
              </a:solidFill>
            </a:endParaRPr>
          </a:p>
        </p:txBody>
      </p:sp>
      <p:sp>
        <p:nvSpPr>
          <p:cNvPr id="68611" name="Rectangle 2"/>
          <p:cNvSpPr>
            <a:spLocks noGrp="1" noRot="1" noChangeAspect="1" noChangeArrowheads="1" noTextEdit="1"/>
          </p:cNvSpPr>
          <p:nvPr>
            <p:ph type="sldImg"/>
          </p:nvPr>
        </p:nvSpPr>
        <p:spPr>
          <a:ln/>
        </p:spPr>
      </p:sp>
      <p:sp>
        <p:nvSpPr>
          <p:cNvPr id="686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latin typeface="Arial" panose="020B0604020202020204" pitchFamily="34" charset="0"/>
            </a:endParaRPr>
          </a:p>
        </p:txBody>
      </p:sp>
    </p:spTree>
    <p:extLst>
      <p:ext uri="{BB962C8B-B14F-4D97-AF65-F5344CB8AC3E}">
        <p14:creationId xmlns:p14="http://schemas.microsoft.com/office/powerpoint/2010/main" val="239163105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900">
                <a:solidFill>
                  <a:srgbClr val="000000"/>
                </a:solidFill>
                <a:latin typeface="Arial" panose="020B0604020202020204" pitchFamily="34" charset="0"/>
                <a:ea typeface="宋体" panose="02010600030101010101" pitchFamily="2" charset="-122"/>
              </a:defRPr>
            </a:lvl1pPr>
            <a:lvl2pPr marL="742950" indent="-285750">
              <a:defRPr sz="900">
                <a:solidFill>
                  <a:srgbClr val="000000"/>
                </a:solidFill>
                <a:latin typeface="Arial" panose="020B0604020202020204" pitchFamily="34" charset="0"/>
                <a:ea typeface="宋体" panose="02010600030101010101" pitchFamily="2" charset="-122"/>
              </a:defRPr>
            </a:lvl2pPr>
            <a:lvl3pPr marL="1143000" indent="-228600">
              <a:defRPr sz="900">
                <a:solidFill>
                  <a:srgbClr val="000000"/>
                </a:solidFill>
                <a:latin typeface="Arial" panose="020B0604020202020204" pitchFamily="34" charset="0"/>
                <a:ea typeface="宋体" panose="02010600030101010101" pitchFamily="2" charset="-122"/>
              </a:defRPr>
            </a:lvl3pPr>
            <a:lvl4pPr marL="1600200" indent="-228600">
              <a:defRPr sz="900">
                <a:solidFill>
                  <a:srgbClr val="000000"/>
                </a:solidFill>
                <a:latin typeface="Arial" panose="020B0604020202020204" pitchFamily="34" charset="0"/>
                <a:ea typeface="宋体" panose="02010600030101010101" pitchFamily="2" charset="-122"/>
              </a:defRPr>
            </a:lvl4pPr>
            <a:lvl5pPr marL="2057400" indent="-228600">
              <a:defRPr sz="9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9pPr>
          </a:lstStyle>
          <a:p>
            <a:fld id="{7FB76CB2-5ADC-4D9D-A370-4A1B6ADEF412}" type="slidenum">
              <a:rPr lang="en-US" altLang="zh-CN" sz="1300">
                <a:solidFill>
                  <a:schemeClr val="tx1"/>
                </a:solidFill>
              </a:rPr>
              <a:pPr/>
              <a:t>89</a:t>
            </a:fld>
            <a:endParaRPr lang="en-US" altLang="zh-CN" sz="1300">
              <a:solidFill>
                <a:schemeClr val="tx1"/>
              </a:solidFill>
            </a:endParaRPr>
          </a:p>
        </p:txBody>
      </p:sp>
      <p:sp>
        <p:nvSpPr>
          <p:cNvPr id="69635" name="Rectangle 2"/>
          <p:cNvSpPr>
            <a:spLocks noGrp="1" noRot="1" noChangeAspect="1" noChangeArrowheads="1" noTextEdit="1"/>
          </p:cNvSpPr>
          <p:nvPr>
            <p:ph type="sldImg"/>
          </p:nvPr>
        </p:nvSpPr>
        <p:spPr>
          <a:ln/>
        </p:spPr>
      </p:sp>
      <p:sp>
        <p:nvSpPr>
          <p:cNvPr id="696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latin typeface="Arial" panose="020B0604020202020204" pitchFamily="34" charset="0"/>
            </a:endParaRPr>
          </a:p>
        </p:txBody>
      </p:sp>
    </p:spTree>
    <p:extLst>
      <p:ext uri="{BB962C8B-B14F-4D97-AF65-F5344CB8AC3E}">
        <p14:creationId xmlns:p14="http://schemas.microsoft.com/office/powerpoint/2010/main" val="53952747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900">
                <a:solidFill>
                  <a:srgbClr val="000000"/>
                </a:solidFill>
                <a:latin typeface="Arial" panose="020B0604020202020204" pitchFamily="34" charset="0"/>
                <a:ea typeface="宋体" panose="02010600030101010101" pitchFamily="2" charset="-122"/>
              </a:defRPr>
            </a:lvl1pPr>
            <a:lvl2pPr marL="742950" indent="-285750">
              <a:defRPr sz="900">
                <a:solidFill>
                  <a:srgbClr val="000000"/>
                </a:solidFill>
                <a:latin typeface="Arial" panose="020B0604020202020204" pitchFamily="34" charset="0"/>
                <a:ea typeface="宋体" panose="02010600030101010101" pitchFamily="2" charset="-122"/>
              </a:defRPr>
            </a:lvl2pPr>
            <a:lvl3pPr marL="1143000" indent="-228600">
              <a:defRPr sz="900">
                <a:solidFill>
                  <a:srgbClr val="000000"/>
                </a:solidFill>
                <a:latin typeface="Arial" panose="020B0604020202020204" pitchFamily="34" charset="0"/>
                <a:ea typeface="宋体" panose="02010600030101010101" pitchFamily="2" charset="-122"/>
              </a:defRPr>
            </a:lvl3pPr>
            <a:lvl4pPr marL="1600200" indent="-228600">
              <a:defRPr sz="900">
                <a:solidFill>
                  <a:srgbClr val="000000"/>
                </a:solidFill>
                <a:latin typeface="Arial" panose="020B0604020202020204" pitchFamily="34" charset="0"/>
                <a:ea typeface="宋体" panose="02010600030101010101" pitchFamily="2" charset="-122"/>
              </a:defRPr>
            </a:lvl4pPr>
            <a:lvl5pPr marL="2057400" indent="-228600">
              <a:defRPr sz="9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9pPr>
          </a:lstStyle>
          <a:p>
            <a:fld id="{529A49B2-98F8-46FE-B507-BB1E54481EE0}" type="slidenum">
              <a:rPr lang="en-US" altLang="zh-CN" sz="1300">
                <a:solidFill>
                  <a:schemeClr val="tx1"/>
                </a:solidFill>
              </a:rPr>
              <a:pPr/>
              <a:t>90</a:t>
            </a:fld>
            <a:endParaRPr lang="en-US" altLang="zh-CN" sz="1300">
              <a:solidFill>
                <a:schemeClr val="tx1"/>
              </a:solidFill>
            </a:endParaRPr>
          </a:p>
        </p:txBody>
      </p:sp>
      <p:sp>
        <p:nvSpPr>
          <p:cNvPr id="70659" name="Rectangle 2"/>
          <p:cNvSpPr>
            <a:spLocks noGrp="1" noRot="1" noChangeAspect="1" noChangeArrowheads="1" noTextEdit="1"/>
          </p:cNvSpPr>
          <p:nvPr>
            <p:ph type="sldImg"/>
          </p:nvPr>
        </p:nvSpPr>
        <p:spPr>
          <a:ln/>
        </p:spPr>
      </p:sp>
      <p:sp>
        <p:nvSpPr>
          <p:cNvPr id="706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latin typeface="Arial" panose="020B0604020202020204" pitchFamily="34" charset="0"/>
            </a:endParaRPr>
          </a:p>
        </p:txBody>
      </p:sp>
    </p:spTree>
    <p:extLst>
      <p:ext uri="{BB962C8B-B14F-4D97-AF65-F5344CB8AC3E}">
        <p14:creationId xmlns:p14="http://schemas.microsoft.com/office/powerpoint/2010/main" val="39478264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2A6F94D-694A-4B40-A123-D19F160C8E58}" type="slidenum">
              <a:rPr lang="zh-CN" altLang="en-US" smtClean="0"/>
              <a:t>20</a:t>
            </a:fld>
            <a:endParaRPr lang="zh-CN" altLang="en-US"/>
          </a:p>
        </p:txBody>
      </p:sp>
    </p:spTree>
    <p:extLst>
      <p:ext uri="{BB962C8B-B14F-4D97-AF65-F5344CB8AC3E}">
        <p14:creationId xmlns:p14="http://schemas.microsoft.com/office/powerpoint/2010/main" val="90038067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900">
                <a:solidFill>
                  <a:srgbClr val="000000"/>
                </a:solidFill>
                <a:latin typeface="Arial" panose="020B0604020202020204" pitchFamily="34" charset="0"/>
                <a:ea typeface="宋体" panose="02010600030101010101" pitchFamily="2" charset="-122"/>
              </a:defRPr>
            </a:lvl1pPr>
            <a:lvl2pPr marL="742950" indent="-285750">
              <a:defRPr sz="900">
                <a:solidFill>
                  <a:srgbClr val="000000"/>
                </a:solidFill>
                <a:latin typeface="Arial" panose="020B0604020202020204" pitchFamily="34" charset="0"/>
                <a:ea typeface="宋体" panose="02010600030101010101" pitchFamily="2" charset="-122"/>
              </a:defRPr>
            </a:lvl2pPr>
            <a:lvl3pPr marL="1143000" indent="-228600">
              <a:defRPr sz="900">
                <a:solidFill>
                  <a:srgbClr val="000000"/>
                </a:solidFill>
                <a:latin typeface="Arial" panose="020B0604020202020204" pitchFamily="34" charset="0"/>
                <a:ea typeface="宋体" panose="02010600030101010101" pitchFamily="2" charset="-122"/>
              </a:defRPr>
            </a:lvl3pPr>
            <a:lvl4pPr marL="1600200" indent="-228600">
              <a:defRPr sz="900">
                <a:solidFill>
                  <a:srgbClr val="000000"/>
                </a:solidFill>
                <a:latin typeface="Arial" panose="020B0604020202020204" pitchFamily="34" charset="0"/>
                <a:ea typeface="宋体" panose="02010600030101010101" pitchFamily="2" charset="-122"/>
              </a:defRPr>
            </a:lvl4pPr>
            <a:lvl5pPr marL="2057400" indent="-228600">
              <a:defRPr sz="9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9pPr>
          </a:lstStyle>
          <a:p>
            <a:fld id="{D6E3B92C-1556-4DD8-AADA-5CCC2D2DDF0D}" type="slidenum">
              <a:rPr lang="en-US" altLang="zh-CN" sz="1300">
                <a:solidFill>
                  <a:schemeClr val="tx1"/>
                </a:solidFill>
              </a:rPr>
              <a:pPr/>
              <a:t>91</a:t>
            </a:fld>
            <a:endParaRPr lang="en-US" altLang="zh-CN" sz="1300">
              <a:solidFill>
                <a:schemeClr val="tx1"/>
              </a:solidFill>
            </a:endParaRPr>
          </a:p>
        </p:txBody>
      </p:sp>
      <p:sp>
        <p:nvSpPr>
          <p:cNvPr id="71683" name="Rectangle 2"/>
          <p:cNvSpPr>
            <a:spLocks noGrp="1" noRot="1" noChangeAspect="1" noChangeArrowheads="1" noTextEdit="1"/>
          </p:cNvSpPr>
          <p:nvPr>
            <p:ph type="sldImg"/>
          </p:nvPr>
        </p:nvSpPr>
        <p:spPr>
          <a:ln/>
        </p:spPr>
      </p:sp>
      <p:sp>
        <p:nvSpPr>
          <p:cNvPr id="716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latin typeface="Arial" panose="020B0604020202020204" pitchFamily="34" charset="0"/>
            </a:endParaRPr>
          </a:p>
        </p:txBody>
      </p:sp>
    </p:spTree>
    <p:extLst>
      <p:ext uri="{BB962C8B-B14F-4D97-AF65-F5344CB8AC3E}">
        <p14:creationId xmlns:p14="http://schemas.microsoft.com/office/powerpoint/2010/main" val="323464271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900">
                <a:solidFill>
                  <a:srgbClr val="000000"/>
                </a:solidFill>
                <a:latin typeface="Arial" panose="020B0604020202020204" pitchFamily="34" charset="0"/>
                <a:ea typeface="宋体" panose="02010600030101010101" pitchFamily="2" charset="-122"/>
              </a:defRPr>
            </a:lvl1pPr>
            <a:lvl2pPr marL="742950" indent="-285750">
              <a:defRPr sz="900">
                <a:solidFill>
                  <a:srgbClr val="000000"/>
                </a:solidFill>
                <a:latin typeface="Arial" panose="020B0604020202020204" pitchFamily="34" charset="0"/>
                <a:ea typeface="宋体" panose="02010600030101010101" pitchFamily="2" charset="-122"/>
              </a:defRPr>
            </a:lvl2pPr>
            <a:lvl3pPr marL="1143000" indent="-228600">
              <a:defRPr sz="900">
                <a:solidFill>
                  <a:srgbClr val="000000"/>
                </a:solidFill>
                <a:latin typeface="Arial" panose="020B0604020202020204" pitchFamily="34" charset="0"/>
                <a:ea typeface="宋体" panose="02010600030101010101" pitchFamily="2" charset="-122"/>
              </a:defRPr>
            </a:lvl3pPr>
            <a:lvl4pPr marL="1600200" indent="-228600">
              <a:defRPr sz="900">
                <a:solidFill>
                  <a:srgbClr val="000000"/>
                </a:solidFill>
                <a:latin typeface="Arial" panose="020B0604020202020204" pitchFamily="34" charset="0"/>
                <a:ea typeface="宋体" panose="02010600030101010101" pitchFamily="2" charset="-122"/>
              </a:defRPr>
            </a:lvl4pPr>
            <a:lvl5pPr marL="2057400" indent="-228600">
              <a:defRPr sz="9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9pPr>
          </a:lstStyle>
          <a:p>
            <a:fld id="{83E4D064-0AA5-4EA9-AE85-CC149345419D}" type="slidenum">
              <a:rPr lang="en-US" altLang="zh-CN" sz="1300">
                <a:solidFill>
                  <a:schemeClr val="tx1"/>
                </a:solidFill>
              </a:rPr>
              <a:pPr/>
              <a:t>92</a:t>
            </a:fld>
            <a:endParaRPr lang="en-US" altLang="zh-CN" sz="1300">
              <a:solidFill>
                <a:schemeClr val="tx1"/>
              </a:solidFill>
            </a:endParaRPr>
          </a:p>
        </p:txBody>
      </p:sp>
      <p:sp>
        <p:nvSpPr>
          <p:cNvPr id="72707" name="Rectangle 2"/>
          <p:cNvSpPr>
            <a:spLocks noGrp="1" noRot="1" noChangeAspect="1" noChangeArrowheads="1" noTextEdit="1"/>
          </p:cNvSpPr>
          <p:nvPr>
            <p:ph type="sldImg"/>
          </p:nvPr>
        </p:nvSpPr>
        <p:spPr>
          <a:ln/>
        </p:spPr>
      </p:sp>
      <p:sp>
        <p:nvSpPr>
          <p:cNvPr id="727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latin typeface="Arial" panose="020B0604020202020204" pitchFamily="34" charset="0"/>
            </a:endParaRPr>
          </a:p>
        </p:txBody>
      </p:sp>
    </p:spTree>
    <p:extLst>
      <p:ext uri="{BB962C8B-B14F-4D97-AF65-F5344CB8AC3E}">
        <p14:creationId xmlns:p14="http://schemas.microsoft.com/office/powerpoint/2010/main" val="5066946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900">
                <a:solidFill>
                  <a:srgbClr val="000000"/>
                </a:solidFill>
                <a:latin typeface="Arial" panose="020B0604020202020204" pitchFamily="34" charset="0"/>
                <a:ea typeface="宋体" panose="02010600030101010101" pitchFamily="2" charset="-122"/>
              </a:defRPr>
            </a:lvl1pPr>
            <a:lvl2pPr marL="742950" indent="-285750">
              <a:defRPr sz="900">
                <a:solidFill>
                  <a:srgbClr val="000000"/>
                </a:solidFill>
                <a:latin typeface="Arial" panose="020B0604020202020204" pitchFamily="34" charset="0"/>
                <a:ea typeface="宋体" panose="02010600030101010101" pitchFamily="2" charset="-122"/>
              </a:defRPr>
            </a:lvl2pPr>
            <a:lvl3pPr marL="1143000" indent="-228600">
              <a:defRPr sz="900">
                <a:solidFill>
                  <a:srgbClr val="000000"/>
                </a:solidFill>
                <a:latin typeface="Arial" panose="020B0604020202020204" pitchFamily="34" charset="0"/>
                <a:ea typeface="宋体" panose="02010600030101010101" pitchFamily="2" charset="-122"/>
              </a:defRPr>
            </a:lvl3pPr>
            <a:lvl4pPr marL="1600200" indent="-228600">
              <a:defRPr sz="900">
                <a:solidFill>
                  <a:srgbClr val="000000"/>
                </a:solidFill>
                <a:latin typeface="Arial" panose="020B0604020202020204" pitchFamily="34" charset="0"/>
                <a:ea typeface="宋体" panose="02010600030101010101" pitchFamily="2" charset="-122"/>
              </a:defRPr>
            </a:lvl4pPr>
            <a:lvl5pPr marL="2057400" indent="-228600">
              <a:defRPr sz="9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9pPr>
          </a:lstStyle>
          <a:p>
            <a:fld id="{84DA832B-65D5-49B1-A266-577757A08B54}" type="slidenum">
              <a:rPr lang="en-US" altLang="zh-CN" sz="1300">
                <a:solidFill>
                  <a:schemeClr val="tx1"/>
                </a:solidFill>
              </a:rPr>
              <a:pPr/>
              <a:t>93</a:t>
            </a:fld>
            <a:endParaRPr lang="en-US" altLang="zh-CN" sz="1300">
              <a:solidFill>
                <a:schemeClr val="tx1"/>
              </a:solidFill>
            </a:endParaRPr>
          </a:p>
        </p:txBody>
      </p:sp>
      <p:sp>
        <p:nvSpPr>
          <p:cNvPr id="73731" name="Rectangle 2"/>
          <p:cNvSpPr>
            <a:spLocks noGrp="1" noRot="1" noChangeAspect="1" noChangeArrowheads="1" noTextEdit="1"/>
          </p:cNvSpPr>
          <p:nvPr>
            <p:ph type="sldImg"/>
          </p:nvPr>
        </p:nvSpPr>
        <p:spPr>
          <a:ln/>
        </p:spPr>
      </p:sp>
      <p:sp>
        <p:nvSpPr>
          <p:cNvPr id="737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latin typeface="Arial" panose="020B0604020202020204" pitchFamily="34" charset="0"/>
            </a:endParaRPr>
          </a:p>
        </p:txBody>
      </p:sp>
    </p:spTree>
    <p:extLst>
      <p:ext uri="{BB962C8B-B14F-4D97-AF65-F5344CB8AC3E}">
        <p14:creationId xmlns:p14="http://schemas.microsoft.com/office/powerpoint/2010/main" val="22361522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Rot="1" noChangeAspect="1" noTextEdit="1"/>
          </p:cNvSpPr>
          <p:nvPr>
            <p:ph type="sldImg"/>
          </p:nvPr>
        </p:nvSpPr>
        <p:spPr>
          <a:xfrm>
            <a:off x="142875" y="769938"/>
            <a:ext cx="6818313" cy="3835400"/>
          </a:xfrm>
          <a:ln/>
        </p:spPr>
      </p:sp>
      <p:sp>
        <p:nvSpPr>
          <p:cNvPr id="65539" name="Rectangle 3"/>
          <p:cNvSpPr>
            <a:spLocks noGrp="1"/>
          </p:cNvSpPr>
          <p:nvPr>
            <p:ph type="body" idx="1"/>
          </p:nvPr>
        </p:nvSpPr>
        <p:spPr>
          <a:xfrm>
            <a:off x="946150" y="4860925"/>
            <a:ext cx="5207000" cy="46037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latin typeface="Arial" panose="020B0604020202020204" pitchFamily="34" charset="0"/>
            </a:endParaRPr>
          </a:p>
        </p:txBody>
      </p:sp>
    </p:spTree>
    <p:extLst>
      <p:ext uri="{BB962C8B-B14F-4D97-AF65-F5344CB8AC3E}">
        <p14:creationId xmlns:p14="http://schemas.microsoft.com/office/powerpoint/2010/main" val="41151844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900">
                <a:solidFill>
                  <a:srgbClr val="000000"/>
                </a:solidFill>
                <a:latin typeface="Arial" panose="020B0604020202020204" pitchFamily="34" charset="0"/>
                <a:ea typeface="宋体" panose="02010600030101010101" pitchFamily="2" charset="-122"/>
              </a:defRPr>
            </a:lvl1pPr>
            <a:lvl2pPr marL="742950" indent="-285750" eaLnBrk="0" hangingPunct="0">
              <a:defRPr sz="900">
                <a:solidFill>
                  <a:srgbClr val="000000"/>
                </a:solidFill>
                <a:latin typeface="Arial" panose="020B0604020202020204" pitchFamily="34" charset="0"/>
                <a:ea typeface="宋体" panose="02010600030101010101" pitchFamily="2" charset="-122"/>
              </a:defRPr>
            </a:lvl2pPr>
            <a:lvl3pPr marL="1143000" indent="-228600" eaLnBrk="0" hangingPunct="0">
              <a:defRPr sz="900">
                <a:solidFill>
                  <a:srgbClr val="000000"/>
                </a:solidFill>
                <a:latin typeface="Arial" panose="020B0604020202020204" pitchFamily="34" charset="0"/>
                <a:ea typeface="宋体" panose="02010600030101010101" pitchFamily="2" charset="-122"/>
              </a:defRPr>
            </a:lvl3pPr>
            <a:lvl4pPr marL="1600200" indent="-228600" eaLnBrk="0" hangingPunct="0">
              <a:defRPr sz="900">
                <a:solidFill>
                  <a:srgbClr val="000000"/>
                </a:solidFill>
                <a:latin typeface="Arial" panose="020B0604020202020204" pitchFamily="34" charset="0"/>
                <a:ea typeface="宋体" panose="02010600030101010101" pitchFamily="2" charset="-122"/>
              </a:defRPr>
            </a:lvl4pPr>
            <a:lvl5pPr marL="2057400" indent="-228600" eaLnBrk="0" hangingPunct="0">
              <a:defRPr sz="9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9pPr>
          </a:lstStyle>
          <a:p>
            <a:pPr eaLnBrk="1" hangingPunct="1"/>
            <a:fld id="{F41BCC23-00F4-4526-8EE9-9866AE6822D8}" type="slidenum">
              <a:rPr lang="en-US" altLang="zh-CN" sz="1300">
                <a:solidFill>
                  <a:schemeClr val="tx1"/>
                </a:solidFill>
              </a:rPr>
              <a:pPr eaLnBrk="1" hangingPunct="1"/>
              <a:t>22</a:t>
            </a:fld>
            <a:endParaRPr lang="en-US" altLang="zh-CN" sz="1300">
              <a:solidFill>
                <a:schemeClr val="tx1"/>
              </a:solidFill>
            </a:endParaRPr>
          </a:p>
        </p:txBody>
      </p:sp>
      <p:sp>
        <p:nvSpPr>
          <p:cNvPr id="66563" name="Rectangle 2"/>
          <p:cNvSpPr>
            <a:spLocks noGrp="1" noRot="1" noChangeAspect="1" noChangeArrowheads="1" noTextEdit="1"/>
          </p:cNvSpPr>
          <p:nvPr>
            <p:ph type="sldImg"/>
          </p:nvPr>
        </p:nvSpPr>
        <p:spPr>
          <a:ln/>
        </p:spPr>
      </p:sp>
      <p:sp>
        <p:nvSpPr>
          <p:cNvPr id="665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latin typeface="Arial" panose="020B0604020202020204" pitchFamily="34" charset="0"/>
            </a:endParaRPr>
          </a:p>
        </p:txBody>
      </p:sp>
    </p:spTree>
    <p:extLst>
      <p:ext uri="{BB962C8B-B14F-4D97-AF65-F5344CB8AC3E}">
        <p14:creationId xmlns:p14="http://schemas.microsoft.com/office/powerpoint/2010/main" val="19201861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900">
                <a:solidFill>
                  <a:srgbClr val="000000"/>
                </a:solidFill>
                <a:latin typeface="Arial" panose="020B0604020202020204" pitchFamily="34" charset="0"/>
                <a:ea typeface="宋体" panose="02010600030101010101" pitchFamily="2" charset="-122"/>
              </a:defRPr>
            </a:lvl1pPr>
            <a:lvl2pPr marL="742950" indent="-285750" eaLnBrk="0" hangingPunct="0">
              <a:defRPr sz="900">
                <a:solidFill>
                  <a:srgbClr val="000000"/>
                </a:solidFill>
                <a:latin typeface="Arial" panose="020B0604020202020204" pitchFamily="34" charset="0"/>
                <a:ea typeface="宋体" panose="02010600030101010101" pitchFamily="2" charset="-122"/>
              </a:defRPr>
            </a:lvl2pPr>
            <a:lvl3pPr marL="1143000" indent="-228600" eaLnBrk="0" hangingPunct="0">
              <a:defRPr sz="900">
                <a:solidFill>
                  <a:srgbClr val="000000"/>
                </a:solidFill>
                <a:latin typeface="Arial" panose="020B0604020202020204" pitchFamily="34" charset="0"/>
                <a:ea typeface="宋体" panose="02010600030101010101" pitchFamily="2" charset="-122"/>
              </a:defRPr>
            </a:lvl3pPr>
            <a:lvl4pPr marL="1600200" indent="-228600" eaLnBrk="0" hangingPunct="0">
              <a:defRPr sz="900">
                <a:solidFill>
                  <a:srgbClr val="000000"/>
                </a:solidFill>
                <a:latin typeface="Arial" panose="020B0604020202020204" pitchFamily="34" charset="0"/>
                <a:ea typeface="宋体" panose="02010600030101010101" pitchFamily="2" charset="-122"/>
              </a:defRPr>
            </a:lvl4pPr>
            <a:lvl5pPr marL="2057400" indent="-228600" eaLnBrk="0" hangingPunct="0">
              <a:defRPr sz="9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9pPr>
          </a:lstStyle>
          <a:p>
            <a:pPr eaLnBrk="1" hangingPunct="1"/>
            <a:fld id="{5D49F13E-398C-4615-9E0B-EE5B6D07E1F6}" type="slidenum">
              <a:rPr lang="en-US" altLang="zh-CN" sz="1300">
                <a:solidFill>
                  <a:schemeClr val="tx1"/>
                </a:solidFill>
              </a:rPr>
              <a:pPr eaLnBrk="1" hangingPunct="1"/>
              <a:t>23</a:t>
            </a:fld>
            <a:endParaRPr lang="en-US" altLang="zh-CN" sz="1300">
              <a:solidFill>
                <a:schemeClr val="tx1"/>
              </a:solidFill>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latin typeface="Arial" panose="020B0604020202020204" pitchFamily="34" charset="0"/>
            </a:endParaRPr>
          </a:p>
        </p:txBody>
      </p:sp>
    </p:spTree>
    <p:extLst>
      <p:ext uri="{BB962C8B-B14F-4D97-AF65-F5344CB8AC3E}">
        <p14:creationId xmlns:p14="http://schemas.microsoft.com/office/powerpoint/2010/main" val="21263112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900">
                <a:solidFill>
                  <a:srgbClr val="000000"/>
                </a:solidFill>
                <a:latin typeface="Arial" panose="020B0604020202020204" pitchFamily="34" charset="0"/>
                <a:ea typeface="宋体" panose="02010600030101010101" pitchFamily="2" charset="-122"/>
              </a:defRPr>
            </a:lvl1pPr>
            <a:lvl2pPr marL="742950" indent="-285750" eaLnBrk="0" hangingPunct="0">
              <a:defRPr sz="900">
                <a:solidFill>
                  <a:srgbClr val="000000"/>
                </a:solidFill>
                <a:latin typeface="Arial" panose="020B0604020202020204" pitchFamily="34" charset="0"/>
                <a:ea typeface="宋体" panose="02010600030101010101" pitchFamily="2" charset="-122"/>
              </a:defRPr>
            </a:lvl2pPr>
            <a:lvl3pPr marL="1143000" indent="-228600" eaLnBrk="0" hangingPunct="0">
              <a:defRPr sz="900">
                <a:solidFill>
                  <a:srgbClr val="000000"/>
                </a:solidFill>
                <a:latin typeface="Arial" panose="020B0604020202020204" pitchFamily="34" charset="0"/>
                <a:ea typeface="宋体" panose="02010600030101010101" pitchFamily="2" charset="-122"/>
              </a:defRPr>
            </a:lvl3pPr>
            <a:lvl4pPr marL="1600200" indent="-228600" eaLnBrk="0" hangingPunct="0">
              <a:defRPr sz="900">
                <a:solidFill>
                  <a:srgbClr val="000000"/>
                </a:solidFill>
                <a:latin typeface="Arial" panose="020B0604020202020204" pitchFamily="34" charset="0"/>
                <a:ea typeface="宋体" panose="02010600030101010101" pitchFamily="2" charset="-122"/>
              </a:defRPr>
            </a:lvl4pPr>
            <a:lvl5pPr marL="2057400" indent="-228600" eaLnBrk="0" hangingPunct="0">
              <a:defRPr sz="9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9pPr>
          </a:lstStyle>
          <a:p>
            <a:pPr eaLnBrk="1" hangingPunct="1"/>
            <a:fld id="{59761800-4F90-4A73-86F6-B2CC9E7067B2}" type="slidenum">
              <a:rPr lang="en-US" altLang="zh-CN" sz="1300">
                <a:solidFill>
                  <a:schemeClr val="tx1"/>
                </a:solidFill>
              </a:rPr>
              <a:pPr eaLnBrk="1" hangingPunct="1"/>
              <a:t>24</a:t>
            </a:fld>
            <a:endParaRPr lang="en-US" altLang="zh-CN" sz="1300">
              <a:solidFill>
                <a:schemeClr val="tx1"/>
              </a:solidFill>
            </a:endParaRPr>
          </a:p>
        </p:txBody>
      </p:sp>
      <p:sp>
        <p:nvSpPr>
          <p:cNvPr id="68611" name="Rectangle 2"/>
          <p:cNvSpPr>
            <a:spLocks noGrp="1" noRot="1" noChangeAspect="1" noChangeArrowheads="1" noTextEdit="1"/>
          </p:cNvSpPr>
          <p:nvPr>
            <p:ph type="sldImg"/>
          </p:nvPr>
        </p:nvSpPr>
        <p:spPr>
          <a:ln/>
        </p:spPr>
      </p:sp>
      <p:sp>
        <p:nvSpPr>
          <p:cNvPr id="686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latin typeface="Arial" panose="020B0604020202020204" pitchFamily="34" charset="0"/>
            </a:endParaRPr>
          </a:p>
        </p:txBody>
      </p:sp>
    </p:spTree>
    <p:extLst>
      <p:ext uri="{BB962C8B-B14F-4D97-AF65-F5344CB8AC3E}">
        <p14:creationId xmlns:p14="http://schemas.microsoft.com/office/powerpoint/2010/main" val="231923637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标题幻灯片">
    <p:spTree>
      <p:nvGrpSpPr>
        <p:cNvPr id="1" name=""/>
        <p:cNvGrpSpPr/>
        <p:nvPr/>
      </p:nvGrpSpPr>
      <p:grpSpPr>
        <a:xfrm>
          <a:off x="0" y="0"/>
          <a:ext cx="0" cy="0"/>
          <a:chOff x="0" y="0"/>
          <a:chExt cx="0" cy="0"/>
        </a:xfrm>
      </p:grpSpPr>
      <p:sp>
        <p:nvSpPr>
          <p:cNvPr id="47" name="Freeform 47"/>
          <p:cNvSpPr/>
          <p:nvPr userDrawn="1"/>
        </p:nvSpPr>
        <p:spPr bwMode="auto">
          <a:xfrm>
            <a:off x="-1585" y="4826208"/>
            <a:ext cx="12206288" cy="2449512"/>
          </a:xfrm>
          <a:custGeom>
            <a:avLst/>
            <a:gdLst>
              <a:gd name="T0" fmla="*/ 7689 w 7689"/>
              <a:gd name="T1" fmla="*/ 1543 h 1543"/>
              <a:gd name="T2" fmla="*/ 7689 w 7689"/>
              <a:gd name="T3" fmla="*/ 1485 h 1543"/>
              <a:gd name="T4" fmla="*/ 4821 w 7689"/>
              <a:gd name="T5" fmla="*/ 568 h 1543"/>
              <a:gd name="T6" fmla="*/ 3065 w 7689"/>
              <a:gd name="T7" fmla="*/ 0 h 1543"/>
              <a:gd name="T8" fmla="*/ 582 w 7689"/>
              <a:gd name="T9" fmla="*/ 597 h 1543"/>
              <a:gd name="T10" fmla="*/ 0 w 7689"/>
              <a:gd name="T11" fmla="*/ 717 h 1543"/>
              <a:gd name="T12" fmla="*/ 0 w 7689"/>
              <a:gd name="T13" fmla="*/ 1543 h 1543"/>
              <a:gd name="T14" fmla="*/ 7689 w 7689"/>
              <a:gd name="T15" fmla="*/ 1543 h 15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89" h="1543">
                <a:moveTo>
                  <a:pt x="7689" y="1543"/>
                </a:moveTo>
                <a:lnTo>
                  <a:pt x="7689" y="1485"/>
                </a:lnTo>
                <a:lnTo>
                  <a:pt x="4821" y="568"/>
                </a:lnTo>
                <a:lnTo>
                  <a:pt x="3065" y="0"/>
                </a:lnTo>
                <a:lnTo>
                  <a:pt x="582" y="597"/>
                </a:lnTo>
                <a:lnTo>
                  <a:pt x="0" y="717"/>
                </a:lnTo>
                <a:lnTo>
                  <a:pt x="0" y="1543"/>
                </a:lnTo>
                <a:lnTo>
                  <a:pt x="7689" y="154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solidFill>
                <a:prstClr val="black"/>
              </a:solidFill>
              <a:latin typeface="等线" panose="02010600030101010101" charset="-122"/>
              <a:ea typeface="等线" panose="02010600030101010101" charset="-122"/>
            </a:endParaRPr>
          </a:p>
        </p:txBody>
      </p:sp>
      <p:sp>
        <p:nvSpPr>
          <p:cNvPr id="9801" name="副标题 2"/>
          <p:cNvSpPr>
            <a:spLocks noGrp="1"/>
          </p:cNvSpPr>
          <p:nvPr userDrawn="1">
            <p:ph type="subTitle" idx="1"/>
          </p:nvPr>
        </p:nvSpPr>
        <p:spPr>
          <a:xfrm>
            <a:off x="673106" y="3113470"/>
            <a:ext cx="5946775" cy="460748"/>
          </a:xfrm>
        </p:spPr>
        <p:txBody>
          <a:bodyPr anchor="ctr">
            <a:normAutofit/>
          </a:bodyPr>
          <a:lstStyle>
            <a:lvl1pPr marL="0" indent="0" algn="l">
              <a:buNone/>
              <a:defRPr sz="1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zh-CN" altLang="en-US" dirty="0"/>
          </a:p>
        </p:txBody>
      </p:sp>
      <p:sp>
        <p:nvSpPr>
          <p:cNvPr id="9802" name="标题 1"/>
          <p:cNvSpPr>
            <a:spLocks noGrp="1"/>
          </p:cNvSpPr>
          <p:nvPr userDrawn="1">
            <p:ph type="ctrTitle"/>
          </p:nvPr>
        </p:nvSpPr>
        <p:spPr>
          <a:xfrm>
            <a:off x="673106" y="2380275"/>
            <a:ext cx="5946775" cy="698591"/>
          </a:xfrm>
        </p:spPr>
        <p:txBody>
          <a:bodyPr anchor="ctr">
            <a:normAutofit/>
          </a:bodyPr>
          <a:lstStyle>
            <a:lvl1pPr algn="l">
              <a:defRPr sz="2800">
                <a:solidFill>
                  <a:schemeClr val="tx1"/>
                </a:solidFill>
              </a:defRPr>
            </a:lvl1pPr>
          </a:lstStyle>
          <a:p>
            <a:endParaRPr lang="zh-CN" altLang="en-US" dirty="0"/>
          </a:p>
        </p:txBody>
      </p:sp>
      <p:sp>
        <p:nvSpPr>
          <p:cNvPr id="12" name="文本占位符 13"/>
          <p:cNvSpPr>
            <a:spLocks noGrp="1"/>
          </p:cNvSpPr>
          <p:nvPr userDrawn="1">
            <p:ph type="body" sz="quarter" idx="10" hasCustomPrompt="1"/>
          </p:nvPr>
        </p:nvSpPr>
        <p:spPr>
          <a:xfrm>
            <a:off x="673106" y="4233671"/>
            <a:ext cx="5946775" cy="296271"/>
          </a:xfrm>
        </p:spPr>
        <p:txBody>
          <a:bodyPr vert="horz" anchor="ctr">
            <a:noAutofit/>
          </a:bodyPr>
          <a:lstStyle>
            <a:lvl1pPr marL="0" indent="0" algn="l">
              <a:buNone/>
              <a:defRPr sz="1200" b="0">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署名</a:t>
            </a:r>
          </a:p>
        </p:txBody>
      </p:sp>
      <p:sp>
        <p:nvSpPr>
          <p:cNvPr id="13" name="文本占位符 13"/>
          <p:cNvSpPr>
            <a:spLocks noGrp="1"/>
          </p:cNvSpPr>
          <p:nvPr userDrawn="1">
            <p:ph type="body" sz="quarter" idx="11" hasCustomPrompt="1"/>
          </p:nvPr>
        </p:nvSpPr>
        <p:spPr>
          <a:xfrm>
            <a:off x="673106" y="4529942"/>
            <a:ext cx="5946775" cy="296271"/>
          </a:xfrm>
        </p:spPr>
        <p:txBody>
          <a:bodyPr vert="horz" anchor="ctr">
            <a:noAutofit/>
          </a:bodyPr>
          <a:lstStyle>
            <a:lvl1pPr marL="0" indent="0" algn="l">
              <a:buNone/>
              <a:defRPr sz="1200" b="0">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日期</a:t>
            </a:r>
          </a:p>
        </p:txBody>
      </p:sp>
      <p:grpSp>
        <p:nvGrpSpPr>
          <p:cNvPr id="85" name="组合 84"/>
          <p:cNvGrpSpPr/>
          <p:nvPr userDrawn="1"/>
        </p:nvGrpSpPr>
        <p:grpSpPr>
          <a:xfrm>
            <a:off x="6896105" y="1588"/>
            <a:ext cx="5300663" cy="6854826"/>
            <a:chOff x="6337300" y="1588"/>
            <a:chExt cx="5300663" cy="6854826"/>
          </a:xfrm>
        </p:grpSpPr>
        <p:grpSp>
          <p:nvGrpSpPr>
            <p:cNvPr id="86" name="Group 205"/>
            <p:cNvGrpSpPr/>
            <p:nvPr/>
          </p:nvGrpSpPr>
          <p:grpSpPr bwMode="auto">
            <a:xfrm>
              <a:off x="6337300" y="1588"/>
              <a:ext cx="5300663" cy="6854826"/>
              <a:chOff x="3840" y="1"/>
              <a:chExt cx="3339" cy="4318"/>
            </a:xfrm>
          </p:grpSpPr>
          <p:sp>
            <p:nvSpPr>
              <p:cNvPr id="989" name="Freeform 5"/>
              <p:cNvSpPr/>
              <p:nvPr/>
            </p:nvSpPr>
            <p:spPr bwMode="auto">
              <a:xfrm>
                <a:off x="3840" y="5"/>
                <a:ext cx="3339" cy="4314"/>
              </a:xfrm>
              <a:custGeom>
                <a:avLst/>
                <a:gdLst>
                  <a:gd name="T0" fmla="*/ 3338 w 3338"/>
                  <a:gd name="T1" fmla="*/ 21 h 4320"/>
                  <a:gd name="T2" fmla="*/ 3302 w 3338"/>
                  <a:gd name="T3" fmla="*/ 0 h 4320"/>
                  <a:gd name="T4" fmla="*/ 1436 w 3338"/>
                  <a:gd name="T5" fmla="*/ 0 h 4320"/>
                  <a:gd name="T6" fmla="*/ 244 w 3338"/>
                  <a:gd name="T7" fmla="*/ 684 h 4320"/>
                  <a:gd name="T8" fmla="*/ 0 w 3338"/>
                  <a:gd name="T9" fmla="*/ 1105 h 4320"/>
                  <a:gd name="T10" fmla="*/ 0 w 3338"/>
                  <a:gd name="T11" fmla="*/ 3260 h 4320"/>
                  <a:gd name="T12" fmla="*/ 244 w 3338"/>
                  <a:gd name="T13" fmla="*/ 3682 h 4320"/>
                  <a:gd name="T14" fmla="*/ 1356 w 3338"/>
                  <a:gd name="T15" fmla="*/ 4320 h 4320"/>
                  <a:gd name="T16" fmla="*/ 3338 w 3338"/>
                  <a:gd name="T17" fmla="*/ 4320 h 4320"/>
                  <a:gd name="T18" fmla="*/ 3338 w 3338"/>
                  <a:gd name="T19" fmla="*/ 21 h 4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38" h="4320">
                    <a:moveTo>
                      <a:pt x="3338" y="21"/>
                    </a:moveTo>
                    <a:cubicBezTo>
                      <a:pt x="3302" y="0"/>
                      <a:pt x="3302" y="0"/>
                      <a:pt x="3302" y="0"/>
                    </a:cubicBezTo>
                    <a:cubicBezTo>
                      <a:pt x="1436" y="0"/>
                      <a:pt x="1436" y="0"/>
                      <a:pt x="1436" y="0"/>
                    </a:cubicBezTo>
                    <a:cubicBezTo>
                      <a:pt x="244" y="684"/>
                      <a:pt x="244" y="684"/>
                      <a:pt x="244" y="684"/>
                    </a:cubicBezTo>
                    <a:cubicBezTo>
                      <a:pt x="93" y="770"/>
                      <a:pt x="0" y="931"/>
                      <a:pt x="0" y="1105"/>
                    </a:cubicBezTo>
                    <a:cubicBezTo>
                      <a:pt x="0" y="3260"/>
                      <a:pt x="0" y="3260"/>
                      <a:pt x="0" y="3260"/>
                    </a:cubicBezTo>
                    <a:cubicBezTo>
                      <a:pt x="0" y="3434"/>
                      <a:pt x="93" y="3595"/>
                      <a:pt x="244" y="3682"/>
                    </a:cubicBezTo>
                    <a:cubicBezTo>
                      <a:pt x="1356" y="4320"/>
                      <a:pt x="1356" y="4320"/>
                      <a:pt x="1356" y="4320"/>
                    </a:cubicBezTo>
                    <a:cubicBezTo>
                      <a:pt x="3338" y="4320"/>
                      <a:pt x="3338" y="4320"/>
                      <a:pt x="3338" y="4320"/>
                    </a:cubicBezTo>
                    <a:cubicBezTo>
                      <a:pt x="3338" y="21"/>
                      <a:pt x="3338" y="21"/>
                      <a:pt x="3338" y="21"/>
                    </a:cubicBezTo>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dirty="0"/>
              </a:p>
            </p:txBody>
          </p:sp>
          <p:sp>
            <p:nvSpPr>
              <p:cNvPr id="990" name="Freeform 6"/>
              <p:cNvSpPr/>
              <p:nvPr/>
            </p:nvSpPr>
            <p:spPr bwMode="auto">
              <a:xfrm>
                <a:off x="3844" y="1"/>
                <a:ext cx="2366" cy="3505"/>
              </a:xfrm>
              <a:custGeom>
                <a:avLst/>
                <a:gdLst>
                  <a:gd name="T0" fmla="*/ 1436 w 2365"/>
                  <a:gd name="T1" fmla="*/ 0 h 3510"/>
                  <a:gd name="T2" fmla="*/ 220 w 2365"/>
                  <a:gd name="T3" fmla="*/ 698 h 3510"/>
                  <a:gd name="T4" fmla="*/ 0 w 2365"/>
                  <a:gd name="T5" fmla="*/ 1078 h 3510"/>
                  <a:gd name="T6" fmla="*/ 0 w 2365"/>
                  <a:gd name="T7" fmla="*/ 3288 h 3510"/>
                  <a:gd name="T8" fmla="*/ 60 w 2365"/>
                  <a:gd name="T9" fmla="*/ 3510 h 3510"/>
                  <a:gd name="T10" fmla="*/ 2365 w 2365"/>
                  <a:gd name="T11" fmla="*/ 2177 h 3510"/>
                  <a:gd name="T12" fmla="*/ 2365 w 2365"/>
                  <a:gd name="T13" fmla="*/ 0 h 3510"/>
                  <a:gd name="T14" fmla="*/ 1436 w 2365"/>
                  <a:gd name="T15" fmla="*/ 0 h 35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65" h="3510">
                    <a:moveTo>
                      <a:pt x="1436" y="0"/>
                    </a:moveTo>
                    <a:cubicBezTo>
                      <a:pt x="220" y="698"/>
                      <a:pt x="220" y="698"/>
                      <a:pt x="220" y="698"/>
                    </a:cubicBezTo>
                    <a:cubicBezTo>
                      <a:pt x="84" y="776"/>
                      <a:pt x="0" y="921"/>
                      <a:pt x="0" y="1078"/>
                    </a:cubicBezTo>
                    <a:cubicBezTo>
                      <a:pt x="0" y="3288"/>
                      <a:pt x="0" y="3288"/>
                      <a:pt x="0" y="3288"/>
                    </a:cubicBezTo>
                    <a:cubicBezTo>
                      <a:pt x="0" y="3368"/>
                      <a:pt x="21" y="3444"/>
                      <a:pt x="60" y="3510"/>
                    </a:cubicBezTo>
                    <a:cubicBezTo>
                      <a:pt x="2365" y="2177"/>
                      <a:pt x="2365" y="2177"/>
                      <a:pt x="2365" y="2177"/>
                    </a:cubicBezTo>
                    <a:cubicBezTo>
                      <a:pt x="2365" y="0"/>
                      <a:pt x="2365" y="0"/>
                      <a:pt x="2365" y="0"/>
                    </a:cubicBezTo>
                    <a:cubicBezTo>
                      <a:pt x="1436" y="0"/>
                      <a:pt x="1436" y="0"/>
                      <a:pt x="1436" y="0"/>
                    </a:cubicBezTo>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991" name="Freeform 7"/>
              <p:cNvSpPr/>
              <p:nvPr/>
            </p:nvSpPr>
            <p:spPr bwMode="auto">
              <a:xfrm>
                <a:off x="6210" y="1"/>
                <a:ext cx="966" cy="2728"/>
              </a:xfrm>
              <a:custGeom>
                <a:avLst/>
                <a:gdLst>
                  <a:gd name="T0" fmla="*/ 0 w 973"/>
                  <a:gd name="T1" fmla="*/ 2174 h 2728"/>
                  <a:gd name="T2" fmla="*/ 973 w 973"/>
                  <a:gd name="T3" fmla="*/ 2728 h 2728"/>
                  <a:gd name="T4" fmla="*/ 973 w 973"/>
                  <a:gd name="T5" fmla="*/ 0 h 2728"/>
                  <a:gd name="T6" fmla="*/ 0 w 973"/>
                  <a:gd name="T7" fmla="*/ 0 h 2728"/>
                  <a:gd name="T8" fmla="*/ 0 w 973"/>
                  <a:gd name="T9" fmla="*/ 2174 h 2728"/>
                </a:gdLst>
                <a:ahLst/>
                <a:cxnLst>
                  <a:cxn ang="0">
                    <a:pos x="T0" y="T1"/>
                  </a:cxn>
                  <a:cxn ang="0">
                    <a:pos x="T2" y="T3"/>
                  </a:cxn>
                  <a:cxn ang="0">
                    <a:pos x="T4" y="T5"/>
                  </a:cxn>
                  <a:cxn ang="0">
                    <a:pos x="T6" y="T7"/>
                  </a:cxn>
                  <a:cxn ang="0">
                    <a:pos x="T8" y="T9"/>
                  </a:cxn>
                </a:cxnLst>
                <a:rect l="0" t="0" r="r" b="b"/>
                <a:pathLst>
                  <a:path w="973" h="2728">
                    <a:moveTo>
                      <a:pt x="0" y="2174"/>
                    </a:moveTo>
                    <a:lnTo>
                      <a:pt x="973" y="2728"/>
                    </a:lnTo>
                    <a:lnTo>
                      <a:pt x="973" y="0"/>
                    </a:lnTo>
                    <a:lnTo>
                      <a:pt x="0" y="0"/>
                    </a:lnTo>
                    <a:lnTo>
                      <a:pt x="0" y="2174"/>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dirty="0"/>
              </a:p>
            </p:txBody>
          </p:sp>
          <p:sp>
            <p:nvSpPr>
              <p:cNvPr id="992" name="Freeform 8"/>
              <p:cNvSpPr/>
              <p:nvPr/>
            </p:nvSpPr>
            <p:spPr bwMode="auto">
              <a:xfrm>
                <a:off x="4862" y="2381"/>
                <a:ext cx="2267" cy="1379"/>
              </a:xfrm>
              <a:custGeom>
                <a:avLst/>
                <a:gdLst>
                  <a:gd name="T0" fmla="*/ 66 w 2266"/>
                  <a:gd name="T1" fmla="*/ 723 h 1381"/>
                  <a:gd name="T2" fmla="*/ 1171 w 2266"/>
                  <a:gd name="T3" fmla="*/ 1364 h 1381"/>
                  <a:gd name="T4" fmla="*/ 1268 w 2266"/>
                  <a:gd name="T5" fmla="*/ 1364 h 1381"/>
                  <a:gd name="T6" fmla="*/ 2200 w 2266"/>
                  <a:gd name="T7" fmla="*/ 828 h 1381"/>
                  <a:gd name="T8" fmla="*/ 2200 w 2266"/>
                  <a:gd name="T9" fmla="*/ 658 h 1381"/>
                  <a:gd name="T10" fmla="*/ 1095 w 2266"/>
                  <a:gd name="T11" fmla="*/ 18 h 1381"/>
                  <a:gd name="T12" fmla="*/ 998 w 2266"/>
                  <a:gd name="T13" fmla="*/ 17 h 1381"/>
                  <a:gd name="T14" fmla="*/ 66 w 2266"/>
                  <a:gd name="T15" fmla="*/ 554 h 1381"/>
                  <a:gd name="T16" fmla="*/ 66 w 2266"/>
                  <a:gd name="T17" fmla="*/ 723 h 1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66" h="1381">
                    <a:moveTo>
                      <a:pt x="66" y="723"/>
                    </a:moveTo>
                    <a:cubicBezTo>
                      <a:pt x="1171" y="1364"/>
                      <a:pt x="1171" y="1364"/>
                      <a:pt x="1171" y="1364"/>
                    </a:cubicBezTo>
                    <a:cubicBezTo>
                      <a:pt x="1201" y="1381"/>
                      <a:pt x="1238" y="1381"/>
                      <a:pt x="1268" y="1364"/>
                    </a:cubicBezTo>
                    <a:cubicBezTo>
                      <a:pt x="2200" y="828"/>
                      <a:pt x="2200" y="828"/>
                      <a:pt x="2200" y="828"/>
                    </a:cubicBezTo>
                    <a:cubicBezTo>
                      <a:pt x="2265" y="790"/>
                      <a:pt x="2266" y="696"/>
                      <a:pt x="2200" y="658"/>
                    </a:cubicBezTo>
                    <a:cubicBezTo>
                      <a:pt x="1095" y="18"/>
                      <a:pt x="1095" y="18"/>
                      <a:pt x="1095" y="18"/>
                    </a:cubicBezTo>
                    <a:cubicBezTo>
                      <a:pt x="1065" y="0"/>
                      <a:pt x="1028" y="0"/>
                      <a:pt x="998" y="17"/>
                    </a:cubicBezTo>
                    <a:cubicBezTo>
                      <a:pt x="66" y="554"/>
                      <a:pt x="66" y="554"/>
                      <a:pt x="66" y="554"/>
                    </a:cubicBezTo>
                    <a:cubicBezTo>
                      <a:pt x="1" y="591"/>
                      <a:pt x="0" y="685"/>
                      <a:pt x="66" y="723"/>
                    </a:cubicBezTo>
                  </a:path>
                </a:pathLst>
              </a:custGeom>
              <a:solidFill>
                <a:srgbClr val="21C18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993" name="Freeform 9"/>
              <p:cNvSpPr/>
              <p:nvPr/>
            </p:nvSpPr>
            <p:spPr bwMode="auto">
              <a:xfrm>
                <a:off x="5844" y="1489"/>
                <a:ext cx="1153" cy="1675"/>
              </a:xfrm>
              <a:custGeom>
                <a:avLst/>
                <a:gdLst>
                  <a:gd name="T0" fmla="*/ 4 w 1153"/>
                  <a:gd name="T1" fmla="*/ 0 h 1675"/>
                  <a:gd name="T2" fmla="*/ 0 w 1153"/>
                  <a:gd name="T3" fmla="*/ 1011 h 1675"/>
                  <a:gd name="T4" fmla="*/ 1149 w 1153"/>
                  <a:gd name="T5" fmla="*/ 1675 h 1675"/>
                  <a:gd name="T6" fmla="*/ 1153 w 1153"/>
                  <a:gd name="T7" fmla="*/ 663 h 1675"/>
                  <a:gd name="T8" fmla="*/ 4 w 1153"/>
                  <a:gd name="T9" fmla="*/ 0 h 1675"/>
                </a:gdLst>
                <a:ahLst/>
                <a:cxnLst>
                  <a:cxn ang="0">
                    <a:pos x="T0" y="T1"/>
                  </a:cxn>
                  <a:cxn ang="0">
                    <a:pos x="T2" y="T3"/>
                  </a:cxn>
                  <a:cxn ang="0">
                    <a:pos x="T4" y="T5"/>
                  </a:cxn>
                  <a:cxn ang="0">
                    <a:pos x="T6" y="T7"/>
                  </a:cxn>
                  <a:cxn ang="0">
                    <a:pos x="T8" y="T9"/>
                  </a:cxn>
                </a:cxnLst>
                <a:rect l="0" t="0" r="r" b="b"/>
                <a:pathLst>
                  <a:path w="1153" h="1675">
                    <a:moveTo>
                      <a:pt x="4" y="0"/>
                    </a:moveTo>
                    <a:lnTo>
                      <a:pt x="0" y="1011"/>
                    </a:lnTo>
                    <a:lnTo>
                      <a:pt x="1149" y="1675"/>
                    </a:lnTo>
                    <a:lnTo>
                      <a:pt x="1153" y="663"/>
                    </a:lnTo>
                    <a:lnTo>
                      <a:pt x="4" y="0"/>
                    </a:lnTo>
                    <a:close/>
                  </a:path>
                </a:pathLst>
              </a:custGeom>
              <a:solidFill>
                <a:srgbClr val="2A3C6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994" name="Freeform 10"/>
              <p:cNvSpPr/>
              <p:nvPr/>
            </p:nvSpPr>
            <p:spPr bwMode="auto">
              <a:xfrm>
                <a:off x="6993" y="2129"/>
                <a:ext cx="42" cy="1035"/>
              </a:xfrm>
              <a:custGeom>
                <a:avLst/>
                <a:gdLst>
                  <a:gd name="T0" fmla="*/ 0 w 42"/>
                  <a:gd name="T1" fmla="*/ 1035 h 1035"/>
                  <a:gd name="T2" fmla="*/ 39 w 42"/>
                  <a:gd name="T3" fmla="*/ 1012 h 1035"/>
                  <a:gd name="T4" fmla="*/ 42 w 42"/>
                  <a:gd name="T5" fmla="*/ 0 h 1035"/>
                  <a:gd name="T6" fmla="*/ 4 w 42"/>
                  <a:gd name="T7" fmla="*/ 23 h 1035"/>
                  <a:gd name="T8" fmla="*/ 0 w 42"/>
                  <a:gd name="T9" fmla="*/ 1035 h 1035"/>
                </a:gdLst>
                <a:ahLst/>
                <a:cxnLst>
                  <a:cxn ang="0">
                    <a:pos x="T0" y="T1"/>
                  </a:cxn>
                  <a:cxn ang="0">
                    <a:pos x="T2" y="T3"/>
                  </a:cxn>
                  <a:cxn ang="0">
                    <a:pos x="T4" y="T5"/>
                  </a:cxn>
                  <a:cxn ang="0">
                    <a:pos x="T6" y="T7"/>
                  </a:cxn>
                  <a:cxn ang="0">
                    <a:pos x="T8" y="T9"/>
                  </a:cxn>
                </a:cxnLst>
                <a:rect l="0" t="0" r="r" b="b"/>
                <a:pathLst>
                  <a:path w="42" h="1035">
                    <a:moveTo>
                      <a:pt x="0" y="1035"/>
                    </a:moveTo>
                    <a:lnTo>
                      <a:pt x="39" y="1012"/>
                    </a:lnTo>
                    <a:lnTo>
                      <a:pt x="42" y="0"/>
                    </a:lnTo>
                    <a:lnTo>
                      <a:pt x="4" y="23"/>
                    </a:lnTo>
                    <a:lnTo>
                      <a:pt x="0" y="1035"/>
                    </a:lnTo>
                    <a:close/>
                  </a:path>
                </a:pathLst>
              </a:custGeom>
              <a:solidFill>
                <a:srgbClr val="ACE5C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995" name="Freeform 11"/>
              <p:cNvSpPr/>
              <p:nvPr/>
            </p:nvSpPr>
            <p:spPr bwMode="auto">
              <a:xfrm>
                <a:off x="5848" y="1466"/>
                <a:ext cx="1187" cy="686"/>
              </a:xfrm>
              <a:custGeom>
                <a:avLst/>
                <a:gdLst>
                  <a:gd name="T0" fmla="*/ 1149 w 1187"/>
                  <a:gd name="T1" fmla="*/ 686 h 686"/>
                  <a:gd name="T2" fmla="*/ 1187 w 1187"/>
                  <a:gd name="T3" fmla="*/ 663 h 686"/>
                  <a:gd name="T4" fmla="*/ 38 w 1187"/>
                  <a:gd name="T5" fmla="*/ 0 h 686"/>
                  <a:gd name="T6" fmla="*/ 0 w 1187"/>
                  <a:gd name="T7" fmla="*/ 23 h 686"/>
                  <a:gd name="T8" fmla="*/ 1149 w 1187"/>
                  <a:gd name="T9" fmla="*/ 686 h 686"/>
                </a:gdLst>
                <a:ahLst/>
                <a:cxnLst>
                  <a:cxn ang="0">
                    <a:pos x="T0" y="T1"/>
                  </a:cxn>
                  <a:cxn ang="0">
                    <a:pos x="T2" y="T3"/>
                  </a:cxn>
                  <a:cxn ang="0">
                    <a:pos x="T4" y="T5"/>
                  </a:cxn>
                  <a:cxn ang="0">
                    <a:pos x="T6" y="T7"/>
                  </a:cxn>
                  <a:cxn ang="0">
                    <a:pos x="T8" y="T9"/>
                  </a:cxn>
                </a:cxnLst>
                <a:rect l="0" t="0" r="r" b="b"/>
                <a:pathLst>
                  <a:path w="1187" h="686">
                    <a:moveTo>
                      <a:pt x="1149" y="686"/>
                    </a:moveTo>
                    <a:lnTo>
                      <a:pt x="1187" y="663"/>
                    </a:lnTo>
                    <a:lnTo>
                      <a:pt x="38" y="0"/>
                    </a:lnTo>
                    <a:lnTo>
                      <a:pt x="0" y="23"/>
                    </a:lnTo>
                    <a:lnTo>
                      <a:pt x="1149" y="686"/>
                    </a:lnTo>
                    <a:close/>
                  </a:path>
                </a:pathLst>
              </a:custGeom>
              <a:solidFill>
                <a:srgbClr val="EEFFF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996" name="Freeform 12"/>
              <p:cNvSpPr/>
              <p:nvPr/>
            </p:nvSpPr>
            <p:spPr bwMode="auto">
              <a:xfrm>
                <a:off x="4963" y="2454"/>
                <a:ext cx="2031" cy="1167"/>
              </a:xfrm>
              <a:custGeom>
                <a:avLst/>
                <a:gdLst>
                  <a:gd name="T0" fmla="*/ 0 w 2031"/>
                  <a:gd name="T1" fmla="*/ 500 h 1167"/>
                  <a:gd name="T2" fmla="*/ 1152 w 2031"/>
                  <a:gd name="T3" fmla="*/ 1167 h 1167"/>
                  <a:gd name="T4" fmla="*/ 2031 w 2031"/>
                  <a:gd name="T5" fmla="*/ 667 h 1167"/>
                  <a:gd name="T6" fmla="*/ 881 w 2031"/>
                  <a:gd name="T7" fmla="*/ 0 h 1167"/>
                  <a:gd name="T8" fmla="*/ 0 w 2031"/>
                  <a:gd name="T9" fmla="*/ 500 h 1167"/>
                </a:gdLst>
                <a:ahLst/>
                <a:cxnLst>
                  <a:cxn ang="0">
                    <a:pos x="T0" y="T1"/>
                  </a:cxn>
                  <a:cxn ang="0">
                    <a:pos x="T2" y="T3"/>
                  </a:cxn>
                  <a:cxn ang="0">
                    <a:pos x="T4" y="T5"/>
                  </a:cxn>
                  <a:cxn ang="0">
                    <a:pos x="T6" y="T7"/>
                  </a:cxn>
                  <a:cxn ang="0">
                    <a:pos x="T8" y="T9"/>
                  </a:cxn>
                </a:cxnLst>
                <a:rect l="0" t="0" r="r" b="b"/>
                <a:pathLst>
                  <a:path w="2031" h="1167">
                    <a:moveTo>
                      <a:pt x="0" y="500"/>
                    </a:moveTo>
                    <a:lnTo>
                      <a:pt x="1152" y="1167"/>
                    </a:lnTo>
                    <a:lnTo>
                      <a:pt x="2031" y="667"/>
                    </a:lnTo>
                    <a:lnTo>
                      <a:pt x="881" y="0"/>
                    </a:lnTo>
                    <a:lnTo>
                      <a:pt x="0" y="500"/>
                    </a:lnTo>
                    <a:close/>
                  </a:path>
                </a:pathLst>
              </a:custGeom>
              <a:solidFill>
                <a:srgbClr val="EEF6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997" name="Freeform 13"/>
              <p:cNvSpPr/>
              <p:nvPr/>
            </p:nvSpPr>
            <p:spPr bwMode="auto">
              <a:xfrm>
                <a:off x="4963" y="2454"/>
                <a:ext cx="2031" cy="1167"/>
              </a:xfrm>
              <a:custGeom>
                <a:avLst/>
                <a:gdLst>
                  <a:gd name="T0" fmla="*/ 0 w 2031"/>
                  <a:gd name="T1" fmla="*/ 500 h 1167"/>
                  <a:gd name="T2" fmla="*/ 1152 w 2031"/>
                  <a:gd name="T3" fmla="*/ 1167 h 1167"/>
                  <a:gd name="T4" fmla="*/ 2031 w 2031"/>
                  <a:gd name="T5" fmla="*/ 667 h 1167"/>
                  <a:gd name="T6" fmla="*/ 881 w 2031"/>
                  <a:gd name="T7" fmla="*/ 0 h 1167"/>
                  <a:gd name="T8" fmla="*/ 0 w 2031"/>
                  <a:gd name="T9" fmla="*/ 500 h 1167"/>
                </a:gdLst>
                <a:ahLst/>
                <a:cxnLst>
                  <a:cxn ang="0">
                    <a:pos x="T0" y="T1"/>
                  </a:cxn>
                  <a:cxn ang="0">
                    <a:pos x="T2" y="T3"/>
                  </a:cxn>
                  <a:cxn ang="0">
                    <a:pos x="T4" y="T5"/>
                  </a:cxn>
                  <a:cxn ang="0">
                    <a:pos x="T6" y="T7"/>
                  </a:cxn>
                  <a:cxn ang="0">
                    <a:pos x="T8" y="T9"/>
                  </a:cxn>
                </a:cxnLst>
                <a:rect l="0" t="0" r="r" b="b"/>
                <a:pathLst>
                  <a:path w="2031" h="1167">
                    <a:moveTo>
                      <a:pt x="0" y="500"/>
                    </a:moveTo>
                    <a:lnTo>
                      <a:pt x="1152" y="1167"/>
                    </a:lnTo>
                    <a:lnTo>
                      <a:pt x="2031" y="667"/>
                    </a:lnTo>
                    <a:lnTo>
                      <a:pt x="881" y="0"/>
                    </a:lnTo>
                    <a:lnTo>
                      <a:pt x="0" y="50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998" name="Freeform 14"/>
              <p:cNvSpPr/>
              <p:nvPr/>
            </p:nvSpPr>
            <p:spPr bwMode="auto">
              <a:xfrm>
                <a:off x="4963" y="2954"/>
                <a:ext cx="1150" cy="710"/>
              </a:xfrm>
              <a:custGeom>
                <a:avLst/>
                <a:gdLst>
                  <a:gd name="T0" fmla="*/ 0 w 1150"/>
                  <a:gd name="T1" fmla="*/ 0 h 710"/>
                  <a:gd name="T2" fmla="*/ 0 w 1150"/>
                  <a:gd name="T3" fmla="*/ 44 h 710"/>
                  <a:gd name="T4" fmla="*/ 1150 w 1150"/>
                  <a:gd name="T5" fmla="*/ 710 h 710"/>
                  <a:gd name="T6" fmla="*/ 1150 w 1150"/>
                  <a:gd name="T7" fmla="*/ 666 h 710"/>
                  <a:gd name="T8" fmla="*/ 0 w 1150"/>
                  <a:gd name="T9" fmla="*/ 0 h 710"/>
                </a:gdLst>
                <a:ahLst/>
                <a:cxnLst>
                  <a:cxn ang="0">
                    <a:pos x="T0" y="T1"/>
                  </a:cxn>
                  <a:cxn ang="0">
                    <a:pos x="T2" y="T3"/>
                  </a:cxn>
                  <a:cxn ang="0">
                    <a:pos x="T4" y="T5"/>
                  </a:cxn>
                  <a:cxn ang="0">
                    <a:pos x="T6" y="T7"/>
                  </a:cxn>
                  <a:cxn ang="0">
                    <a:pos x="T8" y="T9"/>
                  </a:cxn>
                </a:cxnLst>
                <a:rect l="0" t="0" r="r" b="b"/>
                <a:pathLst>
                  <a:path w="1150" h="710">
                    <a:moveTo>
                      <a:pt x="0" y="0"/>
                    </a:moveTo>
                    <a:lnTo>
                      <a:pt x="0" y="44"/>
                    </a:lnTo>
                    <a:lnTo>
                      <a:pt x="1150" y="710"/>
                    </a:lnTo>
                    <a:lnTo>
                      <a:pt x="1150" y="666"/>
                    </a:lnTo>
                    <a:lnTo>
                      <a:pt x="0" y="0"/>
                    </a:lnTo>
                    <a:close/>
                  </a:path>
                </a:pathLst>
              </a:custGeom>
              <a:solidFill>
                <a:srgbClr val="9CD8B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999" name="Freeform 15"/>
              <p:cNvSpPr/>
              <p:nvPr/>
            </p:nvSpPr>
            <p:spPr bwMode="auto">
              <a:xfrm>
                <a:off x="6113" y="3120"/>
                <a:ext cx="880" cy="544"/>
              </a:xfrm>
              <a:custGeom>
                <a:avLst/>
                <a:gdLst>
                  <a:gd name="T0" fmla="*/ 0 w 880"/>
                  <a:gd name="T1" fmla="*/ 500 h 544"/>
                  <a:gd name="T2" fmla="*/ 0 w 880"/>
                  <a:gd name="T3" fmla="*/ 544 h 544"/>
                  <a:gd name="T4" fmla="*/ 880 w 880"/>
                  <a:gd name="T5" fmla="*/ 44 h 544"/>
                  <a:gd name="T6" fmla="*/ 880 w 880"/>
                  <a:gd name="T7" fmla="*/ 0 h 544"/>
                  <a:gd name="T8" fmla="*/ 0 w 880"/>
                  <a:gd name="T9" fmla="*/ 500 h 544"/>
                </a:gdLst>
                <a:ahLst/>
                <a:cxnLst>
                  <a:cxn ang="0">
                    <a:pos x="T0" y="T1"/>
                  </a:cxn>
                  <a:cxn ang="0">
                    <a:pos x="T2" y="T3"/>
                  </a:cxn>
                  <a:cxn ang="0">
                    <a:pos x="T4" y="T5"/>
                  </a:cxn>
                  <a:cxn ang="0">
                    <a:pos x="T6" y="T7"/>
                  </a:cxn>
                  <a:cxn ang="0">
                    <a:pos x="T8" y="T9"/>
                  </a:cxn>
                </a:cxnLst>
                <a:rect l="0" t="0" r="r" b="b"/>
                <a:pathLst>
                  <a:path w="880" h="544">
                    <a:moveTo>
                      <a:pt x="0" y="500"/>
                    </a:moveTo>
                    <a:lnTo>
                      <a:pt x="0" y="544"/>
                    </a:lnTo>
                    <a:lnTo>
                      <a:pt x="880" y="44"/>
                    </a:lnTo>
                    <a:lnTo>
                      <a:pt x="880" y="0"/>
                    </a:lnTo>
                    <a:lnTo>
                      <a:pt x="0" y="500"/>
                    </a:lnTo>
                    <a:close/>
                  </a:path>
                </a:pathLst>
              </a:custGeom>
              <a:solidFill>
                <a:srgbClr val="ACE5C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1000" name="Freeform 16"/>
              <p:cNvSpPr/>
              <p:nvPr/>
            </p:nvSpPr>
            <p:spPr bwMode="auto">
              <a:xfrm>
                <a:off x="5877" y="1561"/>
                <a:ext cx="1068" cy="1462"/>
              </a:xfrm>
              <a:custGeom>
                <a:avLst/>
                <a:gdLst>
                  <a:gd name="T0" fmla="*/ 2 w 1068"/>
                  <a:gd name="T1" fmla="*/ 22 h 1464"/>
                  <a:gd name="T2" fmla="*/ 0 w 1068"/>
                  <a:gd name="T3" fmla="*/ 843 h 1464"/>
                  <a:gd name="T4" fmla="*/ 9 w 1068"/>
                  <a:gd name="T5" fmla="*/ 858 h 1464"/>
                  <a:gd name="T6" fmla="*/ 1039 w 1068"/>
                  <a:gd name="T7" fmla="*/ 1457 h 1464"/>
                  <a:gd name="T8" fmla="*/ 1066 w 1068"/>
                  <a:gd name="T9" fmla="*/ 1442 h 1464"/>
                  <a:gd name="T10" fmla="*/ 1068 w 1068"/>
                  <a:gd name="T11" fmla="*/ 621 h 1464"/>
                  <a:gd name="T12" fmla="*/ 1060 w 1068"/>
                  <a:gd name="T13" fmla="*/ 605 h 1464"/>
                  <a:gd name="T14" fmla="*/ 29 w 1068"/>
                  <a:gd name="T15" fmla="*/ 6 h 1464"/>
                  <a:gd name="T16" fmla="*/ 2 w 1068"/>
                  <a:gd name="T17" fmla="*/ 22 h 14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68" h="1464">
                    <a:moveTo>
                      <a:pt x="2" y="22"/>
                    </a:moveTo>
                    <a:cubicBezTo>
                      <a:pt x="0" y="843"/>
                      <a:pt x="0" y="843"/>
                      <a:pt x="0" y="843"/>
                    </a:cubicBezTo>
                    <a:cubicBezTo>
                      <a:pt x="0" y="849"/>
                      <a:pt x="3" y="855"/>
                      <a:pt x="9" y="858"/>
                    </a:cubicBezTo>
                    <a:cubicBezTo>
                      <a:pt x="1039" y="1457"/>
                      <a:pt x="1039" y="1457"/>
                      <a:pt x="1039" y="1457"/>
                    </a:cubicBezTo>
                    <a:cubicBezTo>
                      <a:pt x="1051" y="1464"/>
                      <a:pt x="1066" y="1456"/>
                      <a:pt x="1066" y="1442"/>
                    </a:cubicBezTo>
                    <a:cubicBezTo>
                      <a:pt x="1068" y="621"/>
                      <a:pt x="1068" y="621"/>
                      <a:pt x="1068" y="621"/>
                    </a:cubicBezTo>
                    <a:cubicBezTo>
                      <a:pt x="1068" y="614"/>
                      <a:pt x="1065" y="609"/>
                      <a:pt x="1060" y="605"/>
                    </a:cubicBezTo>
                    <a:cubicBezTo>
                      <a:pt x="29" y="6"/>
                      <a:pt x="29" y="6"/>
                      <a:pt x="29" y="6"/>
                    </a:cubicBezTo>
                    <a:cubicBezTo>
                      <a:pt x="17" y="0"/>
                      <a:pt x="2" y="8"/>
                      <a:pt x="2" y="22"/>
                    </a:cubicBezTo>
                    <a:close/>
                  </a:path>
                </a:pathLst>
              </a:custGeom>
              <a:solidFill>
                <a:srgbClr val="7EC56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1001" name="Freeform 17"/>
              <p:cNvSpPr/>
              <p:nvPr/>
            </p:nvSpPr>
            <p:spPr bwMode="auto">
              <a:xfrm>
                <a:off x="5922" y="1624"/>
                <a:ext cx="973" cy="1329"/>
              </a:xfrm>
              <a:custGeom>
                <a:avLst/>
                <a:gdLst>
                  <a:gd name="T0" fmla="*/ 2 w 973"/>
                  <a:gd name="T1" fmla="*/ 23 h 1331"/>
                  <a:gd name="T2" fmla="*/ 0 w 973"/>
                  <a:gd name="T3" fmla="*/ 765 h 1331"/>
                  <a:gd name="T4" fmla="*/ 9 w 973"/>
                  <a:gd name="T5" fmla="*/ 781 h 1331"/>
                  <a:gd name="T6" fmla="*/ 943 w 973"/>
                  <a:gd name="T7" fmla="*/ 1324 h 1331"/>
                  <a:gd name="T8" fmla="*/ 971 w 973"/>
                  <a:gd name="T9" fmla="*/ 1308 h 1331"/>
                  <a:gd name="T10" fmla="*/ 973 w 973"/>
                  <a:gd name="T11" fmla="*/ 566 h 1331"/>
                  <a:gd name="T12" fmla="*/ 964 w 973"/>
                  <a:gd name="T13" fmla="*/ 550 h 1331"/>
                  <a:gd name="T14" fmla="*/ 30 w 973"/>
                  <a:gd name="T15" fmla="*/ 7 h 1331"/>
                  <a:gd name="T16" fmla="*/ 2 w 973"/>
                  <a:gd name="T17" fmla="*/ 23 h 1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3" h="1331">
                    <a:moveTo>
                      <a:pt x="2" y="23"/>
                    </a:moveTo>
                    <a:cubicBezTo>
                      <a:pt x="0" y="765"/>
                      <a:pt x="0" y="765"/>
                      <a:pt x="0" y="765"/>
                    </a:cubicBezTo>
                    <a:cubicBezTo>
                      <a:pt x="0" y="772"/>
                      <a:pt x="4" y="778"/>
                      <a:pt x="9" y="781"/>
                    </a:cubicBezTo>
                    <a:cubicBezTo>
                      <a:pt x="943" y="1324"/>
                      <a:pt x="943" y="1324"/>
                      <a:pt x="943" y="1324"/>
                    </a:cubicBezTo>
                    <a:cubicBezTo>
                      <a:pt x="955" y="1331"/>
                      <a:pt x="971" y="1322"/>
                      <a:pt x="971" y="1308"/>
                    </a:cubicBezTo>
                    <a:cubicBezTo>
                      <a:pt x="973" y="566"/>
                      <a:pt x="973" y="566"/>
                      <a:pt x="973" y="566"/>
                    </a:cubicBezTo>
                    <a:cubicBezTo>
                      <a:pt x="973" y="559"/>
                      <a:pt x="970" y="553"/>
                      <a:pt x="964" y="550"/>
                    </a:cubicBezTo>
                    <a:cubicBezTo>
                      <a:pt x="30" y="7"/>
                      <a:pt x="30" y="7"/>
                      <a:pt x="30" y="7"/>
                    </a:cubicBezTo>
                    <a:cubicBezTo>
                      <a:pt x="18" y="0"/>
                      <a:pt x="3" y="9"/>
                      <a:pt x="2" y="23"/>
                    </a:cubicBezTo>
                    <a:close/>
                  </a:path>
                </a:pathLst>
              </a:custGeom>
              <a:solidFill>
                <a:srgbClr val="BAE1B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1002" name="Freeform 18"/>
              <p:cNvSpPr/>
              <p:nvPr/>
            </p:nvSpPr>
            <p:spPr bwMode="auto">
              <a:xfrm>
                <a:off x="5473" y="3100"/>
                <a:ext cx="360" cy="221"/>
              </a:xfrm>
              <a:custGeom>
                <a:avLst/>
                <a:gdLst>
                  <a:gd name="T0" fmla="*/ 14 w 359"/>
                  <a:gd name="T1" fmla="*/ 112 h 222"/>
                  <a:gd name="T2" fmla="*/ 195 w 359"/>
                  <a:gd name="T3" fmla="*/ 218 h 222"/>
                  <a:gd name="T4" fmla="*/ 216 w 359"/>
                  <a:gd name="T5" fmla="*/ 218 h 222"/>
                  <a:gd name="T6" fmla="*/ 345 w 359"/>
                  <a:gd name="T7" fmla="*/ 144 h 222"/>
                  <a:gd name="T8" fmla="*/ 345 w 359"/>
                  <a:gd name="T9" fmla="*/ 109 h 222"/>
                  <a:gd name="T10" fmla="*/ 163 w 359"/>
                  <a:gd name="T11" fmla="*/ 4 h 222"/>
                  <a:gd name="T12" fmla="*/ 143 w 359"/>
                  <a:gd name="T13" fmla="*/ 3 h 222"/>
                  <a:gd name="T14" fmla="*/ 14 w 359"/>
                  <a:gd name="T15" fmla="*/ 77 h 222"/>
                  <a:gd name="T16" fmla="*/ 14 w 359"/>
                  <a:gd name="T17" fmla="*/ 112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9" h="222">
                    <a:moveTo>
                      <a:pt x="14" y="112"/>
                    </a:moveTo>
                    <a:cubicBezTo>
                      <a:pt x="195" y="218"/>
                      <a:pt x="195" y="218"/>
                      <a:pt x="195" y="218"/>
                    </a:cubicBezTo>
                    <a:cubicBezTo>
                      <a:pt x="202" y="222"/>
                      <a:pt x="209" y="222"/>
                      <a:pt x="216" y="218"/>
                    </a:cubicBezTo>
                    <a:cubicBezTo>
                      <a:pt x="345" y="144"/>
                      <a:pt x="345" y="144"/>
                      <a:pt x="345" y="144"/>
                    </a:cubicBezTo>
                    <a:cubicBezTo>
                      <a:pt x="359" y="137"/>
                      <a:pt x="359" y="117"/>
                      <a:pt x="345" y="109"/>
                    </a:cubicBezTo>
                    <a:cubicBezTo>
                      <a:pt x="163" y="4"/>
                      <a:pt x="163" y="4"/>
                      <a:pt x="163" y="4"/>
                    </a:cubicBezTo>
                    <a:cubicBezTo>
                      <a:pt x="157" y="0"/>
                      <a:pt x="149" y="0"/>
                      <a:pt x="143" y="3"/>
                    </a:cubicBezTo>
                    <a:cubicBezTo>
                      <a:pt x="14" y="77"/>
                      <a:pt x="14" y="77"/>
                      <a:pt x="14" y="77"/>
                    </a:cubicBezTo>
                    <a:cubicBezTo>
                      <a:pt x="0" y="85"/>
                      <a:pt x="0" y="105"/>
                      <a:pt x="14" y="112"/>
                    </a:cubicBezTo>
                    <a:close/>
                  </a:path>
                </a:pathLst>
              </a:custGeom>
              <a:solidFill>
                <a:srgbClr val="D7E5F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1003" name="Freeform 19"/>
              <p:cNvSpPr/>
              <p:nvPr/>
            </p:nvSpPr>
            <p:spPr bwMode="auto">
              <a:xfrm>
                <a:off x="5326" y="2530"/>
                <a:ext cx="1474" cy="879"/>
              </a:xfrm>
              <a:custGeom>
                <a:avLst/>
                <a:gdLst>
                  <a:gd name="T0" fmla="*/ 26 w 1473"/>
                  <a:gd name="T1" fmla="*/ 361 h 880"/>
                  <a:gd name="T2" fmla="*/ 903 w 1473"/>
                  <a:gd name="T3" fmla="*/ 873 h 880"/>
                  <a:gd name="T4" fmla="*/ 942 w 1473"/>
                  <a:gd name="T5" fmla="*/ 874 h 880"/>
                  <a:gd name="T6" fmla="*/ 1447 w 1473"/>
                  <a:gd name="T7" fmla="*/ 586 h 880"/>
                  <a:gd name="T8" fmla="*/ 1447 w 1473"/>
                  <a:gd name="T9" fmla="*/ 519 h 880"/>
                  <a:gd name="T10" fmla="*/ 570 w 1473"/>
                  <a:gd name="T11" fmla="*/ 7 h 880"/>
                  <a:gd name="T12" fmla="*/ 531 w 1473"/>
                  <a:gd name="T13" fmla="*/ 7 h 880"/>
                  <a:gd name="T14" fmla="*/ 26 w 1473"/>
                  <a:gd name="T15" fmla="*/ 295 h 880"/>
                  <a:gd name="T16" fmla="*/ 26 w 1473"/>
                  <a:gd name="T17" fmla="*/ 361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73" h="880">
                    <a:moveTo>
                      <a:pt x="26" y="361"/>
                    </a:moveTo>
                    <a:cubicBezTo>
                      <a:pt x="903" y="873"/>
                      <a:pt x="903" y="873"/>
                      <a:pt x="903" y="873"/>
                    </a:cubicBezTo>
                    <a:cubicBezTo>
                      <a:pt x="915" y="880"/>
                      <a:pt x="930" y="880"/>
                      <a:pt x="942" y="874"/>
                    </a:cubicBezTo>
                    <a:cubicBezTo>
                      <a:pt x="1447" y="586"/>
                      <a:pt x="1447" y="586"/>
                      <a:pt x="1447" y="586"/>
                    </a:cubicBezTo>
                    <a:cubicBezTo>
                      <a:pt x="1473" y="571"/>
                      <a:pt x="1473" y="534"/>
                      <a:pt x="1447" y="519"/>
                    </a:cubicBezTo>
                    <a:cubicBezTo>
                      <a:pt x="570" y="7"/>
                      <a:pt x="570" y="7"/>
                      <a:pt x="570" y="7"/>
                    </a:cubicBezTo>
                    <a:cubicBezTo>
                      <a:pt x="558" y="0"/>
                      <a:pt x="543" y="0"/>
                      <a:pt x="531" y="7"/>
                    </a:cubicBezTo>
                    <a:cubicBezTo>
                      <a:pt x="26" y="295"/>
                      <a:pt x="26" y="295"/>
                      <a:pt x="26" y="295"/>
                    </a:cubicBezTo>
                    <a:cubicBezTo>
                      <a:pt x="0" y="309"/>
                      <a:pt x="0" y="346"/>
                      <a:pt x="26" y="361"/>
                    </a:cubicBezTo>
                    <a:close/>
                  </a:path>
                </a:pathLst>
              </a:custGeom>
              <a:solidFill>
                <a:srgbClr val="D7E5F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1004" name="Freeform 20"/>
              <p:cNvSpPr/>
              <p:nvPr/>
            </p:nvSpPr>
            <p:spPr bwMode="auto">
              <a:xfrm>
                <a:off x="5815" y="2547"/>
                <a:ext cx="122" cy="71"/>
              </a:xfrm>
              <a:custGeom>
                <a:avLst/>
                <a:gdLst>
                  <a:gd name="T0" fmla="*/ 122 w 122"/>
                  <a:gd name="T1" fmla="*/ 46 h 71"/>
                  <a:gd name="T2" fmla="*/ 79 w 122"/>
                  <a:gd name="T3" fmla="*/ 71 h 71"/>
                  <a:gd name="T4" fmla="*/ 0 w 122"/>
                  <a:gd name="T5" fmla="*/ 26 h 71"/>
                  <a:gd name="T6" fmla="*/ 44 w 122"/>
                  <a:gd name="T7" fmla="*/ 0 h 71"/>
                  <a:gd name="T8" fmla="*/ 122 w 122"/>
                  <a:gd name="T9" fmla="*/ 46 h 71"/>
                </a:gdLst>
                <a:ahLst/>
                <a:cxnLst>
                  <a:cxn ang="0">
                    <a:pos x="T0" y="T1"/>
                  </a:cxn>
                  <a:cxn ang="0">
                    <a:pos x="T2" y="T3"/>
                  </a:cxn>
                  <a:cxn ang="0">
                    <a:pos x="T4" y="T5"/>
                  </a:cxn>
                  <a:cxn ang="0">
                    <a:pos x="T6" y="T7"/>
                  </a:cxn>
                  <a:cxn ang="0">
                    <a:pos x="T8" y="T9"/>
                  </a:cxn>
                </a:cxnLst>
                <a:rect l="0" t="0" r="r" b="b"/>
                <a:pathLst>
                  <a:path w="122" h="71">
                    <a:moveTo>
                      <a:pt x="122" y="46"/>
                    </a:moveTo>
                    <a:lnTo>
                      <a:pt x="79" y="71"/>
                    </a:lnTo>
                    <a:lnTo>
                      <a:pt x="0" y="26"/>
                    </a:lnTo>
                    <a:lnTo>
                      <a:pt x="44" y="0"/>
                    </a:lnTo>
                    <a:lnTo>
                      <a:pt x="122" y="46"/>
                    </a:lnTo>
                    <a:close/>
                  </a:path>
                </a:pathLst>
              </a:custGeom>
              <a:solidFill>
                <a:srgbClr val="51658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1005" name="Freeform 21"/>
              <p:cNvSpPr/>
              <p:nvPr/>
            </p:nvSpPr>
            <p:spPr bwMode="auto">
              <a:xfrm>
                <a:off x="5893" y="2593"/>
                <a:ext cx="44" cy="34"/>
              </a:xfrm>
              <a:custGeom>
                <a:avLst/>
                <a:gdLst>
                  <a:gd name="T0" fmla="*/ 44 w 44"/>
                  <a:gd name="T1" fmla="*/ 0 h 34"/>
                  <a:gd name="T2" fmla="*/ 44 w 44"/>
                  <a:gd name="T3" fmla="*/ 9 h 34"/>
                  <a:gd name="T4" fmla="*/ 0 w 44"/>
                  <a:gd name="T5" fmla="*/ 34 h 34"/>
                  <a:gd name="T6" fmla="*/ 1 w 44"/>
                  <a:gd name="T7" fmla="*/ 25 h 34"/>
                  <a:gd name="T8" fmla="*/ 44 w 44"/>
                  <a:gd name="T9" fmla="*/ 0 h 34"/>
                </a:gdLst>
                <a:ahLst/>
                <a:cxnLst>
                  <a:cxn ang="0">
                    <a:pos x="T0" y="T1"/>
                  </a:cxn>
                  <a:cxn ang="0">
                    <a:pos x="T2" y="T3"/>
                  </a:cxn>
                  <a:cxn ang="0">
                    <a:pos x="T4" y="T5"/>
                  </a:cxn>
                  <a:cxn ang="0">
                    <a:pos x="T6" y="T7"/>
                  </a:cxn>
                  <a:cxn ang="0">
                    <a:pos x="T8" y="T9"/>
                  </a:cxn>
                </a:cxnLst>
                <a:rect l="0" t="0" r="r" b="b"/>
                <a:pathLst>
                  <a:path w="44" h="34">
                    <a:moveTo>
                      <a:pt x="44" y="0"/>
                    </a:moveTo>
                    <a:lnTo>
                      <a:pt x="44" y="9"/>
                    </a:lnTo>
                    <a:lnTo>
                      <a:pt x="0" y="34"/>
                    </a:lnTo>
                    <a:lnTo>
                      <a:pt x="1" y="25"/>
                    </a:lnTo>
                    <a:lnTo>
                      <a:pt x="44" y="0"/>
                    </a:lnTo>
                    <a:close/>
                  </a:path>
                </a:pathLst>
              </a:custGeom>
              <a:solidFill>
                <a:srgbClr val="283B6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1006" name="Freeform 22"/>
              <p:cNvSpPr/>
              <p:nvPr/>
            </p:nvSpPr>
            <p:spPr bwMode="auto">
              <a:xfrm>
                <a:off x="5815" y="2573"/>
                <a:ext cx="79" cy="54"/>
              </a:xfrm>
              <a:custGeom>
                <a:avLst/>
                <a:gdLst>
                  <a:gd name="T0" fmla="*/ 79 w 79"/>
                  <a:gd name="T1" fmla="*/ 45 h 54"/>
                  <a:gd name="T2" fmla="*/ 78 w 79"/>
                  <a:gd name="T3" fmla="*/ 54 h 54"/>
                  <a:gd name="T4" fmla="*/ 0 w 79"/>
                  <a:gd name="T5" fmla="*/ 9 h 54"/>
                  <a:gd name="T6" fmla="*/ 0 w 79"/>
                  <a:gd name="T7" fmla="*/ 0 h 54"/>
                  <a:gd name="T8" fmla="*/ 79 w 79"/>
                  <a:gd name="T9" fmla="*/ 45 h 54"/>
                </a:gdLst>
                <a:ahLst/>
                <a:cxnLst>
                  <a:cxn ang="0">
                    <a:pos x="T0" y="T1"/>
                  </a:cxn>
                  <a:cxn ang="0">
                    <a:pos x="T2" y="T3"/>
                  </a:cxn>
                  <a:cxn ang="0">
                    <a:pos x="T4" y="T5"/>
                  </a:cxn>
                  <a:cxn ang="0">
                    <a:pos x="T6" y="T7"/>
                  </a:cxn>
                  <a:cxn ang="0">
                    <a:pos x="T8" y="T9"/>
                  </a:cxn>
                </a:cxnLst>
                <a:rect l="0" t="0" r="r" b="b"/>
                <a:pathLst>
                  <a:path w="79" h="54">
                    <a:moveTo>
                      <a:pt x="79" y="45"/>
                    </a:moveTo>
                    <a:lnTo>
                      <a:pt x="78" y="54"/>
                    </a:lnTo>
                    <a:lnTo>
                      <a:pt x="0" y="9"/>
                    </a:lnTo>
                    <a:lnTo>
                      <a:pt x="0" y="0"/>
                    </a:lnTo>
                    <a:lnTo>
                      <a:pt x="79" y="45"/>
                    </a:lnTo>
                    <a:close/>
                  </a:path>
                </a:pathLst>
              </a:custGeom>
              <a:solidFill>
                <a:srgbClr val="283B6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1007" name="Freeform 23"/>
              <p:cNvSpPr/>
              <p:nvPr/>
            </p:nvSpPr>
            <p:spPr bwMode="auto">
              <a:xfrm>
                <a:off x="5910" y="2603"/>
                <a:ext cx="122" cy="71"/>
              </a:xfrm>
              <a:custGeom>
                <a:avLst/>
                <a:gdLst>
                  <a:gd name="T0" fmla="*/ 122 w 122"/>
                  <a:gd name="T1" fmla="*/ 46 h 71"/>
                  <a:gd name="T2" fmla="*/ 79 w 122"/>
                  <a:gd name="T3" fmla="*/ 71 h 71"/>
                  <a:gd name="T4" fmla="*/ 0 w 122"/>
                  <a:gd name="T5" fmla="*/ 26 h 71"/>
                  <a:gd name="T6" fmla="*/ 44 w 122"/>
                  <a:gd name="T7" fmla="*/ 0 h 71"/>
                  <a:gd name="T8" fmla="*/ 122 w 122"/>
                  <a:gd name="T9" fmla="*/ 46 h 71"/>
                </a:gdLst>
                <a:ahLst/>
                <a:cxnLst>
                  <a:cxn ang="0">
                    <a:pos x="T0" y="T1"/>
                  </a:cxn>
                  <a:cxn ang="0">
                    <a:pos x="T2" y="T3"/>
                  </a:cxn>
                  <a:cxn ang="0">
                    <a:pos x="T4" y="T5"/>
                  </a:cxn>
                  <a:cxn ang="0">
                    <a:pos x="T6" y="T7"/>
                  </a:cxn>
                  <a:cxn ang="0">
                    <a:pos x="T8" y="T9"/>
                  </a:cxn>
                </a:cxnLst>
                <a:rect l="0" t="0" r="r" b="b"/>
                <a:pathLst>
                  <a:path w="122" h="71">
                    <a:moveTo>
                      <a:pt x="122" y="46"/>
                    </a:moveTo>
                    <a:lnTo>
                      <a:pt x="79" y="71"/>
                    </a:lnTo>
                    <a:lnTo>
                      <a:pt x="0" y="26"/>
                    </a:lnTo>
                    <a:lnTo>
                      <a:pt x="44" y="0"/>
                    </a:lnTo>
                    <a:lnTo>
                      <a:pt x="122" y="46"/>
                    </a:lnTo>
                    <a:close/>
                  </a:path>
                </a:pathLst>
              </a:custGeom>
              <a:solidFill>
                <a:srgbClr val="51658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1008" name="Freeform 24"/>
              <p:cNvSpPr/>
              <p:nvPr/>
            </p:nvSpPr>
            <p:spPr bwMode="auto">
              <a:xfrm>
                <a:off x="5989" y="2649"/>
                <a:ext cx="43" cy="34"/>
              </a:xfrm>
              <a:custGeom>
                <a:avLst/>
                <a:gdLst>
                  <a:gd name="T0" fmla="*/ 43 w 43"/>
                  <a:gd name="T1" fmla="*/ 0 h 34"/>
                  <a:gd name="T2" fmla="*/ 43 w 43"/>
                  <a:gd name="T3" fmla="*/ 8 h 34"/>
                  <a:gd name="T4" fmla="*/ 0 w 43"/>
                  <a:gd name="T5" fmla="*/ 34 h 34"/>
                  <a:gd name="T6" fmla="*/ 0 w 43"/>
                  <a:gd name="T7" fmla="*/ 25 h 34"/>
                  <a:gd name="T8" fmla="*/ 43 w 43"/>
                  <a:gd name="T9" fmla="*/ 0 h 34"/>
                </a:gdLst>
                <a:ahLst/>
                <a:cxnLst>
                  <a:cxn ang="0">
                    <a:pos x="T0" y="T1"/>
                  </a:cxn>
                  <a:cxn ang="0">
                    <a:pos x="T2" y="T3"/>
                  </a:cxn>
                  <a:cxn ang="0">
                    <a:pos x="T4" y="T5"/>
                  </a:cxn>
                  <a:cxn ang="0">
                    <a:pos x="T6" y="T7"/>
                  </a:cxn>
                  <a:cxn ang="0">
                    <a:pos x="T8" y="T9"/>
                  </a:cxn>
                </a:cxnLst>
                <a:rect l="0" t="0" r="r" b="b"/>
                <a:pathLst>
                  <a:path w="43" h="34">
                    <a:moveTo>
                      <a:pt x="43" y="0"/>
                    </a:moveTo>
                    <a:lnTo>
                      <a:pt x="43" y="8"/>
                    </a:lnTo>
                    <a:lnTo>
                      <a:pt x="0" y="34"/>
                    </a:lnTo>
                    <a:lnTo>
                      <a:pt x="0" y="25"/>
                    </a:lnTo>
                    <a:lnTo>
                      <a:pt x="43" y="0"/>
                    </a:lnTo>
                    <a:close/>
                  </a:path>
                </a:pathLst>
              </a:custGeom>
              <a:solidFill>
                <a:srgbClr val="283B6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1009" name="Freeform 25"/>
              <p:cNvSpPr/>
              <p:nvPr/>
            </p:nvSpPr>
            <p:spPr bwMode="auto">
              <a:xfrm>
                <a:off x="5910" y="2629"/>
                <a:ext cx="79" cy="54"/>
              </a:xfrm>
              <a:custGeom>
                <a:avLst/>
                <a:gdLst>
                  <a:gd name="T0" fmla="*/ 79 w 79"/>
                  <a:gd name="T1" fmla="*/ 45 h 54"/>
                  <a:gd name="T2" fmla="*/ 79 w 79"/>
                  <a:gd name="T3" fmla="*/ 54 h 54"/>
                  <a:gd name="T4" fmla="*/ 0 w 79"/>
                  <a:gd name="T5" fmla="*/ 9 h 54"/>
                  <a:gd name="T6" fmla="*/ 0 w 79"/>
                  <a:gd name="T7" fmla="*/ 0 h 54"/>
                  <a:gd name="T8" fmla="*/ 79 w 79"/>
                  <a:gd name="T9" fmla="*/ 45 h 54"/>
                </a:gdLst>
                <a:ahLst/>
                <a:cxnLst>
                  <a:cxn ang="0">
                    <a:pos x="T0" y="T1"/>
                  </a:cxn>
                  <a:cxn ang="0">
                    <a:pos x="T2" y="T3"/>
                  </a:cxn>
                  <a:cxn ang="0">
                    <a:pos x="T4" y="T5"/>
                  </a:cxn>
                  <a:cxn ang="0">
                    <a:pos x="T6" y="T7"/>
                  </a:cxn>
                  <a:cxn ang="0">
                    <a:pos x="T8" y="T9"/>
                  </a:cxn>
                </a:cxnLst>
                <a:rect l="0" t="0" r="r" b="b"/>
                <a:pathLst>
                  <a:path w="79" h="54">
                    <a:moveTo>
                      <a:pt x="79" y="45"/>
                    </a:moveTo>
                    <a:lnTo>
                      <a:pt x="79" y="54"/>
                    </a:lnTo>
                    <a:lnTo>
                      <a:pt x="0" y="9"/>
                    </a:lnTo>
                    <a:lnTo>
                      <a:pt x="0" y="0"/>
                    </a:lnTo>
                    <a:lnTo>
                      <a:pt x="79" y="45"/>
                    </a:lnTo>
                    <a:close/>
                  </a:path>
                </a:pathLst>
              </a:custGeom>
              <a:solidFill>
                <a:srgbClr val="283B6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1010" name="Freeform 26"/>
              <p:cNvSpPr/>
              <p:nvPr/>
            </p:nvSpPr>
            <p:spPr bwMode="auto">
              <a:xfrm>
                <a:off x="6011" y="2662"/>
                <a:ext cx="121" cy="70"/>
              </a:xfrm>
              <a:custGeom>
                <a:avLst/>
                <a:gdLst>
                  <a:gd name="T0" fmla="*/ 121 w 121"/>
                  <a:gd name="T1" fmla="*/ 45 h 70"/>
                  <a:gd name="T2" fmla="*/ 78 w 121"/>
                  <a:gd name="T3" fmla="*/ 70 h 70"/>
                  <a:gd name="T4" fmla="*/ 0 w 121"/>
                  <a:gd name="T5" fmla="*/ 25 h 70"/>
                  <a:gd name="T6" fmla="*/ 43 w 121"/>
                  <a:gd name="T7" fmla="*/ 0 h 70"/>
                  <a:gd name="T8" fmla="*/ 121 w 121"/>
                  <a:gd name="T9" fmla="*/ 45 h 70"/>
                </a:gdLst>
                <a:ahLst/>
                <a:cxnLst>
                  <a:cxn ang="0">
                    <a:pos x="T0" y="T1"/>
                  </a:cxn>
                  <a:cxn ang="0">
                    <a:pos x="T2" y="T3"/>
                  </a:cxn>
                  <a:cxn ang="0">
                    <a:pos x="T4" y="T5"/>
                  </a:cxn>
                  <a:cxn ang="0">
                    <a:pos x="T6" y="T7"/>
                  </a:cxn>
                  <a:cxn ang="0">
                    <a:pos x="T8" y="T9"/>
                  </a:cxn>
                </a:cxnLst>
                <a:rect l="0" t="0" r="r" b="b"/>
                <a:pathLst>
                  <a:path w="121" h="70">
                    <a:moveTo>
                      <a:pt x="121" y="45"/>
                    </a:moveTo>
                    <a:lnTo>
                      <a:pt x="78" y="70"/>
                    </a:lnTo>
                    <a:lnTo>
                      <a:pt x="0" y="25"/>
                    </a:lnTo>
                    <a:lnTo>
                      <a:pt x="43" y="0"/>
                    </a:lnTo>
                    <a:lnTo>
                      <a:pt x="121" y="45"/>
                    </a:lnTo>
                    <a:close/>
                  </a:path>
                </a:pathLst>
              </a:custGeom>
              <a:solidFill>
                <a:srgbClr val="51658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1011" name="Freeform 27"/>
              <p:cNvSpPr/>
              <p:nvPr/>
            </p:nvSpPr>
            <p:spPr bwMode="auto">
              <a:xfrm>
                <a:off x="6089" y="2707"/>
                <a:ext cx="43" cy="34"/>
              </a:xfrm>
              <a:custGeom>
                <a:avLst/>
                <a:gdLst>
                  <a:gd name="T0" fmla="*/ 43 w 43"/>
                  <a:gd name="T1" fmla="*/ 0 h 34"/>
                  <a:gd name="T2" fmla="*/ 43 w 43"/>
                  <a:gd name="T3" fmla="*/ 9 h 34"/>
                  <a:gd name="T4" fmla="*/ 0 w 43"/>
                  <a:gd name="T5" fmla="*/ 34 h 34"/>
                  <a:gd name="T6" fmla="*/ 0 w 43"/>
                  <a:gd name="T7" fmla="*/ 25 h 34"/>
                  <a:gd name="T8" fmla="*/ 43 w 43"/>
                  <a:gd name="T9" fmla="*/ 0 h 34"/>
                </a:gdLst>
                <a:ahLst/>
                <a:cxnLst>
                  <a:cxn ang="0">
                    <a:pos x="T0" y="T1"/>
                  </a:cxn>
                  <a:cxn ang="0">
                    <a:pos x="T2" y="T3"/>
                  </a:cxn>
                  <a:cxn ang="0">
                    <a:pos x="T4" y="T5"/>
                  </a:cxn>
                  <a:cxn ang="0">
                    <a:pos x="T6" y="T7"/>
                  </a:cxn>
                  <a:cxn ang="0">
                    <a:pos x="T8" y="T9"/>
                  </a:cxn>
                </a:cxnLst>
                <a:rect l="0" t="0" r="r" b="b"/>
                <a:pathLst>
                  <a:path w="43" h="34">
                    <a:moveTo>
                      <a:pt x="43" y="0"/>
                    </a:moveTo>
                    <a:lnTo>
                      <a:pt x="43" y="9"/>
                    </a:lnTo>
                    <a:lnTo>
                      <a:pt x="0" y="34"/>
                    </a:lnTo>
                    <a:lnTo>
                      <a:pt x="0" y="25"/>
                    </a:lnTo>
                    <a:lnTo>
                      <a:pt x="43" y="0"/>
                    </a:lnTo>
                    <a:close/>
                  </a:path>
                </a:pathLst>
              </a:custGeom>
              <a:solidFill>
                <a:srgbClr val="283B6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1012" name="Freeform 28"/>
              <p:cNvSpPr/>
              <p:nvPr/>
            </p:nvSpPr>
            <p:spPr bwMode="auto">
              <a:xfrm>
                <a:off x="6011" y="2687"/>
                <a:ext cx="78" cy="54"/>
              </a:xfrm>
              <a:custGeom>
                <a:avLst/>
                <a:gdLst>
                  <a:gd name="T0" fmla="*/ 78 w 78"/>
                  <a:gd name="T1" fmla="*/ 45 h 54"/>
                  <a:gd name="T2" fmla="*/ 78 w 78"/>
                  <a:gd name="T3" fmla="*/ 54 h 54"/>
                  <a:gd name="T4" fmla="*/ 0 w 78"/>
                  <a:gd name="T5" fmla="*/ 9 h 54"/>
                  <a:gd name="T6" fmla="*/ 0 w 78"/>
                  <a:gd name="T7" fmla="*/ 0 h 54"/>
                  <a:gd name="T8" fmla="*/ 78 w 78"/>
                  <a:gd name="T9" fmla="*/ 45 h 54"/>
                </a:gdLst>
                <a:ahLst/>
                <a:cxnLst>
                  <a:cxn ang="0">
                    <a:pos x="T0" y="T1"/>
                  </a:cxn>
                  <a:cxn ang="0">
                    <a:pos x="T2" y="T3"/>
                  </a:cxn>
                  <a:cxn ang="0">
                    <a:pos x="T4" y="T5"/>
                  </a:cxn>
                  <a:cxn ang="0">
                    <a:pos x="T6" y="T7"/>
                  </a:cxn>
                  <a:cxn ang="0">
                    <a:pos x="T8" y="T9"/>
                  </a:cxn>
                </a:cxnLst>
                <a:rect l="0" t="0" r="r" b="b"/>
                <a:pathLst>
                  <a:path w="78" h="54">
                    <a:moveTo>
                      <a:pt x="78" y="45"/>
                    </a:moveTo>
                    <a:lnTo>
                      <a:pt x="78" y="54"/>
                    </a:lnTo>
                    <a:lnTo>
                      <a:pt x="0" y="9"/>
                    </a:lnTo>
                    <a:lnTo>
                      <a:pt x="0" y="0"/>
                    </a:lnTo>
                    <a:lnTo>
                      <a:pt x="78" y="45"/>
                    </a:lnTo>
                    <a:close/>
                  </a:path>
                </a:pathLst>
              </a:custGeom>
              <a:solidFill>
                <a:srgbClr val="283B6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1013" name="Freeform 29"/>
              <p:cNvSpPr/>
              <p:nvPr/>
            </p:nvSpPr>
            <p:spPr bwMode="auto">
              <a:xfrm>
                <a:off x="6115" y="2722"/>
                <a:ext cx="121" cy="71"/>
              </a:xfrm>
              <a:custGeom>
                <a:avLst/>
                <a:gdLst>
                  <a:gd name="T0" fmla="*/ 121 w 121"/>
                  <a:gd name="T1" fmla="*/ 46 h 71"/>
                  <a:gd name="T2" fmla="*/ 78 w 121"/>
                  <a:gd name="T3" fmla="*/ 71 h 71"/>
                  <a:gd name="T4" fmla="*/ 0 w 121"/>
                  <a:gd name="T5" fmla="*/ 25 h 71"/>
                  <a:gd name="T6" fmla="*/ 43 w 121"/>
                  <a:gd name="T7" fmla="*/ 0 h 71"/>
                  <a:gd name="T8" fmla="*/ 121 w 121"/>
                  <a:gd name="T9" fmla="*/ 46 h 71"/>
                </a:gdLst>
                <a:ahLst/>
                <a:cxnLst>
                  <a:cxn ang="0">
                    <a:pos x="T0" y="T1"/>
                  </a:cxn>
                  <a:cxn ang="0">
                    <a:pos x="T2" y="T3"/>
                  </a:cxn>
                  <a:cxn ang="0">
                    <a:pos x="T4" y="T5"/>
                  </a:cxn>
                  <a:cxn ang="0">
                    <a:pos x="T6" y="T7"/>
                  </a:cxn>
                  <a:cxn ang="0">
                    <a:pos x="T8" y="T9"/>
                  </a:cxn>
                </a:cxnLst>
                <a:rect l="0" t="0" r="r" b="b"/>
                <a:pathLst>
                  <a:path w="121" h="71">
                    <a:moveTo>
                      <a:pt x="121" y="46"/>
                    </a:moveTo>
                    <a:lnTo>
                      <a:pt x="78" y="71"/>
                    </a:lnTo>
                    <a:lnTo>
                      <a:pt x="0" y="25"/>
                    </a:lnTo>
                    <a:lnTo>
                      <a:pt x="43" y="0"/>
                    </a:lnTo>
                    <a:lnTo>
                      <a:pt x="121" y="46"/>
                    </a:lnTo>
                    <a:close/>
                  </a:path>
                </a:pathLst>
              </a:custGeom>
              <a:solidFill>
                <a:srgbClr val="51658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1014" name="Freeform 30"/>
              <p:cNvSpPr/>
              <p:nvPr/>
            </p:nvSpPr>
            <p:spPr bwMode="auto">
              <a:xfrm>
                <a:off x="6193" y="2768"/>
                <a:ext cx="43" cy="34"/>
              </a:xfrm>
              <a:custGeom>
                <a:avLst/>
                <a:gdLst>
                  <a:gd name="T0" fmla="*/ 43 w 43"/>
                  <a:gd name="T1" fmla="*/ 0 h 34"/>
                  <a:gd name="T2" fmla="*/ 43 w 43"/>
                  <a:gd name="T3" fmla="*/ 8 h 34"/>
                  <a:gd name="T4" fmla="*/ 0 w 43"/>
                  <a:gd name="T5" fmla="*/ 34 h 34"/>
                  <a:gd name="T6" fmla="*/ 0 w 43"/>
                  <a:gd name="T7" fmla="*/ 25 h 34"/>
                  <a:gd name="T8" fmla="*/ 43 w 43"/>
                  <a:gd name="T9" fmla="*/ 0 h 34"/>
                </a:gdLst>
                <a:ahLst/>
                <a:cxnLst>
                  <a:cxn ang="0">
                    <a:pos x="T0" y="T1"/>
                  </a:cxn>
                  <a:cxn ang="0">
                    <a:pos x="T2" y="T3"/>
                  </a:cxn>
                  <a:cxn ang="0">
                    <a:pos x="T4" y="T5"/>
                  </a:cxn>
                  <a:cxn ang="0">
                    <a:pos x="T6" y="T7"/>
                  </a:cxn>
                  <a:cxn ang="0">
                    <a:pos x="T8" y="T9"/>
                  </a:cxn>
                </a:cxnLst>
                <a:rect l="0" t="0" r="r" b="b"/>
                <a:pathLst>
                  <a:path w="43" h="34">
                    <a:moveTo>
                      <a:pt x="43" y="0"/>
                    </a:moveTo>
                    <a:lnTo>
                      <a:pt x="43" y="8"/>
                    </a:lnTo>
                    <a:lnTo>
                      <a:pt x="0" y="34"/>
                    </a:lnTo>
                    <a:lnTo>
                      <a:pt x="0" y="25"/>
                    </a:lnTo>
                    <a:lnTo>
                      <a:pt x="43" y="0"/>
                    </a:lnTo>
                    <a:close/>
                  </a:path>
                </a:pathLst>
              </a:custGeom>
              <a:solidFill>
                <a:srgbClr val="283B6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1015" name="Freeform 31"/>
              <p:cNvSpPr/>
              <p:nvPr/>
            </p:nvSpPr>
            <p:spPr bwMode="auto">
              <a:xfrm>
                <a:off x="6115" y="2747"/>
                <a:ext cx="78" cy="55"/>
              </a:xfrm>
              <a:custGeom>
                <a:avLst/>
                <a:gdLst>
                  <a:gd name="T0" fmla="*/ 78 w 78"/>
                  <a:gd name="T1" fmla="*/ 46 h 55"/>
                  <a:gd name="T2" fmla="*/ 78 w 78"/>
                  <a:gd name="T3" fmla="*/ 55 h 55"/>
                  <a:gd name="T4" fmla="*/ 0 w 78"/>
                  <a:gd name="T5" fmla="*/ 9 h 55"/>
                  <a:gd name="T6" fmla="*/ 0 w 78"/>
                  <a:gd name="T7" fmla="*/ 0 h 55"/>
                  <a:gd name="T8" fmla="*/ 78 w 78"/>
                  <a:gd name="T9" fmla="*/ 46 h 55"/>
                </a:gdLst>
                <a:ahLst/>
                <a:cxnLst>
                  <a:cxn ang="0">
                    <a:pos x="T0" y="T1"/>
                  </a:cxn>
                  <a:cxn ang="0">
                    <a:pos x="T2" y="T3"/>
                  </a:cxn>
                  <a:cxn ang="0">
                    <a:pos x="T4" y="T5"/>
                  </a:cxn>
                  <a:cxn ang="0">
                    <a:pos x="T6" y="T7"/>
                  </a:cxn>
                  <a:cxn ang="0">
                    <a:pos x="T8" y="T9"/>
                  </a:cxn>
                </a:cxnLst>
                <a:rect l="0" t="0" r="r" b="b"/>
                <a:pathLst>
                  <a:path w="78" h="55">
                    <a:moveTo>
                      <a:pt x="78" y="46"/>
                    </a:moveTo>
                    <a:lnTo>
                      <a:pt x="78" y="55"/>
                    </a:lnTo>
                    <a:lnTo>
                      <a:pt x="0" y="9"/>
                    </a:lnTo>
                    <a:lnTo>
                      <a:pt x="0" y="0"/>
                    </a:lnTo>
                    <a:lnTo>
                      <a:pt x="78" y="46"/>
                    </a:lnTo>
                    <a:close/>
                  </a:path>
                </a:pathLst>
              </a:custGeom>
              <a:solidFill>
                <a:srgbClr val="283B6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1016" name="Freeform 32"/>
              <p:cNvSpPr/>
              <p:nvPr/>
            </p:nvSpPr>
            <p:spPr bwMode="auto">
              <a:xfrm>
                <a:off x="6217" y="2782"/>
                <a:ext cx="122" cy="71"/>
              </a:xfrm>
              <a:custGeom>
                <a:avLst/>
                <a:gdLst>
                  <a:gd name="T0" fmla="*/ 122 w 122"/>
                  <a:gd name="T1" fmla="*/ 45 h 71"/>
                  <a:gd name="T2" fmla="*/ 79 w 122"/>
                  <a:gd name="T3" fmla="*/ 71 h 71"/>
                  <a:gd name="T4" fmla="*/ 0 w 122"/>
                  <a:gd name="T5" fmla="*/ 25 h 71"/>
                  <a:gd name="T6" fmla="*/ 44 w 122"/>
                  <a:gd name="T7" fmla="*/ 0 h 71"/>
                  <a:gd name="T8" fmla="*/ 122 w 122"/>
                  <a:gd name="T9" fmla="*/ 45 h 71"/>
                </a:gdLst>
                <a:ahLst/>
                <a:cxnLst>
                  <a:cxn ang="0">
                    <a:pos x="T0" y="T1"/>
                  </a:cxn>
                  <a:cxn ang="0">
                    <a:pos x="T2" y="T3"/>
                  </a:cxn>
                  <a:cxn ang="0">
                    <a:pos x="T4" y="T5"/>
                  </a:cxn>
                  <a:cxn ang="0">
                    <a:pos x="T6" y="T7"/>
                  </a:cxn>
                  <a:cxn ang="0">
                    <a:pos x="T8" y="T9"/>
                  </a:cxn>
                </a:cxnLst>
                <a:rect l="0" t="0" r="r" b="b"/>
                <a:pathLst>
                  <a:path w="122" h="71">
                    <a:moveTo>
                      <a:pt x="122" y="45"/>
                    </a:moveTo>
                    <a:lnTo>
                      <a:pt x="79" y="71"/>
                    </a:lnTo>
                    <a:lnTo>
                      <a:pt x="0" y="25"/>
                    </a:lnTo>
                    <a:lnTo>
                      <a:pt x="44" y="0"/>
                    </a:lnTo>
                    <a:lnTo>
                      <a:pt x="122" y="45"/>
                    </a:lnTo>
                    <a:close/>
                  </a:path>
                </a:pathLst>
              </a:custGeom>
              <a:solidFill>
                <a:srgbClr val="51658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1017" name="Freeform 33"/>
              <p:cNvSpPr/>
              <p:nvPr/>
            </p:nvSpPr>
            <p:spPr bwMode="auto">
              <a:xfrm>
                <a:off x="6296" y="2827"/>
                <a:ext cx="43" cy="34"/>
              </a:xfrm>
              <a:custGeom>
                <a:avLst/>
                <a:gdLst>
                  <a:gd name="T0" fmla="*/ 43 w 43"/>
                  <a:gd name="T1" fmla="*/ 0 h 34"/>
                  <a:gd name="T2" fmla="*/ 43 w 43"/>
                  <a:gd name="T3" fmla="*/ 9 h 34"/>
                  <a:gd name="T4" fmla="*/ 0 w 43"/>
                  <a:gd name="T5" fmla="*/ 34 h 34"/>
                  <a:gd name="T6" fmla="*/ 0 w 43"/>
                  <a:gd name="T7" fmla="*/ 26 h 34"/>
                  <a:gd name="T8" fmla="*/ 43 w 43"/>
                  <a:gd name="T9" fmla="*/ 0 h 34"/>
                </a:gdLst>
                <a:ahLst/>
                <a:cxnLst>
                  <a:cxn ang="0">
                    <a:pos x="T0" y="T1"/>
                  </a:cxn>
                  <a:cxn ang="0">
                    <a:pos x="T2" y="T3"/>
                  </a:cxn>
                  <a:cxn ang="0">
                    <a:pos x="T4" y="T5"/>
                  </a:cxn>
                  <a:cxn ang="0">
                    <a:pos x="T6" y="T7"/>
                  </a:cxn>
                  <a:cxn ang="0">
                    <a:pos x="T8" y="T9"/>
                  </a:cxn>
                </a:cxnLst>
                <a:rect l="0" t="0" r="r" b="b"/>
                <a:pathLst>
                  <a:path w="43" h="34">
                    <a:moveTo>
                      <a:pt x="43" y="0"/>
                    </a:moveTo>
                    <a:lnTo>
                      <a:pt x="43" y="9"/>
                    </a:lnTo>
                    <a:lnTo>
                      <a:pt x="0" y="34"/>
                    </a:lnTo>
                    <a:lnTo>
                      <a:pt x="0" y="26"/>
                    </a:lnTo>
                    <a:lnTo>
                      <a:pt x="43" y="0"/>
                    </a:lnTo>
                    <a:close/>
                  </a:path>
                </a:pathLst>
              </a:custGeom>
              <a:solidFill>
                <a:srgbClr val="283B6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1018" name="Freeform 34"/>
              <p:cNvSpPr/>
              <p:nvPr/>
            </p:nvSpPr>
            <p:spPr bwMode="auto">
              <a:xfrm>
                <a:off x="6217" y="2807"/>
                <a:ext cx="79" cy="54"/>
              </a:xfrm>
              <a:custGeom>
                <a:avLst/>
                <a:gdLst>
                  <a:gd name="T0" fmla="*/ 79 w 79"/>
                  <a:gd name="T1" fmla="*/ 46 h 54"/>
                  <a:gd name="T2" fmla="*/ 79 w 79"/>
                  <a:gd name="T3" fmla="*/ 54 h 54"/>
                  <a:gd name="T4" fmla="*/ 0 w 79"/>
                  <a:gd name="T5" fmla="*/ 9 h 54"/>
                  <a:gd name="T6" fmla="*/ 0 w 79"/>
                  <a:gd name="T7" fmla="*/ 0 h 54"/>
                  <a:gd name="T8" fmla="*/ 79 w 79"/>
                  <a:gd name="T9" fmla="*/ 46 h 54"/>
                </a:gdLst>
                <a:ahLst/>
                <a:cxnLst>
                  <a:cxn ang="0">
                    <a:pos x="T0" y="T1"/>
                  </a:cxn>
                  <a:cxn ang="0">
                    <a:pos x="T2" y="T3"/>
                  </a:cxn>
                  <a:cxn ang="0">
                    <a:pos x="T4" y="T5"/>
                  </a:cxn>
                  <a:cxn ang="0">
                    <a:pos x="T6" y="T7"/>
                  </a:cxn>
                  <a:cxn ang="0">
                    <a:pos x="T8" y="T9"/>
                  </a:cxn>
                </a:cxnLst>
                <a:rect l="0" t="0" r="r" b="b"/>
                <a:pathLst>
                  <a:path w="79" h="54">
                    <a:moveTo>
                      <a:pt x="79" y="46"/>
                    </a:moveTo>
                    <a:lnTo>
                      <a:pt x="79" y="54"/>
                    </a:lnTo>
                    <a:lnTo>
                      <a:pt x="0" y="9"/>
                    </a:lnTo>
                    <a:lnTo>
                      <a:pt x="0" y="0"/>
                    </a:lnTo>
                    <a:lnTo>
                      <a:pt x="79" y="46"/>
                    </a:lnTo>
                    <a:close/>
                  </a:path>
                </a:pathLst>
              </a:custGeom>
              <a:solidFill>
                <a:srgbClr val="283B6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1019" name="Freeform 35"/>
              <p:cNvSpPr/>
              <p:nvPr/>
            </p:nvSpPr>
            <p:spPr bwMode="auto">
              <a:xfrm>
                <a:off x="6328" y="2846"/>
                <a:ext cx="121" cy="71"/>
              </a:xfrm>
              <a:custGeom>
                <a:avLst/>
                <a:gdLst>
                  <a:gd name="T0" fmla="*/ 121 w 121"/>
                  <a:gd name="T1" fmla="*/ 45 h 71"/>
                  <a:gd name="T2" fmla="*/ 78 w 121"/>
                  <a:gd name="T3" fmla="*/ 71 h 71"/>
                  <a:gd name="T4" fmla="*/ 0 w 121"/>
                  <a:gd name="T5" fmla="*/ 25 h 71"/>
                  <a:gd name="T6" fmla="*/ 43 w 121"/>
                  <a:gd name="T7" fmla="*/ 0 h 71"/>
                  <a:gd name="T8" fmla="*/ 121 w 121"/>
                  <a:gd name="T9" fmla="*/ 45 h 71"/>
                </a:gdLst>
                <a:ahLst/>
                <a:cxnLst>
                  <a:cxn ang="0">
                    <a:pos x="T0" y="T1"/>
                  </a:cxn>
                  <a:cxn ang="0">
                    <a:pos x="T2" y="T3"/>
                  </a:cxn>
                  <a:cxn ang="0">
                    <a:pos x="T4" y="T5"/>
                  </a:cxn>
                  <a:cxn ang="0">
                    <a:pos x="T6" y="T7"/>
                  </a:cxn>
                  <a:cxn ang="0">
                    <a:pos x="T8" y="T9"/>
                  </a:cxn>
                </a:cxnLst>
                <a:rect l="0" t="0" r="r" b="b"/>
                <a:pathLst>
                  <a:path w="121" h="71">
                    <a:moveTo>
                      <a:pt x="121" y="45"/>
                    </a:moveTo>
                    <a:lnTo>
                      <a:pt x="78" y="71"/>
                    </a:lnTo>
                    <a:lnTo>
                      <a:pt x="0" y="25"/>
                    </a:lnTo>
                    <a:lnTo>
                      <a:pt x="43" y="0"/>
                    </a:lnTo>
                    <a:lnTo>
                      <a:pt x="121" y="45"/>
                    </a:lnTo>
                    <a:close/>
                  </a:path>
                </a:pathLst>
              </a:custGeom>
              <a:solidFill>
                <a:srgbClr val="51658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1020" name="Freeform 36"/>
              <p:cNvSpPr/>
              <p:nvPr/>
            </p:nvSpPr>
            <p:spPr bwMode="auto">
              <a:xfrm>
                <a:off x="6406" y="2891"/>
                <a:ext cx="43" cy="34"/>
              </a:xfrm>
              <a:custGeom>
                <a:avLst/>
                <a:gdLst>
                  <a:gd name="T0" fmla="*/ 43 w 43"/>
                  <a:gd name="T1" fmla="*/ 0 h 34"/>
                  <a:gd name="T2" fmla="*/ 43 w 43"/>
                  <a:gd name="T3" fmla="*/ 9 h 34"/>
                  <a:gd name="T4" fmla="*/ 0 w 43"/>
                  <a:gd name="T5" fmla="*/ 34 h 34"/>
                  <a:gd name="T6" fmla="*/ 0 w 43"/>
                  <a:gd name="T7" fmla="*/ 26 h 34"/>
                  <a:gd name="T8" fmla="*/ 43 w 43"/>
                  <a:gd name="T9" fmla="*/ 0 h 34"/>
                </a:gdLst>
                <a:ahLst/>
                <a:cxnLst>
                  <a:cxn ang="0">
                    <a:pos x="T0" y="T1"/>
                  </a:cxn>
                  <a:cxn ang="0">
                    <a:pos x="T2" y="T3"/>
                  </a:cxn>
                  <a:cxn ang="0">
                    <a:pos x="T4" y="T5"/>
                  </a:cxn>
                  <a:cxn ang="0">
                    <a:pos x="T6" y="T7"/>
                  </a:cxn>
                  <a:cxn ang="0">
                    <a:pos x="T8" y="T9"/>
                  </a:cxn>
                </a:cxnLst>
                <a:rect l="0" t="0" r="r" b="b"/>
                <a:pathLst>
                  <a:path w="43" h="34">
                    <a:moveTo>
                      <a:pt x="43" y="0"/>
                    </a:moveTo>
                    <a:lnTo>
                      <a:pt x="43" y="9"/>
                    </a:lnTo>
                    <a:lnTo>
                      <a:pt x="0" y="34"/>
                    </a:lnTo>
                    <a:lnTo>
                      <a:pt x="0" y="26"/>
                    </a:lnTo>
                    <a:lnTo>
                      <a:pt x="43" y="0"/>
                    </a:lnTo>
                    <a:close/>
                  </a:path>
                </a:pathLst>
              </a:custGeom>
              <a:solidFill>
                <a:srgbClr val="283B6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1021" name="Freeform 37"/>
              <p:cNvSpPr/>
              <p:nvPr/>
            </p:nvSpPr>
            <p:spPr bwMode="auto">
              <a:xfrm>
                <a:off x="6328" y="2871"/>
                <a:ext cx="78" cy="54"/>
              </a:xfrm>
              <a:custGeom>
                <a:avLst/>
                <a:gdLst>
                  <a:gd name="T0" fmla="*/ 78 w 78"/>
                  <a:gd name="T1" fmla="*/ 46 h 54"/>
                  <a:gd name="T2" fmla="*/ 78 w 78"/>
                  <a:gd name="T3" fmla="*/ 54 h 54"/>
                  <a:gd name="T4" fmla="*/ 0 w 78"/>
                  <a:gd name="T5" fmla="*/ 9 h 54"/>
                  <a:gd name="T6" fmla="*/ 0 w 78"/>
                  <a:gd name="T7" fmla="*/ 0 h 54"/>
                  <a:gd name="T8" fmla="*/ 78 w 78"/>
                  <a:gd name="T9" fmla="*/ 46 h 54"/>
                </a:gdLst>
                <a:ahLst/>
                <a:cxnLst>
                  <a:cxn ang="0">
                    <a:pos x="T0" y="T1"/>
                  </a:cxn>
                  <a:cxn ang="0">
                    <a:pos x="T2" y="T3"/>
                  </a:cxn>
                  <a:cxn ang="0">
                    <a:pos x="T4" y="T5"/>
                  </a:cxn>
                  <a:cxn ang="0">
                    <a:pos x="T6" y="T7"/>
                  </a:cxn>
                  <a:cxn ang="0">
                    <a:pos x="T8" y="T9"/>
                  </a:cxn>
                </a:cxnLst>
                <a:rect l="0" t="0" r="r" b="b"/>
                <a:pathLst>
                  <a:path w="78" h="54">
                    <a:moveTo>
                      <a:pt x="78" y="46"/>
                    </a:moveTo>
                    <a:lnTo>
                      <a:pt x="78" y="54"/>
                    </a:lnTo>
                    <a:lnTo>
                      <a:pt x="0" y="9"/>
                    </a:lnTo>
                    <a:lnTo>
                      <a:pt x="0" y="0"/>
                    </a:lnTo>
                    <a:lnTo>
                      <a:pt x="78" y="46"/>
                    </a:lnTo>
                    <a:close/>
                  </a:path>
                </a:pathLst>
              </a:custGeom>
              <a:solidFill>
                <a:srgbClr val="283B6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1022" name="Freeform 38"/>
              <p:cNvSpPr/>
              <p:nvPr/>
            </p:nvSpPr>
            <p:spPr bwMode="auto">
              <a:xfrm>
                <a:off x="6429" y="2905"/>
                <a:ext cx="122" cy="71"/>
              </a:xfrm>
              <a:custGeom>
                <a:avLst/>
                <a:gdLst>
                  <a:gd name="T0" fmla="*/ 122 w 122"/>
                  <a:gd name="T1" fmla="*/ 46 h 71"/>
                  <a:gd name="T2" fmla="*/ 78 w 122"/>
                  <a:gd name="T3" fmla="*/ 71 h 71"/>
                  <a:gd name="T4" fmla="*/ 0 w 122"/>
                  <a:gd name="T5" fmla="*/ 25 h 71"/>
                  <a:gd name="T6" fmla="*/ 44 w 122"/>
                  <a:gd name="T7" fmla="*/ 0 h 71"/>
                  <a:gd name="T8" fmla="*/ 122 w 122"/>
                  <a:gd name="T9" fmla="*/ 46 h 71"/>
                </a:gdLst>
                <a:ahLst/>
                <a:cxnLst>
                  <a:cxn ang="0">
                    <a:pos x="T0" y="T1"/>
                  </a:cxn>
                  <a:cxn ang="0">
                    <a:pos x="T2" y="T3"/>
                  </a:cxn>
                  <a:cxn ang="0">
                    <a:pos x="T4" y="T5"/>
                  </a:cxn>
                  <a:cxn ang="0">
                    <a:pos x="T6" y="T7"/>
                  </a:cxn>
                  <a:cxn ang="0">
                    <a:pos x="T8" y="T9"/>
                  </a:cxn>
                </a:cxnLst>
                <a:rect l="0" t="0" r="r" b="b"/>
                <a:pathLst>
                  <a:path w="122" h="71">
                    <a:moveTo>
                      <a:pt x="122" y="46"/>
                    </a:moveTo>
                    <a:lnTo>
                      <a:pt x="78" y="71"/>
                    </a:lnTo>
                    <a:lnTo>
                      <a:pt x="0" y="25"/>
                    </a:lnTo>
                    <a:lnTo>
                      <a:pt x="44" y="0"/>
                    </a:lnTo>
                    <a:lnTo>
                      <a:pt x="122" y="46"/>
                    </a:lnTo>
                    <a:close/>
                  </a:path>
                </a:pathLst>
              </a:custGeom>
              <a:solidFill>
                <a:srgbClr val="51658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1023" name="Freeform 39"/>
              <p:cNvSpPr/>
              <p:nvPr/>
            </p:nvSpPr>
            <p:spPr bwMode="auto">
              <a:xfrm>
                <a:off x="6507" y="2951"/>
                <a:ext cx="44" cy="34"/>
              </a:xfrm>
              <a:custGeom>
                <a:avLst/>
                <a:gdLst>
                  <a:gd name="T0" fmla="*/ 44 w 44"/>
                  <a:gd name="T1" fmla="*/ 0 h 34"/>
                  <a:gd name="T2" fmla="*/ 44 w 44"/>
                  <a:gd name="T3" fmla="*/ 8 h 34"/>
                  <a:gd name="T4" fmla="*/ 0 w 44"/>
                  <a:gd name="T5" fmla="*/ 34 h 34"/>
                  <a:gd name="T6" fmla="*/ 0 w 44"/>
                  <a:gd name="T7" fmla="*/ 25 h 34"/>
                  <a:gd name="T8" fmla="*/ 44 w 44"/>
                  <a:gd name="T9" fmla="*/ 0 h 34"/>
                </a:gdLst>
                <a:ahLst/>
                <a:cxnLst>
                  <a:cxn ang="0">
                    <a:pos x="T0" y="T1"/>
                  </a:cxn>
                  <a:cxn ang="0">
                    <a:pos x="T2" y="T3"/>
                  </a:cxn>
                  <a:cxn ang="0">
                    <a:pos x="T4" y="T5"/>
                  </a:cxn>
                  <a:cxn ang="0">
                    <a:pos x="T6" y="T7"/>
                  </a:cxn>
                  <a:cxn ang="0">
                    <a:pos x="T8" y="T9"/>
                  </a:cxn>
                </a:cxnLst>
                <a:rect l="0" t="0" r="r" b="b"/>
                <a:pathLst>
                  <a:path w="44" h="34">
                    <a:moveTo>
                      <a:pt x="44" y="0"/>
                    </a:moveTo>
                    <a:lnTo>
                      <a:pt x="44" y="8"/>
                    </a:lnTo>
                    <a:lnTo>
                      <a:pt x="0" y="34"/>
                    </a:lnTo>
                    <a:lnTo>
                      <a:pt x="0" y="25"/>
                    </a:lnTo>
                    <a:lnTo>
                      <a:pt x="44" y="0"/>
                    </a:lnTo>
                    <a:close/>
                  </a:path>
                </a:pathLst>
              </a:custGeom>
              <a:solidFill>
                <a:srgbClr val="283B6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1024" name="Freeform 40"/>
              <p:cNvSpPr/>
              <p:nvPr/>
            </p:nvSpPr>
            <p:spPr bwMode="auto">
              <a:xfrm>
                <a:off x="6429" y="2930"/>
                <a:ext cx="78" cy="55"/>
              </a:xfrm>
              <a:custGeom>
                <a:avLst/>
                <a:gdLst>
                  <a:gd name="T0" fmla="*/ 78 w 78"/>
                  <a:gd name="T1" fmla="*/ 46 h 55"/>
                  <a:gd name="T2" fmla="*/ 78 w 78"/>
                  <a:gd name="T3" fmla="*/ 55 h 55"/>
                  <a:gd name="T4" fmla="*/ 0 w 78"/>
                  <a:gd name="T5" fmla="*/ 9 h 55"/>
                  <a:gd name="T6" fmla="*/ 0 w 78"/>
                  <a:gd name="T7" fmla="*/ 0 h 55"/>
                  <a:gd name="T8" fmla="*/ 78 w 78"/>
                  <a:gd name="T9" fmla="*/ 46 h 55"/>
                </a:gdLst>
                <a:ahLst/>
                <a:cxnLst>
                  <a:cxn ang="0">
                    <a:pos x="T0" y="T1"/>
                  </a:cxn>
                  <a:cxn ang="0">
                    <a:pos x="T2" y="T3"/>
                  </a:cxn>
                  <a:cxn ang="0">
                    <a:pos x="T4" y="T5"/>
                  </a:cxn>
                  <a:cxn ang="0">
                    <a:pos x="T6" y="T7"/>
                  </a:cxn>
                  <a:cxn ang="0">
                    <a:pos x="T8" y="T9"/>
                  </a:cxn>
                </a:cxnLst>
                <a:rect l="0" t="0" r="r" b="b"/>
                <a:pathLst>
                  <a:path w="78" h="55">
                    <a:moveTo>
                      <a:pt x="78" y="46"/>
                    </a:moveTo>
                    <a:lnTo>
                      <a:pt x="78" y="55"/>
                    </a:lnTo>
                    <a:lnTo>
                      <a:pt x="0" y="9"/>
                    </a:lnTo>
                    <a:lnTo>
                      <a:pt x="0" y="0"/>
                    </a:lnTo>
                    <a:lnTo>
                      <a:pt x="78" y="46"/>
                    </a:lnTo>
                    <a:close/>
                  </a:path>
                </a:pathLst>
              </a:custGeom>
              <a:solidFill>
                <a:srgbClr val="283B6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1025" name="Freeform 41"/>
              <p:cNvSpPr/>
              <p:nvPr/>
            </p:nvSpPr>
            <p:spPr bwMode="auto">
              <a:xfrm>
                <a:off x="6531" y="2964"/>
                <a:ext cx="121" cy="71"/>
              </a:xfrm>
              <a:custGeom>
                <a:avLst/>
                <a:gdLst>
                  <a:gd name="T0" fmla="*/ 121 w 121"/>
                  <a:gd name="T1" fmla="*/ 45 h 71"/>
                  <a:gd name="T2" fmla="*/ 78 w 121"/>
                  <a:gd name="T3" fmla="*/ 71 h 71"/>
                  <a:gd name="T4" fmla="*/ 0 w 121"/>
                  <a:gd name="T5" fmla="*/ 25 h 71"/>
                  <a:gd name="T6" fmla="*/ 43 w 121"/>
                  <a:gd name="T7" fmla="*/ 0 h 71"/>
                  <a:gd name="T8" fmla="*/ 121 w 121"/>
                  <a:gd name="T9" fmla="*/ 45 h 71"/>
                </a:gdLst>
                <a:ahLst/>
                <a:cxnLst>
                  <a:cxn ang="0">
                    <a:pos x="T0" y="T1"/>
                  </a:cxn>
                  <a:cxn ang="0">
                    <a:pos x="T2" y="T3"/>
                  </a:cxn>
                  <a:cxn ang="0">
                    <a:pos x="T4" y="T5"/>
                  </a:cxn>
                  <a:cxn ang="0">
                    <a:pos x="T6" y="T7"/>
                  </a:cxn>
                  <a:cxn ang="0">
                    <a:pos x="T8" y="T9"/>
                  </a:cxn>
                </a:cxnLst>
                <a:rect l="0" t="0" r="r" b="b"/>
                <a:pathLst>
                  <a:path w="121" h="71">
                    <a:moveTo>
                      <a:pt x="121" y="45"/>
                    </a:moveTo>
                    <a:lnTo>
                      <a:pt x="78" y="71"/>
                    </a:lnTo>
                    <a:lnTo>
                      <a:pt x="0" y="25"/>
                    </a:lnTo>
                    <a:lnTo>
                      <a:pt x="43" y="0"/>
                    </a:lnTo>
                    <a:lnTo>
                      <a:pt x="121" y="45"/>
                    </a:lnTo>
                    <a:close/>
                  </a:path>
                </a:pathLst>
              </a:custGeom>
              <a:solidFill>
                <a:srgbClr val="51658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1026" name="Freeform 42"/>
              <p:cNvSpPr/>
              <p:nvPr/>
            </p:nvSpPr>
            <p:spPr bwMode="auto">
              <a:xfrm>
                <a:off x="6609" y="3010"/>
                <a:ext cx="43" cy="34"/>
              </a:xfrm>
              <a:custGeom>
                <a:avLst/>
                <a:gdLst>
                  <a:gd name="T0" fmla="*/ 43 w 43"/>
                  <a:gd name="T1" fmla="*/ 0 h 34"/>
                  <a:gd name="T2" fmla="*/ 43 w 43"/>
                  <a:gd name="T3" fmla="*/ 8 h 34"/>
                  <a:gd name="T4" fmla="*/ 0 w 43"/>
                  <a:gd name="T5" fmla="*/ 34 h 34"/>
                  <a:gd name="T6" fmla="*/ 0 w 43"/>
                  <a:gd name="T7" fmla="*/ 25 h 34"/>
                  <a:gd name="T8" fmla="*/ 43 w 43"/>
                  <a:gd name="T9" fmla="*/ 0 h 34"/>
                </a:gdLst>
                <a:ahLst/>
                <a:cxnLst>
                  <a:cxn ang="0">
                    <a:pos x="T0" y="T1"/>
                  </a:cxn>
                  <a:cxn ang="0">
                    <a:pos x="T2" y="T3"/>
                  </a:cxn>
                  <a:cxn ang="0">
                    <a:pos x="T4" y="T5"/>
                  </a:cxn>
                  <a:cxn ang="0">
                    <a:pos x="T6" y="T7"/>
                  </a:cxn>
                  <a:cxn ang="0">
                    <a:pos x="T8" y="T9"/>
                  </a:cxn>
                </a:cxnLst>
                <a:rect l="0" t="0" r="r" b="b"/>
                <a:pathLst>
                  <a:path w="43" h="34">
                    <a:moveTo>
                      <a:pt x="43" y="0"/>
                    </a:moveTo>
                    <a:lnTo>
                      <a:pt x="43" y="8"/>
                    </a:lnTo>
                    <a:lnTo>
                      <a:pt x="0" y="34"/>
                    </a:lnTo>
                    <a:lnTo>
                      <a:pt x="0" y="25"/>
                    </a:lnTo>
                    <a:lnTo>
                      <a:pt x="43" y="0"/>
                    </a:lnTo>
                    <a:close/>
                  </a:path>
                </a:pathLst>
              </a:custGeom>
              <a:solidFill>
                <a:srgbClr val="283B6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1027" name="Freeform 43"/>
              <p:cNvSpPr/>
              <p:nvPr/>
            </p:nvSpPr>
            <p:spPr bwMode="auto">
              <a:xfrm>
                <a:off x="6531" y="2989"/>
                <a:ext cx="78" cy="55"/>
              </a:xfrm>
              <a:custGeom>
                <a:avLst/>
                <a:gdLst>
                  <a:gd name="T0" fmla="*/ 78 w 78"/>
                  <a:gd name="T1" fmla="*/ 46 h 55"/>
                  <a:gd name="T2" fmla="*/ 78 w 78"/>
                  <a:gd name="T3" fmla="*/ 55 h 55"/>
                  <a:gd name="T4" fmla="*/ 0 w 78"/>
                  <a:gd name="T5" fmla="*/ 9 h 55"/>
                  <a:gd name="T6" fmla="*/ 0 w 78"/>
                  <a:gd name="T7" fmla="*/ 0 h 55"/>
                  <a:gd name="T8" fmla="*/ 78 w 78"/>
                  <a:gd name="T9" fmla="*/ 46 h 55"/>
                </a:gdLst>
                <a:ahLst/>
                <a:cxnLst>
                  <a:cxn ang="0">
                    <a:pos x="T0" y="T1"/>
                  </a:cxn>
                  <a:cxn ang="0">
                    <a:pos x="T2" y="T3"/>
                  </a:cxn>
                  <a:cxn ang="0">
                    <a:pos x="T4" y="T5"/>
                  </a:cxn>
                  <a:cxn ang="0">
                    <a:pos x="T6" y="T7"/>
                  </a:cxn>
                  <a:cxn ang="0">
                    <a:pos x="T8" y="T9"/>
                  </a:cxn>
                </a:cxnLst>
                <a:rect l="0" t="0" r="r" b="b"/>
                <a:pathLst>
                  <a:path w="78" h="55">
                    <a:moveTo>
                      <a:pt x="78" y="46"/>
                    </a:moveTo>
                    <a:lnTo>
                      <a:pt x="78" y="55"/>
                    </a:lnTo>
                    <a:lnTo>
                      <a:pt x="0" y="9"/>
                    </a:lnTo>
                    <a:lnTo>
                      <a:pt x="0" y="0"/>
                    </a:lnTo>
                    <a:lnTo>
                      <a:pt x="78" y="46"/>
                    </a:lnTo>
                    <a:close/>
                  </a:path>
                </a:pathLst>
              </a:custGeom>
              <a:solidFill>
                <a:srgbClr val="283B6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1028" name="Freeform 44"/>
              <p:cNvSpPr/>
              <p:nvPr/>
            </p:nvSpPr>
            <p:spPr bwMode="auto">
              <a:xfrm>
                <a:off x="6645" y="3031"/>
                <a:ext cx="122" cy="70"/>
              </a:xfrm>
              <a:custGeom>
                <a:avLst/>
                <a:gdLst>
                  <a:gd name="T0" fmla="*/ 122 w 122"/>
                  <a:gd name="T1" fmla="*/ 45 h 70"/>
                  <a:gd name="T2" fmla="*/ 78 w 122"/>
                  <a:gd name="T3" fmla="*/ 70 h 70"/>
                  <a:gd name="T4" fmla="*/ 0 w 122"/>
                  <a:gd name="T5" fmla="*/ 25 h 70"/>
                  <a:gd name="T6" fmla="*/ 43 w 122"/>
                  <a:gd name="T7" fmla="*/ 0 h 70"/>
                  <a:gd name="T8" fmla="*/ 122 w 122"/>
                  <a:gd name="T9" fmla="*/ 45 h 70"/>
                </a:gdLst>
                <a:ahLst/>
                <a:cxnLst>
                  <a:cxn ang="0">
                    <a:pos x="T0" y="T1"/>
                  </a:cxn>
                  <a:cxn ang="0">
                    <a:pos x="T2" y="T3"/>
                  </a:cxn>
                  <a:cxn ang="0">
                    <a:pos x="T4" y="T5"/>
                  </a:cxn>
                  <a:cxn ang="0">
                    <a:pos x="T6" y="T7"/>
                  </a:cxn>
                  <a:cxn ang="0">
                    <a:pos x="T8" y="T9"/>
                  </a:cxn>
                </a:cxnLst>
                <a:rect l="0" t="0" r="r" b="b"/>
                <a:pathLst>
                  <a:path w="122" h="70">
                    <a:moveTo>
                      <a:pt x="122" y="45"/>
                    </a:moveTo>
                    <a:lnTo>
                      <a:pt x="78" y="70"/>
                    </a:lnTo>
                    <a:lnTo>
                      <a:pt x="0" y="25"/>
                    </a:lnTo>
                    <a:lnTo>
                      <a:pt x="43" y="0"/>
                    </a:lnTo>
                    <a:lnTo>
                      <a:pt x="122" y="45"/>
                    </a:lnTo>
                    <a:close/>
                  </a:path>
                </a:pathLst>
              </a:custGeom>
              <a:solidFill>
                <a:srgbClr val="51658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1029" name="Freeform 45"/>
              <p:cNvSpPr/>
              <p:nvPr/>
            </p:nvSpPr>
            <p:spPr bwMode="auto">
              <a:xfrm>
                <a:off x="6723" y="3076"/>
                <a:ext cx="44" cy="34"/>
              </a:xfrm>
              <a:custGeom>
                <a:avLst/>
                <a:gdLst>
                  <a:gd name="T0" fmla="*/ 44 w 44"/>
                  <a:gd name="T1" fmla="*/ 0 h 34"/>
                  <a:gd name="T2" fmla="*/ 44 w 44"/>
                  <a:gd name="T3" fmla="*/ 9 h 34"/>
                  <a:gd name="T4" fmla="*/ 0 w 44"/>
                  <a:gd name="T5" fmla="*/ 34 h 34"/>
                  <a:gd name="T6" fmla="*/ 0 w 44"/>
                  <a:gd name="T7" fmla="*/ 25 h 34"/>
                  <a:gd name="T8" fmla="*/ 44 w 44"/>
                  <a:gd name="T9" fmla="*/ 0 h 34"/>
                </a:gdLst>
                <a:ahLst/>
                <a:cxnLst>
                  <a:cxn ang="0">
                    <a:pos x="T0" y="T1"/>
                  </a:cxn>
                  <a:cxn ang="0">
                    <a:pos x="T2" y="T3"/>
                  </a:cxn>
                  <a:cxn ang="0">
                    <a:pos x="T4" y="T5"/>
                  </a:cxn>
                  <a:cxn ang="0">
                    <a:pos x="T6" y="T7"/>
                  </a:cxn>
                  <a:cxn ang="0">
                    <a:pos x="T8" y="T9"/>
                  </a:cxn>
                </a:cxnLst>
                <a:rect l="0" t="0" r="r" b="b"/>
                <a:pathLst>
                  <a:path w="44" h="34">
                    <a:moveTo>
                      <a:pt x="44" y="0"/>
                    </a:moveTo>
                    <a:lnTo>
                      <a:pt x="44" y="9"/>
                    </a:lnTo>
                    <a:lnTo>
                      <a:pt x="0" y="34"/>
                    </a:lnTo>
                    <a:lnTo>
                      <a:pt x="0" y="25"/>
                    </a:lnTo>
                    <a:lnTo>
                      <a:pt x="44" y="0"/>
                    </a:lnTo>
                    <a:close/>
                  </a:path>
                </a:pathLst>
              </a:custGeom>
              <a:solidFill>
                <a:srgbClr val="283B6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1030" name="Freeform 46"/>
              <p:cNvSpPr/>
              <p:nvPr/>
            </p:nvSpPr>
            <p:spPr bwMode="auto">
              <a:xfrm>
                <a:off x="6645" y="3056"/>
                <a:ext cx="78" cy="54"/>
              </a:xfrm>
              <a:custGeom>
                <a:avLst/>
                <a:gdLst>
                  <a:gd name="T0" fmla="*/ 78 w 78"/>
                  <a:gd name="T1" fmla="*/ 45 h 54"/>
                  <a:gd name="T2" fmla="*/ 78 w 78"/>
                  <a:gd name="T3" fmla="*/ 54 h 54"/>
                  <a:gd name="T4" fmla="*/ 0 w 78"/>
                  <a:gd name="T5" fmla="*/ 9 h 54"/>
                  <a:gd name="T6" fmla="*/ 0 w 78"/>
                  <a:gd name="T7" fmla="*/ 0 h 54"/>
                  <a:gd name="T8" fmla="*/ 78 w 78"/>
                  <a:gd name="T9" fmla="*/ 45 h 54"/>
                </a:gdLst>
                <a:ahLst/>
                <a:cxnLst>
                  <a:cxn ang="0">
                    <a:pos x="T0" y="T1"/>
                  </a:cxn>
                  <a:cxn ang="0">
                    <a:pos x="T2" y="T3"/>
                  </a:cxn>
                  <a:cxn ang="0">
                    <a:pos x="T4" y="T5"/>
                  </a:cxn>
                  <a:cxn ang="0">
                    <a:pos x="T6" y="T7"/>
                  </a:cxn>
                  <a:cxn ang="0">
                    <a:pos x="T8" y="T9"/>
                  </a:cxn>
                </a:cxnLst>
                <a:rect l="0" t="0" r="r" b="b"/>
                <a:pathLst>
                  <a:path w="78" h="54">
                    <a:moveTo>
                      <a:pt x="78" y="45"/>
                    </a:moveTo>
                    <a:lnTo>
                      <a:pt x="78" y="54"/>
                    </a:lnTo>
                    <a:lnTo>
                      <a:pt x="0" y="9"/>
                    </a:lnTo>
                    <a:lnTo>
                      <a:pt x="0" y="0"/>
                    </a:lnTo>
                    <a:lnTo>
                      <a:pt x="78" y="45"/>
                    </a:lnTo>
                    <a:close/>
                  </a:path>
                </a:pathLst>
              </a:custGeom>
              <a:solidFill>
                <a:srgbClr val="283B6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1031" name="Freeform 47"/>
              <p:cNvSpPr/>
              <p:nvPr/>
            </p:nvSpPr>
            <p:spPr bwMode="auto">
              <a:xfrm>
                <a:off x="5730" y="2587"/>
                <a:ext cx="120" cy="70"/>
              </a:xfrm>
              <a:custGeom>
                <a:avLst/>
                <a:gdLst>
                  <a:gd name="T0" fmla="*/ 120 w 120"/>
                  <a:gd name="T1" fmla="*/ 35 h 70"/>
                  <a:gd name="T2" fmla="*/ 61 w 120"/>
                  <a:gd name="T3" fmla="*/ 70 h 70"/>
                  <a:gd name="T4" fmla="*/ 0 w 120"/>
                  <a:gd name="T5" fmla="*/ 35 h 70"/>
                  <a:gd name="T6" fmla="*/ 60 w 120"/>
                  <a:gd name="T7" fmla="*/ 0 h 70"/>
                  <a:gd name="T8" fmla="*/ 120 w 120"/>
                  <a:gd name="T9" fmla="*/ 35 h 70"/>
                </a:gdLst>
                <a:ahLst/>
                <a:cxnLst>
                  <a:cxn ang="0">
                    <a:pos x="T0" y="T1"/>
                  </a:cxn>
                  <a:cxn ang="0">
                    <a:pos x="T2" y="T3"/>
                  </a:cxn>
                  <a:cxn ang="0">
                    <a:pos x="T4" y="T5"/>
                  </a:cxn>
                  <a:cxn ang="0">
                    <a:pos x="T6" y="T7"/>
                  </a:cxn>
                  <a:cxn ang="0">
                    <a:pos x="T8" y="T9"/>
                  </a:cxn>
                </a:cxnLst>
                <a:rect l="0" t="0" r="r" b="b"/>
                <a:pathLst>
                  <a:path w="120" h="70">
                    <a:moveTo>
                      <a:pt x="120" y="35"/>
                    </a:moveTo>
                    <a:lnTo>
                      <a:pt x="61" y="70"/>
                    </a:lnTo>
                    <a:lnTo>
                      <a:pt x="0" y="35"/>
                    </a:lnTo>
                    <a:lnTo>
                      <a:pt x="60" y="0"/>
                    </a:lnTo>
                    <a:lnTo>
                      <a:pt x="120" y="35"/>
                    </a:lnTo>
                    <a:close/>
                  </a:path>
                </a:pathLst>
              </a:custGeom>
              <a:solidFill>
                <a:srgbClr val="51658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1032" name="Freeform 48"/>
              <p:cNvSpPr/>
              <p:nvPr/>
            </p:nvSpPr>
            <p:spPr bwMode="auto">
              <a:xfrm>
                <a:off x="5791" y="2622"/>
                <a:ext cx="59" cy="43"/>
              </a:xfrm>
              <a:custGeom>
                <a:avLst/>
                <a:gdLst>
                  <a:gd name="T0" fmla="*/ 59 w 59"/>
                  <a:gd name="T1" fmla="*/ 0 h 43"/>
                  <a:gd name="T2" fmla="*/ 59 w 59"/>
                  <a:gd name="T3" fmla="*/ 9 h 43"/>
                  <a:gd name="T4" fmla="*/ 0 w 59"/>
                  <a:gd name="T5" fmla="*/ 43 h 43"/>
                  <a:gd name="T6" fmla="*/ 0 w 59"/>
                  <a:gd name="T7" fmla="*/ 35 h 43"/>
                  <a:gd name="T8" fmla="*/ 59 w 59"/>
                  <a:gd name="T9" fmla="*/ 0 h 43"/>
                </a:gdLst>
                <a:ahLst/>
                <a:cxnLst>
                  <a:cxn ang="0">
                    <a:pos x="T0" y="T1"/>
                  </a:cxn>
                  <a:cxn ang="0">
                    <a:pos x="T2" y="T3"/>
                  </a:cxn>
                  <a:cxn ang="0">
                    <a:pos x="T4" y="T5"/>
                  </a:cxn>
                  <a:cxn ang="0">
                    <a:pos x="T6" y="T7"/>
                  </a:cxn>
                  <a:cxn ang="0">
                    <a:pos x="T8" y="T9"/>
                  </a:cxn>
                </a:cxnLst>
                <a:rect l="0" t="0" r="r" b="b"/>
                <a:pathLst>
                  <a:path w="59" h="43">
                    <a:moveTo>
                      <a:pt x="59" y="0"/>
                    </a:moveTo>
                    <a:lnTo>
                      <a:pt x="59" y="9"/>
                    </a:lnTo>
                    <a:lnTo>
                      <a:pt x="0" y="43"/>
                    </a:lnTo>
                    <a:lnTo>
                      <a:pt x="0" y="35"/>
                    </a:lnTo>
                    <a:lnTo>
                      <a:pt x="59" y="0"/>
                    </a:lnTo>
                    <a:close/>
                  </a:path>
                </a:pathLst>
              </a:custGeom>
              <a:solidFill>
                <a:srgbClr val="283B6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1033" name="Freeform 49"/>
              <p:cNvSpPr/>
              <p:nvPr/>
            </p:nvSpPr>
            <p:spPr bwMode="auto">
              <a:xfrm>
                <a:off x="5730" y="2622"/>
                <a:ext cx="61" cy="43"/>
              </a:xfrm>
              <a:custGeom>
                <a:avLst/>
                <a:gdLst>
                  <a:gd name="T0" fmla="*/ 61 w 61"/>
                  <a:gd name="T1" fmla="*/ 35 h 43"/>
                  <a:gd name="T2" fmla="*/ 61 w 61"/>
                  <a:gd name="T3" fmla="*/ 43 h 43"/>
                  <a:gd name="T4" fmla="*/ 0 w 61"/>
                  <a:gd name="T5" fmla="*/ 9 h 43"/>
                  <a:gd name="T6" fmla="*/ 0 w 61"/>
                  <a:gd name="T7" fmla="*/ 0 h 43"/>
                  <a:gd name="T8" fmla="*/ 61 w 61"/>
                  <a:gd name="T9" fmla="*/ 35 h 43"/>
                </a:gdLst>
                <a:ahLst/>
                <a:cxnLst>
                  <a:cxn ang="0">
                    <a:pos x="T0" y="T1"/>
                  </a:cxn>
                  <a:cxn ang="0">
                    <a:pos x="T2" y="T3"/>
                  </a:cxn>
                  <a:cxn ang="0">
                    <a:pos x="T4" y="T5"/>
                  </a:cxn>
                  <a:cxn ang="0">
                    <a:pos x="T6" y="T7"/>
                  </a:cxn>
                  <a:cxn ang="0">
                    <a:pos x="T8" y="T9"/>
                  </a:cxn>
                </a:cxnLst>
                <a:rect l="0" t="0" r="r" b="b"/>
                <a:pathLst>
                  <a:path w="61" h="43">
                    <a:moveTo>
                      <a:pt x="61" y="35"/>
                    </a:moveTo>
                    <a:lnTo>
                      <a:pt x="61" y="43"/>
                    </a:lnTo>
                    <a:lnTo>
                      <a:pt x="0" y="9"/>
                    </a:lnTo>
                    <a:lnTo>
                      <a:pt x="0" y="0"/>
                    </a:lnTo>
                    <a:lnTo>
                      <a:pt x="61" y="35"/>
                    </a:lnTo>
                    <a:close/>
                  </a:path>
                </a:pathLst>
              </a:custGeom>
              <a:solidFill>
                <a:srgbClr val="283B6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1034" name="Freeform 50"/>
              <p:cNvSpPr/>
              <p:nvPr/>
            </p:nvSpPr>
            <p:spPr bwMode="auto">
              <a:xfrm>
                <a:off x="5817" y="2638"/>
                <a:ext cx="120" cy="69"/>
              </a:xfrm>
              <a:custGeom>
                <a:avLst/>
                <a:gdLst>
                  <a:gd name="T0" fmla="*/ 120 w 120"/>
                  <a:gd name="T1" fmla="*/ 34 h 69"/>
                  <a:gd name="T2" fmla="*/ 61 w 120"/>
                  <a:gd name="T3" fmla="*/ 69 h 69"/>
                  <a:gd name="T4" fmla="*/ 0 w 120"/>
                  <a:gd name="T5" fmla="*/ 34 h 69"/>
                  <a:gd name="T6" fmla="*/ 60 w 120"/>
                  <a:gd name="T7" fmla="*/ 0 h 69"/>
                  <a:gd name="T8" fmla="*/ 120 w 120"/>
                  <a:gd name="T9" fmla="*/ 34 h 69"/>
                </a:gdLst>
                <a:ahLst/>
                <a:cxnLst>
                  <a:cxn ang="0">
                    <a:pos x="T0" y="T1"/>
                  </a:cxn>
                  <a:cxn ang="0">
                    <a:pos x="T2" y="T3"/>
                  </a:cxn>
                  <a:cxn ang="0">
                    <a:pos x="T4" y="T5"/>
                  </a:cxn>
                  <a:cxn ang="0">
                    <a:pos x="T6" y="T7"/>
                  </a:cxn>
                  <a:cxn ang="0">
                    <a:pos x="T8" y="T9"/>
                  </a:cxn>
                </a:cxnLst>
                <a:rect l="0" t="0" r="r" b="b"/>
                <a:pathLst>
                  <a:path w="120" h="69">
                    <a:moveTo>
                      <a:pt x="120" y="34"/>
                    </a:moveTo>
                    <a:lnTo>
                      <a:pt x="61" y="69"/>
                    </a:lnTo>
                    <a:lnTo>
                      <a:pt x="0" y="34"/>
                    </a:lnTo>
                    <a:lnTo>
                      <a:pt x="60" y="0"/>
                    </a:lnTo>
                    <a:lnTo>
                      <a:pt x="120" y="34"/>
                    </a:lnTo>
                    <a:close/>
                  </a:path>
                </a:pathLst>
              </a:custGeom>
              <a:solidFill>
                <a:srgbClr val="51658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1035" name="Freeform 51"/>
              <p:cNvSpPr/>
              <p:nvPr/>
            </p:nvSpPr>
            <p:spPr bwMode="auto">
              <a:xfrm>
                <a:off x="5878" y="2672"/>
                <a:ext cx="59" cy="44"/>
              </a:xfrm>
              <a:custGeom>
                <a:avLst/>
                <a:gdLst>
                  <a:gd name="T0" fmla="*/ 59 w 59"/>
                  <a:gd name="T1" fmla="*/ 0 h 44"/>
                  <a:gd name="T2" fmla="*/ 59 w 59"/>
                  <a:gd name="T3" fmla="*/ 9 h 44"/>
                  <a:gd name="T4" fmla="*/ 0 w 59"/>
                  <a:gd name="T5" fmla="*/ 44 h 44"/>
                  <a:gd name="T6" fmla="*/ 0 w 59"/>
                  <a:gd name="T7" fmla="*/ 35 h 44"/>
                  <a:gd name="T8" fmla="*/ 59 w 59"/>
                  <a:gd name="T9" fmla="*/ 0 h 44"/>
                </a:gdLst>
                <a:ahLst/>
                <a:cxnLst>
                  <a:cxn ang="0">
                    <a:pos x="T0" y="T1"/>
                  </a:cxn>
                  <a:cxn ang="0">
                    <a:pos x="T2" y="T3"/>
                  </a:cxn>
                  <a:cxn ang="0">
                    <a:pos x="T4" y="T5"/>
                  </a:cxn>
                  <a:cxn ang="0">
                    <a:pos x="T6" y="T7"/>
                  </a:cxn>
                  <a:cxn ang="0">
                    <a:pos x="T8" y="T9"/>
                  </a:cxn>
                </a:cxnLst>
                <a:rect l="0" t="0" r="r" b="b"/>
                <a:pathLst>
                  <a:path w="59" h="44">
                    <a:moveTo>
                      <a:pt x="59" y="0"/>
                    </a:moveTo>
                    <a:lnTo>
                      <a:pt x="59" y="9"/>
                    </a:lnTo>
                    <a:lnTo>
                      <a:pt x="0" y="44"/>
                    </a:lnTo>
                    <a:lnTo>
                      <a:pt x="0" y="35"/>
                    </a:lnTo>
                    <a:lnTo>
                      <a:pt x="59" y="0"/>
                    </a:lnTo>
                    <a:close/>
                  </a:path>
                </a:pathLst>
              </a:custGeom>
              <a:solidFill>
                <a:srgbClr val="283B6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1036" name="Freeform 52"/>
              <p:cNvSpPr/>
              <p:nvPr/>
            </p:nvSpPr>
            <p:spPr bwMode="auto">
              <a:xfrm>
                <a:off x="5817" y="2672"/>
                <a:ext cx="61" cy="44"/>
              </a:xfrm>
              <a:custGeom>
                <a:avLst/>
                <a:gdLst>
                  <a:gd name="T0" fmla="*/ 61 w 61"/>
                  <a:gd name="T1" fmla="*/ 35 h 44"/>
                  <a:gd name="T2" fmla="*/ 61 w 61"/>
                  <a:gd name="T3" fmla="*/ 44 h 44"/>
                  <a:gd name="T4" fmla="*/ 0 w 61"/>
                  <a:gd name="T5" fmla="*/ 9 h 44"/>
                  <a:gd name="T6" fmla="*/ 0 w 61"/>
                  <a:gd name="T7" fmla="*/ 0 h 44"/>
                  <a:gd name="T8" fmla="*/ 61 w 61"/>
                  <a:gd name="T9" fmla="*/ 35 h 44"/>
                </a:gdLst>
                <a:ahLst/>
                <a:cxnLst>
                  <a:cxn ang="0">
                    <a:pos x="T0" y="T1"/>
                  </a:cxn>
                  <a:cxn ang="0">
                    <a:pos x="T2" y="T3"/>
                  </a:cxn>
                  <a:cxn ang="0">
                    <a:pos x="T4" y="T5"/>
                  </a:cxn>
                  <a:cxn ang="0">
                    <a:pos x="T6" y="T7"/>
                  </a:cxn>
                  <a:cxn ang="0">
                    <a:pos x="T8" y="T9"/>
                  </a:cxn>
                </a:cxnLst>
                <a:rect l="0" t="0" r="r" b="b"/>
                <a:pathLst>
                  <a:path w="61" h="44">
                    <a:moveTo>
                      <a:pt x="61" y="35"/>
                    </a:moveTo>
                    <a:lnTo>
                      <a:pt x="61" y="44"/>
                    </a:lnTo>
                    <a:lnTo>
                      <a:pt x="0" y="9"/>
                    </a:lnTo>
                    <a:lnTo>
                      <a:pt x="0" y="0"/>
                    </a:lnTo>
                    <a:lnTo>
                      <a:pt x="61" y="35"/>
                    </a:lnTo>
                    <a:close/>
                  </a:path>
                </a:pathLst>
              </a:custGeom>
              <a:solidFill>
                <a:srgbClr val="283B6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1037" name="Freeform 53"/>
              <p:cNvSpPr/>
              <p:nvPr/>
            </p:nvSpPr>
            <p:spPr bwMode="auto">
              <a:xfrm>
                <a:off x="5900" y="2686"/>
                <a:ext cx="120" cy="70"/>
              </a:xfrm>
              <a:custGeom>
                <a:avLst/>
                <a:gdLst>
                  <a:gd name="T0" fmla="*/ 120 w 120"/>
                  <a:gd name="T1" fmla="*/ 35 h 70"/>
                  <a:gd name="T2" fmla="*/ 61 w 120"/>
                  <a:gd name="T3" fmla="*/ 70 h 70"/>
                  <a:gd name="T4" fmla="*/ 0 w 120"/>
                  <a:gd name="T5" fmla="*/ 35 h 70"/>
                  <a:gd name="T6" fmla="*/ 60 w 120"/>
                  <a:gd name="T7" fmla="*/ 0 h 70"/>
                  <a:gd name="T8" fmla="*/ 120 w 120"/>
                  <a:gd name="T9" fmla="*/ 35 h 70"/>
                </a:gdLst>
                <a:ahLst/>
                <a:cxnLst>
                  <a:cxn ang="0">
                    <a:pos x="T0" y="T1"/>
                  </a:cxn>
                  <a:cxn ang="0">
                    <a:pos x="T2" y="T3"/>
                  </a:cxn>
                  <a:cxn ang="0">
                    <a:pos x="T4" y="T5"/>
                  </a:cxn>
                  <a:cxn ang="0">
                    <a:pos x="T6" y="T7"/>
                  </a:cxn>
                  <a:cxn ang="0">
                    <a:pos x="T8" y="T9"/>
                  </a:cxn>
                </a:cxnLst>
                <a:rect l="0" t="0" r="r" b="b"/>
                <a:pathLst>
                  <a:path w="120" h="70">
                    <a:moveTo>
                      <a:pt x="120" y="35"/>
                    </a:moveTo>
                    <a:lnTo>
                      <a:pt x="61" y="70"/>
                    </a:lnTo>
                    <a:lnTo>
                      <a:pt x="0" y="35"/>
                    </a:lnTo>
                    <a:lnTo>
                      <a:pt x="60" y="0"/>
                    </a:lnTo>
                    <a:lnTo>
                      <a:pt x="120" y="35"/>
                    </a:lnTo>
                    <a:close/>
                  </a:path>
                </a:pathLst>
              </a:custGeom>
              <a:solidFill>
                <a:srgbClr val="51658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1038" name="Freeform 54"/>
              <p:cNvSpPr/>
              <p:nvPr/>
            </p:nvSpPr>
            <p:spPr bwMode="auto">
              <a:xfrm>
                <a:off x="5961" y="2721"/>
                <a:ext cx="59" cy="43"/>
              </a:xfrm>
              <a:custGeom>
                <a:avLst/>
                <a:gdLst>
                  <a:gd name="T0" fmla="*/ 59 w 59"/>
                  <a:gd name="T1" fmla="*/ 0 h 43"/>
                  <a:gd name="T2" fmla="*/ 59 w 59"/>
                  <a:gd name="T3" fmla="*/ 9 h 43"/>
                  <a:gd name="T4" fmla="*/ 0 w 59"/>
                  <a:gd name="T5" fmla="*/ 43 h 43"/>
                  <a:gd name="T6" fmla="*/ 0 w 59"/>
                  <a:gd name="T7" fmla="*/ 35 h 43"/>
                  <a:gd name="T8" fmla="*/ 59 w 59"/>
                  <a:gd name="T9" fmla="*/ 0 h 43"/>
                </a:gdLst>
                <a:ahLst/>
                <a:cxnLst>
                  <a:cxn ang="0">
                    <a:pos x="T0" y="T1"/>
                  </a:cxn>
                  <a:cxn ang="0">
                    <a:pos x="T2" y="T3"/>
                  </a:cxn>
                  <a:cxn ang="0">
                    <a:pos x="T4" y="T5"/>
                  </a:cxn>
                  <a:cxn ang="0">
                    <a:pos x="T6" y="T7"/>
                  </a:cxn>
                  <a:cxn ang="0">
                    <a:pos x="T8" y="T9"/>
                  </a:cxn>
                </a:cxnLst>
                <a:rect l="0" t="0" r="r" b="b"/>
                <a:pathLst>
                  <a:path w="59" h="43">
                    <a:moveTo>
                      <a:pt x="59" y="0"/>
                    </a:moveTo>
                    <a:lnTo>
                      <a:pt x="59" y="9"/>
                    </a:lnTo>
                    <a:lnTo>
                      <a:pt x="0" y="43"/>
                    </a:lnTo>
                    <a:lnTo>
                      <a:pt x="0" y="35"/>
                    </a:lnTo>
                    <a:lnTo>
                      <a:pt x="59" y="0"/>
                    </a:lnTo>
                    <a:close/>
                  </a:path>
                </a:pathLst>
              </a:custGeom>
              <a:solidFill>
                <a:srgbClr val="283B6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1039" name="Freeform 55"/>
              <p:cNvSpPr/>
              <p:nvPr/>
            </p:nvSpPr>
            <p:spPr bwMode="auto">
              <a:xfrm>
                <a:off x="5900" y="2721"/>
                <a:ext cx="61" cy="43"/>
              </a:xfrm>
              <a:custGeom>
                <a:avLst/>
                <a:gdLst>
                  <a:gd name="T0" fmla="*/ 61 w 61"/>
                  <a:gd name="T1" fmla="*/ 35 h 43"/>
                  <a:gd name="T2" fmla="*/ 61 w 61"/>
                  <a:gd name="T3" fmla="*/ 43 h 43"/>
                  <a:gd name="T4" fmla="*/ 0 w 61"/>
                  <a:gd name="T5" fmla="*/ 9 h 43"/>
                  <a:gd name="T6" fmla="*/ 0 w 61"/>
                  <a:gd name="T7" fmla="*/ 0 h 43"/>
                  <a:gd name="T8" fmla="*/ 61 w 61"/>
                  <a:gd name="T9" fmla="*/ 35 h 43"/>
                </a:gdLst>
                <a:ahLst/>
                <a:cxnLst>
                  <a:cxn ang="0">
                    <a:pos x="T0" y="T1"/>
                  </a:cxn>
                  <a:cxn ang="0">
                    <a:pos x="T2" y="T3"/>
                  </a:cxn>
                  <a:cxn ang="0">
                    <a:pos x="T4" y="T5"/>
                  </a:cxn>
                  <a:cxn ang="0">
                    <a:pos x="T6" y="T7"/>
                  </a:cxn>
                  <a:cxn ang="0">
                    <a:pos x="T8" y="T9"/>
                  </a:cxn>
                </a:cxnLst>
                <a:rect l="0" t="0" r="r" b="b"/>
                <a:pathLst>
                  <a:path w="61" h="43">
                    <a:moveTo>
                      <a:pt x="61" y="35"/>
                    </a:moveTo>
                    <a:lnTo>
                      <a:pt x="61" y="43"/>
                    </a:lnTo>
                    <a:lnTo>
                      <a:pt x="0" y="9"/>
                    </a:lnTo>
                    <a:lnTo>
                      <a:pt x="0" y="0"/>
                    </a:lnTo>
                    <a:lnTo>
                      <a:pt x="61" y="35"/>
                    </a:lnTo>
                    <a:close/>
                  </a:path>
                </a:pathLst>
              </a:custGeom>
              <a:solidFill>
                <a:srgbClr val="283B6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1040" name="Freeform 56"/>
              <p:cNvSpPr/>
              <p:nvPr/>
            </p:nvSpPr>
            <p:spPr bwMode="auto">
              <a:xfrm>
                <a:off x="5991" y="2738"/>
                <a:ext cx="120" cy="70"/>
              </a:xfrm>
              <a:custGeom>
                <a:avLst/>
                <a:gdLst>
                  <a:gd name="T0" fmla="*/ 120 w 120"/>
                  <a:gd name="T1" fmla="*/ 35 h 70"/>
                  <a:gd name="T2" fmla="*/ 60 w 120"/>
                  <a:gd name="T3" fmla="*/ 70 h 70"/>
                  <a:gd name="T4" fmla="*/ 0 w 120"/>
                  <a:gd name="T5" fmla="*/ 35 h 70"/>
                  <a:gd name="T6" fmla="*/ 59 w 120"/>
                  <a:gd name="T7" fmla="*/ 0 h 70"/>
                  <a:gd name="T8" fmla="*/ 120 w 120"/>
                  <a:gd name="T9" fmla="*/ 35 h 70"/>
                </a:gdLst>
                <a:ahLst/>
                <a:cxnLst>
                  <a:cxn ang="0">
                    <a:pos x="T0" y="T1"/>
                  </a:cxn>
                  <a:cxn ang="0">
                    <a:pos x="T2" y="T3"/>
                  </a:cxn>
                  <a:cxn ang="0">
                    <a:pos x="T4" y="T5"/>
                  </a:cxn>
                  <a:cxn ang="0">
                    <a:pos x="T6" y="T7"/>
                  </a:cxn>
                  <a:cxn ang="0">
                    <a:pos x="T8" y="T9"/>
                  </a:cxn>
                </a:cxnLst>
                <a:rect l="0" t="0" r="r" b="b"/>
                <a:pathLst>
                  <a:path w="120" h="70">
                    <a:moveTo>
                      <a:pt x="120" y="35"/>
                    </a:moveTo>
                    <a:lnTo>
                      <a:pt x="60" y="70"/>
                    </a:lnTo>
                    <a:lnTo>
                      <a:pt x="0" y="35"/>
                    </a:lnTo>
                    <a:lnTo>
                      <a:pt x="59" y="0"/>
                    </a:lnTo>
                    <a:lnTo>
                      <a:pt x="120" y="35"/>
                    </a:lnTo>
                    <a:close/>
                  </a:path>
                </a:pathLst>
              </a:custGeom>
              <a:solidFill>
                <a:srgbClr val="51658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1041" name="Freeform 57"/>
              <p:cNvSpPr/>
              <p:nvPr/>
            </p:nvSpPr>
            <p:spPr bwMode="auto">
              <a:xfrm>
                <a:off x="6051" y="2773"/>
                <a:ext cx="60" cy="44"/>
              </a:xfrm>
              <a:custGeom>
                <a:avLst/>
                <a:gdLst>
                  <a:gd name="T0" fmla="*/ 60 w 60"/>
                  <a:gd name="T1" fmla="*/ 0 h 44"/>
                  <a:gd name="T2" fmla="*/ 59 w 60"/>
                  <a:gd name="T3" fmla="*/ 9 h 44"/>
                  <a:gd name="T4" fmla="*/ 0 w 60"/>
                  <a:gd name="T5" fmla="*/ 44 h 44"/>
                  <a:gd name="T6" fmla="*/ 0 w 60"/>
                  <a:gd name="T7" fmla="*/ 35 h 44"/>
                  <a:gd name="T8" fmla="*/ 60 w 60"/>
                  <a:gd name="T9" fmla="*/ 0 h 44"/>
                </a:gdLst>
                <a:ahLst/>
                <a:cxnLst>
                  <a:cxn ang="0">
                    <a:pos x="T0" y="T1"/>
                  </a:cxn>
                  <a:cxn ang="0">
                    <a:pos x="T2" y="T3"/>
                  </a:cxn>
                  <a:cxn ang="0">
                    <a:pos x="T4" y="T5"/>
                  </a:cxn>
                  <a:cxn ang="0">
                    <a:pos x="T6" y="T7"/>
                  </a:cxn>
                  <a:cxn ang="0">
                    <a:pos x="T8" y="T9"/>
                  </a:cxn>
                </a:cxnLst>
                <a:rect l="0" t="0" r="r" b="b"/>
                <a:pathLst>
                  <a:path w="60" h="44">
                    <a:moveTo>
                      <a:pt x="60" y="0"/>
                    </a:moveTo>
                    <a:lnTo>
                      <a:pt x="59" y="9"/>
                    </a:lnTo>
                    <a:lnTo>
                      <a:pt x="0" y="44"/>
                    </a:lnTo>
                    <a:lnTo>
                      <a:pt x="0" y="35"/>
                    </a:lnTo>
                    <a:lnTo>
                      <a:pt x="60" y="0"/>
                    </a:lnTo>
                    <a:close/>
                  </a:path>
                </a:pathLst>
              </a:custGeom>
              <a:solidFill>
                <a:srgbClr val="283B6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1042" name="Freeform 58"/>
              <p:cNvSpPr/>
              <p:nvPr/>
            </p:nvSpPr>
            <p:spPr bwMode="auto">
              <a:xfrm>
                <a:off x="5990" y="2773"/>
                <a:ext cx="61" cy="44"/>
              </a:xfrm>
              <a:custGeom>
                <a:avLst/>
                <a:gdLst>
                  <a:gd name="T0" fmla="*/ 61 w 61"/>
                  <a:gd name="T1" fmla="*/ 35 h 44"/>
                  <a:gd name="T2" fmla="*/ 61 w 61"/>
                  <a:gd name="T3" fmla="*/ 44 h 44"/>
                  <a:gd name="T4" fmla="*/ 0 w 61"/>
                  <a:gd name="T5" fmla="*/ 9 h 44"/>
                  <a:gd name="T6" fmla="*/ 1 w 61"/>
                  <a:gd name="T7" fmla="*/ 0 h 44"/>
                  <a:gd name="T8" fmla="*/ 61 w 61"/>
                  <a:gd name="T9" fmla="*/ 35 h 44"/>
                </a:gdLst>
                <a:ahLst/>
                <a:cxnLst>
                  <a:cxn ang="0">
                    <a:pos x="T0" y="T1"/>
                  </a:cxn>
                  <a:cxn ang="0">
                    <a:pos x="T2" y="T3"/>
                  </a:cxn>
                  <a:cxn ang="0">
                    <a:pos x="T4" y="T5"/>
                  </a:cxn>
                  <a:cxn ang="0">
                    <a:pos x="T6" y="T7"/>
                  </a:cxn>
                  <a:cxn ang="0">
                    <a:pos x="T8" y="T9"/>
                  </a:cxn>
                </a:cxnLst>
                <a:rect l="0" t="0" r="r" b="b"/>
                <a:pathLst>
                  <a:path w="61" h="44">
                    <a:moveTo>
                      <a:pt x="61" y="35"/>
                    </a:moveTo>
                    <a:lnTo>
                      <a:pt x="61" y="44"/>
                    </a:lnTo>
                    <a:lnTo>
                      <a:pt x="0" y="9"/>
                    </a:lnTo>
                    <a:lnTo>
                      <a:pt x="1" y="0"/>
                    </a:lnTo>
                    <a:lnTo>
                      <a:pt x="61" y="35"/>
                    </a:lnTo>
                    <a:close/>
                  </a:path>
                </a:pathLst>
              </a:custGeom>
              <a:solidFill>
                <a:srgbClr val="283B6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1043" name="Freeform 59"/>
              <p:cNvSpPr/>
              <p:nvPr/>
            </p:nvSpPr>
            <p:spPr bwMode="auto">
              <a:xfrm>
                <a:off x="6076" y="2788"/>
                <a:ext cx="120" cy="70"/>
              </a:xfrm>
              <a:custGeom>
                <a:avLst/>
                <a:gdLst>
                  <a:gd name="T0" fmla="*/ 120 w 120"/>
                  <a:gd name="T1" fmla="*/ 35 h 70"/>
                  <a:gd name="T2" fmla="*/ 60 w 120"/>
                  <a:gd name="T3" fmla="*/ 70 h 70"/>
                  <a:gd name="T4" fmla="*/ 0 w 120"/>
                  <a:gd name="T5" fmla="*/ 35 h 70"/>
                  <a:gd name="T6" fmla="*/ 60 w 120"/>
                  <a:gd name="T7" fmla="*/ 0 h 70"/>
                  <a:gd name="T8" fmla="*/ 120 w 120"/>
                  <a:gd name="T9" fmla="*/ 35 h 70"/>
                </a:gdLst>
                <a:ahLst/>
                <a:cxnLst>
                  <a:cxn ang="0">
                    <a:pos x="T0" y="T1"/>
                  </a:cxn>
                  <a:cxn ang="0">
                    <a:pos x="T2" y="T3"/>
                  </a:cxn>
                  <a:cxn ang="0">
                    <a:pos x="T4" y="T5"/>
                  </a:cxn>
                  <a:cxn ang="0">
                    <a:pos x="T6" y="T7"/>
                  </a:cxn>
                  <a:cxn ang="0">
                    <a:pos x="T8" y="T9"/>
                  </a:cxn>
                </a:cxnLst>
                <a:rect l="0" t="0" r="r" b="b"/>
                <a:pathLst>
                  <a:path w="120" h="70">
                    <a:moveTo>
                      <a:pt x="120" y="35"/>
                    </a:moveTo>
                    <a:lnTo>
                      <a:pt x="60" y="70"/>
                    </a:lnTo>
                    <a:lnTo>
                      <a:pt x="0" y="35"/>
                    </a:lnTo>
                    <a:lnTo>
                      <a:pt x="60" y="0"/>
                    </a:lnTo>
                    <a:lnTo>
                      <a:pt x="120" y="35"/>
                    </a:lnTo>
                    <a:close/>
                  </a:path>
                </a:pathLst>
              </a:custGeom>
              <a:solidFill>
                <a:srgbClr val="51658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1044" name="Freeform 60"/>
              <p:cNvSpPr/>
              <p:nvPr/>
            </p:nvSpPr>
            <p:spPr bwMode="auto">
              <a:xfrm>
                <a:off x="6136" y="2823"/>
                <a:ext cx="60" cy="43"/>
              </a:xfrm>
              <a:custGeom>
                <a:avLst/>
                <a:gdLst>
                  <a:gd name="T0" fmla="*/ 60 w 60"/>
                  <a:gd name="T1" fmla="*/ 0 h 43"/>
                  <a:gd name="T2" fmla="*/ 60 w 60"/>
                  <a:gd name="T3" fmla="*/ 9 h 43"/>
                  <a:gd name="T4" fmla="*/ 0 w 60"/>
                  <a:gd name="T5" fmla="*/ 43 h 43"/>
                  <a:gd name="T6" fmla="*/ 0 w 60"/>
                  <a:gd name="T7" fmla="*/ 35 h 43"/>
                  <a:gd name="T8" fmla="*/ 60 w 60"/>
                  <a:gd name="T9" fmla="*/ 0 h 43"/>
                </a:gdLst>
                <a:ahLst/>
                <a:cxnLst>
                  <a:cxn ang="0">
                    <a:pos x="T0" y="T1"/>
                  </a:cxn>
                  <a:cxn ang="0">
                    <a:pos x="T2" y="T3"/>
                  </a:cxn>
                  <a:cxn ang="0">
                    <a:pos x="T4" y="T5"/>
                  </a:cxn>
                  <a:cxn ang="0">
                    <a:pos x="T6" y="T7"/>
                  </a:cxn>
                  <a:cxn ang="0">
                    <a:pos x="T8" y="T9"/>
                  </a:cxn>
                </a:cxnLst>
                <a:rect l="0" t="0" r="r" b="b"/>
                <a:pathLst>
                  <a:path w="60" h="43">
                    <a:moveTo>
                      <a:pt x="60" y="0"/>
                    </a:moveTo>
                    <a:lnTo>
                      <a:pt x="60" y="9"/>
                    </a:lnTo>
                    <a:lnTo>
                      <a:pt x="0" y="43"/>
                    </a:lnTo>
                    <a:lnTo>
                      <a:pt x="0" y="35"/>
                    </a:lnTo>
                    <a:lnTo>
                      <a:pt x="60" y="0"/>
                    </a:lnTo>
                    <a:close/>
                  </a:path>
                </a:pathLst>
              </a:custGeom>
              <a:solidFill>
                <a:srgbClr val="283B6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1045" name="Freeform 61"/>
              <p:cNvSpPr/>
              <p:nvPr/>
            </p:nvSpPr>
            <p:spPr bwMode="auto">
              <a:xfrm>
                <a:off x="6076" y="2823"/>
                <a:ext cx="60" cy="43"/>
              </a:xfrm>
              <a:custGeom>
                <a:avLst/>
                <a:gdLst>
                  <a:gd name="T0" fmla="*/ 60 w 60"/>
                  <a:gd name="T1" fmla="*/ 35 h 43"/>
                  <a:gd name="T2" fmla="*/ 60 w 60"/>
                  <a:gd name="T3" fmla="*/ 43 h 43"/>
                  <a:gd name="T4" fmla="*/ 0 w 60"/>
                  <a:gd name="T5" fmla="*/ 9 h 43"/>
                  <a:gd name="T6" fmla="*/ 0 w 60"/>
                  <a:gd name="T7" fmla="*/ 0 h 43"/>
                  <a:gd name="T8" fmla="*/ 60 w 60"/>
                  <a:gd name="T9" fmla="*/ 35 h 43"/>
                </a:gdLst>
                <a:ahLst/>
                <a:cxnLst>
                  <a:cxn ang="0">
                    <a:pos x="T0" y="T1"/>
                  </a:cxn>
                  <a:cxn ang="0">
                    <a:pos x="T2" y="T3"/>
                  </a:cxn>
                  <a:cxn ang="0">
                    <a:pos x="T4" y="T5"/>
                  </a:cxn>
                  <a:cxn ang="0">
                    <a:pos x="T6" y="T7"/>
                  </a:cxn>
                  <a:cxn ang="0">
                    <a:pos x="T8" y="T9"/>
                  </a:cxn>
                </a:cxnLst>
                <a:rect l="0" t="0" r="r" b="b"/>
                <a:pathLst>
                  <a:path w="60" h="43">
                    <a:moveTo>
                      <a:pt x="60" y="35"/>
                    </a:moveTo>
                    <a:lnTo>
                      <a:pt x="60" y="43"/>
                    </a:lnTo>
                    <a:lnTo>
                      <a:pt x="0" y="9"/>
                    </a:lnTo>
                    <a:lnTo>
                      <a:pt x="0" y="0"/>
                    </a:lnTo>
                    <a:lnTo>
                      <a:pt x="60" y="35"/>
                    </a:lnTo>
                    <a:close/>
                  </a:path>
                </a:pathLst>
              </a:custGeom>
              <a:solidFill>
                <a:srgbClr val="283B6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1046" name="Freeform 62"/>
              <p:cNvSpPr/>
              <p:nvPr/>
            </p:nvSpPr>
            <p:spPr bwMode="auto">
              <a:xfrm>
                <a:off x="6164" y="2839"/>
                <a:ext cx="120" cy="70"/>
              </a:xfrm>
              <a:custGeom>
                <a:avLst/>
                <a:gdLst>
                  <a:gd name="T0" fmla="*/ 120 w 120"/>
                  <a:gd name="T1" fmla="*/ 35 h 70"/>
                  <a:gd name="T2" fmla="*/ 60 w 120"/>
                  <a:gd name="T3" fmla="*/ 70 h 70"/>
                  <a:gd name="T4" fmla="*/ 0 w 120"/>
                  <a:gd name="T5" fmla="*/ 35 h 70"/>
                  <a:gd name="T6" fmla="*/ 60 w 120"/>
                  <a:gd name="T7" fmla="*/ 0 h 70"/>
                  <a:gd name="T8" fmla="*/ 120 w 120"/>
                  <a:gd name="T9" fmla="*/ 35 h 70"/>
                </a:gdLst>
                <a:ahLst/>
                <a:cxnLst>
                  <a:cxn ang="0">
                    <a:pos x="T0" y="T1"/>
                  </a:cxn>
                  <a:cxn ang="0">
                    <a:pos x="T2" y="T3"/>
                  </a:cxn>
                  <a:cxn ang="0">
                    <a:pos x="T4" y="T5"/>
                  </a:cxn>
                  <a:cxn ang="0">
                    <a:pos x="T6" y="T7"/>
                  </a:cxn>
                  <a:cxn ang="0">
                    <a:pos x="T8" y="T9"/>
                  </a:cxn>
                </a:cxnLst>
                <a:rect l="0" t="0" r="r" b="b"/>
                <a:pathLst>
                  <a:path w="120" h="70">
                    <a:moveTo>
                      <a:pt x="120" y="35"/>
                    </a:moveTo>
                    <a:lnTo>
                      <a:pt x="60" y="70"/>
                    </a:lnTo>
                    <a:lnTo>
                      <a:pt x="0" y="35"/>
                    </a:lnTo>
                    <a:lnTo>
                      <a:pt x="60" y="0"/>
                    </a:lnTo>
                    <a:lnTo>
                      <a:pt x="120" y="35"/>
                    </a:lnTo>
                    <a:close/>
                  </a:path>
                </a:pathLst>
              </a:custGeom>
              <a:solidFill>
                <a:srgbClr val="51658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1047" name="Freeform 63"/>
              <p:cNvSpPr/>
              <p:nvPr/>
            </p:nvSpPr>
            <p:spPr bwMode="auto">
              <a:xfrm>
                <a:off x="6224" y="2874"/>
                <a:ext cx="60" cy="43"/>
              </a:xfrm>
              <a:custGeom>
                <a:avLst/>
                <a:gdLst>
                  <a:gd name="T0" fmla="*/ 60 w 60"/>
                  <a:gd name="T1" fmla="*/ 0 h 43"/>
                  <a:gd name="T2" fmla="*/ 60 w 60"/>
                  <a:gd name="T3" fmla="*/ 9 h 43"/>
                  <a:gd name="T4" fmla="*/ 0 w 60"/>
                  <a:gd name="T5" fmla="*/ 43 h 43"/>
                  <a:gd name="T6" fmla="*/ 0 w 60"/>
                  <a:gd name="T7" fmla="*/ 35 h 43"/>
                  <a:gd name="T8" fmla="*/ 60 w 60"/>
                  <a:gd name="T9" fmla="*/ 0 h 43"/>
                </a:gdLst>
                <a:ahLst/>
                <a:cxnLst>
                  <a:cxn ang="0">
                    <a:pos x="T0" y="T1"/>
                  </a:cxn>
                  <a:cxn ang="0">
                    <a:pos x="T2" y="T3"/>
                  </a:cxn>
                  <a:cxn ang="0">
                    <a:pos x="T4" y="T5"/>
                  </a:cxn>
                  <a:cxn ang="0">
                    <a:pos x="T6" y="T7"/>
                  </a:cxn>
                  <a:cxn ang="0">
                    <a:pos x="T8" y="T9"/>
                  </a:cxn>
                </a:cxnLst>
                <a:rect l="0" t="0" r="r" b="b"/>
                <a:pathLst>
                  <a:path w="60" h="43">
                    <a:moveTo>
                      <a:pt x="60" y="0"/>
                    </a:moveTo>
                    <a:lnTo>
                      <a:pt x="60" y="9"/>
                    </a:lnTo>
                    <a:lnTo>
                      <a:pt x="0" y="43"/>
                    </a:lnTo>
                    <a:lnTo>
                      <a:pt x="0" y="35"/>
                    </a:lnTo>
                    <a:lnTo>
                      <a:pt x="60" y="0"/>
                    </a:lnTo>
                    <a:close/>
                  </a:path>
                </a:pathLst>
              </a:custGeom>
              <a:solidFill>
                <a:srgbClr val="283B6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1048" name="Freeform 64"/>
              <p:cNvSpPr/>
              <p:nvPr/>
            </p:nvSpPr>
            <p:spPr bwMode="auto">
              <a:xfrm>
                <a:off x="6164" y="2874"/>
                <a:ext cx="60" cy="43"/>
              </a:xfrm>
              <a:custGeom>
                <a:avLst/>
                <a:gdLst>
                  <a:gd name="T0" fmla="*/ 60 w 60"/>
                  <a:gd name="T1" fmla="*/ 35 h 43"/>
                  <a:gd name="T2" fmla="*/ 60 w 60"/>
                  <a:gd name="T3" fmla="*/ 43 h 43"/>
                  <a:gd name="T4" fmla="*/ 0 w 60"/>
                  <a:gd name="T5" fmla="*/ 9 h 43"/>
                  <a:gd name="T6" fmla="*/ 0 w 60"/>
                  <a:gd name="T7" fmla="*/ 0 h 43"/>
                  <a:gd name="T8" fmla="*/ 60 w 60"/>
                  <a:gd name="T9" fmla="*/ 35 h 43"/>
                </a:gdLst>
                <a:ahLst/>
                <a:cxnLst>
                  <a:cxn ang="0">
                    <a:pos x="T0" y="T1"/>
                  </a:cxn>
                  <a:cxn ang="0">
                    <a:pos x="T2" y="T3"/>
                  </a:cxn>
                  <a:cxn ang="0">
                    <a:pos x="T4" y="T5"/>
                  </a:cxn>
                  <a:cxn ang="0">
                    <a:pos x="T6" y="T7"/>
                  </a:cxn>
                  <a:cxn ang="0">
                    <a:pos x="T8" y="T9"/>
                  </a:cxn>
                </a:cxnLst>
                <a:rect l="0" t="0" r="r" b="b"/>
                <a:pathLst>
                  <a:path w="60" h="43">
                    <a:moveTo>
                      <a:pt x="60" y="35"/>
                    </a:moveTo>
                    <a:lnTo>
                      <a:pt x="60" y="43"/>
                    </a:lnTo>
                    <a:lnTo>
                      <a:pt x="0" y="9"/>
                    </a:lnTo>
                    <a:lnTo>
                      <a:pt x="0" y="0"/>
                    </a:lnTo>
                    <a:lnTo>
                      <a:pt x="60" y="35"/>
                    </a:lnTo>
                    <a:close/>
                  </a:path>
                </a:pathLst>
              </a:custGeom>
              <a:solidFill>
                <a:srgbClr val="283B6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1049" name="Freeform 65"/>
              <p:cNvSpPr/>
              <p:nvPr/>
            </p:nvSpPr>
            <p:spPr bwMode="auto">
              <a:xfrm>
                <a:off x="6257" y="2894"/>
                <a:ext cx="120" cy="69"/>
              </a:xfrm>
              <a:custGeom>
                <a:avLst/>
                <a:gdLst>
                  <a:gd name="T0" fmla="*/ 120 w 120"/>
                  <a:gd name="T1" fmla="*/ 34 h 69"/>
                  <a:gd name="T2" fmla="*/ 61 w 120"/>
                  <a:gd name="T3" fmla="*/ 69 h 69"/>
                  <a:gd name="T4" fmla="*/ 0 w 120"/>
                  <a:gd name="T5" fmla="*/ 34 h 69"/>
                  <a:gd name="T6" fmla="*/ 60 w 120"/>
                  <a:gd name="T7" fmla="*/ 0 h 69"/>
                  <a:gd name="T8" fmla="*/ 120 w 120"/>
                  <a:gd name="T9" fmla="*/ 34 h 69"/>
                </a:gdLst>
                <a:ahLst/>
                <a:cxnLst>
                  <a:cxn ang="0">
                    <a:pos x="T0" y="T1"/>
                  </a:cxn>
                  <a:cxn ang="0">
                    <a:pos x="T2" y="T3"/>
                  </a:cxn>
                  <a:cxn ang="0">
                    <a:pos x="T4" y="T5"/>
                  </a:cxn>
                  <a:cxn ang="0">
                    <a:pos x="T6" y="T7"/>
                  </a:cxn>
                  <a:cxn ang="0">
                    <a:pos x="T8" y="T9"/>
                  </a:cxn>
                </a:cxnLst>
                <a:rect l="0" t="0" r="r" b="b"/>
                <a:pathLst>
                  <a:path w="120" h="69">
                    <a:moveTo>
                      <a:pt x="120" y="34"/>
                    </a:moveTo>
                    <a:lnTo>
                      <a:pt x="61" y="69"/>
                    </a:lnTo>
                    <a:lnTo>
                      <a:pt x="0" y="34"/>
                    </a:lnTo>
                    <a:lnTo>
                      <a:pt x="60" y="0"/>
                    </a:lnTo>
                    <a:lnTo>
                      <a:pt x="120" y="34"/>
                    </a:lnTo>
                    <a:close/>
                  </a:path>
                </a:pathLst>
              </a:custGeom>
              <a:solidFill>
                <a:srgbClr val="51658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1050" name="Freeform 66"/>
              <p:cNvSpPr/>
              <p:nvPr/>
            </p:nvSpPr>
            <p:spPr bwMode="auto">
              <a:xfrm>
                <a:off x="6318" y="2928"/>
                <a:ext cx="59" cy="44"/>
              </a:xfrm>
              <a:custGeom>
                <a:avLst/>
                <a:gdLst>
                  <a:gd name="T0" fmla="*/ 59 w 59"/>
                  <a:gd name="T1" fmla="*/ 0 h 44"/>
                  <a:gd name="T2" fmla="*/ 59 w 59"/>
                  <a:gd name="T3" fmla="*/ 9 h 44"/>
                  <a:gd name="T4" fmla="*/ 0 w 59"/>
                  <a:gd name="T5" fmla="*/ 44 h 44"/>
                  <a:gd name="T6" fmla="*/ 0 w 59"/>
                  <a:gd name="T7" fmla="*/ 35 h 44"/>
                  <a:gd name="T8" fmla="*/ 59 w 59"/>
                  <a:gd name="T9" fmla="*/ 0 h 44"/>
                </a:gdLst>
                <a:ahLst/>
                <a:cxnLst>
                  <a:cxn ang="0">
                    <a:pos x="T0" y="T1"/>
                  </a:cxn>
                  <a:cxn ang="0">
                    <a:pos x="T2" y="T3"/>
                  </a:cxn>
                  <a:cxn ang="0">
                    <a:pos x="T4" y="T5"/>
                  </a:cxn>
                  <a:cxn ang="0">
                    <a:pos x="T6" y="T7"/>
                  </a:cxn>
                  <a:cxn ang="0">
                    <a:pos x="T8" y="T9"/>
                  </a:cxn>
                </a:cxnLst>
                <a:rect l="0" t="0" r="r" b="b"/>
                <a:pathLst>
                  <a:path w="59" h="44">
                    <a:moveTo>
                      <a:pt x="59" y="0"/>
                    </a:moveTo>
                    <a:lnTo>
                      <a:pt x="59" y="9"/>
                    </a:lnTo>
                    <a:lnTo>
                      <a:pt x="0" y="44"/>
                    </a:lnTo>
                    <a:lnTo>
                      <a:pt x="0" y="35"/>
                    </a:lnTo>
                    <a:lnTo>
                      <a:pt x="59" y="0"/>
                    </a:lnTo>
                    <a:close/>
                  </a:path>
                </a:pathLst>
              </a:custGeom>
              <a:solidFill>
                <a:srgbClr val="283B6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1051" name="Freeform 67"/>
              <p:cNvSpPr/>
              <p:nvPr/>
            </p:nvSpPr>
            <p:spPr bwMode="auto">
              <a:xfrm>
                <a:off x="6257" y="2928"/>
                <a:ext cx="61" cy="44"/>
              </a:xfrm>
              <a:custGeom>
                <a:avLst/>
                <a:gdLst>
                  <a:gd name="T0" fmla="*/ 61 w 61"/>
                  <a:gd name="T1" fmla="*/ 35 h 44"/>
                  <a:gd name="T2" fmla="*/ 61 w 61"/>
                  <a:gd name="T3" fmla="*/ 44 h 44"/>
                  <a:gd name="T4" fmla="*/ 0 w 61"/>
                  <a:gd name="T5" fmla="*/ 9 h 44"/>
                  <a:gd name="T6" fmla="*/ 0 w 61"/>
                  <a:gd name="T7" fmla="*/ 0 h 44"/>
                  <a:gd name="T8" fmla="*/ 61 w 61"/>
                  <a:gd name="T9" fmla="*/ 35 h 44"/>
                </a:gdLst>
                <a:ahLst/>
                <a:cxnLst>
                  <a:cxn ang="0">
                    <a:pos x="T0" y="T1"/>
                  </a:cxn>
                  <a:cxn ang="0">
                    <a:pos x="T2" y="T3"/>
                  </a:cxn>
                  <a:cxn ang="0">
                    <a:pos x="T4" y="T5"/>
                  </a:cxn>
                  <a:cxn ang="0">
                    <a:pos x="T6" y="T7"/>
                  </a:cxn>
                  <a:cxn ang="0">
                    <a:pos x="T8" y="T9"/>
                  </a:cxn>
                </a:cxnLst>
                <a:rect l="0" t="0" r="r" b="b"/>
                <a:pathLst>
                  <a:path w="61" h="44">
                    <a:moveTo>
                      <a:pt x="61" y="35"/>
                    </a:moveTo>
                    <a:lnTo>
                      <a:pt x="61" y="44"/>
                    </a:lnTo>
                    <a:lnTo>
                      <a:pt x="0" y="9"/>
                    </a:lnTo>
                    <a:lnTo>
                      <a:pt x="0" y="0"/>
                    </a:lnTo>
                    <a:lnTo>
                      <a:pt x="61" y="35"/>
                    </a:lnTo>
                    <a:close/>
                  </a:path>
                </a:pathLst>
              </a:custGeom>
              <a:solidFill>
                <a:srgbClr val="283B6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1052" name="Freeform 68"/>
              <p:cNvSpPr/>
              <p:nvPr/>
            </p:nvSpPr>
            <p:spPr bwMode="auto">
              <a:xfrm>
                <a:off x="6349" y="2947"/>
                <a:ext cx="120" cy="69"/>
              </a:xfrm>
              <a:custGeom>
                <a:avLst/>
                <a:gdLst>
                  <a:gd name="T0" fmla="*/ 120 w 120"/>
                  <a:gd name="T1" fmla="*/ 35 h 69"/>
                  <a:gd name="T2" fmla="*/ 60 w 120"/>
                  <a:gd name="T3" fmla="*/ 69 h 69"/>
                  <a:gd name="T4" fmla="*/ 0 w 120"/>
                  <a:gd name="T5" fmla="*/ 35 h 69"/>
                  <a:gd name="T6" fmla="*/ 60 w 120"/>
                  <a:gd name="T7" fmla="*/ 0 h 69"/>
                  <a:gd name="T8" fmla="*/ 120 w 120"/>
                  <a:gd name="T9" fmla="*/ 35 h 69"/>
                </a:gdLst>
                <a:ahLst/>
                <a:cxnLst>
                  <a:cxn ang="0">
                    <a:pos x="T0" y="T1"/>
                  </a:cxn>
                  <a:cxn ang="0">
                    <a:pos x="T2" y="T3"/>
                  </a:cxn>
                  <a:cxn ang="0">
                    <a:pos x="T4" y="T5"/>
                  </a:cxn>
                  <a:cxn ang="0">
                    <a:pos x="T6" y="T7"/>
                  </a:cxn>
                  <a:cxn ang="0">
                    <a:pos x="T8" y="T9"/>
                  </a:cxn>
                </a:cxnLst>
                <a:rect l="0" t="0" r="r" b="b"/>
                <a:pathLst>
                  <a:path w="120" h="69">
                    <a:moveTo>
                      <a:pt x="120" y="35"/>
                    </a:moveTo>
                    <a:lnTo>
                      <a:pt x="60" y="69"/>
                    </a:lnTo>
                    <a:lnTo>
                      <a:pt x="0" y="35"/>
                    </a:lnTo>
                    <a:lnTo>
                      <a:pt x="60" y="0"/>
                    </a:lnTo>
                    <a:lnTo>
                      <a:pt x="120" y="35"/>
                    </a:lnTo>
                    <a:close/>
                  </a:path>
                </a:pathLst>
              </a:custGeom>
              <a:solidFill>
                <a:srgbClr val="51658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1053" name="Freeform 69"/>
              <p:cNvSpPr/>
              <p:nvPr/>
            </p:nvSpPr>
            <p:spPr bwMode="auto">
              <a:xfrm>
                <a:off x="6409" y="2982"/>
                <a:ext cx="60" cy="43"/>
              </a:xfrm>
              <a:custGeom>
                <a:avLst/>
                <a:gdLst>
                  <a:gd name="T0" fmla="*/ 60 w 60"/>
                  <a:gd name="T1" fmla="*/ 0 h 43"/>
                  <a:gd name="T2" fmla="*/ 60 w 60"/>
                  <a:gd name="T3" fmla="*/ 8 h 43"/>
                  <a:gd name="T4" fmla="*/ 0 w 60"/>
                  <a:gd name="T5" fmla="*/ 43 h 43"/>
                  <a:gd name="T6" fmla="*/ 0 w 60"/>
                  <a:gd name="T7" fmla="*/ 34 h 43"/>
                  <a:gd name="T8" fmla="*/ 60 w 60"/>
                  <a:gd name="T9" fmla="*/ 0 h 43"/>
                </a:gdLst>
                <a:ahLst/>
                <a:cxnLst>
                  <a:cxn ang="0">
                    <a:pos x="T0" y="T1"/>
                  </a:cxn>
                  <a:cxn ang="0">
                    <a:pos x="T2" y="T3"/>
                  </a:cxn>
                  <a:cxn ang="0">
                    <a:pos x="T4" y="T5"/>
                  </a:cxn>
                  <a:cxn ang="0">
                    <a:pos x="T6" y="T7"/>
                  </a:cxn>
                  <a:cxn ang="0">
                    <a:pos x="T8" y="T9"/>
                  </a:cxn>
                </a:cxnLst>
                <a:rect l="0" t="0" r="r" b="b"/>
                <a:pathLst>
                  <a:path w="60" h="43">
                    <a:moveTo>
                      <a:pt x="60" y="0"/>
                    </a:moveTo>
                    <a:lnTo>
                      <a:pt x="60" y="8"/>
                    </a:lnTo>
                    <a:lnTo>
                      <a:pt x="0" y="43"/>
                    </a:lnTo>
                    <a:lnTo>
                      <a:pt x="0" y="34"/>
                    </a:lnTo>
                    <a:lnTo>
                      <a:pt x="60" y="0"/>
                    </a:lnTo>
                    <a:close/>
                  </a:path>
                </a:pathLst>
              </a:custGeom>
              <a:solidFill>
                <a:srgbClr val="283B6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1054" name="Freeform 70"/>
              <p:cNvSpPr/>
              <p:nvPr/>
            </p:nvSpPr>
            <p:spPr bwMode="auto">
              <a:xfrm>
                <a:off x="6349" y="2982"/>
                <a:ext cx="60" cy="43"/>
              </a:xfrm>
              <a:custGeom>
                <a:avLst/>
                <a:gdLst>
                  <a:gd name="T0" fmla="*/ 60 w 60"/>
                  <a:gd name="T1" fmla="*/ 34 h 43"/>
                  <a:gd name="T2" fmla="*/ 60 w 60"/>
                  <a:gd name="T3" fmla="*/ 43 h 43"/>
                  <a:gd name="T4" fmla="*/ 0 w 60"/>
                  <a:gd name="T5" fmla="*/ 8 h 43"/>
                  <a:gd name="T6" fmla="*/ 0 w 60"/>
                  <a:gd name="T7" fmla="*/ 0 h 43"/>
                  <a:gd name="T8" fmla="*/ 60 w 60"/>
                  <a:gd name="T9" fmla="*/ 34 h 43"/>
                </a:gdLst>
                <a:ahLst/>
                <a:cxnLst>
                  <a:cxn ang="0">
                    <a:pos x="T0" y="T1"/>
                  </a:cxn>
                  <a:cxn ang="0">
                    <a:pos x="T2" y="T3"/>
                  </a:cxn>
                  <a:cxn ang="0">
                    <a:pos x="T4" y="T5"/>
                  </a:cxn>
                  <a:cxn ang="0">
                    <a:pos x="T6" y="T7"/>
                  </a:cxn>
                  <a:cxn ang="0">
                    <a:pos x="T8" y="T9"/>
                  </a:cxn>
                </a:cxnLst>
                <a:rect l="0" t="0" r="r" b="b"/>
                <a:pathLst>
                  <a:path w="60" h="43">
                    <a:moveTo>
                      <a:pt x="60" y="34"/>
                    </a:moveTo>
                    <a:lnTo>
                      <a:pt x="60" y="43"/>
                    </a:lnTo>
                    <a:lnTo>
                      <a:pt x="0" y="8"/>
                    </a:lnTo>
                    <a:lnTo>
                      <a:pt x="0" y="0"/>
                    </a:lnTo>
                    <a:lnTo>
                      <a:pt x="60" y="34"/>
                    </a:lnTo>
                    <a:close/>
                  </a:path>
                </a:pathLst>
              </a:custGeom>
              <a:solidFill>
                <a:srgbClr val="283B6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1055" name="Freeform 71"/>
              <p:cNvSpPr/>
              <p:nvPr/>
            </p:nvSpPr>
            <p:spPr bwMode="auto">
              <a:xfrm>
                <a:off x="6448" y="3005"/>
                <a:ext cx="120" cy="69"/>
              </a:xfrm>
              <a:custGeom>
                <a:avLst/>
                <a:gdLst>
                  <a:gd name="T0" fmla="*/ 120 w 120"/>
                  <a:gd name="T1" fmla="*/ 35 h 69"/>
                  <a:gd name="T2" fmla="*/ 60 w 120"/>
                  <a:gd name="T3" fmla="*/ 69 h 69"/>
                  <a:gd name="T4" fmla="*/ 0 w 120"/>
                  <a:gd name="T5" fmla="*/ 35 h 69"/>
                  <a:gd name="T6" fmla="*/ 60 w 120"/>
                  <a:gd name="T7" fmla="*/ 0 h 69"/>
                  <a:gd name="T8" fmla="*/ 120 w 120"/>
                  <a:gd name="T9" fmla="*/ 35 h 69"/>
                </a:gdLst>
                <a:ahLst/>
                <a:cxnLst>
                  <a:cxn ang="0">
                    <a:pos x="T0" y="T1"/>
                  </a:cxn>
                  <a:cxn ang="0">
                    <a:pos x="T2" y="T3"/>
                  </a:cxn>
                  <a:cxn ang="0">
                    <a:pos x="T4" y="T5"/>
                  </a:cxn>
                  <a:cxn ang="0">
                    <a:pos x="T6" y="T7"/>
                  </a:cxn>
                  <a:cxn ang="0">
                    <a:pos x="T8" y="T9"/>
                  </a:cxn>
                </a:cxnLst>
                <a:rect l="0" t="0" r="r" b="b"/>
                <a:pathLst>
                  <a:path w="120" h="69">
                    <a:moveTo>
                      <a:pt x="120" y="35"/>
                    </a:moveTo>
                    <a:lnTo>
                      <a:pt x="60" y="69"/>
                    </a:lnTo>
                    <a:lnTo>
                      <a:pt x="0" y="35"/>
                    </a:lnTo>
                    <a:lnTo>
                      <a:pt x="60" y="0"/>
                    </a:lnTo>
                    <a:lnTo>
                      <a:pt x="120" y="35"/>
                    </a:lnTo>
                    <a:close/>
                  </a:path>
                </a:pathLst>
              </a:custGeom>
              <a:solidFill>
                <a:srgbClr val="51658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1056" name="Freeform 72"/>
              <p:cNvSpPr/>
              <p:nvPr/>
            </p:nvSpPr>
            <p:spPr bwMode="auto">
              <a:xfrm>
                <a:off x="6508" y="3040"/>
                <a:ext cx="60" cy="43"/>
              </a:xfrm>
              <a:custGeom>
                <a:avLst/>
                <a:gdLst>
                  <a:gd name="T0" fmla="*/ 60 w 60"/>
                  <a:gd name="T1" fmla="*/ 0 h 43"/>
                  <a:gd name="T2" fmla="*/ 60 w 60"/>
                  <a:gd name="T3" fmla="*/ 8 h 43"/>
                  <a:gd name="T4" fmla="*/ 0 w 60"/>
                  <a:gd name="T5" fmla="*/ 43 h 43"/>
                  <a:gd name="T6" fmla="*/ 0 w 60"/>
                  <a:gd name="T7" fmla="*/ 34 h 43"/>
                  <a:gd name="T8" fmla="*/ 60 w 60"/>
                  <a:gd name="T9" fmla="*/ 0 h 43"/>
                </a:gdLst>
                <a:ahLst/>
                <a:cxnLst>
                  <a:cxn ang="0">
                    <a:pos x="T0" y="T1"/>
                  </a:cxn>
                  <a:cxn ang="0">
                    <a:pos x="T2" y="T3"/>
                  </a:cxn>
                  <a:cxn ang="0">
                    <a:pos x="T4" y="T5"/>
                  </a:cxn>
                  <a:cxn ang="0">
                    <a:pos x="T6" y="T7"/>
                  </a:cxn>
                  <a:cxn ang="0">
                    <a:pos x="T8" y="T9"/>
                  </a:cxn>
                </a:cxnLst>
                <a:rect l="0" t="0" r="r" b="b"/>
                <a:pathLst>
                  <a:path w="60" h="43">
                    <a:moveTo>
                      <a:pt x="60" y="0"/>
                    </a:moveTo>
                    <a:lnTo>
                      <a:pt x="60" y="8"/>
                    </a:lnTo>
                    <a:lnTo>
                      <a:pt x="0" y="43"/>
                    </a:lnTo>
                    <a:lnTo>
                      <a:pt x="0" y="34"/>
                    </a:lnTo>
                    <a:lnTo>
                      <a:pt x="60" y="0"/>
                    </a:lnTo>
                    <a:close/>
                  </a:path>
                </a:pathLst>
              </a:custGeom>
              <a:solidFill>
                <a:srgbClr val="283B6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1057" name="Freeform 73"/>
              <p:cNvSpPr/>
              <p:nvPr/>
            </p:nvSpPr>
            <p:spPr bwMode="auto">
              <a:xfrm>
                <a:off x="6448" y="3040"/>
                <a:ext cx="60" cy="43"/>
              </a:xfrm>
              <a:custGeom>
                <a:avLst/>
                <a:gdLst>
                  <a:gd name="T0" fmla="*/ 60 w 60"/>
                  <a:gd name="T1" fmla="*/ 34 h 43"/>
                  <a:gd name="T2" fmla="*/ 60 w 60"/>
                  <a:gd name="T3" fmla="*/ 43 h 43"/>
                  <a:gd name="T4" fmla="*/ 0 w 60"/>
                  <a:gd name="T5" fmla="*/ 8 h 43"/>
                  <a:gd name="T6" fmla="*/ 0 w 60"/>
                  <a:gd name="T7" fmla="*/ 0 h 43"/>
                  <a:gd name="T8" fmla="*/ 60 w 60"/>
                  <a:gd name="T9" fmla="*/ 34 h 43"/>
                </a:gdLst>
                <a:ahLst/>
                <a:cxnLst>
                  <a:cxn ang="0">
                    <a:pos x="T0" y="T1"/>
                  </a:cxn>
                  <a:cxn ang="0">
                    <a:pos x="T2" y="T3"/>
                  </a:cxn>
                  <a:cxn ang="0">
                    <a:pos x="T4" y="T5"/>
                  </a:cxn>
                  <a:cxn ang="0">
                    <a:pos x="T6" y="T7"/>
                  </a:cxn>
                  <a:cxn ang="0">
                    <a:pos x="T8" y="T9"/>
                  </a:cxn>
                </a:cxnLst>
                <a:rect l="0" t="0" r="r" b="b"/>
                <a:pathLst>
                  <a:path w="60" h="43">
                    <a:moveTo>
                      <a:pt x="60" y="34"/>
                    </a:moveTo>
                    <a:lnTo>
                      <a:pt x="60" y="43"/>
                    </a:lnTo>
                    <a:lnTo>
                      <a:pt x="0" y="8"/>
                    </a:lnTo>
                    <a:lnTo>
                      <a:pt x="0" y="0"/>
                    </a:lnTo>
                    <a:lnTo>
                      <a:pt x="60" y="34"/>
                    </a:lnTo>
                    <a:close/>
                  </a:path>
                </a:pathLst>
              </a:custGeom>
              <a:solidFill>
                <a:srgbClr val="283B6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1058" name="Freeform 74"/>
              <p:cNvSpPr/>
              <p:nvPr/>
            </p:nvSpPr>
            <p:spPr bwMode="auto">
              <a:xfrm>
                <a:off x="6552" y="3065"/>
                <a:ext cx="147" cy="85"/>
              </a:xfrm>
              <a:custGeom>
                <a:avLst/>
                <a:gdLst>
                  <a:gd name="T0" fmla="*/ 147 w 147"/>
                  <a:gd name="T1" fmla="*/ 51 h 85"/>
                  <a:gd name="T2" fmla="*/ 87 w 147"/>
                  <a:gd name="T3" fmla="*/ 85 h 85"/>
                  <a:gd name="T4" fmla="*/ 0 w 147"/>
                  <a:gd name="T5" fmla="*/ 34 h 85"/>
                  <a:gd name="T6" fmla="*/ 59 w 147"/>
                  <a:gd name="T7" fmla="*/ 0 h 85"/>
                  <a:gd name="T8" fmla="*/ 147 w 147"/>
                  <a:gd name="T9" fmla="*/ 51 h 85"/>
                </a:gdLst>
                <a:ahLst/>
                <a:cxnLst>
                  <a:cxn ang="0">
                    <a:pos x="T0" y="T1"/>
                  </a:cxn>
                  <a:cxn ang="0">
                    <a:pos x="T2" y="T3"/>
                  </a:cxn>
                  <a:cxn ang="0">
                    <a:pos x="T4" y="T5"/>
                  </a:cxn>
                  <a:cxn ang="0">
                    <a:pos x="T6" y="T7"/>
                  </a:cxn>
                  <a:cxn ang="0">
                    <a:pos x="T8" y="T9"/>
                  </a:cxn>
                </a:cxnLst>
                <a:rect l="0" t="0" r="r" b="b"/>
                <a:pathLst>
                  <a:path w="147" h="85">
                    <a:moveTo>
                      <a:pt x="147" y="51"/>
                    </a:moveTo>
                    <a:lnTo>
                      <a:pt x="87" y="85"/>
                    </a:lnTo>
                    <a:lnTo>
                      <a:pt x="0" y="34"/>
                    </a:lnTo>
                    <a:lnTo>
                      <a:pt x="59" y="0"/>
                    </a:lnTo>
                    <a:lnTo>
                      <a:pt x="147" y="51"/>
                    </a:lnTo>
                    <a:close/>
                  </a:path>
                </a:pathLst>
              </a:custGeom>
              <a:solidFill>
                <a:srgbClr val="51658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1059" name="Freeform 75"/>
              <p:cNvSpPr/>
              <p:nvPr/>
            </p:nvSpPr>
            <p:spPr bwMode="auto">
              <a:xfrm>
                <a:off x="6639" y="3115"/>
                <a:ext cx="60" cy="44"/>
              </a:xfrm>
              <a:custGeom>
                <a:avLst/>
                <a:gdLst>
                  <a:gd name="T0" fmla="*/ 60 w 60"/>
                  <a:gd name="T1" fmla="*/ 0 h 44"/>
                  <a:gd name="T2" fmla="*/ 60 w 60"/>
                  <a:gd name="T3" fmla="*/ 9 h 44"/>
                  <a:gd name="T4" fmla="*/ 0 w 60"/>
                  <a:gd name="T5" fmla="*/ 44 h 44"/>
                  <a:gd name="T6" fmla="*/ 0 w 60"/>
                  <a:gd name="T7" fmla="*/ 35 h 44"/>
                  <a:gd name="T8" fmla="*/ 60 w 60"/>
                  <a:gd name="T9" fmla="*/ 0 h 44"/>
                </a:gdLst>
                <a:ahLst/>
                <a:cxnLst>
                  <a:cxn ang="0">
                    <a:pos x="T0" y="T1"/>
                  </a:cxn>
                  <a:cxn ang="0">
                    <a:pos x="T2" y="T3"/>
                  </a:cxn>
                  <a:cxn ang="0">
                    <a:pos x="T4" y="T5"/>
                  </a:cxn>
                  <a:cxn ang="0">
                    <a:pos x="T6" y="T7"/>
                  </a:cxn>
                  <a:cxn ang="0">
                    <a:pos x="T8" y="T9"/>
                  </a:cxn>
                </a:cxnLst>
                <a:rect l="0" t="0" r="r" b="b"/>
                <a:pathLst>
                  <a:path w="60" h="44">
                    <a:moveTo>
                      <a:pt x="60" y="0"/>
                    </a:moveTo>
                    <a:lnTo>
                      <a:pt x="60" y="9"/>
                    </a:lnTo>
                    <a:lnTo>
                      <a:pt x="0" y="44"/>
                    </a:lnTo>
                    <a:lnTo>
                      <a:pt x="0" y="35"/>
                    </a:lnTo>
                    <a:lnTo>
                      <a:pt x="60" y="0"/>
                    </a:lnTo>
                    <a:close/>
                  </a:path>
                </a:pathLst>
              </a:custGeom>
              <a:solidFill>
                <a:srgbClr val="283B6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1060" name="Freeform 76"/>
              <p:cNvSpPr/>
              <p:nvPr/>
            </p:nvSpPr>
            <p:spPr bwMode="auto">
              <a:xfrm>
                <a:off x="6552" y="3099"/>
                <a:ext cx="87" cy="60"/>
              </a:xfrm>
              <a:custGeom>
                <a:avLst/>
                <a:gdLst>
                  <a:gd name="T0" fmla="*/ 87 w 87"/>
                  <a:gd name="T1" fmla="*/ 51 h 60"/>
                  <a:gd name="T2" fmla="*/ 87 w 87"/>
                  <a:gd name="T3" fmla="*/ 60 h 60"/>
                  <a:gd name="T4" fmla="*/ 0 w 87"/>
                  <a:gd name="T5" fmla="*/ 9 h 60"/>
                  <a:gd name="T6" fmla="*/ 0 w 87"/>
                  <a:gd name="T7" fmla="*/ 0 h 60"/>
                  <a:gd name="T8" fmla="*/ 87 w 87"/>
                  <a:gd name="T9" fmla="*/ 51 h 60"/>
                </a:gdLst>
                <a:ahLst/>
                <a:cxnLst>
                  <a:cxn ang="0">
                    <a:pos x="T0" y="T1"/>
                  </a:cxn>
                  <a:cxn ang="0">
                    <a:pos x="T2" y="T3"/>
                  </a:cxn>
                  <a:cxn ang="0">
                    <a:pos x="T4" y="T5"/>
                  </a:cxn>
                  <a:cxn ang="0">
                    <a:pos x="T6" y="T7"/>
                  </a:cxn>
                  <a:cxn ang="0">
                    <a:pos x="T8" y="T9"/>
                  </a:cxn>
                </a:cxnLst>
                <a:rect l="0" t="0" r="r" b="b"/>
                <a:pathLst>
                  <a:path w="87" h="60">
                    <a:moveTo>
                      <a:pt x="87" y="51"/>
                    </a:moveTo>
                    <a:lnTo>
                      <a:pt x="87" y="60"/>
                    </a:lnTo>
                    <a:lnTo>
                      <a:pt x="0" y="9"/>
                    </a:lnTo>
                    <a:lnTo>
                      <a:pt x="0" y="0"/>
                    </a:lnTo>
                    <a:lnTo>
                      <a:pt x="87" y="51"/>
                    </a:lnTo>
                    <a:close/>
                  </a:path>
                </a:pathLst>
              </a:custGeom>
              <a:solidFill>
                <a:srgbClr val="283B6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1061" name="Freeform 77"/>
              <p:cNvSpPr/>
              <p:nvPr/>
            </p:nvSpPr>
            <p:spPr bwMode="auto">
              <a:xfrm>
                <a:off x="5784" y="2716"/>
                <a:ext cx="114" cy="66"/>
              </a:xfrm>
              <a:custGeom>
                <a:avLst/>
                <a:gdLst>
                  <a:gd name="T0" fmla="*/ 114 w 114"/>
                  <a:gd name="T1" fmla="*/ 33 h 66"/>
                  <a:gd name="T2" fmla="*/ 57 w 114"/>
                  <a:gd name="T3" fmla="*/ 66 h 66"/>
                  <a:gd name="T4" fmla="*/ 0 w 114"/>
                  <a:gd name="T5" fmla="*/ 33 h 66"/>
                  <a:gd name="T6" fmla="*/ 57 w 114"/>
                  <a:gd name="T7" fmla="*/ 0 h 66"/>
                  <a:gd name="T8" fmla="*/ 114 w 114"/>
                  <a:gd name="T9" fmla="*/ 33 h 66"/>
                </a:gdLst>
                <a:ahLst/>
                <a:cxnLst>
                  <a:cxn ang="0">
                    <a:pos x="T0" y="T1"/>
                  </a:cxn>
                  <a:cxn ang="0">
                    <a:pos x="T2" y="T3"/>
                  </a:cxn>
                  <a:cxn ang="0">
                    <a:pos x="T4" y="T5"/>
                  </a:cxn>
                  <a:cxn ang="0">
                    <a:pos x="T6" y="T7"/>
                  </a:cxn>
                  <a:cxn ang="0">
                    <a:pos x="T8" y="T9"/>
                  </a:cxn>
                </a:cxnLst>
                <a:rect l="0" t="0" r="r" b="b"/>
                <a:pathLst>
                  <a:path w="114" h="66">
                    <a:moveTo>
                      <a:pt x="114" y="33"/>
                    </a:moveTo>
                    <a:lnTo>
                      <a:pt x="57" y="66"/>
                    </a:lnTo>
                    <a:lnTo>
                      <a:pt x="0" y="33"/>
                    </a:lnTo>
                    <a:lnTo>
                      <a:pt x="57" y="0"/>
                    </a:lnTo>
                    <a:lnTo>
                      <a:pt x="114" y="33"/>
                    </a:lnTo>
                    <a:close/>
                  </a:path>
                </a:pathLst>
              </a:custGeom>
              <a:solidFill>
                <a:srgbClr val="51658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1062" name="Freeform 78"/>
              <p:cNvSpPr/>
              <p:nvPr/>
            </p:nvSpPr>
            <p:spPr bwMode="auto">
              <a:xfrm>
                <a:off x="5841" y="2749"/>
                <a:ext cx="57" cy="42"/>
              </a:xfrm>
              <a:custGeom>
                <a:avLst/>
                <a:gdLst>
                  <a:gd name="T0" fmla="*/ 57 w 57"/>
                  <a:gd name="T1" fmla="*/ 0 h 42"/>
                  <a:gd name="T2" fmla="*/ 57 w 57"/>
                  <a:gd name="T3" fmla="*/ 8 h 42"/>
                  <a:gd name="T4" fmla="*/ 0 w 57"/>
                  <a:gd name="T5" fmla="*/ 42 h 42"/>
                  <a:gd name="T6" fmla="*/ 0 w 57"/>
                  <a:gd name="T7" fmla="*/ 33 h 42"/>
                  <a:gd name="T8" fmla="*/ 57 w 57"/>
                  <a:gd name="T9" fmla="*/ 0 h 42"/>
                </a:gdLst>
                <a:ahLst/>
                <a:cxnLst>
                  <a:cxn ang="0">
                    <a:pos x="T0" y="T1"/>
                  </a:cxn>
                  <a:cxn ang="0">
                    <a:pos x="T2" y="T3"/>
                  </a:cxn>
                  <a:cxn ang="0">
                    <a:pos x="T4" y="T5"/>
                  </a:cxn>
                  <a:cxn ang="0">
                    <a:pos x="T6" y="T7"/>
                  </a:cxn>
                  <a:cxn ang="0">
                    <a:pos x="T8" y="T9"/>
                  </a:cxn>
                </a:cxnLst>
                <a:rect l="0" t="0" r="r" b="b"/>
                <a:pathLst>
                  <a:path w="57" h="42">
                    <a:moveTo>
                      <a:pt x="57" y="0"/>
                    </a:moveTo>
                    <a:lnTo>
                      <a:pt x="57" y="8"/>
                    </a:lnTo>
                    <a:lnTo>
                      <a:pt x="0" y="42"/>
                    </a:lnTo>
                    <a:lnTo>
                      <a:pt x="0" y="33"/>
                    </a:lnTo>
                    <a:lnTo>
                      <a:pt x="57" y="0"/>
                    </a:lnTo>
                    <a:close/>
                  </a:path>
                </a:pathLst>
              </a:custGeom>
              <a:solidFill>
                <a:srgbClr val="283B6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1063" name="Freeform 79"/>
              <p:cNvSpPr/>
              <p:nvPr/>
            </p:nvSpPr>
            <p:spPr bwMode="auto">
              <a:xfrm>
                <a:off x="5784" y="2749"/>
                <a:ext cx="57" cy="42"/>
              </a:xfrm>
              <a:custGeom>
                <a:avLst/>
                <a:gdLst>
                  <a:gd name="T0" fmla="*/ 57 w 57"/>
                  <a:gd name="T1" fmla="*/ 33 h 42"/>
                  <a:gd name="T2" fmla="*/ 57 w 57"/>
                  <a:gd name="T3" fmla="*/ 42 h 42"/>
                  <a:gd name="T4" fmla="*/ 0 w 57"/>
                  <a:gd name="T5" fmla="*/ 8 h 42"/>
                  <a:gd name="T6" fmla="*/ 0 w 57"/>
                  <a:gd name="T7" fmla="*/ 0 h 42"/>
                  <a:gd name="T8" fmla="*/ 57 w 57"/>
                  <a:gd name="T9" fmla="*/ 33 h 42"/>
                </a:gdLst>
                <a:ahLst/>
                <a:cxnLst>
                  <a:cxn ang="0">
                    <a:pos x="T0" y="T1"/>
                  </a:cxn>
                  <a:cxn ang="0">
                    <a:pos x="T2" y="T3"/>
                  </a:cxn>
                  <a:cxn ang="0">
                    <a:pos x="T4" y="T5"/>
                  </a:cxn>
                  <a:cxn ang="0">
                    <a:pos x="T6" y="T7"/>
                  </a:cxn>
                  <a:cxn ang="0">
                    <a:pos x="T8" y="T9"/>
                  </a:cxn>
                </a:cxnLst>
                <a:rect l="0" t="0" r="r" b="b"/>
                <a:pathLst>
                  <a:path w="57" h="42">
                    <a:moveTo>
                      <a:pt x="57" y="33"/>
                    </a:moveTo>
                    <a:lnTo>
                      <a:pt x="57" y="42"/>
                    </a:lnTo>
                    <a:lnTo>
                      <a:pt x="0" y="8"/>
                    </a:lnTo>
                    <a:lnTo>
                      <a:pt x="0" y="0"/>
                    </a:lnTo>
                    <a:lnTo>
                      <a:pt x="57" y="33"/>
                    </a:lnTo>
                    <a:close/>
                  </a:path>
                </a:pathLst>
              </a:custGeom>
              <a:solidFill>
                <a:srgbClr val="283B6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1064" name="Freeform 80"/>
              <p:cNvSpPr/>
              <p:nvPr/>
            </p:nvSpPr>
            <p:spPr bwMode="auto">
              <a:xfrm>
                <a:off x="5647" y="2637"/>
                <a:ext cx="116" cy="66"/>
              </a:xfrm>
              <a:custGeom>
                <a:avLst/>
                <a:gdLst>
                  <a:gd name="T0" fmla="*/ 116 w 116"/>
                  <a:gd name="T1" fmla="*/ 33 h 66"/>
                  <a:gd name="T2" fmla="*/ 59 w 116"/>
                  <a:gd name="T3" fmla="*/ 66 h 66"/>
                  <a:gd name="T4" fmla="*/ 0 w 116"/>
                  <a:gd name="T5" fmla="*/ 33 h 66"/>
                  <a:gd name="T6" fmla="*/ 58 w 116"/>
                  <a:gd name="T7" fmla="*/ 0 h 66"/>
                  <a:gd name="T8" fmla="*/ 116 w 116"/>
                  <a:gd name="T9" fmla="*/ 33 h 66"/>
                </a:gdLst>
                <a:ahLst/>
                <a:cxnLst>
                  <a:cxn ang="0">
                    <a:pos x="T0" y="T1"/>
                  </a:cxn>
                  <a:cxn ang="0">
                    <a:pos x="T2" y="T3"/>
                  </a:cxn>
                  <a:cxn ang="0">
                    <a:pos x="T4" y="T5"/>
                  </a:cxn>
                  <a:cxn ang="0">
                    <a:pos x="T6" y="T7"/>
                  </a:cxn>
                  <a:cxn ang="0">
                    <a:pos x="T8" y="T9"/>
                  </a:cxn>
                </a:cxnLst>
                <a:rect l="0" t="0" r="r" b="b"/>
                <a:pathLst>
                  <a:path w="116" h="66">
                    <a:moveTo>
                      <a:pt x="116" y="33"/>
                    </a:moveTo>
                    <a:lnTo>
                      <a:pt x="59" y="66"/>
                    </a:lnTo>
                    <a:lnTo>
                      <a:pt x="0" y="33"/>
                    </a:lnTo>
                    <a:lnTo>
                      <a:pt x="58" y="0"/>
                    </a:lnTo>
                    <a:lnTo>
                      <a:pt x="116" y="33"/>
                    </a:lnTo>
                    <a:close/>
                  </a:path>
                </a:pathLst>
              </a:custGeom>
              <a:solidFill>
                <a:srgbClr val="51658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1065" name="Freeform 81"/>
              <p:cNvSpPr/>
              <p:nvPr/>
            </p:nvSpPr>
            <p:spPr bwMode="auto">
              <a:xfrm>
                <a:off x="5706" y="2670"/>
                <a:ext cx="57" cy="42"/>
              </a:xfrm>
              <a:custGeom>
                <a:avLst/>
                <a:gdLst>
                  <a:gd name="T0" fmla="*/ 57 w 57"/>
                  <a:gd name="T1" fmla="*/ 0 h 42"/>
                  <a:gd name="T2" fmla="*/ 57 w 57"/>
                  <a:gd name="T3" fmla="*/ 9 h 42"/>
                  <a:gd name="T4" fmla="*/ 0 w 57"/>
                  <a:gd name="T5" fmla="*/ 42 h 42"/>
                  <a:gd name="T6" fmla="*/ 0 w 57"/>
                  <a:gd name="T7" fmla="*/ 33 h 42"/>
                  <a:gd name="T8" fmla="*/ 57 w 57"/>
                  <a:gd name="T9" fmla="*/ 0 h 42"/>
                </a:gdLst>
                <a:ahLst/>
                <a:cxnLst>
                  <a:cxn ang="0">
                    <a:pos x="T0" y="T1"/>
                  </a:cxn>
                  <a:cxn ang="0">
                    <a:pos x="T2" y="T3"/>
                  </a:cxn>
                  <a:cxn ang="0">
                    <a:pos x="T4" y="T5"/>
                  </a:cxn>
                  <a:cxn ang="0">
                    <a:pos x="T6" y="T7"/>
                  </a:cxn>
                  <a:cxn ang="0">
                    <a:pos x="T8" y="T9"/>
                  </a:cxn>
                </a:cxnLst>
                <a:rect l="0" t="0" r="r" b="b"/>
                <a:pathLst>
                  <a:path w="57" h="42">
                    <a:moveTo>
                      <a:pt x="57" y="0"/>
                    </a:moveTo>
                    <a:lnTo>
                      <a:pt x="57" y="9"/>
                    </a:lnTo>
                    <a:lnTo>
                      <a:pt x="0" y="42"/>
                    </a:lnTo>
                    <a:lnTo>
                      <a:pt x="0" y="33"/>
                    </a:lnTo>
                    <a:lnTo>
                      <a:pt x="57" y="0"/>
                    </a:lnTo>
                    <a:close/>
                  </a:path>
                </a:pathLst>
              </a:custGeom>
              <a:solidFill>
                <a:srgbClr val="283B6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1066" name="Freeform 82"/>
              <p:cNvSpPr/>
              <p:nvPr/>
            </p:nvSpPr>
            <p:spPr bwMode="auto">
              <a:xfrm>
                <a:off x="5647" y="2670"/>
                <a:ext cx="59" cy="42"/>
              </a:xfrm>
              <a:custGeom>
                <a:avLst/>
                <a:gdLst>
                  <a:gd name="T0" fmla="*/ 59 w 59"/>
                  <a:gd name="T1" fmla="*/ 33 h 42"/>
                  <a:gd name="T2" fmla="*/ 59 w 59"/>
                  <a:gd name="T3" fmla="*/ 42 h 42"/>
                  <a:gd name="T4" fmla="*/ 0 w 59"/>
                  <a:gd name="T5" fmla="*/ 9 h 42"/>
                  <a:gd name="T6" fmla="*/ 0 w 59"/>
                  <a:gd name="T7" fmla="*/ 0 h 42"/>
                  <a:gd name="T8" fmla="*/ 59 w 59"/>
                  <a:gd name="T9" fmla="*/ 33 h 42"/>
                </a:gdLst>
                <a:ahLst/>
                <a:cxnLst>
                  <a:cxn ang="0">
                    <a:pos x="T0" y="T1"/>
                  </a:cxn>
                  <a:cxn ang="0">
                    <a:pos x="T2" y="T3"/>
                  </a:cxn>
                  <a:cxn ang="0">
                    <a:pos x="T4" y="T5"/>
                  </a:cxn>
                  <a:cxn ang="0">
                    <a:pos x="T6" y="T7"/>
                  </a:cxn>
                  <a:cxn ang="0">
                    <a:pos x="T8" y="T9"/>
                  </a:cxn>
                </a:cxnLst>
                <a:rect l="0" t="0" r="r" b="b"/>
                <a:pathLst>
                  <a:path w="59" h="42">
                    <a:moveTo>
                      <a:pt x="59" y="33"/>
                    </a:moveTo>
                    <a:lnTo>
                      <a:pt x="59" y="42"/>
                    </a:lnTo>
                    <a:lnTo>
                      <a:pt x="0" y="9"/>
                    </a:lnTo>
                    <a:lnTo>
                      <a:pt x="0" y="0"/>
                    </a:lnTo>
                    <a:lnTo>
                      <a:pt x="59" y="33"/>
                    </a:lnTo>
                    <a:close/>
                  </a:path>
                </a:pathLst>
              </a:custGeom>
              <a:solidFill>
                <a:srgbClr val="283B6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1067" name="Freeform 83"/>
              <p:cNvSpPr/>
              <p:nvPr/>
            </p:nvSpPr>
            <p:spPr bwMode="auto">
              <a:xfrm>
                <a:off x="5684" y="2657"/>
                <a:ext cx="114" cy="67"/>
              </a:xfrm>
              <a:custGeom>
                <a:avLst/>
                <a:gdLst>
                  <a:gd name="T0" fmla="*/ 114 w 114"/>
                  <a:gd name="T1" fmla="*/ 34 h 67"/>
                  <a:gd name="T2" fmla="*/ 57 w 114"/>
                  <a:gd name="T3" fmla="*/ 67 h 67"/>
                  <a:gd name="T4" fmla="*/ 0 w 114"/>
                  <a:gd name="T5" fmla="*/ 34 h 67"/>
                  <a:gd name="T6" fmla="*/ 57 w 114"/>
                  <a:gd name="T7" fmla="*/ 0 h 67"/>
                  <a:gd name="T8" fmla="*/ 114 w 114"/>
                  <a:gd name="T9" fmla="*/ 34 h 67"/>
                </a:gdLst>
                <a:ahLst/>
                <a:cxnLst>
                  <a:cxn ang="0">
                    <a:pos x="T0" y="T1"/>
                  </a:cxn>
                  <a:cxn ang="0">
                    <a:pos x="T2" y="T3"/>
                  </a:cxn>
                  <a:cxn ang="0">
                    <a:pos x="T4" y="T5"/>
                  </a:cxn>
                  <a:cxn ang="0">
                    <a:pos x="T6" y="T7"/>
                  </a:cxn>
                  <a:cxn ang="0">
                    <a:pos x="T8" y="T9"/>
                  </a:cxn>
                </a:cxnLst>
                <a:rect l="0" t="0" r="r" b="b"/>
                <a:pathLst>
                  <a:path w="114" h="67">
                    <a:moveTo>
                      <a:pt x="114" y="34"/>
                    </a:moveTo>
                    <a:lnTo>
                      <a:pt x="57" y="67"/>
                    </a:lnTo>
                    <a:lnTo>
                      <a:pt x="0" y="34"/>
                    </a:lnTo>
                    <a:lnTo>
                      <a:pt x="57" y="0"/>
                    </a:lnTo>
                    <a:lnTo>
                      <a:pt x="114" y="34"/>
                    </a:lnTo>
                    <a:close/>
                  </a:path>
                </a:pathLst>
              </a:custGeom>
              <a:solidFill>
                <a:srgbClr val="51658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1068" name="Freeform 84"/>
              <p:cNvSpPr/>
              <p:nvPr/>
            </p:nvSpPr>
            <p:spPr bwMode="auto">
              <a:xfrm>
                <a:off x="5741" y="2691"/>
                <a:ext cx="57" cy="41"/>
              </a:xfrm>
              <a:custGeom>
                <a:avLst/>
                <a:gdLst>
                  <a:gd name="T0" fmla="*/ 57 w 57"/>
                  <a:gd name="T1" fmla="*/ 0 h 41"/>
                  <a:gd name="T2" fmla="*/ 57 w 57"/>
                  <a:gd name="T3" fmla="*/ 8 h 41"/>
                  <a:gd name="T4" fmla="*/ 0 w 57"/>
                  <a:gd name="T5" fmla="*/ 41 h 41"/>
                  <a:gd name="T6" fmla="*/ 0 w 57"/>
                  <a:gd name="T7" fmla="*/ 33 h 41"/>
                  <a:gd name="T8" fmla="*/ 57 w 57"/>
                  <a:gd name="T9" fmla="*/ 0 h 41"/>
                </a:gdLst>
                <a:ahLst/>
                <a:cxnLst>
                  <a:cxn ang="0">
                    <a:pos x="T0" y="T1"/>
                  </a:cxn>
                  <a:cxn ang="0">
                    <a:pos x="T2" y="T3"/>
                  </a:cxn>
                  <a:cxn ang="0">
                    <a:pos x="T4" y="T5"/>
                  </a:cxn>
                  <a:cxn ang="0">
                    <a:pos x="T6" y="T7"/>
                  </a:cxn>
                  <a:cxn ang="0">
                    <a:pos x="T8" y="T9"/>
                  </a:cxn>
                </a:cxnLst>
                <a:rect l="0" t="0" r="r" b="b"/>
                <a:pathLst>
                  <a:path w="57" h="41">
                    <a:moveTo>
                      <a:pt x="57" y="0"/>
                    </a:moveTo>
                    <a:lnTo>
                      <a:pt x="57" y="8"/>
                    </a:lnTo>
                    <a:lnTo>
                      <a:pt x="0" y="41"/>
                    </a:lnTo>
                    <a:lnTo>
                      <a:pt x="0" y="33"/>
                    </a:lnTo>
                    <a:lnTo>
                      <a:pt x="57" y="0"/>
                    </a:lnTo>
                    <a:close/>
                  </a:path>
                </a:pathLst>
              </a:custGeom>
              <a:solidFill>
                <a:srgbClr val="283B6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1069" name="Freeform 85"/>
              <p:cNvSpPr/>
              <p:nvPr/>
            </p:nvSpPr>
            <p:spPr bwMode="auto">
              <a:xfrm>
                <a:off x="5683" y="2691"/>
                <a:ext cx="58" cy="41"/>
              </a:xfrm>
              <a:custGeom>
                <a:avLst/>
                <a:gdLst>
                  <a:gd name="T0" fmla="*/ 58 w 58"/>
                  <a:gd name="T1" fmla="*/ 33 h 41"/>
                  <a:gd name="T2" fmla="*/ 58 w 58"/>
                  <a:gd name="T3" fmla="*/ 41 h 41"/>
                  <a:gd name="T4" fmla="*/ 0 w 58"/>
                  <a:gd name="T5" fmla="*/ 8 h 41"/>
                  <a:gd name="T6" fmla="*/ 1 w 58"/>
                  <a:gd name="T7" fmla="*/ 0 h 41"/>
                  <a:gd name="T8" fmla="*/ 58 w 58"/>
                  <a:gd name="T9" fmla="*/ 33 h 41"/>
                </a:gdLst>
                <a:ahLst/>
                <a:cxnLst>
                  <a:cxn ang="0">
                    <a:pos x="T0" y="T1"/>
                  </a:cxn>
                  <a:cxn ang="0">
                    <a:pos x="T2" y="T3"/>
                  </a:cxn>
                  <a:cxn ang="0">
                    <a:pos x="T4" y="T5"/>
                  </a:cxn>
                  <a:cxn ang="0">
                    <a:pos x="T6" y="T7"/>
                  </a:cxn>
                  <a:cxn ang="0">
                    <a:pos x="T8" y="T9"/>
                  </a:cxn>
                </a:cxnLst>
                <a:rect l="0" t="0" r="r" b="b"/>
                <a:pathLst>
                  <a:path w="58" h="41">
                    <a:moveTo>
                      <a:pt x="58" y="33"/>
                    </a:moveTo>
                    <a:lnTo>
                      <a:pt x="58" y="41"/>
                    </a:lnTo>
                    <a:lnTo>
                      <a:pt x="0" y="8"/>
                    </a:lnTo>
                    <a:lnTo>
                      <a:pt x="1" y="0"/>
                    </a:lnTo>
                    <a:lnTo>
                      <a:pt x="58" y="33"/>
                    </a:lnTo>
                    <a:close/>
                  </a:path>
                </a:pathLst>
              </a:custGeom>
              <a:solidFill>
                <a:srgbClr val="283B6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1070" name="Freeform 86"/>
              <p:cNvSpPr/>
              <p:nvPr/>
            </p:nvSpPr>
            <p:spPr bwMode="auto">
              <a:xfrm>
                <a:off x="5868" y="2765"/>
                <a:ext cx="115" cy="66"/>
              </a:xfrm>
              <a:custGeom>
                <a:avLst/>
                <a:gdLst>
                  <a:gd name="T0" fmla="*/ 115 w 115"/>
                  <a:gd name="T1" fmla="*/ 33 h 66"/>
                  <a:gd name="T2" fmla="*/ 58 w 115"/>
                  <a:gd name="T3" fmla="*/ 66 h 66"/>
                  <a:gd name="T4" fmla="*/ 0 w 115"/>
                  <a:gd name="T5" fmla="*/ 33 h 66"/>
                  <a:gd name="T6" fmla="*/ 57 w 115"/>
                  <a:gd name="T7" fmla="*/ 0 h 66"/>
                  <a:gd name="T8" fmla="*/ 115 w 115"/>
                  <a:gd name="T9" fmla="*/ 33 h 66"/>
                </a:gdLst>
                <a:ahLst/>
                <a:cxnLst>
                  <a:cxn ang="0">
                    <a:pos x="T0" y="T1"/>
                  </a:cxn>
                  <a:cxn ang="0">
                    <a:pos x="T2" y="T3"/>
                  </a:cxn>
                  <a:cxn ang="0">
                    <a:pos x="T4" y="T5"/>
                  </a:cxn>
                  <a:cxn ang="0">
                    <a:pos x="T6" y="T7"/>
                  </a:cxn>
                  <a:cxn ang="0">
                    <a:pos x="T8" y="T9"/>
                  </a:cxn>
                </a:cxnLst>
                <a:rect l="0" t="0" r="r" b="b"/>
                <a:pathLst>
                  <a:path w="115" h="66">
                    <a:moveTo>
                      <a:pt x="115" y="33"/>
                    </a:moveTo>
                    <a:lnTo>
                      <a:pt x="58" y="66"/>
                    </a:lnTo>
                    <a:lnTo>
                      <a:pt x="0" y="33"/>
                    </a:lnTo>
                    <a:lnTo>
                      <a:pt x="57" y="0"/>
                    </a:lnTo>
                    <a:lnTo>
                      <a:pt x="115" y="33"/>
                    </a:lnTo>
                    <a:close/>
                  </a:path>
                </a:pathLst>
              </a:custGeom>
              <a:solidFill>
                <a:srgbClr val="51658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1071" name="Freeform 87"/>
              <p:cNvSpPr/>
              <p:nvPr/>
            </p:nvSpPr>
            <p:spPr bwMode="auto">
              <a:xfrm>
                <a:off x="5926" y="2798"/>
                <a:ext cx="57" cy="42"/>
              </a:xfrm>
              <a:custGeom>
                <a:avLst/>
                <a:gdLst>
                  <a:gd name="T0" fmla="*/ 57 w 57"/>
                  <a:gd name="T1" fmla="*/ 0 h 42"/>
                  <a:gd name="T2" fmla="*/ 57 w 57"/>
                  <a:gd name="T3" fmla="*/ 8 h 42"/>
                  <a:gd name="T4" fmla="*/ 0 w 57"/>
                  <a:gd name="T5" fmla="*/ 42 h 42"/>
                  <a:gd name="T6" fmla="*/ 0 w 57"/>
                  <a:gd name="T7" fmla="*/ 33 h 42"/>
                  <a:gd name="T8" fmla="*/ 57 w 57"/>
                  <a:gd name="T9" fmla="*/ 0 h 42"/>
                </a:gdLst>
                <a:ahLst/>
                <a:cxnLst>
                  <a:cxn ang="0">
                    <a:pos x="T0" y="T1"/>
                  </a:cxn>
                  <a:cxn ang="0">
                    <a:pos x="T2" y="T3"/>
                  </a:cxn>
                  <a:cxn ang="0">
                    <a:pos x="T4" y="T5"/>
                  </a:cxn>
                  <a:cxn ang="0">
                    <a:pos x="T6" y="T7"/>
                  </a:cxn>
                  <a:cxn ang="0">
                    <a:pos x="T8" y="T9"/>
                  </a:cxn>
                </a:cxnLst>
                <a:rect l="0" t="0" r="r" b="b"/>
                <a:pathLst>
                  <a:path w="57" h="42">
                    <a:moveTo>
                      <a:pt x="57" y="0"/>
                    </a:moveTo>
                    <a:lnTo>
                      <a:pt x="57" y="8"/>
                    </a:lnTo>
                    <a:lnTo>
                      <a:pt x="0" y="42"/>
                    </a:lnTo>
                    <a:lnTo>
                      <a:pt x="0" y="33"/>
                    </a:lnTo>
                    <a:lnTo>
                      <a:pt x="57" y="0"/>
                    </a:lnTo>
                    <a:close/>
                  </a:path>
                </a:pathLst>
              </a:custGeom>
              <a:solidFill>
                <a:srgbClr val="283B6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1072" name="Freeform 88"/>
              <p:cNvSpPr/>
              <p:nvPr/>
            </p:nvSpPr>
            <p:spPr bwMode="auto">
              <a:xfrm>
                <a:off x="5868" y="2798"/>
                <a:ext cx="58" cy="42"/>
              </a:xfrm>
              <a:custGeom>
                <a:avLst/>
                <a:gdLst>
                  <a:gd name="T0" fmla="*/ 58 w 58"/>
                  <a:gd name="T1" fmla="*/ 33 h 42"/>
                  <a:gd name="T2" fmla="*/ 58 w 58"/>
                  <a:gd name="T3" fmla="*/ 42 h 42"/>
                  <a:gd name="T4" fmla="*/ 0 w 58"/>
                  <a:gd name="T5" fmla="*/ 8 h 42"/>
                  <a:gd name="T6" fmla="*/ 0 w 58"/>
                  <a:gd name="T7" fmla="*/ 0 h 42"/>
                  <a:gd name="T8" fmla="*/ 58 w 58"/>
                  <a:gd name="T9" fmla="*/ 33 h 42"/>
                </a:gdLst>
                <a:ahLst/>
                <a:cxnLst>
                  <a:cxn ang="0">
                    <a:pos x="T0" y="T1"/>
                  </a:cxn>
                  <a:cxn ang="0">
                    <a:pos x="T2" y="T3"/>
                  </a:cxn>
                  <a:cxn ang="0">
                    <a:pos x="T4" y="T5"/>
                  </a:cxn>
                  <a:cxn ang="0">
                    <a:pos x="T6" y="T7"/>
                  </a:cxn>
                  <a:cxn ang="0">
                    <a:pos x="T8" y="T9"/>
                  </a:cxn>
                </a:cxnLst>
                <a:rect l="0" t="0" r="r" b="b"/>
                <a:pathLst>
                  <a:path w="58" h="42">
                    <a:moveTo>
                      <a:pt x="58" y="33"/>
                    </a:moveTo>
                    <a:lnTo>
                      <a:pt x="58" y="42"/>
                    </a:lnTo>
                    <a:lnTo>
                      <a:pt x="0" y="8"/>
                    </a:lnTo>
                    <a:lnTo>
                      <a:pt x="0" y="0"/>
                    </a:lnTo>
                    <a:lnTo>
                      <a:pt x="58" y="33"/>
                    </a:lnTo>
                    <a:close/>
                  </a:path>
                </a:pathLst>
              </a:custGeom>
              <a:solidFill>
                <a:srgbClr val="283B6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1073" name="Freeform 89"/>
              <p:cNvSpPr/>
              <p:nvPr/>
            </p:nvSpPr>
            <p:spPr bwMode="auto">
              <a:xfrm>
                <a:off x="5959" y="2818"/>
                <a:ext cx="115" cy="66"/>
              </a:xfrm>
              <a:custGeom>
                <a:avLst/>
                <a:gdLst>
                  <a:gd name="T0" fmla="*/ 115 w 115"/>
                  <a:gd name="T1" fmla="*/ 33 h 66"/>
                  <a:gd name="T2" fmla="*/ 57 w 115"/>
                  <a:gd name="T3" fmla="*/ 66 h 66"/>
                  <a:gd name="T4" fmla="*/ 0 w 115"/>
                  <a:gd name="T5" fmla="*/ 33 h 66"/>
                  <a:gd name="T6" fmla="*/ 57 w 115"/>
                  <a:gd name="T7" fmla="*/ 0 h 66"/>
                  <a:gd name="T8" fmla="*/ 115 w 115"/>
                  <a:gd name="T9" fmla="*/ 33 h 66"/>
                </a:gdLst>
                <a:ahLst/>
                <a:cxnLst>
                  <a:cxn ang="0">
                    <a:pos x="T0" y="T1"/>
                  </a:cxn>
                  <a:cxn ang="0">
                    <a:pos x="T2" y="T3"/>
                  </a:cxn>
                  <a:cxn ang="0">
                    <a:pos x="T4" y="T5"/>
                  </a:cxn>
                  <a:cxn ang="0">
                    <a:pos x="T6" y="T7"/>
                  </a:cxn>
                  <a:cxn ang="0">
                    <a:pos x="T8" y="T9"/>
                  </a:cxn>
                </a:cxnLst>
                <a:rect l="0" t="0" r="r" b="b"/>
                <a:pathLst>
                  <a:path w="115" h="66">
                    <a:moveTo>
                      <a:pt x="115" y="33"/>
                    </a:moveTo>
                    <a:lnTo>
                      <a:pt x="57" y="66"/>
                    </a:lnTo>
                    <a:lnTo>
                      <a:pt x="0" y="33"/>
                    </a:lnTo>
                    <a:lnTo>
                      <a:pt x="57" y="0"/>
                    </a:lnTo>
                    <a:lnTo>
                      <a:pt x="115" y="33"/>
                    </a:lnTo>
                    <a:close/>
                  </a:path>
                </a:pathLst>
              </a:custGeom>
              <a:solidFill>
                <a:srgbClr val="51658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1074" name="Freeform 90"/>
              <p:cNvSpPr/>
              <p:nvPr/>
            </p:nvSpPr>
            <p:spPr bwMode="auto">
              <a:xfrm>
                <a:off x="6016" y="2851"/>
                <a:ext cx="58" cy="41"/>
              </a:xfrm>
              <a:custGeom>
                <a:avLst/>
                <a:gdLst>
                  <a:gd name="T0" fmla="*/ 58 w 58"/>
                  <a:gd name="T1" fmla="*/ 0 h 41"/>
                  <a:gd name="T2" fmla="*/ 58 w 58"/>
                  <a:gd name="T3" fmla="*/ 8 h 41"/>
                  <a:gd name="T4" fmla="*/ 0 w 58"/>
                  <a:gd name="T5" fmla="*/ 41 h 41"/>
                  <a:gd name="T6" fmla="*/ 0 w 58"/>
                  <a:gd name="T7" fmla="*/ 33 h 41"/>
                  <a:gd name="T8" fmla="*/ 58 w 58"/>
                  <a:gd name="T9" fmla="*/ 0 h 41"/>
                </a:gdLst>
                <a:ahLst/>
                <a:cxnLst>
                  <a:cxn ang="0">
                    <a:pos x="T0" y="T1"/>
                  </a:cxn>
                  <a:cxn ang="0">
                    <a:pos x="T2" y="T3"/>
                  </a:cxn>
                  <a:cxn ang="0">
                    <a:pos x="T4" y="T5"/>
                  </a:cxn>
                  <a:cxn ang="0">
                    <a:pos x="T6" y="T7"/>
                  </a:cxn>
                  <a:cxn ang="0">
                    <a:pos x="T8" y="T9"/>
                  </a:cxn>
                </a:cxnLst>
                <a:rect l="0" t="0" r="r" b="b"/>
                <a:pathLst>
                  <a:path w="58" h="41">
                    <a:moveTo>
                      <a:pt x="58" y="0"/>
                    </a:moveTo>
                    <a:lnTo>
                      <a:pt x="58" y="8"/>
                    </a:lnTo>
                    <a:lnTo>
                      <a:pt x="0" y="41"/>
                    </a:lnTo>
                    <a:lnTo>
                      <a:pt x="0" y="33"/>
                    </a:lnTo>
                    <a:lnTo>
                      <a:pt x="58" y="0"/>
                    </a:lnTo>
                    <a:close/>
                  </a:path>
                </a:pathLst>
              </a:custGeom>
              <a:solidFill>
                <a:srgbClr val="283B6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1075" name="Freeform 91"/>
              <p:cNvSpPr/>
              <p:nvPr/>
            </p:nvSpPr>
            <p:spPr bwMode="auto">
              <a:xfrm>
                <a:off x="5959" y="2851"/>
                <a:ext cx="57" cy="41"/>
              </a:xfrm>
              <a:custGeom>
                <a:avLst/>
                <a:gdLst>
                  <a:gd name="T0" fmla="*/ 57 w 57"/>
                  <a:gd name="T1" fmla="*/ 33 h 41"/>
                  <a:gd name="T2" fmla="*/ 57 w 57"/>
                  <a:gd name="T3" fmla="*/ 41 h 41"/>
                  <a:gd name="T4" fmla="*/ 0 w 57"/>
                  <a:gd name="T5" fmla="*/ 8 h 41"/>
                  <a:gd name="T6" fmla="*/ 0 w 57"/>
                  <a:gd name="T7" fmla="*/ 0 h 41"/>
                  <a:gd name="T8" fmla="*/ 57 w 57"/>
                  <a:gd name="T9" fmla="*/ 33 h 41"/>
                </a:gdLst>
                <a:ahLst/>
                <a:cxnLst>
                  <a:cxn ang="0">
                    <a:pos x="T0" y="T1"/>
                  </a:cxn>
                  <a:cxn ang="0">
                    <a:pos x="T2" y="T3"/>
                  </a:cxn>
                  <a:cxn ang="0">
                    <a:pos x="T4" y="T5"/>
                  </a:cxn>
                  <a:cxn ang="0">
                    <a:pos x="T6" y="T7"/>
                  </a:cxn>
                  <a:cxn ang="0">
                    <a:pos x="T8" y="T9"/>
                  </a:cxn>
                </a:cxnLst>
                <a:rect l="0" t="0" r="r" b="b"/>
                <a:pathLst>
                  <a:path w="57" h="41">
                    <a:moveTo>
                      <a:pt x="57" y="33"/>
                    </a:moveTo>
                    <a:lnTo>
                      <a:pt x="57" y="41"/>
                    </a:lnTo>
                    <a:lnTo>
                      <a:pt x="0" y="8"/>
                    </a:lnTo>
                    <a:lnTo>
                      <a:pt x="0" y="0"/>
                    </a:lnTo>
                    <a:lnTo>
                      <a:pt x="57" y="33"/>
                    </a:lnTo>
                    <a:close/>
                  </a:path>
                </a:pathLst>
              </a:custGeom>
              <a:solidFill>
                <a:srgbClr val="283B6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1076" name="Freeform 92"/>
              <p:cNvSpPr/>
              <p:nvPr/>
            </p:nvSpPr>
            <p:spPr bwMode="auto">
              <a:xfrm>
                <a:off x="6050" y="2871"/>
                <a:ext cx="115" cy="66"/>
              </a:xfrm>
              <a:custGeom>
                <a:avLst/>
                <a:gdLst>
                  <a:gd name="T0" fmla="*/ 115 w 115"/>
                  <a:gd name="T1" fmla="*/ 33 h 66"/>
                  <a:gd name="T2" fmla="*/ 57 w 115"/>
                  <a:gd name="T3" fmla="*/ 66 h 66"/>
                  <a:gd name="T4" fmla="*/ 0 w 115"/>
                  <a:gd name="T5" fmla="*/ 33 h 66"/>
                  <a:gd name="T6" fmla="*/ 57 w 115"/>
                  <a:gd name="T7" fmla="*/ 0 h 66"/>
                  <a:gd name="T8" fmla="*/ 115 w 115"/>
                  <a:gd name="T9" fmla="*/ 33 h 66"/>
                </a:gdLst>
                <a:ahLst/>
                <a:cxnLst>
                  <a:cxn ang="0">
                    <a:pos x="T0" y="T1"/>
                  </a:cxn>
                  <a:cxn ang="0">
                    <a:pos x="T2" y="T3"/>
                  </a:cxn>
                  <a:cxn ang="0">
                    <a:pos x="T4" y="T5"/>
                  </a:cxn>
                  <a:cxn ang="0">
                    <a:pos x="T6" y="T7"/>
                  </a:cxn>
                  <a:cxn ang="0">
                    <a:pos x="T8" y="T9"/>
                  </a:cxn>
                </a:cxnLst>
                <a:rect l="0" t="0" r="r" b="b"/>
                <a:pathLst>
                  <a:path w="115" h="66">
                    <a:moveTo>
                      <a:pt x="115" y="33"/>
                    </a:moveTo>
                    <a:lnTo>
                      <a:pt x="57" y="66"/>
                    </a:lnTo>
                    <a:lnTo>
                      <a:pt x="0" y="33"/>
                    </a:lnTo>
                    <a:lnTo>
                      <a:pt x="57" y="0"/>
                    </a:lnTo>
                    <a:lnTo>
                      <a:pt x="115" y="33"/>
                    </a:lnTo>
                    <a:close/>
                  </a:path>
                </a:pathLst>
              </a:custGeom>
              <a:solidFill>
                <a:srgbClr val="51658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1077" name="Freeform 93"/>
              <p:cNvSpPr/>
              <p:nvPr/>
            </p:nvSpPr>
            <p:spPr bwMode="auto">
              <a:xfrm>
                <a:off x="6107" y="2904"/>
                <a:ext cx="58" cy="41"/>
              </a:xfrm>
              <a:custGeom>
                <a:avLst/>
                <a:gdLst>
                  <a:gd name="T0" fmla="*/ 58 w 58"/>
                  <a:gd name="T1" fmla="*/ 0 h 41"/>
                  <a:gd name="T2" fmla="*/ 58 w 58"/>
                  <a:gd name="T3" fmla="*/ 8 h 41"/>
                  <a:gd name="T4" fmla="*/ 0 w 58"/>
                  <a:gd name="T5" fmla="*/ 41 h 41"/>
                  <a:gd name="T6" fmla="*/ 0 w 58"/>
                  <a:gd name="T7" fmla="*/ 33 h 41"/>
                  <a:gd name="T8" fmla="*/ 58 w 58"/>
                  <a:gd name="T9" fmla="*/ 0 h 41"/>
                </a:gdLst>
                <a:ahLst/>
                <a:cxnLst>
                  <a:cxn ang="0">
                    <a:pos x="T0" y="T1"/>
                  </a:cxn>
                  <a:cxn ang="0">
                    <a:pos x="T2" y="T3"/>
                  </a:cxn>
                  <a:cxn ang="0">
                    <a:pos x="T4" y="T5"/>
                  </a:cxn>
                  <a:cxn ang="0">
                    <a:pos x="T6" y="T7"/>
                  </a:cxn>
                  <a:cxn ang="0">
                    <a:pos x="T8" y="T9"/>
                  </a:cxn>
                </a:cxnLst>
                <a:rect l="0" t="0" r="r" b="b"/>
                <a:pathLst>
                  <a:path w="58" h="41">
                    <a:moveTo>
                      <a:pt x="58" y="0"/>
                    </a:moveTo>
                    <a:lnTo>
                      <a:pt x="58" y="8"/>
                    </a:lnTo>
                    <a:lnTo>
                      <a:pt x="0" y="41"/>
                    </a:lnTo>
                    <a:lnTo>
                      <a:pt x="0" y="33"/>
                    </a:lnTo>
                    <a:lnTo>
                      <a:pt x="58" y="0"/>
                    </a:lnTo>
                    <a:close/>
                  </a:path>
                </a:pathLst>
              </a:custGeom>
              <a:solidFill>
                <a:srgbClr val="283B6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1078" name="Freeform 94"/>
              <p:cNvSpPr/>
              <p:nvPr/>
            </p:nvSpPr>
            <p:spPr bwMode="auto">
              <a:xfrm>
                <a:off x="6050" y="2904"/>
                <a:ext cx="57" cy="41"/>
              </a:xfrm>
              <a:custGeom>
                <a:avLst/>
                <a:gdLst>
                  <a:gd name="T0" fmla="*/ 57 w 57"/>
                  <a:gd name="T1" fmla="*/ 33 h 41"/>
                  <a:gd name="T2" fmla="*/ 57 w 57"/>
                  <a:gd name="T3" fmla="*/ 41 h 41"/>
                  <a:gd name="T4" fmla="*/ 0 w 57"/>
                  <a:gd name="T5" fmla="*/ 8 h 41"/>
                  <a:gd name="T6" fmla="*/ 0 w 57"/>
                  <a:gd name="T7" fmla="*/ 0 h 41"/>
                  <a:gd name="T8" fmla="*/ 57 w 57"/>
                  <a:gd name="T9" fmla="*/ 33 h 41"/>
                </a:gdLst>
                <a:ahLst/>
                <a:cxnLst>
                  <a:cxn ang="0">
                    <a:pos x="T0" y="T1"/>
                  </a:cxn>
                  <a:cxn ang="0">
                    <a:pos x="T2" y="T3"/>
                  </a:cxn>
                  <a:cxn ang="0">
                    <a:pos x="T4" y="T5"/>
                  </a:cxn>
                  <a:cxn ang="0">
                    <a:pos x="T6" y="T7"/>
                  </a:cxn>
                  <a:cxn ang="0">
                    <a:pos x="T8" y="T9"/>
                  </a:cxn>
                </a:cxnLst>
                <a:rect l="0" t="0" r="r" b="b"/>
                <a:pathLst>
                  <a:path w="57" h="41">
                    <a:moveTo>
                      <a:pt x="57" y="33"/>
                    </a:moveTo>
                    <a:lnTo>
                      <a:pt x="57" y="41"/>
                    </a:lnTo>
                    <a:lnTo>
                      <a:pt x="0" y="8"/>
                    </a:lnTo>
                    <a:lnTo>
                      <a:pt x="0" y="0"/>
                    </a:lnTo>
                    <a:lnTo>
                      <a:pt x="57" y="33"/>
                    </a:lnTo>
                    <a:close/>
                  </a:path>
                </a:pathLst>
              </a:custGeom>
              <a:solidFill>
                <a:srgbClr val="283B6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1079" name="Freeform 95"/>
              <p:cNvSpPr/>
              <p:nvPr/>
            </p:nvSpPr>
            <p:spPr bwMode="auto">
              <a:xfrm>
                <a:off x="6141" y="2923"/>
                <a:ext cx="115" cy="67"/>
              </a:xfrm>
              <a:custGeom>
                <a:avLst/>
                <a:gdLst>
                  <a:gd name="T0" fmla="*/ 115 w 115"/>
                  <a:gd name="T1" fmla="*/ 34 h 67"/>
                  <a:gd name="T2" fmla="*/ 58 w 115"/>
                  <a:gd name="T3" fmla="*/ 67 h 67"/>
                  <a:gd name="T4" fmla="*/ 0 w 115"/>
                  <a:gd name="T5" fmla="*/ 34 h 67"/>
                  <a:gd name="T6" fmla="*/ 58 w 115"/>
                  <a:gd name="T7" fmla="*/ 0 h 67"/>
                  <a:gd name="T8" fmla="*/ 115 w 115"/>
                  <a:gd name="T9" fmla="*/ 34 h 67"/>
                </a:gdLst>
                <a:ahLst/>
                <a:cxnLst>
                  <a:cxn ang="0">
                    <a:pos x="T0" y="T1"/>
                  </a:cxn>
                  <a:cxn ang="0">
                    <a:pos x="T2" y="T3"/>
                  </a:cxn>
                  <a:cxn ang="0">
                    <a:pos x="T4" y="T5"/>
                  </a:cxn>
                  <a:cxn ang="0">
                    <a:pos x="T6" y="T7"/>
                  </a:cxn>
                  <a:cxn ang="0">
                    <a:pos x="T8" y="T9"/>
                  </a:cxn>
                </a:cxnLst>
                <a:rect l="0" t="0" r="r" b="b"/>
                <a:pathLst>
                  <a:path w="115" h="67">
                    <a:moveTo>
                      <a:pt x="115" y="34"/>
                    </a:moveTo>
                    <a:lnTo>
                      <a:pt x="58" y="67"/>
                    </a:lnTo>
                    <a:lnTo>
                      <a:pt x="0" y="34"/>
                    </a:lnTo>
                    <a:lnTo>
                      <a:pt x="58" y="0"/>
                    </a:lnTo>
                    <a:lnTo>
                      <a:pt x="115" y="34"/>
                    </a:lnTo>
                    <a:close/>
                  </a:path>
                </a:pathLst>
              </a:custGeom>
              <a:solidFill>
                <a:srgbClr val="51658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1080" name="Freeform 96"/>
              <p:cNvSpPr/>
              <p:nvPr/>
            </p:nvSpPr>
            <p:spPr bwMode="auto">
              <a:xfrm>
                <a:off x="6199" y="2957"/>
                <a:ext cx="57" cy="41"/>
              </a:xfrm>
              <a:custGeom>
                <a:avLst/>
                <a:gdLst>
                  <a:gd name="T0" fmla="*/ 57 w 57"/>
                  <a:gd name="T1" fmla="*/ 0 h 41"/>
                  <a:gd name="T2" fmla="*/ 57 w 57"/>
                  <a:gd name="T3" fmla="*/ 8 h 41"/>
                  <a:gd name="T4" fmla="*/ 0 w 57"/>
                  <a:gd name="T5" fmla="*/ 41 h 41"/>
                  <a:gd name="T6" fmla="*/ 0 w 57"/>
                  <a:gd name="T7" fmla="*/ 33 h 41"/>
                  <a:gd name="T8" fmla="*/ 57 w 57"/>
                  <a:gd name="T9" fmla="*/ 0 h 41"/>
                </a:gdLst>
                <a:ahLst/>
                <a:cxnLst>
                  <a:cxn ang="0">
                    <a:pos x="T0" y="T1"/>
                  </a:cxn>
                  <a:cxn ang="0">
                    <a:pos x="T2" y="T3"/>
                  </a:cxn>
                  <a:cxn ang="0">
                    <a:pos x="T4" y="T5"/>
                  </a:cxn>
                  <a:cxn ang="0">
                    <a:pos x="T6" y="T7"/>
                  </a:cxn>
                  <a:cxn ang="0">
                    <a:pos x="T8" y="T9"/>
                  </a:cxn>
                </a:cxnLst>
                <a:rect l="0" t="0" r="r" b="b"/>
                <a:pathLst>
                  <a:path w="57" h="41">
                    <a:moveTo>
                      <a:pt x="57" y="0"/>
                    </a:moveTo>
                    <a:lnTo>
                      <a:pt x="57" y="8"/>
                    </a:lnTo>
                    <a:lnTo>
                      <a:pt x="0" y="41"/>
                    </a:lnTo>
                    <a:lnTo>
                      <a:pt x="0" y="33"/>
                    </a:lnTo>
                    <a:lnTo>
                      <a:pt x="57" y="0"/>
                    </a:lnTo>
                    <a:close/>
                  </a:path>
                </a:pathLst>
              </a:custGeom>
              <a:solidFill>
                <a:srgbClr val="283B6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1081" name="Freeform 97"/>
              <p:cNvSpPr/>
              <p:nvPr/>
            </p:nvSpPr>
            <p:spPr bwMode="auto">
              <a:xfrm>
                <a:off x="6141" y="2957"/>
                <a:ext cx="58" cy="41"/>
              </a:xfrm>
              <a:custGeom>
                <a:avLst/>
                <a:gdLst>
                  <a:gd name="T0" fmla="*/ 58 w 58"/>
                  <a:gd name="T1" fmla="*/ 33 h 41"/>
                  <a:gd name="T2" fmla="*/ 58 w 58"/>
                  <a:gd name="T3" fmla="*/ 41 h 41"/>
                  <a:gd name="T4" fmla="*/ 0 w 58"/>
                  <a:gd name="T5" fmla="*/ 8 h 41"/>
                  <a:gd name="T6" fmla="*/ 0 w 58"/>
                  <a:gd name="T7" fmla="*/ 0 h 41"/>
                  <a:gd name="T8" fmla="*/ 58 w 58"/>
                  <a:gd name="T9" fmla="*/ 33 h 41"/>
                </a:gdLst>
                <a:ahLst/>
                <a:cxnLst>
                  <a:cxn ang="0">
                    <a:pos x="T0" y="T1"/>
                  </a:cxn>
                  <a:cxn ang="0">
                    <a:pos x="T2" y="T3"/>
                  </a:cxn>
                  <a:cxn ang="0">
                    <a:pos x="T4" y="T5"/>
                  </a:cxn>
                  <a:cxn ang="0">
                    <a:pos x="T6" y="T7"/>
                  </a:cxn>
                  <a:cxn ang="0">
                    <a:pos x="T8" y="T9"/>
                  </a:cxn>
                </a:cxnLst>
                <a:rect l="0" t="0" r="r" b="b"/>
                <a:pathLst>
                  <a:path w="58" h="41">
                    <a:moveTo>
                      <a:pt x="58" y="33"/>
                    </a:moveTo>
                    <a:lnTo>
                      <a:pt x="58" y="41"/>
                    </a:lnTo>
                    <a:lnTo>
                      <a:pt x="0" y="8"/>
                    </a:lnTo>
                    <a:lnTo>
                      <a:pt x="0" y="0"/>
                    </a:lnTo>
                    <a:lnTo>
                      <a:pt x="58" y="33"/>
                    </a:lnTo>
                    <a:close/>
                  </a:path>
                </a:pathLst>
              </a:custGeom>
              <a:solidFill>
                <a:srgbClr val="283B6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1082" name="Freeform 98"/>
              <p:cNvSpPr/>
              <p:nvPr/>
            </p:nvSpPr>
            <p:spPr bwMode="auto">
              <a:xfrm>
                <a:off x="6235" y="2978"/>
                <a:ext cx="115" cy="67"/>
              </a:xfrm>
              <a:custGeom>
                <a:avLst/>
                <a:gdLst>
                  <a:gd name="T0" fmla="*/ 115 w 115"/>
                  <a:gd name="T1" fmla="*/ 33 h 67"/>
                  <a:gd name="T2" fmla="*/ 58 w 115"/>
                  <a:gd name="T3" fmla="*/ 67 h 67"/>
                  <a:gd name="T4" fmla="*/ 0 w 115"/>
                  <a:gd name="T5" fmla="*/ 33 h 67"/>
                  <a:gd name="T6" fmla="*/ 57 w 115"/>
                  <a:gd name="T7" fmla="*/ 0 h 67"/>
                  <a:gd name="T8" fmla="*/ 115 w 115"/>
                  <a:gd name="T9" fmla="*/ 33 h 67"/>
                </a:gdLst>
                <a:ahLst/>
                <a:cxnLst>
                  <a:cxn ang="0">
                    <a:pos x="T0" y="T1"/>
                  </a:cxn>
                  <a:cxn ang="0">
                    <a:pos x="T2" y="T3"/>
                  </a:cxn>
                  <a:cxn ang="0">
                    <a:pos x="T4" y="T5"/>
                  </a:cxn>
                  <a:cxn ang="0">
                    <a:pos x="T6" y="T7"/>
                  </a:cxn>
                  <a:cxn ang="0">
                    <a:pos x="T8" y="T9"/>
                  </a:cxn>
                </a:cxnLst>
                <a:rect l="0" t="0" r="r" b="b"/>
                <a:pathLst>
                  <a:path w="115" h="67">
                    <a:moveTo>
                      <a:pt x="115" y="33"/>
                    </a:moveTo>
                    <a:lnTo>
                      <a:pt x="58" y="67"/>
                    </a:lnTo>
                    <a:lnTo>
                      <a:pt x="0" y="33"/>
                    </a:lnTo>
                    <a:lnTo>
                      <a:pt x="57" y="0"/>
                    </a:lnTo>
                    <a:lnTo>
                      <a:pt x="115" y="33"/>
                    </a:lnTo>
                    <a:close/>
                  </a:path>
                </a:pathLst>
              </a:custGeom>
              <a:solidFill>
                <a:srgbClr val="51658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1083" name="Freeform 99"/>
              <p:cNvSpPr/>
              <p:nvPr/>
            </p:nvSpPr>
            <p:spPr bwMode="auto">
              <a:xfrm>
                <a:off x="6293" y="3011"/>
                <a:ext cx="57" cy="42"/>
              </a:xfrm>
              <a:custGeom>
                <a:avLst/>
                <a:gdLst>
                  <a:gd name="T0" fmla="*/ 57 w 57"/>
                  <a:gd name="T1" fmla="*/ 0 h 42"/>
                  <a:gd name="T2" fmla="*/ 57 w 57"/>
                  <a:gd name="T3" fmla="*/ 9 h 42"/>
                  <a:gd name="T4" fmla="*/ 0 w 57"/>
                  <a:gd name="T5" fmla="*/ 42 h 42"/>
                  <a:gd name="T6" fmla="*/ 0 w 57"/>
                  <a:gd name="T7" fmla="*/ 34 h 42"/>
                  <a:gd name="T8" fmla="*/ 57 w 57"/>
                  <a:gd name="T9" fmla="*/ 0 h 42"/>
                </a:gdLst>
                <a:ahLst/>
                <a:cxnLst>
                  <a:cxn ang="0">
                    <a:pos x="T0" y="T1"/>
                  </a:cxn>
                  <a:cxn ang="0">
                    <a:pos x="T2" y="T3"/>
                  </a:cxn>
                  <a:cxn ang="0">
                    <a:pos x="T4" y="T5"/>
                  </a:cxn>
                  <a:cxn ang="0">
                    <a:pos x="T6" y="T7"/>
                  </a:cxn>
                  <a:cxn ang="0">
                    <a:pos x="T8" y="T9"/>
                  </a:cxn>
                </a:cxnLst>
                <a:rect l="0" t="0" r="r" b="b"/>
                <a:pathLst>
                  <a:path w="57" h="42">
                    <a:moveTo>
                      <a:pt x="57" y="0"/>
                    </a:moveTo>
                    <a:lnTo>
                      <a:pt x="57" y="9"/>
                    </a:lnTo>
                    <a:lnTo>
                      <a:pt x="0" y="42"/>
                    </a:lnTo>
                    <a:lnTo>
                      <a:pt x="0" y="34"/>
                    </a:lnTo>
                    <a:lnTo>
                      <a:pt x="57" y="0"/>
                    </a:lnTo>
                    <a:close/>
                  </a:path>
                </a:pathLst>
              </a:custGeom>
              <a:solidFill>
                <a:srgbClr val="283B6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1084" name="Freeform 100"/>
              <p:cNvSpPr/>
              <p:nvPr/>
            </p:nvSpPr>
            <p:spPr bwMode="auto">
              <a:xfrm>
                <a:off x="6235" y="3011"/>
                <a:ext cx="58" cy="42"/>
              </a:xfrm>
              <a:custGeom>
                <a:avLst/>
                <a:gdLst>
                  <a:gd name="T0" fmla="*/ 58 w 58"/>
                  <a:gd name="T1" fmla="*/ 34 h 42"/>
                  <a:gd name="T2" fmla="*/ 58 w 58"/>
                  <a:gd name="T3" fmla="*/ 42 h 42"/>
                  <a:gd name="T4" fmla="*/ 0 w 58"/>
                  <a:gd name="T5" fmla="*/ 9 h 42"/>
                  <a:gd name="T6" fmla="*/ 0 w 58"/>
                  <a:gd name="T7" fmla="*/ 0 h 42"/>
                  <a:gd name="T8" fmla="*/ 58 w 58"/>
                  <a:gd name="T9" fmla="*/ 34 h 42"/>
                </a:gdLst>
                <a:ahLst/>
                <a:cxnLst>
                  <a:cxn ang="0">
                    <a:pos x="T0" y="T1"/>
                  </a:cxn>
                  <a:cxn ang="0">
                    <a:pos x="T2" y="T3"/>
                  </a:cxn>
                  <a:cxn ang="0">
                    <a:pos x="T4" y="T5"/>
                  </a:cxn>
                  <a:cxn ang="0">
                    <a:pos x="T6" y="T7"/>
                  </a:cxn>
                  <a:cxn ang="0">
                    <a:pos x="T8" y="T9"/>
                  </a:cxn>
                </a:cxnLst>
                <a:rect l="0" t="0" r="r" b="b"/>
                <a:pathLst>
                  <a:path w="58" h="42">
                    <a:moveTo>
                      <a:pt x="58" y="34"/>
                    </a:moveTo>
                    <a:lnTo>
                      <a:pt x="58" y="42"/>
                    </a:lnTo>
                    <a:lnTo>
                      <a:pt x="0" y="9"/>
                    </a:lnTo>
                    <a:lnTo>
                      <a:pt x="0" y="0"/>
                    </a:lnTo>
                    <a:lnTo>
                      <a:pt x="58" y="34"/>
                    </a:lnTo>
                    <a:close/>
                  </a:path>
                </a:pathLst>
              </a:custGeom>
              <a:solidFill>
                <a:srgbClr val="283B6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1085" name="Freeform 101"/>
              <p:cNvSpPr/>
              <p:nvPr/>
            </p:nvSpPr>
            <p:spPr bwMode="auto">
              <a:xfrm>
                <a:off x="6322" y="3028"/>
                <a:ext cx="115" cy="67"/>
              </a:xfrm>
              <a:custGeom>
                <a:avLst/>
                <a:gdLst>
                  <a:gd name="T0" fmla="*/ 115 w 115"/>
                  <a:gd name="T1" fmla="*/ 34 h 67"/>
                  <a:gd name="T2" fmla="*/ 58 w 115"/>
                  <a:gd name="T3" fmla="*/ 67 h 67"/>
                  <a:gd name="T4" fmla="*/ 0 w 115"/>
                  <a:gd name="T5" fmla="*/ 34 h 67"/>
                  <a:gd name="T6" fmla="*/ 57 w 115"/>
                  <a:gd name="T7" fmla="*/ 0 h 67"/>
                  <a:gd name="T8" fmla="*/ 115 w 115"/>
                  <a:gd name="T9" fmla="*/ 34 h 67"/>
                </a:gdLst>
                <a:ahLst/>
                <a:cxnLst>
                  <a:cxn ang="0">
                    <a:pos x="T0" y="T1"/>
                  </a:cxn>
                  <a:cxn ang="0">
                    <a:pos x="T2" y="T3"/>
                  </a:cxn>
                  <a:cxn ang="0">
                    <a:pos x="T4" y="T5"/>
                  </a:cxn>
                  <a:cxn ang="0">
                    <a:pos x="T6" y="T7"/>
                  </a:cxn>
                  <a:cxn ang="0">
                    <a:pos x="T8" y="T9"/>
                  </a:cxn>
                </a:cxnLst>
                <a:rect l="0" t="0" r="r" b="b"/>
                <a:pathLst>
                  <a:path w="115" h="67">
                    <a:moveTo>
                      <a:pt x="115" y="34"/>
                    </a:moveTo>
                    <a:lnTo>
                      <a:pt x="58" y="67"/>
                    </a:lnTo>
                    <a:lnTo>
                      <a:pt x="0" y="34"/>
                    </a:lnTo>
                    <a:lnTo>
                      <a:pt x="57" y="0"/>
                    </a:lnTo>
                    <a:lnTo>
                      <a:pt x="115" y="34"/>
                    </a:lnTo>
                    <a:close/>
                  </a:path>
                </a:pathLst>
              </a:custGeom>
              <a:solidFill>
                <a:srgbClr val="51658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1086" name="Freeform 102"/>
              <p:cNvSpPr/>
              <p:nvPr/>
            </p:nvSpPr>
            <p:spPr bwMode="auto">
              <a:xfrm>
                <a:off x="6379" y="3062"/>
                <a:ext cx="58" cy="41"/>
              </a:xfrm>
              <a:custGeom>
                <a:avLst/>
                <a:gdLst>
                  <a:gd name="T0" fmla="*/ 58 w 58"/>
                  <a:gd name="T1" fmla="*/ 0 h 41"/>
                  <a:gd name="T2" fmla="*/ 58 w 58"/>
                  <a:gd name="T3" fmla="*/ 8 h 41"/>
                  <a:gd name="T4" fmla="*/ 0 w 58"/>
                  <a:gd name="T5" fmla="*/ 41 h 41"/>
                  <a:gd name="T6" fmla="*/ 1 w 58"/>
                  <a:gd name="T7" fmla="*/ 33 h 41"/>
                  <a:gd name="T8" fmla="*/ 58 w 58"/>
                  <a:gd name="T9" fmla="*/ 0 h 41"/>
                </a:gdLst>
                <a:ahLst/>
                <a:cxnLst>
                  <a:cxn ang="0">
                    <a:pos x="T0" y="T1"/>
                  </a:cxn>
                  <a:cxn ang="0">
                    <a:pos x="T2" y="T3"/>
                  </a:cxn>
                  <a:cxn ang="0">
                    <a:pos x="T4" y="T5"/>
                  </a:cxn>
                  <a:cxn ang="0">
                    <a:pos x="T6" y="T7"/>
                  </a:cxn>
                  <a:cxn ang="0">
                    <a:pos x="T8" y="T9"/>
                  </a:cxn>
                </a:cxnLst>
                <a:rect l="0" t="0" r="r" b="b"/>
                <a:pathLst>
                  <a:path w="58" h="41">
                    <a:moveTo>
                      <a:pt x="58" y="0"/>
                    </a:moveTo>
                    <a:lnTo>
                      <a:pt x="58" y="8"/>
                    </a:lnTo>
                    <a:lnTo>
                      <a:pt x="0" y="41"/>
                    </a:lnTo>
                    <a:lnTo>
                      <a:pt x="1" y="33"/>
                    </a:lnTo>
                    <a:lnTo>
                      <a:pt x="58" y="0"/>
                    </a:lnTo>
                    <a:close/>
                  </a:path>
                </a:pathLst>
              </a:custGeom>
              <a:solidFill>
                <a:srgbClr val="283B6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1087" name="Freeform 103"/>
              <p:cNvSpPr/>
              <p:nvPr/>
            </p:nvSpPr>
            <p:spPr bwMode="auto">
              <a:xfrm>
                <a:off x="6322" y="3062"/>
                <a:ext cx="58" cy="41"/>
              </a:xfrm>
              <a:custGeom>
                <a:avLst/>
                <a:gdLst>
                  <a:gd name="T0" fmla="*/ 58 w 58"/>
                  <a:gd name="T1" fmla="*/ 33 h 41"/>
                  <a:gd name="T2" fmla="*/ 57 w 58"/>
                  <a:gd name="T3" fmla="*/ 41 h 41"/>
                  <a:gd name="T4" fmla="*/ 0 w 58"/>
                  <a:gd name="T5" fmla="*/ 8 h 41"/>
                  <a:gd name="T6" fmla="*/ 0 w 58"/>
                  <a:gd name="T7" fmla="*/ 0 h 41"/>
                  <a:gd name="T8" fmla="*/ 58 w 58"/>
                  <a:gd name="T9" fmla="*/ 33 h 41"/>
                </a:gdLst>
                <a:ahLst/>
                <a:cxnLst>
                  <a:cxn ang="0">
                    <a:pos x="T0" y="T1"/>
                  </a:cxn>
                  <a:cxn ang="0">
                    <a:pos x="T2" y="T3"/>
                  </a:cxn>
                  <a:cxn ang="0">
                    <a:pos x="T4" y="T5"/>
                  </a:cxn>
                  <a:cxn ang="0">
                    <a:pos x="T6" y="T7"/>
                  </a:cxn>
                  <a:cxn ang="0">
                    <a:pos x="T8" y="T9"/>
                  </a:cxn>
                </a:cxnLst>
                <a:rect l="0" t="0" r="r" b="b"/>
                <a:pathLst>
                  <a:path w="58" h="41">
                    <a:moveTo>
                      <a:pt x="58" y="33"/>
                    </a:moveTo>
                    <a:lnTo>
                      <a:pt x="57" y="41"/>
                    </a:lnTo>
                    <a:lnTo>
                      <a:pt x="0" y="8"/>
                    </a:lnTo>
                    <a:lnTo>
                      <a:pt x="0" y="0"/>
                    </a:lnTo>
                    <a:lnTo>
                      <a:pt x="58" y="33"/>
                    </a:lnTo>
                    <a:close/>
                  </a:path>
                </a:pathLst>
              </a:custGeom>
              <a:solidFill>
                <a:srgbClr val="283B6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1088" name="Freeform 104"/>
              <p:cNvSpPr/>
              <p:nvPr/>
            </p:nvSpPr>
            <p:spPr bwMode="auto">
              <a:xfrm>
                <a:off x="6408" y="3079"/>
                <a:ext cx="115" cy="66"/>
              </a:xfrm>
              <a:custGeom>
                <a:avLst/>
                <a:gdLst>
                  <a:gd name="T0" fmla="*/ 115 w 115"/>
                  <a:gd name="T1" fmla="*/ 33 h 66"/>
                  <a:gd name="T2" fmla="*/ 58 w 115"/>
                  <a:gd name="T3" fmla="*/ 66 h 66"/>
                  <a:gd name="T4" fmla="*/ 0 w 115"/>
                  <a:gd name="T5" fmla="*/ 33 h 66"/>
                  <a:gd name="T6" fmla="*/ 57 w 115"/>
                  <a:gd name="T7" fmla="*/ 0 h 66"/>
                  <a:gd name="T8" fmla="*/ 115 w 115"/>
                  <a:gd name="T9" fmla="*/ 33 h 66"/>
                </a:gdLst>
                <a:ahLst/>
                <a:cxnLst>
                  <a:cxn ang="0">
                    <a:pos x="T0" y="T1"/>
                  </a:cxn>
                  <a:cxn ang="0">
                    <a:pos x="T2" y="T3"/>
                  </a:cxn>
                  <a:cxn ang="0">
                    <a:pos x="T4" y="T5"/>
                  </a:cxn>
                  <a:cxn ang="0">
                    <a:pos x="T6" y="T7"/>
                  </a:cxn>
                  <a:cxn ang="0">
                    <a:pos x="T8" y="T9"/>
                  </a:cxn>
                </a:cxnLst>
                <a:rect l="0" t="0" r="r" b="b"/>
                <a:pathLst>
                  <a:path w="115" h="66">
                    <a:moveTo>
                      <a:pt x="115" y="33"/>
                    </a:moveTo>
                    <a:lnTo>
                      <a:pt x="58" y="66"/>
                    </a:lnTo>
                    <a:lnTo>
                      <a:pt x="0" y="33"/>
                    </a:lnTo>
                    <a:lnTo>
                      <a:pt x="57" y="0"/>
                    </a:lnTo>
                    <a:lnTo>
                      <a:pt x="115" y="33"/>
                    </a:lnTo>
                    <a:close/>
                  </a:path>
                </a:pathLst>
              </a:custGeom>
              <a:solidFill>
                <a:srgbClr val="51658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1089" name="Freeform 105"/>
              <p:cNvSpPr/>
              <p:nvPr/>
            </p:nvSpPr>
            <p:spPr bwMode="auto">
              <a:xfrm>
                <a:off x="6466" y="3112"/>
                <a:ext cx="57" cy="42"/>
              </a:xfrm>
              <a:custGeom>
                <a:avLst/>
                <a:gdLst>
                  <a:gd name="T0" fmla="*/ 57 w 57"/>
                  <a:gd name="T1" fmla="*/ 0 h 42"/>
                  <a:gd name="T2" fmla="*/ 57 w 57"/>
                  <a:gd name="T3" fmla="*/ 8 h 42"/>
                  <a:gd name="T4" fmla="*/ 0 w 57"/>
                  <a:gd name="T5" fmla="*/ 42 h 42"/>
                  <a:gd name="T6" fmla="*/ 0 w 57"/>
                  <a:gd name="T7" fmla="*/ 33 h 42"/>
                  <a:gd name="T8" fmla="*/ 57 w 57"/>
                  <a:gd name="T9" fmla="*/ 0 h 42"/>
                </a:gdLst>
                <a:ahLst/>
                <a:cxnLst>
                  <a:cxn ang="0">
                    <a:pos x="T0" y="T1"/>
                  </a:cxn>
                  <a:cxn ang="0">
                    <a:pos x="T2" y="T3"/>
                  </a:cxn>
                  <a:cxn ang="0">
                    <a:pos x="T4" y="T5"/>
                  </a:cxn>
                  <a:cxn ang="0">
                    <a:pos x="T6" y="T7"/>
                  </a:cxn>
                  <a:cxn ang="0">
                    <a:pos x="T8" y="T9"/>
                  </a:cxn>
                </a:cxnLst>
                <a:rect l="0" t="0" r="r" b="b"/>
                <a:pathLst>
                  <a:path w="57" h="42">
                    <a:moveTo>
                      <a:pt x="57" y="0"/>
                    </a:moveTo>
                    <a:lnTo>
                      <a:pt x="57" y="8"/>
                    </a:lnTo>
                    <a:lnTo>
                      <a:pt x="0" y="42"/>
                    </a:lnTo>
                    <a:lnTo>
                      <a:pt x="0" y="33"/>
                    </a:lnTo>
                    <a:lnTo>
                      <a:pt x="57" y="0"/>
                    </a:lnTo>
                    <a:close/>
                  </a:path>
                </a:pathLst>
              </a:custGeom>
              <a:solidFill>
                <a:srgbClr val="283B6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1090" name="Freeform 106"/>
              <p:cNvSpPr/>
              <p:nvPr/>
            </p:nvSpPr>
            <p:spPr bwMode="auto">
              <a:xfrm>
                <a:off x="6408" y="3112"/>
                <a:ext cx="58" cy="42"/>
              </a:xfrm>
              <a:custGeom>
                <a:avLst/>
                <a:gdLst>
                  <a:gd name="T0" fmla="*/ 58 w 58"/>
                  <a:gd name="T1" fmla="*/ 33 h 42"/>
                  <a:gd name="T2" fmla="*/ 58 w 58"/>
                  <a:gd name="T3" fmla="*/ 42 h 42"/>
                  <a:gd name="T4" fmla="*/ 0 w 58"/>
                  <a:gd name="T5" fmla="*/ 8 h 42"/>
                  <a:gd name="T6" fmla="*/ 0 w 58"/>
                  <a:gd name="T7" fmla="*/ 0 h 42"/>
                  <a:gd name="T8" fmla="*/ 58 w 58"/>
                  <a:gd name="T9" fmla="*/ 33 h 42"/>
                </a:gdLst>
                <a:ahLst/>
                <a:cxnLst>
                  <a:cxn ang="0">
                    <a:pos x="T0" y="T1"/>
                  </a:cxn>
                  <a:cxn ang="0">
                    <a:pos x="T2" y="T3"/>
                  </a:cxn>
                  <a:cxn ang="0">
                    <a:pos x="T4" y="T5"/>
                  </a:cxn>
                  <a:cxn ang="0">
                    <a:pos x="T6" y="T7"/>
                  </a:cxn>
                  <a:cxn ang="0">
                    <a:pos x="T8" y="T9"/>
                  </a:cxn>
                </a:cxnLst>
                <a:rect l="0" t="0" r="r" b="b"/>
                <a:pathLst>
                  <a:path w="58" h="42">
                    <a:moveTo>
                      <a:pt x="58" y="33"/>
                    </a:moveTo>
                    <a:lnTo>
                      <a:pt x="58" y="42"/>
                    </a:lnTo>
                    <a:lnTo>
                      <a:pt x="0" y="8"/>
                    </a:lnTo>
                    <a:lnTo>
                      <a:pt x="0" y="0"/>
                    </a:lnTo>
                    <a:lnTo>
                      <a:pt x="58" y="33"/>
                    </a:lnTo>
                    <a:close/>
                  </a:path>
                </a:pathLst>
              </a:custGeom>
              <a:solidFill>
                <a:srgbClr val="283B6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1091" name="Freeform 107"/>
              <p:cNvSpPr/>
              <p:nvPr/>
            </p:nvSpPr>
            <p:spPr bwMode="auto">
              <a:xfrm>
                <a:off x="6499" y="3132"/>
                <a:ext cx="115" cy="66"/>
              </a:xfrm>
              <a:custGeom>
                <a:avLst/>
                <a:gdLst>
                  <a:gd name="T0" fmla="*/ 115 w 115"/>
                  <a:gd name="T1" fmla="*/ 33 h 66"/>
                  <a:gd name="T2" fmla="*/ 57 w 115"/>
                  <a:gd name="T3" fmla="*/ 66 h 66"/>
                  <a:gd name="T4" fmla="*/ 0 w 115"/>
                  <a:gd name="T5" fmla="*/ 33 h 66"/>
                  <a:gd name="T6" fmla="*/ 57 w 115"/>
                  <a:gd name="T7" fmla="*/ 0 h 66"/>
                  <a:gd name="T8" fmla="*/ 115 w 115"/>
                  <a:gd name="T9" fmla="*/ 33 h 66"/>
                </a:gdLst>
                <a:ahLst/>
                <a:cxnLst>
                  <a:cxn ang="0">
                    <a:pos x="T0" y="T1"/>
                  </a:cxn>
                  <a:cxn ang="0">
                    <a:pos x="T2" y="T3"/>
                  </a:cxn>
                  <a:cxn ang="0">
                    <a:pos x="T4" y="T5"/>
                  </a:cxn>
                  <a:cxn ang="0">
                    <a:pos x="T6" y="T7"/>
                  </a:cxn>
                  <a:cxn ang="0">
                    <a:pos x="T8" y="T9"/>
                  </a:cxn>
                </a:cxnLst>
                <a:rect l="0" t="0" r="r" b="b"/>
                <a:pathLst>
                  <a:path w="115" h="66">
                    <a:moveTo>
                      <a:pt x="115" y="33"/>
                    </a:moveTo>
                    <a:lnTo>
                      <a:pt x="57" y="66"/>
                    </a:lnTo>
                    <a:lnTo>
                      <a:pt x="0" y="33"/>
                    </a:lnTo>
                    <a:lnTo>
                      <a:pt x="57" y="0"/>
                    </a:lnTo>
                    <a:lnTo>
                      <a:pt x="115" y="33"/>
                    </a:lnTo>
                    <a:close/>
                  </a:path>
                </a:pathLst>
              </a:custGeom>
              <a:solidFill>
                <a:srgbClr val="51658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1092" name="Freeform 108"/>
              <p:cNvSpPr/>
              <p:nvPr/>
            </p:nvSpPr>
            <p:spPr bwMode="auto">
              <a:xfrm>
                <a:off x="6556" y="3165"/>
                <a:ext cx="58" cy="42"/>
              </a:xfrm>
              <a:custGeom>
                <a:avLst/>
                <a:gdLst>
                  <a:gd name="T0" fmla="*/ 58 w 58"/>
                  <a:gd name="T1" fmla="*/ 0 h 42"/>
                  <a:gd name="T2" fmla="*/ 58 w 58"/>
                  <a:gd name="T3" fmla="*/ 9 h 42"/>
                  <a:gd name="T4" fmla="*/ 0 w 58"/>
                  <a:gd name="T5" fmla="*/ 42 h 42"/>
                  <a:gd name="T6" fmla="*/ 0 w 58"/>
                  <a:gd name="T7" fmla="*/ 33 h 42"/>
                  <a:gd name="T8" fmla="*/ 58 w 58"/>
                  <a:gd name="T9" fmla="*/ 0 h 42"/>
                </a:gdLst>
                <a:ahLst/>
                <a:cxnLst>
                  <a:cxn ang="0">
                    <a:pos x="T0" y="T1"/>
                  </a:cxn>
                  <a:cxn ang="0">
                    <a:pos x="T2" y="T3"/>
                  </a:cxn>
                  <a:cxn ang="0">
                    <a:pos x="T4" y="T5"/>
                  </a:cxn>
                  <a:cxn ang="0">
                    <a:pos x="T6" y="T7"/>
                  </a:cxn>
                  <a:cxn ang="0">
                    <a:pos x="T8" y="T9"/>
                  </a:cxn>
                </a:cxnLst>
                <a:rect l="0" t="0" r="r" b="b"/>
                <a:pathLst>
                  <a:path w="58" h="42">
                    <a:moveTo>
                      <a:pt x="58" y="0"/>
                    </a:moveTo>
                    <a:lnTo>
                      <a:pt x="58" y="9"/>
                    </a:lnTo>
                    <a:lnTo>
                      <a:pt x="0" y="42"/>
                    </a:lnTo>
                    <a:lnTo>
                      <a:pt x="0" y="33"/>
                    </a:lnTo>
                    <a:lnTo>
                      <a:pt x="58" y="0"/>
                    </a:lnTo>
                    <a:close/>
                  </a:path>
                </a:pathLst>
              </a:custGeom>
              <a:solidFill>
                <a:srgbClr val="283B6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1093" name="Freeform 109"/>
              <p:cNvSpPr/>
              <p:nvPr/>
            </p:nvSpPr>
            <p:spPr bwMode="auto">
              <a:xfrm>
                <a:off x="6499" y="3165"/>
                <a:ext cx="57" cy="42"/>
              </a:xfrm>
              <a:custGeom>
                <a:avLst/>
                <a:gdLst>
                  <a:gd name="T0" fmla="*/ 57 w 57"/>
                  <a:gd name="T1" fmla="*/ 33 h 42"/>
                  <a:gd name="T2" fmla="*/ 57 w 57"/>
                  <a:gd name="T3" fmla="*/ 42 h 42"/>
                  <a:gd name="T4" fmla="*/ 0 w 57"/>
                  <a:gd name="T5" fmla="*/ 8 h 42"/>
                  <a:gd name="T6" fmla="*/ 0 w 57"/>
                  <a:gd name="T7" fmla="*/ 0 h 42"/>
                  <a:gd name="T8" fmla="*/ 57 w 57"/>
                  <a:gd name="T9" fmla="*/ 33 h 42"/>
                </a:gdLst>
                <a:ahLst/>
                <a:cxnLst>
                  <a:cxn ang="0">
                    <a:pos x="T0" y="T1"/>
                  </a:cxn>
                  <a:cxn ang="0">
                    <a:pos x="T2" y="T3"/>
                  </a:cxn>
                  <a:cxn ang="0">
                    <a:pos x="T4" y="T5"/>
                  </a:cxn>
                  <a:cxn ang="0">
                    <a:pos x="T6" y="T7"/>
                  </a:cxn>
                  <a:cxn ang="0">
                    <a:pos x="T8" y="T9"/>
                  </a:cxn>
                </a:cxnLst>
                <a:rect l="0" t="0" r="r" b="b"/>
                <a:pathLst>
                  <a:path w="57" h="42">
                    <a:moveTo>
                      <a:pt x="57" y="33"/>
                    </a:moveTo>
                    <a:lnTo>
                      <a:pt x="57" y="42"/>
                    </a:lnTo>
                    <a:lnTo>
                      <a:pt x="0" y="8"/>
                    </a:lnTo>
                    <a:lnTo>
                      <a:pt x="0" y="0"/>
                    </a:lnTo>
                    <a:lnTo>
                      <a:pt x="57" y="33"/>
                    </a:lnTo>
                    <a:close/>
                  </a:path>
                </a:pathLst>
              </a:custGeom>
              <a:solidFill>
                <a:srgbClr val="283B6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1094" name="Freeform 110"/>
              <p:cNvSpPr/>
              <p:nvPr/>
            </p:nvSpPr>
            <p:spPr bwMode="auto">
              <a:xfrm>
                <a:off x="5560" y="2687"/>
                <a:ext cx="170" cy="98"/>
              </a:xfrm>
              <a:custGeom>
                <a:avLst/>
                <a:gdLst>
                  <a:gd name="T0" fmla="*/ 170 w 170"/>
                  <a:gd name="T1" fmla="*/ 65 h 98"/>
                  <a:gd name="T2" fmla="*/ 112 w 170"/>
                  <a:gd name="T3" fmla="*/ 98 h 98"/>
                  <a:gd name="T4" fmla="*/ 0 w 170"/>
                  <a:gd name="T5" fmla="*/ 33 h 98"/>
                  <a:gd name="T6" fmla="*/ 57 w 170"/>
                  <a:gd name="T7" fmla="*/ 0 h 98"/>
                  <a:gd name="T8" fmla="*/ 170 w 170"/>
                  <a:gd name="T9" fmla="*/ 65 h 98"/>
                </a:gdLst>
                <a:ahLst/>
                <a:cxnLst>
                  <a:cxn ang="0">
                    <a:pos x="T0" y="T1"/>
                  </a:cxn>
                  <a:cxn ang="0">
                    <a:pos x="T2" y="T3"/>
                  </a:cxn>
                  <a:cxn ang="0">
                    <a:pos x="T4" y="T5"/>
                  </a:cxn>
                  <a:cxn ang="0">
                    <a:pos x="T6" y="T7"/>
                  </a:cxn>
                  <a:cxn ang="0">
                    <a:pos x="T8" y="T9"/>
                  </a:cxn>
                </a:cxnLst>
                <a:rect l="0" t="0" r="r" b="b"/>
                <a:pathLst>
                  <a:path w="170" h="98">
                    <a:moveTo>
                      <a:pt x="170" y="65"/>
                    </a:moveTo>
                    <a:lnTo>
                      <a:pt x="112" y="98"/>
                    </a:lnTo>
                    <a:lnTo>
                      <a:pt x="0" y="33"/>
                    </a:lnTo>
                    <a:lnTo>
                      <a:pt x="57" y="0"/>
                    </a:lnTo>
                    <a:lnTo>
                      <a:pt x="170" y="65"/>
                    </a:lnTo>
                    <a:close/>
                  </a:path>
                </a:pathLst>
              </a:custGeom>
              <a:solidFill>
                <a:srgbClr val="51658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1095" name="Freeform 111"/>
              <p:cNvSpPr/>
              <p:nvPr/>
            </p:nvSpPr>
            <p:spPr bwMode="auto">
              <a:xfrm>
                <a:off x="5672" y="2752"/>
                <a:ext cx="58" cy="42"/>
              </a:xfrm>
              <a:custGeom>
                <a:avLst/>
                <a:gdLst>
                  <a:gd name="T0" fmla="*/ 58 w 58"/>
                  <a:gd name="T1" fmla="*/ 0 h 42"/>
                  <a:gd name="T2" fmla="*/ 58 w 58"/>
                  <a:gd name="T3" fmla="*/ 9 h 42"/>
                  <a:gd name="T4" fmla="*/ 0 w 58"/>
                  <a:gd name="T5" fmla="*/ 42 h 42"/>
                  <a:gd name="T6" fmla="*/ 0 w 58"/>
                  <a:gd name="T7" fmla="*/ 33 h 42"/>
                  <a:gd name="T8" fmla="*/ 58 w 58"/>
                  <a:gd name="T9" fmla="*/ 0 h 42"/>
                </a:gdLst>
                <a:ahLst/>
                <a:cxnLst>
                  <a:cxn ang="0">
                    <a:pos x="T0" y="T1"/>
                  </a:cxn>
                  <a:cxn ang="0">
                    <a:pos x="T2" y="T3"/>
                  </a:cxn>
                  <a:cxn ang="0">
                    <a:pos x="T4" y="T5"/>
                  </a:cxn>
                  <a:cxn ang="0">
                    <a:pos x="T6" y="T7"/>
                  </a:cxn>
                  <a:cxn ang="0">
                    <a:pos x="T8" y="T9"/>
                  </a:cxn>
                </a:cxnLst>
                <a:rect l="0" t="0" r="r" b="b"/>
                <a:pathLst>
                  <a:path w="58" h="42">
                    <a:moveTo>
                      <a:pt x="58" y="0"/>
                    </a:moveTo>
                    <a:lnTo>
                      <a:pt x="58" y="9"/>
                    </a:lnTo>
                    <a:lnTo>
                      <a:pt x="0" y="42"/>
                    </a:lnTo>
                    <a:lnTo>
                      <a:pt x="0" y="33"/>
                    </a:lnTo>
                    <a:lnTo>
                      <a:pt x="58" y="0"/>
                    </a:lnTo>
                    <a:close/>
                  </a:path>
                </a:pathLst>
              </a:custGeom>
              <a:solidFill>
                <a:srgbClr val="283B6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1096" name="Freeform 112"/>
              <p:cNvSpPr/>
              <p:nvPr/>
            </p:nvSpPr>
            <p:spPr bwMode="auto">
              <a:xfrm>
                <a:off x="5560" y="2720"/>
                <a:ext cx="112" cy="74"/>
              </a:xfrm>
              <a:custGeom>
                <a:avLst/>
                <a:gdLst>
                  <a:gd name="T0" fmla="*/ 112 w 112"/>
                  <a:gd name="T1" fmla="*/ 65 h 74"/>
                  <a:gd name="T2" fmla="*/ 112 w 112"/>
                  <a:gd name="T3" fmla="*/ 74 h 74"/>
                  <a:gd name="T4" fmla="*/ 0 w 112"/>
                  <a:gd name="T5" fmla="*/ 9 h 74"/>
                  <a:gd name="T6" fmla="*/ 0 w 112"/>
                  <a:gd name="T7" fmla="*/ 0 h 74"/>
                  <a:gd name="T8" fmla="*/ 112 w 112"/>
                  <a:gd name="T9" fmla="*/ 65 h 74"/>
                </a:gdLst>
                <a:ahLst/>
                <a:cxnLst>
                  <a:cxn ang="0">
                    <a:pos x="T0" y="T1"/>
                  </a:cxn>
                  <a:cxn ang="0">
                    <a:pos x="T2" y="T3"/>
                  </a:cxn>
                  <a:cxn ang="0">
                    <a:pos x="T4" y="T5"/>
                  </a:cxn>
                  <a:cxn ang="0">
                    <a:pos x="T6" y="T7"/>
                  </a:cxn>
                  <a:cxn ang="0">
                    <a:pos x="T8" y="T9"/>
                  </a:cxn>
                </a:cxnLst>
                <a:rect l="0" t="0" r="r" b="b"/>
                <a:pathLst>
                  <a:path w="112" h="74">
                    <a:moveTo>
                      <a:pt x="112" y="65"/>
                    </a:moveTo>
                    <a:lnTo>
                      <a:pt x="112" y="74"/>
                    </a:lnTo>
                    <a:lnTo>
                      <a:pt x="0" y="9"/>
                    </a:lnTo>
                    <a:lnTo>
                      <a:pt x="0" y="0"/>
                    </a:lnTo>
                    <a:lnTo>
                      <a:pt x="112" y="65"/>
                    </a:lnTo>
                    <a:close/>
                  </a:path>
                </a:pathLst>
              </a:custGeom>
              <a:solidFill>
                <a:srgbClr val="283B6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1097" name="Freeform 113"/>
              <p:cNvSpPr/>
              <p:nvPr/>
            </p:nvSpPr>
            <p:spPr bwMode="auto">
              <a:xfrm>
                <a:off x="5719" y="2780"/>
                <a:ext cx="115" cy="66"/>
              </a:xfrm>
              <a:custGeom>
                <a:avLst/>
                <a:gdLst>
                  <a:gd name="T0" fmla="*/ 115 w 115"/>
                  <a:gd name="T1" fmla="*/ 33 h 66"/>
                  <a:gd name="T2" fmla="*/ 58 w 115"/>
                  <a:gd name="T3" fmla="*/ 66 h 66"/>
                  <a:gd name="T4" fmla="*/ 0 w 115"/>
                  <a:gd name="T5" fmla="*/ 33 h 66"/>
                  <a:gd name="T6" fmla="*/ 58 w 115"/>
                  <a:gd name="T7" fmla="*/ 0 h 66"/>
                  <a:gd name="T8" fmla="*/ 115 w 115"/>
                  <a:gd name="T9" fmla="*/ 33 h 66"/>
                </a:gdLst>
                <a:ahLst/>
                <a:cxnLst>
                  <a:cxn ang="0">
                    <a:pos x="T0" y="T1"/>
                  </a:cxn>
                  <a:cxn ang="0">
                    <a:pos x="T2" y="T3"/>
                  </a:cxn>
                  <a:cxn ang="0">
                    <a:pos x="T4" y="T5"/>
                  </a:cxn>
                  <a:cxn ang="0">
                    <a:pos x="T6" y="T7"/>
                  </a:cxn>
                  <a:cxn ang="0">
                    <a:pos x="T8" y="T9"/>
                  </a:cxn>
                </a:cxnLst>
                <a:rect l="0" t="0" r="r" b="b"/>
                <a:pathLst>
                  <a:path w="115" h="66">
                    <a:moveTo>
                      <a:pt x="115" y="33"/>
                    </a:moveTo>
                    <a:lnTo>
                      <a:pt x="58" y="66"/>
                    </a:lnTo>
                    <a:lnTo>
                      <a:pt x="0" y="33"/>
                    </a:lnTo>
                    <a:lnTo>
                      <a:pt x="58" y="0"/>
                    </a:lnTo>
                    <a:lnTo>
                      <a:pt x="115" y="33"/>
                    </a:lnTo>
                    <a:close/>
                  </a:path>
                </a:pathLst>
              </a:custGeom>
              <a:solidFill>
                <a:srgbClr val="51658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1098" name="Freeform 114"/>
              <p:cNvSpPr/>
              <p:nvPr/>
            </p:nvSpPr>
            <p:spPr bwMode="auto">
              <a:xfrm>
                <a:off x="5777" y="2813"/>
                <a:ext cx="57" cy="41"/>
              </a:xfrm>
              <a:custGeom>
                <a:avLst/>
                <a:gdLst>
                  <a:gd name="T0" fmla="*/ 57 w 57"/>
                  <a:gd name="T1" fmla="*/ 0 h 41"/>
                  <a:gd name="T2" fmla="*/ 57 w 57"/>
                  <a:gd name="T3" fmla="*/ 8 h 41"/>
                  <a:gd name="T4" fmla="*/ 0 w 57"/>
                  <a:gd name="T5" fmla="*/ 41 h 41"/>
                  <a:gd name="T6" fmla="*/ 0 w 57"/>
                  <a:gd name="T7" fmla="*/ 33 h 41"/>
                  <a:gd name="T8" fmla="*/ 57 w 57"/>
                  <a:gd name="T9" fmla="*/ 0 h 41"/>
                </a:gdLst>
                <a:ahLst/>
                <a:cxnLst>
                  <a:cxn ang="0">
                    <a:pos x="T0" y="T1"/>
                  </a:cxn>
                  <a:cxn ang="0">
                    <a:pos x="T2" y="T3"/>
                  </a:cxn>
                  <a:cxn ang="0">
                    <a:pos x="T4" y="T5"/>
                  </a:cxn>
                  <a:cxn ang="0">
                    <a:pos x="T6" y="T7"/>
                  </a:cxn>
                  <a:cxn ang="0">
                    <a:pos x="T8" y="T9"/>
                  </a:cxn>
                </a:cxnLst>
                <a:rect l="0" t="0" r="r" b="b"/>
                <a:pathLst>
                  <a:path w="57" h="41">
                    <a:moveTo>
                      <a:pt x="57" y="0"/>
                    </a:moveTo>
                    <a:lnTo>
                      <a:pt x="57" y="8"/>
                    </a:lnTo>
                    <a:lnTo>
                      <a:pt x="0" y="41"/>
                    </a:lnTo>
                    <a:lnTo>
                      <a:pt x="0" y="33"/>
                    </a:lnTo>
                    <a:lnTo>
                      <a:pt x="57" y="0"/>
                    </a:lnTo>
                    <a:close/>
                  </a:path>
                </a:pathLst>
              </a:custGeom>
              <a:solidFill>
                <a:srgbClr val="283B6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1099" name="Freeform 115"/>
              <p:cNvSpPr/>
              <p:nvPr/>
            </p:nvSpPr>
            <p:spPr bwMode="auto">
              <a:xfrm>
                <a:off x="5719" y="2813"/>
                <a:ext cx="58" cy="41"/>
              </a:xfrm>
              <a:custGeom>
                <a:avLst/>
                <a:gdLst>
                  <a:gd name="T0" fmla="*/ 58 w 58"/>
                  <a:gd name="T1" fmla="*/ 33 h 41"/>
                  <a:gd name="T2" fmla="*/ 58 w 58"/>
                  <a:gd name="T3" fmla="*/ 41 h 41"/>
                  <a:gd name="T4" fmla="*/ 0 w 58"/>
                  <a:gd name="T5" fmla="*/ 8 h 41"/>
                  <a:gd name="T6" fmla="*/ 0 w 58"/>
                  <a:gd name="T7" fmla="*/ 0 h 41"/>
                  <a:gd name="T8" fmla="*/ 58 w 58"/>
                  <a:gd name="T9" fmla="*/ 33 h 41"/>
                </a:gdLst>
                <a:ahLst/>
                <a:cxnLst>
                  <a:cxn ang="0">
                    <a:pos x="T0" y="T1"/>
                  </a:cxn>
                  <a:cxn ang="0">
                    <a:pos x="T2" y="T3"/>
                  </a:cxn>
                  <a:cxn ang="0">
                    <a:pos x="T4" y="T5"/>
                  </a:cxn>
                  <a:cxn ang="0">
                    <a:pos x="T6" y="T7"/>
                  </a:cxn>
                  <a:cxn ang="0">
                    <a:pos x="T8" y="T9"/>
                  </a:cxn>
                </a:cxnLst>
                <a:rect l="0" t="0" r="r" b="b"/>
                <a:pathLst>
                  <a:path w="58" h="41">
                    <a:moveTo>
                      <a:pt x="58" y="33"/>
                    </a:moveTo>
                    <a:lnTo>
                      <a:pt x="58" y="41"/>
                    </a:lnTo>
                    <a:lnTo>
                      <a:pt x="0" y="8"/>
                    </a:lnTo>
                    <a:lnTo>
                      <a:pt x="0" y="0"/>
                    </a:lnTo>
                    <a:lnTo>
                      <a:pt x="58" y="33"/>
                    </a:lnTo>
                    <a:close/>
                  </a:path>
                </a:pathLst>
              </a:custGeom>
              <a:solidFill>
                <a:srgbClr val="283B6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1100" name="Freeform 116"/>
              <p:cNvSpPr/>
              <p:nvPr/>
            </p:nvSpPr>
            <p:spPr bwMode="auto">
              <a:xfrm>
                <a:off x="5630" y="2728"/>
                <a:ext cx="116" cy="67"/>
              </a:xfrm>
              <a:custGeom>
                <a:avLst/>
                <a:gdLst>
                  <a:gd name="T0" fmla="*/ 116 w 116"/>
                  <a:gd name="T1" fmla="*/ 34 h 67"/>
                  <a:gd name="T2" fmla="*/ 59 w 116"/>
                  <a:gd name="T3" fmla="*/ 67 h 67"/>
                  <a:gd name="T4" fmla="*/ 0 w 116"/>
                  <a:gd name="T5" fmla="*/ 34 h 67"/>
                  <a:gd name="T6" fmla="*/ 58 w 116"/>
                  <a:gd name="T7" fmla="*/ 0 h 67"/>
                  <a:gd name="T8" fmla="*/ 116 w 116"/>
                  <a:gd name="T9" fmla="*/ 34 h 67"/>
                </a:gdLst>
                <a:ahLst/>
                <a:cxnLst>
                  <a:cxn ang="0">
                    <a:pos x="T0" y="T1"/>
                  </a:cxn>
                  <a:cxn ang="0">
                    <a:pos x="T2" y="T3"/>
                  </a:cxn>
                  <a:cxn ang="0">
                    <a:pos x="T4" y="T5"/>
                  </a:cxn>
                  <a:cxn ang="0">
                    <a:pos x="T6" y="T7"/>
                  </a:cxn>
                  <a:cxn ang="0">
                    <a:pos x="T8" y="T9"/>
                  </a:cxn>
                </a:cxnLst>
                <a:rect l="0" t="0" r="r" b="b"/>
                <a:pathLst>
                  <a:path w="116" h="67">
                    <a:moveTo>
                      <a:pt x="116" y="34"/>
                    </a:moveTo>
                    <a:lnTo>
                      <a:pt x="59" y="67"/>
                    </a:lnTo>
                    <a:lnTo>
                      <a:pt x="0" y="34"/>
                    </a:lnTo>
                    <a:lnTo>
                      <a:pt x="58" y="0"/>
                    </a:lnTo>
                    <a:lnTo>
                      <a:pt x="116" y="34"/>
                    </a:lnTo>
                    <a:close/>
                  </a:path>
                </a:pathLst>
              </a:custGeom>
              <a:solidFill>
                <a:srgbClr val="51658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1101" name="Freeform 117"/>
              <p:cNvSpPr/>
              <p:nvPr/>
            </p:nvSpPr>
            <p:spPr bwMode="auto">
              <a:xfrm>
                <a:off x="5689" y="2762"/>
                <a:ext cx="57" cy="41"/>
              </a:xfrm>
              <a:custGeom>
                <a:avLst/>
                <a:gdLst>
                  <a:gd name="T0" fmla="*/ 57 w 57"/>
                  <a:gd name="T1" fmla="*/ 0 h 41"/>
                  <a:gd name="T2" fmla="*/ 57 w 57"/>
                  <a:gd name="T3" fmla="*/ 8 h 41"/>
                  <a:gd name="T4" fmla="*/ 0 w 57"/>
                  <a:gd name="T5" fmla="*/ 41 h 41"/>
                  <a:gd name="T6" fmla="*/ 0 w 57"/>
                  <a:gd name="T7" fmla="*/ 33 h 41"/>
                  <a:gd name="T8" fmla="*/ 57 w 57"/>
                  <a:gd name="T9" fmla="*/ 0 h 41"/>
                </a:gdLst>
                <a:ahLst/>
                <a:cxnLst>
                  <a:cxn ang="0">
                    <a:pos x="T0" y="T1"/>
                  </a:cxn>
                  <a:cxn ang="0">
                    <a:pos x="T2" y="T3"/>
                  </a:cxn>
                  <a:cxn ang="0">
                    <a:pos x="T4" y="T5"/>
                  </a:cxn>
                  <a:cxn ang="0">
                    <a:pos x="T6" y="T7"/>
                  </a:cxn>
                  <a:cxn ang="0">
                    <a:pos x="T8" y="T9"/>
                  </a:cxn>
                </a:cxnLst>
                <a:rect l="0" t="0" r="r" b="b"/>
                <a:pathLst>
                  <a:path w="57" h="41">
                    <a:moveTo>
                      <a:pt x="57" y="0"/>
                    </a:moveTo>
                    <a:lnTo>
                      <a:pt x="57" y="8"/>
                    </a:lnTo>
                    <a:lnTo>
                      <a:pt x="0" y="41"/>
                    </a:lnTo>
                    <a:lnTo>
                      <a:pt x="0" y="33"/>
                    </a:lnTo>
                    <a:lnTo>
                      <a:pt x="57" y="0"/>
                    </a:lnTo>
                    <a:close/>
                  </a:path>
                </a:pathLst>
              </a:custGeom>
              <a:solidFill>
                <a:srgbClr val="283B6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1102" name="Freeform 118"/>
              <p:cNvSpPr/>
              <p:nvPr/>
            </p:nvSpPr>
            <p:spPr bwMode="auto">
              <a:xfrm>
                <a:off x="5630" y="2762"/>
                <a:ext cx="59" cy="41"/>
              </a:xfrm>
              <a:custGeom>
                <a:avLst/>
                <a:gdLst>
                  <a:gd name="T0" fmla="*/ 59 w 59"/>
                  <a:gd name="T1" fmla="*/ 33 h 41"/>
                  <a:gd name="T2" fmla="*/ 59 w 59"/>
                  <a:gd name="T3" fmla="*/ 41 h 41"/>
                  <a:gd name="T4" fmla="*/ 0 w 59"/>
                  <a:gd name="T5" fmla="*/ 8 h 41"/>
                  <a:gd name="T6" fmla="*/ 0 w 59"/>
                  <a:gd name="T7" fmla="*/ 0 h 41"/>
                  <a:gd name="T8" fmla="*/ 59 w 59"/>
                  <a:gd name="T9" fmla="*/ 33 h 41"/>
                </a:gdLst>
                <a:ahLst/>
                <a:cxnLst>
                  <a:cxn ang="0">
                    <a:pos x="T0" y="T1"/>
                  </a:cxn>
                  <a:cxn ang="0">
                    <a:pos x="T2" y="T3"/>
                  </a:cxn>
                  <a:cxn ang="0">
                    <a:pos x="T4" y="T5"/>
                  </a:cxn>
                  <a:cxn ang="0">
                    <a:pos x="T6" y="T7"/>
                  </a:cxn>
                  <a:cxn ang="0">
                    <a:pos x="T8" y="T9"/>
                  </a:cxn>
                </a:cxnLst>
                <a:rect l="0" t="0" r="r" b="b"/>
                <a:pathLst>
                  <a:path w="59" h="41">
                    <a:moveTo>
                      <a:pt x="59" y="33"/>
                    </a:moveTo>
                    <a:lnTo>
                      <a:pt x="59" y="41"/>
                    </a:lnTo>
                    <a:lnTo>
                      <a:pt x="0" y="8"/>
                    </a:lnTo>
                    <a:lnTo>
                      <a:pt x="0" y="0"/>
                    </a:lnTo>
                    <a:lnTo>
                      <a:pt x="59" y="33"/>
                    </a:lnTo>
                    <a:close/>
                  </a:path>
                </a:pathLst>
              </a:custGeom>
              <a:solidFill>
                <a:srgbClr val="283B6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1103" name="Freeform 119"/>
              <p:cNvSpPr/>
              <p:nvPr/>
            </p:nvSpPr>
            <p:spPr bwMode="auto">
              <a:xfrm>
                <a:off x="5814" y="2834"/>
                <a:ext cx="115" cy="67"/>
              </a:xfrm>
              <a:custGeom>
                <a:avLst/>
                <a:gdLst>
                  <a:gd name="T0" fmla="*/ 115 w 115"/>
                  <a:gd name="T1" fmla="*/ 33 h 67"/>
                  <a:gd name="T2" fmla="*/ 57 w 115"/>
                  <a:gd name="T3" fmla="*/ 67 h 67"/>
                  <a:gd name="T4" fmla="*/ 0 w 115"/>
                  <a:gd name="T5" fmla="*/ 33 h 67"/>
                  <a:gd name="T6" fmla="*/ 57 w 115"/>
                  <a:gd name="T7" fmla="*/ 0 h 67"/>
                  <a:gd name="T8" fmla="*/ 115 w 115"/>
                  <a:gd name="T9" fmla="*/ 33 h 67"/>
                </a:gdLst>
                <a:ahLst/>
                <a:cxnLst>
                  <a:cxn ang="0">
                    <a:pos x="T0" y="T1"/>
                  </a:cxn>
                  <a:cxn ang="0">
                    <a:pos x="T2" y="T3"/>
                  </a:cxn>
                  <a:cxn ang="0">
                    <a:pos x="T4" y="T5"/>
                  </a:cxn>
                  <a:cxn ang="0">
                    <a:pos x="T6" y="T7"/>
                  </a:cxn>
                  <a:cxn ang="0">
                    <a:pos x="T8" y="T9"/>
                  </a:cxn>
                </a:cxnLst>
                <a:rect l="0" t="0" r="r" b="b"/>
                <a:pathLst>
                  <a:path w="115" h="67">
                    <a:moveTo>
                      <a:pt x="115" y="33"/>
                    </a:moveTo>
                    <a:lnTo>
                      <a:pt x="57" y="67"/>
                    </a:lnTo>
                    <a:lnTo>
                      <a:pt x="0" y="33"/>
                    </a:lnTo>
                    <a:lnTo>
                      <a:pt x="57" y="0"/>
                    </a:lnTo>
                    <a:lnTo>
                      <a:pt x="115" y="33"/>
                    </a:lnTo>
                    <a:close/>
                  </a:path>
                </a:pathLst>
              </a:custGeom>
              <a:solidFill>
                <a:srgbClr val="51658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1104" name="Freeform 120"/>
              <p:cNvSpPr/>
              <p:nvPr/>
            </p:nvSpPr>
            <p:spPr bwMode="auto">
              <a:xfrm>
                <a:off x="5871" y="2867"/>
                <a:ext cx="58" cy="42"/>
              </a:xfrm>
              <a:custGeom>
                <a:avLst/>
                <a:gdLst>
                  <a:gd name="T0" fmla="*/ 58 w 58"/>
                  <a:gd name="T1" fmla="*/ 0 h 42"/>
                  <a:gd name="T2" fmla="*/ 58 w 58"/>
                  <a:gd name="T3" fmla="*/ 9 h 42"/>
                  <a:gd name="T4" fmla="*/ 0 w 58"/>
                  <a:gd name="T5" fmla="*/ 42 h 42"/>
                  <a:gd name="T6" fmla="*/ 0 w 58"/>
                  <a:gd name="T7" fmla="*/ 34 h 42"/>
                  <a:gd name="T8" fmla="*/ 58 w 58"/>
                  <a:gd name="T9" fmla="*/ 0 h 42"/>
                </a:gdLst>
                <a:ahLst/>
                <a:cxnLst>
                  <a:cxn ang="0">
                    <a:pos x="T0" y="T1"/>
                  </a:cxn>
                  <a:cxn ang="0">
                    <a:pos x="T2" y="T3"/>
                  </a:cxn>
                  <a:cxn ang="0">
                    <a:pos x="T4" y="T5"/>
                  </a:cxn>
                  <a:cxn ang="0">
                    <a:pos x="T6" y="T7"/>
                  </a:cxn>
                  <a:cxn ang="0">
                    <a:pos x="T8" y="T9"/>
                  </a:cxn>
                </a:cxnLst>
                <a:rect l="0" t="0" r="r" b="b"/>
                <a:pathLst>
                  <a:path w="58" h="42">
                    <a:moveTo>
                      <a:pt x="58" y="0"/>
                    </a:moveTo>
                    <a:lnTo>
                      <a:pt x="58" y="9"/>
                    </a:lnTo>
                    <a:lnTo>
                      <a:pt x="0" y="42"/>
                    </a:lnTo>
                    <a:lnTo>
                      <a:pt x="0" y="34"/>
                    </a:lnTo>
                    <a:lnTo>
                      <a:pt x="58" y="0"/>
                    </a:lnTo>
                    <a:close/>
                  </a:path>
                </a:pathLst>
              </a:custGeom>
              <a:solidFill>
                <a:srgbClr val="283B6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1105" name="Freeform 121"/>
              <p:cNvSpPr/>
              <p:nvPr/>
            </p:nvSpPr>
            <p:spPr bwMode="auto">
              <a:xfrm>
                <a:off x="5814" y="2867"/>
                <a:ext cx="57" cy="42"/>
              </a:xfrm>
              <a:custGeom>
                <a:avLst/>
                <a:gdLst>
                  <a:gd name="T0" fmla="*/ 57 w 57"/>
                  <a:gd name="T1" fmla="*/ 34 h 42"/>
                  <a:gd name="T2" fmla="*/ 57 w 57"/>
                  <a:gd name="T3" fmla="*/ 42 h 42"/>
                  <a:gd name="T4" fmla="*/ 0 w 57"/>
                  <a:gd name="T5" fmla="*/ 9 h 42"/>
                  <a:gd name="T6" fmla="*/ 0 w 57"/>
                  <a:gd name="T7" fmla="*/ 0 h 42"/>
                  <a:gd name="T8" fmla="*/ 57 w 57"/>
                  <a:gd name="T9" fmla="*/ 34 h 42"/>
                </a:gdLst>
                <a:ahLst/>
                <a:cxnLst>
                  <a:cxn ang="0">
                    <a:pos x="T0" y="T1"/>
                  </a:cxn>
                  <a:cxn ang="0">
                    <a:pos x="T2" y="T3"/>
                  </a:cxn>
                  <a:cxn ang="0">
                    <a:pos x="T4" y="T5"/>
                  </a:cxn>
                  <a:cxn ang="0">
                    <a:pos x="T6" y="T7"/>
                  </a:cxn>
                  <a:cxn ang="0">
                    <a:pos x="T8" y="T9"/>
                  </a:cxn>
                </a:cxnLst>
                <a:rect l="0" t="0" r="r" b="b"/>
                <a:pathLst>
                  <a:path w="57" h="42">
                    <a:moveTo>
                      <a:pt x="57" y="34"/>
                    </a:moveTo>
                    <a:lnTo>
                      <a:pt x="57" y="42"/>
                    </a:lnTo>
                    <a:lnTo>
                      <a:pt x="0" y="9"/>
                    </a:lnTo>
                    <a:lnTo>
                      <a:pt x="0" y="0"/>
                    </a:lnTo>
                    <a:lnTo>
                      <a:pt x="57" y="34"/>
                    </a:lnTo>
                    <a:close/>
                  </a:path>
                </a:pathLst>
              </a:custGeom>
              <a:solidFill>
                <a:srgbClr val="283B6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1106" name="Freeform 122"/>
              <p:cNvSpPr/>
              <p:nvPr/>
            </p:nvSpPr>
            <p:spPr bwMode="auto">
              <a:xfrm>
                <a:off x="5906" y="2888"/>
                <a:ext cx="115" cy="67"/>
              </a:xfrm>
              <a:custGeom>
                <a:avLst/>
                <a:gdLst>
                  <a:gd name="T0" fmla="*/ 115 w 115"/>
                  <a:gd name="T1" fmla="*/ 34 h 67"/>
                  <a:gd name="T2" fmla="*/ 58 w 115"/>
                  <a:gd name="T3" fmla="*/ 67 h 67"/>
                  <a:gd name="T4" fmla="*/ 0 w 115"/>
                  <a:gd name="T5" fmla="*/ 33 h 67"/>
                  <a:gd name="T6" fmla="*/ 57 w 115"/>
                  <a:gd name="T7" fmla="*/ 0 h 67"/>
                  <a:gd name="T8" fmla="*/ 115 w 115"/>
                  <a:gd name="T9" fmla="*/ 34 h 67"/>
                </a:gdLst>
                <a:ahLst/>
                <a:cxnLst>
                  <a:cxn ang="0">
                    <a:pos x="T0" y="T1"/>
                  </a:cxn>
                  <a:cxn ang="0">
                    <a:pos x="T2" y="T3"/>
                  </a:cxn>
                  <a:cxn ang="0">
                    <a:pos x="T4" y="T5"/>
                  </a:cxn>
                  <a:cxn ang="0">
                    <a:pos x="T6" y="T7"/>
                  </a:cxn>
                  <a:cxn ang="0">
                    <a:pos x="T8" y="T9"/>
                  </a:cxn>
                </a:cxnLst>
                <a:rect l="0" t="0" r="r" b="b"/>
                <a:pathLst>
                  <a:path w="115" h="67">
                    <a:moveTo>
                      <a:pt x="115" y="34"/>
                    </a:moveTo>
                    <a:lnTo>
                      <a:pt x="58" y="67"/>
                    </a:lnTo>
                    <a:lnTo>
                      <a:pt x="0" y="33"/>
                    </a:lnTo>
                    <a:lnTo>
                      <a:pt x="57" y="0"/>
                    </a:lnTo>
                    <a:lnTo>
                      <a:pt x="115" y="34"/>
                    </a:lnTo>
                    <a:close/>
                  </a:path>
                </a:pathLst>
              </a:custGeom>
              <a:solidFill>
                <a:srgbClr val="51658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1107" name="Freeform 123"/>
              <p:cNvSpPr/>
              <p:nvPr/>
            </p:nvSpPr>
            <p:spPr bwMode="auto">
              <a:xfrm>
                <a:off x="5963" y="2922"/>
                <a:ext cx="58" cy="41"/>
              </a:xfrm>
              <a:custGeom>
                <a:avLst/>
                <a:gdLst>
                  <a:gd name="T0" fmla="*/ 58 w 58"/>
                  <a:gd name="T1" fmla="*/ 0 h 41"/>
                  <a:gd name="T2" fmla="*/ 58 w 58"/>
                  <a:gd name="T3" fmla="*/ 8 h 41"/>
                  <a:gd name="T4" fmla="*/ 0 w 58"/>
                  <a:gd name="T5" fmla="*/ 41 h 41"/>
                  <a:gd name="T6" fmla="*/ 1 w 58"/>
                  <a:gd name="T7" fmla="*/ 33 h 41"/>
                  <a:gd name="T8" fmla="*/ 58 w 58"/>
                  <a:gd name="T9" fmla="*/ 0 h 41"/>
                </a:gdLst>
                <a:ahLst/>
                <a:cxnLst>
                  <a:cxn ang="0">
                    <a:pos x="T0" y="T1"/>
                  </a:cxn>
                  <a:cxn ang="0">
                    <a:pos x="T2" y="T3"/>
                  </a:cxn>
                  <a:cxn ang="0">
                    <a:pos x="T4" y="T5"/>
                  </a:cxn>
                  <a:cxn ang="0">
                    <a:pos x="T6" y="T7"/>
                  </a:cxn>
                  <a:cxn ang="0">
                    <a:pos x="T8" y="T9"/>
                  </a:cxn>
                </a:cxnLst>
                <a:rect l="0" t="0" r="r" b="b"/>
                <a:pathLst>
                  <a:path w="58" h="41">
                    <a:moveTo>
                      <a:pt x="58" y="0"/>
                    </a:moveTo>
                    <a:lnTo>
                      <a:pt x="58" y="8"/>
                    </a:lnTo>
                    <a:lnTo>
                      <a:pt x="0" y="41"/>
                    </a:lnTo>
                    <a:lnTo>
                      <a:pt x="1" y="33"/>
                    </a:lnTo>
                    <a:lnTo>
                      <a:pt x="58" y="0"/>
                    </a:lnTo>
                    <a:close/>
                  </a:path>
                </a:pathLst>
              </a:custGeom>
              <a:solidFill>
                <a:srgbClr val="283B6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1108" name="Freeform 124"/>
              <p:cNvSpPr/>
              <p:nvPr/>
            </p:nvSpPr>
            <p:spPr bwMode="auto">
              <a:xfrm>
                <a:off x="5906" y="2921"/>
                <a:ext cx="58" cy="42"/>
              </a:xfrm>
              <a:custGeom>
                <a:avLst/>
                <a:gdLst>
                  <a:gd name="T0" fmla="*/ 58 w 58"/>
                  <a:gd name="T1" fmla="*/ 34 h 42"/>
                  <a:gd name="T2" fmla="*/ 57 w 58"/>
                  <a:gd name="T3" fmla="*/ 42 h 42"/>
                  <a:gd name="T4" fmla="*/ 0 w 58"/>
                  <a:gd name="T5" fmla="*/ 9 h 42"/>
                  <a:gd name="T6" fmla="*/ 0 w 58"/>
                  <a:gd name="T7" fmla="*/ 0 h 42"/>
                  <a:gd name="T8" fmla="*/ 58 w 58"/>
                  <a:gd name="T9" fmla="*/ 34 h 42"/>
                </a:gdLst>
                <a:ahLst/>
                <a:cxnLst>
                  <a:cxn ang="0">
                    <a:pos x="T0" y="T1"/>
                  </a:cxn>
                  <a:cxn ang="0">
                    <a:pos x="T2" y="T3"/>
                  </a:cxn>
                  <a:cxn ang="0">
                    <a:pos x="T4" y="T5"/>
                  </a:cxn>
                  <a:cxn ang="0">
                    <a:pos x="T6" y="T7"/>
                  </a:cxn>
                  <a:cxn ang="0">
                    <a:pos x="T8" y="T9"/>
                  </a:cxn>
                </a:cxnLst>
                <a:rect l="0" t="0" r="r" b="b"/>
                <a:pathLst>
                  <a:path w="58" h="42">
                    <a:moveTo>
                      <a:pt x="58" y="34"/>
                    </a:moveTo>
                    <a:lnTo>
                      <a:pt x="57" y="42"/>
                    </a:lnTo>
                    <a:lnTo>
                      <a:pt x="0" y="9"/>
                    </a:lnTo>
                    <a:lnTo>
                      <a:pt x="0" y="0"/>
                    </a:lnTo>
                    <a:lnTo>
                      <a:pt x="58" y="34"/>
                    </a:lnTo>
                    <a:close/>
                  </a:path>
                </a:pathLst>
              </a:custGeom>
              <a:solidFill>
                <a:srgbClr val="283B6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1109" name="Freeform 125"/>
              <p:cNvSpPr/>
              <p:nvPr/>
            </p:nvSpPr>
            <p:spPr bwMode="auto">
              <a:xfrm>
                <a:off x="5992" y="2938"/>
                <a:ext cx="115" cy="67"/>
              </a:xfrm>
              <a:custGeom>
                <a:avLst/>
                <a:gdLst>
                  <a:gd name="T0" fmla="*/ 115 w 115"/>
                  <a:gd name="T1" fmla="*/ 34 h 67"/>
                  <a:gd name="T2" fmla="*/ 58 w 115"/>
                  <a:gd name="T3" fmla="*/ 67 h 67"/>
                  <a:gd name="T4" fmla="*/ 0 w 115"/>
                  <a:gd name="T5" fmla="*/ 34 h 67"/>
                  <a:gd name="T6" fmla="*/ 57 w 115"/>
                  <a:gd name="T7" fmla="*/ 0 h 67"/>
                  <a:gd name="T8" fmla="*/ 115 w 115"/>
                  <a:gd name="T9" fmla="*/ 34 h 67"/>
                </a:gdLst>
                <a:ahLst/>
                <a:cxnLst>
                  <a:cxn ang="0">
                    <a:pos x="T0" y="T1"/>
                  </a:cxn>
                  <a:cxn ang="0">
                    <a:pos x="T2" y="T3"/>
                  </a:cxn>
                  <a:cxn ang="0">
                    <a:pos x="T4" y="T5"/>
                  </a:cxn>
                  <a:cxn ang="0">
                    <a:pos x="T6" y="T7"/>
                  </a:cxn>
                  <a:cxn ang="0">
                    <a:pos x="T8" y="T9"/>
                  </a:cxn>
                </a:cxnLst>
                <a:rect l="0" t="0" r="r" b="b"/>
                <a:pathLst>
                  <a:path w="115" h="67">
                    <a:moveTo>
                      <a:pt x="115" y="34"/>
                    </a:moveTo>
                    <a:lnTo>
                      <a:pt x="58" y="67"/>
                    </a:lnTo>
                    <a:lnTo>
                      <a:pt x="0" y="34"/>
                    </a:lnTo>
                    <a:lnTo>
                      <a:pt x="57" y="0"/>
                    </a:lnTo>
                    <a:lnTo>
                      <a:pt x="115" y="34"/>
                    </a:lnTo>
                    <a:close/>
                  </a:path>
                </a:pathLst>
              </a:custGeom>
              <a:solidFill>
                <a:srgbClr val="51658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1110" name="Freeform 126"/>
              <p:cNvSpPr/>
              <p:nvPr/>
            </p:nvSpPr>
            <p:spPr bwMode="auto">
              <a:xfrm>
                <a:off x="6049" y="2972"/>
                <a:ext cx="58" cy="41"/>
              </a:xfrm>
              <a:custGeom>
                <a:avLst/>
                <a:gdLst>
                  <a:gd name="T0" fmla="*/ 58 w 58"/>
                  <a:gd name="T1" fmla="*/ 0 h 41"/>
                  <a:gd name="T2" fmla="*/ 58 w 58"/>
                  <a:gd name="T3" fmla="*/ 8 h 41"/>
                  <a:gd name="T4" fmla="*/ 0 w 58"/>
                  <a:gd name="T5" fmla="*/ 41 h 41"/>
                  <a:gd name="T6" fmla="*/ 1 w 58"/>
                  <a:gd name="T7" fmla="*/ 33 h 41"/>
                  <a:gd name="T8" fmla="*/ 58 w 58"/>
                  <a:gd name="T9" fmla="*/ 0 h 41"/>
                </a:gdLst>
                <a:ahLst/>
                <a:cxnLst>
                  <a:cxn ang="0">
                    <a:pos x="T0" y="T1"/>
                  </a:cxn>
                  <a:cxn ang="0">
                    <a:pos x="T2" y="T3"/>
                  </a:cxn>
                  <a:cxn ang="0">
                    <a:pos x="T4" y="T5"/>
                  </a:cxn>
                  <a:cxn ang="0">
                    <a:pos x="T6" y="T7"/>
                  </a:cxn>
                  <a:cxn ang="0">
                    <a:pos x="T8" y="T9"/>
                  </a:cxn>
                </a:cxnLst>
                <a:rect l="0" t="0" r="r" b="b"/>
                <a:pathLst>
                  <a:path w="58" h="41">
                    <a:moveTo>
                      <a:pt x="58" y="0"/>
                    </a:moveTo>
                    <a:lnTo>
                      <a:pt x="58" y="8"/>
                    </a:lnTo>
                    <a:lnTo>
                      <a:pt x="0" y="41"/>
                    </a:lnTo>
                    <a:lnTo>
                      <a:pt x="1" y="33"/>
                    </a:lnTo>
                    <a:lnTo>
                      <a:pt x="58" y="0"/>
                    </a:lnTo>
                    <a:close/>
                  </a:path>
                </a:pathLst>
              </a:custGeom>
              <a:solidFill>
                <a:srgbClr val="283B6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1111" name="Freeform 127"/>
              <p:cNvSpPr/>
              <p:nvPr/>
            </p:nvSpPr>
            <p:spPr bwMode="auto">
              <a:xfrm>
                <a:off x="5992" y="2972"/>
                <a:ext cx="58" cy="41"/>
              </a:xfrm>
              <a:custGeom>
                <a:avLst/>
                <a:gdLst>
                  <a:gd name="T0" fmla="*/ 58 w 58"/>
                  <a:gd name="T1" fmla="*/ 33 h 41"/>
                  <a:gd name="T2" fmla="*/ 57 w 58"/>
                  <a:gd name="T3" fmla="*/ 41 h 41"/>
                  <a:gd name="T4" fmla="*/ 0 w 58"/>
                  <a:gd name="T5" fmla="*/ 8 h 41"/>
                  <a:gd name="T6" fmla="*/ 0 w 58"/>
                  <a:gd name="T7" fmla="*/ 0 h 41"/>
                  <a:gd name="T8" fmla="*/ 58 w 58"/>
                  <a:gd name="T9" fmla="*/ 33 h 41"/>
                </a:gdLst>
                <a:ahLst/>
                <a:cxnLst>
                  <a:cxn ang="0">
                    <a:pos x="T0" y="T1"/>
                  </a:cxn>
                  <a:cxn ang="0">
                    <a:pos x="T2" y="T3"/>
                  </a:cxn>
                  <a:cxn ang="0">
                    <a:pos x="T4" y="T5"/>
                  </a:cxn>
                  <a:cxn ang="0">
                    <a:pos x="T6" y="T7"/>
                  </a:cxn>
                  <a:cxn ang="0">
                    <a:pos x="T8" y="T9"/>
                  </a:cxn>
                </a:cxnLst>
                <a:rect l="0" t="0" r="r" b="b"/>
                <a:pathLst>
                  <a:path w="58" h="41">
                    <a:moveTo>
                      <a:pt x="58" y="33"/>
                    </a:moveTo>
                    <a:lnTo>
                      <a:pt x="57" y="41"/>
                    </a:lnTo>
                    <a:lnTo>
                      <a:pt x="0" y="8"/>
                    </a:lnTo>
                    <a:lnTo>
                      <a:pt x="0" y="0"/>
                    </a:lnTo>
                    <a:lnTo>
                      <a:pt x="58" y="33"/>
                    </a:lnTo>
                    <a:close/>
                  </a:path>
                </a:pathLst>
              </a:custGeom>
              <a:solidFill>
                <a:srgbClr val="283B6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1112" name="Freeform 128"/>
              <p:cNvSpPr/>
              <p:nvPr/>
            </p:nvSpPr>
            <p:spPr bwMode="auto">
              <a:xfrm>
                <a:off x="6081" y="2990"/>
                <a:ext cx="115" cy="67"/>
              </a:xfrm>
              <a:custGeom>
                <a:avLst/>
                <a:gdLst>
                  <a:gd name="T0" fmla="*/ 115 w 115"/>
                  <a:gd name="T1" fmla="*/ 33 h 67"/>
                  <a:gd name="T2" fmla="*/ 58 w 115"/>
                  <a:gd name="T3" fmla="*/ 67 h 67"/>
                  <a:gd name="T4" fmla="*/ 0 w 115"/>
                  <a:gd name="T5" fmla="*/ 33 h 67"/>
                  <a:gd name="T6" fmla="*/ 58 w 115"/>
                  <a:gd name="T7" fmla="*/ 0 h 67"/>
                  <a:gd name="T8" fmla="*/ 115 w 115"/>
                  <a:gd name="T9" fmla="*/ 33 h 67"/>
                </a:gdLst>
                <a:ahLst/>
                <a:cxnLst>
                  <a:cxn ang="0">
                    <a:pos x="T0" y="T1"/>
                  </a:cxn>
                  <a:cxn ang="0">
                    <a:pos x="T2" y="T3"/>
                  </a:cxn>
                  <a:cxn ang="0">
                    <a:pos x="T4" y="T5"/>
                  </a:cxn>
                  <a:cxn ang="0">
                    <a:pos x="T6" y="T7"/>
                  </a:cxn>
                  <a:cxn ang="0">
                    <a:pos x="T8" y="T9"/>
                  </a:cxn>
                </a:cxnLst>
                <a:rect l="0" t="0" r="r" b="b"/>
                <a:pathLst>
                  <a:path w="115" h="67">
                    <a:moveTo>
                      <a:pt x="115" y="33"/>
                    </a:moveTo>
                    <a:lnTo>
                      <a:pt x="58" y="67"/>
                    </a:lnTo>
                    <a:lnTo>
                      <a:pt x="0" y="33"/>
                    </a:lnTo>
                    <a:lnTo>
                      <a:pt x="58" y="0"/>
                    </a:lnTo>
                    <a:lnTo>
                      <a:pt x="115" y="33"/>
                    </a:lnTo>
                    <a:close/>
                  </a:path>
                </a:pathLst>
              </a:custGeom>
              <a:solidFill>
                <a:srgbClr val="51658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1113" name="Freeform 129"/>
              <p:cNvSpPr/>
              <p:nvPr/>
            </p:nvSpPr>
            <p:spPr bwMode="auto">
              <a:xfrm>
                <a:off x="6139" y="3023"/>
                <a:ext cx="57" cy="42"/>
              </a:xfrm>
              <a:custGeom>
                <a:avLst/>
                <a:gdLst>
                  <a:gd name="T0" fmla="*/ 57 w 57"/>
                  <a:gd name="T1" fmla="*/ 0 h 42"/>
                  <a:gd name="T2" fmla="*/ 57 w 57"/>
                  <a:gd name="T3" fmla="*/ 9 h 42"/>
                  <a:gd name="T4" fmla="*/ 0 w 57"/>
                  <a:gd name="T5" fmla="*/ 42 h 42"/>
                  <a:gd name="T6" fmla="*/ 0 w 57"/>
                  <a:gd name="T7" fmla="*/ 34 h 42"/>
                  <a:gd name="T8" fmla="*/ 57 w 57"/>
                  <a:gd name="T9" fmla="*/ 0 h 42"/>
                </a:gdLst>
                <a:ahLst/>
                <a:cxnLst>
                  <a:cxn ang="0">
                    <a:pos x="T0" y="T1"/>
                  </a:cxn>
                  <a:cxn ang="0">
                    <a:pos x="T2" y="T3"/>
                  </a:cxn>
                  <a:cxn ang="0">
                    <a:pos x="T4" y="T5"/>
                  </a:cxn>
                  <a:cxn ang="0">
                    <a:pos x="T6" y="T7"/>
                  </a:cxn>
                  <a:cxn ang="0">
                    <a:pos x="T8" y="T9"/>
                  </a:cxn>
                </a:cxnLst>
                <a:rect l="0" t="0" r="r" b="b"/>
                <a:pathLst>
                  <a:path w="57" h="42">
                    <a:moveTo>
                      <a:pt x="57" y="0"/>
                    </a:moveTo>
                    <a:lnTo>
                      <a:pt x="57" y="9"/>
                    </a:lnTo>
                    <a:lnTo>
                      <a:pt x="0" y="42"/>
                    </a:lnTo>
                    <a:lnTo>
                      <a:pt x="0" y="34"/>
                    </a:lnTo>
                    <a:lnTo>
                      <a:pt x="57" y="0"/>
                    </a:lnTo>
                    <a:close/>
                  </a:path>
                </a:pathLst>
              </a:custGeom>
              <a:solidFill>
                <a:srgbClr val="283B6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1114" name="Freeform 130"/>
              <p:cNvSpPr/>
              <p:nvPr/>
            </p:nvSpPr>
            <p:spPr bwMode="auto">
              <a:xfrm>
                <a:off x="6081" y="3023"/>
                <a:ext cx="58" cy="42"/>
              </a:xfrm>
              <a:custGeom>
                <a:avLst/>
                <a:gdLst>
                  <a:gd name="T0" fmla="*/ 58 w 58"/>
                  <a:gd name="T1" fmla="*/ 34 h 42"/>
                  <a:gd name="T2" fmla="*/ 58 w 58"/>
                  <a:gd name="T3" fmla="*/ 42 h 42"/>
                  <a:gd name="T4" fmla="*/ 0 w 58"/>
                  <a:gd name="T5" fmla="*/ 9 h 42"/>
                  <a:gd name="T6" fmla="*/ 0 w 58"/>
                  <a:gd name="T7" fmla="*/ 0 h 42"/>
                  <a:gd name="T8" fmla="*/ 58 w 58"/>
                  <a:gd name="T9" fmla="*/ 34 h 42"/>
                </a:gdLst>
                <a:ahLst/>
                <a:cxnLst>
                  <a:cxn ang="0">
                    <a:pos x="T0" y="T1"/>
                  </a:cxn>
                  <a:cxn ang="0">
                    <a:pos x="T2" y="T3"/>
                  </a:cxn>
                  <a:cxn ang="0">
                    <a:pos x="T4" y="T5"/>
                  </a:cxn>
                  <a:cxn ang="0">
                    <a:pos x="T6" y="T7"/>
                  </a:cxn>
                  <a:cxn ang="0">
                    <a:pos x="T8" y="T9"/>
                  </a:cxn>
                </a:cxnLst>
                <a:rect l="0" t="0" r="r" b="b"/>
                <a:pathLst>
                  <a:path w="58" h="42">
                    <a:moveTo>
                      <a:pt x="58" y="34"/>
                    </a:moveTo>
                    <a:lnTo>
                      <a:pt x="58" y="42"/>
                    </a:lnTo>
                    <a:lnTo>
                      <a:pt x="0" y="9"/>
                    </a:lnTo>
                    <a:lnTo>
                      <a:pt x="0" y="0"/>
                    </a:lnTo>
                    <a:lnTo>
                      <a:pt x="58" y="34"/>
                    </a:lnTo>
                    <a:close/>
                  </a:path>
                </a:pathLst>
              </a:custGeom>
              <a:solidFill>
                <a:srgbClr val="283B6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1115" name="Freeform 131"/>
              <p:cNvSpPr/>
              <p:nvPr/>
            </p:nvSpPr>
            <p:spPr bwMode="auto">
              <a:xfrm>
                <a:off x="6175" y="3044"/>
                <a:ext cx="114" cy="67"/>
              </a:xfrm>
              <a:custGeom>
                <a:avLst/>
                <a:gdLst>
                  <a:gd name="T0" fmla="*/ 114 w 114"/>
                  <a:gd name="T1" fmla="*/ 33 h 67"/>
                  <a:gd name="T2" fmla="*/ 57 w 114"/>
                  <a:gd name="T3" fmla="*/ 67 h 67"/>
                  <a:gd name="T4" fmla="*/ 0 w 114"/>
                  <a:gd name="T5" fmla="*/ 33 h 67"/>
                  <a:gd name="T6" fmla="*/ 57 w 114"/>
                  <a:gd name="T7" fmla="*/ 0 h 67"/>
                  <a:gd name="T8" fmla="*/ 114 w 114"/>
                  <a:gd name="T9" fmla="*/ 33 h 67"/>
                </a:gdLst>
                <a:ahLst/>
                <a:cxnLst>
                  <a:cxn ang="0">
                    <a:pos x="T0" y="T1"/>
                  </a:cxn>
                  <a:cxn ang="0">
                    <a:pos x="T2" y="T3"/>
                  </a:cxn>
                  <a:cxn ang="0">
                    <a:pos x="T4" y="T5"/>
                  </a:cxn>
                  <a:cxn ang="0">
                    <a:pos x="T6" y="T7"/>
                  </a:cxn>
                  <a:cxn ang="0">
                    <a:pos x="T8" y="T9"/>
                  </a:cxn>
                </a:cxnLst>
                <a:rect l="0" t="0" r="r" b="b"/>
                <a:pathLst>
                  <a:path w="114" h="67">
                    <a:moveTo>
                      <a:pt x="114" y="33"/>
                    </a:moveTo>
                    <a:lnTo>
                      <a:pt x="57" y="67"/>
                    </a:lnTo>
                    <a:lnTo>
                      <a:pt x="0" y="33"/>
                    </a:lnTo>
                    <a:lnTo>
                      <a:pt x="57" y="0"/>
                    </a:lnTo>
                    <a:lnTo>
                      <a:pt x="114" y="33"/>
                    </a:lnTo>
                    <a:close/>
                  </a:path>
                </a:pathLst>
              </a:custGeom>
              <a:solidFill>
                <a:srgbClr val="51658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1116" name="Freeform 132"/>
              <p:cNvSpPr/>
              <p:nvPr/>
            </p:nvSpPr>
            <p:spPr bwMode="auto">
              <a:xfrm>
                <a:off x="6232" y="3077"/>
                <a:ext cx="57" cy="42"/>
              </a:xfrm>
              <a:custGeom>
                <a:avLst/>
                <a:gdLst>
                  <a:gd name="T0" fmla="*/ 57 w 57"/>
                  <a:gd name="T1" fmla="*/ 0 h 42"/>
                  <a:gd name="T2" fmla="*/ 57 w 57"/>
                  <a:gd name="T3" fmla="*/ 9 h 42"/>
                  <a:gd name="T4" fmla="*/ 0 w 57"/>
                  <a:gd name="T5" fmla="*/ 42 h 42"/>
                  <a:gd name="T6" fmla="*/ 0 w 57"/>
                  <a:gd name="T7" fmla="*/ 34 h 42"/>
                  <a:gd name="T8" fmla="*/ 57 w 57"/>
                  <a:gd name="T9" fmla="*/ 0 h 42"/>
                </a:gdLst>
                <a:ahLst/>
                <a:cxnLst>
                  <a:cxn ang="0">
                    <a:pos x="T0" y="T1"/>
                  </a:cxn>
                  <a:cxn ang="0">
                    <a:pos x="T2" y="T3"/>
                  </a:cxn>
                  <a:cxn ang="0">
                    <a:pos x="T4" y="T5"/>
                  </a:cxn>
                  <a:cxn ang="0">
                    <a:pos x="T6" y="T7"/>
                  </a:cxn>
                  <a:cxn ang="0">
                    <a:pos x="T8" y="T9"/>
                  </a:cxn>
                </a:cxnLst>
                <a:rect l="0" t="0" r="r" b="b"/>
                <a:pathLst>
                  <a:path w="57" h="42">
                    <a:moveTo>
                      <a:pt x="57" y="0"/>
                    </a:moveTo>
                    <a:lnTo>
                      <a:pt x="57" y="9"/>
                    </a:lnTo>
                    <a:lnTo>
                      <a:pt x="0" y="42"/>
                    </a:lnTo>
                    <a:lnTo>
                      <a:pt x="0" y="34"/>
                    </a:lnTo>
                    <a:lnTo>
                      <a:pt x="57" y="0"/>
                    </a:lnTo>
                    <a:close/>
                  </a:path>
                </a:pathLst>
              </a:custGeom>
              <a:solidFill>
                <a:srgbClr val="283B6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1117" name="Freeform 133"/>
              <p:cNvSpPr/>
              <p:nvPr/>
            </p:nvSpPr>
            <p:spPr bwMode="auto">
              <a:xfrm>
                <a:off x="6175" y="3077"/>
                <a:ext cx="57" cy="42"/>
              </a:xfrm>
              <a:custGeom>
                <a:avLst/>
                <a:gdLst>
                  <a:gd name="T0" fmla="*/ 57 w 57"/>
                  <a:gd name="T1" fmla="*/ 34 h 42"/>
                  <a:gd name="T2" fmla="*/ 57 w 57"/>
                  <a:gd name="T3" fmla="*/ 42 h 42"/>
                  <a:gd name="T4" fmla="*/ 0 w 57"/>
                  <a:gd name="T5" fmla="*/ 9 h 42"/>
                  <a:gd name="T6" fmla="*/ 0 w 57"/>
                  <a:gd name="T7" fmla="*/ 0 h 42"/>
                  <a:gd name="T8" fmla="*/ 57 w 57"/>
                  <a:gd name="T9" fmla="*/ 34 h 42"/>
                </a:gdLst>
                <a:ahLst/>
                <a:cxnLst>
                  <a:cxn ang="0">
                    <a:pos x="T0" y="T1"/>
                  </a:cxn>
                  <a:cxn ang="0">
                    <a:pos x="T2" y="T3"/>
                  </a:cxn>
                  <a:cxn ang="0">
                    <a:pos x="T4" y="T5"/>
                  </a:cxn>
                  <a:cxn ang="0">
                    <a:pos x="T6" y="T7"/>
                  </a:cxn>
                  <a:cxn ang="0">
                    <a:pos x="T8" y="T9"/>
                  </a:cxn>
                </a:cxnLst>
                <a:rect l="0" t="0" r="r" b="b"/>
                <a:pathLst>
                  <a:path w="57" h="42">
                    <a:moveTo>
                      <a:pt x="57" y="34"/>
                    </a:moveTo>
                    <a:lnTo>
                      <a:pt x="57" y="42"/>
                    </a:lnTo>
                    <a:lnTo>
                      <a:pt x="0" y="9"/>
                    </a:lnTo>
                    <a:lnTo>
                      <a:pt x="0" y="0"/>
                    </a:lnTo>
                    <a:lnTo>
                      <a:pt x="57" y="34"/>
                    </a:lnTo>
                    <a:close/>
                  </a:path>
                </a:pathLst>
              </a:custGeom>
              <a:solidFill>
                <a:srgbClr val="283B6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1118" name="Freeform 134"/>
              <p:cNvSpPr/>
              <p:nvPr/>
            </p:nvSpPr>
            <p:spPr bwMode="auto">
              <a:xfrm>
                <a:off x="6267" y="3098"/>
                <a:ext cx="115" cy="67"/>
              </a:xfrm>
              <a:custGeom>
                <a:avLst/>
                <a:gdLst>
                  <a:gd name="T0" fmla="*/ 115 w 115"/>
                  <a:gd name="T1" fmla="*/ 34 h 67"/>
                  <a:gd name="T2" fmla="*/ 58 w 115"/>
                  <a:gd name="T3" fmla="*/ 67 h 67"/>
                  <a:gd name="T4" fmla="*/ 0 w 115"/>
                  <a:gd name="T5" fmla="*/ 34 h 67"/>
                  <a:gd name="T6" fmla="*/ 57 w 115"/>
                  <a:gd name="T7" fmla="*/ 0 h 67"/>
                  <a:gd name="T8" fmla="*/ 115 w 115"/>
                  <a:gd name="T9" fmla="*/ 34 h 67"/>
                </a:gdLst>
                <a:ahLst/>
                <a:cxnLst>
                  <a:cxn ang="0">
                    <a:pos x="T0" y="T1"/>
                  </a:cxn>
                  <a:cxn ang="0">
                    <a:pos x="T2" y="T3"/>
                  </a:cxn>
                  <a:cxn ang="0">
                    <a:pos x="T4" y="T5"/>
                  </a:cxn>
                  <a:cxn ang="0">
                    <a:pos x="T6" y="T7"/>
                  </a:cxn>
                  <a:cxn ang="0">
                    <a:pos x="T8" y="T9"/>
                  </a:cxn>
                </a:cxnLst>
                <a:rect l="0" t="0" r="r" b="b"/>
                <a:pathLst>
                  <a:path w="115" h="67">
                    <a:moveTo>
                      <a:pt x="115" y="34"/>
                    </a:moveTo>
                    <a:lnTo>
                      <a:pt x="58" y="67"/>
                    </a:lnTo>
                    <a:lnTo>
                      <a:pt x="0" y="34"/>
                    </a:lnTo>
                    <a:lnTo>
                      <a:pt x="57" y="0"/>
                    </a:lnTo>
                    <a:lnTo>
                      <a:pt x="115" y="34"/>
                    </a:lnTo>
                    <a:close/>
                  </a:path>
                </a:pathLst>
              </a:custGeom>
              <a:solidFill>
                <a:srgbClr val="51658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1119" name="Freeform 135"/>
              <p:cNvSpPr/>
              <p:nvPr/>
            </p:nvSpPr>
            <p:spPr bwMode="auto">
              <a:xfrm>
                <a:off x="6325" y="3132"/>
                <a:ext cx="57" cy="41"/>
              </a:xfrm>
              <a:custGeom>
                <a:avLst/>
                <a:gdLst>
                  <a:gd name="T0" fmla="*/ 57 w 57"/>
                  <a:gd name="T1" fmla="*/ 0 h 41"/>
                  <a:gd name="T2" fmla="*/ 57 w 57"/>
                  <a:gd name="T3" fmla="*/ 8 h 41"/>
                  <a:gd name="T4" fmla="*/ 0 w 57"/>
                  <a:gd name="T5" fmla="*/ 41 h 41"/>
                  <a:gd name="T6" fmla="*/ 0 w 57"/>
                  <a:gd name="T7" fmla="*/ 33 h 41"/>
                  <a:gd name="T8" fmla="*/ 57 w 57"/>
                  <a:gd name="T9" fmla="*/ 0 h 41"/>
                </a:gdLst>
                <a:ahLst/>
                <a:cxnLst>
                  <a:cxn ang="0">
                    <a:pos x="T0" y="T1"/>
                  </a:cxn>
                  <a:cxn ang="0">
                    <a:pos x="T2" y="T3"/>
                  </a:cxn>
                  <a:cxn ang="0">
                    <a:pos x="T4" y="T5"/>
                  </a:cxn>
                  <a:cxn ang="0">
                    <a:pos x="T6" y="T7"/>
                  </a:cxn>
                  <a:cxn ang="0">
                    <a:pos x="T8" y="T9"/>
                  </a:cxn>
                </a:cxnLst>
                <a:rect l="0" t="0" r="r" b="b"/>
                <a:pathLst>
                  <a:path w="57" h="41">
                    <a:moveTo>
                      <a:pt x="57" y="0"/>
                    </a:moveTo>
                    <a:lnTo>
                      <a:pt x="57" y="8"/>
                    </a:lnTo>
                    <a:lnTo>
                      <a:pt x="0" y="41"/>
                    </a:lnTo>
                    <a:lnTo>
                      <a:pt x="0" y="33"/>
                    </a:lnTo>
                    <a:lnTo>
                      <a:pt x="57" y="0"/>
                    </a:lnTo>
                    <a:close/>
                  </a:path>
                </a:pathLst>
              </a:custGeom>
              <a:solidFill>
                <a:srgbClr val="283B6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1120" name="Freeform 136"/>
              <p:cNvSpPr/>
              <p:nvPr/>
            </p:nvSpPr>
            <p:spPr bwMode="auto">
              <a:xfrm>
                <a:off x="6267" y="3132"/>
                <a:ext cx="58" cy="41"/>
              </a:xfrm>
              <a:custGeom>
                <a:avLst/>
                <a:gdLst>
                  <a:gd name="T0" fmla="*/ 58 w 58"/>
                  <a:gd name="T1" fmla="*/ 33 h 41"/>
                  <a:gd name="T2" fmla="*/ 58 w 58"/>
                  <a:gd name="T3" fmla="*/ 41 h 41"/>
                  <a:gd name="T4" fmla="*/ 0 w 58"/>
                  <a:gd name="T5" fmla="*/ 8 h 41"/>
                  <a:gd name="T6" fmla="*/ 0 w 58"/>
                  <a:gd name="T7" fmla="*/ 0 h 41"/>
                  <a:gd name="T8" fmla="*/ 58 w 58"/>
                  <a:gd name="T9" fmla="*/ 33 h 41"/>
                </a:gdLst>
                <a:ahLst/>
                <a:cxnLst>
                  <a:cxn ang="0">
                    <a:pos x="T0" y="T1"/>
                  </a:cxn>
                  <a:cxn ang="0">
                    <a:pos x="T2" y="T3"/>
                  </a:cxn>
                  <a:cxn ang="0">
                    <a:pos x="T4" y="T5"/>
                  </a:cxn>
                  <a:cxn ang="0">
                    <a:pos x="T6" y="T7"/>
                  </a:cxn>
                  <a:cxn ang="0">
                    <a:pos x="T8" y="T9"/>
                  </a:cxn>
                </a:cxnLst>
                <a:rect l="0" t="0" r="r" b="b"/>
                <a:pathLst>
                  <a:path w="58" h="41">
                    <a:moveTo>
                      <a:pt x="58" y="33"/>
                    </a:moveTo>
                    <a:lnTo>
                      <a:pt x="58" y="41"/>
                    </a:lnTo>
                    <a:lnTo>
                      <a:pt x="0" y="8"/>
                    </a:lnTo>
                    <a:lnTo>
                      <a:pt x="0" y="0"/>
                    </a:lnTo>
                    <a:lnTo>
                      <a:pt x="58" y="33"/>
                    </a:lnTo>
                    <a:close/>
                  </a:path>
                </a:pathLst>
              </a:custGeom>
              <a:solidFill>
                <a:srgbClr val="283B6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1121" name="Freeform 137"/>
              <p:cNvSpPr/>
              <p:nvPr/>
            </p:nvSpPr>
            <p:spPr bwMode="auto">
              <a:xfrm>
                <a:off x="6354" y="3149"/>
                <a:ext cx="115" cy="67"/>
              </a:xfrm>
              <a:custGeom>
                <a:avLst/>
                <a:gdLst>
                  <a:gd name="T0" fmla="*/ 115 w 115"/>
                  <a:gd name="T1" fmla="*/ 33 h 67"/>
                  <a:gd name="T2" fmla="*/ 58 w 115"/>
                  <a:gd name="T3" fmla="*/ 67 h 67"/>
                  <a:gd name="T4" fmla="*/ 0 w 115"/>
                  <a:gd name="T5" fmla="*/ 33 h 67"/>
                  <a:gd name="T6" fmla="*/ 58 w 115"/>
                  <a:gd name="T7" fmla="*/ 0 h 67"/>
                  <a:gd name="T8" fmla="*/ 115 w 115"/>
                  <a:gd name="T9" fmla="*/ 33 h 67"/>
                </a:gdLst>
                <a:ahLst/>
                <a:cxnLst>
                  <a:cxn ang="0">
                    <a:pos x="T0" y="T1"/>
                  </a:cxn>
                  <a:cxn ang="0">
                    <a:pos x="T2" y="T3"/>
                  </a:cxn>
                  <a:cxn ang="0">
                    <a:pos x="T4" y="T5"/>
                  </a:cxn>
                  <a:cxn ang="0">
                    <a:pos x="T6" y="T7"/>
                  </a:cxn>
                  <a:cxn ang="0">
                    <a:pos x="T8" y="T9"/>
                  </a:cxn>
                </a:cxnLst>
                <a:rect l="0" t="0" r="r" b="b"/>
                <a:pathLst>
                  <a:path w="115" h="67">
                    <a:moveTo>
                      <a:pt x="115" y="33"/>
                    </a:moveTo>
                    <a:lnTo>
                      <a:pt x="58" y="67"/>
                    </a:lnTo>
                    <a:lnTo>
                      <a:pt x="0" y="33"/>
                    </a:lnTo>
                    <a:lnTo>
                      <a:pt x="58" y="0"/>
                    </a:lnTo>
                    <a:lnTo>
                      <a:pt x="115" y="33"/>
                    </a:lnTo>
                    <a:close/>
                  </a:path>
                </a:pathLst>
              </a:custGeom>
              <a:solidFill>
                <a:srgbClr val="51658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1122" name="Freeform 138"/>
              <p:cNvSpPr/>
              <p:nvPr/>
            </p:nvSpPr>
            <p:spPr bwMode="auto">
              <a:xfrm>
                <a:off x="6412" y="3182"/>
                <a:ext cx="57" cy="42"/>
              </a:xfrm>
              <a:custGeom>
                <a:avLst/>
                <a:gdLst>
                  <a:gd name="T0" fmla="*/ 57 w 57"/>
                  <a:gd name="T1" fmla="*/ 0 h 42"/>
                  <a:gd name="T2" fmla="*/ 57 w 57"/>
                  <a:gd name="T3" fmla="*/ 9 h 42"/>
                  <a:gd name="T4" fmla="*/ 0 w 57"/>
                  <a:gd name="T5" fmla="*/ 42 h 42"/>
                  <a:gd name="T6" fmla="*/ 0 w 57"/>
                  <a:gd name="T7" fmla="*/ 34 h 42"/>
                  <a:gd name="T8" fmla="*/ 57 w 57"/>
                  <a:gd name="T9" fmla="*/ 0 h 42"/>
                </a:gdLst>
                <a:ahLst/>
                <a:cxnLst>
                  <a:cxn ang="0">
                    <a:pos x="T0" y="T1"/>
                  </a:cxn>
                  <a:cxn ang="0">
                    <a:pos x="T2" y="T3"/>
                  </a:cxn>
                  <a:cxn ang="0">
                    <a:pos x="T4" y="T5"/>
                  </a:cxn>
                  <a:cxn ang="0">
                    <a:pos x="T6" y="T7"/>
                  </a:cxn>
                  <a:cxn ang="0">
                    <a:pos x="T8" y="T9"/>
                  </a:cxn>
                </a:cxnLst>
                <a:rect l="0" t="0" r="r" b="b"/>
                <a:pathLst>
                  <a:path w="57" h="42">
                    <a:moveTo>
                      <a:pt x="57" y="0"/>
                    </a:moveTo>
                    <a:lnTo>
                      <a:pt x="57" y="9"/>
                    </a:lnTo>
                    <a:lnTo>
                      <a:pt x="0" y="42"/>
                    </a:lnTo>
                    <a:lnTo>
                      <a:pt x="0" y="34"/>
                    </a:lnTo>
                    <a:lnTo>
                      <a:pt x="57" y="0"/>
                    </a:lnTo>
                    <a:close/>
                  </a:path>
                </a:pathLst>
              </a:custGeom>
              <a:solidFill>
                <a:srgbClr val="283B6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1123" name="Freeform 139"/>
              <p:cNvSpPr/>
              <p:nvPr/>
            </p:nvSpPr>
            <p:spPr bwMode="auto">
              <a:xfrm>
                <a:off x="6354" y="3182"/>
                <a:ext cx="58" cy="42"/>
              </a:xfrm>
              <a:custGeom>
                <a:avLst/>
                <a:gdLst>
                  <a:gd name="T0" fmla="*/ 58 w 58"/>
                  <a:gd name="T1" fmla="*/ 34 h 42"/>
                  <a:gd name="T2" fmla="*/ 58 w 58"/>
                  <a:gd name="T3" fmla="*/ 42 h 42"/>
                  <a:gd name="T4" fmla="*/ 0 w 58"/>
                  <a:gd name="T5" fmla="*/ 9 h 42"/>
                  <a:gd name="T6" fmla="*/ 0 w 58"/>
                  <a:gd name="T7" fmla="*/ 0 h 42"/>
                  <a:gd name="T8" fmla="*/ 58 w 58"/>
                  <a:gd name="T9" fmla="*/ 34 h 42"/>
                </a:gdLst>
                <a:ahLst/>
                <a:cxnLst>
                  <a:cxn ang="0">
                    <a:pos x="T0" y="T1"/>
                  </a:cxn>
                  <a:cxn ang="0">
                    <a:pos x="T2" y="T3"/>
                  </a:cxn>
                  <a:cxn ang="0">
                    <a:pos x="T4" y="T5"/>
                  </a:cxn>
                  <a:cxn ang="0">
                    <a:pos x="T6" y="T7"/>
                  </a:cxn>
                  <a:cxn ang="0">
                    <a:pos x="T8" y="T9"/>
                  </a:cxn>
                </a:cxnLst>
                <a:rect l="0" t="0" r="r" b="b"/>
                <a:pathLst>
                  <a:path w="58" h="42">
                    <a:moveTo>
                      <a:pt x="58" y="34"/>
                    </a:moveTo>
                    <a:lnTo>
                      <a:pt x="58" y="42"/>
                    </a:lnTo>
                    <a:lnTo>
                      <a:pt x="0" y="9"/>
                    </a:lnTo>
                    <a:lnTo>
                      <a:pt x="0" y="0"/>
                    </a:lnTo>
                    <a:lnTo>
                      <a:pt x="58" y="34"/>
                    </a:lnTo>
                    <a:close/>
                  </a:path>
                </a:pathLst>
              </a:custGeom>
              <a:solidFill>
                <a:srgbClr val="283B6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1124" name="Freeform 140"/>
              <p:cNvSpPr/>
              <p:nvPr/>
            </p:nvSpPr>
            <p:spPr bwMode="auto">
              <a:xfrm>
                <a:off x="6412" y="3182"/>
                <a:ext cx="115" cy="66"/>
              </a:xfrm>
              <a:custGeom>
                <a:avLst/>
                <a:gdLst>
                  <a:gd name="T0" fmla="*/ 115 w 115"/>
                  <a:gd name="T1" fmla="*/ 34 h 66"/>
                  <a:gd name="T2" fmla="*/ 58 w 115"/>
                  <a:gd name="T3" fmla="*/ 66 h 66"/>
                  <a:gd name="T4" fmla="*/ 0 w 115"/>
                  <a:gd name="T5" fmla="*/ 34 h 66"/>
                  <a:gd name="T6" fmla="*/ 57 w 115"/>
                  <a:gd name="T7" fmla="*/ 0 h 66"/>
                  <a:gd name="T8" fmla="*/ 115 w 115"/>
                  <a:gd name="T9" fmla="*/ 34 h 66"/>
                </a:gdLst>
                <a:ahLst/>
                <a:cxnLst>
                  <a:cxn ang="0">
                    <a:pos x="T0" y="T1"/>
                  </a:cxn>
                  <a:cxn ang="0">
                    <a:pos x="T2" y="T3"/>
                  </a:cxn>
                  <a:cxn ang="0">
                    <a:pos x="T4" y="T5"/>
                  </a:cxn>
                  <a:cxn ang="0">
                    <a:pos x="T6" y="T7"/>
                  </a:cxn>
                  <a:cxn ang="0">
                    <a:pos x="T8" y="T9"/>
                  </a:cxn>
                </a:cxnLst>
                <a:rect l="0" t="0" r="r" b="b"/>
                <a:pathLst>
                  <a:path w="115" h="66">
                    <a:moveTo>
                      <a:pt x="115" y="34"/>
                    </a:moveTo>
                    <a:lnTo>
                      <a:pt x="58" y="66"/>
                    </a:lnTo>
                    <a:lnTo>
                      <a:pt x="0" y="34"/>
                    </a:lnTo>
                    <a:lnTo>
                      <a:pt x="57" y="0"/>
                    </a:lnTo>
                    <a:lnTo>
                      <a:pt x="115" y="34"/>
                    </a:lnTo>
                    <a:close/>
                  </a:path>
                </a:pathLst>
              </a:custGeom>
              <a:solidFill>
                <a:srgbClr val="51658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1125" name="Freeform 141"/>
              <p:cNvSpPr/>
              <p:nvPr/>
            </p:nvSpPr>
            <p:spPr bwMode="auto">
              <a:xfrm>
                <a:off x="6470" y="3216"/>
                <a:ext cx="57" cy="40"/>
              </a:xfrm>
              <a:custGeom>
                <a:avLst/>
                <a:gdLst>
                  <a:gd name="T0" fmla="*/ 57 w 57"/>
                  <a:gd name="T1" fmla="*/ 0 h 40"/>
                  <a:gd name="T2" fmla="*/ 57 w 57"/>
                  <a:gd name="T3" fmla="*/ 8 h 40"/>
                  <a:gd name="T4" fmla="*/ 0 w 57"/>
                  <a:gd name="T5" fmla="*/ 40 h 40"/>
                  <a:gd name="T6" fmla="*/ 0 w 57"/>
                  <a:gd name="T7" fmla="*/ 32 h 40"/>
                  <a:gd name="T8" fmla="*/ 57 w 57"/>
                  <a:gd name="T9" fmla="*/ 0 h 40"/>
                </a:gdLst>
                <a:ahLst/>
                <a:cxnLst>
                  <a:cxn ang="0">
                    <a:pos x="T0" y="T1"/>
                  </a:cxn>
                  <a:cxn ang="0">
                    <a:pos x="T2" y="T3"/>
                  </a:cxn>
                  <a:cxn ang="0">
                    <a:pos x="T4" y="T5"/>
                  </a:cxn>
                  <a:cxn ang="0">
                    <a:pos x="T6" y="T7"/>
                  </a:cxn>
                  <a:cxn ang="0">
                    <a:pos x="T8" y="T9"/>
                  </a:cxn>
                </a:cxnLst>
                <a:rect l="0" t="0" r="r" b="b"/>
                <a:pathLst>
                  <a:path w="57" h="40">
                    <a:moveTo>
                      <a:pt x="57" y="0"/>
                    </a:moveTo>
                    <a:lnTo>
                      <a:pt x="57" y="8"/>
                    </a:lnTo>
                    <a:lnTo>
                      <a:pt x="0" y="40"/>
                    </a:lnTo>
                    <a:lnTo>
                      <a:pt x="0" y="32"/>
                    </a:lnTo>
                    <a:lnTo>
                      <a:pt x="57" y="0"/>
                    </a:lnTo>
                    <a:close/>
                  </a:path>
                </a:pathLst>
              </a:custGeom>
              <a:solidFill>
                <a:srgbClr val="283B6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1126" name="Freeform 142"/>
              <p:cNvSpPr/>
              <p:nvPr/>
            </p:nvSpPr>
            <p:spPr bwMode="auto">
              <a:xfrm>
                <a:off x="6412" y="3216"/>
                <a:ext cx="58" cy="40"/>
              </a:xfrm>
              <a:custGeom>
                <a:avLst/>
                <a:gdLst>
                  <a:gd name="T0" fmla="*/ 58 w 58"/>
                  <a:gd name="T1" fmla="*/ 32 h 40"/>
                  <a:gd name="T2" fmla="*/ 58 w 58"/>
                  <a:gd name="T3" fmla="*/ 40 h 40"/>
                  <a:gd name="T4" fmla="*/ 0 w 58"/>
                  <a:gd name="T5" fmla="*/ 8 h 40"/>
                  <a:gd name="T6" fmla="*/ 0 w 58"/>
                  <a:gd name="T7" fmla="*/ 0 h 40"/>
                  <a:gd name="T8" fmla="*/ 58 w 58"/>
                  <a:gd name="T9" fmla="*/ 32 h 40"/>
                </a:gdLst>
                <a:ahLst/>
                <a:cxnLst>
                  <a:cxn ang="0">
                    <a:pos x="T0" y="T1"/>
                  </a:cxn>
                  <a:cxn ang="0">
                    <a:pos x="T2" y="T3"/>
                  </a:cxn>
                  <a:cxn ang="0">
                    <a:pos x="T4" y="T5"/>
                  </a:cxn>
                  <a:cxn ang="0">
                    <a:pos x="T6" y="T7"/>
                  </a:cxn>
                  <a:cxn ang="0">
                    <a:pos x="T8" y="T9"/>
                  </a:cxn>
                </a:cxnLst>
                <a:rect l="0" t="0" r="r" b="b"/>
                <a:pathLst>
                  <a:path w="58" h="40">
                    <a:moveTo>
                      <a:pt x="58" y="32"/>
                    </a:moveTo>
                    <a:lnTo>
                      <a:pt x="58" y="40"/>
                    </a:lnTo>
                    <a:lnTo>
                      <a:pt x="0" y="8"/>
                    </a:lnTo>
                    <a:lnTo>
                      <a:pt x="0" y="0"/>
                    </a:lnTo>
                    <a:lnTo>
                      <a:pt x="58" y="32"/>
                    </a:lnTo>
                    <a:close/>
                  </a:path>
                </a:pathLst>
              </a:custGeom>
              <a:solidFill>
                <a:srgbClr val="283B6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1127" name="Freeform 143"/>
              <p:cNvSpPr/>
              <p:nvPr/>
            </p:nvSpPr>
            <p:spPr bwMode="auto">
              <a:xfrm>
                <a:off x="5465" y="2741"/>
                <a:ext cx="169" cy="98"/>
              </a:xfrm>
              <a:custGeom>
                <a:avLst/>
                <a:gdLst>
                  <a:gd name="T0" fmla="*/ 169 w 169"/>
                  <a:gd name="T1" fmla="*/ 65 h 98"/>
                  <a:gd name="T2" fmla="*/ 112 w 169"/>
                  <a:gd name="T3" fmla="*/ 98 h 98"/>
                  <a:gd name="T4" fmla="*/ 0 w 169"/>
                  <a:gd name="T5" fmla="*/ 33 h 98"/>
                  <a:gd name="T6" fmla="*/ 57 w 169"/>
                  <a:gd name="T7" fmla="*/ 0 h 98"/>
                  <a:gd name="T8" fmla="*/ 169 w 169"/>
                  <a:gd name="T9" fmla="*/ 65 h 98"/>
                </a:gdLst>
                <a:ahLst/>
                <a:cxnLst>
                  <a:cxn ang="0">
                    <a:pos x="T0" y="T1"/>
                  </a:cxn>
                  <a:cxn ang="0">
                    <a:pos x="T2" y="T3"/>
                  </a:cxn>
                  <a:cxn ang="0">
                    <a:pos x="T4" y="T5"/>
                  </a:cxn>
                  <a:cxn ang="0">
                    <a:pos x="T6" y="T7"/>
                  </a:cxn>
                  <a:cxn ang="0">
                    <a:pos x="T8" y="T9"/>
                  </a:cxn>
                </a:cxnLst>
                <a:rect l="0" t="0" r="r" b="b"/>
                <a:pathLst>
                  <a:path w="169" h="98">
                    <a:moveTo>
                      <a:pt x="169" y="65"/>
                    </a:moveTo>
                    <a:lnTo>
                      <a:pt x="112" y="98"/>
                    </a:lnTo>
                    <a:lnTo>
                      <a:pt x="0" y="33"/>
                    </a:lnTo>
                    <a:lnTo>
                      <a:pt x="57" y="0"/>
                    </a:lnTo>
                    <a:lnTo>
                      <a:pt x="169" y="65"/>
                    </a:lnTo>
                    <a:close/>
                  </a:path>
                </a:pathLst>
              </a:custGeom>
              <a:solidFill>
                <a:srgbClr val="51658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1128" name="Freeform 144"/>
              <p:cNvSpPr/>
              <p:nvPr/>
            </p:nvSpPr>
            <p:spPr bwMode="auto">
              <a:xfrm>
                <a:off x="5577" y="2806"/>
                <a:ext cx="57" cy="42"/>
              </a:xfrm>
              <a:custGeom>
                <a:avLst/>
                <a:gdLst>
                  <a:gd name="T0" fmla="*/ 57 w 57"/>
                  <a:gd name="T1" fmla="*/ 0 h 42"/>
                  <a:gd name="T2" fmla="*/ 57 w 57"/>
                  <a:gd name="T3" fmla="*/ 9 h 42"/>
                  <a:gd name="T4" fmla="*/ 0 w 57"/>
                  <a:gd name="T5" fmla="*/ 42 h 42"/>
                  <a:gd name="T6" fmla="*/ 0 w 57"/>
                  <a:gd name="T7" fmla="*/ 33 h 42"/>
                  <a:gd name="T8" fmla="*/ 57 w 57"/>
                  <a:gd name="T9" fmla="*/ 0 h 42"/>
                </a:gdLst>
                <a:ahLst/>
                <a:cxnLst>
                  <a:cxn ang="0">
                    <a:pos x="T0" y="T1"/>
                  </a:cxn>
                  <a:cxn ang="0">
                    <a:pos x="T2" y="T3"/>
                  </a:cxn>
                  <a:cxn ang="0">
                    <a:pos x="T4" y="T5"/>
                  </a:cxn>
                  <a:cxn ang="0">
                    <a:pos x="T6" y="T7"/>
                  </a:cxn>
                  <a:cxn ang="0">
                    <a:pos x="T8" y="T9"/>
                  </a:cxn>
                </a:cxnLst>
                <a:rect l="0" t="0" r="r" b="b"/>
                <a:pathLst>
                  <a:path w="57" h="42">
                    <a:moveTo>
                      <a:pt x="57" y="0"/>
                    </a:moveTo>
                    <a:lnTo>
                      <a:pt x="57" y="9"/>
                    </a:lnTo>
                    <a:lnTo>
                      <a:pt x="0" y="42"/>
                    </a:lnTo>
                    <a:lnTo>
                      <a:pt x="0" y="33"/>
                    </a:lnTo>
                    <a:lnTo>
                      <a:pt x="57" y="0"/>
                    </a:lnTo>
                    <a:close/>
                  </a:path>
                </a:pathLst>
              </a:custGeom>
              <a:solidFill>
                <a:srgbClr val="283B6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1129" name="Freeform 145"/>
              <p:cNvSpPr/>
              <p:nvPr/>
            </p:nvSpPr>
            <p:spPr bwMode="auto">
              <a:xfrm>
                <a:off x="5465" y="2774"/>
                <a:ext cx="112" cy="74"/>
              </a:xfrm>
              <a:custGeom>
                <a:avLst/>
                <a:gdLst>
                  <a:gd name="T0" fmla="*/ 112 w 112"/>
                  <a:gd name="T1" fmla="*/ 65 h 74"/>
                  <a:gd name="T2" fmla="*/ 112 w 112"/>
                  <a:gd name="T3" fmla="*/ 74 h 74"/>
                  <a:gd name="T4" fmla="*/ 0 w 112"/>
                  <a:gd name="T5" fmla="*/ 9 h 74"/>
                  <a:gd name="T6" fmla="*/ 0 w 112"/>
                  <a:gd name="T7" fmla="*/ 0 h 74"/>
                  <a:gd name="T8" fmla="*/ 112 w 112"/>
                  <a:gd name="T9" fmla="*/ 65 h 74"/>
                </a:gdLst>
                <a:ahLst/>
                <a:cxnLst>
                  <a:cxn ang="0">
                    <a:pos x="T0" y="T1"/>
                  </a:cxn>
                  <a:cxn ang="0">
                    <a:pos x="T2" y="T3"/>
                  </a:cxn>
                  <a:cxn ang="0">
                    <a:pos x="T4" y="T5"/>
                  </a:cxn>
                  <a:cxn ang="0">
                    <a:pos x="T6" y="T7"/>
                  </a:cxn>
                  <a:cxn ang="0">
                    <a:pos x="T8" y="T9"/>
                  </a:cxn>
                </a:cxnLst>
                <a:rect l="0" t="0" r="r" b="b"/>
                <a:pathLst>
                  <a:path w="112" h="74">
                    <a:moveTo>
                      <a:pt x="112" y="65"/>
                    </a:moveTo>
                    <a:lnTo>
                      <a:pt x="112" y="74"/>
                    </a:lnTo>
                    <a:lnTo>
                      <a:pt x="0" y="9"/>
                    </a:lnTo>
                    <a:lnTo>
                      <a:pt x="0" y="0"/>
                    </a:lnTo>
                    <a:lnTo>
                      <a:pt x="112" y="65"/>
                    </a:lnTo>
                    <a:close/>
                  </a:path>
                </a:pathLst>
              </a:custGeom>
              <a:solidFill>
                <a:srgbClr val="283B6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1130" name="Freeform 146"/>
              <p:cNvSpPr/>
              <p:nvPr/>
            </p:nvSpPr>
            <p:spPr bwMode="auto">
              <a:xfrm>
                <a:off x="5655" y="2852"/>
                <a:ext cx="116" cy="67"/>
              </a:xfrm>
              <a:custGeom>
                <a:avLst/>
                <a:gdLst>
                  <a:gd name="T0" fmla="*/ 116 w 116"/>
                  <a:gd name="T1" fmla="*/ 33 h 67"/>
                  <a:gd name="T2" fmla="*/ 59 w 116"/>
                  <a:gd name="T3" fmla="*/ 67 h 67"/>
                  <a:gd name="T4" fmla="*/ 0 w 116"/>
                  <a:gd name="T5" fmla="*/ 33 h 67"/>
                  <a:gd name="T6" fmla="*/ 59 w 116"/>
                  <a:gd name="T7" fmla="*/ 0 h 67"/>
                  <a:gd name="T8" fmla="*/ 116 w 116"/>
                  <a:gd name="T9" fmla="*/ 33 h 67"/>
                </a:gdLst>
                <a:ahLst/>
                <a:cxnLst>
                  <a:cxn ang="0">
                    <a:pos x="T0" y="T1"/>
                  </a:cxn>
                  <a:cxn ang="0">
                    <a:pos x="T2" y="T3"/>
                  </a:cxn>
                  <a:cxn ang="0">
                    <a:pos x="T4" y="T5"/>
                  </a:cxn>
                  <a:cxn ang="0">
                    <a:pos x="T6" y="T7"/>
                  </a:cxn>
                  <a:cxn ang="0">
                    <a:pos x="T8" y="T9"/>
                  </a:cxn>
                </a:cxnLst>
                <a:rect l="0" t="0" r="r" b="b"/>
                <a:pathLst>
                  <a:path w="116" h="67">
                    <a:moveTo>
                      <a:pt x="116" y="33"/>
                    </a:moveTo>
                    <a:lnTo>
                      <a:pt x="59" y="67"/>
                    </a:lnTo>
                    <a:lnTo>
                      <a:pt x="0" y="33"/>
                    </a:lnTo>
                    <a:lnTo>
                      <a:pt x="59" y="0"/>
                    </a:lnTo>
                    <a:lnTo>
                      <a:pt x="116" y="33"/>
                    </a:lnTo>
                    <a:close/>
                  </a:path>
                </a:pathLst>
              </a:custGeom>
              <a:solidFill>
                <a:srgbClr val="51658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1131" name="Freeform 147"/>
              <p:cNvSpPr/>
              <p:nvPr/>
            </p:nvSpPr>
            <p:spPr bwMode="auto">
              <a:xfrm>
                <a:off x="5714" y="2885"/>
                <a:ext cx="57" cy="42"/>
              </a:xfrm>
              <a:custGeom>
                <a:avLst/>
                <a:gdLst>
                  <a:gd name="T0" fmla="*/ 57 w 57"/>
                  <a:gd name="T1" fmla="*/ 0 h 42"/>
                  <a:gd name="T2" fmla="*/ 57 w 57"/>
                  <a:gd name="T3" fmla="*/ 9 h 42"/>
                  <a:gd name="T4" fmla="*/ 0 w 57"/>
                  <a:gd name="T5" fmla="*/ 42 h 42"/>
                  <a:gd name="T6" fmla="*/ 0 w 57"/>
                  <a:gd name="T7" fmla="*/ 34 h 42"/>
                  <a:gd name="T8" fmla="*/ 57 w 57"/>
                  <a:gd name="T9" fmla="*/ 0 h 42"/>
                </a:gdLst>
                <a:ahLst/>
                <a:cxnLst>
                  <a:cxn ang="0">
                    <a:pos x="T0" y="T1"/>
                  </a:cxn>
                  <a:cxn ang="0">
                    <a:pos x="T2" y="T3"/>
                  </a:cxn>
                  <a:cxn ang="0">
                    <a:pos x="T4" y="T5"/>
                  </a:cxn>
                  <a:cxn ang="0">
                    <a:pos x="T6" y="T7"/>
                  </a:cxn>
                  <a:cxn ang="0">
                    <a:pos x="T8" y="T9"/>
                  </a:cxn>
                </a:cxnLst>
                <a:rect l="0" t="0" r="r" b="b"/>
                <a:pathLst>
                  <a:path w="57" h="42">
                    <a:moveTo>
                      <a:pt x="57" y="0"/>
                    </a:moveTo>
                    <a:lnTo>
                      <a:pt x="57" y="9"/>
                    </a:lnTo>
                    <a:lnTo>
                      <a:pt x="0" y="42"/>
                    </a:lnTo>
                    <a:lnTo>
                      <a:pt x="0" y="34"/>
                    </a:lnTo>
                    <a:lnTo>
                      <a:pt x="57" y="0"/>
                    </a:lnTo>
                    <a:close/>
                  </a:path>
                </a:pathLst>
              </a:custGeom>
              <a:solidFill>
                <a:srgbClr val="283B6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1132" name="Freeform 148"/>
              <p:cNvSpPr/>
              <p:nvPr/>
            </p:nvSpPr>
            <p:spPr bwMode="auto">
              <a:xfrm>
                <a:off x="5655" y="2885"/>
                <a:ext cx="59" cy="42"/>
              </a:xfrm>
              <a:custGeom>
                <a:avLst/>
                <a:gdLst>
                  <a:gd name="T0" fmla="*/ 59 w 59"/>
                  <a:gd name="T1" fmla="*/ 34 h 42"/>
                  <a:gd name="T2" fmla="*/ 59 w 59"/>
                  <a:gd name="T3" fmla="*/ 42 h 42"/>
                  <a:gd name="T4" fmla="*/ 0 w 59"/>
                  <a:gd name="T5" fmla="*/ 9 h 42"/>
                  <a:gd name="T6" fmla="*/ 0 w 59"/>
                  <a:gd name="T7" fmla="*/ 0 h 42"/>
                  <a:gd name="T8" fmla="*/ 59 w 59"/>
                  <a:gd name="T9" fmla="*/ 34 h 42"/>
                </a:gdLst>
                <a:ahLst/>
                <a:cxnLst>
                  <a:cxn ang="0">
                    <a:pos x="T0" y="T1"/>
                  </a:cxn>
                  <a:cxn ang="0">
                    <a:pos x="T2" y="T3"/>
                  </a:cxn>
                  <a:cxn ang="0">
                    <a:pos x="T4" y="T5"/>
                  </a:cxn>
                  <a:cxn ang="0">
                    <a:pos x="T6" y="T7"/>
                  </a:cxn>
                  <a:cxn ang="0">
                    <a:pos x="T8" y="T9"/>
                  </a:cxn>
                </a:cxnLst>
                <a:rect l="0" t="0" r="r" b="b"/>
                <a:pathLst>
                  <a:path w="59" h="42">
                    <a:moveTo>
                      <a:pt x="59" y="34"/>
                    </a:moveTo>
                    <a:lnTo>
                      <a:pt x="59" y="42"/>
                    </a:lnTo>
                    <a:lnTo>
                      <a:pt x="0" y="9"/>
                    </a:lnTo>
                    <a:lnTo>
                      <a:pt x="0" y="0"/>
                    </a:lnTo>
                    <a:lnTo>
                      <a:pt x="59" y="34"/>
                    </a:lnTo>
                    <a:close/>
                  </a:path>
                </a:pathLst>
              </a:custGeom>
              <a:solidFill>
                <a:srgbClr val="283B6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1133" name="Freeform 149"/>
              <p:cNvSpPr/>
              <p:nvPr/>
            </p:nvSpPr>
            <p:spPr bwMode="auto">
              <a:xfrm>
                <a:off x="5536" y="2782"/>
                <a:ext cx="114" cy="67"/>
              </a:xfrm>
              <a:custGeom>
                <a:avLst/>
                <a:gdLst>
                  <a:gd name="T0" fmla="*/ 114 w 114"/>
                  <a:gd name="T1" fmla="*/ 34 h 67"/>
                  <a:gd name="T2" fmla="*/ 57 w 114"/>
                  <a:gd name="T3" fmla="*/ 67 h 67"/>
                  <a:gd name="T4" fmla="*/ 0 w 114"/>
                  <a:gd name="T5" fmla="*/ 34 h 67"/>
                  <a:gd name="T6" fmla="*/ 57 w 114"/>
                  <a:gd name="T7" fmla="*/ 0 h 67"/>
                  <a:gd name="T8" fmla="*/ 114 w 114"/>
                  <a:gd name="T9" fmla="*/ 34 h 67"/>
                </a:gdLst>
                <a:ahLst/>
                <a:cxnLst>
                  <a:cxn ang="0">
                    <a:pos x="T0" y="T1"/>
                  </a:cxn>
                  <a:cxn ang="0">
                    <a:pos x="T2" y="T3"/>
                  </a:cxn>
                  <a:cxn ang="0">
                    <a:pos x="T4" y="T5"/>
                  </a:cxn>
                  <a:cxn ang="0">
                    <a:pos x="T6" y="T7"/>
                  </a:cxn>
                  <a:cxn ang="0">
                    <a:pos x="T8" y="T9"/>
                  </a:cxn>
                </a:cxnLst>
                <a:rect l="0" t="0" r="r" b="b"/>
                <a:pathLst>
                  <a:path w="114" h="67">
                    <a:moveTo>
                      <a:pt x="114" y="34"/>
                    </a:moveTo>
                    <a:lnTo>
                      <a:pt x="57" y="67"/>
                    </a:lnTo>
                    <a:lnTo>
                      <a:pt x="0" y="34"/>
                    </a:lnTo>
                    <a:lnTo>
                      <a:pt x="57" y="0"/>
                    </a:lnTo>
                    <a:lnTo>
                      <a:pt x="114" y="34"/>
                    </a:lnTo>
                    <a:close/>
                  </a:path>
                </a:pathLst>
              </a:custGeom>
              <a:solidFill>
                <a:srgbClr val="51658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1134" name="Freeform 150"/>
              <p:cNvSpPr/>
              <p:nvPr/>
            </p:nvSpPr>
            <p:spPr bwMode="auto">
              <a:xfrm>
                <a:off x="5593" y="2816"/>
                <a:ext cx="57" cy="41"/>
              </a:xfrm>
              <a:custGeom>
                <a:avLst/>
                <a:gdLst>
                  <a:gd name="T0" fmla="*/ 57 w 57"/>
                  <a:gd name="T1" fmla="*/ 0 h 41"/>
                  <a:gd name="T2" fmla="*/ 57 w 57"/>
                  <a:gd name="T3" fmla="*/ 8 h 41"/>
                  <a:gd name="T4" fmla="*/ 0 w 57"/>
                  <a:gd name="T5" fmla="*/ 41 h 41"/>
                  <a:gd name="T6" fmla="*/ 0 w 57"/>
                  <a:gd name="T7" fmla="*/ 33 h 41"/>
                  <a:gd name="T8" fmla="*/ 57 w 57"/>
                  <a:gd name="T9" fmla="*/ 0 h 41"/>
                </a:gdLst>
                <a:ahLst/>
                <a:cxnLst>
                  <a:cxn ang="0">
                    <a:pos x="T0" y="T1"/>
                  </a:cxn>
                  <a:cxn ang="0">
                    <a:pos x="T2" y="T3"/>
                  </a:cxn>
                  <a:cxn ang="0">
                    <a:pos x="T4" y="T5"/>
                  </a:cxn>
                  <a:cxn ang="0">
                    <a:pos x="T6" y="T7"/>
                  </a:cxn>
                  <a:cxn ang="0">
                    <a:pos x="T8" y="T9"/>
                  </a:cxn>
                </a:cxnLst>
                <a:rect l="0" t="0" r="r" b="b"/>
                <a:pathLst>
                  <a:path w="57" h="41">
                    <a:moveTo>
                      <a:pt x="57" y="0"/>
                    </a:moveTo>
                    <a:lnTo>
                      <a:pt x="57" y="8"/>
                    </a:lnTo>
                    <a:lnTo>
                      <a:pt x="0" y="41"/>
                    </a:lnTo>
                    <a:lnTo>
                      <a:pt x="0" y="33"/>
                    </a:lnTo>
                    <a:lnTo>
                      <a:pt x="57" y="0"/>
                    </a:lnTo>
                    <a:close/>
                  </a:path>
                </a:pathLst>
              </a:custGeom>
              <a:solidFill>
                <a:srgbClr val="283B6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1135" name="Freeform 151"/>
              <p:cNvSpPr/>
              <p:nvPr/>
            </p:nvSpPr>
            <p:spPr bwMode="auto">
              <a:xfrm>
                <a:off x="5536" y="2816"/>
                <a:ext cx="57" cy="41"/>
              </a:xfrm>
              <a:custGeom>
                <a:avLst/>
                <a:gdLst>
                  <a:gd name="T0" fmla="*/ 57 w 57"/>
                  <a:gd name="T1" fmla="*/ 33 h 41"/>
                  <a:gd name="T2" fmla="*/ 57 w 57"/>
                  <a:gd name="T3" fmla="*/ 41 h 41"/>
                  <a:gd name="T4" fmla="*/ 0 w 57"/>
                  <a:gd name="T5" fmla="*/ 8 h 41"/>
                  <a:gd name="T6" fmla="*/ 0 w 57"/>
                  <a:gd name="T7" fmla="*/ 0 h 41"/>
                  <a:gd name="T8" fmla="*/ 57 w 57"/>
                  <a:gd name="T9" fmla="*/ 33 h 41"/>
                </a:gdLst>
                <a:ahLst/>
                <a:cxnLst>
                  <a:cxn ang="0">
                    <a:pos x="T0" y="T1"/>
                  </a:cxn>
                  <a:cxn ang="0">
                    <a:pos x="T2" y="T3"/>
                  </a:cxn>
                  <a:cxn ang="0">
                    <a:pos x="T4" y="T5"/>
                  </a:cxn>
                  <a:cxn ang="0">
                    <a:pos x="T6" y="T7"/>
                  </a:cxn>
                  <a:cxn ang="0">
                    <a:pos x="T8" y="T9"/>
                  </a:cxn>
                </a:cxnLst>
                <a:rect l="0" t="0" r="r" b="b"/>
                <a:pathLst>
                  <a:path w="57" h="41">
                    <a:moveTo>
                      <a:pt x="57" y="33"/>
                    </a:moveTo>
                    <a:lnTo>
                      <a:pt x="57" y="41"/>
                    </a:lnTo>
                    <a:lnTo>
                      <a:pt x="0" y="8"/>
                    </a:lnTo>
                    <a:lnTo>
                      <a:pt x="0" y="0"/>
                    </a:lnTo>
                    <a:lnTo>
                      <a:pt x="57" y="33"/>
                    </a:lnTo>
                    <a:close/>
                  </a:path>
                </a:pathLst>
              </a:custGeom>
              <a:solidFill>
                <a:srgbClr val="283B6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1136" name="Freeform 152"/>
              <p:cNvSpPr/>
              <p:nvPr/>
            </p:nvSpPr>
            <p:spPr bwMode="auto">
              <a:xfrm>
                <a:off x="5564" y="2799"/>
                <a:ext cx="115" cy="66"/>
              </a:xfrm>
              <a:custGeom>
                <a:avLst/>
                <a:gdLst>
                  <a:gd name="T0" fmla="*/ 115 w 115"/>
                  <a:gd name="T1" fmla="*/ 33 h 66"/>
                  <a:gd name="T2" fmla="*/ 58 w 115"/>
                  <a:gd name="T3" fmla="*/ 66 h 66"/>
                  <a:gd name="T4" fmla="*/ 0 w 115"/>
                  <a:gd name="T5" fmla="*/ 33 h 66"/>
                  <a:gd name="T6" fmla="*/ 58 w 115"/>
                  <a:gd name="T7" fmla="*/ 0 h 66"/>
                  <a:gd name="T8" fmla="*/ 115 w 115"/>
                  <a:gd name="T9" fmla="*/ 33 h 66"/>
                </a:gdLst>
                <a:ahLst/>
                <a:cxnLst>
                  <a:cxn ang="0">
                    <a:pos x="T0" y="T1"/>
                  </a:cxn>
                  <a:cxn ang="0">
                    <a:pos x="T2" y="T3"/>
                  </a:cxn>
                  <a:cxn ang="0">
                    <a:pos x="T4" y="T5"/>
                  </a:cxn>
                  <a:cxn ang="0">
                    <a:pos x="T6" y="T7"/>
                  </a:cxn>
                  <a:cxn ang="0">
                    <a:pos x="T8" y="T9"/>
                  </a:cxn>
                </a:cxnLst>
                <a:rect l="0" t="0" r="r" b="b"/>
                <a:pathLst>
                  <a:path w="115" h="66">
                    <a:moveTo>
                      <a:pt x="115" y="33"/>
                    </a:moveTo>
                    <a:lnTo>
                      <a:pt x="58" y="66"/>
                    </a:lnTo>
                    <a:lnTo>
                      <a:pt x="0" y="33"/>
                    </a:lnTo>
                    <a:lnTo>
                      <a:pt x="58" y="0"/>
                    </a:lnTo>
                    <a:lnTo>
                      <a:pt x="115" y="33"/>
                    </a:lnTo>
                    <a:close/>
                  </a:path>
                </a:pathLst>
              </a:custGeom>
              <a:solidFill>
                <a:srgbClr val="51658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1137" name="Freeform 153"/>
              <p:cNvSpPr/>
              <p:nvPr/>
            </p:nvSpPr>
            <p:spPr bwMode="auto">
              <a:xfrm>
                <a:off x="5622" y="2832"/>
                <a:ext cx="57" cy="42"/>
              </a:xfrm>
              <a:custGeom>
                <a:avLst/>
                <a:gdLst>
                  <a:gd name="T0" fmla="*/ 57 w 57"/>
                  <a:gd name="T1" fmla="*/ 0 h 42"/>
                  <a:gd name="T2" fmla="*/ 57 w 57"/>
                  <a:gd name="T3" fmla="*/ 9 h 42"/>
                  <a:gd name="T4" fmla="*/ 0 w 57"/>
                  <a:gd name="T5" fmla="*/ 42 h 42"/>
                  <a:gd name="T6" fmla="*/ 0 w 57"/>
                  <a:gd name="T7" fmla="*/ 33 h 42"/>
                  <a:gd name="T8" fmla="*/ 57 w 57"/>
                  <a:gd name="T9" fmla="*/ 0 h 42"/>
                </a:gdLst>
                <a:ahLst/>
                <a:cxnLst>
                  <a:cxn ang="0">
                    <a:pos x="T0" y="T1"/>
                  </a:cxn>
                  <a:cxn ang="0">
                    <a:pos x="T2" y="T3"/>
                  </a:cxn>
                  <a:cxn ang="0">
                    <a:pos x="T4" y="T5"/>
                  </a:cxn>
                  <a:cxn ang="0">
                    <a:pos x="T6" y="T7"/>
                  </a:cxn>
                  <a:cxn ang="0">
                    <a:pos x="T8" y="T9"/>
                  </a:cxn>
                </a:cxnLst>
                <a:rect l="0" t="0" r="r" b="b"/>
                <a:pathLst>
                  <a:path w="57" h="42">
                    <a:moveTo>
                      <a:pt x="57" y="0"/>
                    </a:moveTo>
                    <a:lnTo>
                      <a:pt x="57" y="9"/>
                    </a:lnTo>
                    <a:lnTo>
                      <a:pt x="0" y="42"/>
                    </a:lnTo>
                    <a:lnTo>
                      <a:pt x="0" y="33"/>
                    </a:lnTo>
                    <a:lnTo>
                      <a:pt x="57" y="0"/>
                    </a:lnTo>
                    <a:close/>
                  </a:path>
                </a:pathLst>
              </a:custGeom>
              <a:solidFill>
                <a:srgbClr val="283B6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1138" name="Freeform 154"/>
              <p:cNvSpPr/>
              <p:nvPr/>
            </p:nvSpPr>
            <p:spPr bwMode="auto">
              <a:xfrm>
                <a:off x="5564" y="2832"/>
                <a:ext cx="58" cy="42"/>
              </a:xfrm>
              <a:custGeom>
                <a:avLst/>
                <a:gdLst>
                  <a:gd name="T0" fmla="*/ 58 w 58"/>
                  <a:gd name="T1" fmla="*/ 33 h 42"/>
                  <a:gd name="T2" fmla="*/ 58 w 58"/>
                  <a:gd name="T3" fmla="*/ 42 h 42"/>
                  <a:gd name="T4" fmla="*/ 0 w 58"/>
                  <a:gd name="T5" fmla="*/ 9 h 42"/>
                  <a:gd name="T6" fmla="*/ 0 w 58"/>
                  <a:gd name="T7" fmla="*/ 0 h 42"/>
                  <a:gd name="T8" fmla="*/ 58 w 58"/>
                  <a:gd name="T9" fmla="*/ 33 h 42"/>
                </a:gdLst>
                <a:ahLst/>
                <a:cxnLst>
                  <a:cxn ang="0">
                    <a:pos x="T0" y="T1"/>
                  </a:cxn>
                  <a:cxn ang="0">
                    <a:pos x="T2" y="T3"/>
                  </a:cxn>
                  <a:cxn ang="0">
                    <a:pos x="T4" y="T5"/>
                  </a:cxn>
                  <a:cxn ang="0">
                    <a:pos x="T6" y="T7"/>
                  </a:cxn>
                  <a:cxn ang="0">
                    <a:pos x="T8" y="T9"/>
                  </a:cxn>
                </a:cxnLst>
                <a:rect l="0" t="0" r="r" b="b"/>
                <a:pathLst>
                  <a:path w="58" h="42">
                    <a:moveTo>
                      <a:pt x="58" y="33"/>
                    </a:moveTo>
                    <a:lnTo>
                      <a:pt x="58" y="42"/>
                    </a:lnTo>
                    <a:lnTo>
                      <a:pt x="0" y="9"/>
                    </a:lnTo>
                    <a:lnTo>
                      <a:pt x="0" y="0"/>
                    </a:lnTo>
                    <a:lnTo>
                      <a:pt x="58" y="33"/>
                    </a:lnTo>
                    <a:close/>
                  </a:path>
                </a:pathLst>
              </a:custGeom>
              <a:solidFill>
                <a:srgbClr val="283B6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1139" name="Freeform 155"/>
              <p:cNvSpPr/>
              <p:nvPr/>
            </p:nvSpPr>
            <p:spPr bwMode="auto">
              <a:xfrm>
                <a:off x="5751" y="2907"/>
                <a:ext cx="115" cy="66"/>
              </a:xfrm>
              <a:custGeom>
                <a:avLst/>
                <a:gdLst>
                  <a:gd name="T0" fmla="*/ 115 w 115"/>
                  <a:gd name="T1" fmla="*/ 33 h 66"/>
                  <a:gd name="T2" fmla="*/ 57 w 115"/>
                  <a:gd name="T3" fmla="*/ 66 h 66"/>
                  <a:gd name="T4" fmla="*/ 0 w 115"/>
                  <a:gd name="T5" fmla="*/ 33 h 66"/>
                  <a:gd name="T6" fmla="*/ 57 w 115"/>
                  <a:gd name="T7" fmla="*/ 0 h 66"/>
                  <a:gd name="T8" fmla="*/ 115 w 115"/>
                  <a:gd name="T9" fmla="*/ 33 h 66"/>
                </a:gdLst>
                <a:ahLst/>
                <a:cxnLst>
                  <a:cxn ang="0">
                    <a:pos x="T0" y="T1"/>
                  </a:cxn>
                  <a:cxn ang="0">
                    <a:pos x="T2" y="T3"/>
                  </a:cxn>
                  <a:cxn ang="0">
                    <a:pos x="T4" y="T5"/>
                  </a:cxn>
                  <a:cxn ang="0">
                    <a:pos x="T6" y="T7"/>
                  </a:cxn>
                  <a:cxn ang="0">
                    <a:pos x="T8" y="T9"/>
                  </a:cxn>
                </a:cxnLst>
                <a:rect l="0" t="0" r="r" b="b"/>
                <a:pathLst>
                  <a:path w="115" h="66">
                    <a:moveTo>
                      <a:pt x="115" y="33"/>
                    </a:moveTo>
                    <a:lnTo>
                      <a:pt x="57" y="66"/>
                    </a:lnTo>
                    <a:lnTo>
                      <a:pt x="0" y="33"/>
                    </a:lnTo>
                    <a:lnTo>
                      <a:pt x="57" y="0"/>
                    </a:lnTo>
                    <a:lnTo>
                      <a:pt x="115" y="33"/>
                    </a:lnTo>
                    <a:close/>
                  </a:path>
                </a:pathLst>
              </a:custGeom>
              <a:solidFill>
                <a:srgbClr val="51658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1140" name="Freeform 156"/>
              <p:cNvSpPr/>
              <p:nvPr/>
            </p:nvSpPr>
            <p:spPr bwMode="auto">
              <a:xfrm>
                <a:off x="5808" y="2940"/>
                <a:ext cx="58" cy="42"/>
              </a:xfrm>
              <a:custGeom>
                <a:avLst/>
                <a:gdLst>
                  <a:gd name="T0" fmla="*/ 58 w 58"/>
                  <a:gd name="T1" fmla="*/ 0 h 42"/>
                  <a:gd name="T2" fmla="*/ 58 w 58"/>
                  <a:gd name="T3" fmla="*/ 8 h 42"/>
                  <a:gd name="T4" fmla="*/ 0 w 58"/>
                  <a:gd name="T5" fmla="*/ 42 h 42"/>
                  <a:gd name="T6" fmla="*/ 0 w 58"/>
                  <a:gd name="T7" fmla="*/ 33 h 42"/>
                  <a:gd name="T8" fmla="*/ 58 w 58"/>
                  <a:gd name="T9" fmla="*/ 0 h 42"/>
                </a:gdLst>
                <a:ahLst/>
                <a:cxnLst>
                  <a:cxn ang="0">
                    <a:pos x="T0" y="T1"/>
                  </a:cxn>
                  <a:cxn ang="0">
                    <a:pos x="T2" y="T3"/>
                  </a:cxn>
                  <a:cxn ang="0">
                    <a:pos x="T4" y="T5"/>
                  </a:cxn>
                  <a:cxn ang="0">
                    <a:pos x="T6" y="T7"/>
                  </a:cxn>
                  <a:cxn ang="0">
                    <a:pos x="T8" y="T9"/>
                  </a:cxn>
                </a:cxnLst>
                <a:rect l="0" t="0" r="r" b="b"/>
                <a:pathLst>
                  <a:path w="58" h="42">
                    <a:moveTo>
                      <a:pt x="58" y="0"/>
                    </a:moveTo>
                    <a:lnTo>
                      <a:pt x="58" y="8"/>
                    </a:lnTo>
                    <a:lnTo>
                      <a:pt x="0" y="42"/>
                    </a:lnTo>
                    <a:lnTo>
                      <a:pt x="0" y="33"/>
                    </a:lnTo>
                    <a:lnTo>
                      <a:pt x="58" y="0"/>
                    </a:lnTo>
                    <a:close/>
                  </a:path>
                </a:pathLst>
              </a:custGeom>
              <a:solidFill>
                <a:srgbClr val="283B6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1141" name="Freeform 157"/>
              <p:cNvSpPr/>
              <p:nvPr/>
            </p:nvSpPr>
            <p:spPr bwMode="auto">
              <a:xfrm>
                <a:off x="5751" y="2940"/>
                <a:ext cx="57" cy="42"/>
              </a:xfrm>
              <a:custGeom>
                <a:avLst/>
                <a:gdLst>
                  <a:gd name="T0" fmla="*/ 57 w 57"/>
                  <a:gd name="T1" fmla="*/ 33 h 42"/>
                  <a:gd name="T2" fmla="*/ 57 w 57"/>
                  <a:gd name="T3" fmla="*/ 42 h 42"/>
                  <a:gd name="T4" fmla="*/ 0 w 57"/>
                  <a:gd name="T5" fmla="*/ 8 h 42"/>
                  <a:gd name="T6" fmla="*/ 0 w 57"/>
                  <a:gd name="T7" fmla="*/ 0 h 42"/>
                  <a:gd name="T8" fmla="*/ 57 w 57"/>
                  <a:gd name="T9" fmla="*/ 33 h 42"/>
                </a:gdLst>
                <a:ahLst/>
                <a:cxnLst>
                  <a:cxn ang="0">
                    <a:pos x="T0" y="T1"/>
                  </a:cxn>
                  <a:cxn ang="0">
                    <a:pos x="T2" y="T3"/>
                  </a:cxn>
                  <a:cxn ang="0">
                    <a:pos x="T4" y="T5"/>
                  </a:cxn>
                  <a:cxn ang="0">
                    <a:pos x="T6" y="T7"/>
                  </a:cxn>
                  <a:cxn ang="0">
                    <a:pos x="T8" y="T9"/>
                  </a:cxn>
                </a:cxnLst>
                <a:rect l="0" t="0" r="r" b="b"/>
                <a:pathLst>
                  <a:path w="57" h="42">
                    <a:moveTo>
                      <a:pt x="57" y="33"/>
                    </a:moveTo>
                    <a:lnTo>
                      <a:pt x="57" y="42"/>
                    </a:lnTo>
                    <a:lnTo>
                      <a:pt x="0" y="8"/>
                    </a:lnTo>
                    <a:lnTo>
                      <a:pt x="0" y="0"/>
                    </a:lnTo>
                    <a:lnTo>
                      <a:pt x="57" y="33"/>
                    </a:lnTo>
                    <a:close/>
                  </a:path>
                </a:pathLst>
              </a:custGeom>
              <a:solidFill>
                <a:srgbClr val="283B6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1142" name="Freeform 158"/>
              <p:cNvSpPr/>
              <p:nvPr/>
            </p:nvSpPr>
            <p:spPr bwMode="auto">
              <a:xfrm>
                <a:off x="5847" y="2963"/>
                <a:ext cx="115" cy="66"/>
              </a:xfrm>
              <a:custGeom>
                <a:avLst/>
                <a:gdLst>
                  <a:gd name="T0" fmla="*/ 115 w 115"/>
                  <a:gd name="T1" fmla="*/ 33 h 66"/>
                  <a:gd name="T2" fmla="*/ 58 w 115"/>
                  <a:gd name="T3" fmla="*/ 66 h 66"/>
                  <a:gd name="T4" fmla="*/ 0 w 115"/>
                  <a:gd name="T5" fmla="*/ 33 h 66"/>
                  <a:gd name="T6" fmla="*/ 57 w 115"/>
                  <a:gd name="T7" fmla="*/ 0 h 66"/>
                  <a:gd name="T8" fmla="*/ 115 w 115"/>
                  <a:gd name="T9" fmla="*/ 33 h 66"/>
                </a:gdLst>
                <a:ahLst/>
                <a:cxnLst>
                  <a:cxn ang="0">
                    <a:pos x="T0" y="T1"/>
                  </a:cxn>
                  <a:cxn ang="0">
                    <a:pos x="T2" y="T3"/>
                  </a:cxn>
                  <a:cxn ang="0">
                    <a:pos x="T4" y="T5"/>
                  </a:cxn>
                  <a:cxn ang="0">
                    <a:pos x="T6" y="T7"/>
                  </a:cxn>
                  <a:cxn ang="0">
                    <a:pos x="T8" y="T9"/>
                  </a:cxn>
                </a:cxnLst>
                <a:rect l="0" t="0" r="r" b="b"/>
                <a:pathLst>
                  <a:path w="115" h="66">
                    <a:moveTo>
                      <a:pt x="115" y="33"/>
                    </a:moveTo>
                    <a:lnTo>
                      <a:pt x="58" y="66"/>
                    </a:lnTo>
                    <a:lnTo>
                      <a:pt x="0" y="33"/>
                    </a:lnTo>
                    <a:lnTo>
                      <a:pt x="57" y="0"/>
                    </a:lnTo>
                    <a:lnTo>
                      <a:pt x="115" y="33"/>
                    </a:lnTo>
                    <a:close/>
                  </a:path>
                </a:pathLst>
              </a:custGeom>
              <a:solidFill>
                <a:srgbClr val="51658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1143" name="Freeform 159"/>
              <p:cNvSpPr/>
              <p:nvPr/>
            </p:nvSpPr>
            <p:spPr bwMode="auto">
              <a:xfrm>
                <a:off x="5905" y="2996"/>
                <a:ext cx="57" cy="42"/>
              </a:xfrm>
              <a:custGeom>
                <a:avLst/>
                <a:gdLst>
                  <a:gd name="T0" fmla="*/ 57 w 57"/>
                  <a:gd name="T1" fmla="*/ 0 h 42"/>
                  <a:gd name="T2" fmla="*/ 57 w 57"/>
                  <a:gd name="T3" fmla="*/ 8 h 42"/>
                  <a:gd name="T4" fmla="*/ 0 w 57"/>
                  <a:gd name="T5" fmla="*/ 42 h 42"/>
                  <a:gd name="T6" fmla="*/ 0 w 57"/>
                  <a:gd name="T7" fmla="*/ 33 h 42"/>
                  <a:gd name="T8" fmla="*/ 57 w 57"/>
                  <a:gd name="T9" fmla="*/ 0 h 42"/>
                </a:gdLst>
                <a:ahLst/>
                <a:cxnLst>
                  <a:cxn ang="0">
                    <a:pos x="T0" y="T1"/>
                  </a:cxn>
                  <a:cxn ang="0">
                    <a:pos x="T2" y="T3"/>
                  </a:cxn>
                  <a:cxn ang="0">
                    <a:pos x="T4" y="T5"/>
                  </a:cxn>
                  <a:cxn ang="0">
                    <a:pos x="T6" y="T7"/>
                  </a:cxn>
                  <a:cxn ang="0">
                    <a:pos x="T8" y="T9"/>
                  </a:cxn>
                </a:cxnLst>
                <a:rect l="0" t="0" r="r" b="b"/>
                <a:pathLst>
                  <a:path w="57" h="42">
                    <a:moveTo>
                      <a:pt x="57" y="0"/>
                    </a:moveTo>
                    <a:lnTo>
                      <a:pt x="57" y="8"/>
                    </a:lnTo>
                    <a:lnTo>
                      <a:pt x="0" y="42"/>
                    </a:lnTo>
                    <a:lnTo>
                      <a:pt x="0" y="33"/>
                    </a:lnTo>
                    <a:lnTo>
                      <a:pt x="57" y="0"/>
                    </a:lnTo>
                    <a:close/>
                  </a:path>
                </a:pathLst>
              </a:custGeom>
              <a:solidFill>
                <a:srgbClr val="283B6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1144" name="Freeform 160"/>
              <p:cNvSpPr/>
              <p:nvPr/>
            </p:nvSpPr>
            <p:spPr bwMode="auto">
              <a:xfrm>
                <a:off x="5847" y="2996"/>
                <a:ext cx="58" cy="42"/>
              </a:xfrm>
              <a:custGeom>
                <a:avLst/>
                <a:gdLst>
                  <a:gd name="T0" fmla="*/ 58 w 58"/>
                  <a:gd name="T1" fmla="*/ 33 h 42"/>
                  <a:gd name="T2" fmla="*/ 58 w 58"/>
                  <a:gd name="T3" fmla="*/ 42 h 42"/>
                  <a:gd name="T4" fmla="*/ 0 w 58"/>
                  <a:gd name="T5" fmla="*/ 8 h 42"/>
                  <a:gd name="T6" fmla="*/ 0 w 58"/>
                  <a:gd name="T7" fmla="*/ 0 h 42"/>
                  <a:gd name="T8" fmla="*/ 58 w 58"/>
                  <a:gd name="T9" fmla="*/ 33 h 42"/>
                </a:gdLst>
                <a:ahLst/>
                <a:cxnLst>
                  <a:cxn ang="0">
                    <a:pos x="T0" y="T1"/>
                  </a:cxn>
                  <a:cxn ang="0">
                    <a:pos x="T2" y="T3"/>
                  </a:cxn>
                  <a:cxn ang="0">
                    <a:pos x="T4" y="T5"/>
                  </a:cxn>
                  <a:cxn ang="0">
                    <a:pos x="T6" y="T7"/>
                  </a:cxn>
                  <a:cxn ang="0">
                    <a:pos x="T8" y="T9"/>
                  </a:cxn>
                </a:cxnLst>
                <a:rect l="0" t="0" r="r" b="b"/>
                <a:pathLst>
                  <a:path w="58" h="42">
                    <a:moveTo>
                      <a:pt x="58" y="33"/>
                    </a:moveTo>
                    <a:lnTo>
                      <a:pt x="58" y="42"/>
                    </a:lnTo>
                    <a:lnTo>
                      <a:pt x="0" y="8"/>
                    </a:lnTo>
                    <a:lnTo>
                      <a:pt x="0" y="0"/>
                    </a:lnTo>
                    <a:lnTo>
                      <a:pt x="58" y="33"/>
                    </a:lnTo>
                    <a:close/>
                  </a:path>
                </a:pathLst>
              </a:custGeom>
              <a:solidFill>
                <a:srgbClr val="283B6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1145" name="Freeform 161"/>
              <p:cNvSpPr/>
              <p:nvPr/>
            </p:nvSpPr>
            <p:spPr bwMode="auto">
              <a:xfrm>
                <a:off x="5939" y="3017"/>
                <a:ext cx="115" cy="66"/>
              </a:xfrm>
              <a:custGeom>
                <a:avLst/>
                <a:gdLst>
                  <a:gd name="T0" fmla="*/ 115 w 115"/>
                  <a:gd name="T1" fmla="*/ 33 h 66"/>
                  <a:gd name="T2" fmla="*/ 58 w 115"/>
                  <a:gd name="T3" fmla="*/ 66 h 66"/>
                  <a:gd name="T4" fmla="*/ 0 w 115"/>
                  <a:gd name="T5" fmla="*/ 33 h 66"/>
                  <a:gd name="T6" fmla="*/ 58 w 115"/>
                  <a:gd name="T7" fmla="*/ 0 h 66"/>
                  <a:gd name="T8" fmla="*/ 115 w 115"/>
                  <a:gd name="T9" fmla="*/ 33 h 66"/>
                </a:gdLst>
                <a:ahLst/>
                <a:cxnLst>
                  <a:cxn ang="0">
                    <a:pos x="T0" y="T1"/>
                  </a:cxn>
                  <a:cxn ang="0">
                    <a:pos x="T2" y="T3"/>
                  </a:cxn>
                  <a:cxn ang="0">
                    <a:pos x="T4" y="T5"/>
                  </a:cxn>
                  <a:cxn ang="0">
                    <a:pos x="T6" y="T7"/>
                  </a:cxn>
                  <a:cxn ang="0">
                    <a:pos x="T8" y="T9"/>
                  </a:cxn>
                </a:cxnLst>
                <a:rect l="0" t="0" r="r" b="b"/>
                <a:pathLst>
                  <a:path w="115" h="66">
                    <a:moveTo>
                      <a:pt x="115" y="33"/>
                    </a:moveTo>
                    <a:lnTo>
                      <a:pt x="58" y="66"/>
                    </a:lnTo>
                    <a:lnTo>
                      <a:pt x="0" y="33"/>
                    </a:lnTo>
                    <a:lnTo>
                      <a:pt x="58" y="0"/>
                    </a:lnTo>
                    <a:lnTo>
                      <a:pt x="115" y="33"/>
                    </a:lnTo>
                    <a:close/>
                  </a:path>
                </a:pathLst>
              </a:custGeom>
              <a:solidFill>
                <a:srgbClr val="51658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1146" name="Freeform 162"/>
              <p:cNvSpPr/>
              <p:nvPr/>
            </p:nvSpPr>
            <p:spPr bwMode="auto">
              <a:xfrm>
                <a:off x="5997" y="3050"/>
                <a:ext cx="57" cy="42"/>
              </a:xfrm>
              <a:custGeom>
                <a:avLst/>
                <a:gdLst>
                  <a:gd name="T0" fmla="*/ 57 w 57"/>
                  <a:gd name="T1" fmla="*/ 0 h 42"/>
                  <a:gd name="T2" fmla="*/ 57 w 57"/>
                  <a:gd name="T3" fmla="*/ 9 h 42"/>
                  <a:gd name="T4" fmla="*/ 0 w 57"/>
                  <a:gd name="T5" fmla="*/ 42 h 42"/>
                  <a:gd name="T6" fmla="*/ 0 w 57"/>
                  <a:gd name="T7" fmla="*/ 33 h 42"/>
                  <a:gd name="T8" fmla="*/ 57 w 57"/>
                  <a:gd name="T9" fmla="*/ 0 h 42"/>
                </a:gdLst>
                <a:ahLst/>
                <a:cxnLst>
                  <a:cxn ang="0">
                    <a:pos x="T0" y="T1"/>
                  </a:cxn>
                  <a:cxn ang="0">
                    <a:pos x="T2" y="T3"/>
                  </a:cxn>
                  <a:cxn ang="0">
                    <a:pos x="T4" y="T5"/>
                  </a:cxn>
                  <a:cxn ang="0">
                    <a:pos x="T6" y="T7"/>
                  </a:cxn>
                  <a:cxn ang="0">
                    <a:pos x="T8" y="T9"/>
                  </a:cxn>
                </a:cxnLst>
                <a:rect l="0" t="0" r="r" b="b"/>
                <a:pathLst>
                  <a:path w="57" h="42">
                    <a:moveTo>
                      <a:pt x="57" y="0"/>
                    </a:moveTo>
                    <a:lnTo>
                      <a:pt x="57" y="9"/>
                    </a:lnTo>
                    <a:lnTo>
                      <a:pt x="0" y="42"/>
                    </a:lnTo>
                    <a:lnTo>
                      <a:pt x="0" y="33"/>
                    </a:lnTo>
                    <a:lnTo>
                      <a:pt x="57" y="0"/>
                    </a:lnTo>
                    <a:close/>
                  </a:path>
                </a:pathLst>
              </a:custGeom>
              <a:solidFill>
                <a:srgbClr val="283B6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1147" name="Freeform 163"/>
              <p:cNvSpPr/>
              <p:nvPr/>
            </p:nvSpPr>
            <p:spPr bwMode="auto">
              <a:xfrm>
                <a:off x="5939" y="3050"/>
                <a:ext cx="58" cy="42"/>
              </a:xfrm>
              <a:custGeom>
                <a:avLst/>
                <a:gdLst>
                  <a:gd name="T0" fmla="*/ 58 w 58"/>
                  <a:gd name="T1" fmla="*/ 33 h 42"/>
                  <a:gd name="T2" fmla="*/ 58 w 58"/>
                  <a:gd name="T3" fmla="*/ 42 h 42"/>
                  <a:gd name="T4" fmla="*/ 0 w 58"/>
                  <a:gd name="T5" fmla="*/ 9 h 42"/>
                  <a:gd name="T6" fmla="*/ 0 w 58"/>
                  <a:gd name="T7" fmla="*/ 0 h 42"/>
                  <a:gd name="T8" fmla="*/ 58 w 58"/>
                  <a:gd name="T9" fmla="*/ 33 h 42"/>
                </a:gdLst>
                <a:ahLst/>
                <a:cxnLst>
                  <a:cxn ang="0">
                    <a:pos x="T0" y="T1"/>
                  </a:cxn>
                  <a:cxn ang="0">
                    <a:pos x="T2" y="T3"/>
                  </a:cxn>
                  <a:cxn ang="0">
                    <a:pos x="T4" y="T5"/>
                  </a:cxn>
                  <a:cxn ang="0">
                    <a:pos x="T6" y="T7"/>
                  </a:cxn>
                  <a:cxn ang="0">
                    <a:pos x="T8" y="T9"/>
                  </a:cxn>
                </a:cxnLst>
                <a:rect l="0" t="0" r="r" b="b"/>
                <a:pathLst>
                  <a:path w="58" h="42">
                    <a:moveTo>
                      <a:pt x="58" y="33"/>
                    </a:moveTo>
                    <a:lnTo>
                      <a:pt x="58" y="42"/>
                    </a:lnTo>
                    <a:lnTo>
                      <a:pt x="0" y="9"/>
                    </a:lnTo>
                    <a:lnTo>
                      <a:pt x="0" y="0"/>
                    </a:lnTo>
                    <a:lnTo>
                      <a:pt x="58" y="33"/>
                    </a:lnTo>
                    <a:close/>
                  </a:path>
                </a:pathLst>
              </a:custGeom>
              <a:solidFill>
                <a:srgbClr val="283B6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1148" name="Freeform 164"/>
              <p:cNvSpPr/>
              <p:nvPr/>
            </p:nvSpPr>
            <p:spPr bwMode="auto">
              <a:xfrm>
                <a:off x="6036" y="3074"/>
                <a:ext cx="115" cy="66"/>
              </a:xfrm>
              <a:custGeom>
                <a:avLst/>
                <a:gdLst>
                  <a:gd name="T0" fmla="*/ 115 w 115"/>
                  <a:gd name="T1" fmla="*/ 33 h 66"/>
                  <a:gd name="T2" fmla="*/ 58 w 115"/>
                  <a:gd name="T3" fmla="*/ 66 h 66"/>
                  <a:gd name="T4" fmla="*/ 0 w 115"/>
                  <a:gd name="T5" fmla="*/ 33 h 66"/>
                  <a:gd name="T6" fmla="*/ 58 w 115"/>
                  <a:gd name="T7" fmla="*/ 0 h 66"/>
                  <a:gd name="T8" fmla="*/ 115 w 115"/>
                  <a:gd name="T9" fmla="*/ 33 h 66"/>
                </a:gdLst>
                <a:ahLst/>
                <a:cxnLst>
                  <a:cxn ang="0">
                    <a:pos x="T0" y="T1"/>
                  </a:cxn>
                  <a:cxn ang="0">
                    <a:pos x="T2" y="T3"/>
                  </a:cxn>
                  <a:cxn ang="0">
                    <a:pos x="T4" y="T5"/>
                  </a:cxn>
                  <a:cxn ang="0">
                    <a:pos x="T6" y="T7"/>
                  </a:cxn>
                  <a:cxn ang="0">
                    <a:pos x="T8" y="T9"/>
                  </a:cxn>
                </a:cxnLst>
                <a:rect l="0" t="0" r="r" b="b"/>
                <a:pathLst>
                  <a:path w="115" h="66">
                    <a:moveTo>
                      <a:pt x="115" y="33"/>
                    </a:moveTo>
                    <a:lnTo>
                      <a:pt x="58" y="66"/>
                    </a:lnTo>
                    <a:lnTo>
                      <a:pt x="0" y="33"/>
                    </a:lnTo>
                    <a:lnTo>
                      <a:pt x="58" y="0"/>
                    </a:lnTo>
                    <a:lnTo>
                      <a:pt x="115" y="33"/>
                    </a:lnTo>
                    <a:close/>
                  </a:path>
                </a:pathLst>
              </a:custGeom>
              <a:solidFill>
                <a:srgbClr val="51658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1149" name="Freeform 165"/>
              <p:cNvSpPr/>
              <p:nvPr/>
            </p:nvSpPr>
            <p:spPr bwMode="auto">
              <a:xfrm>
                <a:off x="6094" y="3107"/>
                <a:ext cx="57" cy="42"/>
              </a:xfrm>
              <a:custGeom>
                <a:avLst/>
                <a:gdLst>
                  <a:gd name="T0" fmla="*/ 57 w 57"/>
                  <a:gd name="T1" fmla="*/ 0 h 42"/>
                  <a:gd name="T2" fmla="*/ 57 w 57"/>
                  <a:gd name="T3" fmla="*/ 8 h 42"/>
                  <a:gd name="T4" fmla="*/ 0 w 57"/>
                  <a:gd name="T5" fmla="*/ 42 h 42"/>
                  <a:gd name="T6" fmla="*/ 0 w 57"/>
                  <a:gd name="T7" fmla="*/ 33 h 42"/>
                  <a:gd name="T8" fmla="*/ 57 w 57"/>
                  <a:gd name="T9" fmla="*/ 0 h 42"/>
                </a:gdLst>
                <a:ahLst/>
                <a:cxnLst>
                  <a:cxn ang="0">
                    <a:pos x="T0" y="T1"/>
                  </a:cxn>
                  <a:cxn ang="0">
                    <a:pos x="T2" y="T3"/>
                  </a:cxn>
                  <a:cxn ang="0">
                    <a:pos x="T4" y="T5"/>
                  </a:cxn>
                  <a:cxn ang="0">
                    <a:pos x="T6" y="T7"/>
                  </a:cxn>
                  <a:cxn ang="0">
                    <a:pos x="T8" y="T9"/>
                  </a:cxn>
                </a:cxnLst>
                <a:rect l="0" t="0" r="r" b="b"/>
                <a:pathLst>
                  <a:path w="57" h="42">
                    <a:moveTo>
                      <a:pt x="57" y="0"/>
                    </a:moveTo>
                    <a:lnTo>
                      <a:pt x="57" y="8"/>
                    </a:lnTo>
                    <a:lnTo>
                      <a:pt x="0" y="42"/>
                    </a:lnTo>
                    <a:lnTo>
                      <a:pt x="0" y="33"/>
                    </a:lnTo>
                    <a:lnTo>
                      <a:pt x="57" y="0"/>
                    </a:lnTo>
                    <a:close/>
                  </a:path>
                </a:pathLst>
              </a:custGeom>
              <a:solidFill>
                <a:srgbClr val="283B6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1150" name="Freeform 166"/>
              <p:cNvSpPr/>
              <p:nvPr/>
            </p:nvSpPr>
            <p:spPr bwMode="auto">
              <a:xfrm>
                <a:off x="6036" y="3107"/>
                <a:ext cx="58" cy="42"/>
              </a:xfrm>
              <a:custGeom>
                <a:avLst/>
                <a:gdLst>
                  <a:gd name="T0" fmla="*/ 58 w 58"/>
                  <a:gd name="T1" fmla="*/ 33 h 42"/>
                  <a:gd name="T2" fmla="*/ 58 w 58"/>
                  <a:gd name="T3" fmla="*/ 42 h 42"/>
                  <a:gd name="T4" fmla="*/ 0 w 58"/>
                  <a:gd name="T5" fmla="*/ 8 h 42"/>
                  <a:gd name="T6" fmla="*/ 0 w 58"/>
                  <a:gd name="T7" fmla="*/ 0 h 42"/>
                  <a:gd name="T8" fmla="*/ 58 w 58"/>
                  <a:gd name="T9" fmla="*/ 33 h 42"/>
                </a:gdLst>
                <a:ahLst/>
                <a:cxnLst>
                  <a:cxn ang="0">
                    <a:pos x="T0" y="T1"/>
                  </a:cxn>
                  <a:cxn ang="0">
                    <a:pos x="T2" y="T3"/>
                  </a:cxn>
                  <a:cxn ang="0">
                    <a:pos x="T4" y="T5"/>
                  </a:cxn>
                  <a:cxn ang="0">
                    <a:pos x="T6" y="T7"/>
                  </a:cxn>
                  <a:cxn ang="0">
                    <a:pos x="T8" y="T9"/>
                  </a:cxn>
                </a:cxnLst>
                <a:rect l="0" t="0" r="r" b="b"/>
                <a:pathLst>
                  <a:path w="58" h="42">
                    <a:moveTo>
                      <a:pt x="58" y="33"/>
                    </a:moveTo>
                    <a:lnTo>
                      <a:pt x="58" y="42"/>
                    </a:lnTo>
                    <a:lnTo>
                      <a:pt x="0" y="8"/>
                    </a:lnTo>
                    <a:lnTo>
                      <a:pt x="0" y="0"/>
                    </a:lnTo>
                    <a:lnTo>
                      <a:pt x="58" y="33"/>
                    </a:lnTo>
                    <a:close/>
                  </a:path>
                </a:pathLst>
              </a:custGeom>
              <a:solidFill>
                <a:srgbClr val="283B6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1151" name="Freeform 167"/>
              <p:cNvSpPr/>
              <p:nvPr/>
            </p:nvSpPr>
            <p:spPr bwMode="auto">
              <a:xfrm>
                <a:off x="6130" y="3127"/>
                <a:ext cx="115" cy="67"/>
              </a:xfrm>
              <a:custGeom>
                <a:avLst/>
                <a:gdLst>
                  <a:gd name="T0" fmla="*/ 115 w 115"/>
                  <a:gd name="T1" fmla="*/ 34 h 67"/>
                  <a:gd name="T2" fmla="*/ 57 w 115"/>
                  <a:gd name="T3" fmla="*/ 67 h 67"/>
                  <a:gd name="T4" fmla="*/ 0 w 115"/>
                  <a:gd name="T5" fmla="*/ 33 h 67"/>
                  <a:gd name="T6" fmla="*/ 57 w 115"/>
                  <a:gd name="T7" fmla="*/ 0 h 67"/>
                  <a:gd name="T8" fmla="*/ 115 w 115"/>
                  <a:gd name="T9" fmla="*/ 34 h 67"/>
                </a:gdLst>
                <a:ahLst/>
                <a:cxnLst>
                  <a:cxn ang="0">
                    <a:pos x="T0" y="T1"/>
                  </a:cxn>
                  <a:cxn ang="0">
                    <a:pos x="T2" y="T3"/>
                  </a:cxn>
                  <a:cxn ang="0">
                    <a:pos x="T4" y="T5"/>
                  </a:cxn>
                  <a:cxn ang="0">
                    <a:pos x="T6" y="T7"/>
                  </a:cxn>
                  <a:cxn ang="0">
                    <a:pos x="T8" y="T9"/>
                  </a:cxn>
                </a:cxnLst>
                <a:rect l="0" t="0" r="r" b="b"/>
                <a:pathLst>
                  <a:path w="115" h="67">
                    <a:moveTo>
                      <a:pt x="115" y="34"/>
                    </a:moveTo>
                    <a:lnTo>
                      <a:pt x="57" y="67"/>
                    </a:lnTo>
                    <a:lnTo>
                      <a:pt x="0" y="33"/>
                    </a:lnTo>
                    <a:lnTo>
                      <a:pt x="57" y="0"/>
                    </a:lnTo>
                    <a:lnTo>
                      <a:pt x="115" y="34"/>
                    </a:lnTo>
                    <a:close/>
                  </a:path>
                </a:pathLst>
              </a:custGeom>
              <a:solidFill>
                <a:srgbClr val="51658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1152" name="Freeform 168"/>
              <p:cNvSpPr/>
              <p:nvPr/>
            </p:nvSpPr>
            <p:spPr bwMode="auto">
              <a:xfrm>
                <a:off x="6187" y="3161"/>
                <a:ext cx="58" cy="41"/>
              </a:xfrm>
              <a:custGeom>
                <a:avLst/>
                <a:gdLst>
                  <a:gd name="T0" fmla="*/ 58 w 58"/>
                  <a:gd name="T1" fmla="*/ 0 h 41"/>
                  <a:gd name="T2" fmla="*/ 58 w 58"/>
                  <a:gd name="T3" fmla="*/ 8 h 41"/>
                  <a:gd name="T4" fmla="*/ 0 w 58"/>
                  <a:gd name="T5" fmla="*/ 41 h 41"/>
                  <a:gd name="T6" fmla="*/ 0 w 58"/>
                  <a:gd name="T7" fmla="*/ 33 h 41"/>
                  <a:gd name="T8" fmla="*/ 58 w 58"/>
                  <a:gd name="T9" fmla="*/ 0 h 41"/>
                </a:gdLst>
                <a:ahLst/>
                <a:cxnLst>
                  <a:cxn ang="0">
                    <a:pos x="T0" y="T1"/>
                  </a:cxn>
                  <a:cxn ang="0">
                    <a:pos x="T2" y="T3"/>
                  </a:cxn>
                  <a:cxn ang="0">
                    <a:pos x="T4" y="T5"/>
                  </a:cxn>
                  <a:cxn ang="0">
                    <a:pos x="T6" y="T7"/>
                  </a:cxn>
                  <a:cxn ang="0">
                    <a:pos x="T8" y="T9"/>
                  </a:cxn>
                </a:cxnLst>
                <a:rect l="0" t="0" r="r" b="b"/>
                <a:pathLst>
                  <a:path w="58" h="41">
                    <a:moveTo>
                      <a:pt x="58" y="0"/>
                    </a:moveTo>
                    <a:lnTo>
                      <a:pt x="58" y="8"/>
                    </a:lnTo>
                    <a:lnTo>
                      <a:pt x="0" y="41"/>
                    </a:lnTo>
                    <a:lnTo>
                      <a:pt x="0" y="33"/>
                    </a:lnTo>
                    <a:lnTo>
                      <a:pt x="58" y="0"/>
                    </a:lnTo>
                    <a:close/>
                  </a:path>
                </a:pathLst>
              </a:custGeom>
              <a:solidFill>
                <a:srgbClr val="283B6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1153" name="Freeform 169"/>
              <p:cNvSpPr/>
              <p:nvPr/>
            </p:nvSpPr>
            <p:spPr bwMode="auto">
              <a:xfrm>
                <a:off x="6130" y="3160"/>
                <a:ext cx="57" cy="42"/>
              </a:xfrm>
              <a:custGeom>
                <a:avLst/>
                <a:gdLst>
                  <a:gd name="T0" fmla="*/ 57 w 57"/>
                  <a:gd name="T1" fmla="*/ 34 h 42"/>
                  <a:gd name="T2" fmla="*/ 57 w 57"/>
                  <a:gd name="T3" fmla="*/ 42 h 42"/>
                  <a:gd name="T4" fmla="*/ 0 w 57"/>
                  <a:gd name="T5" fmla="*/ 9 h 42"/>
                  <a:gd name="T6" fmla="*/ 0 w 57"/>
                  <a:gd name="T7" fmla="*/ 0 h 42"/>
                  <a:gd name="T8" fmla="*/ 57 w 57"/>
                  <a:gd name="T9" fmla="*/ 34 h 42"/>
                </a:gdLst>
                <a:ahLst/>
                <a:cxnLst>
                  <a:cxn ang="0">
                    <a:pos x="T0" y="T1"/>
                  </a:cxn>
                  <a:cxn ang="0">
                    <a:pos x="T2" y="T3"/>
                  </a:cxn>
                  <a:cxn ang="0">
                    <a:pos x="T4" y="T5"/>
                  </a:cxn>
                  <a:cxn ang="0">
                    <a:pos x="T6" y="T7"/>
                  </a:cxn>
                  <a:cxn ang="0">
                    <a:pos x="T8" y="T9"/>
                  </a:cxn>
                </a:cxnLst>
                <a:rect l="0" t="0" r="r" b="b"/>
                <a:pathLst>
                  <a:path w="57" h="42">
                    <a:moveTo>
                      <a:pt x="57" y="34"/>
                    </a:moveTo>
                    <a:lnTo>
                      <a:pt x="57" y="42"/>
                    </a:lnTo>
                    <a:lnTo>
                      <a:pt x="0" y="9"/>
                    </a:lnTo>
                    <a:lnTo>
                      <a:pt x="0" y="0"/>
                    </a:lnTo>
                    <a:lnTo>
                      <a:pt x="57" y="34"/>
                    </a:lnTo>
                    <a:close/>
                  </a:path>
                </a:pathLst>
              </a:custGeom>
              <a:solidFill>
                <a:srgbClr val="283B6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1154" name="Freeform 170"/>
              <p:cNvSpPr/>
              <p:nvPr/>
            </p:nvSpPr>
            <p:spPr bwMode="auto">
              <a:xfrm>
                <a:off x="6230" y="3186"/>
                <a:ext cx="115" cy="65"/>
              </a:xfrm>
              <a:custGeom>
                <a:avLst/>
                <a:gdLst>
                  <a:gd name="T0" fmla="*/ 115 w 115"/>
                  <a:gd name="T1" fmla="*/ 33 h 65"/>
                  <a:gd name="T2" fmla="*/ 57 w 115"/>
                  <a:gd name="T3" fmla="*/ 65 h 65"/>
                  <a:gd name="T4" fmla="*/ 0 w 115"/>
                  <a:gd name="T5" fmla="*/ 33 h 65"/>
                  <a:gd name="T6" fmla="*/ 57 w 115"/>
                  <a:gd name="T7" fmla="*/ 0 h 65"/>
                  <a:gd name="T8" fmla="*/ 115 w 115"/>
                  <a:gd name="T9" fmla="*/ 33 h 65"/>
                </a:gdLst>
                <a:ahLst/>
                <a:cxnLst>
                  <a:cxn ang="0">
                    <a:pos x="T0" y="T1"/>
                  </a:cxn>
                  <a:cxn ang="0">
                    <a:pos x="T2" y="T3"/>
                  </a:cxn>
                  <a:cxn ang="0">
                    <a:pos x="T4" y="T5"/>
                  </a:cxn>
                  <a:cxn ang="0">
                    <a:pos x="T6" y="T7"/>
                  </a:cxn>
                  <a:cxn ang="0">
                    <a:pos x="T8" y="T9"/>
                  </a:cxn>
                </a:cxnLst>
                <a:rect l="0" t="0" r="r" b="b"/>
                <a:pathLst>
                  <a:path w="115" h="65">
                    <a:moveTo>
                      <a:pt x="115" y="33"/>
                    </a:moveTo>
                    <a:lnTo>
                      <a:pt x="57" y="65"/>
                    </a:lnTo>
                    <a:lnTo>
                      <a:pt x="0" y="33"/>
                    </a:lnTo>
                    <a:lnTo>
                      <a:pt x="57" y="0"/>
                    </a:lnTo>
                    <a:lnTo>
                      <a:pt x="115" y="33"/>
                    </a:lnTo>
                    <a:close/>
                  </a:path>
                </a:pathLst>
              </a:custGeom>
              <a:solidFill>
                <a:srgbClr val="51658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1155" name="Freeform 171"/>
              <p:cNvSpPr/>
              <p:nvPr/>
            </p:nvSpPr>
            <p:spPr bwMode="auto">
              <a:xfrm>
                <a:off x="6287" y="3219"/>
                <a:ext cx="58" cy="40"/>
              </a:xfrm>
              <a:custGeom>
                <a:avLst/>
                <a:gdLst>
                  <a:gd name="T0" fmla="*/ 58 w 58"/>
                  <a:gd name="T1" fmla="*/ 0 h 40"/>
                  <a:gd name="T2" fmla="*/ 58 w 58"/>
                  <a:gd name="T3" fmla="*/ 7 h 40"/>
                  <a:gd name="T4" fmla="*/ 0 w 58"/>
                  <a:gd name="T5" fmla="*/ 40 h 40"/>
                  <a:gd name="T6" fmla="*/ 0 w 58"/>
                  <a:gd name="T7" fmla="*/ 32 h 40"/>
                  <a:gd name="T8" fmla="*/ 58 w 58"/>
                  <a:gd name="T9" fmla="*/ 0 h 40"/>
                </a:gdLst>
                <a:ahLst/>
                <a:cxnLst>
                  <a:cxn ang="0">
                    <a:pos x="T0" y="T1"/>
                  </a:cxn>
                  <a:cxn ang="0">
                    <a:pos x="T2" y="T3"/>
                  </a:cxn>
                  <a:cxn ang="0">
                    <a:pos x="T4" y="T5"/>
                  </a:cxn>
                  <a:cxn ang="0">
                    <a:pos x="T6" y="T7"/>
                  </a:cxn>
                  <a:cxn ang="0">
                    <a:pos x="T8" y="T9"/>
                  </a:cxn>
                </a:cxnLst>
                <a:rect l="0" t="0" r="r" b="b"/>
                <a:pathLst>
                  <a:path w="58" h="40">
                    <a:moveTo>
                      <a:pt x="58" y="0"/>
                    </a:moveTo>
                    <a:lnTo>
                      <a:pt x="58" y="7"/>
                    </a:lnTo>
                    <a:lnTo>
                      <a:pt x="0" y="40"/>
                    </a:lnTo>
                    <a:lnTo>
                      <a:pt x="0" y="32"/>
                    </a:lnTo>
                    <a:lnTo>
                      <a:pt x="58" y="0"/>
                    </a:lnTo>
                    <a:close/>
                  </a:path>
                </a:pathLst>
              </a:custGeom>
              <a:solidFill>
                <a:srgbClr val="283B6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1156" name="Freeform 172"/>
              <p:cNvSpPr/>
              <p:nvPr/>
            </p:nvSpPr>
            <p:spPr bwMode="auto">
              <a:xfrm>
                <a:off x="6230" y="3219"/>
                <a:ext cx="57" cy="40"/>
              </a:xfrm>
              <a:custGeom>
                <a:avLst/>
                <a:gdLst>
                  <a:gd name="T0" fmla="*/ 57 w 57"/>
                  <a:gd name="T1" fmla="*/ 32 h 40"/>
                  <a:gd name="T2" fmla="*/ 57 w 57"/>
                  <a:gd name="T3" fmla="*/ 40 h 40"/>
                  <a:gd name="T4" fmla="*/ 0 w 57"/>
                  <a:gd name="T5" fmla="*/ 7 h 40"/>
                  <a:gd name="T6" fmla="*/ 0 w 57"/>
                  <a:gd name="T7" fmla="*/ 0 h 40"/>
                  <a:gd name="T8" fmla="*/ 57 w 57"/>
                  <a:gd name="T9" fmla="*/ 32 h 40"/>
                </a:gdLst>
                <a:ahLst/>
                <a:cxnLst>
                  <a:cxn ang="0">
                    <a:pos x="T0" y="T1"/>
                  </a:cxn>
                  <a:cxn ang="0">
                    <a:pos x="T2" y="T3"/>
                  </a:cxn>
                  <a:cxn ang="0">
                    <a:pos x="T4" y="T5"/>
                  </a:cxn>
                  <a:cxn ang="0">
                    <a:pos x="T6" y="T7"/>
                  </a:cxn>
                  <a:cxn ang="0">
                    <a:pos x="T8" y="T9"/>
                  </a:cxn>
                </a:cxnLst>
                <a:rect l="0" t="0" r="r" b="b"/>
                <a:pathLst>
                  <a:path w="57" h="40">
                    <a:moveTo>
                      <a:pt x="57" y="32"/>
                    </a:moveTo>
                    <a:lnTo>
                      <a:pt x="57" y="40"/>
                    </a:lnTo>
                    <a:lnTo>
                      <a:pt x="0" y="7"/>
                    </a:lnTo>
                    <a:lnTo>
                      <a:pt x="0" y="0"/>
                    </a:lnTo>
                    <a:lnTo>
                      <a:pt x="57" y="32"/>
                    </a:lnTo>
                    <a:close/>
                  </a:path>
                </a:pathLst>
              </a:custGeom>
              <a:solidFill>
                <a:srgbClr val="283B6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1157" name="Freeform 173"/>
              <p:cNvSpPr/>
              <p:nvPr/>
            </p:nvSpPr>
            <p:spPr bwMode="auto">
              <a:xfrm>
                <a:off x="6260" y="3203"/>
                <a:ext cx="115" cy="66"/>
              </a:xfrm>
              <a:custGeom>
                <a:avLst/>
                <a:gdLst>
                  <a:gd name="T0" fmla="*/ 115 w 115"/>
                  <a:gd name="T1" fmla="*/ 32 h 66"/>
                  <a:gd name="T2" fmla="*/ 57 w 115"/>
                  <a:gd name="T3" fmla="*/ 66 h 66"/>
                  <a:gd name="T4" fmla="*/ 0 w 115"/>
                  <a:gd name="T5" fmla="*/ 32 h 66"/>
                  <a:gd name="T6" fmla="*/ 57 w 115"/>
                  <a:gd name="T7" fmla="*/ 0 h 66"/>
                  <a:gd name="T8" fmla="*/ 115 w 115"/>
                  <a:gd name="T9" fmla="*/ 32 h 66"/>
                </a:gdLst>
                <a:ahLst/>
                <a:cxnLst>
                  <a:cxn ang="0">
                    <a:pos x="T0" y="T1"/>
                  </a:cxn>
                  <a:cxn ang="0">
                    <a:pos x="T2" y="T3"/>
                  </a:cxn>
                  <a:cxn ang="0">
                    <a:pos x="T4" y="T5"/>
                  </a:cxn>
                  <a:cxn ang="0">
                    <a:pos x="T6" y="T7"/>
                  </a:cxn>
                  <a:cxn ang="0">
                    <a:pos x="T8" y="T9"/>
                  </a:cxn>
                </a:cxnLst>
                <a:rect l="0" t="0" r="r" b="b"/>
                <a:pathLst>
                  <a:path w="115" h="66">
                    <a:moveTo>
                      <a:pt x="115" y="32"/>
                    </a:moveTo>
                    <a:lnTo>
                      <a:pt x="57" y="66"/>
                    </a:lnTo>
                    <a:lnTo>
                      <a:pt x="0" y="32"/>
                    </a:lnTo>
                    <a:lnTo>
                      <a:pt x="57" y="0"/>
                    </a:lnTo>
                    <a:lnTo>
                      <a:pt x="115" y="32"/>
                    </a:lnTo>
                    <a:close/>
                  </a:path>
                </a:pathLst>
              </a:custGeom>
              <a:solidFill>
                <a:srgbClr val="51658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1158" name="Freeform 174"/>
              <p:cNvSpPr/>
              <p:nvPr/>
            </p:nvSpPr>
            <p:spPr bwMode="auto">
              <a:xfrm>
                <a:off x="6317" y="3235"/>
                <a:ext cx="58" cy="42"/>
              </a:xfrm>
              <a:custGeom>
                <a:avLst/>
                <a:gdLst>
                  <a:gd name="T0" fmla="*/ 58 w 58"/>
                  <a:gd name="T1" fmla="*/ 0 h 42"/>
                  <a:gd name="T2" fmla="*/ 58 w 58"/>
                  <a:gd name="T3" fmla="*/ 9 h 42"/>
                  <a:gd name="T4" fmla="*/ 0 w 58"/>
                  <a:gd name="T5" fmla="*/ 42 h 42"/>
                  <a:gd name="T6" fmla="*/ 0 w 58"/>
                  <a:gd name="T7" fmla="*/ 34 h 42"/>
                  <a:gd name="T8" fmla="*/ 58 w 58"/>
                  <a:gd name="T9" fmla="*/ 0 h 42"/>
                </a:gdLst>
                <a:ahLst/>
                <a:cxnLst>
                  <a:cxn ang="0">
                    <a:pos x="T0" y="T1"/>
                  </a:cxn>
                  <a:cxn ang="0">
                    <a:pos x="T2" y="T3"/>
                  </a:cxn>
                  <a:cxn ang="0">
                    <a:pos x="T4" y="T5"/>
                  </a:cxn>
                  <a:cxn ang="0">
                    <a:pos x="T6" y="T7"/>
                  </a:cxn>
                  <a:cxn ang="0">
                    <a:pos x="T8" y="T9"/>
                  </a:cxn>
                </a:cxnLst>
                <a:rect l="0" t="0" r="r" b="b"/>
                <a:pathLst>
                  <a:path w="58" h="42">
                    <a:moveTo>
                      <a:pt x="58" y="0"/>
                    </a:moveTo>
                    <a:lnTo>
                      <a:pt x="58" y="9"/>
                    </a:lnTo>
                    <a:lnTo>
                      <a:pt x="0" y="42"/>
                    </a:lnTo>
                    <a:lnTo>
                      <a:pt x="0" y="34"/>
                    </a:lnTo>
                    <a:lnTo>
                      <a:pt x="58" y="0"/>
                    </a:lnTo>
                    <a:close/>
                  </a:path>
                </a:pathLst>
              </a:custGeom>
              <a:solidFill>
                <a:srgbClr val="283B6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1159" name="Freeform 175"/>
              <p:cNvSpPr/>
              <p:nvPr/>
            </p:nvSpPr>
            <p:spPr bwMode="auto">
              <a:xfrm>
                <a:off x="6260" y="3235"/>
                <a:ext cx="57" cy="42"/>
              </a:xfrm>
              <a:custGeom>
                <a:avLst/>
                <a:gdLst>
                  <a:gd name="T0" fmla="*/ 57 w 57"/>
                  <a:gd name="T1" fmla="*/ 34 h 42"/>
                  <a:gd name="T2" fmla="*/ 57 w 57"/>
                  <a:gd name="T3" fmla="*/ 42 h 42"/>
                  <a:gd name="T4" fmla="*/ 0 w 57"/>
                  <a:gd name="T5" fmla="*/ 9 h 42"/>
                  <a:gd name="T6" fmla="*/ 0 w 57"/>
                  <a:gd name="T7" fmla="*/ 0 h 42"/>
                  <a:gd name="T8" fmla="*/ 57 w 57"/>
                  <a:gd name="T9" fmla="*/ 34 h 42"/>
                </a:gdLst>
                <a:ahLst/>
                <a:cxnLst>
                  <a:cxn ang="0">
                    <a:pos x="T0" y="T1"/>
                  </a:cxn>
                  <a:cxn ang="0">
                    <a:pos x="T2" y="T3"/>
                  </a:cxn>
                  <a:cxn ang="0">
                    <a:pos x="T4" y="T5"/>
                  </a:cxn>
                  <a:cxn ang="0">
                    <a:pos x="T6" y="T7"/>
                  </a:cxn>
                  <a:cxn ang="0">
                    <a:pos x="T8" y="T9"/>
                  </a:cxn>
                </a:cxnLst>
                <a:rect l="0" t="0" r="r" b="b"/>
                <a:pathLst>
                  <a:path w="57" h="42">
                    <a:moveTo>
                      <a:pt x="57" y="34"/>
                    </a:moveTo>
                    <a:lnTo>
                      <a:pt x="57" y="42"/>
                    </a:lnTo>
                    <a:lnTo>
                      <a:pt x="0" y="9"/>
                    </a:lnTo>
                    <a:lnTo>
                      <a:pt x="0" y="0"/>
                    </a:lnTo>
                    <a:lnTo>
                      <a:pt x="57" y="34"/>
                    </a:lnTo>
                    <a:close/>
                  </a:path>
                </a:pathLst>
              </a:custGeom>
              <a:solidFill>
                <a:srgbClr val="283B6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1160" name="Freeform 176"/>
              <p:cNvSpPr/>
              <p:nvPr/>
            </p:nvSpPr>
            <p:spPr bwMode="auto">
              <a:xfrm>
                <a:off x="6317" y="3235"/>
                <a:ext cx="115" cy="67"/>
              </a:xfrm>
              <a:custGeom>
                <a:avLst/>
                <a:gdLst>
                  <a:gd name="T0" fmla="*/ 115 w 115"/>
                  <a:gd name="T1" fmla="*/ 34 h 67"/>
                  <a:gd name="T2" fmla="*/ 58 w 115"/>
                  <a:gd name="T3" fmla="*/ 67 h 67"/>
                  <a:gd name="T4" fmla="*/ 0 w 115"/>
                  <a:gd name="T5" fmla="*/ 34 h 67"/>
                  <a:gd name="T6" fmla="*/ 58 w 115"/>
                  <a:gd name="T7" fmla="*/ 0 h 67"/>
                  <a:gd name="T8" fmla="*/ 115 w 115"/>
                  <a:gd name="T9" fmla="*/ 34 h 67"/>
                </a:gdLst>
                <a:ahLst/>
                <a:cxnLst>
                  <a:cxn ang="0">
                    <a:pos x="T0" y="T1"/>
                  </a:cxn>
                  <a:cxn ang="0">
                    <a:pos x="T2" y="T3"/>
                  </a:cxn>
                  <a:cxn ang="0">
                    <a:pos x="T4" y="T5"/>
                  </a:cxn>
                  <a:cxn ang="0">
                    <a:pos x="T6" y="T7"/>
                  </a:cxn>
                  <a:cxn ang="0">
                    <a:pos x="T8" y="T9"/>
                  </a:cxn>
                </a:cxnLst>
                <a:rect l="0" t="0" r="r" b="b"/>
                <a:pathLst>
                  <a:path w="115" h="67">
                    <a:moveTo>
                      <a:pt x="115" y="34"/>
                    </a:moveTo>
                    <a:lnTo>
                      <a:pt x="58" y="67"/>
                    </a:lnTo>
                    <a:lnTo>
                      <a:pt x="0" y="34"/>
                    </a:lnTo>
                    <a:lnTo>
                      <a:pt x="58" y="0"/>
                    </a:lnTo>
                    <a:lnTo>
                      <a:pt x="115" y="34"/>
                    </a:lnTo>
                    <a:close/>
                  </a:path>
                </a:pathLst>
              </a:custGeom>
              <a:solidFill>
                <a:srgbClr val="51658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1161" name="Freeform 177"/>
              <p:cNvSpPr/>
              <p:nvPr/>
            </p:nvSpPr>
            <p:spPr bwMode="auto">
              <a:xfrm>
                <a:off x="6375" y="3269"/>
                <a:ext cx="57" cy="41"/>
              </a:xfrm>
              <a:custGeom>
                <a:avLst/>
                <a:gdLst>
                  <a:gd name="T0" fmla="*/ 57 w 57"/>
                  <a:gd name="T1" fmla="*/ 0 h 41"/>
                  <a:gd name="T2" fmla="*/ 57 w 57"/>
                  <a:gd name="T3" fmla="*/ 8 h 41"/>
                  <a:gd name="T4" fmla="*/ 0 w 57"/>
                  <a:gd name="T5" fmla="*/ 41 h 41"/>
                  <a:gd name="T6" fmla="*/ 0 w 57"/>
                  <a:gd name="T7" fmla="*/ 33 h 41"/>
                  <a:gd name="T8" fmla="*/ 57 w 57"/>
                  <a:gd name="T9" fmla="*/ 0 h 41"/>
                </a:gdLst>
                <a:ahLst/>
                <a:cxnLst>
                  <a:cxn ang="0">
                    <a:pos x="T0" y="T1"/>
                  </a:cxn>
                  <a:cxn ang="0">
                    <a:pos x="T2" y="T3"/>
                  </a:cxn>
                  <a:cxn ang="0">
                    <a:pos x="T4" y="T5"/>
                  </a:cxn>
                  <a:cxn ang="0">
                    <a:pos x="T6" y="T7"/>
                  </a:cxn>
                  <a:cxn ang="0">
                    <a:pos x="T8" y="T9"/>
                  </a:cxn>
                </a:cxnLst>
                <a:rect l="0" t="0" r="r" b="b"/>
                <a:pathLst>
                  <a:path w="57" h="41">
                    <a:moveTo>
                      <a:pt x="57" y="0"/>
                    </a:moveTo>
                    <a:lnTo>
                      <a:pt x="57" y="8"/>
                    </a:lnTo>
                    <a:lnTo>
                      <a:pt x="0" y="41"/>
                    </a:lnTo>
                    <a:lnTo>
                      <a:pt x="0" y="33"/>
                    </a:lnTo>
                    <a:lnTo>
                      <a:pt x="57" y="0"/>
                    </a:lnTo>
                    <a:close/>
                  </a:path>
                </a:pathLst>
              </a:custGeom>
              <a:solidFill>
                <a:srgbClr val="283B6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1162" name="Freeform 178"/>
              <p:cNvSpPr/>
              <p:nvPr/>
            </p:nvSpPr>
            <p:spPr bwMode="auto">
              <a:xfrm>
                <a:off x="6317" y="3269"/>
                <a:ext cx="58" cy="41"/>
              </a:xfrm>
              <a:custGeom>
                <a:avLst/>
                <a:gdLst>
                  <a:gd name="T0" fmla="*/ 58 w 58"/>
                  <a:gd name="T1" fmla="*/ 33 h 41"/>
                  <a:gd name="T2" fmla="*/ 58 w 58"/>
                  <a:gd name="T3" fmla="*/ 41 h 41"/>
                  <a:gd name="T4" fmla="*/ 0 w 58"/>
                  <a:gd name="T5" fmla="*/ 8 h 41"/>
                  <a:gd name="T6" fmla="*/ 0 w 58"/>
                  <a:gd name="T7" fmla="*/ 0 h 41"/>
                  <a:gd name="T8" fmla="*/ 58 w 58"/>
                  <a:gd name="T9" fmla="*/ 33 h 41"/>
                </a:gdLst>
                <a:ahLst/>
                <a:cxnLst>
                  <a:cxn ang="0">
                    <a:pos x="T0" y="T1"/>
                  </a:cxn>
                  <a:cxn ang="0">
                    <a:pos x="T2" y="T3"/>
                  </a:cxn>
                  <a:cxn ang="0">
                    <a:pos x="T4" y="T5"/>
                  </a:cxn>
                  <a:cxn ang="0">
                    <a:pos x="T6" y="T7"/>
                  </a:cxn>
                  <a:cxn ang="0">
                    <a:pos x="T8" y="T9"/>
                  </a:cxn>
                </a:cxnLst>
                <a:rect l="0" t="0" r="r" b="b"/>
                <a:pathLst>
                  <a:path w="58" h="41">
                    <a:moveTo>
                      <a:pt x="58" y="33"/>
                    </a:moveTo>
                    <a:lnTo>
                      <a:pt x="58" y="41"/>
                    </a:lnTo>
                    <a:lnTo>
                      <a:pt x="0" y="8"/>
                    </a:lnTo>
                    <a:lnTo>
                      <a:pt x="0" y="0"/>
                    </a:lnTo>
                    <a:lnTo>
                      <a:pt x="58" y="33"/>
                    </a:lnTo>
                    <a:close/>
                  </a:path>
                </a:pathLst>
              </a:custGeom>
              <a:solidFill>
                <a:srgbClr val="283B6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1163" name="Freeform 179"/>
              <p:cNvSpPr/>
              <p:nvPr/>
            </p:nvSpPr>
            <p:spPr bwMode="auto">
              <a:xfrm>
                <a:off x="5445" y="2855"/>
                <a:ext cx="114" cy="66"/>
              </a:xfrm>
              <a:custGeom>
                <a:avLst/>
                <a:gdLst>
                  <a:gd name="T0" fmla="*/ 114 w 114"/>
                  <a:gd name="T1" fmla="*/ 33 h 66"/>
                  <a:gd name="T2" fmla="*/ 57 w 114"/>
                  <a:gd name="T3" fmla="*/ 66 h 66"/>
                  <a:gd name="T4" fmla="*/ 0 w 114"/>
                  <a:gd name="T5" fmla="*/ 33 h 66"/>
                  <a:gd name="T6" fmla="*/ 57 w 114"/>
                  <a:gd name="T7" fmla="*/ 0 h 66"/>
                  <a:gd name="T8" fmla="*/ 114 w 114"/>
                  <a:gd name="T9" fmla="*/ 33 h 66"/>
                </a:gdLst>
                <a:ahLst/>
                <a:cxnLst>
                  <a:cxn ang="0">
                    <a:pos x="T0" y="T1"/>
                  </a:cxn>
                  <a:cxn ang="0">
                    <a:pos x="T2" y="T3"/>
                  </a:cxn>
                  <a:cxn ang="0">
                    <a:pos x="T4" y="T5"/>
                  </a:cxn>
                  <a:cxn ang="0">
                    <a:pos x="T6" y="T7"/>
                  </a:cxn>
                  <a:cxn ang="0">
                    <a:pos x="T8" y="T9"/>
                  </a:cxn>
                </a:cxnLst>
                <a:rect l="0" t="0" r="r" b="b"/>
                <a:pathLst>
                  <a:path w="114" h="66">
                    <a:moveTo>
                      <a:pt x="114" y="33"/>
                    </a:moveTo>
                    <a:lnTo>
                      <a:pt x="57" y="66"/>
                    </a:lnTo>
                    <a:lnTo>
                      <a:pt x="0" y="33"/>
                    </a:lnTo>
                    <a:lnTo>
                      <a:pt x="57" y="0"/>
                    </a:lnTo>
                    <a:lnTo>
                      <a:pt x="114" y="33"/>
                    </a:lnTo>
                    <a:close/>
                  </a:path>
                </a:pathLst>
              </a:custGeom>
              <a:solidFill>
                <a:srgbClr val="51658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1164" name="Freeform 180"/>
              <p:cNvSpPr/>
              <p:nvPr/>
            </p:nvSpPr>
            <p:spPr bwMode="auto">
              <a:xfrm>
                <a:off x="5502" y="2888"/>
                <a:ext cx="57" cy="42"/>
              </a:xfrm>
              <a:custGeom>
                <a:avLst/>
                <a:gdLst>
                  <a:gd name="T0" fmla="*/ 57 w 57"/>
                  <a:gd name="T1" fmla="*/ 0 h 42"/>
                  <a:gd name="T2" fmla="*/ 57 w 57"/>
                  <a:gd name="T3" fmla="*/ 9 h 42"/>
                  <a:gd name="T4" fmla="*/ 0 w 57"/>
                  <a:gd name="T5" fmla="*/ 42 h 42"/>
                  <a:gd name="T6" fmla="*/ 0 w 57"/>
                  <a:gd name="T7" fmla="*/ 33 h 42"/>
                  <a:gd name="T8" fmla="*/ 57 w 57"/>
                  <a:gd name="T9" fmla="*/ 0 h 42"/>
                </a:gdLst>
                <a:ahLst/>
                <a:cxnLst>
                  <a:cxn ang="0">
                    <a:pos x="T0" y="T1"/>
                  </a:cxn>
                  <a:cxn ang="0">
                    <a:pos x="T2" y="T3"/>
                  </a:cxn>
                  <a:cxn ang="0">
                    <a:pos x="T4" y="T5"/>
                  </a:cxn>
                  <a:cxn ang="0">
                    <a:pos x="T6" y="T7"/>
                  </a:cxn>
                  <a:cxn ang="0">
                    <a:pos x="T8" y="T9"/>
                  </a:cxn>
                </a:cxnLst>
                <a:rect l="0" t="0" r="r" b="b"/>
                <a:pathLst>
                  <a:path w="57" h="42">
                    <a:moveTo>
                      <a:pt x="57" y="0"/>
                    </a:moveTo>
                    <a:lnTo>
                      <a:pt x="57" y="9"/>
                    </a:lnTo>
                    <a:lnTo>
                      <a:pt x="0" y="42"/>
                    </a:lnTo>
                    <a:lnTo>
                      <a:pt x="0" y="33"/>
                    </a:lnTo>
                    <a:lnTo>
                      <a:pt x="57" y="0"/>
                    </a:lnTo>
                    <a:close/>
                  </a:path>
                </a:pathLst>
              </a:custGeom>
              <a:solidFill>
                <a:srgbClr val="283B6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1165" name="Freeform 181"/>
              <p:cNvSpPr/>
              <p:nvPr/>
            </p:nvSpPr>
            <p:spPr bwMode="auto">
              <a:xfrm>
                <a:off x="5445" y="2888"/>
                <a:ext cx="57" cy="42"/>
              </a:xfrm>
              <a:custGeom>
                <a:avLst/>
                <a:gdLst>
                  <a:gd name="T0" fmla="*/ 57 w 57"/>
                  <a:gd name="T1" fmla="*/ 33 h 42"/>
                  <a:gd name="T2" fmla="*/ 57 w 57"/>
                  <a:gd name="T3" fmla="*/ 42 h 42"/>
                  <a:gd name="T4" fmla="*/ 0 w 57"/>
                  <a:gd name="T5" fmla="*/ 8 h 42"/>
                  <a:gd name="T6" fmla="*/ 0 w 57"/>
                  <a:gd name="T7" fmla="*/ 0 h 42"/>
                  <a:gd name="T8" fmla="*/ 57 w 57"/>
                  <a:gd name="T9" fmla="*/ 33 h 42"/>
                </a:gdLst>
                <a:ahLst/>
                <a:cxnLst>
                  <a:cxn ang="0">
                    <a:pos x="T0" y="T1"/>
                  </a:cxn>
                  <a:cxn ang="0">
                    <a:pos x="T2" y="T3"/>
                  </a:cxn>
                  <a:cxn ang="0">
                    <a:pos x="T4" y="T5"/>
                  </a:cxn>
                  <a:cxn ang="0">
                    <a:pos x="T6" y="T7"/>
                  </a:cxn>
                  <a:cxn ang="0">
                    <a:pos x="T8" y="T9"/>
                  </a:cxn>
                </a:cxnLst>
                <a:rect l="0" t="0" r="r" b="b"/>
                <a:pathLst>
                  <a:path w="57" h="42">
                    <a:moveTo>
                      <a:pt x="57" y="33"/>
                    </a:moveTo>
                    <a:lnTo>
                      <a:pt x="57" y="42"/>
                    </a:lnTo>
                    <a:lnTo>
                      <a:pt x="0" y="8"/>
                    </a:lnTo>
                    <a:lnTo>
                      <a:pt x="0" y="0"/>
                    </a:lnTo>
                    <a:lnTo>
                      <a:pt x="57" y="33"/>
                    </a:lnTo>
                    <a:close/>
                  </a:path>
                </a:pathLst>
              </a:custGeom>
              <a:solidFill>
                <a:srgbClr val="283B6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1166" name="Freeform 182"/>
              <p:cNvSpPr/>
              <p:nvPr/>
            </p:nvSpPr>
            <p:spPr bwMode="auto">
              <a:xfrm>
                <a:off x="5358" y="2804"/>
                <a:ext cx="115" cy="67"/>
              </a:xfrm>
              <a:custGeom>
                <a:avLst/>
                <a:gdLst>
                  <a:gd name="T0" fmla="*/ 115 w 115"/>
                  <a:gd name="T1" fmla="*/ 34 h 67"/>
                  <a:gd name="T2" fmla="*/ 58 w 115"/>
                  <a:gd name="T3" fmla="*/ 67 h 67"/>
                  <a:gd name="T4" fmla="*/ 0 w 115"/>
                  <a:gd name="T5" fmla="*/ 34 h 67"/>
                  <a:gd name="T6" fmla="*/ 58 w 115"/>
                  <a:gd name="T7" fmla="*/ 0 h 67"/>
                  <a:gd name="T8" fmla="*/ 115 w 115"/>
                  <a:gd name="T9" fmla="*/ 34 h 67"/>
                </a:gdLst>
                <a:ahLst/>
                <a:cxnLst>
                  <a:cxn ang="0">
                    <a:pos x="T0" y="T1"/>
                  </a:cxn>
                  <a:cxn ang="0">
                    <a:pos x="T2" y="T3"/>
                  </a:cxn>
                  <a:cxn ang="0">
                    <a:pos x="T4" y="T5"/>
                  </a:cxn>
                  <a:cxn ang="0">
                    <a:pos x="T6" y="T7"/>
                  </a:cxn>
                  <a:cxn ang="0">
                    <a:pos x="T8" y="T9"/>
                  </a:cxn>
                </a:cxnLst>
                <a:rect l="0" t="0" r="r" b="b"/>
                <a:pathLst>
                  <a:path w="115" h="67">
                    <a:moveTo>
                      <a:pt x="115" y="34"/>
                    </a:moveTo>
                    <a:lnTo>
                      <a:pt x="58" y="67"/>
                    </a:lnTo>
                    <a:lnTo>
                      <a:pt x="0" y="34"/>
                    </a:lnTo>
                    <a:lnTo>
                      <a:pt x="58" y="0"/>
                    </a:lnTo>
                    <a:lnTo>
                      <a:pt x="115" y="34"/>
                    </a:lnTo>
                    <a:close/>
                  </a:path>
                </a:pathLst>
              </a:custGeom>
              <a:solidFill>
                <a:srgbClr val="51658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1167" name="Freeform 183"/>
              <p:cNvSpPr/>
              <p:nvPr/>
            </p:nvSpPr>
            <p:spPr bwMode="auto">
              <a:xfrm>
                <a:off x="5416" y="2838"/>
                <a:ext cx="57" cy="41"/>
              </a:xfrm>
              <a:custGeom>
                <a:avLst/>
                <a:gdLst>
                  <a:gd name="T0" fmla="*/ 57 w 57"/>
                  <a:gd name="T1" fmla="*/ 0 h 41"/>
                  <a:gd name="T2" fmla="*/ 57 w 57"/>
                  <a:gd name="T3" fmla="*/ 8 h 41"/>
                  <a:gd name="T4" fmla="*/ 0 w 57"/>
                  <a:gd name="T5" fmla="*/ 41 h 41"/>
                  <a:gd name="T6" fmla="*/ 0 w 57"/>
                  <a:gd name="T7" fmla="*/ 33 h 41"/>
                  <a:gd name="T8" fmla="*/ 57 w 57"/>
                  <a:gd name="T9" fmla="*/ 0 h 41"/>
                </a:gdLst>
                <a:ahLst/>
                <a:cxnLst>
                  <a:cxn ang="0">
                    <a:pos x="T0" y="T1"/>
                  </a:cxn>
                  <a:cxn ang="0">
                    <a:pos x="T2" y="T3"/>
                  </a:cxn>
                  <a:cxn ang="0">
                    <a:pos x="T4" y="T5"/>
                  </a:cxn>
                  <a:cxn ang="0">
                    <a:pos x="T6" y="T7"/>
                  </a:cxn>
                  <a:cxn ang="0">
                    <a:pos x="T8" y="T9"/>
                  </a:cxn>
                </a:cxnLst>
                <a:rect l="0" t="0" r="r" b="b"/>
                <a:pathLst>
                  <a:path w="57" h="41">
                    <a:moveTo>
                      <a:pt x="57" y="0"/>
                    </a:moveTo>
                    <a:lnTo>
                      <a:pt x="57" y="8"/>
                    </a:lnTo>
                    <a:lnTo>
                      <a:pt x="0" y="41"/>
                    </a:lnTo>
                    <a:lnTo>
                      <a:pt x="0" y="33"/>
                    </a:lnTo>
                    <a:lnTo>
                      <a:pt x="57" y="0"/>
                    </a:lnTo>
                    <a:close/>
                  </a:path>
                </a:pathLst>
              </a:custGeom>
              <a:solidFill>
                <a:srgbClr val="283B6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1168" name="Freeform 184"/>
              <p:cNvSpPr/>
              <p:nvPr/>
            </p:nvSpPr>
            <p:spPr bwMode="auto">
              <a:xfrm>
                <a:off x="5358" y="2838"/>
                <a:ext cx="58" cy="41"/>
              </a:xfrm>
              <a:custGeom>
                <a:avLst/>
                <a:gdLst>
                  <a:gd name="T0" fmla="*/ 58 w 58"/>
                  <a:gd name="T1" fmla="*/ 33 h 41"/>
                  <a:gd name="T2" fmla="*/ 58 w 58"/>
                  <a:gd name="T3" fmla="*/ 41 h 41"/>
                  <a:gd name="T4" fmla="*/ 0 w 58"/>
                  <a:gd name="T5" fmla="*/ 8 h 41"/>
                  <a:gd name="T6" fmla="*/ 0 w 58"/>
                  <a:gd name="T7" fmla="*/ 0 h 41"/>
                  <a:gd name="T8" fmla="*/ 58 w 58"/>
                  <a:gd name="T9" fmla="*/ 33 h 41"/>
                </a:gdLst>
                <a:ahLst/>
                <a:cxnLst>
                  <a:cxn ang="0">
                    <a:pos x="T0" y="T1"/>
                  </a:cxn>
                  <a:cxn ang="0">
                    <a:pos x="T2" y="T3"/>
                  </a:cxn>
                  <a:cxn ang="0">
                    <a:pos x="T4" y="T5"/>
                  </a:cxn>
                  <a:cxn ang="0">
                    <a:pos x="T6" y="T7"/>
                  </a:cxn>
                  <a:cxn ang="0">
                    <a:pos x="T8" y="T9"/>
                  </a:cxn>
                </a:cxnLst>
                <a:rect l="0" t="0" r="r" b="b"/>
                <a:pathLst>
                  <a:path w="58" h="41">
                    <a:moveTo>
                      <a:pt x="58" y="33"/>
                    </a:moveTo>
                    <a:lnTo>
                      <a:pt x="58" y="41"/>
                    </a:lnTo>
                    <a:lnTo>
                      <a:pt x="0" y="8"/>
                    </a:lnTo>
                    <a:lnTo>
                      <a:pt x="0" y="0"/>
                    </a:lnTo>
                    <a:lnTo>
                      <a:pt x="58" y="33"/>
                    </a:lnTo>
                    <a:close/>
                  </a:path>
                </a:pathLst>
              </a:custGeom>
              <a:solidFill>
                <a:srgbClr val="283B6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1169" name="Freeform 185"/>
              <p:cNvSpPr/>
              <p:nvPr/>
            </p:nvSpPr>
            <p:spPr bwMode="auto">
              <a:xfrm>
                <a:off x="5645" y="2972"/>
                <a:ext cx="116" cy="66"/>
              </a:xfrm>
              <a:custGeom>
                <a:avLst/>
                <a:gdLst>
                  <a:gd name="T0" fmla="*/ 116 w 116"/>
                  <a:gd name="T1" fmla="*/ 33 h 66"/>
                  <a:gd name="T2" fmla="*/ 59 w 116"/>
                  <a:gd name="T3" fmla="*/ 66 h 66"/>
                  <a:gd name="T4" fmla="*/ 0 w 116"/>
                  <a:gd name="T5" fmla="*/ 33 h 66"/>
                  <a:gd name="T6" fmla="*/ 58 w 116"/>
                  <a:gd name="T7" fmla="*/ 0 h 66"/>
                  <a:gd name="T8" fmla="*/ 116 w 116"/>
                  <a:gd name="T9" fmla="*/ 33 h 66"/>
                </a:gdLst>
                <a:ahLst/>
                <a:cxnLst>
                  <a:cxn ang="0">
                    <a:pos x="T0" y="T1"/>
                  </a:cxn>
                  <a:cxn ang="0">
                    <a:pos x="T2" y="T3"/>
                  </a:cxn>
                  <a:cxn ang="0">
                    <a:pos x="T4" y="T5"/>
                  </a:cxn>
                  <a:cxn ang="0">
                    <a:pos x="T6" y="T7"/>
                  </a:cxn>
                  <a:cxn ang="0">
                    <a:pos x="T8" y="T9"/>
                  </a:cxn>
                </a:cxnLst>
                <a:rect l="0" t="0" r="r" b="b"/>
                <a:pathLst>
                  <a:path w="116" h="66">
                    <a:moveTo>
                      <a:pt x="116" y="33"/>
                    </a:moveTo>
                    <a:lnTo>
                      <a:pt x="59" y="66"/>
                    </a:lnTo>
                    <a:lnTo>
                      <a:pt x="0" y="33"/>
                    </a:lnTo>
                    <a:lnTo>
                      <a:pt x="58" y="0"/>
                    </a:lnTo>
                    <a:lnTo>
                      <a:pt x="116" y="33"/>
                    </a:lnTo>
                    <a:close/>
                  </a:path>
                </a:pathLst>
              </a:custGeom>
              <a:solidFill>
                <a:srgbClr val="51658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1170" name="Freeform 186"/>
              <p:cNvSpPr/>
              <p:nvPr/>
            </p:nvSpPr>
            <p:spPr bwMode="auto">
              <a:xfrm>
                <a:off x="5704" y="3005"/>
                <a:ext cx="57" cy="41"/>
              </a:xfrm>
              <a:custGeom>
                <a:avLst/>
                <a:gdLst>
                  <a:gd name="T0" fmla="*/ 57 w 57"/>
                  <a:gd name="T1" fmla="*/ 0 h 41"/>
                  <a:gd name="T2" fmla="*/ 57 w 57"/>
                  <a:gd name="T3" fmla="*/ 8 h 41"/>
                  <a:gd name="T4" fmla="*/ 0 w 57"/>
                  <a:gd name="T5" fmla="*/ 41 h 41"/>
                  <a:gd name="T6" fmla="*/ 0 w 57"/>
                  <a:gd name="T7" fmla="*/ 33 h 41"/>
                  <a:gd name="T8" fmla="*/ 57 w 57"/>
                  <a:gd name="T9" fmla="*/ 0 h 41"/>
                </a:gdLst>
                <a:ahLst/>
                <a:cxnLst>
                  <a:cxn ang="0">
                    <a:pos x="T0" y="T1"/>
                  </a:cxn>
                  <a:cxn ang="0">
                    <a:pos x="T2" y="T3"/>
                  </a:cxn>
                  <a:cxn ang="0">
                    <a:pos x="T4" y="T5"/>
                  </a:cxn>
                  <a:cxn ang="0">
                    <a:pos x="T6" y="T7"/>
                  </a:cxn>
                  <a:cxn ang="0">
                    <a:pos x="T8" y="T9"/>
                  </a:cxn>
                </a:cxnLst>
                <a:rect l="0" t="0" r="r" b="b"/>
                <a:pathLst>
                  <a:path w="57" h="41">
                    <a:moveTo>
                      <a:pt x="57" y="0"/>
                    </a:moveTo>
                    <a:lnTo>
                      <a:pt x="57" y="8"/>
                    </a:lnTo>
                    <a:lnTo>
                      <a:pt x="0" y="41"/>
                    </a:lnTo>
                    <a:lnTo>
                      <a:pt x="0" y="33"/>
                    </a:lnTo>
                    <a:lnTo>
                      <a:pt x="57" y="0"/>
                    </a:lnTo>
                    <a:close/>
                  </a:path>
                </a:pathLst>
              </a:custGeom>
              <a:solidFill>
                <a:srgbClr val="283B6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1171" name="Freeform 187"/>
              <p:cNvSpPr/>
              <p:nvPr/>
            </p:nvSpPr>
            <p:spPr bwMode="auto">
              <a:xfrm>
                <a:off x="5645" y="3005"/>
                <a:ext cx="59" cy="41"/>
              </a:xfrm>
              <a:custGeom>
                <a:avLst/>
                <a:gdLst>
                  <a:gd name="T0" fmla="*/ 59 w 59"/>
                  <a:gd name="T1" fmla="*/ 33 h 41"/>
                  <a:gd name="T2" fmla="*/ 59 w 59"/>
                  <a:gd name="T3" fmla="*/ 41 h 41"/>
                  <a:gd name="T4" fmla="*/ 0 w 59"/>
                  <a:gd name="T5" fmla="*/ 8 h 41"/>
                  <a:gd name="T6" fmla="*/ 0 w 59"/>
                  <a:gd name="T7" fmla="*/ 0 h 41"/>
                  <a:gd name="T8" fmla="*/ 59 w 59"/>
                  <a:gd name="T9" fmla="*/ 33 h 41"/>
                </a:gdLst>
                <a:ahLst/>
                <a:cxnLst>
                  <a:cxn ang="0">
                    <a:pos x="T0" y="T1"/>
                  </a:cxn>
                  <a:cxn ang="0">
                    <a:pos x="T2" y="T3"/>
                  </a:cxn>
                  <a:cxn ang="0">
                    <a:pos x="T4" y="T5"/>
                  </a:cxn>
                  <a:cxn ang="0">
                    <a:pos x="T6" y="T7"/>
                  </a:cxn>
                  <a:cxn ang="0">
                    <a:pos x="T8" y="T9"/>
                  </a:cxn>
                </a:cxnLst>
                <a:rect l="0" t="0" r="r" b="b"/>
                <a:pathLst>
                  <a:path w="59" h="41">
                    <a:moveTo>
                      <a:pt x="59" y="33"/>
                    </a:moveTo>
                    <a:lnTo>
                      <a:pt x="59" y="41"/>
                    </a:lnTo>
                    <a:lnTo>
                      <a:pt x="0" y="8"/>
                    </a:lnTo>
                    <a:lnTo>
                      <a:pt x="0" y="0"/>
                    </a:lnTo>
                    <a:lnTo>
                      <a:pt x="59" y="33"/>
                    </a:lnTo>
                    <a:close/>
                  </a:path>
                </a:pathLst>
              </a:custGeom>
              <a:solidFill>
                <a:srgbClr val="283B6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1172" name="Freeform 188"/>
              <p:cNvSpPr/>
              <p:nvPr/>
            </p:nvSpPr>
            <p:spPr bwMode="auto">
              <a:xfrm>
                <a:off x="5938" y="3142"/>
                <a:ext cx="115" cy="66"/>
              </a:xfrm>
              <a:custGeom>
                <a:avLst/>
                <a:gdLst>
                  <a:gd name="T0" fmla="*/ 115 w 115"/>
                  <a:gd name="T1" fmla="*/ 33 h 66"/>
                  <a:gd name="T2" fmla="*/ 58 w 115"/>
                  <a:gd name="T3" fmla="*/ 66 h 66"/>
                  <a:gd name="T4" fmla="*/ 0 w 115"/>
                  <a:gd name="T5" fmla="*/ 33 h 66"/>
                  <a:gd name="T6" fmla="*/ 57 w 115"/>
                  <a:gd name="T7" fmla="*/ 0 h 66"/>
                  <a:gd name="T8" fmla="*/ 115 w 115"/>
                  <a:gd name="T9" fmla="*/ 33 h 66"/>
                </a:gdLst>
                <a:ahLst/>
                <a:cxnLst>
                  <a:cxn ang="0">
                    <a:pos x="T0" y="T1"/>
                  </a:cxn>
                  <a:cxn ang="0">
                    <a:pos x="T2" y="T3"/>
                  </a:cxn>
                  <a:cxn ang="0">
                    <a:pos x="T4" y="T5"/>
                  </a:cxn>
                  <a:cxn ang="0">
                    <a:pos x="T6" y="T7"/>
                  </a:cxn>
                  <a:cxn ang="0">
                    <a:pos x="T8" y="T9"/>
                  </a:cxn>
                </a:cxnLst>
                <a:rect l="0" t="0" r="r" b="b"/>
                <a:pathLst>
                  <a:path w="115" h="66">
                    <a:moveTo>
                      <a:pt x="115" y="33"/>
                    </a:moveTo>
                    <a:lnTo>
                      <a:pt x="58" y="66"/>
                    </a:lnTo>
                    <a:lnTo>
                      <a:pt x="0" y="33"/>
                    </a:lnTo>
                    <a:lnTo>
                      <a:pt x="57" y="0"/>
                    </a:lnTo>
                    <a:lnTo>
                      <a:pt x="115" y="33"/>
                    </a:lnTo>
                    <a:close/>
                  </a:path>
                </a:pathLst>
              </a:custGeom>
              <a:solidFill>
                <a:srgbClr val="51658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1173" name="Freeform 189"/>
              <p:cNvSpPr/>
              <p:nvPr/>
            </p:nvSpPr>
            <p:spPr bwMode="auto">
              <a:xfrm>
                <a:off x="5996" y="3175"/>
                <a:ext cx="57" cy="42"/>
              </a:xfrm>
              <a:custGeom>
                <a:avLst/>
                <a:gdLst>
                  <a:gd name="T0" fmla="*/ 57 w 57"/>
                  <a:gd name="T1" fmla="*/ 0 h 42"/>
                  <a:gd name="T2" fmla="*/ 57 w 57"/>
                  <a:gd name="T3" fmla="*/ 8 h 42"/>
                  <a:gd name="T4" fmla="*/ 0 w 57"/>
                  <a:gd name="T5" fmla="*/ 42 h 42"/>
                  <a:gd name="T6" fmla="*/ 0 w 57"/>
                  <a:gd name="T7" fmla="*/ 33 h 42"/>
                  <a:gd name="T8" fmla="*/ 57 w 57"/>
                  <a:gd name="T9" fmla="*/ 0 h 42"/>
                </a:gdLst>
                <a:ahLst/>
                <a:cxnLst>
                  <a:cxn ang="0">
                    <a:pos x="T0" y="T1"/>
                  </a:cxn>
                  <a:cxn ang="0">
                    <a:pos x="T2" y="T3"/>
                  </a:cxn>
                  <a:cxn ang="0">
                    <a:pos x="T4" y="T5"/>
                  </a:cxn>
                  <a:cxn ang="0">
                    <a:pos x="T6" y="T7"/>
                  </a:cxn>
                  <a:cxn ang="0">
                    <a:pos x="T8" y="T9"/>
                  </a:cxn>
                </a:cxnLst>
                <a:rect l="0" t="0" r="r" b="b"/>
                <a:pathLst>
                  <a:path w="57" h="42">
                    <a:moveTo>
                      <a:pt x="57" y="0"/>
                    </a:moveTo>
                    <a:lnTo>
                      <a:pt x="57" y="8"/>
                    </a:lnTo>
                    <a:lnTo>
                      <a:pt x="0" y="42"/>
                    </a:lnTo>
                    <a:lnTo>
                      <a:pt x="0" y="33"/>
                    </a:lnTo>
                    <a:lnTo>
                      <a:pt x="57" y="0"/>
                    </a:lnTo>
                    <a:close/>
                  </a:path>
                </a:pathLst>
              </a:custGeom>
              <a:solidFill>
                <a:srgbClr val="283B6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1174" name="Freeform 190"/>
              <p:cNvSpPr/>
              <p:nvPr/>
            </p:nvSpPr>
            <p:spPr bwMode="auto">
              <a:xfrm>
                <a:off x="5938" y="3175"/>
                <a:ext cx="58" cy="42"/>
              </a:xfrm>
              <a:custGeom>
                <a:avLst/>
                <a:gdLst>
                  <a:gd name="T0" fmla="*/ 58 w 58"/>
                  <a:gd name="T1" fmla="*/ 33 h 42"/>
                  <a:gd name="T2" fmla="*/ 58 w 58"/>
                  <a:gd name="T3" fmla="*/ 42 h 42"/>
                  <a:gd name="T4" fmla="*/ 0 w 58"/>
                  <a:gd name="T5" fmla="*/ 8 h 42"/>
                  <a:gd name="T6" fmla="*/ 0 w 58"/>
                  <a:gd name="T7" fmla="*/ 0 h 42"/>
                  <a:gd name="T8" fmla="*/ 58 w 58"/>
                  <a:gd name="T9" fmla="*/ 33 h 42"/>
                </a:gdLst>
                <a:ahLst/>
                <a:cxnLst>
                  <a:cxn ang="0">
                    <a:pos x="T0" y="T1"/>
                  </a:cxn>
                  <a:cxn ang="0">
                    <a:pos x="T2" y="T3"/>
                  </a:cxn>
                  <a:cxn ang="0">
                    <a:pos x="T4" y="T5"/>
                  </a:cxn>
                  <a:cxn ang="0">
                    <a:pos x="T6" y="T7"/>
                  </a:cxn>
                  <a:cxn ang="0">
                    <a:pos x="T8" y="T9"/>
                  </a:cxn>
                </a:cxnLst>
                <a:rect l="0" t="0" r="r" b="b"/>
                <a:pathLst>
                  <a:path w="58" h="42">
                    <a:moveTo>
                      <a:pt x="58" y="33"/>
                    </a:moveTo>
                    <a:lnTo>
                      <a:pt x="58" y="42"/>
                    </a:lnTo>
                    <a:lnTo>
                      <a:pt x="0" y="8"/>
                    </a:lnTo>
                    <a:lnTo>
                      <a:pt x="0" y="0"/>
                    </a:lnTo>
                    <a:lnTo>
                      <a:pt x="58" y="33"/>
                    </a:lnTo>
                    <a:close/>
                  </a:path>
                </a:pathLst>
              </a:custGeom>
              <a:solidFill>
                <a:srgbClr val="283B6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1175" name="Freeform 191"/>
              <p:cNvSpPr/>
              <p:nvPr/>
            </p:nvSpPr>
            <p:spPr bwMode="auto">
              <a:xfrm>
                <a:off x="6024" y="3192"/>
                <a:ext cx="115" cy="65"/>
              </a:xfrm>
              <a:custGeom>
                <a:avLst/>
                <a:gdLst>
                  <a:gd name="T0" fmla="*/ 115 w 115"/>
                  <a:gd name="T1" fmla="*/ 32 h 65"/>
                  <a:gd name="T2" fmla="*/ 58 w 115"/>
                  <a:gd name="T3" fmla="*/ 65 h 65"/>
                  <a:gd name="T4" fmla="*/ 0 w 115"/>
                  <a:gd name="T5" fmla="*/ 32 h 65"/>
                  <a:gd name="T6" fmla="*/ 58 w 115"/>
                  <a:gd name="T7" fmla="*/ 0 h 65"/>
                  <a:gd name="T8" fmla="*/ 115 w 115"/>
                  <a:gd name="T9" fmla="*/ 32 h 65"/>
                </a:gdLst>
                <a:ahLst/>
                <a:cxnLst>
                  <a:cxn ang="0">
                    <a:pos x="T0" y="T1"/>
                  </a:cxn>
                  <a:cxn ang="0">
                    <a:pos x="T2" y="T3"/>
                  </a:cxn>
                  <a:cxn ang="0">
                    <a:pos x="T4" y="T5"/>
                  </a:cxn>
                  <a:cxn ang="0">
                    <a:pos x="T6" y="T7"/>
                  </a:cxn>
                  <a:cxn ang="0">
                    <a:pos x="T8" y="T9"/>
                  </a:cxn>
                </a:cxnLst>
                <a:rect l="0" t="0" r="r" b="b"/>
                <a:pathLst>
                  <a:path w="115" h="65">
                    <a:moveTo>
                      <a:pt x="115" y="32"/>
                    </a:moveTo>
                    <a:lnTo>
                      <a:pt x="58" y="65"/>
                    </a:lnTo>
                    <a:lnTo>
                      <a:pt x="0" y="32"/>
                    </a:lnTo>
                    <a:lnTo>
                      <a:pt x="58" y="0"/>
                    </a:lnTo>
                    <a:lnTo>
                      <a:pt x="115" y="32"/>
                    </a:lnTo>
                    <a:close/>
                  </a:path>
                </a:pathLst>
              </a:custGeom>
              <a:solidFill>
                <a:srgbClr val="51658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1176" name="Freeform 192"/>
              <p:cNvSpPr/>
              <p:nvPr/>
            </p:nvSpPr>
            <p:spPr bwMode="auto">
              <a:xfrm>
                <a:off x="6082" y="3224"/>
                <a:ext cx="57" cy="42"/>
              </a:xfrm>
              <a:custGeom>
                <a:avLst/>
                <a:gdLst>
                  <a:gd name="T0" fmla="*/ 57 w 57"/>
                  <a:gd name="T1" fmla="*/ 0 h 42"/>
                  <a:gd name="T2" fmla="*/ 57 w 57"/>
                  <a:gd name="T3" fmla="*/ 8 h 42"/>
                  <a:gd name="T4" fmla="*/ 0 w 57"/>
                  <a:gd name="T5" fmla="*/ 42 h 42"/>
                  <a:gd name="T6" fmla="*/ 0 w 57"/>
                  <a:gd name="T7" fmla="*/ 33 h 42"/>
                  <a:gd name="T8" fmla="*/ 57 w 57"/>
                  <a:gd name="T9" fmla="*/ 0 h 42"/>
                </a:gdLst>
                <a:ahLst/>
                <a:cxnLst>
                  <a:cxn ang="0">
                    <a:pos x="T0" y="T1"/>
                  </a:cxn>
                  <a:cxn ang="0">
                    <a:pos x="T2" y="T3"/>
                  </a:cxn>
                  <a:cxn ang="0">
                    <a:pos x="T4" y="T5"/>
                  </a:cxn>
                  <a:cxn ang="0">
                    <a:pos x="T6" y="T7"/>
                  </a:cxn>
                  <a:cxn ang="0">
                    <a:pos x="T8" y="T9"/>
                  </a:cxn>
                </a:cxnLst>
                <a:rect l="0" t="0" r="r" b="b"/>
                <a:pathLst>
                  <a:path w="57" h="42">
                    <a:moveTo>
                      <a:pt x="57" y="0"/>
                    </a:moveTo>
                    <a:lnTo>
                      <a:pt x="57" y="8"/>
                    </a:lnTo>
                    <a:lnTo>
                      <a:pt x="0" y="42"/>
                    </a:lnTo>
                    <a:lnTo>
                      <a:pt x="0" y="33"/>
                    </a:lnTo>
                    <a:lnTo>
                      <a:pt x="57" y="0"/>
                    </a:lnTo>
                    <a:close/>
                  </a:path>
                </a:pathLst>
              </a:custGeom>
              <a:solidFill>
                <a:srgbClr val="283B6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1177" name="Freeform 193"/>
              <p:cNvSpPr/>
              <p:nvPr/>
            </p:nvSpPr>
            <p:spPr bwMode="auto">
              <a:xfrm>
                <a:off x="6024" y="3224"/>
                <a:ext cx="58" cy="42"/>
              </a:xfrm>
              <a:custGeom>
                <a:avLst/>
                <a:gdLst>
                  <a:gd name="T0" fmla="*/ 58 w 58"/>
                  <a:gd name="T1" fmla="*/ 33 h 42"/>
                  <a:gd name="T2" fmla="*/ 58 w 58"/>
                  <a:gd name="T3" fmla="*/ 42 h 42"/>
                  <a:gd name="T4" fmla="*/ 0 w 58"/>
                  <a:gd name="T5" fmla="*/ 8 h 42"/>
                  <a:gd name="T6" fmla="*/ 0 w 58"/>
                  <a:gd name="T7" fmla="*/ 0 h 42"/>
                  <a:gd name="T8" fmla="*/ 58 w 58"/>
                  <a:gd name="T9" fmla="*/ 33 h 42"/>
                </a:gdLst>
                <a:ahLst/>
                <a:cxnLst>
                  <a:cxn ang="0">
                    <a:pos x="T0" y="T1"/>
                  </a:cxn>
                  <a:cxn ang="0">
                    <a:pos x="T2" y="T3"/>
                  </a:cxn>
                  <a:cxn ang="0">
                    <a:pos x="T4" y="T5"/>
                  </a:cxn>
                  <a:cxn ang="0">
                    <a:pos x="T6" y="T7"/>
                  </a:cxn>
                  <a:cxn ang="0">
                    <a:pos x="T8" y="T9"/>
                  </a:cxn>
                </a:cxnLst>
                <a:rect l="0" t="0" r="r" b="b"/>
                <a:pathLst>
                  <a:path w="58" h="42">
                    <a:moveTo>
                      <a:pt x="58" y="33"/>
                    </a:moveTo>
                    <a:lnTo>
                      <a:pt x="58" y="42"/>
                    </a:lnTo>
                    <a:lnTo>
                      <a:pt x="0" y="8"/>
                    </a:lnTo>
                    <a:lnTo>
                      <a:pt x="0" y="0"/>
                    </a:lnTo>
                    <a:lnTo>
                      <a:pt x="58" y="33"/>
                    </a:lnTo>
                    <a:close/>
                  </a:path>
                </a:pathLst>
              </a:custGeom>
              <a:solidFill>
                <a:srgbClr val="283B6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1178" name="Freeform 194"/>
              <p:cNvSpPr/>
              <p:nvPr/>
            </p:nvSpPr>
            <p:spPr bwMode="auto">
              <a:xfrm>
                <a:off x="6113" y="3257"/>
                <a:ext cx="74" cy="43"/>
              </a:xfrm>
              <a:custGeom>
                <a:avLst/>
                <a:gdLst>
                  <a:gd name="T0" fmla="*/ 74 w 74"/>
                  <a:gd name="T1" fmla="*/ 21 h 43"/>
                  <a:gd name="T2" fmla="*/ 37 w 74"/>
                  <a:gd name="T3" fmla="*/ 43 h 43"/>
                  <a:gd name="T4" fmla="*/ 0 w 74"/>
                  <a:gd name="T5" fmla="*/ 21 h 43"/>
                  <a:gd name="T6" fmla="*/ 37 w 74"/>
                  <a:gd name="T7" fmla="*/ 0 h 43"/>
                  <a:gd name="T8" fmla="*/ 74 w 74"/>
                  <a:gd name="T9" fmla="*/ 21 h 43"/>
                </a:gdLst>
                <a:ahLst/>
                <a:cxnLst>
                  <a:cxn ang="0">
                    <a:pos x="T0" y="T1"/>
                  </a:cxn>
                  <a:cxn ang="0">
                    <a:pos x="T2" y="T3"/>
                  </a:cxn>
                  <a:cxn ang="0">
                    <a:pos x="T4" y="T5"/>
                  </a:cxn>
                  <a:cxn ang="0">
                    <a:pos x="T6" y="T7"/>
                  </a:cxn>
                  <a:cxn ang="0">
                    <a:pos x="T8" y="T9"/>
                  </a:cxn>
                </a:cxnLst>
                <a:rect l="0" t="0" r="r" b="b"/>
                <a:pathLst>
                  <a:path w="74" h="43">
                    <a:moveTo>
                      <a:pt x="74" y="21"/>
                    </a:moveTo>
                    <a:lnTo>
                      <a:pt x="37" y="43"/>
                    </a:lnTo>
                    <a:lnTo>
                      <a:pt x="0" y="21"/>
                    </a:lnTo>
                    <a:lnTo>
                      <a:pt x="37" y="0"/>
                    </a:lnTo>
                    <a:lnTo>
                      <a:pt x="74" y="21"/>
                    </a:lnTo>
                    <a:close/>
                  </a:path>
                </a:pathLst>
              </a:custGeom>
              <a:solidFill>
                <a:srgbClr val="51658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1179" name="Freeform 195"/>
              <p:cNvSpPr/>
              <p:nvPr/>
            </p:nvSpPr>
            <p:spPr bwMode="auto">
              <a:xfrm>
                <a:off x="6150" y="3278"/>
                <a:ext cx="37" cy="27"/>
              </a:xfrm>
              <a:custGeom>
                <a:avLst/>
                <a:gdLst>
                  <a:gd name="T0" fmla="*/ 37 w 37"/>
                  <a:gd name="T1" fmla="*/ 0 h 27"/>
                  <a:gd name="T2" fmla="*/ 37 w 37"/>
                  <a:gd name="T3" fmla="*/ 6 h 27"/>
                  <a:gd name="T4" fmla="*/ 0 w 37"/>
                  <a:gd name="T5" fmla="*/ 27 h 27"/>
                  <a:gd name="T6" fmla="*/ 0 w 37"/>
                  <a:gd name="T7" fmla="*/ 22 h 27"/>
                  <a:gd name="T8" fmla="*/ 37 w 37"/>
                  <a:gd name="T9" fmla="*/ 0 h 27"/>
                </a:gdLst>
                <a:ahLst/>
                <a:cxnLst>
                  <a:cxn ang="0">
                    <a:pos x="T0" y="T1"/>
                  </a:cxn>
                  <a:cxn ang="0">
                    <a:pos x="T2" y="T3"/>
                  </a:cxn>
                  <a:cxn ang="0">
                    <a:pos x="T4" y="T5"/>
                  </a:cxn>
                  <a:cxn ang="0">
                    <a:pos x="T6" y="T7"/>
                  </a:cxn>
                  <a:cxn ang="0">
                    <a:pos x="T8" y="T9"/>
                  </a:cxn>
                </a:cxnLst>
                <a:rect l="0" t="0" r="r" b="b"/>
                <a:pathLst>
                  <a:path w="37" h="27">
                    <a:moveTo>
                      <a:pt x="37" y="0"/>
                    </a:moveTo>
                    <a:lnTo>
                      <a:pt x="37" y="6"/>
                    </a:lnTo>
                    <a:lnTo>
                      <a:pt x="0" y="27"/>
                    </a:lnTo>
                    <a:lnTo>
                      <a:pt x="0" y="22"/>
                    </a:lnTo>
                    <a:lnTo>
                      <a:pt x="37" y="0"/>
                    </a:lnTo>
                    <a:close/>
                  </a:path>
                </a:pathLst>
              </a:custGeom>
              <a:solidFill>
                <a:srgbClr val="283B6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1180" name="Freeform 196"/>
              <p:cNvSpPr/>
              <p:nvPr/>
            </p:nvSpPr>
            <p:spPr bwMode="auto">
              <a:xfrm>
                <a:off x="6113" y="3278"/>
                <a:ext cx="37" cy="27"/>
              </a:xfrm>
              <a:custGeom>
                <a:avLst/>
                <a:gdLst>
                  <a:gd name="T0" fmla="*/ 37 w 37"/>
                  <a:gd name="T1" fmla="*/ 22 h 27"/>
                  <a:gd name="T2" fmla="*/ 37 w 37"/>
                  <a:gd name="T3" fmla="*/ 27 h 27"/>
                  <a:gd name="T4" fmla="*/ 0 w 37"/>
                  <a:gd name="T5" fmla="*/ 6 h 27"/>
                  <a:gd name="T6" fmla="*/ 0 w 37"/>
                  <a:gd name="T7" fmla="*/ 0 h 27"/>
                  <a:gd name="T8" fmla="*/ 37 w 37"/>
                  <a:gd name="T9" fmla="*/ 22 h 27"/>
                </a:gdLst>
                <a:ahLst/>
                <a:cxnLst>
                  <a:cxn ang="0">
                    <a:pos x="T0" y="T1"/>
                  </a:cxn>
                  <a:cxn ang="0">
                    <a:pos x="T2" y="T3"/>
                  </a:cxn>
                  <a:cxn ang="0">
                    <a:pos x="T4" y="T5"/>
                  </a:cxn>
                  <a:cxn ang="0">
                    <a:pos x="T6" y="T7"/>
                  </a:cxn>
                  <a:cxn ang="0">
                    <a:pos x="T8" y="T9"/>
                  </a:cxn>
                </a:cxnLst>
                <a:rect l="0" t="0" r="r" b="b"/>
                <a:pathLst>
                  <a:path w="37" h="27">
                    <a:moveTo>
                      <a:pt x="37" y="22"/>
                    </a:moveTo>
                    <a:lnTo>
                      <a:pt x="37" y="27"/>
                    </a:lnTo>
                    <a:lnTo>
                      <a:pt x="0" y="6"/>
                    </a:lnTo>
                    <a:lnTo>
                      <a:pt x="0" y="0"/>
                    </a:lnTo>
                    <a:lnTo>
                      <a:pt x="37" y="22"/>
                    </a:lnTo>
                    <a:close/>
                  </a:path>
                </a:pathLst>
              </a:custGeom>
              <a:solidFill>
                <a:srgbClr val="283B6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1181" name="Freeform 197"/>
              <p:cNvSpPr/>
              <p:nvPr/>
            </p:nvSpPr>
            <p:spPr bwMode="auto">
              <a:xfrm>
                <a:off x="6172" y="3291"/>
                <a:ext cx="74" cy="43"/>
              </a:xfrm>
              <a:custGeom>
                <a:avLst/>
                <a:gdLst>
                  <a:gd name="T0" fmla="*/ 74 w 74"/>
                  <a:gd name="T1" fmla="*/ 22 h 43"/>
                  <a:gd name="T2" fmla="*/ 38 w 74"/>
                  <a:gd name="T3" fmla="*/ 43 h 43"/>
                  <a:gd name="T4" fmla="*/ 0 w 74"/>
                  <a:gd name="T5" fmla="*/ 22 h 43"/>
                  <a:gd name="T6" fmla="*/ 37 w 74"/>
                  <a:gd name="T7" fmla="*/ 0 h 43"/>
                  <a:gd name="T8" fmla="*/ 74 w 74"/>
                  <a:gd name="T9" fmla="*/ 22 h 43"/>
                </a:gdLst>
                <a:ahLst/>
                <a:cxnLst>
                  <a:cxn ang="0">
                    <a:pos x="T0" y="T1"/>
                  </a:cxn>
                  <a:cxn ang="0">
                    <a:pos x="T2" y="T3"/>
                  </a:cxn>
                  <a:cxn ang="0">
                    <a:pos x="T4" y="T5"/>
                  </a:cxn>
                  <a:cxn ang="0">
                    <a:pos x="T6" y="T7"/>
                  </a:cxn>
                  <a:cxn ang="0">
                    <a:pos x="T8" y="T9"/>
                  </a:cxn>
                </a:cxnLst>
                <a:rect l="0" t="0" r="r" b="b"/>
                <a:pathLst>
                  <a:path w="74" h="43">
                    <a:moveTo>
                      <a:pt x="74" y="22"/>
                    </a:moveTo>
                    <a:lnTo>
                      <a:pt x="38" y="43"/>
                    </a:lnTo>
                    <a:lnTo>
                      <a:pt x="0" y="22"/>
                    </a:lnTo>
                    <a:lnTo>
                      <a:pt x="37" y="0"/>
                    </a:lnTo>
                    <a:lnTo>
                      <a:pt x="74" y="22"/>
                    </a:lnTo>
                    <a:close/>
                  </a:path>
                </a:pathLst>
              </a:custGeom>
              <a:solidFill>
                <a:srgbClr val="51658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1182" name="Freeform 198"/>
              <p:cNvSpPr/>
              <p:nvPr/>
            </p:nvSpPr>
            <p:spPr bwMode="auto">
              <a:xfrm>
                <a:off x="6209" y="3313"/>
                <a:ext cx="37" cy="27"/>
              </a:xfrm>
              <a:custGeom>
                <a:avLst/>
                <a:gdLst>
                  <a:gd name="T0" fmla="*/ 37 w 37"/>
                  <a:gd name="T1" fmla="*/ 0 h 27"/>
                  <a:gd name="T2" fmla="*/ 37 w 37"/>
                  <a:gd name="T3" fmla="*/ 5 h 27"/>
                  <a:gd name="T4" fmla="*/ 0 w 37"/>
                  <a:gd name="T5" fmla="*/ 27 h 27"/>
                  <a:gd name="T6" fmla="*/ 1 w 37"/>
                  <a:gd name="T7" fmla="*/ 21 h 27"/>
                  <a:gd name="T8" fmla="*/ 37 w 37"/>
                  <a:gd name="T9" fmla="*/ 0 h 27"/>
                </a:gdLst>
                <a:ahLst/>
                <a:cxnLst>
                  <a:cxn ang="0">
                    <a:pos x="T0" y="T1"/>
                  </a:cxn>
                  <a:cxn ang="0">
                    <a:pos x="T2" y="T3"/>
                  </a:cxn>
                  <a:cxn ang="0">
                    <a:pos x="T4" y="T5"/>
                  </a:cxn>
                  <a:cxn ang="0">
                    <a:pos x="T6" y="T7"/>
                  </a:cxn>
                  <a:cxn ang="0">
                    <a:pos x="T8" y="T9"/>
                  </a:cxn>
                </a:cxnLst>
                <a:rect l="0" t="0" r="r" b="b"/>
                <a:pathLst>
                  <a:path w="37" h="27">
                    <a:moveTo>
                      <a:pt x="37" y="0"/>
                    </a:moveTo>
                    <a:lnTo>
                      <a:pt x="37" y="5"/>
                    </a:lnTo>
                    <a:lnTo>
                      <a:pt x="0" y="27"/>
                    </a:lnTo>
                    <a:lnTo>
                      <a:pt x="1" y="21"/>
                    </a:lnTo>
                    <a:lnTo>
                      <a:pt x="37" y="0"/>
                    </a:lnTo>
                    <a:close/>
                  </a:path>
                </a:pathLst>
              </a:custGeom>
              <a:solidFill>
                <a:srgbClr val="283B6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1183" name="Freeform 199"/>
              <p:cNvSpPr/>
              <p:nvPr/>
            </p:nvSpPr>
            <p:spPr bwMode="auto">
              <a:xfrm>
                <a:off x="6172" y="3313"/>
                <a:ext cx="38" cy="27"/>
              </a:xfrm>
              <a:custGeom>
                <a:avLst/>
                <a:gdLst>
                  <a:gd name="T0" fmla="*/ 38 w 38"/>
                  <a:gd name="T1" fmla="*/ 21 h 27"/>
                  <a:gd name="T2" fmla="*/ 37 w 38"/>
                  <a:gd name="T3" fmla="*/ 27 h 27"/>
                  <a:gd name="T4" fmla="*/ 0 w 38"/>
                  <a:gd name="T5" fmla="*/ 5 h 27"/>
                  <a:gd name="T6" fmla="*/ 0 w 38"/>
                  <a:gd name="T7" fmla="*/ 0 h 27"/>
                  <a:gd name="T8" fmla="*/ 38 w 38"/>
                  <a:gd name="T9" fmla="*/ 21 h 27"/>
                </a:gdLst>
                <a:ahLst/>
                <a:cxnLst>
                  <a:cxn ang="0">
                    <a:pos x="T0" y="T1"/>
                  </a:cxn>
                  <a:cxn ang="0">
                    <a:pos x="T2" y="T3"/>
                  </a:cxn>
                  <a:cxn ang="0">
                    <a:pos x="T4" y="T5"/>
                  </a:cxn>
                  <a:cxn ang="0">
                    <a:pos x="T6" y="T7"/>
                  </a:cxn>
                  <a:cxn ang="0">
                    <a:pos x="T8" y="T9"/>
                  </a:cxn>
                </a:cxnLst>
                <a:rect l="0" t="0" r="r" b="b"/>
                <a:pathLst>
                  <a:path w="38" h="27">
                    <a:moveTo>
                      <a:pt x="38" y="21"/>
                    </a:moveTo>
                    <a:lnTo>
                      <a:pt x="37" y="27"/>
                    </a:lnTo>
                    <a:lnTo>
                      <a:pt x="0" y="5"/>
                    </a:lnTo>
                    <a:lnTo>
                      <a:pt x="0" y="0"/>
                    </a:lnTo>
                    <a:lnTo>
                      <a:pt x="38" y="21"/>
                    </a:lnTo>
                    <a:close/>
                  </a:path>
                </a:pathLst>
              </a:custGeom>
              <a:solidFill>
                <a:srgbClr val="283B6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1184" name="Freeform 200"/>
              <p:cNvSpPr/>
              <p:nvPr/>
            </p:nvSpPr>
            <p:spPr bwMode="auto">
              <a:xfrm>
                <a:off x="6221" y="3263"/>
                <a:ext cx="75" cy="43"/>
              </a:xfrm>
              <a:custGeom>
                <a:avLst/>
                <a:gdLst>
                  <a:gd name="T0" fmla="*/ 75 w 75"/>
                  <a:gd name="T1" fmla="*/ 21 h 43"/>
                  <a:gd name="T2" fmla="*/ 38 w 75"/>
                  <a:gd name="T3" fmla="*/ 43 h 43"/>
                  <a:gd name="T4" fmla="*/ 0 w 75"/>
                  <a:gd name="T5" fmla="*/ 21 h 43"/>
                  <a:gd name="T6" fmla="*/ 37 w 75"/>
                  <a:gd name="T7" fmla="*/ 0 h 43"/>
                  <a:gd name="T8" fmla="*/ 75 w 75"/>
                  <a:gd name="T9" fmla="*/ 21 h 43"/>
                </a:gdLst>
                <a:ahLst/>
                <a:cxnLst>
                  <a:cxn ang="0">
                    <a:pos x="T0" y="T1"/>
                  </a:cxn>
                  <a:cxn ang="0">
                    <a:pos x="T2" y="T3"/>
                  </a:cxn>
                  <a:cxn ang="0">
                    <a:pos x="T4" y="T5"/>
                  </a:cxn>
                  <a:cxn ang="0">
                    <a:pos x="T6" y="T7"/>
                  </a:cxn>
                  <a:cxn ang="0">
                    <a:pos x="T8" y="T9"/>
                  </a:cxn>
                </a:cxnLst>
                <a:rect l="0" t="0" r="r" b="b"/>
                <a:pathLst>
                  <a:path w="75" h="43">
                    <a:moveTo>
                      <a:pt x="75" y="21"/>
                    </a:moveTo>
                    <a:lnTo>
                      <a:pt x="38" y="43"/>
                    </a:lnTo>
                    <a:lnTo>
                      <a:pt x="0" y="21"/>
                    </a:lnTo>
                    <a:lnTo>
                      <a:pt x="37" y="0"/>
                    </a:lnTo>
                    <a:lnTo>
                      <a:pt x="75" y="21"/>
                    </a:lnTo>
                    <a:close/>
                  </a:path>
                </a:pathLst>
              </a:custGeom>
              <a:solidFill>
                <a:srgbClr val="51658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1185" name="Freeform 201"/>
              <p:cNvSpPr/>
              <p:nvPr/>
            </p:nvSpPr>
            <p:spPr bwMode="auto">
              <a:xfrm>
                <a:off x="6259" y="3284"/>
                <a:ext cx="37" cy="27"/>
              </a:xfrm>
              <a:custGeom>
                <a:avLst/>
                <a:gdLst>
                  <a:gd name="T0" fmla="*/ 37 w 37"/>
                  <a:gd name="T1" fmla="*/ 0 h 27"/>
                  <a:gd name="T2" fmla="*/ 37 w 37"/>
                  <a:gd name="T3" fmla="*/ 6 h 27"/>
                  <a:gd name="T4" fmla="*/ 0 w 37"/>
                  <a:gd name="T5" fmla="*/ 27 h 27"/>
                  <a:gd name="T6" fmla="*/ 0 w 37"/>
                  <a:gd name="T7" fmla="*/ 22 h 27"/>
                  <a:gd name="T8" fmla="*/ 37 w 37"/>
                  <a:gd name="T9" fmla="*/ 0 h 27"/>
                </a:gdLst>
                <a:ahLst/>
                <a:cxnLst>
                  <a:cxn ang="0">
                    <a:pos x="T0" y="T1"/>
                  </a:cxn>
                  <a:cxn ang="0">
                    <a:pos x="T2" y="T3"/>
                  </a:cxn>
                  <a:cxn ang="0">
                    <a:pos x="T4" y="T5"/>
                  </a:cxn>
                  <a:cxn ang="0">
                    <a:pos x="T6" y="T7"/>
                  </a:cxn>
                  <a:cxn ang="0">
                    <a:pos x="T8" y="T9"/>
                  </a:cxn>
                </a:cxnLst>
                <a:rect l="0" t="0" r="r" b="b"/>
                <a:pathLst>
                  <a:path w="37" h="27">
                    <a:moveTo>
                      <a:pt x="37" y="0"/>
                    </a:moveTo>
                    <a:lnTo>
                      <a:pt x="37" y="6"/>
                    </a:lnTo>
                    <a:lnTo>
                      <a:pt x="0" y="27"/>
                    </a:lnTo>
                    <a:lnTo>
                      <a:pt x="0" y="22"/>
                    </a:lnTo>
                    <a:lnTo>
                      <a:pt x="37" y="0"/>
                    </a:lnTo>
                    <a:close/>
                  </a:path>
                </a:pathLst>
              </a:custGeom>
              <a:solidFill>
                <a:srgbClr val="283B6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1186" name="Freeform 202"/>
              <p:cNvSpPr/>
              <p:nvPr/>
            </p:nvSpPr>
            <p:spPr bwMode="auto">
              <a:xfrm>
                <a:off x="6221" y="3284"/>
                <a:ext cx="38" cy="27"/>
              </a:xfrm>
              <a:custGeom>
                <a:avLst/>
                <a:gdLst>
                  <a:gd name="T0" fmla="*/ 38 w 38"/>
                  <a:gd name="T1" fmla="*/ 22 h 27"/>
                  <a:gd name="T2" fmla="*/ 38 w 38"/>
                  <a:gd name="T3" fmla="*/ 27 h 27"/>
                  <a:gd name="T4" fmla="*/ 0 w 38"/>
                  <a:gd name="T5" fmla="*/ 6 h 27"/>
                  <a:gd name="T6" fmla="*/ 0 w 38"/>
                  <a:gd name="T7" fmla="*/ 0 h 27"/>
                  <a:gd name="T8" fmla="*/ 38 w 38"/>
                  <a:gd name="T9" fmla="*/ 22 h 27"/>
                </a:gdLst>
                <a:ahLst/>
                <a:cxnLst>
                  <a:cxn ang="0">
                    <a:pos x="T0" y="T1"/>
                  </a:cxn>
                  <a:cxn ang="0">
                    <a:pos x="T2" y="T3"/>
                  </a:cxn>
                  <a:cxn ang="0">
                    <a:pos x="T4" y="T5"/>
                  </a:cxn>
                  <a:cxn ang="0">
                    <a:pos x="T6" y="T7"/>
                  </a:cxn>
                  <a:cxn ang="0">
                    <a:pos x="T8" y="T9"/>
                  </a:cxn>
                </a:cxnLst>
                <a:rect l="0" t="0" r="r" b="b"/>
                <a:pathLst>
                  <a:path w="38" h="27">
                    <a:moveTo>
                      <a:pt x="38" y="22"/>
                    </a:moveTo>
                    <a:lnTo>
                      <a:pt x="38" y="27"/>
                    </a:lnTo>
                    <a:lnTo>
                      <a:pt x="0" y="6"/>
                    </a:lnTo>
                    <a:lnTo>
                      <a:pt x="0" y="0"/>
                    </a:lnTo>
                    <a:lnTo>
                      <a:pt x="38" y="22"/>
                    </a:lnTo>
                    <a:close/>
                  </a:path>
                </a:pathLst>
              </a:custGeom>
              <a:solidFill>
                <a:srgbClr val="283B6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1187" name="Freeform 203"/>
              <p:cNvSpPr/>
              <p:nvPr/>
            </p:nvSpPr>
            <p:spPr bwMode="auto">
              <a:xfrm>
                <a:off x="6231" y="3325"/>
                <a:ext cx="74" cy="43"/>
              </a:xfrm>
              <a:custGeom>
                <a:avLst/>
                <a:gdLst>
                  <a:gd name="T0" fmla="*/ 74 w 74"/>
                  <a:gd name="T1" fmla="*/ 22 h 43"/>
                  <a:gd name="T2" fmla="*/ 37 w 74"/>
                  <a:gd name="T3" fmla="*/ 43 h 43"/>
                  <a:gd name="T4" fmla="*/ 0 w 74"/>
                  <a:gd name="T5" fmla="*/ 22 h 43"/>
                  <a:gd name="T6" fmla="*/ 37 w 74"/>
                  <a:gd name="T7" fmla="*/ 0 h 43"/>
                  <a:gd name="T8" fmla="*/ 74 w 74"/>
                  <a:gd name="T9" fmla="*/ 22 h 43"/>
                </a:gdLst>
                <a:ahLst/>
                <a:cxnLst>
                  <a:cxn ang="0">
                    <a:pos x="T0" y="T1"/>
                  </a:cxn>
                  <a:cxn ang="0">
                    <a:pos x="T2" y="T3"/>
                  </a:cxn>
                  <a:cxn ang="0">
                    <a:pos x="T4" y="T5"/>
                  </a:cxn>
                  <a:cxn ang="0">
                    <a:pos x="T6" y="T7"/>
                  </a:cxn>
                  <a:cxn ang="0">
                    <a:pos x="T8" y="T9"/>
                  </a:cxn>
                </a:cxnLst>
                <a:rect l="0" t="0" r="r" b="b"/>
                <a:pathLst>
                  <a:path w="74" h="43">
                    <a:moveTo>
                      <a:pt x="74" y="22"/>
                    </a:moveTo>
                    <a:lnTo>
                      <a:pt x="37" y="43"/>
                    </a:lnTo>
                    <a:lnTo>
                      <a:pt x="0" y="22"/>
                    </a:lnTo>
                    <a:lnTo>
                      <a:pt x="37" y="0"/>
                    </a:lnTo>
                    <a:lnTo>
                      <a:pt x="74" y="22"/>
                    </a:lnTo>
                    <a:close/>
                  </a:path>
                </a:pathLst>
              </a:custGeom>
              <a:solidFill>
                <a:srgbClr val="51658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1188" name="Freeform 204"/>
              <p:cNvSpPr/>
              <p:nvPr/>
            </p:nvSpPr>
            <p:spPr bwMode="auto">
              <a:xfrm>
                <a:off x="6268" y="3347"/>
                <a:ext cx="37" cy="27"/>
              </a:xfrm>
              <a:custGeom>
                <a:avLst/>
                <a:gdLst>
                  <a:gd name="T0" fmla="*/ 37 w 37"/>
                  <a:gd name="T1" fmla="*/ 0 h 27"/>
                  <a:gd name="T2" fmla="*/ 37 w 37"/>
                  <a:gd name="T3" fmla="*/ 5 h 27"/>
                  <a:gd name="T4" fmla="*/ 0 w 37"/>
                  <a:gd name="T5" fmla="*/ 27 h 27"/>
                  <a:gd name="T6" fmla="*/ 0 w 37"/>
                  <a:gd name="T7" fmla="*/ 21 h 27"/>
                  <a:gd name="T8" fmla="*/ 37 w 37"/>
                  <a:gd name="T9" fmla="*/ 0 h 27"/>
                </a:gdLst>
                <a:ahLst/>
                <a:cxnLst>
                  <a:cxn ang="0">
                    <a:pos x="T0" y="T1"/>
                  </a:cxn>
                  <a:cxn ang="0">
                    <a:pos x="T2" y="T3"/>
                  </a:cxn>
                  <a:cxn ang="0">
                    <a:pos x="T4" y="T5"/>
                  </a:cxn>
                  <a:cxn ang="0">
                    <a:pos x="T6" y="T7"/>
                  </a:cxn>
                  <a:cxn ang="0">
                    <a:pos x="T8" y="T9"/>
                  </a:cxn>
                </a:cxnLst>
                <a:rect l="0" t="0" r="r" b="b"/>
                <a:pathLst>
                  <a:path w="37" h="27">
                    <a:moveTo>
                      <a:pt x="37" y="0"/>
                    </a:moveTo>
                    <a:lnTo>
                      <a:pt x="37" y="5"/>
                    </a:lnTo>
                    <a:lnTo>
                      <a:pt x="0" y="27"/>
                    </a:lnTo>
                    <a:lnTo>
                      <a:pt x="0" y="21"/>
                    </a:lnTo>
                    <a:lnTo>
                      <a:pt x="37" y="0"/>
                    </a:lnTo>
                    <a:close/>
                  </a:path>
                </a:pathLst>
              </a:custGeom>
              <a:solidFill>
                <a:srgbClr val="283B6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grpSp>
        <p:grpSp>
          <p:nvGrpSpPr>
            <p:cNvPr id="87" name="Group 406"/>
            <p:cNvGrpSpPr/>
            <p:nvPr/>
          </p:nvGrpSpPr>
          <p:grpSpPr bwMode="auto">
            <a:xfrm>
              <a:off x="9024938" y="2571750"/>
              <a:ext cx="2016125" cy="4100513"/>
              <a:chOff x="5533" y="1620"/>
              <a:chExt cx="1270" cy="2583"/>
            </a:xfrm>
          </p:grpSpPr>
          <p:sp>
            <p:nvSpPr>
              <p:cNvPr id="789" name="Freeform 206"/>
              <p:cNvSpPr/>
              <p:nvPr/>
            </p:nvSpPr>
            <p:spPr bwMode="auto">
              <a:xfrm>
                <a:off x="6231" y="3347"/>
                <a:ext cx="37" cy="27"/>
              </a:xfrm>
              <a:custGeom>
                <a:avLst/>
                <a:gdLst>
                  <a:gd name="T0" fmla="*/ 37 w 37"/>
                  <a:gd name="T1" fmla="*/ 21 h 27"/>
                  <a:gd name="T2" fmla="*/ 37 w 37"/>
                  <a:gd name="T3" fmla="*/ 27 h 27"/>
                  <a:gd name="T4" fmla="*/ 0 w 37"/>
                  <a:gd name="T5" fmla="*/ 5 h 27"/>
                  <a:gd name="T6" fmla="*/ 0 w 37"/>
                  <a:gd name="T7" fmla="*/ 0 h 27"/>
                  <a:gd name="T8" fmla="*/ 37 w 37"/>
                  <a:gd name="T9" fmla="*/ 21 h 27"/>
                </a:gdLst>
                <a:ahLst/>
                <a:cxnLst>
                  <a:cxn ang="0">
                    <a:pos x="T0" y="T1"/>
                  </a:cxn>
                  <a:cxn ang="0">
                    <a:pos x="T2" y="T3"/>
                  </a:cxn>
                  <a:cxn ang="0">
                    <a:pos x="T4" y="T5"/>
                  </a:cxn>
                  <a:cxn ang="0">
                    <a:pos x="T6" y="T7"/>
                  </a:cxn>
                  <a:cxn ang="0">
                    <a:pos x="T8" y="T9"/>
                  </a:cxn>
                </a:cxnLst>
                <a:rect l="0" t="0" r="r" b="b"/>
                <a:pathLst>
                  <a:path w="37" h="27">
                    <a:moveTo>
                      <a:pt x="37" y="21"/>
                    </a:moveTo>
                    <a:lnTo>
                      <a:pt x="37" y="27"/>
                    </a:lnTo>
                    <a:lnTo>
                      <a:pt x="0" y="5"/>
                    </a:lnTo>
                    <a:lnTo>
                      <a:pt x="0" y="0"/>
                    </a:lnTo>
                    <a:lnTo>
                      <a:pt x="37" y="21"/>
                    </a:lnTo>
                    <a:close/>
                  </a:path>
                </a:pathLst>
              </a:custGeom>
              <a:solidFill>
                <a:srgbClr val="283B6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790" name="Freeform 207"/>
              <p:cNvSpPr/>
              <p:nvPr/>
            </p:nvSpPr>
            <p:spPr bwMode="auto">
              <a:xfrm>
                <a:off x="5533" y="2906"/>
                <a:ext cx="115" cy="67"/>
              </a:xfrm>
              <a:custGeom>
                <a:avLst/>
                <a:gdLst>
                  <a:gd name="T0" fmla="*/ 115 w 115"/>
                  <a:gd name="T1" fmla="*/ 34 h 67"/>
                  <a:gd name="T2" fmla="*/ 58 w 115"/>
                  <a:gd name="T3" fmla="*/ 67 h 67"/>
                  <a:gd name="T4" fmla="*/ 0 w 115"/>
                  <a:gd name="T5" fmla="*/ 34 h 67"/>
                  <a:gd name="T6" fmla="*/ 58 w 115"/>
                  <a:gd name="T7" fmla="*/ 0 h 67"/>
                  <a:gd name="T8" fmla="*/ 115 w 115"/>
                  <a:gd name="T9" fmla="*/ 34 h 67"/>
                </a:gdLst>
                <a:ahLst/>
                <a:cxnLst>
                  <a:cxn ang="0">
                    <a:pos x="T0" y="T1"/>
                  </a:cxn>
                  <a:cxn ang="0">
                    <a:pos x="T2" y="T3"/>
                  </a:cxn>
                  <a:cxn ang="0">
                    <a:pos x="T4" y="T5"/>
                  </a:cxn>
                  <a:cxn ang="0">
                    <a:pos x="T6" y="T7"/>
                  </a:cxn>
                  <a:cxn ang="0">
                    <a:pos x="T8" y="T9"/>
                  </a:cxn>
                </a:cxnLst>
                <a:rect l="0" t="0" r="r" b="b"/>
                <a:pathLst>
                  <a:path w="115" h="67">
                    <a:moveTo>
                      <a:pt x="115" y="34"/>
                    </a:moveTo>
                    <a:lnTo>
                      <a:pt x="58" y="67"/>
                    </a:lnTo>
                    <a:lnTo>
                      <a:pt x="0" y="34"/>
                    </a:lnTo>
                    <a:lnTo>
                      <a:pt x="58" y="0"/>
                    </a:lnTo>
                    <a:lnTo>
                      <a:pt x="115" y="34"/>
                    </a:lnTo>
                    <a:close/>
                  </a:path>
                </a:pathLst>
              </a:custGeom>
              <a:solidFill>
                <a:srgbClr val="51658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791" name="Freeform 208"/>
              <p:cNvSpPr/>
              <p:nvPr/>
            </p:nvSpPr>
            <p:spPr bwMode="auto">
              <a:xfrm>
                <a:off x="5591" y="2940"/>
                <a:ext cx="57" cy="41"/>
              </a:xfrm>
              <a:custGeom>
                <a:avLst/>
                <a:gdLst>
                  <a:gd name="T0" fmla="*/ 57 w 57"/>
                  <a:gd name="T1" fmla="*/ 0 h 41"/>
                  <a:gd name="T2" fmla="*/ 57 w 57"/>
                  <a:gd name="T3" fmla="*/ 8 h 41"/>
                  <a:gd name="T4" fmla="*/ 0 w 57"/>
                  <a:gd name="T5" fmla="*/ 41 h 41"/>
                  <a:gd name="T6" fmla="*/ 0 w 57"/>
                  <a:gd name="T7" fmla="*/ 33 h 41"/>
                  <a:gd name="T8" fmla="*/ 57 w 57"/>
                  <a:gd name="T9" fmla="*/ 0 h 41"/>
                </a:gdLst>
                <a:ahLst/>
                <a:cxnLst>
                  <a:cxn ang="0">
                    <a:pos x="T0" y="T1"/>
                  </a:cxn>
                  <a:cxn ang="0">
                    <a:pos x="T2" y="T3"/>
                  </a:cxn>
                  <a:cxn ang="0">
                    <a:pos x="T4" y="T5"/>
                  </a:cxn>
                  <a:cxn ang="0">
                    <a:pos x="T6" y="T7"/>
                  </a:cxn>
                  <a:cxn ang="0">
                    <a:pos x="T8" y="T9"/>
                  </a:cxn>
                </a:cxnLst>
                <a:rect l="0" t="0" r="r" b="b"/>
                <a:pathLst>
                  <a:path w="57" h="41">
                    <a:moveTo>
                      <a:pt x="57" y="0"/>
                    </a:moveTo>
                    <a:lnTo>
                      <a:pt x="57" y="8"/>
                    </a:lnTo>
                    <a:lnTo>
                      <a:pt x="0" y="41"/>
                    </a:lnTo>
                    <a:lnTo>
                      <a:pt x="0" y="33"/>
                    </a:lnTo>
                    <a:lnTo>
                      <a:pt x="57" y="0"/>
                    </a:lnTo>
                    <a:close/>
                  </a:path>
                </a:pathLst>
              </a:custGeom>
              <a:solidFill>
                <a:srgbClr val="283B6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792" name="Freeform 209"/>
              <p:cNvSpPr/>
              <p:nvPr/>
            </p:nvSpPr>
            <p:spPr bwMode="auto">
              <a:xfrm>
                <a:off x="5533" y="2940"/>
                <a:ext cx="58" cy="41"/>
              </a:xfrm>
              <a:custGeom>
                <a:avLst/>
                <a:gdLst>
                  <a:gd name="T0" fmla="*/ 58 w 58"/>
                  <a:gd name="T1" fmla="*/ 33 h 41"/>
                  <a:gd name="T2" fmla="*/ 58 w 58"/>
                  <a:gd name="T3" fmla="*/ 41 h 41"/>
                  <a:gd name="T4" fmla="*/ 0 w 58"/>
                  <a:gd name="T5" fmla="*/ 8 h 41"/>
                  <a:gd name="T6" fmla="*/ 0 w 58"/>
                  <a:gd name="T7" fmla="*/ 0 h 41"/>
                  <a:gd name="T8" fmla="*/ 58 w 58"/>
                  <a:gd name="T9" fmla="*/ 33 h 41"/>
                </a:gdLst>
                <a:ahLst/>
                <a:cxnLst>
                  <a:cxn ang="0">
                    <a:pos x="T0" y="T1"/>
                  </a:cxn>
                  <a:cxn ang="0">
                    <a:pos x="T2" y="T3"/>
                  </a:cxn>
                  <a:cxn ang="0">
                    <a:pos x="T4" y="T5"/>
                  </a:cxn>
                  <a:cxn ang="0">
                    <a:pos x="T6" y="T7"/>
                  </a:cxn>
                  <a:cxn ang="0">
                    <a:pos x="T8" y="T9"/>
                  </a:cxn>
                </a:cxnLst>
                <a:rect l="0" t="0" r="r" b="b"/>
                <a:pathLst>
                  <a:path w="58" h="41">
                    <a:moveTo>
                      <a:pt x="58" y="33"/>
                    </a:moveTo>
                    <a:lnTo>
                      <a:pt x="58" y="41"/>
                    </a:lnTo>
                    <a:lnTo>
                      <a:pt x="0" y="8"/>
                    </a:lnTo>
                    <a:lnTo>
                      <a:pt x="0" y="0"/>
                    </a:lnTo>
                    <a:lnTo>
                      <a:pt x="58" y="33"/>
                    </a:lnTo>
                    <a:close/>
                  </a:path>
                </a:pathLst>
              </a:custGeom>
              <a:solidFill>
                <a:srgbClr val="283B6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793" name="Freeform 210"/>
              <p:cNvSpPr/>
              <p:nvPr/>
            </p:nvSpPr>
            <p:spPr bwMode="auto">
              <a:xfrm>
                <a:off x="5549" y="2915"/>
                <a:ext cx="114" cy="67"/>
              </a:xfrm>
              <a:custGeom>
                <a:avLst/>
                <a:gdLst>
                  <a:gd name="T0" fmla="*/ 114 w 114"/>
                  <a:gd name="T1" fmla="*/ 33 h 67"/>
                  <a:gd name="T2" fmla="*/ 57 w 114"/>
                  <a:gd name="T3" fmla="*/ 67 h 67"/>
                  <a:gd name="T4" fmla="*/ 0 w 114"/>
                  <a:gd name="T5" fmla="*/ 33 h 67"/>
                  <a:gd name="T6" fmla="*/ 57 w 114"/>
                  <a:gd name="T7" fmla="*/ 0 h 67"/>
                  <a:gd name="T8" fmla="*/ 114 w 114"/>
                  <a:gd name="T9" fmla="*/ 33 h 67"/>
                </a:gdLst>
                <a:ahLst/>
                <a:cxnLst>
                  <a:cxn ang="0">
                    <a:pos x="T0" y="T1"/>
                  </a:cxn>
                  <a:cxn ang="0">
                    <a:pos x="T2" y="T3"/>
                  </a:cxn>
                  <a:cxn ang="0">
                    <a:pos x="T4" y="T5"/>
                  </a:cxn>
                  <a:cxn ang="0">
                    <a:pos x="T6" y="T7"/>
                  </a:cxn>
                  <a:cxn ang="0">
                    <a:pos x="T8" y="T9"/>
                  </a:cxn>
                </a:cxnLst>
                <a:rect l="0" t="0" r="r" b="b"/>
                <a:pathLst>
                  <a:path w="114" h="67">
                    <a:moveTo>
                      <a:pt x="114" y="33"/>
                    </a:moveTo>
                    <a:lnTo>
                      <a:pt x="57" y="67"/>
                    </a:lnTo>
                    <a:lnTo>
                      <a:pt x="0" y="33"/>
                    </a:lnTo>
                    <a:lnTo>
                      <a:pt x="57" y="0"/>
                    </a:lnTo>
                    <a:lnTo>
                      <a:pt x="114" y="33"/>
                    </a:lnTo>
                    <a:close/>
                  </a:path>
                </a:pathLst>
              </a:custGeom>
              <a:solidFill>
                <a:srgbClr val="51658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794" name="Freeform 211"/>
              <p:cNvSpPr/>
              <p:nvPr/>
            </p:nvSpPr>
            <p:spPr bwMode="auto">
              <a:xfrm>
                <a:off x="5606" y="2948"/>
                <a:ext cx="57" cy="42"/>
              </a:xfrm>
              <a:custGeom>
                <a:avLst/>
                <a:gdLst>
                  <a:gd name="T0" fmla="*/ 57 w 57"/>
                  <a:gd name="T1" fmla="*/ 0 h 42"/>
                  <a:gd name="T2" fmla="*/ 57 w 57"/>
                  <a:gd name="T3" fmla="*/ 9 h 42"/>
                  <a:gd name="T4" fmla="*/ 0 w 57"/>
                  <a:gd name="T5" fmla="*/ 42 h 42"/>
                  <a:gd name="T6" fmla="*/ 0 w 57"/>
                  <a:gd name="T7" fmla="*/ 34 h 42"/>
                  <a:gd name="T8" fmla="*/ 57 w 57"/>
                  <a:gd name="T9" fmla="*/ 0 h 42"/>
                </a:gdLst>
                <a:ahLst/>
                <a:cxnLst>
                  <a:cxn ang="0">
                    <a:pos x="T0" y="T1"/>
                  </a:cxn>
                  <a:cxn ang="0">
                    <a:pos x="T2" y="T3"/>
                  </a:cxn>
                  <a:cxn ang="0">
                    <a:pos x="T4" y="T5"/>
                  </a:cxn>
                  <a:cxn ang="0">
                    <a:pos x="T6" y="T7"/>
                  </a:cxn>
                  <a:cxn ang="0">
                    <a:pos x="T8" y="T9"/>
                  </a:cxn>
                </a:cxnLst>
                <a:rect l="0" t="0" r="r" b="b"/>
                <a:pathLst>
                  <a:path w="57" h="42">
                    <a:moveTo>
                      <a:pt x="57" y="0"/>
                    </a:moveTo>
                    <a:lnTo>
                      <a:pt x="57" y="9"/>
                    </a:lnTo>
                    <a:lnTo>
                      <a:pt x="0" y="42"/>
                    </a:lnTo>
                    <a:lnTo>
                      <a:pt x="0" y="34"/>
                    </a:lnTo>
                    <a:lnTo>
                      <a:pt x="57" y="0"/>
                    </a:lnTo>
                    <a:close/>
                  </a:path>
                </a:pathLst>
              </a:custGeom>
              <a:solidFill>
                <a:srgbClr val="283B6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795" name="Freeform 212"/>
              <p:cNvSpPr/>
              <p:nvPr/>
            </p:nvSpPr>
            <p:spPr bwMode="auto">
              <a:xfrm>
                <a:off x="5548" y="2948"/>
                <a:ext cx="58" cy="42"/>
              </a:xfrm>
              <a:custGeom>
                <a:avLst/>
                <a:gdLst>
                  <a:gd name="T0" fmla="*/ 58 w 58"/>
                  <a:gd name="T1" fmla="*/ 34 h 42"/>
                  <a:gd name="T2" fmla="*/ 58 w 58"/>
                  <a:gd name="T3" fmla="*/ 42 h 42"/>
                  <a:gd name="T4" fmla="*/ 0 w 58"/>
                  <a:gd name="T5" fmla="*/ 9 h 42"/>
                  <a:gd name="T6" fmla="*/ 1 w 58"/>
                  <a:gd name="T7" fmla="*/ 0 h 42"/>
                  <a:gd name="T8" fmla="*/ 58 w 58"/>
                  <a:gd name="T9" fmla="*/ 34 h 42"/>
                </a:gdLst>
                <a:ahLst/>
                <a:cxnLst>
                  <a:cxn ang="0">
                    <a:pos x="T0" y="T1"/>
                  </a:cxn>
                  <a:cxn ang="0">
                    <a:pos x="T2" y="T3"/>
                  </a:cxn>
                  <a:cxn ang="0">
                    <a:pos x="T4" y="T5"/>
                  </a:cxn>
                  <a:cxn ang="0">
                    <a:pos x="T6" y="T7"/>
                  </a:cxn>
                  <a:cxn ang="0">
                    <a:pos x="T8" y="T9"/>
                  </a:cxn>
                </a:cxnLst>
                <a:rect l="0" t="0" r="r" b="b"/>
                <a:pathLst>
                  <a:path w="58" h="42">
                    <a:moveTo>
                      <a:pt x="58" y="34"/>
                    </a:moveTo>
                    <a:lnTo>
                      <a:pt x="58" y="42"/>
                    </a:lnTo>
                    <a:lnTo>
                      <a:pt x="0" y="9"/>
                    </a:lnTo>
                    <a:lnTo>
                      <a:pt x="1" y="0"/>
                    </a:lnTo>
                    <a:lnTo>
                      <a:pt x="58" y="34"/>
                    </a:lnTo>
                    <a:close/>
                  </a:path>
                </a:pathLst>
              </a:custGeom>
              <a:solidFill>
                <a:srgbClr val="283B6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796" name="Freeform 213"/>
              <p:cNvSpPr/>
              <p:nvPr/>
            </p:nvSpPr>
            <p:spPr bwMode="auto">
              <a:xfrm>
                <a:off x="5684" y="2993"/>
                <a:ext cx="115" cy="67"/>
              </a:xfrm>
              <a:custGeom>
                <a:avLst/>
                <a:gdLst>
                  <a:gd name="T0" fmla="*/ 115 w 115"/>
                  <a:gd name="T1" fmla="*/ 33 h 67"/>
                  <a:gd name="T2" fmla="*/ 57 w 115"/>
                  <a:gd name="T3" fmla="*/ 67 h 67"/>
                  <a:gd name="T4" fmla="*/ 0 w 115"/>
                  <a:gd name="T5" fmla="*/ 33 h 67"/>
                  <a:gd name="T6" fmla="*/ 57 w 115"/>
                  <a:gd name="T7" fmla="*/ 0 h 67"/>
                  <a:gd name="T8" fmla="*/ 115 w 115"/>
                  <a:gd name="T9" fmla="*/ 33 h 67"/>
                </a:gdLst>
                <a:ahLst/>
                <a:cxnLst>
                  <a:cxn ang="0">
                    <a:pos x="T0" y="T1"/>
                  </a:cxn>
                  <a:cxn ang="0">
                    <a:pos x="T2" y="T3"/>
                  </a:cxn>
                  <a:cxn ang="0">
                    <a:pos x="T4" y="T5"/>
                  </a:cxn>
                  <a:cxn ang="0">
                    <a:pos x="T6" y="T7"/>
                  </a:cxn>
                  <a:cxn ang="0">
                    <a:pos x="T8" y="T9"/>
                  </a:cxn>
                </a:cxnLst>
                <a:rect l="0" t="0" r="r" b="b"/>
                <a:pathLst>
                  <a:path w="115" h="67">
                    <a:moveTo>
                      <a:pt x="115" y="33"/>
                    </a:moveTo>
                    <a:lnTo>
                      <a:pt x="57" y="67"/>
                    </a:lnTo>
                    <a:lnTo>
                      <a:pt x="0" y="33"/>
                    </a:lnTo>
                    <a:lnTo>
                      <a:pt x="57" y="0"/>
                    </a:lnTo>
                    <a:lnTo>
                      <a:pt x="115" y="33"/>
                    </a:lnTo>
                    <a:close/>
                  </a:path>
                </a:pathLst>
              </a:custGeom>
              <a:solidFill>
                <a:srgbClr val="51658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797" name="Freeform 214"/>
              <p:cNvSpPr/>
              <p:nvPr/>
            </p:nvSpPr>
            <p:spPr bwMode="auto">
              <a:xfrm>
                <a:off x="5741" y="3026"/>
                <a:ext cx="58" cy="42"/>
              </a:xfrm>
              <a:custGeom>
                <a:avLst/>
                <a:gdLst>
                  <a:gd name="T0" fmla="*/ 58 w 58"/>
                  <a:gd name="T1" fmla="*/ 0 h 42"/>
                  <a:gd name="T2" fmla="*/ 58 w 58"/>
                  <a:gd name="T3" fmla="*/ 9 h 42"/>
                  <a:gd name="T4" fmla="*/ 0 w 58"/>
                  <a:gd name="T5" fmla="*/ 42 h 42"/>
                  <a:gd name="T6" fmla="*/ 0 w 58"/>
                  <a:gd name="T7" fmla="*/ 34 h 42"/>
                  <a:gd name="T8" fmla="*/ 58 w 58"/>
                  <a:gd name="T9" fmla="*/ 0 h 42"/>
                </a:gdLst>
                <a:ahLst/>
                <a:cxnLst>
                  <a:cxn ang="0">
                    <a:pos x="T0" y="T1"/>
                  </a:cxn>
                  <a:cxn ang="0">
                    <a:pos x="T2" y="T3"/>
                  </a:cxn>
                  <a:cxn ang="0">
                    <a:pos x="T4" y="T5"/>
                  </a:cxn>
                  <a:cxn ang="0">
                    <a:pos x="T6" y="T7"/>
                  </a:cxn>
                  <a:cxn ang="0">
                    <a:pos x="T8" y="T9"/>
                  </a:cxn>
                </a:cxnLst>
                <a:rect l="0" t="0" r="r" b="b"/>
                <a:pathLst>
                  <a:path w="58" h="42">
                    <a:moveTo>
                      <a:pt x="58" y="0"/>
                    </a:moveTo>
                    <a:lnTo>
                      <a:pt x="58" y="9"/>
                    </a:lnTo>
                    <a:lnTo>
                      <a:pt x="0" y="42"/>
                    </a:lnTo>
                    <a:lnTo>
                      <a:pt x="0" y="34"/>
                    </a:lnTo>
                    <a:lnTo>
                      <a:pt x="58" y="0"/>
                    </a:lnTo>
                    <a:close/>
                  </a:path>
                </a:pathLst>
              </a:custGeom>
              <a:solidFill>
                <a:srgbClr val="283B6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798" name="Freeform 215"/>
              <p:cNvSpPr/>
              <p:nvPr/>
            </p:nvSpPr>
            <p:spPr bwMode="auto">
              <a:xfrm>
                <a:off x="5684" y="3026"/>
                <a:ext cx="57" cy="42"/>
              </a:xfrm>
              <a:custGeom>
                <a:avLst/>
                <a:gdLst>
                  <a:gd name="T0" fmla="*/ 57 w 57"/>
                  <a:gd name="T1" fmla="*/ 34 h 42"/>
                  <a:gd name="T2" fmla="*/ 57 w 57"/>
                  <a:gd name="T3" fmla="*/ 42 h 42"/>
                  <a:gd name="T4" fmla="*/ 0 w 57"/>
                  <a:gd name="T5" fmla="*/ 9 h 42"/>
                  <a:gd name="T6" fmla="*/ 0 w 57"/>
                  <a:gd name="T7" fmla="*/ 0 h 42"/>
                  <a:gd name="T8" fmla="*/ 57 w 57"/>
                  <a:gd name="T9" fmla="*/ 34 h 42"/>
                </a:gdLst>
                <a:ahLst/>
                <a:cxnLst>
                  <a:cxn ang="0">
                    <a:pos x="T0" y="T1"/>
                  </a:cxn>
                  <a:cxn ang="0">
                    <a:pos x="T2" y="T3"/>
                  </a:cxn>
                  <a:cxn ang="0">
                    <a:pos x="T4" y="T5"/>
                  </a:cxn>
                  <a:cxn ang="0">
                    <a:pos x="T6" y="T7"/>
                  </a:cxn>
                  <a:cxn ang="0">
                    <a:pos x="T8" y="T9"/>
                  </a:cxn>
                </a:cxnLst>
                <a:rect l="0" t="0" r="r" b="b"/>
                <a:pathLst>
                  <a:path w="57" h="42">
                    <a:moveTo>
                      <a:pt x="57" y="34"/>
                    </a:moveTo>
                    <a:lnTo>
                      <a:pt x="57" y="42"/>
                    </a:lnTo>
                    <a:lnTo>
                      <a:pt x="0" y="9"/>
                    </a:lnTo>
                    <a:lnTo>
                      <a:pt x="0" y="0"/>
                    </a:lnTo>
                    <a:lnTo>
                      <a:pt x="57" y="34"/>
                    </a:lnTo>
                    <a:close/>
                  </a:path>
                </a:pathLst>
              </a:custGeom>
              <a:solidFill>
                <a:srgbClr val="283B6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799" name="Freeform 216"/>
              <p:cNvSpPr/>
              <p:nvPr/>
            </p:nvSpPr>
            <p:spPr bwMode="auto">
              <a:xfrm>
                <a:off x="5741" y="3027"/>
                <a:ext cx="115" cy="66"/>
              </a:xfrm>
              <a:custGeom>
                <a:avLst/>
                <a:gdLst>
                  <a:gd name="T0" fmla="*/ 115 w 115"/>
                  <a:gd name="T1" fmla="*/ 33 h 66"/>
                  <a:gd name="T2" fmla="*/ 58 w 115"/>
                  <a:gd name="T3" fmla="*/ 66 h 66"/>
                  <a:gd name="T4" fmla="*/ 0 w 115"/>
                  <a:gd name="T5" fmla="*/ 33 h 66"/>
                  <a:gd name="T6" fmla="*/ 58 w 115"/>
                  <a:gd name="T7" fmla="*/ 0 h 66"/>
                  <a:gd name="T8" fmla="*/ 115 w 115"/>
                  <a:gd name="T9" fmla="*/ 33 h 66"/>
                </a:gdLst>
                <a:ahLst/>
                <a:cxnLst>
                  <a:cxn ang="0">
                    <a:pos x="T0" y="T1"/>
                  </a:cxn>
                  <a:cxn ang="0">
                    <a:pos x="T2" y="T3"/>
                  </a:cxn>
                  <a:cxn ang="0">
                    <a:pos x="T4" y="T5"/>
                  </a:cxn>
                  <a:cxn ang="0">
                    <a:pos x="T6" y="T7"/>
                  </a:cxn>
                  <a:cxn ang="0">
                    <a:pos x="T8" y="T9"/>
                  </a:cxn>
                </a:cxnLst>
                <a:rect l="0" t="0" r="r" b="b"/>
                <a:pathLst>
                  <a:path w="115" h="66">
                    <a:moveTo>
                      <a:pt x="115" y="33"/>
                    </a:moveTo>
                    <a:lnTo>
                      <a:pt x="58" y="66"/>
                    </a:lnTo>
                    <a:lnTo>
                      <a:pt x="0" y="33"/>
                    </a:lnTo>
                    <a:lnTo>
                      <a:pt x="58" y="0"/>
                    </a:lnTo>
                    <a:lnTo>
                      <a:pt x="115" y="33"/>
                    </a:lnTo>
                    <a:close/>
                  </a:path>
                </a:pathLst>
              </a:custGeom>
              <a:solidFill>
                <a:srgbClr val="51658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800" name="Freeform 217"/>
              <p:cNvSpPr/>
              <p:nvPr/>
            </p:nvSpPr>
            <p:spPr bwMode="auto">
              <a:xfrm>
                <a:off x="5799" y="3060"/>
                <a:ext cx="57" cy="41"/>
              </a:xfrm>
              <a:custGeom>
                <a:avLst/>
                <a:gdLst>
                  <a:gd name="T0" fmla="*/ 57 w 57"/>
                  <a:gd name="T1" fmla="*/ 0 h 41"/>
                  <a:gd name="T2" fmla="*/ 57 w 57"/>
                  <a:gd name="T3" fmla="*/ 8 h 41"/>
                  <a:gd name="T4" fmla="*/ 0 w 57"/>
                  <a:gd name="T5" fmla="*/ 41 h 41"/>
                  <a:gd name="T6" fmla="*/ 0 w 57"/>
                  <a:gd name="T7" fmla="*/ 33 h 41"/>
                  <a:gd name="T8" fmla="*/ 57 w 57"/>
                  <a:gd name="T9" fmla="*/ 0 h 41"/>
                </a:gdLst>
                <a:ahLst/>
                <a:cxnLst>
                  <a:cxn ang="0">
                    <a:pos x="T0" y="T1"/>
                  </a:cxn>
                  <a:cxn ang="0">
                    <a:pos x="T2" y="T3"/>
                  </a:cxn>
                  <a:cxn ang="0">
                    <a:pos x="T4" y="T5"/>
                  </a:cxn>
                  <a:cxn ang="0">
                    <a:pos x="T6" y="T7"/>
                  </a:cxn>
                  <a:cxn ang="0">
                    <a:pos x="T8" y="T9"/>
                  </a:cxn>
                </a:cxnLst>
                <a:rect l="0" t="0" r="r" b="b"/>
                <a:pathLst>
                  <a:path w="57" h="41">
                    <a:moveTo>
                      <a:pt x="57" y="0"/>
                    </a:moveTo>
                    <a:lnTo>
                      <a:pt x="57" y="8"/>
                    </a:lnTo>
                    <a:lnTo>
                      <a:pt x="0" y="41"/>
                    </a:lnTo>
                    <a:lnTo>
                      <a:pt x="0" y="33"/>
                    </a:lnTo>
                    <a:lnTo>
                      <a:pt x="57" y="0"/>
                    </a:lnTo>
                    <a:close/>
                  </a:path>
                </a:pathLst>
              </a:custGeom>
              <a:solidFill>
                <a:srgbClr val="283B6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801" name="Freeform 218"/>
              <p:cNvSpPr/>
              <p:nvPr/>
            </p:nvSpPr>
            <p:spPr bwMode="auto">
              <a:xfrm>
                <a:off x="5741" y="3060"/>
                <a:ext cx="58" cy="41"/>
              </a:xfrm>
              <a:custGeom>
                <a:avLst/>
                <a:gdLst>
                  <a:gd name="T0" fmla="*/ 58 w 58"/>
                  <a:gd name="T1" fmla="*/ 33 h 41"/>
                  <a:gd name="T2" fmla="*/ 58 w 58"/>
                  <a:gd name="T3" fmla="*/ 41 h 41"/>
                  <a:gd name="T4" fmla="*/ 0 w 58"/>
                  <a:gd name="T5" fmla="*/ 8 h 41"/>
                  <a:gd name="T6" fmla="*/ 0 w 58"/>
                  <a:gd name="T7" fmla="*/ 0 h 41"/>
                  <a:gd name="T8" fmla="*/ 58 w 58"/>
                  <a:gd name="T9" fmla="*/ 33 h 41"/>
                </a:gdLst>
                <a:ahLst/>
                <a:cxnLst>
                  <a:cxn ang="0">
                    <a:pos x="T0" y="T1"/>
                  </a:cxn>
                  <a:cxn ang="0">
                    <a:pos x="T2" y="T3"/>
                  </a:cxn>
                  <a:cxn ang="0">
                    <a:pos x="T4" y="T5"/>
                  </a:cxn>
                  <a:cxn ang="0">
                    <a:pos x="T6" y="T7"/>
                  </a:cxn>
                  <a:cxn ang="0">
                    <a:pos x="T8" y="T9"/>
                  </a:cxn>
                </a:cxnLst>
                <a:rect l="0" t="0" r="r" b="b"/>
                <a:pathLst>
                  <a:path w="58" h="41">
                    <a:moveTo>
                      <a:pt x="58" y="33"/>
                    </a:moveTo>
                    <a:lnTo>
                      <a:pt x="58" y="41"/>
                    </a:lnTo>
                    <a:lnTo>
                      <a:pt x="0" y="8"/>
                    </a:lnTo>
                    <a:lnTo>
                      <a:pt x="0" y="0"/>
                    </a:lnTo>
                    <a:lnTo>
                      <a:pt x="58" y="33"/>
                    </a:lnTo>
                    <a:close/>
                  </a:path>
                </a:pathLst>
              </a:custGeom>
              <a:solidFill>
                <a:srgbClr val="283B6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802" name="Freeform 219"/>
              <p:cNvSpPr/>
              <p:nvPr/>
            </p:nvSpPr>
            <p:spPr bwMode="auto">
              <a:xfrm>
                <a:off x="5796" y="3058"/>
                <a:ext cx="115" cy="67"/>
              </a:xfrm>
              <a:custGeom>
                <a:avLst/>
                <a:gdLst>
                  <a:gd name="T0" fmla="*/ 115 w 115"/>
                  <a:gd name="T1" fmla="*/ 33 h 67"/>
                  <a:gd name="T2" fmla="*/ 58 w 115"/>
                  <a:gd name="T3" fmla="*/ 67 h 67"/>
                  <a:gd name="T4" fmla="*/ 0 w 115"/>
                  <a:gd name="T5" fmla="*/ 33 h 67"/>
                  <a:gd name="T6" fmla="*/ 57 w 115"/>
                  <a:gd name="T7" fmla="*/ 0 h 67"/>
                  <a:gd name="T8" fmla="*/ 115 w 115"/>
                  <a:gd name="T9" fmla="*/ 33 h 67"/>
                </a:gdLst>
                <a:ahLst/>
                <a:cxnLst>
                  <a:cxn ang="0">
                    <a:pos x="T0" y="T1"/>
                  </a:cxn>
                  <a:cxn ang="0">
                    <a:pos x="T2" y="T3"/>
                  </a:cxn>
                  <a:cxn ang="0">
                    <a:pos x="T4" y="T5"/>
                  </a:cxn>
                  <a:cxn ang="0">
                    <a:pos x="T6" y="T7"/>
                  </a:cxn>
                  <a:cxn ang="0">
                    <a:pos x="T8" y="T9"/>
                  </a:cxn>
                </a:cxnLst>
                <a:rect l="0" t="0" r="r" b="b"/>
                <a:pathLst>
                  <a:path w="115" h="67">
                    <a:moveTo>
                      <a:pt x="115" y="33"/>
                    </a:moveTo>
                    <a:lnTo>
                      <a:pt x="58" y="67"/>
                    </a:lnTo>
                    <a:lnTo>
                      <a:pt x="0" y="33"/>
                    </a:lnTo>
                    <a:lnTo>
                      <a:pt x="57" y="0"/>
                    </a:lnTo>
                    <a:lnTo>
                      <a:pt x="115" y="33"/>
                    </a:lnTo>
                    <a:close/>
                  </a:path>
                </a:pathLst>
              </a:custGeom>
              <a:solidFill>
                <a:srgbClr val="51658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803" name="Freeform 220"/>
              <p:cNvSpPr/>
              <p:nvPr/>
            </p:nvSpPr>
            <p:spPr bwMode="auto">
              <a:xfrm>
                <a:off x="5854" y="3091"/>
                <a:ext cx="57" cy="42"/>
              </a:xfrm>
              <a:custGeom>
                <a:avLst/>
                <a:gdLst>
                  <a:gd name="T0" fmla="*/ 57 w 57"/>
                  <a:gd name="T1" fmla="*/ 0 h 42"/>
                  <a:gd name="T2" fmla="*/ 57 w 57"/>
                  <a:gd name="T3" fmla="*/ 9 h 42"/>
                  <a:gd name="T4" fmla="*/ 0 w 57"/>
                  <a:gd name="T5" fmla="*/ 42 h 42"/>
                  <a:gd name="T6" fmla="*/ 0 w 57"/>
                  <a:gd name="T7" fmla="*/ 34 h 42"/>
                  <a:gd name="T8" fmla="*/ 57 w 57"/>
                  <a:gd name="T9" fmla="*/ 0 h 42"/>
                </a:gdLst>
                <a:ahLst/>
                <a:cxnLst>
                  <a:cxn ang="0">
                    <a:pos x="T0" y="T1"/>
                  </a:cxn>
                  <a:cxn ang="0">
                    <a:pos x="T2" y="T3"/>
                  </a:cxn>
                  <a:cxn ang="0">
                    <a:pos x="T4" y="T5"/>
                  </a:cxn>
                  <a:cxn ang="0">
                    <a:pos x="T6" y="T7"/>
                  </a:cxn>
                  <a:cxn ang="0">
                    <a:pos x="T8" y="T9"/>
                  </a:cxn>
                </a:cxnLst>
                <a:rect l="0" t="0" r="r" b="b"/>
                <a:pathLst>
                  <a:path w="57" h="42">
                    <a:moveTo>
                      <a:pt x="57" y="0"/>
                    </a:moveTo>
                    <a:lnTo>
                      <a:pt x="57" y="9"/>
                    </a:lnTo>
                    <a:lnTo>
                      <a:pt x="0" y="42"/>
                    </a:lnTo>
                    <a:lnTo>
                      <a:pt x="0" y="34"/>
                    </a:lnTo>
                    <a:lnTo>
                      <a:pt x="57" y="0"/>
                    </a:lnTo>
                    <a:close/>
                  </a:path>
                </a:pathLst>
              </a:custGeom>
              <a:solidFill>
                <a:srgbClr val="283B6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804" name="Freeform 221"/>
              <p:cNvSpPr/>
              <p:nvPr/>
            </p:nvSpPr>
            <p:spPr bwMode="auto">
              <a:xfrm>
                <a:off x="5796" y="3091"/>
                <a:ext cx="58" cy="42"/>
              </a:xfrm>
              <a:custGeom>
                <a:avLst/>
                <a:gdLst>
                  <a:gd name="T0" fmla="*/ 58 w 58"/>
                  <a:gd name="T1" fmla="*/ 34 h 42"/>
                  <a:gd name="T2" fmla="*/ 58 w 58"/>
                  <a:gd name="T3" fmla="*/ 42 h 42"/>
                  <a:gd name="T4" fmla="*/ 0 w 58"/>
                  <a:gd name="T5" fmla="*/ 9 h 42"/>
                  <a:gd name="T6" fmla="*/ 0 w 58"/>
                  <a:gd name="T7" fmla="*/ 0 h 42"/>
                  <a:gd name="T8" fmla="*/ 58 w 58"/>
                  <a:gd name="T9" fmla="*/ 34 h 42"/>
                </a:gdLst>
                <a:ahLst/>
                <a:cxnLst>
                  <a:cxn ang="0">
                    <a:pos x="T0" y="T1"/>
                  </a:cxn>
                  <a:cxn ang="0">
                    <a:pos x="T2" y="T3"/>
                  </a:cxn>
                  <a:cxn ang="0">
                    <a:pos x="T4" y="T5"/>
                  </a:cxn>
                  <a:cxn ang="0">
                    <a:pos x="T6" y="T7"/>
                  </a:cxn>
                  <a:cxn ang="0">
                    <a:pos x="T8" y="T9"/>
                  </a:cxn>
                </a:cxnLst>
                <a:rect l="0" t="0" r="r" b="b"/>
                <a:pathLst>
                  <a:path w="58" h="42">
                    <a:moveTo>
                      <a:pt x="58" y="34"/>
                    </a:moveTo>
                    <a:lnTo>
                      <a:pt x="58" y="42"/>
                    </a:lnTo>
                    <a:lnTo>
                      <a:pt x="0" y="9"/>
                    </a:lnTo>
                    <a:lnTo>
                      <a:pt x="0" y="0"/>
                    </a:lnTo>
                    <a:lnTo>
                      <a:pt x="58" y="34"/>
                    </a:lnTo>
                    <a:close/>
                  </a:path>
                </a:pathLst>
              </a:custGeom>
              <a:solidFill>
                <a:srgbClr val="283B6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805" name="Freeform 222"/>
              <p:cNvSpPr/>
              <p:nvPr/>
            </p:nvSpPr>
            <p:spPr bwMode="auto">
              <a:xfrm>
                <a:off x="5854" y="3091"/>
                <a:ext cx="114" cy="67"/>
              </a:xfrm>
              <a:custGeom>
                <a:avLst/>
                <a:gdLst>
                  <a:gd name="T0" fmla="*/ 114 w 114"/>
                  <a:gd name="T1" fmla="*/ 34 h 67"/>
                  <a:gd name="T2" fmla="*/ 57 w 114"/>
                  <a:gd name="T3" fmla="*/ 67 h 67"/>
                  <a:gd name="T4" fmla="*/ 0 w 114"/>
                  <a:gd name="T5" fmla="*/ 34 h 67"/>
                  <a:gd name="T6" fmla="*/ 57 w 114"/>
                  <a:gd name="T7" fmla="*/ 0 h 67"/>
                  <a:gd name="T8" fmla="*/ 114 w 114"/>
                  <a:gd name="T9" fmla="*/ 34 h 67"/>
                </a:gdLst>
                <a:ahLst/>
                <a:cxnLst>
                  <a:cxn ang="0">
                    <a:pos x="T0" y="T1"/>
                  </a:cxn>
                  <a:cxn ang="0">
                    <a:pos x="T2" y="T3"/>
                  </a:cxn>
                  <a:cxn ang="0">
                    <a:pos x="T4" y="T5"/>
                  </a:cxn>
                  <a:cxn ang="0">
                    <a:pos x="T6" y="T7"/>
                  </a:cxn>
                  <a:cxn ang="0">
                    <a:pos x="T8" y="T9"/>
                  </a:cxn>
                </a:cxnLst>
                <a:rect l="0" t="0" r="r" b="b"/>
                <a:pathLst>
                  <a:path w="114" h="67">
                    <a:moveTo>
                      <a:pt x="114" y="34"/>
                    </a:moveTo>
                    <a:lnTo>
                      <a:pt x="57" y="67"/>
                    </a:lnTo>
                    <a:lnTo>
                      <a:pt x="0" y="34"/>
                    </a:lnTo>
                    <a:lnTo>
                      <a:pt x="57" y="0"/>
                    </a:lnTo>
                    <a:lnTo>
                      <a:pt x="114" y="34"/>
                    </a:lnTo>
                    <a:close/>
                  </a:path>
                </a:pathLst>
              </a:custGeom>
              <a:solidFill>
                <a:srgbClr val="51658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806" name="Freeform 223"/>
              <p:cNvSpPr/>
              <p:nvPr/>
            </p:nvSpPr>
            <p:spPr bwMode="auto">
              <a:xfrm>
                <a:off x="5911" y="3125"/>
                <a:ext cx="57" cy="41"/>
              </a:xfrm>
              <a:custGeom>
                <a:avLst/>
                <a:gdLst>
                  <a:gd name="T0" fmla="*/ 57 w 57"/>
                  <a:gd name="T1" fmla="*/ 0 h 41"/>
                  <a:gd name="T2" fmla="*/ 57 w 57"/>
                  <a:gd name="T3" fmla="*/ 8 h 41"/>
                  <a:gd name="T4" fmla="*/ 0 w 57"/>
                  <a:gd name="T5" fmla="*/ 41 h 41"/>
                  <a:gd name="T6" fmla="*/ 0 w 57"/>
                  <a:gd name="T7" fmla="*/ 33 h 41"/>
                  <a:gd name="T8" fmla="*/ 57 w 57"/>
                  <a:gd name="T9" fmla="*/ 0 h 41"/>
                </a:gdLst>
                <a:ahLst/>
                <a:cxnLst>
                  <a:cxn ang="0">
                    <a:pos x="T0" y="T1"/>
                  </a:cxn>
                  <a:cxn ang="0">
                    <a:pos x="T2" y="T3"/>
                  </a:cxn>
                  <a:cxn ang="0">
                    <a:pos x="T4" y="T5"/>
                  </a:cxn>
                  <a:cxn ang="0">
                    <a:pos x="T6" y="T7"/>
                  </a:cxn>
                  <a:cxn ang="0">
                    <a:pos x="T8" y="T9"/>
                  </a:cxn>
                </a:cxnLst>
                <a:rect l="0" t="0" r="r" b="b"/>
                <a:pathLst>
                  <a:path w="57" h="41">
                    <a:moveTo>
                      <a:pt x="57" y="0"/>
                    </a:moveTo>
                    <a:lnTo>
                      <a:pt x="57" y="8"/>
                    </a:lnTo>
                    <a:lnTo>
                      <a:pt x="0" y="41"/>
                    </a:lnTo>
                    <a:lnTo>
                      <a:pt x="0" y="33"/>
                    </a:lnTo>
                    <a:lnTo>
                      <a:pt x="57" y="0"/>
                    </a:lnTo>
                    <a:close/>
                  </a:path>
                </a:pathLst>
              </a:custGeom>
              <a:solidFill>
                <a:srgbClr val="283B6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807" name="Freeform 224"/>
              <p:cNvSpPr/>
              <p:nvPr/>
            </p:nvSpPr>
            <p:spPr bwMode="auto">
              <a:xfrm>
                <a:off x="5854" y="3125"/>
                <a:ext cx="57" cy="41"/>
              </a:xfrm>
              <a:custGeom>
                <a:avLst/>
                <a:gdLst>
                  <a:gd name="T0" fmla="*/ 57 w 57"/>
                  <a:gd name="T1" fmla="*/ 33 h 41"/>
                  <a:gd name="T2" fmla="*/ 57 w 57"/>
                  <a:gd name="T3" fmla="*/ 41 h 41"/>
                  <a:gd name="T4" fmla="*/ 0 w 57"/>
                  <a:gd name="T5" fmla="*/ 8 h 41"/>
                  <a:gd name="T6" fmla="*/ 0 w 57"/>
                  <a:gd name="T7" fmla="*/ 0 h 41"/>
                  <a:gd name="T8" fmla="*/ 57 w 57"/>
                  <a:gd name="T9" fmla="*/ 33 h 41"/>
                </a:gdLst>
                <a:ahLst/>
                <a:cxnLst>
                  <a:cxn ang="0">
                    <a:pos x="T0" y="T1"/>
                  </a:cxn>
                  <a:cxn ang="0">
                    <a:pos x="T2" y="T3"/>
                  </a:cxn>
                  <a:cxn ang="0">
                    <a:pos x="T4" y="T5"/>
                  </a:cxn>
                  <a:cxn ang="0">
                    <a:pos x="T6" y="T7"/>
                  </a:cxn>
                  <a:cxn ang="0">
                    <a:pos x="T8" y="T9"/>
                  </a:cxn>
                </a:cxnLst>
                <a:rect l="0" t="0" r="r" b="b"/>
                <a:pathLst>
                  <a:path w="57" h="41">
                    <a:moveTo>
                      <a:pt x="57" y="33"/>
                    </a:moveTo>
                    <a:lnTo>
                      <a:pt x="57" y="41"/>
                    </a:lnTo>
                    <a:lnTo>
                      <a:pt x="0" y="8"/>
                    </a:lnTo>
                    <a:lnTo>
                      <a:pt x="0" y="0"/>
                    </a:lnTo>
                    <a:lnTo>
                      <a:pt x="57" y="33"/>
                    </a:lnTo>
                    <a:close/>
                  </a:path>
                </a:pathLst>
              </a:custGeom>
              <a:solidFill>
                <a:srgbClr val="283B6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808" name="Freeform 225"/>
              <p:cNvSpPr/>
              <p:nvPr/>
            </p:nvSpPr>
            <p:spPr bwMode="auto">
              <a:xfrm>
                <a:off x="5944" y="1660"/>
                <a:ext cx="19" cy="24"/>
              </a:xfrm>
              <a:custGeom>
                <a:avLst/>
                <a:gdLst>
                  <a:gd name="T0" fmla="*/ 10 w 19"/>
                  <a:gd name="T1" fmla="*/ 2 h 24"/>
                  <a:gd name="T2" fmla="*/ 18 w 19"/>
                  <a:gd name="T3" fmla="*/ 14 h 24"/>
                  <a:gd name="T4" fmla="*/ 12 w 19"/>
                  <a:gd name="T5" fmla="*/ 23 h 24"/>
                  <a:gd name="T6" fmla="*/ 10 w 19"/>
                  <a:gd name="T7" fmla="*/ 22 h 24"/>
                  <a:gd name="T8" fmla="*/ 2 w 19"/>
                  <a:gd name="T9" fmla="*/ 10 h 24"/>
                  <a:gd name="T10" fmla="*/ 7 w 19"/>
                  <a:gd name="T11" fmla="*/ 1 h 24"/>
                  <a:gd name="T12" fmla="*/ 10 w 19"/>
                  <a:gd name="T13" fmla="*/ 2 h 24"/>
                </a:gdLst>
                <a:ahLst/>
                <a:cxnLst>
                  <a:cxn ang="0">
                    <a:pos x="T0" y="T1"/>
                  </a:cxn>
                  <a:cxn ang="0">
                    <a:pos x="T2" y="T3"/>
                  </a:cxn>
                  <a:cxn ang="0">
                    <a:pos x="T4" y="T5"/>
                  </a:cxn>
                  <a:cxn ang="0">
                    <a:pos x="T6" y="T7"/>
                  </a:cxn>
                  <a:cxn ang="0">
                    <a:pos x="T8" y="T9"/>
                  </a:cxn>
                  <a:cxn ang="0">
                    <a:pos x="T10" y="T11"/>
                  </a:cxn>
                  <a:cxn ang="0">
                    <a:pos x="T12" y="T13"/>
                  </a:cxn>
                </a:cxnLst>
                <a:rect l="0" t="0" r="r" b="b"/>
                <a:pathLst>
                  <a:path w="19" h="24">
                    <a:moveTo>
                      <a:pt x="10" y="2"/>
                    </a:moveTo>
                    <a:cubicBezTo>
                      <a:pt x="13" y="4"/>
                      <a:pt x="17" y="9"/>
                      <a:pt x="18" y="14"/>
                    </a:cubicBezTo>
                    <a:cubicBezTo>
                      <a:pt x="19" y="20"/>
                      <a:pt x="17" y="24"/>
                      <a:pt x="12" y="23"/>
                    </a:cubicBezTo>
                    <a:cubicBezTo>
                      <a:pt x="11" y="23"/>
                      <a:pt x="11" y="23"/>
                      <a:pt x="10" y="22"/>
                    </a:cubicBezTo>
                    <a:cubicBezTo>
                      <a:pt x="6" y="20"/>
                      <a:pt x="3" y="15"/>
                      <a:pt x="2" y="10"/>
                    </a:cubicBezTo>
                    <a:cubicBezTo>
                      <a:pt x="0" y="4"/>
                      <a:pt x="3" y="0"/>
                      <a:pt x="7" y="1"/>
                    </a:cubicBezTo>
                    <a:cubicBezTo>
                      <a:pt x="8" y="1"/>
                      <a:pt x="9" y="2"/>
                      <a:pt x="10" y="2"/>
                    </a:cubicBezTo>
                    <a:close/>
                  </a:path>
                </a:pathLst>
              </a:custGeom>
              <a:solidFill>
                <a:srgbClr val="FF615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809" name="Freeform 226"/>
              <p:cNvSpPr/>
              <p:nvPr/>
            </p:nvSpPr>
            <p:spPr bwMode="auto">
              <a:xfrm>
                <a:off x="5975" y="1678"/>
                <a:ext cx="19" cy="24"/>
              </a:xfrm>
              <a:custGeom>
                <a:avLst/>
                <a:gdLst>
                  <a:gd name="T0" fmla="*/ 9 w 19"/>
                  <a:gd name="T1" fmla="*/ 2 h 24"/>
                  <a:gd name="T2" fmla="*/ 18 w 19"/>
                  <a:gd name="T3" fmla="*/ 14 h 24"/>
                  <a:gd name="T4" fmla="*/ 12 w 19"/>
                  <a:gd name="T5" fmla="*/ 23 h 24"/>
                  <a:gd name="T6" fmla="*/ 9 w 19"/>
                  <a:gd name="T7" fmla="*/ 22 h 24"/>
                  <a:gd name="T8" fmla="*/ 1 w 19"/>
                  <a:gd name="T9" fmla="*/ 11 h 24"/>
                  <a:gd name="T10" fmla="*/ 7 w 19"/>
                  <a:gd name="T11" fmla="*/ 1 h 24"/>
                  <a:gd name="T12" fmla="*/ 9 w 19"/>
                  <a:gd name="T13" fmla="*/ 2 h 24"/>
                </a:gdLst>
                <a:ahLst/>
                <a:cxnLst>
                  <a:cxn ang="0">
                    <a:pos x="T0" y="T1"/>
                  </a:cxn>
                  <a:cxn ang="0">
                    <a:pos x="T2" y="T3"/>
                  </a:cxn>
                  <a:cxn ang="0">
                    <a:pos x="T4" y="T5"/>
                  </a:cxn>
                  <a:cxn ang="0">
                    <a:pos x="T6" y="T7"/>
                  </a:cxn>
                  <a:cxn ang="0">
                    <a:pos x="T8" y="T9"/>
                  </a:cxn>
                  <a:cxn ang="0">
                    <a:pos x="T10" y="T11"/>
                  </a:cxn>
                  <a:cxn ang="0">
                    <a:pos x="T12" y="T13"/>
                  </a:cxn>
                </a:cxnLst>
                <a:rect l="0" t="0" r="r" b="b"/>
                <a:pathLst>
                  <a:path w="19" h="24">
                    <a:moveTo>
                      <a:pt x="9" y="2"/>
                    </a:moveTo>
                    <a:cubicBezTo>
                      <a:pt x="13" y="5"/>
                      <a:pt x="16" y="9"/>
                      <a:pt x="18" y="14"/>
                    </a:cubicBezTo>
                    <a:cubicBezTo>
                      <a:pt x="19" y="20"/>
                      <a:pt x="16" y="24"/>
                      <a:pt x="12" y="23"/>
                    </a:cubicBezTo>
                    <a:cubicBezTo>
                      <a:pt x="11" y="23"/>
                      <a:pt x="10" y="23"/>
                      <a:pt x="9" y="22"/>
                    </a:cubicBezTo>
                    <a:cubicBezTo>
                      <a:pt x="6" y="20"/>
                      <a:pt x="2" y="16"/>
                      <a:pt x="1" y="11"/>
                    </a:cubicBezTo>
                    <a:cubicBezTo>
                      <a:pt x="0" y="5"/>
                      <a:pt x="2" y="0"/>
                      <a:pt x="7" y="1"/>
                    </a:cubicBezTo>
                    <a:cubicBezTo>
                      <a:pt x="8" y="2"/>
                      <a:pt x="8" y="2"/>
                      <a:pt x="9" y="2"/>
                    </a:cubicBezTo>
                    <a:close/>
                  </a:path>
                </a:pathLst>
              </a:custGeom>
              <a:solidFill>
                <a:srgbClr val="FFC12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810" name="Freeform 227"/>
              <p:cNvSpPr/>
              <p:nvPr/>
            </p:nvSpPr>
            <p:spPr bwMode="auto">
              <a:xfrm>
                <a:off x="6005" y="1697"/>
                <a:ext cx="19" cy="24"/>
              </a:xfrm>
              <a:custGeom>
                <a:avLst/>
                <a:gdLst>
                  <a:gd name="T0" fmla="*/ 10 w 19"/>
                  <a:gd name="T1" fmla="*/ 2 h 24"/>
                  <a:gd name="T2" fmla="*/ 18 w 19"/>
                  <a:gd name="T3" fmla="*/ 14 h 24"/>
                  <a:gd name="T4" fmla="*/ 12 w 19"/>
                  <a:gd name="T5" fmla="*/ 23 h 24"/>
                  <a:gd name="T6" fmla="*/ 10 w 19"/>
                  <a:gd name="T7" fmla="*/ 22 h 24"/>
                  <a:gd name="T8" fmla="*/ 2 w 19"/>
                  <a:gd name="T9" fmla="*/ 10 h 24"/>
                  <a:gd name="T10" fmla="*/ 7 w 19"/>
                  <a:gd name="T11" fmla="*/ 1 h 24"/>
                  <a:gd name="T12" fmla="*/ 10 w 19"/>
                  <a:gd name="T13" fmla="*/ 2 h 24"/>
                </a:gdLst>
                <a:ahLst/>
                <a:cxnLst>
                  <a:cxn ang="0">
                    <a:pos x="T0" y="T1"/>
                  </a:cxn>
                  <a:cxn ang="0">
                    <a:pos x="T2" y="T3"/>
                  </a:cxn>
                  <a:cxn ang="0">
                    <a:pos x="T4" y="T5"/>
                  </a:cxn>
                  <a:cxn ang="0">
                    <a:pos x="T6" y="T7"/>
                  </a:cxn>
                  <a:cxn ang="0">
                    <a:pos x="T8" y="T9"/>
                  </a:cxn>
                  <a:cxn ang="0">
                    <a:pos x="T10" y="T11"/>
                  </a:cxn>
                  <a:cxn ang="0">
                    <a:pos x="T12" y="T13"/>
                  </a:cxn>
                </a:cxnLst>
                <a:rect l="0" t="0" r="r" b="b"/>
                <a:pathLst>
                  <a:path w="19" h="24">
                    <a:moveTo>
                      <a:pt x="10" y="2"/>
                    </a:moveTo>
                    <a:cubicBezTo>
                      <a:pt x="13" y="4"/>
                      <a:pt x="17" y="9"/>
                      <a:pt x="18" y="14"/>
                    </a:cubicBezTo>
                    <a:cubicBezTo>
                      <a:pt x="19" y="20"/>
                      <a:pt x="17" y="24"/>
                      <a:pt x="12" y="23"/>
                    </a:cubicBezTo>
                    <a:cubicBezTo>
                      <a:pt x="11" y="23"/>
                      <a:pt x="11" y="22"/>
                      <a:pt x="10" y="22"/>
                    </a:cubicBezTo>
                    <a:cubicBezTo>
                      <a:pt x="6" y="20"/>
                      <a:pt x="3" y="15"/>
                      <a:pt x="2" y="10"/>
                    </a:cubicBezTo>
                    <a:cubicBezTo>
                      <a:pt x="0" y="4"/>
                      <a:pt x="3" y="0"/>
                      <a:pt x="7" y="1"/>
                    </a:cubicBezTo>
                    <a:cubicBezTo>
                      <a:pt x="8" y="1"/>
                      <a:pt x="9" y="1"/>
                      <a:pt x="10" y="2"/>
                    </a:cubicBezTo>
                    <a:close/>
                  </a:path>
                </a:pathLst>
              </a:custGeom>
              <a:solidFill>
                <a:srgbClr val="28CA4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811" name="Freeform 228"/>
              <p:cNvSpPr/>
              <p:nvPr/>
            </p:nvSpPr>
            <p:spPr bwMode="auto">
              <a:xfrm>
                <a:off x="5706" y="1620"/>
                <a:ext cx="1097" cy="1487"/>
              </a:xfrm>
              <a:custGeom>
                <a:avLst/>
                <a:gdLst>
                  <a:gd name="T0" fmla="*/ 3 w 1097"/>
                  <a:gd name="T1" fmla="*/ 42 h 1489"/>
                  <a:gd name="T2" fmla="*/ 0 w 1097"/>
                  <a:gd name="T3" fmla="*/ 850 h 1489"/>
                  <a:gd name="T4" fmla="*/ 17 w 1097"/>
                  <a:gd name="T5" fmla="*/ 879 h 1489"/>
                  <a:gd name="T6" fmla="*/ 1045 w 1097"/>
                  <a:gd name="T7" fmla="*/ 1476 h 1489"/>
                  <a:gd name="T8" fmla="*/ 1095 w 1097"/>
                  <a:gd name="T9" fmla="*/ 1448 h 1489"/>
                  <a:gd name="T10" fmla="*/ 1097 w 1097"/>
                  <a:gd name="T11" fmla="*/ 639 h 1489"/>
                  <a:gd name="T12" fmla="*/ 1081 w 1097"/>
                  <a:gd name="T13" fmla="*/ 610 h 1489"/>
                  <a:gd name="T14" fmla="*/ 53 w 1097"/>
                  <a:gd name="T15" fmla="*/ 13 h 1489"/>
                  <a:gd name="T16" fmla="*/ 3 w 1097"/>
                  <a:gd name="T17" fmla="*/ 42 h 1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97" h="1489">
                    <a:moveTo>
                      <a:pt x="3" y="42"/>
                    </a:moveTo>
                    <a:cubicBezTo>
                      <a:pt x="0" y="850"/>
                      <a:pt x="0" y="850"/>
                      <a:pt x="0" y="850"/>
                    </a:cubicBezTo>
                    <a:cubicBezTo>
                      <a:pt x="0" y="862"/>
                      <a:pt x="6" y="873"/>
                      <a:pt x="17" y="879"/>
                    </a:cubicBezTo>
                    <a:cubicBezTo>
                      <a:pt x="1045" y="1476"/>
                      <a:pt x="1045" y="1476"/>
                      <a:pt x="1045" y="1476"/>
                    </a:cubicBezTo>
                    <a:cubicBezTo>
                      <a:pt x="1067" y="1489"/>
                      <a:pt x="1095" y="1473"/>
                      <a:pt x="1095" y="1448"/>
                    </a:cubicBezTo>
                    <a:cubicBezTo>
                      <a:pt x="1097" y="639"/>
                      <a:pt x="1097" y="639"/>
                      <a:pt x="1097" y="639"/>
                    </a:cubicBezTo>
                    <a:cubicBezTo>
                      <a:pt x="1097" y="627"/>
                      <a:pt x="1091" y="616"/>
                      <a:pt x="1081" y="610"/>
                    </a:cubicBezTo>
                    <a:cubicBezTo>
                      <a:pt x="53" y="13"/>
                      <a:pt x="53" y="13"/>
                      <a:pt x="53" y="13"/>
                    </a:cubicBezTo>
                    <a:cubicBezTo>
                      <a:pt x="31" y="0"/>
                      <a:pt x="3" y="16"/>
                      <a:pt x="3" y="42"/>
                    </a:cubicBezTo>
                    <a:close/>
                  </a:path>
                </a:pathLst>
              </a:custGeom>
              <a:solidFill>
                <a:srgbClr val="F0F1F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pic>
            <p:nvPicPr>
              <p:cNvPr id="812" name="Picture 229"/>
              <p:cNvPicPr>
                <a:picLocks noChangeAspect="1" noChangeArrowheads="1"/>
              </p:cNvPicPr>
              <p:nvPr/>
            </p:nvPicPr>
            <p:blipFill>
              <a:blip r:embed="rId2" cstate="email"/>
              <a:srcRect/>
              <a:stretch>
                <a:fillRect/>
              </a:stretch>
            </p:blipFill>
            <p:spPr bwMode="auto">
              <a:xfrm>
                <a:off x="5839" y="1897"/>
                <a:ext cx="849" cy="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3" name="Freeform 230"/>
              <p:cNvSpPr/>
              <p:nvPr/>
            </p:nvSpPr>
            <p:spPr bwMode="auto">
              <a:xfrm>
                <a:off x="5834" y="1977"/>
                <a:ext cx="858" cy="514"/>
              </a:xfrm>
              <a:custGeom>
                <a:avLst/>
                <a:gdLst>
                  <a:gd name="T0" fmla="*/ 14 w 858"/>
                  <a:gd name="T1" fmla="*/ 39 h 514"/>
                  <a:gd name="T2" fmla="*/ 13 w 858"/>
                  <a:gd name="T3" fmla="*/ 37 h 514"/>
                  <a:gd name="T4" fmla="*/ 14 w 858"/>
                  <a:gd name="T5" fmla="*/ 39 h 514"/>
                  <a:gd name="T6" fmla="*/ 14 w 858"/>
                  <a:gd name="T7" fmla="*/ 39 h 514"/>
                  <a:gd name="T8" fmla="*/ 13 w 858"/>
                  <a:gd name="T9" fmla="*/ 37 h 514"/>
                  <a:gd name="T10" fmla="*/ 14 w 858"/>
                  <a:gd name="T11" fmla="*/ 39 h 514"/>
                  <a:gd name="T12" fmla="*/ 35 w 858"/>
                  <a:gd name="T13" fmla="*/ 28 h 514"/>
                  <a:gd name="T14" fmla="*/ 86 w 858"/>
                  <a:gd name="T15" fmla="*/ 16 h 514"/>
                  <a:gd name="T16" fmla="*/ 166 w 858"/>
                  <a:gd name="T17" fmla="*/ 48 h 514"/>
                  <a:gd name="T18" fmla="*/ 253 w 858"/>
                  <a:gd name="T19" fmla="*/ 181 h 514"/>
                  <a:gd name="T20" fmla="*/ 353 w 858"/>
                  <a:gd name="T21" fmla="*/ 331 h 514"/>
                  <a:gd name="T22" fmla="*/ 454 w 858"/>
                  <a:gd name="T23" fmla="*/ 368 h 514"/>
                  <a:gd name="T24" fmla="*/ 539 w 858"/>
                  <a:gd name="T25" fmla="*/ 344 h 514"/>
                  <a:gd name="T26" fmla="*/ 596 w 858"/>
                  <a:gd name="T27" fmla="*/ 318 h 514"/>
                  <a:gd name="T28" fmla="*/ 665 w 858"/>
                  <a:gd name="T29" fmla="*/ 306 h 514"/>
                  <a:gd name="T30" fmla="*/ 720 w 858"/>
                  <a:gd name="T31" fmla="*/ 315 h 514"/>
                  <a:gd name="T32" fmla="*/ 793 w 858"/>
                  <a:gd name="T33" fmla="*/ 374 h 514"/>
                  <a:gd name="T34" fmla="*/ 841 w 858"/>
                  <a:gd name="T35" fmla="*/ 507 h 514"/>
                  <a:gd name="T36" fmla="*/ 850 w 858"/>
                  <a:gd name="T37" fmla="*/ 513 h 514"/>
                  <a:gd name="T38" fmla="*/ 857 w 858"/>
                  <a:gd name="T39" fmla="*/ 504 h 514"/>
                  <a:gd name="T40" fmla="*/ 827 w 858"/>
                  <a:gd name="T41" fmla="*/ 402 h 514"/>
                  <a:gd name="T42" fmla="*/ 754 w 858"/>
                  <a:gd name="T43" fmla="*/ 314 h 514"/>
                  <a:gd name="T44" fmla="*/ 665 w 858"/>
                  <a:gd name="T45" fmla="*/ 290 h 514"/>
                  <a:gd name="T46" fmla="*/ 591 w 858"/>
                  <a:gd name="T47" fmla="*/ 302 h 514"/>
                  <a:gd name="T48" fmla="*/ 530 w 858"/>
                  <a:gd name="T49" fmla="*/ 330 h 514"/>
                  <a:gd name="T50" fmla="*/ 454 w 858"/>
                  <a:gd name="T51" fmla="*/ 352 h 514"/>
                  <a:gd name="T52" fmla="*/ 363 w 858"/>
                  <a:gd name="T53" fmla="*/ 318 h 514"/>
                  <a:gd name="T54" fmla="*/ 268 w 858"/>
                  <a:gd name="T55" fmla="*/ 175 h 514"/>
                  <a:gd name="T56" fmla="*/ 176 w 858"/>
                  <a:gd name="T57" fmla="*/ 35 h 514"/>
                  <a:gd name="T58" fmla="*/ 86 w 858"/>
                  <a:gd name="T59" fmla="*/ 0 h 514"/>
                  <a:gd name="T60" fmla="*/ 27 w 858"/>
                  <a:gd name="T61" fmla="*/ 13 h 514"/>
                  <a:gd name="T62" fmla="*/ 4 w 858"/>
                  <a:gd name="T63" fmla="*/ 27 h 514"/>
                  <a:gd name="T64" fmla="*/ 3 w 858"/>
                  <a:gd name="T65" fmla="*/ 38 h 514"/>
                  <a:gd name="T66" fmla="*/ 14 w 858"/>
                  <a:gd name="T67" fmla="*/ 39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58" h="514">
                    <a:moveTo>
                      <a:pt x="14" y="39"/>
                    </a:moveTo>
                    <a:cubicBezTo>
                      <a:pt x="13" y="37"/>
                      <a:pt x="13" y="37"/>
                      <a:pt x="13" y="37"/>
                    </a:cubicBezTo>
                    <a:cubicBezTo>
                      <a:pt x="14" y="39"/>
                      <a:pt x="14" y="39"/>
                      <a:pt x="14" y="39"/>
                    </a:cubicBezTo>
                    <a:cubicBezTo>
                      <a:pt x="14" y="39"/>
                      <a:pt x="14" y="39"/>
                      <a:pt x="14" y="39"/>
                    </a:cubicBezTo>
                    <a:cubicBezTo>
                      <a:pt x="13" y="37"/>
                      <a:pt x="13" y="37"/>
                      <a:pt x="13" y="37"/>
                    </a:cubicBezTo>
                    <a:cubicBezTo>
                      <a:pt x="14" y="39"/>
                      <a:pt x="14" y="39"/>
                      <a:pt x="14" y="39"/>
                    </a:cubicBezTo>
                    <a:cubicBezTo>
                      <a:pt x="14" y="39"/>
                      <a:pt x="22" y="33"/>
                      <a:pt x="35" y="28"/>
                    </a:cubicBezTo>
                    <a:cubicBezTo>
                      <a:pt x="47" y="22"/>
                      <a:pt x="65" y="16"/>
                      <a:pt x="86" y="16"/>
                    </a:cubicBezTo>
                    <a:cubicBezTo>
                      <a:pt x="110" y="16"/>
                      <a:pt x="137" y="24"/>
                      <a:pt x="166" y="48"/>
                    </a:cubicBezTo>
                    <a:cubicBezTo>
                      <a:pt x="195" y="72"/>
                      <a:pt x="225" y="113"/>
                      <a:pt x="253" y="181"/>
                    </a:cubicBezTo>
                    <a:cubicBezTo>
                      <a:pt x="284" y="256"/>
                      <a:pt x="318" y="303"/>
                      <a:pt x="353" y="331"/>
                    </a:cubicBezTo>
                    <a:cubicBezTo>
                      <a:pt x="389" y="359"/>
                      <a:pt x="424" y="368"/>
                      <a:pt x="454" y="368"/>
                    </a:cubicBezTo>
                    <a:cubicBezTo>
                      <a:pt x="498" y="368"/>
                      <a:pt x="531" y="349"/>
                      <a:pt x="539" y="344"/>
                    </a:cubicBezTo>
                    <a:cubicBezTo>
                      <a:pt x="554" y="334"/>
                      <a:pt x="574" y="325"/>
                      <a:pt x="596" y="318"/>
                    </a:cubicBezTo>
                    <a:cubicBezTo>
                      <a:pt x="617" y="310"/>
                      <a:pt x="641" y="306"/>
                      <a:pt x="665" y="306"/>
                    </a:cubicBezTo>
                    <a:cubicBezTo>
                      <a:pt x="683" y="306"/>
                      <a:pt x="702" y="309"/>
                      <a:pt x="720" y="315"/>
                    </a:cubicBezTo>
                    <a:cubicBezTo>
                      <a:pt x="746" y="325"/>
                      <a:pt x="771" y="343"/>
                      <a:pt x="793" y="374"/>
                    </a:cubicBezTo>
                    <a:cubicBezTo>
                      <a:pt x="814" y="404"/>
                      <a:pt x="831" y="447"/>
                      <a:pt x="841" y="507"/>
                    </a:cubicBezTo>
                    <a:cubicBezTo>
                      <a:pt x="842" y="511"/>
                      <a:pt x="846" y="514"/>
                      <a:pt x="850" y="513"/>
                    </a:cubicBezTo>
                    <a:cubicBezTo>
                      <a:pt x="855" y="512"/>
                      <a:pt x="858" y="508"/>
                      <a:pt x="857" y="504"/>
                    </a:cubicBezTo>
                    <a:cubicBezTo>
                      <a:pt x="850" y="463"/>
                      <a:pt x="840" y="429"/>
                      <a:pt x="827" y="402"/>
                    </a:cubicBezTo>
                    <a:cubicBezTo>
                      <a:pt x="808" y="360"/>
                      <a:pt x="782" y="332"/>
                      <a:pt x="754" y="314"/>
                    </a:cubicBezTo>
                    <a:cubicBezTo>
                      <a:pt x="726" y="297"/>
                      <a:pt x="695" y="290"/>
                      <a:pt x="665" y="290"/>
                    </a:cubicBezTo>
                    <a:cubicBezTo>
                      <a:pt x="639" y="290"/>
                      <a:pt x="614" y="295"/>
                      <a:pt x="591" y="302"/>
                    </a:cubicBezTo>
                    <a:cubicBezTo>
                      <a:pt x="568" y="310"/>
                      <a:pt x="547" y="320"/>
                      <a:pt x="530" y="330"/>
                    </a:cubicBezTo>
                    <a:cubicBezTo>
                      <a:pt x="524" y="335"/>
                      <a:pt x="493" y="352"/>
                      <a:pt x="454" y="352"/>
                    </a:cubicBezTo>
                    <a:cubicBezTo>
                      <a:pt x="427" y="352"/>
                      <a:pt x="396" y="344"/>
                      <a:pt x="363" y="318"/>
                    </a:cubicBezTo>
                    <a:cubicBezTo>
                      <a:pt x="331" y="292"/>
                      <a:pt x="298" y="248"/>
                      <a:pt x="268" y="175"/>
                    </a:cubicBezTo>
                    <a:cubicBezTo>
                      <a:pt x="239" y="105"/>
                      <a:pt x="208" y="62"/>
                      <a:pt x="176" y="35"/>
                    </a:cubicBezTo>
                    <a:cubicBezTo>
                      <a:pt x="145" y="9"/>
                      <a:pt x="113" y="0"/>
                      <a:pt x="86" y="0"/>
                    </a:cubicBezTo>
                    <a:cubicBezTo>
                      <a:pt x="62" y="0"/>
                      <a:pt x="42" y="7"/>
                      <a:pt x="27" y="13"/>
                    </a:cubicBezTo>
                    <a:cubicBezTo>
                      <a:pt x="13" y="20"/>
                      <a:pt x="5" y="26"/>
                      <a:pt x="4" y="27"/>
                    </a:cubicBezTo>
                    <a:cubicBezTo>
                      <a:pt x="1" y="29"/>
                      <a:pt x="0" y="34"/>
                      <a:pt x="3" y="38"/>
                    </a:cubicBezTo>
                    <a:cubicBezTo>
                      <a:pt x="6" y="41"/>
                      <a:pt x="11" y="42"/>
                      <a:pt x="14" y="39"/>
                    </a:cubicBezTo>
                    <a:close/>
                  </a:path>
                </a:pathLst>
              </a:custGeom>
              <a:solidFill>
                <a:srgbClr val="25CE8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pic>
            <p:nvPicPr>
              <p:cNvPr id="814" name="Picture 231"/>
              <p:cNvPicPr>
                <a:picLocks noChangeAspect="1" noChangeArrowheads="1"/>
              </p:cNvPicPr>
              <p:nvPr/>
            </p:nvPicPr>
            <p:blipFill>
              <a:blip r:embed="rId3" cstate="email"/>
              <a:srcRect/>
              <a:stretch>
                <a:fillRect/>
              </a:stretch>
            </p:blipFill>
            <p:spPr bwMode="auto">
              <a:xfrm>
                <a:off x="5839" y="2266"/>
                <a:ext cx="819" cy="5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5" name="Freeform 232"/>
              <p:cNvSpPr>
                <a:spLocks noEditPoints="1"/>
              </p:cNvSpPr>
              <p:nvPr/>
            </p:nvSpPr>
            <p:spPr bwMode="auto">
              <a:xfrm>
                <a:off x="5610" y="2237"/>
                <a:ext cx="455" cy="1003"/>
              </a:xfrm>
              <a:custGeom>
                <a:avLst/>
                <a:gdLst>
                  <a:gd name="T0" fmla="*/ 442 w 454"/>
                  <a:gd name="T1" fmla="*/ 69 h 1005"/>
                  <a:gd name="T2" fmla="*/ 415 w 454"/>
                  <a:gd name="T3" fmla="*/ 146 h 1005"/>
                  <a:gd name="T4" fmla="*/ 304 w 454"/>
                  <a:gd name="T5" fmla="*/ 86 h 1005"/>
                  <a:gd name="T6" fmla="*/ 331 w 454"/>
                  <a:gd name="T7" fmla="*/ 10 h 1005"/>
                  <a:gd name="T8" fmla="*/ 327 w 454"/>
                  <a:gd name="T9" fmla="*/ 2 h 1005"/>
                  <a:gd name="T10" fmla="*/ 320 w 454"/>
                  <a:gd name="T11" fmla="*/ 4 h 1005"/>
                  <a:gd name="T12" fmla="*/ 1 w 454"/>
                  <a:gd name="T13" fmla="*/ 930 h 1005"/>
                  <a:gd name="T14" fmla="*/ 4 w 454"/>
                  <a:gd name="T15" fmla="*/ 938 h 1005"/>
                  <a:gd name="T16" fmla="*/ 11 w 454"/>
                  <a:gd name="T17" fmla="*/ 936 h 1005"/>
                  <a:gd name="T18" fmla="*/ 29 w 454"/>
                  <a:gd name="T19" fmla="*/ 886 h 1005"/>
                  <a:gd name="T20" fmla="*/ 140 w 454"/>
                  <a:gd name="T21" fmla="*/ 945 h 1005"/>
                  <a:gd name="T22" fmla="*/ 123 w 454"/>
                  <a:gd name="T23" fmla="*/ 996 h 1005"/>
                  <a:gd name="T24" fmla="*/ 126 w 454"/>
                  <a:gd name="T25" fmla="*/ 1003 h 1005"/>
                  <a:gd name="T26" fmla="*/ 133 w 454"/>
                  <a:gd name="T27" fmla="*/ 1001 h 1005"/>
                  <a:gd name="T28" fmla="*/ 453 w 454"/>
                  <a:gd name="T29" fmla="*/ 75 h 1005"/>
                  <a:gd name="T30" fmla="*/ 449 w 454"/>
                  <a:gd name="T31" fmla="*/ 67 h 1005"/>
                  <a:gd name="T32" fmla="*/ 442 w 454"/>
                  <a:gd name="T33" fmla="*/ 69 h 1005"/>
                  <a:gd name="T34" fmla="*/ 412 w 454"/>
                  <a:gd name="T35" fmla="*/ 156 h 1005"/>
                  <a:gd name="T36" fmla="*/ 376 w 454"/>
                  <a:gd name="T37" fmla="*/ 259 h 1005"/>
                  <a:gd name="T38" fmla="*/ 265 w 454"/>
                  <a:gd name="T39" fmla="*/ 199 h 1005"/>
                  <a:gd name="T40" fmla="*/ 301 w 454"/>
                  <a:gd name="T41" fmla="*/ 97 h 1005"/>
                  <a:gd name="T42" fmla="*/ 412 w 454"/>
                  <a:gd name="T43" fmla="*/ 156 h 1005"/>
                  <a:gd name="T44" fmla="*/ 110 w 454"/>
                  <a:gd name="T45" fmla="*/ 650 h 1005"/>
                  <a:gd name="T46" fmla="*/ 145 w 454"/>
                  <a:gd name="T47" fmla="*/ 548 h 1005"/>
                  <a:gd name="T48" fmla="*/ 256 w 454"/>
                  <a:gd name="T49" fmla="*/ 607 h 1005"/>
                  <a:gd name="T50" fmla="*/ 221 w 454"/>
                  <a:gd name="T51" fmla="*/ 710 h 1005"/>
                  <a:gd name="T52" fmla="*/ 110 w 454"/>
                  <a:gd name="T53" fmla="*/ 650 h 1005"/>
                  <a:gd name="T54" fmla="*/ 218 w 454"/>
                  <a:gd name="T55" fmla="*/ 720 h 1005"/>
                  <a:gd name="T56" fmla="*/ 182 w 454"/>
                  <a:gd name="T57" fmla="*/ 823 h 1005"/>
                  <a:gd name="T58" fmla="*/ 71 w 454"/>
                  <a:gd name="T59" fmla="*/ 763 h 1005"/>
                  <a:gd name="T60" fmla="*/ 106 w 454"/>
                  <a:gd name="T61" fmla="*/ 660 h 1005"/>
                  <a:gd name="T62" fmla="*/ 218 w 454"/>
                  <a:gd name="T63" fmla="*/ 720 h 1005"/>
                  <a:gd name="T64" fmla="*/ 149 w 454"/>
                  <a:gd name="T65" fmla="*/ 538 h 1005"/>
                  <a:gd name="T66" fmla="*/ 184 w 454"/>
                  <a:gd name="T67" fmla="*/ 435 h 1005"/>
                  <a:gd name="T68" fmla="*/ 295 w 454"/>
                  <a:gd name="T69" fmla="*/ 494 h 1005"/>
                  <a:gd name="T70" fmla="*/ 260 w 454"/>
                  <a:gd name="T71" fmla="*/ 597 h 1005"/>
                  <a:gd name="T72" fmla="*/ 149 w 454"/>
                  <a:gd name="T73" fmla="*/ 538 h 1005"/>
                  <a:gd name="T74" fmla="*/ 188 w 454"/>
                  <a:gd name="T75" fmla="*/ 425 h 1005"/>
                  <a:gd name="T76" fmla="*/ 223 w 454"/>
                  <a:gd name="T77" fmla="*/ 322 h 1005"/>
                  <a:gd name="T78" fmla="*/ 334 w 454"/>
                  <a:gd name="T79" fmla="*/ 381 h 1005"/>
                  <a:gd name="T80" fmla="*/ 299 w 454"/>
                  <a:gd name="T81" fmla="*/ 484 h 1005"/>
                  <a:gd name="T82" fmla="*/ 188 w 454"/>
                  <a:gd name="T83" fmla="*/ 425 h 1005"/>
                  <a:gd name="T84" fmla="*/ 226 w 454"/>
                  <a:gd name="T85" fmla="*/ 312 h 1005"/>
                  <a:gd name="T86" fmla="*/ 262 w 454"/>
                  <a:gd name="T87" fmla="*/ 209 h 1005"/>
                  <a:gd name="T88" fmla="*/ 373 w 454"/>
                  <a:gd name="T89" fmla="*/ 269 h 1005"/>
                  <a:gd name="T90" fmla="*/ 338 w 454"/>
                  <a:gd name="T91" fmla="*/ 371 h 1005"/>
                  <a:gd name="T92" fmla="*/ 226 w 454"/>
                  <a:gd name="T93" fmla="*/ 312 h 1005"/>
                  <a:gd name="T94" fmla="*/ 32 w 454"/>
                  <a:gd name="T95" fmla="*/ 876 h 1005"/>
                  <a:gd name="T96" fmla="*/ 68 w 454"/>
                  <a:gd name="T97" fmla="*/ 773 h 1005"/>
                  <a:gd name="T98" fmla="*/ 179 w 454"/>
                  <a:gd name="T99" fmla="*/ 833 h 1005"/>
                  <a:gd name="T100" fmla="*/ 143 w 454"/>
                  <a:gd name="T101" fmla="*/ 935 h 1005"/>
                  <a:gd name="T102" fmla="*/ 32 w 454"/>
                  <a:gd name="T103" fmla="*/ 876 h 10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54" h="1005">
                    <a:moveTo>
                      <a:pt x="442" y="69"/>
                    </a:moveTo>
                    <a:cubicBezTo>
                      <a:pt x="415" y="146"/>
                      <a:pt x="415" y="146"/>
                      <a:pt x="415" y="146"/>
                    </a:cubicBezTo>
                    <a:cubicBezTo>
                      <a:pt x="304" y="86"/>
                      <a:pt x="304" y="86"/>
                      <a:pt x="304" y="86"/>
                    </a:cubicBezTo>
                    <a:cubicBezTo>
                      <a:pt x="331" y="10"/>
                      <a:pt x="331" y="10"/>
                      <a:pt x="331" y="10"/>
                    </a:cubicBezTo>
                    <a:cubicBezTo>
                      <a:pt x="332" y="7"/>
                      <a:pt x="330" y="3"/>
                      <a:pt x="327" y="2"/>
                    </a:cubicBezTo>
                    <a:cubicBezTo>
                      <a:pt x="324" y="0"/>
                      <a:pt x="321" y="1"/>
                      <a:pt x="320" y="4"/>
                    </a:cubicBezTo>
                    <a:cubicBezTo>
                      <a:pt x="1" y="930"/>
                      <a:pt x="1" y="930"/>
                      <a:pt x="1" y="930"/>
                    </a:cubicBezTo>
                    <a:cubicBezTo>
                      <a:pt x="0" y="933"/>
                      <a:pt x="1" y="937"/>
                      <a:pt x="4" y="938"/>
                    </a:cubicBezTo>
                    <a:cubicBezTo>
                      <a:pt x="7" y="940"/>
                      <a:pt x="10" y="939"/>
                      <a:pt x="11" y="936"/>
                    </a:cubicBezTo>
                    <a:cubicBezTo>
                      <a:pt x="29" y="886"/>
                      <a:pt x="29" y="886"/>
                      <a:pt x="29" y="886"/>
                    </a:cubicBezTo>
                    <a:cubicBezTo>
                      <a:pt x="140" y="945"/>
                      <a:pt x="140" y="945"/>
                      <a:pt x="140" y="945"/>
                    </a:cubicBezTo>
                    <a:cubicBezTo>
                      <a:pt x="123" y="996"/>
                      <a:pt x="123" y="996"/>
                      <a:pt x="123" y="996"/>
                    </a:cubicBezTo>
                    <a:cubicBezTo>
                      <a:pt x="122" y="998"/>
                      <a:pt x="123" y="1002"/>
                      <a:pt x="126" y="1003"/>
                    </a:cubicBezTo>
                    <a:cubicBezTo>
                      <a:pt x="129" y="1005"/>
                      <a:pt x="132" y="1004"/>
                      <a:pt x="133" y="1001"/>
                    </a:cubicBezTo>
                    <a:cubicBezTo>
                      <a:pt x="453" y="75"/>
                      <a:pt x="453" y="75"/>
                      <a:pt x="453" y="75"/>
                    </a:cubicBezTo>
                    <a:cubicBezTo>
                      <a:pt x="454" y="72"/>
                      <a:pt x="452" y="68"/>
                      <a:pt x="449" y="67"/>
                    </a:cubicBezTo>
                    <a:cubicBezTo>
                      <a:pt x="446" y="65"/>
                      <a:pt x="443" y="66"/>
                      <a:pt x="442" y="69"/>
                    </a:cubicBezTo>
                    <a:close/>
                    <a:moveTo>
                      <a:pt x="412" y="156"/>
                    </a:moveTo>
                    <a:cubicBezTo>
                      <a:pt x="376" y="259"/>
                      <a:pt x="376" y="259"/>
                      <a:pt x="376" y="259"/>
                    </a:cubicBezTo>
                    <a:cubicBezTo>
                      <a:pt x="265" y="199"/>
                      <a:pt x="265" y="199"/>
                      <a:pt x="265" y="199"/>
                    </a:cubicBezTo>
                    <a:cubicBezTo>
                      <a:pt x="301" y="97"/>
                      <a:pt x="301" y="97"/>
                      <a:pt x="301" y="97"/>
                    </a:cubicBezTo>
                    <a:lnTo>
                      <a:pt x="412" y="156"/>
                    </a:lnTo>
                    <a:close/>
                    <a:moveTo>
                      <a:pt x="110" y="650"/>
                    </a:moveTo>
                    <a:cubicBezTo>
                      <a:pt x="145" y="548"/>
                      <a:pt x="145" y="548"/>
                      <a:pt x="145" y="548"/>
                    </a:cubicBezTo>
                    <a:cubicBezTo>
                      <a:pt x="256" y="607"/>
                      <a:pt x="256" y="607"/>
                      <a:pt x="256" y="607"/>
                    </a:cubicBezTo>
                    <a:cubicBezTo>
                      <a:pt x="221" y="710"/>
                      <a:pt x="221" y="710"/>
                      <a:pt x="221" y="710"/>
                    </a:cubicBezTo>
                    <a:lnTo>
                      <a:pt x="110" y="650"/>
                    </a:lnTo>
                    <a:close/>
                    <a:moveTo>
                      <a:pt x="218" y="720"/>
                    </a:moveTo>
                    <a:cubicBezTo>
                      <a:pt x="182" y="823"/>
                      <a:pt x="182" y="823"/>
                      <a:pt x="182" y="823"/>
                    </a:cubicBezTo>
                    <a:cubicBezTo>
                      <a:pt x="71" y="763"/>
                      <a:pt x="71" y="763"/>
                      <a:pt x="71" y="763"/>
                    </a:cubicBezTo>
                    <a:cubicBezTo>
                      <a:pt x="106" y="660"/>
                      <a:pt x="106" y="660"/>
                      <a:pt x="106" y="660"/>
                    </a:cubicBezTo>
                    <a:lnTo>
                      <a:pt x="218" y="720"/>
                    </a:lnTo>
                    <a:close/>
                    <a:moveTo>
                      <a:pt x="149" y="538"/>
                    </a:moveTo>
                    <a:cubicBezTo>
                      <a:pt x="184" y="435"/>
                      <a:pt x="184" y="435"/>
                      <a:pt x="184" y="435"/>
                    </a:cubicBezTo>
                    <a:cubicBezTo>
                      <a:pt x="295" y="494"/>
                      <a:pt x="295" y="494"/>
                      <a:pt x="295" y="494"/>
                    </a:cubicBezTo>
                    <a:cubicBezTo>
                      <a:pt x="260" y="597"/>
                      <a:pt x="260" y="597"/>
                      <a:pt x="260" y="597"/>
                    </a:cubicBezTo>
                    <a:lnTo>
                      <a:pt x="149" y="538"/>
                    </a:lnTo>
                    <a:close/>
                    <a:moveTo>
                      <a:pt x="188" y="425"/>
                    </a:moveTo>
                    <a:cubicBezTo>
                      <a:pt x="223" y="322"/>
                      <a:pt x="223" y="322"/>
                      <a:pt x="223" y="322"/>
                    </a:cubicBezTo>
                    <a:cubicBezTo>
                      <a:pt x="334" y="381"/>
                      <a:pt x="334" y="381"/>
                      <a:pt x="334" y="381"/>
                    </a:cubicBezTo>
                    <a:cubicBezTo>
                      <a:pt x="299" y="484"/>
                      <a:pt x="299" y="484"/>
                      <a:pt x="299" y="484"/>
                    </a:cubicBezTo>
                    <a:lnTo>
                      <a:pt x="188" y="425"/>
                    </a:lnTo>
                    <a:close/>
                    <a:moveTo>
                      <a:pt x="226" y="312"/>
                    </a:moveTo>
                    <a:cubicBezTo>
                      <a:pt x="262" y="209"/>
                      <a:pt x="262" y="209"/>
                      <a:pt x="262" y="209"/>
                    </a:cubicBezTo>
                    <a:cubicBezTo>
                      <a:pt x="373" y="269"/>
                      <a:pt x="373" y="269"/>
                      <a:pt x="373" y="269"/>
                    </a:cubicBezTo>
                    <a:cubicBezTo>
                      <a:pt x="338" y="371"/>
                      <a:pt x="338" y="371"/>
                      <a:pt x="338" y="371"/>
                    </a:cubicBezTo>
                    <a:lnTo>
                      <a:pt x="226" y="312"/>
                    </a:lnTo>
                    <a:close/>
                    <a:moveTo>
                      <a:pt x="32" y="876"/>
                    </a:moveTo>
                    <a:cubicBezTo>
                      <a:pt x="68" y="773"/>
                      <a:pt x="68" y="773"/>
                      <a:pt x="68" y="773"/>
                    </a:cubicBezTo>
                    <a:cubicBezTo>
                      <a:pt x="179" y="833"/>
                      <a:pt x="179" y="833"/>
                      <a:pt x="179" y="833"/>
                    </a:cubicBezTo>
                    <a:cubicBezTo>
                      <a:pt x="143" y="935"/>
                      <a:pt x="143" y="935"/>
                      <a:pt x="143" y="935"/>
                    </a:cubicBezTo>
                    <a:lnTo>
                      <a:pt x="32" y="876"/>
                    </a:lnTo>
                    <a:close/>
                  </a:path>
                </a:pathLst>
              </a:custGeom>
              <a:solidFill>
                <a:srgbClr val="50555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816" name="Freeform 233"/>
              <p:cNvSpPr/>
              <p:nvPr/>
            </p:nvSpPr>
            <p:spPr bwMode="auto">
              <a:xfrm>
                <a:off x="5792" y="2251"/>
                <a:ext cx="69" cy="90"/>
              </a:xfrm>
              <a:custGeom>
                <a:avLst/>
                <a:gdLst>
                  <a:gd name="T0" fmla="*/ 53 w 69"/>
                  <a:gd name="T1" fmla="*/ 3 h 90"/>
                  <a:gd name="T2" fmla="*/ 5 w 69"/>
                  <a:gd name="T3" fmla="*/ 59 h 90"/>
                  <a:gd name="T4" fmla="*/ 11 w 69"/>
                  <a:gd name="T5" fmla="*/ 81 h 90"/>
                  <a:gd name="T6" fmla="*/ 67 w 69"/>
                  <a:gd name="T7" fmla="*/ 90 h 90"/>
                  <a:gd name="T8" fmla="*/ 69 w 69"/>
                  <a:gd name="T9" fmla="*/ 35 h 90"/>
                  <a:gd name="T10" fmla="*/ 53 w 69"/>
                  <a:gd name="T11" fmla="*/ 3 h 90"/>
                </a:gdLst>
                <a:ahLst/>
                <a:cxnLst>
                  <a:cxn ang="0">
                    <a:pos x="T0" y="T1"/>
                  </a:cxn>
                  <a:cxn ang="0">
                    <a:pos x="T2" y="T3"/>
                  </a:cxn>
                  <a:cxn ang="0">
                    <a:pos x="T4" y="T5"/>
                  </a:cxn>
                  <a:cxn ang="0">
                    <a:pos x="T6" y="T7"/>
                  </a:cxn>
                  <a:cxn ang="0">
                    <a:pos x="T8" y="T9"/>
                  </a:cxn>
                  <a:cxn ang="0">
                    <a:pos x="T10" y="T11"/>
                  </a:cxn>
                </a:cxnLst>
                <a:rect l="0" t="0" r="r" b="b"/>
                <a:pathLst>
                  <a:path w="69" h="90">
                    <a:moveTo>
                      <a:pt x="53" y="3"/>
                    </a:moveTo>
                    <a:cubicBezTo>
                      <a:pt x="53" y="3"/>
                      <a:pt x="37" y="0"/>
                      <a:pt x="5" y="59"/>
                    </a:cubicBezTo>
                    <a:cubicBezTo>
                      <a:pt x="1" y="66"/>
                      <a:pt x="0" y="77"/>
                      <a:pt x="11" y="81"/>
                    </a:cubicBezTo>
                    <a:cubicBezTo>
                      <a:pt x="22" y="85"/>
                      <a:pt x="67" y="90"/>
                      <a:pt x="67" y="90"/>
                    </a:cubicBezTo>
                    <a:cubicBezTo>
                      <a:pt x="69" y="35"/>
                      <a:pt x="69" y="35"/>
                      <a:pt x="69" y="35"/>
                    </a:cubicBezTo>
                    <a:lnTo>
                      <a:pt x="53" y="3"/>
                    </a:lnTo>
                    <a:close/>
                  </a:path>
                </a:pathLst>
              </a:custGeom>
              <a:solidFill>
                <a:srgbClr val="DBB29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817" name="Freeform 234"/>
              <p:cNvSpPr/>
              <p:nvPr/>
            </p:nvSpPr>
            <p:spPr bwMode="auto">
              <a:xfrm>
                <a:off x="5808" y="2251"/>
                <a:ext cx="49" cy="59"/>
              </a:xfrm>
              <a:custGeom>
                <a:avLst/>
                <a:gdLst>
                  <a:gd name="T0" fmla="*/ 32 w 49"/>
                  <a:gd name="T1" fmla="*/ 0 h 59"/>
                  <a:gd name="T2" fmla="*/ 43 w 49"/>
                  <a:gd name="T3" fmla="*/ 3 h 59"/>
                  <a:gd name="T4" fmla="*/ 49 w 49"/>
                  <a:gd name="T5" fmla="*/ 26 h 59"/>
                  <a:gd name="T6" fmla="*/ 35 w 49"/>
                  <a:gd name="T7" fmla="*/ 56 h 59"/>
                  <a:gd name="T8" fmla="*/ 0 w 49"/>
                  <a:gd name="T9" fmla="*/ 41 h 59"/>
                  <a:gd name="T10" fmla="*/ 32 w 49"/>
                  <a:gd name="T11" fmla="*/ 0 h 59"/>
                </a:gdLst>
                <a:ahLst/>
                <a:cxnLst>
                  <a:cxn ang="0">
                    <a:pos x="T0" y="T1"/>
                  </a:cxn>
                  <a:cxn ang="0">
                    <a:pos x="T2" y="T3"/>
                  </a:cxn>
                  <a:cxn ang="0">
                    <a:pos x="T4" y="T5"/>
                  </a:cxn>
                  <a:cxn ang="0">
                    <a:pos x="T6" y="T7"/>
                  </a:cxn>
                  <a:cxn ang="0">
                    <a:pos x="T8" y="T9"/>
                  </a:cxn>
                  <a:cxn ang="0">
                    <a:pos x="T10" y="T11"/>
                  </a:cxn>
                </a:cxnLst>
                <a:rect l="0" t="0" r="r" b="b"/>
                <a:pathLst>
                  <a:path w="49" h="59">
                    <a:moveTo>
                      <a:pt x="32" y="0"/>
                    </a:moveTo>
                    <a:cubicBezTo>
                      <a:pt x="33" y="0"/>
                      <a:pt x="42" y="2"/>
                      <a:pt x="43" y="3"/>
                    </a:cubicBezTo>
                    <a:cubicBezTo>
                      <a:pt x="49" y="26"/>
                      <a:pt x="49" y="26"/>
                      <a:pt x="49" y="26"/>
                    </a:cubicBezTo>
                    <a:cubicBezTo>
                      <a:pt x="45" y="40"/>
                      <a:pt x="35" y="56"/>
                      <a:pt x="35" y="56"/>
                    </a:cubicBezTo>
                    <a:cubicBezTo>
                      <a:pt x="17" y="59"/>
                      <a:pt x="5" y="48"/>
                      <a:pt x="0" y="41"/>
                    </a:cubicBezTo>
                    <a:cubicBezTo>
                      <a:pt x="15" y="5"/>
                      <a:pt x="21" y="2"/>
                      <a:pt x="32" y="0"/>
                    </a:cubicBezTo>
                    <a:close/>
                  </a:path>
                </a:pathLst>
              </a:custGeom>
              <a:solidFill>
                <a:srgbClr val="EFCA2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818" name="Freeform 235"/>
              <p:cNvSpPr/>
              <p:nvPr/>
            </p:nvSpPr>
            <p:spPr bwMode="auto">
              <a:xfrm>
                <a:off x="5800" y="2385"/>
                <a:ext cx="88" cy="180"/>
              </a:xfrm>
              <a:custGeom>
                <a:avLst/>
                <a:gdLst>
                  <a:gd name="T0" fmla="*/ 88 w 88"/>
                  <a:gd name="T1" fmla="*/ 9 h 181"/>
                  <a:gd name="T2" fmla="*/ 78 w 88"/>
                  <a:gd name="T3" fmla="*/ 111 h 181"/>
                  <a:gd name="T4" fmla="*/ 43 w 88"/>
                  <a:gd name="T5" fmla="*/ 153 h 181"/>
                  <a:gd name="T6" fmla="*/ 15 w 88"/>
                  <a:gd name="T7" fmla="*/ 181 h 181"/>
                  <a:gd name="T8" fmla="*/ 0 w 88"/>
                  <a:gd name="T9" fmla="*/ 151 h 181"/>
                  <a:gd name="T10" fmla="*/ 40 w 88"/>
                  <a:gd name="T11" fmla="*/ 106 h 181"/>
                  <a:gd name="T12" fmla="*/ 43 w 88"/>
                  <a:gd name="T13" fmla="*/ 19 h 181"/>
                  <a:gd name="T14" fmla="*/ 88 w 88"/>
                  <a:gd name="T15" fmla="*/ 9 h 1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 h="181">
                    <a:moveTo>
                      <a:pt x="88" y="9"/>
                    </a:moveTo>
                    <a:cubicBezTo>
                      <a:pt x="87" y="16"/>
                      <a:pt x="83" y="87"/>
                      <a:pt x="78" y="111"/>
                    </a:cubicBezTo>
                    <a:cubicBezTo>
                      <a:pt x="74" y="128"/>
                      <a:pt x="43" y="153"/>
                      <a:pt x="43" y="153"/>
                    </a:cubicBezTo>
                    <a:cubicBezTo>
                      <a:pt x="33" y="162"/>
                      <a:pt x="15" y="181"/>
                      <a:pt x="15" y="181"/>
                    </a:cubicBezTo>
                    <a:cubicBezTo>
                      <a:pt x="9" y="155"/>
                      <a:pt x="2" y="153"/>
                      <a:pt x="0" y="151"/>
                    </a:cubicBezTo>
                    <a:cubicBezTo>
                      <a:pt x="0" y="151"/>
                      <a:pt x="18" y="130"/>
                      <a:pt x="40" y="106"/>
                    </a:cubicBezTo>
                    <a:cubicBezTo>
                      <a:pt x="52" y="94"/>
                      <a:pt x="43" y="48"/>
                      <a:pt x="43" y="19"/>
                    </a:cubicBezTo>
                    <a:cubicBezTo>
                      <a:pt x="43" y="9"/>
                      <a:pt x="88" y="0"/>
                      <a:pt x="88" y="9"/>
                    </a:cubicBezTo>
                    <a:close/>
                  </a:path>
                </a:pathLst>
              </a:custGeom>
              <a:solidFill>
                <a:srgbClr val="37698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819" name="Freeform 236"/>
              <p:cNvSpPr/>
              <p:nvPr/>
            </p:nvSpPr>
            <p:spPr bwMode="auto">
              <a:xfrm>
                <a:off x="5778" y="2531"/>
                <a:ext cx="51" cy="77"/>
              </a:xfrm>
              <a:custGeom>
                <a:avLst/>
                <a:gdLst>
                  <a:gd name="T0" fmla="*/ 36 w 51"/>
                  <a:gd name="T1" fmla="*/ 21 h 77"/>
                  <a:gd name="T2" fmla="*/ 23 w 51"/>
                  <a:gd name="T3" fmla="*/ 1 h 77"/>
                  <a:gd name="T4" fmla="*/ 9 w 51"/>
                  <a:gd name="T5" fmla="*/ 8 h 77"/>
                  <a:gd name="T6" fmla="*/ 6 w 51"/>
                  <a:gd name="T7" fmla="*/ 24 h 77"/>
                  <a:gd name="T8" fmla="*/ 20 w 51"/>
                  <a:gd name="T9" fmla="*/ 46 h 77"/>
                  <a:gd name="T10" fmla="*/ 36 w 51"/>
                  <a:gd name="T11" fmla="*/ 70 h 77"/>
                  <a:gd name="T12" fmla="*/ 47 w 51"/>
                  <a:gd name="T13" fmla="*/ 65 h 77"/>
                  <a:gd name="T14" fmla="*/ 45 w 51"/>
                  <a:gd name="T15" fmla="*/ 27 h 77"/>
                  <a:gd name="T16" fmla="*/ 36 w 51"/>
                  <a:gd name="T17" fmla="*/ 21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 h="77">
                    <a:moveTo>
                      <a:pt x="36" y="21"/>
                    </a:moveTo>
                    <a:cubicBezTo>
                      <a:pt x="36" y="21"/>
                      <a:pt x="34" y="0"/>
                      <a:pt x="23" y="1"/>
                    </a:cubicBezTo>
                    <a:cubicBezTo>
                      <a:pt x="20" y="1"/>
                      <a:pt x="13" y="5"/>
                      <a:pt x="9" y="8"/>
                    </a:cubicBezTo>
                    <a:cubicBezTo>
                      <a:pt x="7" y="10"/>
                      <a:pt x="0" y="16"/>
                      <a:pt x="6" y="24"/>
                    </a:cubicBezTo>
                    <a:cubicBezTo>
                      <a:pt x="9" y="29"/>
                      <a:pt x="15" y="36"/>
                      <a:pt x="20" y="46"/>
                    </a:cubicBezTo>
                    <a:cubicBezTo>
                      <a:pt x="25" y="55"/>
                      <a:pt x="33" y="68"/>
                      <a:pt x="36" y="70"/>
                    </a:cubicBezTo>
                    <a:cubicBezTo>
                      <a:pt x="43" y="75"/>
                      <a:pt x="51" y="77"/>
                      <a:pt x="47" y="65"/>
                    </a:cubicBezTo>
                    <a:cubicBezTo>
                      <a:pt x="44" y="55"/>
                      <a:pt x="39" y="34"/>
                      <a:pt x="45" y="27"/>
                    </a:cubicBezTo>
                    <a:cubicBezTo>
                      <a:pt x="49" y="22"/>
                      <a:pt x="36" y="21"/>
                      <a:pt x="36" y="21"/>
                    </a:cubicBezTo>
                    <a:close/>
                  </a:path>
                </a:pathLst>
              </a:custGeom>
              <a:solidFill>
                <a:srgbClr val="F7694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820" name="Freeform 237"/>
              <p:cNvSpPr/>
              <p:nvPr/>
            </p:nvSpPr>
            <p:spPr bwMode="auto">
              <a:xfrm>
                <a:off x="5779" y="2540"/>
                <a:ext cx="47" cy="66"/>
              </a:xfrm>
              <a:custGeom>
                <a:avLst/>
                <a:gdLst>
                  <a:gd name="T0" fmla="*/ 47 w 47"/>
                  <a:gd name="T1" fmla="*/ 63 h 66"/>
                  <a:gd name="T2" fmla="*/ 39 w 47"/>
                  <a:gd name="T3" fmla="*/ 52 h 66"/>
                  <a:gd name="T4" fmla="*/ 24 w 47"/>
                  <a:gd name="T5" fmla="*/ 26 h 66"/>
                  <a:gd name="T6" fmla="*/ 11 w 47"/>
                  <a:gd name="T7" fmla="*/ 3 h 66"/>
                  <a:gd name="T8" fmla="*/ 7 w 47"/>
                  <a:gd name="T9" fmla="*/ 0 h 66"/>
                  <a:gd name="T10" fmla="*/ 5 w 47"/>
                  <a:gd name="T11" fmla="*/ 15 h 66"/>
                  <a:gd name="T12" fmla="*/ 19 w 47"/>
                  <a:gd name="T13" fmla="*/ 37 h 66"/>
                  <a:gd name="T14" fmla="*/ 35 w 47"/>
                  <a:gd name="T15" fmla="*/ 61 h 66"/>
                  <a:gd name="T16" fmla="*/ 47 w 47"/>
                  <a:gd name="T17" fmla="*/ 63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66">
                    <a:moveTo>
                      <a:pt x="47" y="63"/>
                    </a:moveTo>
                    <a:cubicBezTo>
                      <a:pt x="46" y="59"/>
                      <a:pt x="41" y="55"/>
                      <a:pt x="39" y="52"/>
                    </a:cubicBezTo>
                    <a:cubicBezTo>
                      <a:pt x="36" y="48"/>
                      <a:pt x="26" y="32"/>
                      <a:pt x="24" y="26"/>
                    </a:cubicBezTo>
                    <a:cubicBezTo>
                      <a:pt x="21" y="20"/>
                      <a:pt x="19" y="9"/>
                      <a:pt x="11" y="3"/>
                    </a:cubicBezTo>
                    <a:cubicBezTo>
                      <a:pt x="10" y="1"/>
                      <a:pt x="8" y="1"/>
                      <a:pt x="7" y="0"/>
                    </a:cubicBezTo>
                    <a:cubicBezTo>
                      <a:pt x="4" y="3"/>
                      <a:pt x="0" y="9"/>
                      <a:pt x="5" y="15"/>
                    </a:cubicBezTo>
                    <a:cubicBezTo>
                      <a:pt x="8" y="20"/>
                      <a:pt x="14" y="27"/>
                      <a:pt x="19" y="37"/>
                    </a:cubicBezTo>
                    <a:cubicBezTo>
                      <a:pt x="24" y="46"/>
                      <a:pt x="32" y="59"/>
                      <a:pt x="35" y="61"/>
                    </a:cubicBezTo>
                    <a:cubicBezTo>
                      <a:pt x="40" y="65"/>
                      <a:pt x="45" y="66"/>
                      <a:pt x="47" y="63"/>
                    </a:cubicBezTo>
                    <a:close/>
                  </a:path>
                </a:pathLst>
              </a:custGeom>
              <a:solidFill>
                <a:srgbClr val="FAFCF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821" name="Freeform 238"/>
              <p:cNvSpPr/>
              <p:nvPr/>
            </p:nvSpPr>
            <p:spPr bwMode="auto">
              <a:xfrm>
                <a:off x="5781" y="2544"/>
                <a:ext cx="42" cy="62"/>
              </a:xfrm>
              <a:custGeom>
                <a:avLst/>
                <a:gdLst>
                  <a:gd name="T0" fmla="*/ 42 w 42"/>
                  <a:gd name="T1" fmla="*/ 61 h 62"/>
                  <a:gd name="T2" fmla="*/ 42 w 42"/>
                  <a:gd name="T3" fmla="*/ 60 h 62"/>
                  <a:gd name="T4" fmla="*/ 19 w 42"/>
                  <a:gd name="T5" fmla="*/ 25 h 62"/>
                  <a:gd name="T6" fmla="*/ 4 w 42"/>
                  <a:gd name="T7" fmla="*/ 1 h 62"/>
                  <a:gd name="T8" fmla="*/ 2 w 42"/>
                  <a:gd name="T9" fmla="*/ 0 h 62"/>
                  <a:gd name="T10" fmla="*/ 3 w 42"/>
                  <a:gd name="T11" fmla="*/ 11 h 62"/>
                  <a:gd name="T12" fmla="*/ 15 w 42"/>
                  <a:gd name="T13" fmla="*/ 38 h 62"/>
                  <a:gd name="T14" fmla="*/ 26 w 42"/>
                  <a:gd name="T15" fmla="*/ 54 h 62"/>
                  <a:gd name="T16" fmla="*/ 42 w 42"/>
                  <a:gd name="T17" fmla="*/ 6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62">
                    <a:moveTo>
                      <a:pt x="42" y="61"/>
                    </a:moveTo>
                    <a:cubicBezTo>
                      <a:pt x="42" y="60"/>
                      <a:pt x="42" y="60"/>
                      <a:pt x="42" y="60"/>
                    </a:cubicBezTo>
                    <a:cubicBezTo>
                      <a:pt x="40" y="56"/>
                      <a:pt x="24" y="38"/>
                      <a:pt x="19" y="25"/>
                    </a:cubicBezTo>
                    <a:cubicBezTo>
                      <a:pt x="14" y="12"/>
                      <a:pt x="14" y="5"/>
                      <a:pt x="4" y="1"/>
                    </a:cubicBezTo>
                    <a:cubicBezTo>
                      <a:pt x="4" y="0"/>
                      <a:pt x="3" y="0"/>
                      <a:pt x="2" y="0"/>
                    </a:cubicBezTo>
                    <a:cubicBezTo>
                      <a:pt x="1" y="3"/>
                      <a:pt x="0" y="7"/>
                      <a:pt x="3" y="11"/>
                    </a:cubicBezTo>
                    <a:cubicBezTo>
                      <a:pt x="6" y="16"/>
                      <a:pt x="14" y="27"/>
                      <a:pt x="15" y="38"/>
                    </a:cubicBezTo>
                    <a:cubicBezTo>
                      <a:pt x="17" y="46"/>
                      <a:pt x="23" y="52"/>
                      <a:pt x="26" y="54"/>
                    </a:cubicBezTo>
                    <a:cubicBezTo>
                      <a:pt x="29" y="57"/>
                      <a:pt x="39" y="62"/>
                      <a:pt x="42" y="61"/>
                    </a:cubicBezTo>
                    <a:close/>
                  </a:path>
                </a:pathLst>
              </a:custGeom>
              <a:solidFill>
                <a:srgbClr val="81959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822" name="Freeform 239"/>
              <p:cNvSpPr/>
              <p:nvPr/>
            </p:nvSpPr>
            <p:spPr bwMode="auto">
              <a:xfrm>
                <a:off x="5951" y="2259"/>
                <a:ext cx="28" cy="55"/>
              </a:xfrm>
              <a:custGeom>
                <a:avLst/>
                <a:gdLst>
                  <a:gd name="T0" fmla="*/ 4 w 28"/>
                  <a:gd name="T1" fmla="*/ 34 h 55"/>
                  <a:gd name="T2" fmla="*/ 1 w 28"/>
                  <a:gd name="T3" fmla="*/ 17 h 55"/>
                  <a:gd name="T4" fmla="*/ 5 w 28"/>
                  <a:gd name="T5" fmla="*/ 12 h 55"/>
                  <a:gd name="T6" fmla="*/ 10 w 28"/>
                  <a:gd name="T7" fmla="*/ 12 h 55"/>
                  <a:gd name="T8" fmla="*/ 15 w 28"/>
                  <a:gd name="T9" fmla="*/ 2 h 55"/>
                  <a:gd name="T10" fmla="*/ 22 w 28"/>
                  <a:gd name="T11" fmla="*/ 5 h 55"/>
                  <a:gd name="T12" fmla="*/ 27 w 28"/>
                  <a:gd name="T13" fmla="*/ 23 h 55"/>
                  <a:gd name="T14" fmla="*/ 16 w 28"/>
                  <a:gd name="T15" fmla="*/ 48 h 55"/>
                  <a:gd name="T16" fmla="*/ 4 w 28"/>
                  <a:gd name="T17" fmla="*/ 34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55">
                    <a:moveTo>
                      <a:pt x="4" y="34"/>
                    </a:moveTo>
                    <a:cubicBezTo>
                      <a:pt x="4" y="34"/>
                      <a:pt x="0" y="21"/>
                      <a:pt x="1" y="17"/>
                    </a:cubicBezTo>
                    <a:cubicBezTo>
                      <a:pt x="2" y="13"/>
                      <a:pt x="3" y="13"/>
                      <a:pt x="5" y="12"/>
                    </a:cubicBezTo>
                    <a:cubicBezTo>
                      <a:pt x="6" y="11"/>
                      <a:pt x="10" y="12"/>
                      <a:pt x="10" y="12"/>
                    </a:cubicBezTo>
                    <a:cubicBezTo>
                      <a:pt x="10" y="12"/>
                      <a:pt x="14" y="2"/>
                      <a:pt x="15" y="2"/>
                    </a:cubicBezTo>
                    <a:cubicBezTo>
                      <a:pt x="16" y="2"/>
                      <a:pt x="20" y="0"/>
                      <a:pt x="22" y="5"/>
                    </a:cubicBezTo>
                    <a:cubicBezTo>
                      <a:pt x="28" y="17"/>
                      <a:pt x="27" y="23"/>
                      <a:pt x="27" y="23"/>
                    </a:cubicBezTo>
                    <a:cubicBezTo>
                      <a:pt x="27" y="23"/>
                      <a:pt x="19" y="45"/>
                      <a:pt x="16" y="48"/>
                    </a:cubicBezTo>
                    <a:cubicBezTo>
                      <a:pt x="10" y="55"/>
                      <a:pt x="4" y="34"/>
                      <a:pt x="4" y="34"/>
                    </a:cubicBezTo>
                    <a:close/>
                  </a:path>
                </a:pathLst>
              </a:custGeom>
              <a:solidFill>
                <a:srgbClr val="F7CBA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823" name="Freeform 240"/>
              <p:cNvSpPr/>
              <p:nvPr/>
            </p:nvSpPr>
            <p:spPr bwMode="auto">
              <a:xfrm>
                <a:off x="5846" y="2227"/>
                <a:ext cx="35" cy="49"/>
              </a:xfrm>
              <a:custGeom>
                <a:avLst/>
                <a:gdLst>
                  <a:gd name="T0" fmla="*/ 0 w 35"/>
                  <a:gd name="T1" fmla="*/ 29 h 49"/>
                  <a:gd name="T2" fmla="*/ 12 w 35"/>
                  <a:gd name="T3" fmla="*/ 6 h 49"/>
                  <a:gd name="T4" fmla="*/ 35 w 35"/>
                  <a:gd name="T5" fmla="*/ 9 h 49"/>
                  <a:gd name="T6" fmla="*/ 29 w 35"/>
                  <a:gd name="T7" fmla="*/ 38 h 49"/>
                  <a:gd name="T8" fmla="*/ 0 w 35"/>
                  <a:gd name="T9" fmla="*/ 29 h 49"/>
                </a:gdLst>
                <a:ahLst/>
                <a:cxnLst>
                  <a:cxn ang="0">
                    <a:pos x="T0" y="T1"/>
                  </a:cxn>
                  <a:cxn ang="0">
                    <a:pos x="T2" y="T3"/>
                  </a:cxn>
                  <a:cxn ang="0">
                    <a:pos x="T4" y="T5"/>
                  </a:cxn>
                  <a:cxn ang="0">
                    <a:pos x="T6" y="T7"/>
                  </a:cxn>
                  <a:cxn ang="0">
                    <a:pos x="T8" y="T9"/>
                  </a:cxn>
                </a:cxnLst>
                <a:rect l="0" t="0" r="r" b="b"/>
                <a:pathLst>
                  <a:path w="35" h="49">
                    <a:moveTo>
                      <a:pt x="0" y="29"/>
                    </a:moveTo>
                    <a:cubicBezTo>
                      <a:pt x="0" y="29"/>
                      <a:pt x="8" y="19"/>
                      <a:pt x="12" y="6"/>
                    </a:cubicBezTo>
                    <a:cubicBezTo>
                      <a:pt x="13" y="0"/>
                      <a:pt x="35" y="9"/>
                      <a:pt x="35" y="9"/>
                    </a:cubicBezTo>
                    <a:cubicBezTo>
                      <a:pt x="35" y="9"/>
                      <a:pt x="32" y="26"/>
                      <a:pt x="29" y="38"/>
                    </a:cubicBezTo>
                    <a:cubicBezTo>
                      <a:pt x="26" y="49"/>
                      <a:pt x="3" y="34"/>
                      <a:pt x="0" y="29"/>
                    </a:cubicBezTo>
                    <a:close/>
                  </a:path>
                </a:pathLst>
              </a:custGeom>
              <a:solidFill>
                <a:srgbClr val="F7CBA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824" name="Freeform 241"/>
              <p:cNvSpPr/>
              <p:nvPr/>
            </p:nvSpPr>
            <p:spPr bwMode="auto">
              <a:xfrm>
                <a:off x="5881" y="2581"/>
                <a:ext cx="71" cy="42"/>
              </a:xfrm>
              <a:custGeom>
                <a:avLst/>
                <a:gdLst>
                  <a:gd name="T0" fmla="*/ 6 w 71"/>
                  <a:gd name="T1" fmla="*/ 13 h 42"/>
                  <a:gd name="T2" fmla="*/ 0 w 71"/>
                  <a:gd name="T3" fmla="*/ 26 h 42"/>
                  <a:gd name="T4" fmla="*/ 2 w 71"/>
                  <a:gd name="T5" fmla="*/ 38 h 42"/>
                  <a:gd name="T6" fmla="*/ 16 w 71"/>
                  <a:gd name="T7" fmla="*/ 41 h 42"/>
                  <a:gd name="T8" fmla="*/ 33 w 71"/>
                  <a:gd name="T9" fmla="*/ 35 h 42"/>
                  <a:gd name="T10" fmla="*/ 46 w 71"/>
                  <a:gd name="T11" fmla="*/ 32 h 42"/>
                  <a:gd name="T12" fmla="*/ 71 w 71"/>
                  <a:gd name="T13" fmla="*/ 18 h 42"/>
                  <a:gd name="T14" fmla="*/ 70 w 71"/>
                  <a:gd name="T15" fmla="*/ 8 h 42"/>
                  <a:gd name="T16" fmla="*/ 32 w 71"/>
                  <a:gd name="T17" fmla="*/ 10 h 42"/>
                  <a:gd name="T18" fmla="*/ 6 w 71"/>
                  <a:gd name="T19" fmla="*/ 13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 h="42">
                    <a:moveTo>
                      <a:pt x="6" y="13"/>
                    </a:moveTo>
                    <a:cubicBezTo>
                      <a:pt x="6" y="13"/>
                      <a:pt x="0" y="18"/>
                      <a:pt x="0" y="26"/>
                    </a:cubicBezTo>
                    <a:cubicBezTo>
                      <a:pt x="0" y="34"/>
                      <a:pt x="0" y="37"/>
                      <a:pt x="2" y="38"/>
                    </a:cubicBezTo>
                    <a:cubicBezTo>
                      <a:pt x="4" y="40"/>
                      <a:pt x="11" y="42"/>
                      <a:pt x="16" y="41"/>
                    </a:cubicBezTo>
                    <a:cubicBezTo>
                      <a:pt x="21" y="41"/>
                      <a:pt x="29" y="36"/>
                      <a:pt x="33" y="35"/>
                    </a:cubicBezTo>
                    <a:cubicBezTo>
                      <a:pt x="36" y="33"/>
                      <a:pt x="34" y="34"/>
                      <a:pt x="46" y="32"/>
                    </a:cubicBezTo>
                    <a:cubicBezTo>
                      <a:pt x="64" y="28"/>
                      <a:pt x="69" y="22"/>
                      <a:pt x="71" y="18"/>
                    </a:cubicBezTo>
                    <a:cubicBezTo>
                      <a:pt x="71" y="16"/>
                      <a:pt x="71" y="9"/>
                      <a:pt x="70" y="8"/>
                    </a:cubicBezTo>
                    <a:cubicBezTo>
                      <a:pt x="59" y="0"/>
                      <a:pt x="36" y="15"/>
                      <a:pt x="32" y="10"/>
                    </a:cubicBezTo>
                    <a:cubicBezTo>
                      <a:pt x="27" y="5"/>
                      <a:pt x="6" y="13"/>
                      <a:pt x="6" y="13"/>
                    </a:cubicBezTo>
                    <a:close/>
                  </a:path>
                </a:pathLst>
              </a:custGeom>
              <a:solidFill>
                <a:srgbClr val="FAFCF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825" name="Freeform 242"/>
              <p:cNvSpPr/>
              <p:nvPr/>
            </p:nvSpPr>
            <p:spPr bwMode="auto">
              <a:xfrm>
                <a:off x="5881" y="2584"/>
                <a:ext cx="72" cy="34"/>
              </a:xfrm>
              <a:custGeom>
                <a:avLst/>
                <a:gdLst>
                  <a:gd name="T0" fmla="*/ 5 w 72"/>
                  <a:gd name="T1" fmla="*/ 5 h 34"/>
                  <a:gd name="T2" fmla="*/ 0 w 72"/>
                  <a:gd name="T3" fmla="*/ 18 h 34"/>
                  <a:gd name="T4" fmla="*/ 2 w 72"/>
                  <a:gd name="T5" fmla="*/ 31 h 34"/>
                  <a:gd name="T6" fmla="*/ 15 w 72"/>
                  <a:gd name="T7" fmla="*/ 33 h 34"/>
                  <a:gd name="T8" fmla="*/ 26 w 72"/>
                  <a:gd name="T9" fmla="*/ 30 h 34"/>
                  <a:gd name="T10" fmla="*/ 43 w 72"/>
                  <a:gd name="T11" fmla="*/ 26 h 34"/>
                  <a:gd name="T12" fmla="*/ 71 w 72"/>
                  <a:gd name="T13" fmla="*/ 9 h 34"/>
                  <a:gd name="T14" fmla="*/ 55 w 72"/>
                  <a:gd name="T15" fmla="*/ 1 h 34"/>
                  <a:gd name="T16" fmla="*/ 31 w 72"/>
                  <a:gd name="T17" fmla="*/ 2 h 34"/>
                  <a:gd name="T18" fmla="*/ 5 w 72"/>
                  <a:gd name="T19" fmla="*/ 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34">
                    <a:moveTo>
                      <a:pt x="5" y="5"/>
                    </a:moveTo>
                    <a:cubicBezTo>
                      <a:pt x="5" y="5"/>
                      <a:pt x="1" y="9"/>
                      <a:pt x="0" y="18"/>
                    </a:cubicBezTo>
                    <a:cubicBezTo>
                      <a:pt x="0" y="24"/>
                      <a:pt x="0" y="29"/>
                      <a:pt x="2" y="31"/>
                    </a:cubicBezTo>
                    <a:cubicBezTo>
                      <a:pt x="4" y="32"/>
                      <a:pt x="9" y="34"/>
                      <a:pt x="15" y="33"/>
                    </a:cubicBezTo>
                    <a:cubicBezTo>
                      <a:pt x="19" y="33"/>
                      <a:pt x="23" y="32"/>
                      <a:pt x="26" y="30"/>
                    </a:cubicBezTo>
                    <a:cubicBezTo>
                      <a:pt x="31" y="28"/>
                      <a:pt x="34" y="28"/>
                      <a:pt x="43" y="26"/>
                    </a:cubicBezTo>
                    <a:cubicBezTo>
                      <a:pt x="57" y="23"/>
                      <a:pt x="70" y="15"/>
                      <a:pt x="71" y="9"/>
                    </a:cubicBezTo>
                    <a:cubicBezTo>
                      <a:pt x="72" y="5"/>
                      <a:pt x="66" y="0"/>
                      <a:pt x="55" y="1"/>
                    </a:cubicBezTo>
                    <a:cubicBezTo>
                      <a:pt x="40" y="3"/>
                      <a:pt x="34" y="3"/>
                      <a:pt x="31" y="2"/>
                    </a:cubicBezTo>
                    <a:cubicBezTo>
                      <a:pt x="24" y="0"/>
                      <a:pt x="5" y="5"/>
                      <a:pt x="5" y="5"/>
                    </a:cubicBezTo>
                    <a:close/>
                  </a:path>
                </a:pathLst>
              </a:custGeom>
              <a:solidFill>
                <a:srgbClr val="F7694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826" name="Freeform 243"/>
              <p:cNvSpPr/>
              <p:nvPr/>
            </p:nvSpPr>
            <p:spPr bwMode="auto">
              <a:xfrm>
                <a:off x="5849" y="2333"/>
                <a:ext cx="87" cy="277"/>
              </a:xfrm>
              <a:custGeom>
                <a:avLst/>
                <a:gdLst>
                  <a:gd name="T0" fmla="*/ 46 w 87"/>
                  <a:gd name="T1" fmla="*/ 50 h 278"/>
                  <a:gd name="T2" fmla="*/ 83 w 87"/>
                  <a:gd name="T3" fmla="*/ 151 h 278"/>
                  <a:gd name="T4" fmla="*/ 82 w 87"/>
                  <a:gd name="T5" fmla="*/ 192 h 278"/>
                  <a:gd name="T6" fmla="*/ 67 w 87"/>
                  <a:gd name="T7" fmla="*/ 258 h 278"/>
                  <a:gd name="T8" fmla="*/ 56 w 87"/>
                  <a:gd name="T9" fmla="*/ 272 h 278"/>
                  <a:gd name="T10" fmla="*/ 32 w 87"/>
                  <a:gd name="T11" fmla="*/ 267 h 278"/>
                  <a:gd name="T12" fmla="*/ 38 w 87"/>
                  <a:gd name="T13" fmla="*/ 223 h 278"/>
                  <a:gd name="T14" fmla="*/ 49 w 87"/>
                  <a:gd name="T15" fmla="*/ 173 h 278"/>
                  <a:gd name="T16" fmla="*/ 4 w 87"/>
                  <a:gd name="T17" fmla="*/ 83 h 278"/>
                  <a:gd name="T18" fmla="*/ 46 w 87"/>
                  <a:gd name="T19" fmla="*/ 50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7" h="278">
                    <a:moveTo>
                      <a:pt x="46" y="50"/>
                    </a:moveTo>
                    <a:cubicBezTo>
                      <a:pt x="75" y="119"/>
                      <a:pt x="84" y="154"/>
                      <a:pt x="83" y="151"/>
                    </a:cubicBezTo>
                    <a:cubicBezTo>
                      <a:pt x="86" y="158"/>
                      <a:pt x="87" y="173"/>
                      <a:pt x="82" y="192"/>
                    </a:cubicBezTo>
                    <a:cubicBezTo>
                      <a:pt x="75" y="216"/>
                      <a:pt x="66" y="260"/>
                      <a:pt x="67" y="258"/>
                    </a:cubicBezTo>
                    <a:cubicBezTo>
                      <a:pt x="66" y="259"/>
                      <a:pt x="66" y="265"/>
                      <a:pt x="56" y="272"/>
                    </a:cubicBezTo>
                    <a:cubicBezTo>
                      <a:pt x="47" y="278"/>
                      <a:pt x="30" y="278"/>
                      <a:pt x="32" y="267"/>
                    </a:cubicBezTo>
                    <a:cubicBezTo>
                      <a:pt x="32" y="267"/>
                      <a:pt x="34" y="245"/>
                      <a:pt x="38" y="223"/>
                    </a:cubicBezTo>
                    <a:cubicBezTo>
                      <a:pt x="43" y="200"/>
                      <a:pt x="50" y="177"/>
                      <a:pt x="49" y="173"/>
                    </a:cubicBezTo>
                    <a:cubicBezTo>
                      <a:pt x="47" y="148"/>
                      <a:pt x="12" y="108"/>
                      <a:pt x="4" y="83"/>
                    </a:cubicBezTo>
                    <a:cubicBezTo>
                      <a:pt x="0" y="73"/>
                      <a:pt x="25" y="0"/>
                      <a:pt x="46" y="50"/>
                    </a:cubicBezTo>
                    <a:close/>
                  </a:path>
                </a:pathLst>
              </a:custGeom>
              <a:solidFill>
                <a:srgbClr val="4F81A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827" name="Freeform 244"/>
              <p:cNvSpPr/>
              <p:nvPr/>
            </p:nvSpPr>
            <p:spPr bwMode="auto">
              <a:xfrm>
                <a:off x="5853" y="2186"/>
                <a:ext cx="49" cy="63"/>
              </a:xfrm>
              <a:custGeom>
                <a:avLst/>
                <a:gdLst>
                  <a:gd name="T0" fmla="*/ 31 w 49"/>
                  <a:gd name="T1" fmla="*/ 0 h 63"/>
                  <a:gd name="T2" fmla="*/ 49 w 49"/>
                  <a:gd name="T3" fmla="*/ 0 h 63"/>
                  <a:gd name="T4" fmla="*/ 47 w 49"/>
                  <a:gd name="T5" fmla="*/ 47 h 63"/>
                  <a:gd name="T6" fmla="*/ 37 w 49"/>
                  <a:gd name="T7" fmla="*/ 63 h 63"/>
                  <a:gd name="T8" fmla="*/ 14 w 49"/>
                  <a:gd name="T9" fmla="*/ 56 h 63"/>
                  <a:gd name="T10" fmla="*/ 4 w 49"/>
                  <a:gd name="T11" fmla="*/ 34 h 63"/>
                  <a:gd name="T12" fmla="*/ 0 w 49"/>
                  <a:gd name="T13" fmla="*/ 3 h 63"/>
                  <a:gd name="T14" fmla="*/ 31 w 49"/>
                  <a:gd name="T15" fmla="*/ 0 h 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 h="63">
                    <a:moveTo>
                      <a:pt x="31" y="0"/>
                    </a:moveTo>
                    <a:cubicBezTo>
                      <a:pt x="49" y="0"/>
                      <a:pt x="49" y="0"/>
                      <a:pt x="49" y="0"/>
                    </a:cubicBezTo>
                    <a:cubicBezTo>
                      <a:pt x="47" y="47"/>
                      <a:pt x="47" y="47"/>
                      <a:pt x="47" y="47"/>
                    </a:cubicBezTo>
                    <a:cubicBezTo>
                      <a:pt x="46" y="60"/>
                      <a:pt x="41" y="63"/>
                      <a:pt x="37" y="63"/>
                    </a:cubicBezTo>
                    <a:cubicBezTo>
                      <a:pt x="28" y="63"/>
                      <a:pt x="19" y="59"/>
                      <a:pt x="14" y="56"/>
                    </a:cubicBezTo>
                    <a:cubicBezTo>
                      <a:pt x="5" y="51"/>
                      <a:pt x="4" y="35"/>
                      <a:pt x="4" y="34"/>
                    </a:cubicBezTo>
                    <a:cubicBezTo>
                      <a:pt x="0" y="3"/>
                      <a:pt x="0" y="3"/>
                      <a:pt x="0" y="3"/>
                    </a:cubicBezTo>
                    <a:lnTo>
                      <a:pt x="31" y="0"/>
                    </a:lnTo>
                    <a:close/>
                  </a:path>
                </a:pathLst>
              </a:custGeom>
              <a:solidFill>
                <a:srgbClr val="F7CBA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828" name="Freeform 245"/>
              <p:cNvSpPr/>
              <p:nvPr/>
            </p:nvSpPr>
            <p:spPr bwMode="auto">
              <a:xfrm>
                <a:off x="5844" y="2170"/>
                <a:ext cx="60" cy="70"/>
              </a:xfrm>
              <a:custGeom>
                <a:avLst/>
                <a:gdLst>
                  <a:gd name="T0" fmla="*/ 60 w 60"/>
                  <a:gd name="T1" fmla="*/ 11 h 70"/>
                  <a:gd name="T2" fmla="*/ 57 w 60"/>
                  <a:gd name="T3" fmla="*/ 23 h 70"/>
                  <a:gd name="T4" fmla="*/ 50 w 60"/>
                  <a:gd name="T5" fmla="*/ 44 h 70"/>
                  <a:gd name="T6" fmla="*/ 47 w 60"/>
                  <a:gd name="T7" fmla="*/ 50 h 70"/>
                  <a:gd name="T8" fmla="*/ 37 w 60"/>
                  <a:gd name="T9" fmla="*/ 46 h 70"/>
                  <a:gd name="T10" fmla="*/ 27 w 60"/>
                  <a:gd name="T11" fmla="*/ 62 h 70"/>
                  <a:gd name="T12" fmla="*/ 13 w 60"/>
                  <a:gd name="T13" fmla="*/ 66 h 70"/>
                  <a:gd name="T14" fmla="*/ 8 w 60"/>
                  <a:gd name="T15" fmla="*/ 51 h 70"/>
                  <a:gd name="T16" fmla="*/ 4 w 60"/>
                  <a:gd name="T17" fmla="*/ 13 h 70"/>
                  <a:gd name="T18" fmla="*/ 37 w 60"/>
                  <a:gd name="T19" fmla="*/ 2 h 70"/>
                  <a:gd name="T20" fmla="*/ 60 w 60"/>
                  <a:gd name="T21" fmla="*/ 1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 h="70">
                    <a:moveTo>
                      <a:pt x="60" y="11"/>
                    </a:moveTo>
                    <a:cubicBezTo>
                      <a:pt x="59" y="15"/>
                      <a:pt x="58" y="24"/>
                      <a:pt x="57" y="23"/>
                    </a:cubicBezTo>
                    <a:cubicBezTo>
                      <a:pt x="47" y="18"/>
                      <a:pt x="50" y="39"/>
                      <a:pt x="50" y="44"/>
                    </a:cubicBezTo>
                    <a:cubicBezTo>
                      <a:pt x="50" y="44"/>
                      <a:pt x="49" y="51"/>
                      <a:pt x="47" y="50"/>
                    </a:cubicBezTo>
                    <a:cubicBezTo>
                      <a:pt x="45" y="50"/>
                      <a:pt x="46" y="31"/>
                      <a:pt x="37" y="46"/>
                    </a:cubicBezTo>
                    <a:cubicBezTo>
                      <a:pt x="37" y="46"/>
                      <a:pt x="31" y="58"/>
                      <a:pt x="27" y="62"/>
                    </a:cubicBezTo>
                    <a:cubicBezTo>
                      <a:pt x="18" y="70"/>
                      <a:pt x="12" y="66"/>
                      <a:pt x="13" y="66"/>
                    </a:cubicBezTo>
                    <a:cubicBezTo>
                      <a:pt x="13" y="67"/>
                      <a:pt x="11" y="61"/>
                      <a:pt x="8" y="51"/>
                    </a:cubicBezTo>
                    <a:cubicBezTo>
                      <a:pt x="3" y="31"/>
                      <a:pt x="0" y="21"/>
                      <a:pt x="4" y="13"/>
                    </a:cubicBezTo>
                    <a:cubicBezTo>
                      <a:pt x="9" y="4"/>
                      <a:pt x="24" y="0"/>
                      <a:pt x="37" y="2"/>
                    </a:cubicBezTo>
                    <a:cubicBezTo>
                      <a:pt x="47" y="4"/>
                      <a:pt x="60" y="11"/>
                      <a:pt x="60" y="11"/>
                    </a:cubicBezTo>
                    <a:close/>
                  </a:path>
                </a:pathLst>
              </a:custGeom>
              <a:solidFill>
                <a:srgbClr val="CE780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829" name="Freeform 246"/>
              <p:cNvSpPr/>
              <p:nvPr/>
            </p:nvSpPr>
            <p:spPr bwMode="auto">
              <a:xfrm>
                <a:off x="5884" y="2210"/>
                <a:ext cx="5" cy="14"/>
              </a:xfrm>
              <a:custGeom>
                <a:avLst/>
                <a:gdLst>
                  <a:gd name="T0" fmla="*/ 5 w 5"/>
                  <a:gd name="T1" fmla="*/ 0 h 14"/>
                  <a:gd name="T2" fmla="*/ 1 w 5"/>
                  <a:gd name="T3" fmla="*/ 5 h 14"/>
                  <a:gd name="T4" fmla="*/ 2 w 5"/>
                  <a:gd name="T5" fmla="*/ 12 h 14"/>
                  <a:gd name="T6" fmla="*/ 5 w 5"/>
                  <a:gd name="T7" fmla="*/ 14 h 14"/>
                  <a:gd name="T8" fmla="*/ 5 w 5"/>
                  <a:gd name="T9" fmla="*/ 5 h 14"/>
                  <a:gd name="T10" fmla="*/ 5 w 5"/>
                  <a:gd name="T11" fmla="*/ 0 h 14"/>
                </a:gdLst>
                <a:ahLst/>
                <a:cxnLst>
                  <a:cxn ang="0">
                    <a:pos x="T0" y="T1"/>
                  </a:cxn>
                  <a:cxn ang="0">
                    <a:pos x="T2" y="T3"/>
                  </a:cxn>
                  <a:cxn ang="0">
                    <a:pos x="T4" y="T5"/>
                  </a:cxn>
                  <a:cxn ang="0">
                    <a:pos x="T6" y="T7"/>
                  </a:cxn>
                  <a:cxn ang="0">
                    <a:pos x="T8" y="T9"/>
                  </a:cxn>
                  <a:cxn ang="0">
                    <a:pos x="T10" y="T11"/>
                  </a:cxn>
                </a:cxnLst>
                <a:rect l="0" t="0" r="r" b="b"/>
                <a:pathLst>
                  <a:path w="5" h="14">
                    <a:moveTo>
                      <a:pt x="5" y="0"/>
                    </a:moveTo>
                    <a:cubicBezTo>
                      <a:pt x="5" y="0"/>
                      <a:pt x="2" y="1"/>
                      <a:pt x="1" y="5"/>
                    </a:cubicBezTo>
                    <a:cubicBezTo>
                      <a:pt x="0" y="8"/>
                      <a:pt x="1" y="11"/>
                      <a:pt x="2" y="12"/>
                    </a:cubicBezTo>
                    <a:cubicBezTo>
                      <a:pt x="4" y="13"/>
                      <a:pt x="5" y="14"/>
                      <a:pt x="5" y="14"/>
                    </a:cubicBezTo>
                    <a:cubicBezTo>
                      <a:pt x="5" y="14"/>
                      <a:pt x="5" y="6"/>
                      <a:pt x="5" y="5"/>
                    </a:cubicBezTo>
                    <a:cubicBezTo>
                      <a:pt x="5" y="4"/>
                      <a:pt x="5" y="0"/>
                      <a:pt x="5" y="0"/>
                    </a:cubicBezTo>
                    <a:close/>
                  </a:path>
                </a:pathLst>
              </a:custGeom>
              <a:solidFill>
                <a:srgbClr val="EFCCA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830" name="Freeform 247"/>
              <p:cNvSpPr/>
              <p:nvPr/>
            </p:nvSpPr>
            <p:spPr bwMode="auto">
              <a:xfrm>
                <a:off x="5887" y="2208"/>
                <a:ext cx="6" cy="18"/>
              </a:xfrm>
              <a:custGeom>
                <a:avLst/>
                <a:gdLst>
                  <a:gd name="T0" fmla="*/ 4 w 6"/>
                  <a:gd name="T1" fmla="*/ 0 h 18"/>
                  <a:gd name="T2" fmla="*/ 5 w 6"/>
                  <a:gd name="T3" fmla="*/ 3 h 18"/>
                  <a:gd name="T4" fmla="*/ 3 w 6"/>
                  <a:gd name="T5" fmla="*/ 10 h 18"/>
                  <a:gd name="T6" fmla="*/ 4 w 6"/>
                  <a:gd name="T7" fmla="*/ 16 h 18"/>
                  <a:gd name="T8" fmla="*/ 1 w 6"/>
                  <a:gd name="T9" fmla="*/ 16 h 18"/>
                  <a:gd name="T10" fmla="*/ 0 w 6"/>
                  <a:gd name="T11" fmla="*/ 8 h 18"/>
                  <a:gd name="T12" fmla="*/ 4 w 6"/>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6" h="18">
                    <a:moveTo>
                      <a:pt x="4" y="0"/>
                    </a:moveTo>
                    <a:cubicBezTo>
                      <a:pt x="4" y="0"/>
                      <a:pt x="6" y="0"/>
                      <a:pt x="5" y="3"/>
                    </a:cubicBezTo>
                    <a:cubicBezTo>
                      <a:pt x="3" y="6"/>
                      <a:pt x="3" y="8"/>
                      <a:pt x="3" y="10"/>
                    </a:cubicBezTo>
                    <a:cubicBezTo>
                      <a:pt x="3" y="12"/>
                      <a:pt x="4" y="16"/>
                      <a:pt x="4" y="16"/>
                    </a:cubicBezTo>
                    <a:cubicBezTo>
                      <a:pt x="4" y="16"/>
                      <a:pt x="3" y="18"/>
                      <a:pt x="1" y="16"/>
                    </a:cubicBezTo>
                    <a:cubicBezTo>
                      <a:pt x="1" y="14"/>
                      <a:pt x="0" y="12"/>
                      <a:pt x="0" y="8"/>
                    </a:cubicBezTo>
                    <a:cubicBezTo>
                      <a:pt x="0" y="7"/>
                      <a:pt x="2" y="0"/>
                      <a:pt x="4" y="0"/>
                    </a:cubicBezTo>
                    <a:close/>
                  </a:path>
                </a:pathLst>
              </a:custGeom>
              <a:solidFill>
                <a:srgbClr val="F7DDC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831" name="Freeform 248"/>
              <p:cNvSpPr/>
              <p:nvPr/>
            </p:nvSpPr>
            <p:spPr bwMode="auto">
              <a:xfrm>
                <a:off x="5825" y="2250"/>
                <a:ext cx="90" cy="206"/>
              </a:xfrm>
              <a:custGeom>
                <a:avLst/>
                <a:gdLst>
                  <a:gd name="T0" fmla="*/ 15 w 90"/>
                  <a:gd name="T1" fmla="*/ 165 h 206"/>
                  <a:gd name="T2" fmla="*/ 8 w 90"/>
                  <a:gd name="T3" fmla="*/ 93 h 206"/>
                  <a:gd name="T4" fmla="*/ 0 w 90"/>
                  <a:gd name="T5" fmla="*/ 36 h 206"/>
                  <a:gd name="T6" fmla="*/ 11 w 90"/>
                  <a:gd name="T7" fmla="*/ 2 h 206"/>
                  <a:gd name="T8" fmla="*/ 28 w 90"/>
                  <a:gd name="T9" fmla="*/ 3 h 206"/>
                  <a:gd name="T10" fmla="*/ 69 w 90"/>
                  <a:gd name="T11" fmla="*/ 26 h 206"/>
                  <a:gd name="T12" fmla="*/ 78 w 90"/>
                  <a:gd name="T13" fmla="*/ 65 h 206"/>
                  <a:gd name="T14" fmla="*/ 77 w 90"/>
                  <a:gd name="T15" fmla="*/ 124 h 206"/>
                  <a:gd name="T16" fmla="*/ 90 w 90"/>
                  <a:gd name="T17" fmla="*/ 181 h 206"/>
                  <a:gd name="T18" fmla="*/ 15 w 90"/>
                  <a:gd name="T19" fmla="*/ 165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0" h="206">
                    <a:moveTo>
                      <a:pt x="15" y="165"/>
                    </a:moveTo>
                    <a:cubicBezTo>
                      <a:pt x="13" y="148"/>
                      <a:pt x="10" y="106"/>
                      <a:pt x="8" y="93"/>
                    </a:cubicBezTo>
                    <a:cubicBezTo>
                      <a:pt x="5" y="77"/>
                      <a:pt x="0" y="51"/>
                      <a:pt x="0" y="36"/>
                    </a:cubicBezTo>
                    <a:cubicBezTo>
                      <a:pt x="1" y="18"/>
                      <a:pt x="3" y="7"/>
                      <a:pt x="11" y="2"/>
                    </a:cubicBezTo>
                    <a:cubicBezTo>
                      <a:pt x="14" y="0"/>
                      <a:pt x="23" y="2"/>
                      <a:pt x="28" y="3"/>
                    </a:cubicBezTo>
                    <a:cubicBezTo>
                      <a:pt x="47" y="10"/>
                      <a:pt x="64" y="19"/>
                      <a:pt x="69" y="26"/>
                    </a:cubicBezTo>
                    <a:cubicBezTo>
                      <a:pt x="78" y="40"/>
                      <a:pt x="77" y="57"/>
                      <a:pt x="78" y="65"/>
                    </a:cubicBezTo>
                    <a:cubicBezTo>
                      <a:pt x="79" y="75"/>
                      <a:pt x="76" y="108"/>
                      <a:pt x="77" y="124"/>
                    </a:cubicBezTo>
                    <a:cubicBezTo>
                      <a:pt x="79" y="154"/>
                      <a:pt x="88" y="175"/>
                      <a:pt x="90" y="181"/>
                    </a:cubicBezTo>
                    <a:cubicBezTo>
                      <a:pt x="90" y="181"/>
                      <a:pt x="22" y="206"/>
                      <a:pt x="15" y="165"/>
                    </a:cubicBezTo>
                    <a:close/>
                  </a:path>
                </a:pathLst>
              </a:custGeom>
              <a:solidFill>
                <a:srgbClr val="FFD52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832" name="Freeform 249"/>
              <p:cNvSpPr/>
              <p:nvPr/>
            </p:nvSpPr>
            <p:spPr bwMode="auto">
              <a:xfrm>
                <a:off x="5863" y="2269"/>
                <a:ext cx="108" cy="82"/>
              </a:xfrm>
              <a:custGeom>
                <a:avLst/>
                <a:gdLst>
                  <a:gd name="T0" fmla="*/ 18 w 108"/>
                  <a:gd name="T1" fmla="*/ 3 h 82"/>
                  <a:gd name="T2" fmla="*/ 39 w 108"/>
                  <a:gd name="T3" fmla="*/ 18 h 82"/>
                  <a:gd name="T4" fmla="*/ 63 w 108"/>
                  <a:gd name="T5" fmla="*/ 47 h 82"/>
                  <a:gd name="T6" fmla="*/ 71 w 108"/>
                  <a:gd name="T7" fmla="*/ 51 h 82"/>
                  <a:gd name="T8" fmla="*/ 97 w 108"/>
                  <a:gd name="T9" fmla="*/ 18 h 82"/>
                  <a:gd name="T10" fmla="*/ 104 w 108"/>
                  <a:gd name="T11" fmla="*/ 19 h 82"/>
                  <a:gd name="T12" fmla="*/ 108 w 108"/>
                  <a:gd name="T13" fmla="*/ 29 h 82"/>
                  <a:gd name="T14" fmla="*/ 76 w 108"/>
                  <a:gd name="T15" fmla="*/ 78 h 82"/>
                  <a:gd name="T16" fmla="*/ 59 w 108"/>
                  <a:gd name="T17" fmla="*/ 76 h 82"/>
                  <a:gd name="T18" fmla="*/ 12 w 108"/>
                  <a:gd name="T19" fmla="*/ 30 h 82"/>
                  <a:gd name="T20" fmla="*/ 18 w 108"/>
                  <a:gd name="T21" fmla="*/ 3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8" h="82">
                    <a:moveTo>
                      <a:pt x="18" y="3"/>
                    </a:moveTo>
                    <a:cubicBezTo>
                      <a:pt x="18" y="3"/>
                      <a:pt x="24" y="0"/>
                      <a:pt x="39" y="18"/>
                    </a:cubicBezTo>
                    <a:cubicBezTo>
                      <a:pt x="51" y="33"/>
                      <a:pt x="58" y="41"/>
                      <a:pt x="63" y="47"/>
                    </a:cubicBezTo>
                    <a:cubicBezTo>
                      <a:pt x="66" y="51"/>
                      <a:pt x="69" y="53"/>
                      <a:pt x="71" y="51"/>
                    </a:cubicBezTo>
                    <a:cubicBezTo>
                      <a:pt x="83" y="43"/>
                      <a:pt x="97" y="18"/>
                      <a:pt x="97" y="18"/>
                    </a:cubicBezTo>
                    <a:cubicBezTo>
                      <a:pt x="97" y="18"/>
                      <a:pt x="101" y="14"/>
                      <a:pt x="104" y="19"/>
                    </a:cubicBezTo>
                    <a:cubicBezTo>
                      <a:pt x="108" y="25"/>
                      <a:pt x="108" y="29"/>
                      <a:pt x="108" y="29"/>
                    </a:cubicBezTo>
                    <a:cubicBezTo>
                      <a:pt x="108" y="29"/>
                      <a:pt x="95" y="69"/>
                      <a:pt x="76" y="78"/>
                    </a:cubicBezTo>
                    <a:cubicBezTo>
                      <a:pt x="69" y="81"/>
                      <a:pt x="67" y="82"/>
                      <a:pt x="59" y="76"/>
                    </a:cubicBezTo>
                    <a:cubicBezTo>
                      <a:pt x="39" y="60"/>
                      <a:pt x="12" y="30"/>
                      <a:pt x="12" y="30"/>
                    </a:cubicBezTo>
                    <a:cubicBezTo>
                      <a:pt x="12" y="30"/>
                      <a:pt x="0" y="10"/>
                      <a:pt x="18" y="3"/>
                    </a:cubicBezTo>
                    <a:close/>
                  </a:path>
                </a:pathLst>
              </a:custGeom>
              <a:solidFill>
                <a:srgbClr val="F7CBA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833" name="Freeform 250"/>
              <p:cNvSpPr/>
              <p:nvPr/>
            </p:nvSpPr>
            <p:spPr bwMode="auto">
              <a:xfrm>
                <a:off x="5862" y="2270"/>
                <a:ext cx="55" cy="57"/>
              </a:xfrm>
              <a:custGeom>
                <a:avLst/>
                <a:gdLst>
                  <a:gd name="T0" fmla="*/ 19 w 55"/>
                  <a:gd name="T1" fmla="*/ 2 h 57"/>
                  <a:gd name="T2" fmla="*/ 44 w 55"/>
                  <a:gd name="T3" fmla="*/ 19 h 57"/>
                  <a:gd name="T4" fmla="*/ 55 w 55"/>
                  <a:gd name="T5" fmla="*/ 34 h 57"/>
                  <a:gd name="T6" fmla="*/ 31 w 55"/>
                  <a:gd name="T7" fmla="*/ 57 h 57"/>
                  <a:gd name="T8" fmla="*/ 13 w 55"/>
                  <a:gd name="T9" fmla="*/ 29 h 57"/>
                  <a:gd name="T10" fmla="*/ 19 w 55"/>
                  <a:gd name="T11" fmla="*/ 2 h 57"/>
                </a:gdLst>
                <a:ahLst/>
                <a:cxnLst>
                  <a:cxn ang="0">
                    <a:pos x="T0" y="T1"/>
                  </a:cxn>
                  <a:cxn ang="0">
                    <a:pos x="T2" y="T3"/>
                  </a:cxn>
                  <a:cxn ang="0">
                    <a:pos x="T4" y="T5"/>
                  </a:cxn>
                  <a:cxn ang="0">
                    <a:pos x="T6" y="T7"/>
                  </a:cxn>
                  <a:cxn ang="0">
                    <a:pos x="T8" y="T9"/>
                  </a:cxn>
                  <a:cxn ang="0">
                    <a:pos x="T10" y="T11"/>
                  </a:cxn>
                </a:cxnLst>
                <a:rect l="0" t="0" r="r" b="b"/>
                <a:pathLst>
                  <a:path w="55" h="57">
                    <a:moveTo>
                      <a:pt x="19" y="2"/>
                    </a:moveTo>
                    <a:cubicBezTo>
                      <a:pt x="26" y="0"/>
                      <a:pt x="32" y="4"/>
                      <a:pt x="44" y="19"/>
                    </a:cubicBezTo>
                    <a:cubicBezTo>
                      <a:pt x="49" y="25"/>
                      <a:pt x="52" y="30"/>
                      <a:pt x="55" y="34"/>
                    </a:cubicBezTo>
                    <a:cubicBezTo>
                      <a:pt x="51" y="44"/>
                      <a:pt x="38" y="53"/>
                      <a:pt x="31" y="57"/>
                    </a:cubicBezTo>
                    <a:cubicBezTo>
                      <a:pt x="18" y="44"/>
                      <a:pt x="13" y="29"/>
                      <a:pt x="13" y="29"/>
                    </a:cubicBezTo>
                    <a:cubicBezTo>
                      <a:pt x="13" y="29"/>
                      <a:pt x="0" y="6"/>
                      <a:pt x="19" y="2"/>
                    </a:cubicBezTo>
                    <a:close/>
                  </a:path>
                </a:pathLst>
              </a:custGeom>
              <a:solidFill>
                <a:srgbClr val="FFE36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834" name="Freeform 251"/>
              <p:cNvSpPr/>
              <p:nvPr/>
            </p:nvSpPr>
            <p:spPr bwMode="auto">
              <a:xfrm>
                <a:off x="5995" y="3871"/>
                <a:ext cx="169" cy="241"/>
              </a:xfrm>
              <a:custGeom>
                <a:avLst/>
                <a:gdLst>
                  <a:gd name="T0" fmla="*/ 169 w 169"/>
                  <a:gd name="T1" fmla="*/ 96 h 241"/>
                  <a:gd name="T2" fmla="*/ 169 w 169"/>
                  <a:gd name="T3" fmla="*/ 241 h 241"/>
                  <a:gd name="T4" fmla="*/ 0 w 169"/>
                  <a:gd name="T5" fmla="*/ 143 h 241"/>
                  <a:gd name="T6" fmla="*/ 1 w 169"/>
                  <a:gd name="T7" fmla="*/ 0 h 241"/>
                  <a:gd name="T8" fmla="*/ 169 w 169"/>
                  <a:gd name="T9" fmla="*/ 96 h 241"/>
                </a:gdLst>
                <a:ahLst/>
                <a:cxnLst>
                  <a:cxn ang="0">
                    <a:pos x="T0" y="T1"/>
                  </a:cxn>
                  <a:cxn ang="0">
                    <a:pos x="T2" y="T3"/>
                  </a:cxn>
                  <a:cxn ang="0">
                    <a:pos x="T4" y="T5"/>
                  </a:cxn>
                  <a:cxn ang="0">
                    <a:pos x="T6" y="T7"/>
                  </a:cxn>
                  <a:cxn ang="0">
                    <a:pos x="T8" y="T9"/>
                  </a:cxn>
                </a:cxnLst>
                <a:rect l="0" t="0" r="r" b="b"/>
                <a:pathLst>
                  <a:path w="169" h="241">
                    <a:moveTo>
                      <a:pt x="169" y="96"/>
                    </a:moveTo>
                    <a:lnTo>
                      <a:pt x="169" y="241"/>
                    </a:lnTo>
                    <a:lnTo>
                      <a:pt x="0" y="143"/>
                    </a:lnTo>
                    <a:lnTo>
                      <a:pt x="1" y="0"/>
                    </a:lnTo>
                    <a:lnTo>
                      <a:pt x="169" y="96"/>
                    </a:lnTo>
                    <a:close/>
                  </a:path>
                </a:pathLst>
              </a:cu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835" name="Freeform 252"/>
              <p:cNvSpPr/>
              <p:nvPr/>
            </p:nvSpPr>
            <p:spPr bwMode="auto">
              <a:xfrm>
                <a:off x="6164" y="3890"/>
                <a:ext cx="134" cy="222"/>
              </a:xfrm>
              <a:custGeom>
                <a:avLst/>
                <a:gdLst>
                  <a:gd name="T0" fmla="*/ 0 w 134"/>
                  <a:gd name="T1" fmla="*/ 77 h 222"/>
                  <a:gd name="T2" fmla="*/ 134 w 134"/>
                  <a:gd name="T3" fmla="*/ 0 h 222"/>
                  <a:gd name="T4" fmla="*/ 134 w 134"/>
                  <a:gd name="T5" fmla="*/ 144 h 222"/>
                  <a:gd name="T6" fmla="*/ 0 w 134"/>
                  <a:gd name="T7" fmla="*/ 222 h 222"/>
                  <a:gd name="T8" fmla="*/ 0 w 134"/>
                  <a:gd name="T9" fmla="*/ 77 h 222"/>
                </a:gdLst>
                <a:ahLst/>
                <a:cxnLst>
                  <a:cxn ang="0">
                    <a:pos x="T0" y="T1"/>
                  </a:cxn>
                  <a:cxn ang="0">
                    <a:pos x="T2" y="T3"/>
                  </a:cxn>
                  <a:cxn ang="0">
                    <a:pos x="T4" y="T5"/>
                  </a:cxn>
                  <a:cxn ang="0">
                    <a:pos x="T6" y="T7"/>
                  </a:cxn>
                  <a:cxn ang="0">
                    <a:pos x="T8" y="T9"/>
                  </a:cxn>
                </a:cxnLst>
                <a:rect l="0" t="0" r="r" b="b"/>
                <a:pathLst>
                  <a:path w="134" h="222">
                    <a:moveTo>
                      <a:pt x="0" y="77"/>
                    </a:moveTo>
                    <a:lnTo>
                      <a:pt x="134" y="0"/>
                    </a:lnTo>
                    <a:lnTo>
                      <a:pt x="134" y="144"/>
                    </a:lnTo>
                    <a:lnTo>
                      <a:pt x="0" y="222"/>
                    </a:lnTo>
                    <a:lnTo>
                      <a:pt x="0" y="77"/>
                    </a:lnTo>
                    <a:close/>
                  </a:path>
                </a:pathLst>
              </a:custGeom>
              <a:solidFill>
                <a:srgbClr val="E6E6E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836" name="Freeform 253"/>
              <p:cNvSpPr/>
              <p:nvPr/>
            </p:nvSpPr>
            <p:spPr bwMode="auto">
              <a:xfrm>
                <a:off x="5996" y="3793"/>
                <a:ext cx="302" cy="174"/>
              </a:xfrm>
              <a:custGeom>
                <a:avLst/>
                <a:gdLst>
                  <a:gd name="T0" fmla="*/ 0 w 302"/>
                  <a:gd name="T1" fmla="*/ 78 h 174"/>
                  <a:gd name="T2" fmla="*/ 134 w 302"/>
                  <a:gd name="T3" fmla="*/ 0 h 174"/>
                  <a:gd name="T4" fmla="*/ 302 w 302"/>
                  <a:gd name="T5" fmla="*/ 97 h 174"/>
                  <a:gd name="T6" fmla="*/ 168 w 302"/>
                  <a:gd name="T7" fmla="*/ 174 h 174"/>
                  <a:gd name="T8" fmla="*/ 0 w 302"/>
                  <a:gd name="T9" fmla="*/ 78 h 174"/>
                </a:gdLst>
                <a:ahLst/>
                <a:cxnLst>
                  <a:cxn ang="0">
                    <a:pos x="T0" y="T1"/>
                  </a:cxn>
                  <a:cxn ang="0">
                    <a:pos x="T2" y="T3"/>
                  </a:cxn>
                  <a:cxn ang="0">
                    <a:pos x="T4" y="T5"/>
                  </a:cxn>
                  <a:cxn ang="0">
                    <a:pos x="T6" y="T7"/>
                  </a:cxn>
                  <a:cxn ang="0">
                    <a:pos x="T8" y="T9"/>
                  </a:cxn>
                </a:cxnLst>
                <a:rect l="0" t="0" r="r" b="b"/>
                <a:pathLst>
                  <a:path w="302" h="174">
                    <a:moveTo>
                      <a:pt x="0" y="78"/>
                    </a:moveTo>
                    <a:lnTo>
                      <a:pt x="134" y="0"/>
                    </a:lnTo>
                    <a:lnTo>
                      <a:pt x="302" y="97"/>
                    </a:lnTo>
                    <a:lnTo>
                      <a:pt x="168" y="174"/>
                    </a:lnTo>
                    <a:lnTo>
                      <a:pt x="0" y="7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837" name="Freeform 254"/>
              <p:cNvSpPr/>
              <p:nvPr/>
            </p:nvSpPr>
            <p:spPr bwMode="auto">
              <a:xfrm>
                <a:off x="5867" y="3951"/>
                <a:ext cx="236" cy="252"/>
              </a:xfrm>
              <a:custGeom>
                <a:avLst/>
                <a:gdLst>
                  <a:gd name="T0" fmla="*/ 32 w 236"/>
                  <a:gd name="T1" fmla="*/ 72 h 252"/>
                  <a:gd name="T2" fmla="*/ 36 w 236"/>
                  <a:gd name="T3" fmla="*/ 140 h 252"/>
                  <a:gd name="T4" fmla="*/ 92 w 236"/>
                  <a:gd name="T5" fmla="*/ 184 h 252"/>
                  <a:gd name="T6" fmla="*/ 160 w 236"/>
                  <a:gd name="T7" fmla="*/ 228 h 252"/>
                  <a:gd name="T8" fmla="*/ 194 w 236"/>
                  <a:gd name="T9" fmla="*/ 128 h 252"/>
                  <a:gd name="T10" fmla="*/ 148 w 236"/>
                  <a:gd name="T11" fmla="*/ 92 h 252"/>
                  <a:gd name="T12" fmla="*/ 32 w 236"/>
                  <a:gd name="T13" fmla="*/ 72 h 252"/>
                </a:gdLst>
                <a:ahLst/>
                <a:cxnLst>
                  <a:cxn ang="0">
                    <a:pos x="T0" y="T1"/>
                  </a:cxn>
                  <a:cxn ang="0">
                    <a:pos x="T2" y="T3"/>
                  </a:cxn>
                  <a:cxn ang="0">
                    <a:pos x="T4" y="T5"/>
                  </a:cxn>
                  <a:cxn ang="0">
                    <a:pos x="T6" y="T7"/>
                  </a:cxn>
                  <a:cxn ang="0">
                    <a:pos x="T8" y="T9"/>
                  </a:cxn>
                  <a:cxn ang="0">
                    <a:pos x="T10" y="T11"/>
                  </a:cxn>
                  <a:cxn ang="0">
                    <a:pos x="T12" y="T13"/>
                  </a:cxn>
                </a:cxnLst>
                <a:rect l="0" t="0" r="r" b="b"/>
                <a:pathLst>
                  <a:path w="236" h="252">
                    <a:moveTo>
                      <a:pt x="32" y="72"/>
                    </a:moveTo>
                    <a:cubicBezTo>
                      <a:pt x="32" y="72"/>
                      <a:pt x="0" y="120"/>
                      <a:pt x="36" y="140"/>
                    </a:cubicBezTo>
                    <a:cubicBezTo>
                      <a:pt x="72" y="160"/>
                      <a:pt x="84" y="156"/>
                      <a:pt x="92" y="184"/>
                    </a:cubicBezTo>
                    <a:cubicBezTo>
                      <a:pt x="100" y="212"/>
                      <a:pt x="104" y="252"/>
                      <a:pt x="160" y="228"/>
                    </a:cubicBezTo>
                    <a:cubicBezTo>
                      <a:pt x="216" y="204"/>
                      <a:pt x="236" y="140"/>
                      <a:pt x="194" y="128"/>
                    </a:cubicBezTo>
                    <a:cubicBezTo>
                      <a:pt x="152" y="116"/>
                      <a:pt x="148" y="92"/>
                      <a:pt x="148" y="92"/>
                    </a:cubicBezTo>
                    <a:cubicBezTo>
                      <a:pt x="148" y="92"/>
                      <a:pt x="72" y="0"/>
                      <a:pt x="32" y="72"/>
                    </a:cubicBezTo>
                    <a:close/>
                  </a:path>
                </a:pathLst>
              </a:custGeom>
              <a:solidFill>
                <a:srgbClr val="21C18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838" name="Freeform 255"/>
              <p:cNvSpPr/>
              <p:nvPr/>
            </p:nvSpPr>
            <p:spPr bwMode="auto">
              <a:xfrm>
                <a:off x="5922" y="4033"/>
                <a:ext cx="85" cy="46"/>
              </a:xfrm>
              <a:custGeom>
                <a:avLst/>
                <a:gdLst>
                  <a:gd name="T0" fmla="*/ 43 w 85"/>
                  <a:gd name="T1" fmla="*/ 5 h 46"/>
                  <a:gd name="T2" fmla="*/ 36 w 85"/>
                  <a:gd name="T3" fmla="*/ 12 h 46"/>
                  <a:gd name="T4" fmla="*/ 1 w 85"/>
                  <a:gd name="T5" fmla="*/ 35 h 46"/>
                  <a:gd name="T6" fmla="*/ 1 w 85"/>
                  <a:gd name="T7" fmla="*/ 40 h 46"/>
                  <a:gd name="T8" fmla="*/ 2 w 85"/>
                  <a:gd name="T9" fmla="*/ 42 h 46"/>
                  <a:gd name="T10" fmla="*/ 14 w 85"/>
                  <a:gd name="T11" fmla="*/ 46 h 46"/>
                  <a:gd name="T12" fmla="*/ 44 w 85"/>
                  <a:gd name="T13" fmla="*/ 39 h 46"/>
                  <a:gd name="T14" fmla="*/ 81 w 85"/>
                  <a:gd name="T15" fmla="*/ 28 h 46"/>
                  <a:gd name="T16" fmla="*/ 84 w 85"/>
                  <a:gd name="T17" fmla="*/ 17 h 46"/>
                  <a:gd name="T18" fmla="*/ 83 w 85"/>
                  <a:gd name="T19" fmla="*/ 0 h 46"/>
                  <a:gd name="T20" fmla="*/ 43 w 85"/>
                  <a:gd name="T21" fmla="*/ 5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5" h="46">
                    <a:moveTo>
                      <a:pt x="43" y="5"/>
                    </a:moveTo>
                    <a:cubicBezTo>
                      <a:pt x="36" y="12"/>
                      <a:pt x="36" y="12"/>
                      <a:pt x="36" y="12"/>
                    </a:cubicBezTo>
                    <a:cubicBezTo>
                      <a:pt x="36" y="12"/>
                      <a:pt x="1" y="32"/>
                      <a:pt x="1" y="35"/>
                    </a:cubicBezTo>
                    <a:cubicBezTo>
                      <a:pt x="0" y="35"/>
                      <a:pt x="1" y="37"/>
                      <a:pt x="1" y="40"/>
                    </a:cubicBezTo>
                    <a:cubicBezTo>
                      <a:pt x="1" y="41"/>
                      <a:pt x="1" y="41"/>
                      <a:pt x="2" y="42"/>
                    </a:cubicBezTo>
                    <a:cubicBezTo>
                      <a:pt x="5" y="45"/>
                      <a:pt x="10" y="46"/>
                      <a:pt x="14" y="46"/>
                    </a:cubicBezTo>
                    <a:cubicBezTo>
                      <a:pt x="24" y="46"/>
                      <a:pt x="44" y="39"/>
                      <a:pt x="44" y="39"/>
                    </a:cubicBezTo>
                    <a:cubicBezTo>
                      <a:pt x="47" y="37"/>
                      <a:pt x="78" y="33"/>
                      <a:pt x="81" y="28"/>
                    </a:cubicBezTo>
                    <a:cubicBezTo>
                      <a:pt x="83" y="25"/>
                      <a:pt x="84" y="20"/>
                      <a:pt x="84" y="17"/>
                    </a:cubicBezTo>
                    <a:cubicBezTo>
                      <a:pt x="85" y="6"/>
                      <a:pt x="83" y="0"/>
                      <a:pt x="83" y="0"/>
                    </a:cubicBezTo>
                    <a:lnTo>
                      <a:pt x="43" y="5"/>
                    </a:lnTo>
                    <a:close/>
                  </a:path>
                </a:pathLst>
              </a:custGeom>
              <a:solidFill>
                <a:srgbClr val="D5DF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839" name="Freeform 256"/>
              <p:cNvSpPr/>
              <p:nvPr/>
            </p:nvSpPr>
            <p:spPr bwMode="auto">
              <a:xfrm>
                <a:off x="5973" y="4115"/>
                <a:ext cx="80" cy="50"/>
              </a:xfrm>
              <a:custGeom>
                <a:avLst/>
                <a:gdLst>
                  <a:gd name="T0" fmla="*/ 39 w 80"/>
                  <a:gd name="T1" fmla="*/ 0 h 50"/>
                  <a:gd name="T2" fmla="*/ 18 w 80"/>
                  <a:gd name="T3" fmla="*/ 21 h 50"/>
                  <a:gd name="T4" fmla="*/ 1 w 80"/>
                  <a:gd name="T5" fmla="*/ 32 h 50"/>
                  <a:gd name="T6" fmla="*/ 1 w 80"/>
                  <a:gd name="T7" fmla="*/ 37 h 50"/>
                  <a:gd name="T8" fmla="*/ 3 w 80"/>
                  <a:gd name="T9" fmla="*/ 45 h 50"/>
                  <a:gd name="T10" fmla="*/ 16 w 80"/>
                  <a:gd name="T11" fmla="*/ 49 h 50"/>
                  <a:gd name="T12" fmla="*/ 43 w 80"/>
                  <a:gd name="T13" fmla="*/ 40 h 50"/>
                  <a:gd name="T14" fmla="*/ 78 w 80"/>
                  <a:gd name="T15" fmla="*/ 18 h 50"/>
                  <a:gd name="T16" fmla="*/ 80 w 80"/>
                  <a:gd name="T17" fmla="*/ 14 h 50"/>
                  <a:gd name="T18" fmla="*/ 80 w 80"/>
                  <a:gd name="T19" fmla="*/ 6 h 50"/>
                  <a:gd name="T20" fmla="*/ 39 w 80"/>
                  <a:gd name="T21"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0" h="50">
                    <a:moveTo>
                      <a:pt x="39" y="0"/>
                    </a:moveTo>
                    <a:cubicBezTo>
                      <a:pt x="18" y="21"/>
                      <a:pt x="18" y="21"/>
                      <a:pt x="18" y="21"/>
                    </a:cubicBezTo>
                    <a:cubicBezTo>
                      <a:pt x="18" y="21"/>
                      <a:pt x="4" y="29"/>
                      <a:pt x="1" y="32"/>
                    </a:cubicBezTo>
                    <a:cubicBezTo>
                      <a:pt x="1" y="33"/>
                      <a:pt x="0" y="35"/>
                      <a:pt x="1" y="37"/>
                    </a:cubicBezTo>
                    <a:cubicBezTo>
                      <a:pt x="1" y="39"/>
                      <a:pt x="2" y="45"/>
                      <a:pt x="3" y="45"/>
                    </a:cubicBezTo>
                    <a:cubicBezTo>
                      <a:pt x="6" y="48"/>
                      <a:pt x="9" y="49"/>
                      <a:pt x="16" y="49"/>
                    </a:cubicBezTo>
                    <a:cubicBezTo>
                      <a:pt x="30" y="50"/>
                      <a:pt x="43" y="40"/>
                      <a:pt x="43" y="40"/>
                    </a:cubicBezTo>
                    <a:cubicBezTo>
                      <a:pt x="45" y="39"/>
                      <a:pt x="78" y="18"/>
                      <a:pt x="78" y="18"/>
                    </a:cubicBezTo>
                    <a:cubicBezTo>
                      <a:pt x="78" y="18"/>
                      <a:pt x="80" y="17"/>
                      <a:pt x="80" y="14"/>
                    </a:cubicBezTo>
                    <a:cubicBezTo>
                      <a:pt x="80" y="6"/>
                      <a:pt x="80" y="6"/>
                      <a:pt x="80" y="6"/>
                    </a:cubicBezTo>
                    <a:lnTo>
                      <a:pt x="39" y="0"/>
                    </a:lnTo>
                    <a:close/>
                  </a:path>
                </a:pathLst>
              </a:custGeom>
              <a:solidFill>
                <a:srgbClr val="F5F5F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840" name="Freeform 257"/>
              <p:cNvSpPr/>
              <p:nvPr/>
            </p:nvSpPr>
            <p:spPr bwMode="auto">
              <a:xfrm>
                <a:off x="5973" y="4102"/>
                <a:ext cx="80" cy="57"/>
              </a:xfrm>
              <a:custGeom>
                <a:avLst/>
                <a:gdLst>
                  <a:gd name="T0" fmla="*/ 38 w 80"/>
                  <a:gd name="T1" fmla="*/ 8 h 57"/>
                  <a:gd name="T2" fmla="*/ 28 w 80"/>
                  <a:gd name="T3" fmla="*/ 18 h 57"/>
                  <a:gd name="T4" fmla="*/ 17 w 80"/>
                  <a:gd name="T5" fmla="*/ 29 h 57"/>
                  <a:gd name="T6" fmla="*/ 3 w 80"/>
                  <a:gd name="T7" fmla="*/ 43 h 57"/>
                  <a:gd name="T8" fmla="*/ 1 w 80"/>
                  <a:gd name="T9" fmla="*/ 49 h 57"/>
                  <a:gd name="T10" fmla="*/ 2 w 80"/>
                  <a:gd name="T11" fmla="*/ 53 h 57"/>
                  <a:gd name="T12" fmla="*/ 16 w 80"/>
                  <a:gd name="T13" fmla="*/ 57 h 57"/>
                  <a:gd name="T14" fmla="*/ 43 w 80"/>
                  <a:gd name="T15" fmla="*/ 48 h 57"/>
                  <a:gd name="T16" fmla="*/ 79 w 80"/>
                  <a:gd name="T17" fmla="*/ 25 h 57"/>
                  <a:gd name="T18" fmla="*/ 80 w 80"/>
                  <a:gd name="T19" fmla="*/ 22 h 57"/>
                  <a:gd name="T20" fmla="*/ 80 w 80"/>
                  <a:gd name="T21" fmla="*/ 13 h 57"/>
                  <a:gd name="T22" fmla="*/ 76 w 80"/>
                  <a:gd name="T23" fmla="*/ 0 h 57"/>
                  <a:gd name="T24" fmla="*/ 38 w 80"/>
                  <a:gd name="T25" fmla="*/ 8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0" h="57">
                    <a:moveTo>
                      <a:pt x="38" y="8"/>
                    </a:moveTo>
                    <a:cubicBezTo>
                      <a:pt x="28" y="18"/>
                      <a:pt x="28" y="18"/>
                      <a:pt x="28" y="18"/>
                    </a:cubicBezTo>
                    <a:cubicBezTo>
                      <a:pt x="17" y="29"/>
                      <a:pt x="17" y="29"/>
                      <a:pt x="17" y="29"/>
                    </a:cubicBezTo>
                    <a:cubicBezTo>
                      <a:pt x="17" y="29"/>
                      <a:pt x="7" y="40"/>
                      <a:pt x="3" y="43"/>
                    </a:cubicBezTo>
                    <a:cubicBezTo>
                      <a:pt x="1" y="44"/>
                      <a:pt x="0" y="47"/>
                      <a:pt x="1" y="49"/>
                    </a:cubicBezTo>
                    <a:cubicBezTo>
                      <a:pt x="1" y="50"/>
                      <a:pt x="1" y="52"/>
                      <a:pt x="2" y="53"/>
                    </a:cubicBezTo>
                    <a:cubicBezTo>
                      <a:pt x="6" y="55"/>
                      <a:pt x="11" y="56"/>
                      <a:pt x="16" y="57"/>
                    </a:cubicBezTo>
                    <a:cubicBezTo>
                      <a:pt x="30" y="57"/>
                      <a:pt x="43" y="48"/>
                      <a:pt x="43" y="48"/>
                    </a:cubicBezTo>
                    <a:cubicBezTo>
                      <a:pt x="45" y="46"/>
                      <a:pt x="70" y="31"/>
                      <a:pt x="79" y="25"/>
                    </a:cubicBezTo>
                    <a:cubicBezTo>
                      <a:pt x="80" y="24"/>
                      <a:pt x="80" y="22"/>
                      <a:pt x="80" y="22"/>
                    </a:cubicBezTo>
                    <a:cubicBezTo>
                      <a:pt x="80" y="22"/>
                      <a:pt x="80" y="16"/>
                      <a:pt x="80" y="13"/>
                    </a:cubicBezTo>
                    <a:cubicBezTo>
                      <a:pt x="80" y="5"/>
                      <a:pt x="76" y="0"/>
                      <a:pt x="76" y="0"/>
                    </a:cubicBezTo>
                    <a:lnTo>
                      <a:pt x="38" y="8"/>
                    </a:lnTo>
                    <a:close/>
                  </a:path>
                </a:pathLst>
              </a:custGeom>
              <a:solidFill>
                <a:srgbClr val="37393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841" name="Freeform 258"/>
              <p:cNvSpPr/>
              <p:nvPr/>
            </p:nvSpPr>
            <p:spPr bwMode="auto">
              <a:xfrm>
                <a:off x="5992" y="4127"/>
                <a:ext cx="21" cy="9"/>
              </a:xfrm>
              <a:custGeom>
                <a:avLst/>
                <a:gdLst>
                  <a:gd name="T0" fmla="*/ 20 w 21"/>
                  <a:gd name="T1" fmla="*/ 8 h 9"/>
                  <a:gd name="T2" fmla="*/ 18 w 21"/>
                  <a:gd name="T3" fmla="*/ 9 h 9"/>
                  <a:gd name="T4" fmla="*/ 8 w 21"/>
                  <a:gd name="T5" fmla="*/ 3 h 9"/>
                  <a:gd name="T6" fmla="*/ 2 w 21"/>
                  <a:gd name="T7" fmla="*/ 3 h 9"/>
                  <a:gd name="T8" fmla="*/ 0 w 21"/>
                  <a:gd name="T9" fmla="*/ 3 h 9"/>
                  <a:gd name="T10" fmla="*/ 0 w 21"/>
                  <a:gd name="T11" fmla="*/ 2 h 9"/>
                  <a:gd name="T12" fmla="*/ 9 w 21"/>
                  <a:gd name="T13" fmla="*/ 1 h 9"/>
                  <a:gd name="T14" fmla="*/ 20 w 21"/>
                  <a:gd name="T15" fmla="*/ 7 h 9"/>
                  <a:gd name="T16" fmla="*/ 20 w 21"/>
                  <a:gd name="T17" fmla="*/ 8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 h="9">
                    <a:moveTo>
                      <a:pt x="20" y="8"/>
                    </a:moveTo>
                    <a:cubicBezTo>
                      <a:pt x="20" y="9"/>
                      <a:pt x="19" y="9"/>
                      <a:pt x="18" y="9"/>
                    </a:cubicBezTo>
                    <a:cubicBezTo>
                      <a:pt x="16" y="7"/>
                      <a:pt x="12" y="4"/>
                      <a:pt x="8" y="3"/>
                    </a:cubicBezTo>
                    <a:cubicBezTo>
                      <a:pt x="5" y="3"/>
                      <a:pt x="3" y="3"/>
                      <a:pt x="2" y="3"/>
                    </a:cubicBezTo>
                    <a:cubicBezTo>
                      <a:pt x="1" y="4"/>
                      <a:pt x="1" y="4"/>
                      <a:pt x="0" y="3"/>
                    </a:cubicBezTo>
                    <a:cubicBezTo>
                      <a:pt x="0" y="3"/>
                      <a:pt x="0" y="2"/>
                      <a:pt x="0" y="2"/>
                    </a:cubicBezTo>
                    <a:cubicBezTo>
                      <a:pt x="2" y="1"/>
                      <a:pt x="5" y="0"/>
                      <a:pt x="9" y="1"/>
                    </a:cubicBezTo>
                    <a:cubicBezTo>
                      <a:pt x="13" y="3"/>
                      <a:pt x="18" y="6"/>
                      <a:pt x="20" y="7"/>
                    </a:cubicBezTo>
                    <a:cubicBezTo>
                      <a:pt x="21" y="7"/>
                      <a:pt x="21" y="8"/>
                      <a:pt x="20" y="8"/>
                    </a:cubicBezTo>
                    <a:close/>
                  </a:path>
                </a:pathLst>
              </a:custGeom>
              <a:solidFill>
                <a:srgbClr val="F5F5F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842" name="Freeform 259"/>
              <p:cNvSpPr/>
              <p:nvPr/>
            </p:nvSpPr>
            <p:spPr bwMode="auto">
              <a:xfrm>
                <a:off x="5922" y="4029"/>
                <a:ext cx="85" cy="46"/>
              </a:xfrm>
              <a:custGeom>
                <a:avLst/>
                <a:gdLst>
                  <a:gd name="T0" fmla="*/ 42 w 85"/>
                  <a:gd name="T1" fmla="*/ 5 h 46"/>
                  <a:gd name="T2" fmla="*/ 31 w 85"/>
                  <a:gd name="T3" fmla="*/ 17 h 46"/>
                  <a:gd name="T4" fmla="*/ 3 w 85"/>
                  <a:gd name="T5" fmla="*/ 34 h 46"/>
                  <a:gd name="T6" fmla="*/ 0 w 85"/>
                  <a:gd name="T7" fmla="*/ 39 h 46"/>
                  <a:gd name="T8" fmla="*/ 1 w 85"/>
                  <a:gd name="T9" fmla="*/ 42 h 46"/>
                  <a:gd name="T10" fmla="*/ 14 w 85"/>
                  <a:gd name="T11" fmla="*/ 46 h 46"/>
                  <a:gd name="T12" fmla="*/ 44 w 85"/>
                  <a:gd name="T13" fmla="*/ 39 h 46"/>
                  <a:gd name="T14" fmla="*/ 83 w 85"/>
                  <a:gd name="T15" fmla="*/ 27 h 46"/>
                  <a:gd name="T16" fmla="*/ 85 w 85"/>
                  <a:gd name="T17" fmla="*/ 16 h 46"/>
                  <a:gd name="T18" fmla="*/ 82 w 85"/>
                  <a:gd name="T19" fmla="*/ 0 h 46"/>
                  <a:gd name="T20" fmla="*/ 42 w 85"/>
                  <a:gd name="T21" fmla="*/ 5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5" h="46">
                    <a:moveTo>
                      <a:pt x="42" y="5"/>
                    </a:moveTo>
                    <a:cubicBezTo>
                      <a:pt x="31" y="17"/>
                      <a:pt x="31" y="17"/>
                      <a:pt x="31" y="17"/>
                    </a:cubicBezTo>
                    <a:cubicBezTo>
                      <a:pt x="31" y="17"/>
                      <a:pt x="5" y="33"/>
                      <a:pt x="3" y="34"/>
                    </a:cubicBezTo>
                    <a:cubicBezTo>
                      <a:pt x="2" y="35"/>
                      <a:pt x="0" y="37"/>
                      <a:pt x="0" y="39"/>
                    </a:cubicBezTo>
                    <a:cubicBezTo>
                      <a:pt x="1" y="40"/>
                      <a:pt x="1" y="41"/>
                      <a:pt x="1" y="42"/>
                    </a:cubicBezTo>
                    <a:cubicBezTo>
                      <a:pt x="4" y="45"/>
                      <a:pt x="9" y="46"/>
                      <a:pt x="14" y="46"/>
                    </a:cubicBezTo>
                    <a:cubicBezTo>
                      <a:pt x="24" y="46"/>
                      <a:pt x="44" y="39"/>
                      <a:pt x="44" y="39"/>
                    </a:cubicBezTo>
                    <a:cubicBezTo>
                      <a:pt x="46" y="37"/>
                      <a:pt x="79" y="32"/>
                      <a:pt x="83" y="27"/>
                    </a:cubicBezTo>
                    <a:cubicBezTo>
                      <a:pt x="85" y="24"/>
                      <a:pt x="85" y="19"/>
                      <a:pt x="85" y="16"/>
                    </a:cubicBezTo>
                    <a:cubicBezTo>
                      <a:pt x="85" y="7"/>
                      <a:pt x="82" y="0"/>
                      <a:pt x="82" y="0"/>
                    </a:cubicBezTo>
                    <a:lnTo>
                      <a:pt x="42" y="5"/>
                    </a:lnTo>
                    <a:close/>
                  </a:path>
                </a:pathLst>
              </a:custGeom>
              <a:solidFill>
                <a:srgbClr val="37393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843" name="Freeform 260"/>
              <p:cNvSpPr/>
              <p:nvPr/>
            </p:nvSpPr>
            <p:spPr bwMode="auto">
              <a:xfrm>
                <a:off x="6009" y="3871"/>
                <a:ext cx="164" cy="258"/>
              </a:xfrm>
              <a:custGeom>
                <a:avLst/>
                <a:gdLst>
                  <a:gd name="T0" fmla="*/ 163 w 164"/>
                  <a:gd name="T1" fmla="*/ 0 h 259"/>
                  <a:gd name="T2" fmla="*/ 110 w 164"/>
                  <a:gd name="T3" fmla="*/ 32 h 259"/>
                  <a:gd name="T4" fmla="*/ 15 w 164"/>
                  <a:gd name="T5" fmla="*/ 129 h 259"/>
                  <a:gd name="T6" fmla="*/ 1 w 164"/>
                  <a:gd name="T7" fmla="*/ 240 h 259"/>
                  <a:gd name="T8" fmla="*/ 44 w 164"/>
                  <a:gd name="T9" fmla="*/ 236 h 259"/>
                  <a:gd name="T10" fmla="*/ 58 w 164"/>
                  <a:gd name="T11" fmla="*/ 143 h 259"/>
                  <a:gd name="T12" fmla="*/ 67 w 164"/>
                  <a:gd name="T13" fmla="*/ 124 h 259"/>
                  <a:gd name="T14" fmla="*/ 135 w 164"/>
                  <a:gd name="T15" fmla="*/ 81 h 259"/>
                  <a:gd name="T16" fmla="*/ 164 w 164"/>
                  <a:gd name="T17" fmla="*/ 40 h 259"/>
                  <a:gd name="T18" fmla="*/ 163 w 164"/>
                  <a:gd name="T19" fmla="*/ 0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259">
                    <a:moveTo>
                      <a:pt x="163" y="0"/>
                    </a:moveTo>
                    <a:cubicBezTo>
                      <a:pt x="110" y="32"/>
                      <a:pt x="110" y="32"/>
                      <a:pt x="110" y="32"/>
                    </a:cubicBezTo>
                    <a:cubicBezTo>
                      <a:pt x="110" y="32"/>
                      <a:pt x="21" y="85"/>
                      <a:pt x="15" y="129"/>
                    </a:cubicBezTo>
                    <a:cubicBezTo>
                      <a:pt x="14" y="145"/>
                      <a:pt x="9" y="186"/>
                      <a:pt x="1" y="240"/>
                    </a:cubicBezTo>
                    <a:cubicBezTo>
                      <a:pt x="0" y="246"/>
                      <a:pt x="21" y="259"/>
                      <a:pt x="44" y="236"/>
                    </a:cubicBezTo>
                    <a:cubicBezTo>
                      <a:pt x="46" y="234"/>
                      <a:pt x="58" y="145"/>
                      <a:pt x="58" y="143"/>
                    </a:cubicBezTo>
                    <a:cubicBezTo>
                      <a:pt x="58" y="143"/>
                      <a:pt x="59" y="133"/>
                      <a:pt x="67" y="124"/>
                    </a:cubicBezTo>
                    <a:cubicBezTo>
                      <a:pt x="73" y="118"/>
                      <a:pt x="135" y="81"/>
                      <a:pt x="135" y="81"/>
                    </a:cubicBezTo>
                    <a:cubicBezTo>
                      <a:pt x="135" y="81"/>
                      <a:pt x="164" y="70"/>
                      <a:pt x="164" y="40"/>
                    </a:cubicBezTo>
                    <a:cubicBezTo>
                      <a:pt x="164" y="33"/>
                      <a:pt x="163" y="0"/>
                      <a:pt x="163" y="0"/>
                    </a:cubicBezTo>
                    <a:close/>
                  </a:path>
                </a:pathLst>
              </a:custGeom>
              <a:solidFill>
                <a:srgbClr val="D3392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844" name="Freeform 261"/>
              <p:cNvSpPr/>
              <p:nvPr/>
            </p:nvSpPr>
            <p:spPr bwMode="auto">
              <a:xfrm>
                <a:off x="6055" y="3730"/>
                <a:ext cx="91" cy="57"/>
              </a:xfrm>
              <a:custGeom>
                <a:avLst/>
                <a:gdLst>
                  <a:gd name="T0" fmla="*/ 79 w 91"/>
                  <a:gd name="T1" fmla="*/ 40 h 57"/>
                  <a:gd name="T2" fmla="*/ 83 w 91"/>
                  <a:gd name="T3" fmla="*/ 19 h 57"/>
                  <a:gd name="T4" fmla="*/ 31 w 91"/>
                  <a:gd name="T5" fmla="*/ 0 h 57"/>
                  <a:gd name="T6" fmla="*/ 0 w 91"/>
                  <a:gd name="T7" fmla="*/ 11 h 57"/>
                  <a:gd name="T8" fmla="*/ 20 w 91"/>
                  <a:gd name="T9" fmla="*/ 57 h 57"/>
                  <a:gd name="T10" fmla="*/ 79 w 91"/>
                  <a:gd name="T11" fmla="*/ 40 h 57"/>
                </a:gdLst>
                <a:ahLst/>
                <a:cxnLst>
                  <a:cxn ang="0">
                    <a:pos x="T0" y="T1"/>
                  </a:cxn>
                  <a:cxn ang="0">
                    <a:pos x="T2" y="T3"/>
                  </a:cxn>
                  <a:cxn ang="0">
                    <a:pos x="T4" y="T5"/>
                  </a:cxn>
                  <a:cxn ang="0">
                    <a:pos x="T6" y="T7"/>
                  </a:cxn>
                  <a:cxn ang="0">
                    <a:pos x="T8" y="T9"/>
                  </a:cxn>
                  <a:cxn ang="0">
                    <a:pos x="T10" y="T11"/>
                  </a:cxn>
                </a:cxnLst>
                <a:rect l="0" t="0" r="r" b="b"/>
                <a:pathLst>
                  <a:path w="91" h="57">
                    <a:moveTo>
                      <a:pt x="79" y="40"/>
                    </a:moveTo>
                    <a:cubicBezTo>
                      <a:pt x="79" y="40"/>
                      <a:pt x="91" y="29"/>
                      <a:pt x="83" y="19"/>
                    </a:cubicBezTo>
                    <a:cubicBezTo>
                      <a:pt x="75" y="9"/>
                      <a:pt x="52" y="0"/>
                      <a:pt x="31" y="0"/>
                    </a:cubicBezTo>
                    <a:cubicBezTo>
                      <a:pt x="10" y="0"/>
                      <a:pt x="0" y="11"/>
                      <a:pt x="0" y="11"/>
                    </a:cubicBezTo>
                    <a:cubicBezTo>
                      <a:pt x="20" y="57"/>
                      <a:pt x="20" y="57"/>
                      <a:pt x="20" y="57"/>
                    </a:cubicBezTo>
                    <a:lnTo>
                      <a:pt x="79" y="40"/>
                    </a:lnTo>
                    <a:close/>
                  </a:path>
                </a:pathLst>
              </a:custGeom>
              <a:solidFill>
                <a:srgbClr val="2EDB7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845" name="Freeform 262"/>
              <p:cNvSpPr/>
              <p:nvPr/>
            </p:nvSpPr>
            <p:spPr bwMode="auto">
              <a:xfrm>
                <a:off x="5992" y="3741"/>
                <a:ext cx="74" cy="139"/>
              </a:xfrm>
              <a:custGeom>
                <a:avLst/>
                <a:gdLst>
                  <a:gd name="T0" fmla="*/ 32 w 74"/>
                  <a:gd name="T1" fmla="*/ 124 h 139"/>
                  <a:gd name="T2" fmla="*/ 67 w 74"/>
                  <a:gd name="T3" fmla="*/ 68 h 139"/>
                  <a:gd name="T4" fmla="*/ 62 w 74"/>
                  <a:gd name="T5" fmla="*/ 2 h 139"/>
                  <a:gd name="T6" fmla="*/ 35 w 74"/>
                  <a:gd name="T7" fmla="*/ 44 h 139"/>
                  <a:gd name="T8" fmla="*/ 6 w 74"/>
                  <a:gd name="T9" fmla="*/ 110 h 139"/>
                  <a:gd name="T10" fmla="*/ 4 w 74"/>
                  <a:gd name="T11" fmla="*/ 139 h 139"/>
                  <a:gd name="T12" fmla="*/ 32 w 74"/>
                  <a:gd name="T13" fmla="*/ 124 h 139"/>
                </a:gdLst>
                <a:ahLst/>
                <a:cxnLst>
                  <a:cxn ang="0">
                    <a:pos x="T0" y="T1"/>
                  </a:cxn>
                  <a:cxn ang="0">
                    <a:pos x="T2" y="T3"/>
                  </a:cxn>
                  <a:cxn ang="0">
                    <a:pos x="T4" y="T5"/>
                  </a:cxn>
                  <a:cxn ang="0">
                    <a:pos x="T6" y="T7"/>
                  </a:cxn>
                  <a:cxn ang="0">
                    <a:pos x="T8" y="T9"/>
                  </a:cxn>
                  <a:cxn ang="0">
                    <a:pos x="T10" y="T11"/>
                  </a:cxn>
                  <a:cxn ang="0">
                    <a:pos x="T12" y="T13"/>
                  </a:cxn>
                </a:cxnLst>
                <a:rect l="0" t="0" r="r" b="b"/>
                <a:pathLst>
                  <a:path w="74" h="139">
                    <a:moveTo>
                      <a:pt x="32" y="124"/>
                    </a:moveTo>
                    <a:cubicBezTo>
                      <a:pt x="36" y="119"/>
                      <a:pt x="67" y="68"/>
                      <a:pt x="67" y="68"/>
                    </a:cubicBezTo>
                    <a:cubicBezTo>
                      <a:pt x="67" y="68"/>
                      <a:pt x="74" y="5"/>
                      <a:pt x="62" y="2"/>
                    </a:cubicBezTo>
                    <a:cubicBezTo>
                      <a:pt x="49" y="0"/>
                      <a:pt x="43" y="19"/>
                      <a:pt x="35" y="44"/>
                    </a:cubicBezTo>
                    <a:cubicBezTo>
                      <a:pt x="33" y="50"/>
                      <a:pt x="8" y="104"/>
                      <a:pt x="6" y="110"/>
                    </a:cubicBezTo>
                    <a:cubicBezTo>
                      <a:pt x="0" y="123"/>
                      <a:pt x="4" y="139"/>
                      <a:pt x="4" y="139"/>
                    </a:cubicBezTo>
                    <a:cubicBezTo>
                      <a:pt x="4" y="139"/>
                      <a:pt x="24" y="132"/>
                      <a:pt x="32" y="124"/>
                    </a:cubicBezTo>
                    <a:close/>
                  </a:path>
                </a:pathLst>
              </a:custGeom>
              <a:solidFill>
                <a:srgbClr val="0FA55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846" name="Freeform 263"/>
              <p:cNvSpPr/>
              <p:nvPr/>
            </p:nvSpPr>
            <p:spPr bwMode="auto">
              <a:xfrm>
                <a:off x="5962" y="3860"/>
                <a:ext cx="147" cy="184"/>
              </a:xfrm>
              <a:custGeom>
                <a:avLst/>
                <a:gdLst>
                  <a:gd name="T0" fmla="*/ 147 w 147"/>
                  <a:gd name="T1" fmla="*/ 0 h 185"/>
                  <a:gd name="T2" fmla="*/ 113 w 147"/>
                  <a:gd name="T3" fmla="*/ 17 h 185"/>
                  <a:gd name="T4" fmla="*/ 29 w 147"/>
                  <a:gd name="T5" fmla="*/ 63 h 185"/>
                  <a:gd name="T6" fmla="*/ 9 w 147"/>
                  <a:gd name="T7" fmla="*/ 96 h 185"/>
                  <a:gd name="T8" fmla="*/ 2 w 147"/>
                  <a:gd name="T9" fmla="*/ 169 h 185"/>
                  <a:gd name="T10" fmla="*/ 5 w 147"/>
                  <a:gd name="T11" fmla="*/ 180 h 185"/>
                  <a:gd name="T12" fmla="*/ 29 w 147"/>
                  <a:gd name="T13" fmla="*/ 181 h 185"/>
                  <a:gd name="T14" fmla="*/ 44 w 147"/>
                  <a:gd name="T15" fmla="*/ 173 h 185"/>
                  <a:gd name="T16" fmla="*/ 56 w 147"/>
                  <a:gd name="T17" fmla="*/ 93 h 185"/>
                  <a:gd name="T18" fmla="*/ 119 w 147"/>
                  <a:gd name="T19" fmla="*/ 69 h 185"/>
                  <a:gd name="T20" fmla="*/ 145 w 147"/>
                  <a:gd name="T21" fmla="*/ 39 h 185"/>
                  <a:gd name="T22" fmla="*/ 147 w 147"/>
                  <a:gd name="T23" fmla="*/ 0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7" h="185">
                    <a:moveTo>
                      <a:pt x="147" y="0"/>
                    </a:moveTo>
                    <a:cubicBezTo>
                      <a:pt x="113" y="17"/>
                      <a:pt x="113" y="17"/>
                      <a:pt x="113" y="17"/>
                    </a:cubicBezTo>
                    <a:cubicBezTo>
                      <a:pt x="29" y="63"/>
                      <a:pt x="29" y="63"/>
                      <a:pt x="29" y="63"/>
                    </a:cubicBezTo>
                    <a:cubicBezTo>
                      <a:pt x="29" y="63"/>
                      <a:pt x="11" y="70"/>
                      <a:pt x="9" y="96"/>
                    </a:cubicBezTo>
                    <a:cubicBezTo>
                      <a:pt x="7" y="115"/>
                      <a:pt x="2" y="169"/>
                      <a:pt x="2" y="169"/>
                    </a:cubicBezTo>
                    <a:cubicBezTo>
                      <a:pt x="0" y="176"/>
                      <a:pt x="1" y="178"/>
                      <a:pt x="5" y="180"/>
                    </a:cubicBezTo>
                    <a:cubicBezTo>
                      <a:pt x="15" y="185"/>
                      <a:pt x="29" y="181"/>
                      <a:pt x="29" y="181"/>
                    </a:cubicBezTo>
                    <a:cubicBezTo>
                      <a:pt x="33" y="180"/>
                      <a:pt x="42" y="177"/>
                      <a:pt x="44" y="173"/>
                    </a:cubicBezTo>
                    <a:cubicBezTo>
                      <a:pt x="56" y="93"/>
                      <a:pt x="56" y="93"/>
                      <a:pt x="56" y="93"/>
                    </a:cubicBezTo>
                    <a:cubicBezTo>
                      <a:pt x="119" y="69"/>
                      <a:pt x="119" y="69"/>
                      <a:pt x="119" y="69"/>
                    </a:cubicBezTo>
                    <a:cubicBezTo>
                      <a:pt x="119" y="69"/>
                      <a:pt x="144" y="58"/>
                      <a:pt x="145" y="39"/>
                    </a:cubicBezTo>
                    <a:cubicBezTo>
                      <a:pt x="146" y="32"/>
                      <a:pt x="147" y="0"/>
                      <a:pt x="147" y="0"/>
                    </a:cubicBezTo>
                    <a:close/>
                  </a:path>
                </a:pathLst>
              </a:custGeom>
              <a:solidFill>
                <a:srgbClr val="AD221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847" name="Freeform 264"/>
              <p:cNvSpPr/>
              <p:nvPr/>
            </p:nvSpPr>
            <p:spPr bwMode="auto">
              <a:xfrm>
                <a:off x="6036" y="3732"/>
                <a:ext cx="148" cy="208"/>
              </a:xfrm>
              <a:custGeom>
                <a:avLst/>
                <a:gdLst>
                  <a:gd name="T0" fmla="*/ 4 w 148"/>
                  <a:gd name="T1" fmla="*/ 19 h 209"/>
                  <a:gd name="T2" fmla="*/ 11 w 148"/>
                  <a:gd name="T3" fmla="*/ 76 h 209"/>
                  <a:gd name="T4" fmla="*/ 34 w 148"/>
                  <a:gd name="T5" fmla="*/ 126 h 209"/>
                  <a:gd name="T6" fmla="*/ 31 w 148"/>
                  <a:gd name="T7" fmla="*/ 154 h 209"/>
                  <a:gd name="T8" fmla="*/ 111 w 148"/>
                  <a:gd name="T9" fmla="*/ 206 h 209"/>
                  <a:gd name="T10" fmla="*/ 135 w 148"/>
                  <a:gd name="T11" fmla="*/ 195 h 209"/>
                  <a:gd name="T12" fmla="*/ 141 w 148"/>
                  <a:gd name="T13" fmla="*/ 140 h 209"/>
                  <a:gd name="T14" fmla="*/ 110 w 148"/>
                  <a:gd name="T15" fmla="*/ 35 h 209"/>
                  <a:gd name="T16" fmla="*/ 75 w 148"/>
                  <a:gd name="T17" fmla="*/ 11 h 209"/>
                  <a:gd name="T18" fmla="*/ 29 w 148"/>
                  <a:gd name="T19" fmla="*/ 0 h 209"/>
                  <a:gd name="T20" fmla="*/ 27 w 148"/>
                  <a:gd name="T21" fmla="*/ 3 h 209"/>
                  <a:gd name="T22" fmla="*/ 4 w 148"/>
                  <a:gd name="T23" fmla="*/ 19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8" h="209">
                    <a:moveTo>
                      <a:pt x="4" y="19"/>
                    </a:moveTo>
                    <a:cubicBezTo>
                      <a:pt x="2" y="36"/>
                      <a:pt x="0" y="47"/>
                      <a:pt x="11" y="76"/>
                    </a:cubicBezTo>
                    <a:cubicBezTo>
                      <a:pt x="34" y="126"/>
                      <a:pt x="34" y="126"/>
                      <a:pt x="34" y="126"/>
                    </a:cubicBezTo>
                    <a:cubicBezTo>
                      <a:pt x="41" y="148"/>
                      <a:pt x="27" y="145"/>
                      <a:pt x="31" y="154"/>
                    </a:cubicBezTo>
                    <a:cubicBezTo>
                      <a:pt x="43" y="186"/>
                      <a:pt x="95" y="209"/>
                      <a:pt x="111" y="206"/>
                    </a:cubicBezTo>
                    <a:cubicBezTo>
                      <a:pt x="128" y="203"/>
                      <a:pt x="135" y="195"/>
                      <a:pt x="135" y="195"/>
                    </a:cubicBezTo>
                    <a:cubicBezTo>
                      <a:pt x="148" y="175"/>
                      <a:pt x="141" y="138"/>
                      <a:pt x="141" y="140"/>
                    </a:cubicBezTo>
                    <a:cubicBezTo>
                      <a:pt x="141" y="140"/>
                      <a:pt x="122" y="60"/>
                      <a:pt x="110" y="35"/>
                    </a:cubicBezTo>
                    <a:cubicBezTo>
                      <a:pt x="107" y="27"/>
                      <a:pt x="87" y="16"/>
                      <a:pt x="75" y="11"/>
                    </a:cubicBezTo>
                    <a:cubicBezTo>
                      <a:pt x="69" y="8"/>
                      <a:pt x="29" y="0"/>
                      <a:pt x="29" y="0"/>
                    </a:cubicBezTo>
                    <a:cubicBezTo>
                      <a:pt x="27" y="3"/>
                      <a:pt x="27" y="3"/>
                      <a:pt x="27" y="3"/>
                    </a:cubicBezTo>
                    <a:cubicBezTo>
                      <a:pt x="27" y="3"/>
                      <a:pt x="5" y="7"/>
                      <a:pt x="4" y="19"/>
                    </a:cubicBezTo>
                  </a:path>
                </a:pathLst>
              </a:custGeom>
              <a:solidFill>
                <a:srgbClr val="1EC16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848" name="Freeform 265"/>
              <p:cNvSpPr/>
              <p:nvPr/>
            </p:nvSpPr>
            <p:spPr bwMode="auto">
              <a:xfrm>
                <a:off x="6026" y="3932"/>
                <a:ext cx="5" cy="5"/>
              </a:xfrm>
              <a:custGeom>
                <a:avLst/>
                <a:gdLst>
                  <a:gd name="T0" fmla="*/ 5 w 5"/>
                  <a:gd name="T1" fmla="*/ 0 h 5"/>
                  <a:gd name="T2" fmla="*/ 5 w 5"/>
                  <a:gd name="T3" fmla="*/ 2 h 5"/>
                  <a:gd name="T4" fmla="*/ 0 w 5"/>
                  <a:gd name="T5" fmla="*/ 5 h 5"/>
                  <a:gd name="T6" fmla="*/ 0 w 5"/>
                  <a:gd name="T7" fmla="*/ 3 h 5"/>
                  <a:gd name="T8" fmla="*/ 5 w 5"/>
                  <a:gd name="T9" fmla="*/ 0 h 5"/>
                </a:gdLst>
                <a:ahLst/>
                <a:cxnLst>
                  <a:cxn ang="0">
                    <a:pos x="T0" y="T1"/>
                  </a:cxn>
                  <a:cxn ang="0">
                    <a:pos x="T2" y="T3"/>
                  </a:cxn>
                  <a:cxn ang="0">
                    <a:pos x="T4" y="T5"/>
                  </a:cxn>
                  <a:cxn ang="0">
                    <a:pos x="T6" y="T7"/>
                  </a:cxn>
                  <a:cxn ang="0">
                    <a:pos x="T8" y="T9"/>
                  </a:cxn>
                </a:cxnLst>
                <a:rect l="0" t="0" r="r" b="b"/>
                <a:pathLst>
                  <a:path w="5" h="5">
                    <a:moveTo>
                      <a:pt x="5" y="0"/>
                    </a:moveTo>
                    <a:lnTo>
                      <a:pt x="5" y="2"/>
                    </a:lnTo>
                    <a:lnTo>
                      <a:pt x="0" y="5"/>
                    </a:lnTo>
                    <a:lnTo>
                      <a:pt x="0" y="3"/>
                    </a:lnTo>
                    <a:lnTo>
                      <a:pt x="5" y="0"/>
                    </a:lnTo>
                    <a:close/>
                  </a:path>
                </a:pathLst>
              </a:custGeom>
              <a:solidFill>
                <a:srgbClr val="39393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849" name="Freeform 266"/>
              <p:cNvSpPr/>
              <p:nvPr/>
            </p:nvSpPr>
            <p:spPr bwMode="auto">
              <a:xfrm>
                <a:off x="6033" y="3928"/>
                <a:ext cx="5" cy="5"/>
              </a:xfrm>
              <a:custGeom>
                <a:avLst/>
                <a:gdLst>
                  <a:gd name="T0" fmla="*/ 5 w 5"/>
                  <a:gd name="T1" fmla="*/ 0 h 5"/>
                  <a:gd name="T2" fmla="*/ 5 w 5"/>
                  <a:gd name="T3" fmla="*/ 2 h 5"/>
                  <a:gd name="T4" fmla="*/ 0 w 5"/>
                  <a:gd name="T5" fmla="*/ 5 h 5"/>
                  <a:gd name="T6" fmla="*/ 0 w 5"/>
                  <a:gd name="T7" fmla="*/ 3 h 5"/>
                  <a:gd name="T8" fmla="*/ 5 w 5"/>
                  <a:gd name="T9" fmla="*/ 0 h 5"/>
                </a:gdLst>
                <a:ahLst/>
                <a:cxnLst>
                  <a:cxn ang="0">
                    <a:pos x="T0" y="T1"/>
                  </a:cxn>
                  <a:cxn ang="0">
                    <a:pos x="T2" y="T3"/>
                  </a:cxn>
                  <a:cxn ang="0">
                    <a:pos x="T4" y="T5"/>
                  </a:cxn>
                  <a:cxn ang="0">
                    <a:pos x="T6" y="T7"/>
                  </a:cxn>
                  <a:cxn ang="0">
                    <a:pos x="T8" y="T9"/>
                  </a:cxn>
                </a:cxnLst>
                <a:rect l="0" t="0" r="r" b="b"/>
                <a:pathLst>
                  <a:path w="5" h="5">
                    <a:moveTo>
                      <a:pt x="5" y="0"/>
                    </a:moveTo>
                    <a:lnTo>
                      <a:pt x="5" y="2"/>
                    </a:lnTo>
                    <a:lnTo>
                      <a:pt x="0" y="5"/>
                    </a:lnTo>
                    <a:lnTo>
                      <a:pt x="0" y="3"/>
                    </a:lnTo>
                    <a:lnTo>
                      <a:pt x="5" y="0"/>
                    </a:lnTo>
                    <a:close/>
                  </a:path>
                </a:pathLst>
              </a:custGeom>
              <a:solidFill>
                <a:srgbClr val="39393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850" name="Freeform 267"/>
              <p:cNvSpPr/>
              <p:nvPr/>
            </p:nvSpPr>
            <p:spPr bwMode="auto">
              <a:xfrm>
                <a:off x="6026" y="3932"/>
                <a:ext cx="5" cy="4"/>
              </a:xfrm>
              <a:custGeom>
                <a:avLst/>
                <a:gdLst>
                  <a:gd name="T0" fmla="*/ 0 w 5"/>
                  <a:gd name="T1" fmla="*/ 4 h 4"/>
                  <a:gd name="T2" fmla="*/ 5 w 5"/>
                  <a:gd name="T3" fmla="*/ 2 h 4"/>
                  <a:gd name="T4" fmla="*/ 5 w 5"/>
                  <a:gd name="T5" fmla="*/ 0 h 4"/>
                  <a:gd name="T6" fmla="*/ 0 w 5"/>
                  <a:gd name="T7" fmla="*/ 3 h 4"/>
                  <a:gd name="T8" fmla="*/ 0 w 5"/>
                  <a:gd name="T9" fmla="*/ 4 h 4"/>
                </a:gdLst>
                <a:ahLst/>
                <a:cxnLst>
                  <a:cxn ang="0">
                    <a:pos x="T0" y="T1"/>
                  </a:cxn>
                  <a:cxn ang="0">
                    <a:pos x="T2" y="T3"/>
                  </a:cxn>
                  <a:cxn ang="0">
                    <a:pos x="T4" y="T5"/>
                  </a:cxn>
                  <a:cxn ang="0">
                    <a:pos x="T6" y="T7"/>
                  </a:cxn>
                  <a:cxn ang="0">
                    <a:pos x="T8" y="T9"/>
                  </a:cxn>
                </a:cxnLst>
                <a:rect l="0" t="0" r="r" b="b"/>
                <a:pathLst>
                  <a:path w="5" h="4">
                    <a:moveTo>
                      <a:pt x="0" y="4"/>
                    </a:moveTo>
                    <a:lnTo>
                      <a:pt x="5" y="2"/>
                    </a:lnTo>
                    <a:lnTo>
                      <a:pt x="5" y="0"/>
                    </a:lnTo>
                    <a:lnTo>
                      <a:pt x="0" y="3"/>
                    </a:lnTo>
                    <a:lnTo>
                      <a:pt x="0" y="4"/>
                    </a:lnTo>
                    <a:close/>
                  </a:path>
                </a:pathLst>
              </a:custGeom>
              <a:solidFill>
                <a:srgbClr val="1C1C1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851" name="Freeform 268"/>
              <p:cNvSpPr/>
              <p:nvPr/>
            </p:nvSpPr>
            <p:spPr bwMode="auto">
              <a:xfrm>
                <a:off x="6034" y="3928"/>
                <a:ext cx="4" cy="4"/>
              </a:xfrm>
              <a:custGeom>
                <a:avLst/>
                <a:gdLst>
                  <a:gd name="T0" fmla="*/ 0 w 4"/>
                  <a:gd name="T1" fmla="*/ 4 h 4"/>
                  <a:gd name="T2" fmla="*/ 4 w 4"/>
                  <a:gd name="T3" fmla="*/ 1 h 4"/>
                  <a:gd name="T4" fmla="*/ 4 w 4"/>
                  <a:gd name="T5" fmla="*/ 0 h 4"/>
                  <a:gd name="T6" fmla="*/ 0 w 4"/>
                  <a:gd name="T7" fmla="*/ 2 h 4"/>
                  <a:gd name="T8" fmla="*/ 0 w 4"/>
                  <a:gd name="T9" fmla="*/ 4 h 4"/>
                </a:gdLst>
                <a:ahLst/>
                <a:cxnLst>
                  <a:cxn ang="0">
                    <a:pos x="T0" y="T1"/>
                  </a:cxn>
                  <a:cxn ang="0">
                    <a:pos x="T2" y="T3"/>
                  </a:cxn>
                  <a:cxn ang="0">
                    <a:pos x="T4" y="T5"/>
                  </a:cxn>
                  <a:cxn ang="0">
                    <a:pos x="T6" y="T7"/>
                  </a:cxn>
                  <a:cxn ang="0">
                    <a:pos x="T8" y="T9"/>
                  </a:cxn>
                </a:cxnLst>
                <a:rect l="0" t="0" r="r" b="b"/>
                <a:pathLst>
                  <a:path w="4" h="4">
                    <a:moveTo>
                      <a:pt x="0" y="4"/>
                    </a:moveTo>
                    <a:lnTo>
                      <a:pt x="4" y="1"/>
                    </a:lnTo>
                    <a:lnTo>
                      <a:pt x="4" y="0"/>
                    </a:lnTo>
                    <a:lnTo>
                      <a:pt x="0" y="2"/>
                    </a:lnTo>
                    <a:lnTo>
                      <a:pt x="0" y="4"/>
                    </a:lnTo>
                    <a:close/>
                  </a:path>
                </a:pathLst>
              </a:custGeom>
              <a:solidFill>
                <a:srgbClr val="1C1C1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852" name="Freeform 269"/>
              <p:cNvSpPr/>
              <p:nvPr/>
            </p:nvSpPr>
            <p:spPr bwMode="auto">
              <a:xfrm>
                <a:off x="5985" y="3869"/>
                <a:ext cx="48" cy="27"/>
              </a:xfrm>
              <a:custGeom>
                <a:avLst/>
                <a:gdLst>
                  <a:gd name="T0" fmla="*/ 3 w 48"/>
                  <a:gd name="T1" fmla="*/ 15 h 27"/>
                  <a:gd name="T2" fmla="*/ 3 w 48"/>
                  <a:gd name="T3" fmla="*/ 9 h 27"/>
                  <a:gd name="T4" fmla="*/ 15 w 48"/>
                  <a:gd name="T5" fmla="*/ 1 h 27"/>
                  <a:gd name="T6" fmla="*/ 25 w 48"/>
                  <a:gd name="T7" fmla="*/ 1 h 27"/>
                  <a:gd name="T8" fmla="*/ 45 w 48"/>
                  <a:gd name="T9" fmla="*/ 12 h 27"/>
                  <a:gd name="T10" fmla="*/ 46 w 48"/>
                  <a:gd name="T11" fmla="*/ 18 h 27"/>
                  <a:gd name="T12" fmla="*/ 33 w 48"/>
                  <a:gd name="T13" fmla="*/ 26 h 27"/>
                  <a:gd name="T14" fmla="*/ 23 w 48"/>
                  <a:gd name="T15" fmla="*/ 26 h 27"/>
                  <a:gd name="T16" fmla="*/ 3 w 48"/>
                  <a:gd name="T17" fmla="*/ 1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27">
                    <a:moveTo>
                      <a:pt x="3" y="15"/>
                    </a:moveTo>
                    <a:cubicBezTo>
                      <a:pt x="0" y="13"/>
                      <a:pt x="0" y="11"/>
                      <a:pt x="3" y="9"/>
                    </a:cubicBezTo>
                    <a:cubicBezTo>
                      <a:pt x="15" y="1"/>
                      <a:pt x="15" y="1"/>
                      <a:pt x="15" y="1"/>
                    </a:cubicBezTo>
                    <a:cubicBezTo>
                      <a:pt x="18" y="0"/>
                      <a:pt x="23" y="0"/>
                      <a:pt x="25" y="1"/>
                    </a:cubicBezTo>
                    <a:cubicBezTo>
                      <a:pt x="45" y="12"/>
                      <a:pt x="45" y="12"/>
                      <a:pt x="45" y="12"/>
                    </a:cubicBezTo>
                    <a:cubicBezTo>
                      <a:pt x="48" y="14"/>
                      <a:pt x="48" y="16"/>
                      <a:pt x="46" y="18"/>
                    </a:cubicBezTo>
                    <a:cubicBezTo>
                      <a:pt x="33" y="26"/>
                      <a:pt x="33" y="26"/>
                      <a:pt x="33" y="26"/>
                    </a:cubicBezTo>
                    <a:cubicBezTo>
                      <a:pt x="30" y="27"/>
                      <a:pt x="26" y="27"/>
                      <a:pt x="23" y="26"/>
                    </a:cubicBezTo>
                    <a:lnTo>
                      <a:pt x="3" y="15"/>
                    </a:lnTo>
                    <a:close/>
                  </a:path>
                </a:pathLst>
              </a:custGeom>
              <a:solidFill>
                <a:srgbClr val="9E9D9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853" name="Freeform 270"/>
              <p:cNvSpPr/>
              <p:nvPr/>
            </p:nvSpPr>
            <p:spPr bwMode="auto">
              <a:xfrm>
                <a:off x="5932" y="3916"/>
                <a:ext cx="186" cy="66"/>
              </a:xfrm>
              <a:custGeom>
                <a:avLst/>
                <a:gdLst>
                  <a:gd name="T0" fmla="*/ 107 w 186"/>
                  <a:gd name="T1" fmla="*/ 61 h 67"/>
                  <a:gd name="T2" fmla="*/ 0 w 186"/>
                  <a:gd name="T3" fmla="*/ 0 h 67"/>
                  <a:gd name="T4" fmla="*/ 0 w 186"/>
                  <a:gd name="T5" fmla="*/ 3 h 67"/>
                  <a:gd name="T6" fmla="*/ 3 w 186"/>
                  <a:gd name="T7" fmla="*/ 8 h 67"/>
                  <a:gd name="T8" fmla="*/ 104 w 186"/>
                  <a:gd name="T9" fmla="*/ 66 h 67"/>
                  <a:gd name="T10" fmla="*/ 110 w 186"/>
                  <a:gd name="T11" fmla="*/ 66 h 67"/>
                  <a:gd name="T12" fmla="*/ 184 w 186"/>
                  <a:gd name="T13" fmla="*/ 22 h 67"/>
                  <a:gd name="T14" fmla="*/ 186 w 186"/>
                  <a:gd name="T15" fmla="*/ 19 h 67"/>
                  <a:gd name="T16" fmla="*/ 186 w 186"/>
                  <a:gd name="T17" fmla="*/ 17 h 67"/>
                  <a:gd name="T18" fmla="*/ 107 w 186"/>
                  <a:gd name="T19" fmla="*/ 6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6" h="67">
                    <a:moveTo>
                      <a:pt x="107" y="61"/>
                    </a:moveTo>
                    <a:cubicBezTo>
                      <a:pt x="0" y="0"/>
                      <a:pt x="0" y="0"/>
                      <a:pt x="0" y="0"/>
                    </a:cubicBezTo>
                    <a:cubicBezTo>
                      <a:pt x="0" y="3"/>
                      <a:pt x="0" y="3"/>
                      <a:pt x="0" y="3"/>
                    </a:cubicBezTo>
                    <a:cubicBezTo>
                      <a:pt x="0" y="5"/>
                      <a:pt x="2" y="7"/>
                      <a:pt x="3" y="8"/>
                    </a:cubicBezTo>
                    <a:cubicBezTo>
                      <a:pt x="104" y="66"/>
                      <a:pt x="104" y="66"/>
                      <a:pt x="104" y="66"/>
                    </a:cubicBezTo>
                    <a:cubicBezTo>
                      <a:pt x="106" y="67"/>
                      <a:pt x="108" y="67"/>
                      <a:pt x="110" y="66"/>
                    </a:cubicBezTo>
                    <a:cubicBezTo>
                      <a:pt x="184" y="22"/>
                      <a:pt x="184" y="22"/>
                      <a:pt x="184" y="22"/>
                    </a:cubicBezTo>
                    <a:cubicBezTo>
                      <a:pt x="185" y="22"/>
                      <a:pt x="186" y="20"/>
                      <a:pt x="186" y="19"/>
                    </a:cubicBezTo>
                    <a:cubicBezTo>
                      <a:pt x="186" y="17"/>
                      <a:pt x="186" y="17"/>
                      <a:pt x="186" y="17"/>
                    </a:cubicBezTo>
                    <a:lnTo>
                      <a:pt x="107" y="61"/>
                    </a:lnTo>
                    <a:close/>
                  </a:path>
                </a:pathLst>
              </a:custGeom>
              <a:solidFill>
                <a:srgbClr val="84848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854" name="Freeform 271"/>
              <p:cNvSpPr/>
              <p:nvPr/>
            </p:nvSpPr>
            <p:spPr bwMode="auto">
              <a:xfrm>
                <a:off x="5932" y="3879"/>
                <a:ext cx="187" cy="97"/>
              </a:xfrm>
              <a:custGeom>
                <a:avLst/>
                <a:gdLst>
                  <a:gd name="T0" fmla="*/ 184 w 187"/>
                  <a:gd name="T1" fmla="*/ 51 h 98"/>
                  <a:gd name="T2" fmla="*/ 184 w 187"/>
                  <a:gd name="T3" fmla="*/ 57 h 98"/>
                  <a:gd name="T4" fmla="*/ 107 w 187"/>
                  <a:gd name="T5" fmla="*/ 98 h 98"/>
                  <a:gd name="T6" fmla="*/ 0 w 187"/>
                  <a:gd name="T7" fmla="*/ 37 h 98"/>
                  <a:gd name="T8" fmla="*/ 77 w 187"/>
                  <a:gd name="T9" fmla="*/ 2 h 98"/>
                  <a:gd name="T10" fmla="*/ 88 w 187"/>
                  <a:gd name="T11" fmla="*/ 2 h 98"/>
                  <a:gd name="T12" fmla="*/ 184 w 187"/>
                  <a:gd name="T13" fmla="*/ 51 h 98"/>
                </a:gdLst>
                <a:ahLst/>
                <a:cxnLst>
                  <a:cxn ang="0">
                    <a:pos x="T0" y="T1"/>
                  </a:cxn>
                  <a:cxn ang="0">
                    <a:pos x="T2" y="T3"/>
                  </a:cxn>
                  <a:cxn ang="0">
                    <a:pos x="T4" y="T5"/>
                  </a:cxn>
                  <a:cxn ang="0">
                    <a:pos x="T6" y="T7"/>
                  </a:cxn>
                  <a:cxn ang="0">
                    <a:pos x="T8" y="T9"/>
                  </a:cxn>
                  <a:cxn ang="0">
                    <a:pos x="T10" y="T11"/>
                  </a:cxn>
                  <a:cxn ang="0">
                    <a:pos x="T12" y="T13"/>
                  </a:cxn>
                </a:cxnLst>
                <a:rect l="0" t="0" r="r" b="b"/>
                <a:pathLst>
                  <a:path w="187" h="98">
                    <a:moveTo>
                      <a:pt x="184" y="51"/>
                    </a:moveTo>
                    <a:cubicBezTo>
                      <a:pt x="187" y="52"/>
                      <a:pt x="187" y="56"/>
                      <a:pt x="184" y="57"/>
                    </a:cubicBezTo>
                    <a:cubicBezTo>
                      <a:pt x="107" y="98"/>
                      <a:pt x="107" y="98"/>
                      <a:pt x="107" y="98"/>
                    </a:cubicBezTo>
                    <a:cubicBezTo>
                      <a:pt x="0" y="37"/>
                      <a:pt x="0" y="37"/>
                      <a:pt x="0" y="37"/>
                    </a:cubicBezTo>
                    <a:cubicBezTo>
                      <a:pt x="77" y="2"/>
                      <a:pt x="77" y="2"/>
                      <a:pt x="77" y="2"/>
                    </a:cubicBezTo>
                    <a:cubicBezTo>
                      <a:pt x="81" y="0"/>
                      <a:pt x="85" y="0"/>
                      <a:pt x="88" y="2"/>
                    </a:cubicBezTo>
                    <a:lnTo>
                      <a:pt x="184" y="51"/>
                    </a:lnTo>
                    <a:close/>
                  </a:path>
                </a:pathLst>
              </a:custGeom>
              <a:solidFill>
                <a:srgbClr val="EAE9E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855" name="Freeform 272"/>
              <p:cNvSpPr/>
              <p:nvPr/>
            </p:nvSpPr>
            <p:spPr bwMode="auto">
              <a:xfrm>
                <a:off x="5945" y="3890"/>
                <a:ext cx="138" cy="80"/>
              </a:xfrm>
              <a:custGeom>
                <a:avLst/>
                <a:gdLst>
                  <a:gd name="T0" fmla="*/ 136 w 138"/>
                  <a:gd name="T1" fmla="*/ 56 h 81"/>
                  <a:gd name="T2" fmla="*/ 134 w 138"/>
                  <a:gd name="T3" fmla="*/ 61 h 81"/>
                  <a:gd name="T4" fmla="*/ 100 w 138"/>
                  <a:gd name="T5" fmla="*/ 80 h 81"/>
                  <a:gd name="T6" fmla="*/ 92 w 138"/>
                  <a:gd name="T7" fmla="*/ 78 h 81"/>
                  <a:gd name="T8" fmla="*/ 2 w 138"/>
                  <a:gd name="T9" fmla="*/ 26 h 81"/>
                  <a:gd name="T10" fmla="*/ 2 w 138"/>
                  <a:gd name="T11" fmla="*/ 22 h 81"/>
                  <a:gd name="T12" fmla="*/ 35 w 138"/>
                  <a:gd name="T13" fmla="*/ 2 h 81"/>
                  <a:gd name="T14" fmla="*/ 40 w 138"/>
                  <a:gd name="T15" fmla="*/ 1 h 81"/>
                  <a:gd name="T16" fmla="*/ 136 w 138"/>
                  <a:gd name="T17" fmla="*/ 56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8" h="81">
                    <a:moveTo>
                      <a:pt x="136" y="56"/>
                    </a:moveTo>
                    <a:cubicBezTo>
                      <a:pt x="137" y="57"/>
                      <a:pt x="138" y="59"/>
                      <a:pt x="134" y="61"/>
                    </a:cubicBezTo>
                    <a:cubicBezTo>
                      <a:pt x="100" y="80"/>
                      <a:pt x="100" y="80"/>
                      <a:pt x="100" y="80"/>
                    </a:cubicBezTo>
                    <a:cubicBezTo>
                      <a:pt x="97" y="81"/>
                      <a:pt x="95" y="80"/>
                      <a:pt x="92" y="78"/>
                    </a:cubicBezTo>
                    <a:cubicBezTo>
                      <a:pt x="2" y="26"/>
                      <a:pt x="2" y="26"/>
                      <a:pt x="2" y="26"/>
                    </a:cubicBezTo>
                    <a:cubicBezTo>
                      <a:pt x="0" y="25"/>
                      <a:pt x="0" y="23"/>
                      <a:pt x="2" y="22"/>
                    </a:cubicBezTo>
                    <a:cubicBezTo>
                      <a:pt x="35" y="2"/>
                      <a:pt x="35" y="2"/>
                      <a:pt x="35" y="2"/>
                    </a:cubicBezTo>
                    <a:cubicBezTo>
                      <a:pt x="37" y="1"/>
                      <a:pt x="39" y="0"/>
                      <a:pt x="40" y="1"/>
                    </a:cubicBezTo>
                    <a:lnTo>
                      <a:pt x="136" y="56"/>
                    </a:lnTo>
                    <a:close/>
                  </a:path>
                </a:pathLst>
              </a:custGeom>
              <a:solidFill>
                <a:srgbClr val="89868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856" name="Freeform 273"/>
              <p:cNvSpPr/>
              <p:nvPr/>
            </p:nvSpPr>
            <p:spPr bwMode="auto">
              <a:xfrm>
                <a:off x="5994" y="3900"/>
                <a:ext cx="11" cy="7"/>
              </a:xfrm>
              <a:custGeom>
                <a:avLst/>
                <a:gdLst>
                  <a:gd name="T0" fmla="*/ 11 w 11"/>
                  <a:gd name="T1" fmla="*/ 3 h 7"/>
                  <a:gd name="T2" fmla="*/ 11 w 11"/>
                  <a:gd name="T3" fmla="*/ 4 h 7"/>
                  <a:gd name="T4" fmla="*/ 6 w 11"/>
                  <a:gd name="T5" fmla="*/ 7 h 7"/>
                  <a:gd name="T6" fmla="*/ 5 w 11"/>
                  <a:gd name="T7" fmla="*/ 7 h 7"/>
                  <a:gd name="T8" fmla="*/ 0 w 11"/>
                  <a:gd name="T9" fmla="*/ 4 h 7"/>
                  <a:gd name="T10" fmla="*/ 0 w 11"/>
                  <a:gd name="T11" fmla="*/ 3 h 7"/>
                  <a:gd name="T12" fmla="*/ 5 w 11"/>
                  <a:gd name="T13" fmla="*/ 0 h 7"/>
                  <a:gd name="T14" fmla="*/ 6 w 11"/>
                  <a:gd name="T15" fmla="*/ 0 h 7"/>
                  <a:gd name="T16" fmla="*/ 11 w 11"/>
                  <a:gd name="T17"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7">
                    <a:moveTo>
                      <a:pt x="11" y="3"/>
                    </a:moveTo>
                    <a:cubicBezTo>
                      <a:pt x="11" y="3"/>
                      <a:pt x="11" y="4"/>
                      <a:pt x="11" y="4"/>
                    </a:cubicBezTo>
                    <a:cubicBezTo>
                      <a:pt x="6" y="7"/>
                      <a:pt x="6" y="7"/>
                      <a:pt x="6" y="7"/>
                    </a:cubicBezTo>
                    <a:cubicBezTo>
                      <a:pt x="6" y="7"/>
                      <a:pt x="5" y="7"/>
                      <a:pt x="5" y="7"/>
                    </a:cubicBezTo>
                    <a:cubicBezTo>
                      <a:pt x="0" y="4"/>
                      <a:pt x="0" y="4"/>
                      <a:pt x="0" y="4"/>
                    </a:cubicBezTo>
                    <a:cubicBezTo>
                      <a:pt x="0" y="4"/>
                      <a:pt x="0" y="3"/>
                      <a:pt x="0" y="3"/>
                    </a:cubicBezTo>
                    <a:cubicBezTo>
                      <a:pt x="5" y="0"/>
                      <a:pt x="5" y="0"/>
                      <a:pt x="5" y="0"/>
                    </a:cubicBezTo>
                    <a:cubicBezTo>
                      <a:pt x="5" y="0"/>
                      <a:pt x="6" y="0"/>
                      <a:pt x="6" y="0"/>
                    </a:cubicBezTo>
                    <a:lnTo>
                      <a:pt x="11" y="3"/>
                    </a:lnTo>
                    <a:close/>
                  </a:path>
                </a:pathLst>
              </a:custGeom>
              <a:solidFill>
                <a:srgbClr val="4A4A4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857" name="Freeform 274"/>
              <p:cNvSpPr/>
              <p:nvPr/>
            </p:nvSpPr>
            <p:spPr bwMode="auto">
              <a:xfrm>
                <a:off x="5971" y="3924"/>
                <a:ext cx="12" cy="7"/>
              </a:xfrm>
              <a:custGeom>
                <a:avLst/>
                <a:gdLst>
                  <a:gd name="T0" fmla="*/ 11 w 12"/>
                  <a:gd name="T1" fmla="*/ 3 h 7"/>
                  <a:gd name="T2" fmla="*/ 11 w 12"/>
                  <a:gd name="T3" fmla="*/ 4 h 7"/>
                  <a:gd name="T4" fmla="*/ 7 w 12"/>
                  <a:gd name="T5" fmla="*/ 7 h 7"/>
                  <a:gd name="T6" fmla="*/ 5 w 12"/>
                  <a:gd name="T7" fmla="*/ 7 h 7"/>
                  <a:gd name="T8" fmla="*/ 1 w 12"/>
                  <a:gd name="T9" fmla="*/ 4 h 7"/>
                  <a:gd name="T10" fmla="*/ 1 w 12"/>
                  <a:gd name="T11" fmla="*/ 3 h 7"/>
                  <a:gd name="T12" fmla="*/ 5 w 12"/>
                  <a:gd name="T13" fmla="*/ 0 h 7"/>
                  <a:gd name="T14" fmla="*/ 7 w 12"/>
                  <a:gd name="T15" fmla="*/ 0 h 7"/>
                  <a:gd name="T16" fmla="*/ 11 w 12"/>
                  <a:gd name="T17"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7">
                    <a:moveTo>
                      <a:pt x="11" y="3"/>
                    </a:moveTo>
                    <a:cubicBezTo>
                      <a:pt x="12" y="3"/>
                      <a:pt x="12" y="4"/>
                      <a:pt x="11" y="4"/>
                    </a:cubicBezTo>
                    <a:cubicBezTo>
                      <a:pt x="7" y="7"/>
                      <a:pt x="7" y="7"/>
                      <a:pt x="7" y="7"/>
                    </a:cubicBezTo>
                    <a:cubicBezTo>
                      <a:pt x="6" y="7"/>
                      <a:pt x="6" y="7"/>
                      <a:pt x="5" y="7"/>
                    </a:cubicBezTo>
                    <a:cubicBezTo>
                      <a:pt x="1" y="4"/>
                      <a:pt x="1" y="4"/>
                      <a:pt x="1" y="4"/>
                    </a:cubicBezTo>
                    <a:cubicBezTo>
                      <a:pt x="0" y="4"/>
                      <a:pt x="0" y="3"/>
                      <a:pt x="1" y="3"/>
                    </a:cubicBezTo>
                    <a:cubicBezTo>
                      <a:pt x="5" y="0"/>
                      <a:pt x="5" y="0"/>
                      <a:pt x="5" y="0"/>
                    </a:cubicBezTo>
                    <a:cubicBezTo>
                      <a:pt x="6" y="0"/>
                      <a:pt x="6" y="0"/>
                      <a:pt x="7" y="0"/>
                    </a:cubicBezTo>
                    <a:lnTo>
                      <a:pt x="11" y="3"/>
                    </a:lnTo>
                    <a:close/>
                  </a:path>
                </a:pathLst>
              </a:custGeom>
              <a:solidFill>
                <a:srgbClr val="4A4A4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858" name="Freeform 275"/>
              <p:cNvSpPr/>
              <p:nvPr/>
            </p:nvSpPr>
            <p:spPr bwMode="auto">
              <a:xfrm>
                <a:off x="5979" y="3929"/>
                <a:ext cx="12" cy="6"/>
              </a:xfrm>
              <a:custGeom>
                <a:avLst/>
                <a:gdLst>
                  <a:gd name="T0" fmla="*/ 11 w 12"/>
                  <a:gd name="T1" fmla="*/ 3 h 6"/>
                  <a:gd name="T2" fmla="*/ 11 w 12"/>
                  <a:gd name="T3" fmla="*/ 3 h 6"/>
                  <a:gd name="T4" fmla="*/ 7 w 12"/>
                  <a:gd name="T5" fmla="*/ 6 h 6"/>
                  <a:gd name="T6" fmla="*/ 5 w 12"/>
                  <a:gd name="T7" fmla="*/ 6 h 6"/>
                  <a:gd name="T8" fmla="*/ 1 w 12"/>
                  <a:gd name="T9" fmla="*/ 3 h 6"/>
                  <a:gd name="T10" fmla="*/ 1 w 12"/>
                  <a:gd name="T11" fmla="*/ 3 h 6"/>
                  <a:gd name="T12" fmla="*/ 5 w 12"/>
                  <a:gd name="T13" fmla="*/ 0 h 6"/>
                  <a:gd name="T14" fmla="*/ 7 w 12"/>
                  <a:gd name="T15" fmla="*/ 0 h 6"/>
                  <a:gd name="T16" fmla="*/ 11 w 12"/>
                  <a:gd name="T17"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6">
                    <a:moveTo>
                      <a:pt x="11" y="3"/>
                    </a:moveTo>
                    <a:cubicBezTo>
                      <a:pt x="12" y="3"/>
                      <a:pt x="12" y="3"/>
                      <a:pt x="11" y="3"/>
                    </a:cubicBezTo>
                    <a:cubicBezTo>
                      <a:pt x="7" y="6"/>
                      <a:pt x="7" y="6"/>
                      <a:pt x="7" y="6"/>
                    </a:cubicBezTo>
                    <a:cubicBezTo>
                      <a:pt x="6" y="6"/>
                      <a:pt x="6" y="6"/>
                      <a:pt x="5" y="6"/>
                    </a:cubicBezTo>
                    <a:cubicBezTo>
                      <a:pt x="1" y="3"/>
                      <a:pt x="1" y="3"/>
                      <a:pt x="1" y="3"/>
                    </a:cubicBezTo>
                    <a:cubicBezTo>
                      <a:pt x="0" y="3"/>
                      <a:pt x="0" y="3"/>
                      <a:pt x="1" y="3"/>
                    </a:cubicBezTo>
                    <a:cubicBezTo>
                      <a:pt x="5" y="0"/>
                      <a:pt x="5" y="0"/>
                      <a:pt x="5" y="0"/>
                    </a:cubicBezTo>
                    <a:cubicBezTo>
                      <a:pt x="6" y="0"/>
                      <a:pt x="6" y="0"/>
                      <a:pt x="7" y="0"/>
                    </a:cubicBezTo>
                    <a:lnTo>
                      <a:pt x="11" y="3"/>
                    </a:lnTo>
                    <a:close/>
                  </a:path>
                </a:pathLst>
              </a:custGeom>
              <a:solidFill>
                <a:srgbClr val="4A4A4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859" name="Freeform 276"/>
              <p:cNvSpPr/>
              <p:nvPr/>
            </p:nvSpPr>
            <p:spPr bwMode="auto">
              <a:xfrm>
                <a:off x="5987" y="3933"/>
                <a:ext cx="12" cy="6"/>
              </a:xfrm>
              <a:custGeom>
                <a:avLst/>
                <a:gdLst>
                  <a:gd name="T0" fmla="*/ 11 w 12"/>
                  <a:gd name="T1" fmla="*/ 3 h 7"/>
                  <a:gd name="T2" fmla="*/ 11 w 12"/>
                  <a:gd name="T3" fmla="*/ 4 h 7"/>
                  <a:gd name="T4" fmla="*/ 7 w 12"/>
                  <a:gd name="T5" fmla="*/ 7 h 7"/>
                  <a:gd name="T6" fmla="*/ 5 w 12"/>
                  <a:gd name="T7" fmla="*/ 7 h 7"/>
                  <a:gd name="T8" fmla="*/ 1 w 12"/>
                  <a:gd name="T9" fmla="*/ 4 h 7"/>
                  <a:gd name="T10" fmla="*/ 1 w 12"/>
                  <a:gd name="T11" fmla="*/ 3 h 7"/>
                  <a:gd name="T12" fmla="*/ 5 w 12"/>
                  <a:gd name="T13" fmla="*/ 0 h 7"/>
                  <a:gd name="T14" fmla="*/ 7 w 12"/>
                  <a:gd name="T15" fmla="*/ 0 h 7"/>
                  <a:gd name="T16" fmla="*/ 11 w 12"/>
                  <a:gd name="T17"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7">
                    <a:moveTo>
                      <a:pt x="11" y="3"/>
                    </a:moveTo>
                    <a:cubicBezTo>
                      <a:pt x="12" y="3"/>
                      <a:pt x="12" y="4"/>
                      <a:pt x="11" y="4"/>
                    </a:cubicBezTo>
                    <a:cubicBezTo>
                      <a:pt x="7" y="7"/>
                      <a:pt x="7" y="7"/>
                      <a:pt x="7" y="7"/>
                    </a:cubicBezTo>
                    <a:cubicBezTo>
                      <a:pt x="6" y="7"/>
                      <a:pt x="6" y="7"/>
                      <a:pt x="5" y="7"/>
                    </a:cubicBezTo>
                    <a:cubicBezTo>
                      <a:pt x="1" y="4"/>
                      <a:pt x="1" y="4"/>
                      <a:pt x="1" y="4"/>
                    </a:cubicBezTo>
                    <a:cubicBezTo>
                      <a:pt x="0" y="4"/>
                      <a:pt x="0" y="3"/>
                      <a:pt x="1" y="3"/>
                    </a:cubicBezTo>
                    <a:cubicBezTo>
                      <a:pt x="5" y="0"/>
                      <a:pt x="5" y="0"/>
                      <a:pt x="5" y="0"/>
                    </a:cubicBezTo>
                    <a:cubicBezTo>
                      <a:pt x="6" y="0"/>
                      <a:pt x="6" y="0"/>
                      <a:pt x="7" y="0"/>
                    </a:cubicBezTo>
                    <a:lnTo>
                      <a:pt x="11" y="3"/>
                    </a:lnTo>
                    <a:close/>
                  </a:path>
                </a:pathLst>
              </a:custGeom>
              <a:solidFill>
                <a:srgbClr val="4A4A4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860" name="Freeform 277"/>
              <p:cNvSpPr/>
              <p:nvPr/>
            </p:nvSpPr>
            <p:spPr bwMode="auto">
              <a:xfrm>
                <a:off x="5970" y="3896"/>
                <a:ext cx="19" cy="11"/>
              </a:xfrm>
              <a:custGeom>
                <a:avLst/>
                <a:gdLst>
                  <a:gd name="T0" fmla="*/ 19 w 19"/>
                  <a:gd name="T1" fmla="*/ 8 h 11"/>
                  <a:gd name="T2" fmla="*/ 19 w 19"/>
                  <a:gd name="T3" fmla="*/ 8 h 11"/>
                  <a:gd name="T4" fmla="*/ 14 w 19"/>
                  <a:gd name="T5" fmla="*/ 11 h 11"/>
                  <a:gd name="T6" fmla="*/ 13 w 19"/>
                  <a:gd name="T7" fmla="*/ 11 h 11"/>
                  <a:gd name="T8" fmla="*/ 0 w 19"/>
                  <a:gd name="T9" fmla="*/ 4 h 11"/>
                  <a:gd name="T10" fmla="*/ 0 w 19"/>
                  <a:gd name="T11" fmla="*/ 3 h 11"/>
                  <a:gd name="T12" fmla="*/ 5 w 19"/>
                  <a:gd name="T13" fmla="*/ 0 h 11"/>
                  <a:gd name="T14" fmla="*/ 6 w 19"/>
                  <a:gd name="T15" fmla="*/ 0 h 11"/>
                  <a:gd name="T16" fmla="*/ 19 w 19"/>
                  <a:gd name="T17" fmla="*/ 8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11">
                    <a:moveTo>
                      <a:pt x="19" y="8"/>
                    </a:moveTo>
                    <a:cubicBezTo>
                      <a:pt x="19" y="8"/>
                      <a:pt x="19" y="8"/>
                      <a:pt x="19" y="8"/>
                    </a:cubicBezTo>
                    <a:cubicBezTo>
                      <a:pt x="14" y="11"/>
                      <a:pt x="14" y="11"/>
                      <a:pt x="14" y="11"/>
                    </a:cubicBezTo>
                    <a:cubicBezTo>
                      <a:pt x="14" y="11"/>
                      <a:pt x="13" y="11"/>
                      <a:pt x="13" y="11"/>
                    </a:cubicBezTo>
                    <a:cubicBezTo>
                      <a:pt x="0" y="4"/>
                      <a:pt x="0" y="4"/>
                      <a:pt x="0" y="4"/>
                    </a:cubicBezTo>
                    <a:cubicBezTo>
                      <a:pt x="0" y="4"/>
                      <a:pt x="0" y="3"/>
                      <a:pt x="0" y="3"/>
                    </a:cubicBezTo>
                    <a:cubicBezTo>
                      <a:pt x="5" y="0"/>
                      <a:pt x="5" y="0"/>
                      <a:pt x="5" y="0"/>
                    </a:cubicBezTo>
                    <a:cubicBezTo>
                      <a:pt x="5" y="0"/>
                      <a:pt x="6" y="0"/>
                      <a:pt x="6" y="0"/>
                    </a:cubicBezTo>
                    <a:lnTo>
                      <a:pt x="19" y="8"/>
                    </a:lnTo>
                    <a:close/>
                  </a:path>
                </a:pathLst>
              </a:custGeom>
              <a:solidFill>
                <a:srgbClr val="4A4A4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861" name="Freeform 278"/>
              <p:cNvSpPr/>
              <p:nvPr/>
            </p:nvSpPr>
            <p:spPr bwMode="auto">
              <a:xfrm>
                <a:off x="5985" y="3905"/>
                <a:ext cx="12" cy="7"/>
              </a:xfrm>
              <a:custGeom>
                <a:avLst/>
                <a:gdLst>
                  <a:gd name="T0" fmla="*/ 12 w 12"/>
                  <a:gd name="T1" fmla="*/ 3 h 7"/>
                  <a:gd name="T2" fmla="*/ 12 w 12"/>
                  <a:gd name="T3" fmla="*/ 4 h 7"/>
                  <a:gd name="T4" fmla="*/ 7 w 12"/>
                  <a:gd name="T5" fmla="*/ 6 h 7"/>
                  <a:gd name="T6" fmla="*/ 5 w 12"/>
                  <a:gd name="T7" fmla="*/ 6 h 7"/>
                  <a:gd name="T8" fmla="*/ 1 w 12"/>
                  <a:gd name="T9" fmla="*/ 4 h 7"/>
                  <a:gd name="T10" fmla="*/ 1 w 12"/>
                  <a:gd name="T11" fmla="*/ 3 h 7"/>
                  <a:gd name="T12" fmla="*/ 5 w 12"/>
                  <a:gd name="T13" fmla="*/ 0 h 7"/>
                  <a:gd name="T14" fmla="*/ 7 w 12"/>
                  <a:gd name="T15" fmla="*/ 0 h 7"/>
                  <a:gd name="T16" fmla="*/ 12 w 12"/>
                  <a:gd name="T17"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7">
                    <a:moveTo>
                      <a:pt x="12" y="3"/>
                    </a:moveTo>
                    <a:cubicBezTo>
                      <a:pt x="12" y="3"/>
                      <a:pt x="12" y="3"/>
                      <a:pt x="12" y="4"/>
                    </a:cubicBezTo>
                    <a:cubicBezTo>
                      <a:pt x="7" y="6"/>
                      <a:pt x="7" y="6"/>
                      <a:pt x="7" y="6"/>
                    </a:cubicBezTo>
                    <a:cubicBezTo>
                      <a:pt x="7" y="7"/>
                      <a:pt x="6" y="7"/>
                      <a:pt x="5" y="6"/>
                    </a:cubicBezTo>
                    <a:cubicBezTo>
                      <a:pt x="1" y="4"/>
                      <a:pt x="1" y="4"/>
                      <a:pt x="1" y="4"/>
                    </a:cubicBezTo>
                    <a:cubicBezTo>
                      <a:pt x="0" y="3"/>
                      <a:pt x="0" y="3"/>
                      <a:pt x="1" y="3"/>
                    </a:cubicBezTo>
                    <a:cubicBezTo>
                      <a:pt x="5" y="0"/>
                      <a:pt x="5" y="0"/>
                      <a:pt x="5" y="0"/>
                    </a:cubicBezTo>
                    <a:cubicBezTo>
                      <a:pt x="6" y="0"/>
                      <a:pt x="6" y="0"/>
                      <a:pt x="7" y="0"/>
                    </a:cubicBezTo>
                    <a:lnTo>
                      <a:pt x="12" y="3"/>
                    </a:lnTo>
                    <a:close/>
                  </a:path>
                </a:pathLst>
              </a:custGeom>
              <a:solidFill>
                <a:srgbClr val="4A4A4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862" name="Freeform 279"/>
              <p:cNvSpPr/>
              <p:nvPr/>
            </p:nvSpPr>
            <p:spPr bwMode="auto">
              <a:xfrm>
                <a:off x="5994" y="3910"/>
                <a:ext cx="12" cy="7"/>
              </a:xfrm>
              <a:custGeom>
                <a:avLst/>
                <a:gdLst>
                  <a:gd name="T0" fmla="*/ 11 w 12"/>
                  <a:gd name="T1" fmla="*/ 3 h 7"/>
                  <a:gd name="T2" fmla="*/ 11 w 12"/>
                  <a:gd name="T3" fmla="*/ 4 h 7"/>
                  <a:gd name="T4" fmla="*/ 7 w 12"/>
                  <a:gd name="T5" fmla="*/ 6 h 7"/>
                  <a:gd name="T6" fmla="*/ 5 w 12"/>
                  <a:gd name="T7" fmla="*/ 6 h 7"/>
                  <a:gd name="T8" fmla="*/ 0 w 12"/>
                  <a:gd name="T9" fmla="*/ 4 h 7"/>
                  <a:gd name="T10" fmla="*/ 0 w 12"/>
                  <a:gd name="T11" fmla="*/ 3 h 7"/>
                  <a:gd name="T12" fmla="*/ 5 w 12"/>
                  <a:gd name="T13" fmla="*/ 0 h 7"/>
                  <a:gd name="T14" fmla="*/ 7 w 12"/>
                  <a:gd name="T15" fmla="*/ 0 h 7"/>
                  <a:gd name="T16" fmla="*/ 11 w 12"/>
                  <a:gd name="T17"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7">
                    <a:moveTo>
                      <a:pt x="11" y="3"/>
                    </a:moveTo>
                    <a:cubicBezTo>
                      <a:pt x="12" y="3"/>
                      <a:pt x="12" y="3"/>
                      <a:pt x="11" y="4"/>
                    </a:cubicBezTo>
                    <a:cubicBezTo>
                      <a:pt x="7" y="6"/>
                      <a:pt x="7" y="6"/>
                      <a:pt x="7" y="6"/>
                    </a:cubicBezTo>
                    <a:cubicBezTo>
                      <a:pt x="6" y="7"/>
                      <a:pt x="5" y="7"/>
                      <a:pt x="5" y="6"/>
                    </a:cubicBezTo>
                    <a:cubicBezTo>
                      <a:pt x="0" y="4"/>
                      <a:pt x="0" y="4"/>
                      <a:pt x="0" y="4"/>
                    </a:cubicBezTo>
                    <a:cubicBezTo>
                      <a:pt x="0" y="3"/>
                      <a:pt x="0" y="3"/>
                      <a:pt x="0" y="3"/>
                    </a:cubicBezTo>
                    <a:cubicBezTo>
                      <a:pt x="5" y="0"/>
                      <a:pt x="5" y="0"/>
                      <a:pt x="5" y="0"/>
                    </a:cubicBezTo>
                    <a:cubicBezTo>
                      <a:pt x="5" y="0"/>
                      <a:pt x="6" y="0"/>
                      <a:pt x="7" y="0"/>
                    </a:cubicBezTo>
                    <a:lnTo>
                      <a:pt x="11" y="3"/>
                    </a:lnTo>
                    <a:close/>
                  </a:path>
                </a:pathLst>
              </a:custGeom>
              <a:solidFill>
                <a:srgbClr val="4A4A4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863" name="Freeform 280"/>
              <p:cNvSpPr/>
              <p:nvPr/>
            </p:nvSpPr>
            <p:spPr bwMode="auto">
              <a:xfrm>
                <a:off x="6002" y="3914"/>
                <a:ext cx="12" cy="7"/>
              </a:xfrm>
              <a:custGeom>
                <a:avLst/>
                <a:gdLst>
                  <a:gd name="T0" fmla="*/ 11 w 12"/>
                  <a:gd name="T1" fmla="*/ 3 h 7"/>
                  <a:gd name="T2" fmla="*/ 11 w 12"/>
                  <a:gd name="T3" fmla="*/ 4 h 7"/>
                  <a:gd name="T4" fmla="*/ 7 w 12"/>
                  <a:gd name="T5" fmla="*/ 7 h 7"/>
                  <a:gd name="T6" fmla="*/ 5 w 12"/>
                  <a:gd name="T7" fmla="*/ 7 h 7"/>
                  <a:gd name="T8" fmla="*/ 0 w 12"/>
                  <a:gd name="T9" fmla="*/ 4 h 7"/>
                  <a:gd name="T10" fmla="*/ 0 w 12"/>
                  <a:gd name="T11" fmla="*/ 3 h 7"/>
                  <a:gd name="T12" fmla="*/ 5 w 12"/>
                  <a:gd name="T13" fmla="*/ 1 h 7"/>
                  <a:gd name="T14" fmla="*/ 7 w 12"/>
                  <a:gd name="T15" fmla="*/ 1 h 7"/>
                  <a:gd name="T16" fmla="*/ 11 w 12"/>
                  <a:gd name="T17"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7">
                    <a:moveTo>
                      <a:pt x="11" y="3"/>
                    </a:moveTo>
                    <a:cubicBezTo>
                      <a:pt x="12" y="4"/>
                      <a:pt x="12" y="4"/>
                      <a:pt x="11" y="4"/>
                    </a:cubicBezTo>
                    <a:cubicBezTo>
                      <a:pt x="7" y="7"/>
                      <a:pt x="7" y="7"/>
                      <a:pt x="7" y="7"/>
                    </a:cubicBezTo>
                    <a:cubicBezTo>
                      <a:pt x="6" y="7"/>
                      <a:pt x="5" y="7"/>
                      <a:pt x="5" y="7"/>
                    </a:cubicBezTo>
                    <a:cubicBezTo>
                      <a:pt x="0" y="4"/>
                      <a:pt x="0" y="4"/>
                      <a:pt x="0" y="4"/>
                    </a:cubicBezTo>
                    <a:cubicBezTo>
                      <a:pt x="0" y="4"/>
                      <a:pt x="0" y="4"/>
                      <a:pt x="0" y="3"/>
                    </a:cubicBezTo>
                    <a:cubicBezTo>
                      <a:pt x="5" y="1"/>
                      <a:pt x="5" y="1"/>
                      <a:pt x="5" y="1"/>
                    </a:cubicBezTo>
                    <a:cubicBezTo>
                      <a:pt x="5" y="0"/>
                      <a:pt x="6" y="0"/>
                      <a:pt x="7" y="1"/>
                    </a:cubicBezTo>
                    <a:lnTo>
                      <a:pt x="11" y="3"/>
                    </a:lnTo>
                    <a:close/>
                  </a:path>
                </a:pathLst>
              </a:custGeom>
              <a:solidFill>
                <a:srgbClr val="4A4A4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864" name="Freeform 281"/>
              <p:cNvSpPr/>
              <p:nvPr/>
            </p:nvSpPr>
            <p:spPr bwMode="auto">
              <a:xfrm>
                <a:off x="6010" y="3919"/>
                <a:ext cx="12" cy="7"/>
              </a:xfrm>
              <a:custGeom>
                <a:avLst/>
                <a:gdLst>
                  <a:gd name="T0" fmla="*/ 11 w 12"/>
                  <a:gd name="T1" fmla="*/ 3 h 7"/>
                  <a:gd name="T2" fmla="*/ 11 w 12"/>
                  <a:gd name="T3" fmla="*/ 4 h 7"/>
                  <a:gd name="T4" fmla="*/ 7 w 12"/>
                  <a:gd name="T5" fmla="*/ 7 h 7"/>
                  <a:gd name="T6" fmla="*/ 5 w 12"/>
                  <a:gd name="T7" fmla="*/ 7 h 7"/>
                  <a:gd name="T8" fmla="*/ 0 w 12"/>
                  <a:gd name="T9" fmla="*/ 4 h 7"/>
                  <a:gd name="T10" fmla="*/ 0 w 12"/>
                  <a:gd name="T11" fmla="*/ 3 h 7"/>
                  <a:gd name="T12" fmla="*/ 5 w 12"/>
                  <a:gd name="T13" fmla="*/ 0 h 7"/>
                  <a:gd name="T14" fmla="*/ 7 w 12"/>
                  <a:gd name="T15" fmla="*/ 0 h 7"/>
                  <a:gd name="T16" fmla="*/ 11 w 12"/>
                  <a:gd name="T17"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7">
                    <a:moveTo>
                      <a:pt x="11" y="3"/>
                    </a:moveTo>
                    <a:cubicBezTo>
                      <a:pt x="12" y="3"/>
                      <a:pt x="12" y="4"/>
                      <a:pt x="11" y="4"/>
                    </a:cubicBezTo>
                    <a:cubicBezTo>
                      <a:pt x="7" y="7"/>
                      <a:pt x="7" y="7"/>
                      <a:pt x="7" y="7"/>
                    </a:cubicBezTo>
                    <a:cubicBezTo>
                      <a:pt x="6" y="7"/>
                      <a:pt x="5" y="7"/>
                      <a:pt x="5" y="7"/>
                    </a:cubicBezTo>
                    <a:cubicBezTo>
                      <a:pt x="0" y="4"/>
                      <a:pt x="0" y="4"/>
                      <a:pt x="0" y="4"/>
                    </a:cubicBezTo>
                    <a:cubicBezTo>
                      <a:pt x="0" y="4"/>
                      <a:pt x="0" y="3"/>
                      <a:pt x="0" y="3"/>
                    </a:cubicBezTo>
                    <a:cubicBezTo>
                      <a:pt x="5" y="0"/>
                      <a:pt x="5" y="0"/>
                      <a:pt x="5" y="0"/>
                    </a:cubicBezTo>
                    <a:cubicBezTo>
                      <a:pt x="5" y="0"/>
                      <a:pt x="6" y="0"/>
                      <a:pt x="7" y="0"/>
                    </a:cubicBezTo>
                    <a:lnTo>
                      <a:pt x="11" y="3"/>
                    </a:lnTo>
                    <a:close/>
                  </a:path>
                </a:pathLst>
              </a:custGeom>
              <a:solidFill>
                <a:srgbClr val="4A4A4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865" name="Freeform 282"/>
              <p:cNvSpPr/>
              <p:nvPr/>
            </p:nvSpPr>
            <p:spPr bwMode="auto">
              <a:xfrm>
                <a:off x="5962" y="3900"/>
                <a:ext cx="20" cy="12"/>
              </a:xfrm>
              <a:custGeom>
                <a:avLst/>
                <a:gdLst>
                  <a:gd name="T0" fmla="*/ 19 w 20"/>
                  <a:gd name="T1" fmla="*/ 8 h 12"/>
                  <a:gd name="T2" fmla="*/ 19 w 20"/>
                  <a:gd name="T3" fmla="*/ 9 h 12"/>
                  <a:gd name="T4" fmla="*/ 15 w 20"/>
                  <a:gd name="T5" fmla="*/ 12 h 12"/>
                  <a:gd name="T6" fmla="*/ 13 w 20"/>
                  <a:gd name="T7" fmla="*/ 12 h 12"/>
                  <a:gd name="T8" fmla="*/ 0 w 20"/>
                  <a:gd name="T9" fmla="*/ 4 h 12"/>
                  <a:gd name="T10" fmla="*/ 0 w 20"/>
                  <a:gd name="T11" fmla="*/ 3 h 12"/>
                  <a:gd name="T12" fmla="*/ 5 w 20"/>
                  <a:gd name="T13" fmla="*/ 1 h 12"/>
                  <a:gd name="T14" fmla="*/ 7 w 20"/>
                  <a:gd name="T15" fmla="*/ 1 h 12"/>
                  <a:gd name="T16" fmla="*/ 19 w 20"/>
                  <a:gd name="T17" fmla="*/ 8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12">
                    <a:moveTo>
                      <a:pt x="19" y="8"/>
                    </a:moveTo>
                    <a:cubicBezTo>
                      <a:pt x="20" y="8"/>
                      <a:pt x="20" y="9"/>
                      <a:pt x="19" y="9"/>
                    </a:cubicBezTo>
                    <a:cubicBezTo>
                      <a:pt x="15" y="12"/>
                      <a:pt x="15" y="12"/>
                      <a:pt x="15" y="12"/>
                    </a:cubicBezTo>
                    <a:cubicBezTo>
                      <a:pt x="14" y="12"/>
                      <a:pt x="13" y="12"/>
                      <a:pt x="13" y="12"/>
                    </a:cubicBezTo>
                    <a:cubicBezTo>
                      <a:pt x="0" y="4"/>
                      <a:pt x="0" y="4"/>
                      <a:pt x="0" y="4"/>
                    </a:cubicBezTo>
                    <a:cubicBezTo>
                      <a:pt x="0" y="4"/>
                      <a:pt x="0" y="4"/>
                      <a:pt x="0" y="3"/>
                    </a:cubicBezTo>
                    <a:cubicBezTo>
                      <a:pt x="5" y="1"/>
                      <a:pt x="5" y="1"/>
                      <a:pt x="5" y="1"/>
                    </a:cubicBezTo>
                    <a:cubicBezTo>
                      <a:pt x="5" y="0"/>
                      <a:pt x="6" y="0"/>
                      <a:pt x="7" y="1"/>
                    </a:cubicBezTo>
                    <a:lnTo>
                      <a:pt x="19" y="8"/>
                    </a:lnTo>
                    <a:close/>
                  </a:path>
                </a:pathLst>
              </a:custGeom>
              <a:solidFill>
                <a:srgbClr val="4A4A4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866" name="Freeform 283"/>
              <p:cNvSpPr/>
              <p:nvPr/>
            </p:nvSpPr>
            <p:spPr bwMode="auto">
              <a:xfrm>
                <a:off x="5978" y="3910"/>
                <a:ext cx="12" cy="6"/>
              </a:xfrm>
              <a:custGeom>
                <a:avLst/>
                <a:gdLst>
                  <a:gd name="T0" fmla="*/ 11 w 12"/>
                  <a:gd name="T1" fmla="*/ 3 h 6"/>
                  <a:gd name="T2" fmla="*/ 11 w 12"/>
                  <a:gd name="T3" fmla="*/ 4 h 6"/>
                  <a:gd name="T4" fmla="*/ 7 w 12"/>
                  <a:gd name="T5" fmla="*/ 6 h 6"/>
                  <a:gd name="T6" fmla="*/ 5 w 12"/>
                  <a:gd name="T7" fmla="*/ 6 h 6"/>
                  <a:gd name="T8" fmla="*/ 0 w 12"/>
                  <a:gd name="T9" fmla="*/ 4 h 6"/>
                  <a:gd name="T10" fmla="*/ 0 w 12"/>
                  <a:gd name="T11" fmla="*/ 3 h 6"/>
                  <a:gd name="T12" fmla="*/ 5 w 12"/>
                  <a:gd name="T13" fmla="*/ 0 h 6"/>
                  <a:gd name="T14" fmla="*/ 7 w 12"/>
                  <a:gd name="T15" fmla="*/ 0 h 6"/>
                  <a:gd name="T16" fmla="*/ 11 w 12"/>
                  <a:gd name="T17"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6">
                    <a:moveTo>
                      <a:pt x="11" y="3"/>
                    </a:moveTo>
                    <a:cubicBezTo>
                      <a:pt x="12" y="3"/>
                      <a:pt x="12" y="3"/>
                      <a:pt x="11" y="4"/>
                    </a:cubicBezTo>
                    <a:cubicBezTo>
                      <a:pt x="7" y="6"/>
                      <a:pt x="7" y="6"/>
                      <a:pt x="7" y="6"/>
                    </a:cubicBezTo>
                    <a:cubicBezTo>
                      <a:pt x="6" y="6"/>
                      <a:pt x="5" y="6"/>
                      <a:pt x="5" y="6"/>
                    </a:cubicBezTo>
                    <a:cubicBezTo>
                      <a:pt x="0" y="4"/>
                      <a:pt x="0" y="4"/>
                      <a:pt x="0" y="4"/>
                    </a:cubicBezTo>
                    <a:cubicBezTo>
                      <a:pt x="0" y="3"/>
                      <a:pt x="0" y="3"/>
                      <a:pt x="0" y="3"/>
                    </a:cubicBezTo>
                    <a:cubicBezTo>
                      <a:pt x="5" y="0"/>
                      <a:pt x="5" y="0"/>
                      <a:pt x="5" y="0"/>
                    </a:cubicBezTo>
                    <a:cubicBezTo>
                      <a:pt x="5" y="0"/>
                      <a:pt x="6" y="0"/>
                      <a:pt x="7" y="0"/>
                    </a:cubicBezTo>
                    <a:lnTo>
                      <a:pt x="11" y="3"/>
                    </a:lnTo>
                    <a:close/>
                  </a:path>
                </a:pathLst>
              </a:custGeom>
              <a:solidFill>
                <a:srgbClr val="4A4A4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867" name="Freeform 284"/>
              <p:cNvSpPr/>
              <p:nvPr/>
            </p:nvSpPr>
            <p:spPr bwMode="auto">
              <a:xfrm>
                <a:off x="5986" y="3915"/>
                <a:ext cx="12" cy="6"/>
              </a:xfrm>
              <a:custGeom>
                <a:avLst/>
                <a:gdLst>
                  <a:gd name="T0" fmla="*/ 11 w 12"/>
                  <a:gd name="T1" fmla="*/ 3 h 6"/>
                  <a:gd name="T2" fmla="*/ 11 w 12"/>
                  <a:gd name="T3" fmla="*/ 3 h 6"/>
                  <a:gd name="T4" fmla="*/ 7 w 12"/>
                  <a:gd name="T5" fmla="*/ 6 h 6"/>
                  <a:gd name="T6" fmla="*/ 5 w 12"/>
                  <a:gd name="T7" fmla="*/ 6 h 6"/>
                  <a:gd name="T8" fmla="*/ 1 w 12"/>
                  <a:gd name="T9" fmla="*/ 3 h 6"/>
                  <a:gd name="T10" fmla="*/ 1 w 12"/>
                  <a:gd name="T11" fmla="*/ 3 h 6"/>
                  <a:gd name="T12" fmla="*/ 5 w 12"/>
                  <a:gd name="T13" fmla="*/ 0 h 6"/>
                  <a:gd name="T14" fmla="*/ 7 w 12"/>
                  <a:gd name="T15" fmla="*/ 0 h 6"/>
                  <a:gd name="T16" fmla="*/ 11 w 12"/>
                  <a:gd name="T17"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6">
                    <a:moveTo>
                      <a:pt x="11" y="3"/>
                    </a:moveTo>
                    <a:cubicBezTo>
                      <a:pt x="12" y="3"/>
                      <a:pt x="12" y="3"/>
                      <a:pt x="11" y="3"/>
                    </a:cubicBezTo>
                    <a:cubicBezTo>
                      <a:pt x="7" y="6"/>
                      <a:pt x="7" y="6"/>
                      <a:pt x="7" y="6"/>
                    </a:cubicBezTo>
                    <a:cubicBezTo>
                      <a:pt x="6" y="6"/>
                      <a:pt x="6" y="6"/>
                      <a:pt x="5" y="6"/>
                    </a:cubicBezTo>
                    <a:cubicBezTo>
                      <a:pt x="1" y="3"/>
                      <a:pt x="1" y="3"/>
                      <a:pt x="1" y="3"/>
                    </a:cubicBezTo>
                    <a:cubicBezTo>
                      <a:pt x="0" y="3"/>
                      <a:pt x="0" y="3"/>
                      <a:pt x="1" y="3"/>
                    </a:cubicBezTo>
                    <a:cubicBezTo>
                      <a:pt x="5" y="0"/>
                      <a:pt x="5" y="0"/>
                      <a:pt x="5" y="0"/>
                    </a:cubicBezTo>
                    <a:cubicBezTo>
                      <a:pt x="6" y="0"/>
                      <a:pt x="6" y="0"/>
                      <a:pt x="7" y="0"/>
                    </a:cubicBezTo>
                    <a:lnTo>
                      <a:pt x="11" y="3"/>
                    </a:lnTo>
                    <a:close/>
                  </a:path>
                </a:pathLst>
              </a:custGeom>
              <a:solidFill>
                <a:srgbClr val="4A4A4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868" name="Freeform 285"/>
              <p:cNvSpPr/>
              <p:nvPr/>
            </p:nvSpPr>
            <p:spPr bwMode="auto">
              <a:xfrm>
                <a:off x="5994" y="3919"/>
                <a:ext cx="12" cy="7"/>
              </a:xfrm>
              <a:custGeom>
                <a:avLst/>
                <a:gdLst>
                  <a:gd name="T0" fmla="*/ 11 w 12"/>
                  <a:gd name="T1" fmla="*/ 3 h 7"/>
                  <a:gd name="T2" fmla="*/ 11 w 12"/>
                  <a:gd name="T3" fmla="*/ 4 h 7"/>
                  <a:gd name="T4" fmla="*/ 7 w 12"/>
                  <a:gd name="T5" fmla="*/ 7 h 7"/>
                  <a:gd name="T6" fmla="*/ 5 w 12"/>
                  <a:gd name="T7" fmla="*/ 7 h 7"/>
                  <a:gd name="T8" fmla="*/ 1 w 12"/>
                  <a:gd name="T9" fmla="*/ 4 h 7"/>
                  <a:gd name="T10" fmla="*/ 1 w 12"/>
                  <a:gd name="T11" fmla="*/ 3 h 7"/>
                  <a:gd name="T12" fmla="*/ 5 w 12"/>
                  <a:gd name="T13" fmla="*/ 1 h 7"/>
                  <a:gd name="T14" fmla="*/ 7 w 12"/>
                  <a:gd name="T15" fmla="*/ 1 h 7"/>
                  <a:gd name="T16" fmla="*/ 11 w 12"/>
                  <a:gd name="T17"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7">
                    <a:moveTo>
                      <a:pt x="11" y="3"/>
                    </a:moveTo>
                    <a:cubicBezTo>
                      <a:pt x="12" y="3"/>
                      <a:pt x="12" y="4"/>
                      <a:pt x="11" y="4"/>
                    </a:cubicBezTo>
                    <a:cubicBezTo>
                      <a:pt x="7" y="7"/>
                      <a:pt x="7" y="7"/>
                      <a:pt x="7" y="7"/>
                    </a:cubicBezTo>
                    <a:cubicBezTo>
                      <a:pt x="6" y="7"/>
                      <a:pt x="6" y="7"/>
                      <a:pt x="5" y="7"/>
                    </a:cubicBezTo>
                    <a:cubicBezTo>
                      <a:pt x="1" y="4"/>
                      <a:pt x="1" y="4"/>
                      <a:pt x="1" y="4"/>
                    </a:cubicBezTo>
                    <a:cubicBezTo>
                      <a:pt x="0" y="4"/>
                      <a:pt x="0" y="3"/>
                      <a:pt x="1" y="3"/>
                    </a:cubicBezTo>
                    <a:cubicBezTo>
                      <a:pt x="5" y="1"/>
                      <a:pt x="5" y="1"/>
                      <a:pt x="5" y="1"/>
                    </a:cubicBezTo>
                    <a:cubicBezTo>
                      <a:pt x="6" y="0"/>
                      <a:pt x="6" y="0"/>
                      <a:pt x="7" y="1"/>
                    </a:cubicBezTo>
                    <a:lnTo>
                      <a:pt x="11" y="3"/>
                    </a:lnTo>
                    <a:close/>
                  </a:path>
                </a:pathLst>
              </a:custGeom>
              <a:solidFill>
                <a:srgbClr val="4A4A4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869" name="Freeform 286"/>
              <p:cNvSpPr/>
              <p:nvPr/>
            </p:nvSpPr>
            <p:spPr bwMode="auto">
              <a:xfrm>
                <a:off x="5995" y="3938"/>
                <a:ext cx="12" cy="6"/>
              </a:xfrm>
              <a:custGeom>
                <a:avLst/>
                <a:gdLst>
                  <a:gd name="T0" fmla="*/ 11 w 12"/>
                  <a:gd name="T1" fmla="*/ 3 h 7"/>
                  <a:gd name="T2" fmla="*/ 11 w 12"/>
                  <a:gd name="T3" fmla="*/ 4 h 7"/>
                  <a:gd name="T4" fmla="*/ 7 w 12"/>
                  <a:gd name="T5" fmla="*/ 6 h 7"/>
                  <a:gd name="T6" fmla="*/ 5 w 12"/>
                  <a:gd name="T7" fmla="*/ 6 h 7"/>
                  <a:gd name="T8" fmla="*/ 1 w 12"/>
                  <a:gd name="T9" fmla="*/ 4 h 7"/>
                  <a:gd name="T10" fmla="*/ 1 w 12"/>
                  <a:gd name="T11" fmla="*/ 3 h 7"/>
                  <a:gd name="T12" fmla="*/ 5 w 12"/>
                  <a:gd name="T13" fmla="*/ 0 h 7"/>
                  <a:gd name="T14" fmla="*/ 7 w 12"/>
                  <a:gd name="T15" fmla="*/ 0 h 7"/>
                  <a:gd name="T16" fmla="*/ 11 w 12"/>
                  <a:gd name="T17"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7">
                    <a:moveTo>
                      <a:pt x="11" y="3"/>
                    </a:moveTo>
                    <a:cubicBezTo>
                      <a:pt x="12" y="3"/>
                      <a:pt x="12" y="3"/>
                      <a:pt x="11" y="4"/>
                    </a:cubicBezTo>
                    <a:cubicBezTo>
                      <a:pt x="7" y="6"/>
                      <a:pt x="7" y="6"/>
                      <a:pt x="7" y="6"/>
                    </a:cubicBezTo>
                    <a:cubicBezTo>
                      <a:pt x="6" y="7"/>
                      <a:pt x="6" y="7"/>
                      <a:pt x="5" y="6"/>
                    </a:cubicBezTo>
                    <a:cubicBezTo>
                      <a:pt x="1" y="4"/>
                      <a:pt x="1" y="4"/>
                      <a:pt x="1" y="4"/>
                    </a:cubicBezTo>
                    <a:cubicBezTo>
                      <a:pt x="0" y="3"/>
                      <a:pt x="0" y="3"/>
                      <a:pt x="1" y="3"/>
                    </a:cubicBezTo>
                    <a:cubicBezTo>
                      <a:pt x="5" y="0"/>
                      <a:pt x="5" y="0"/>
                      <a:pt x="5" y="0"/>
                    </a:cubicBezTo>
                    <a:cubicBezTo>
                      <a:pt x="6" y="0"/>
                      <a:pt x="6" y="0"/>
                      <a:pt x="7" y="0"/>
                    </a:cubicBezTo>
                    <a:lnTo>
                      <a:pt x="11" y="3"/>
                    </a:lnTo>
                    <a:close/>
                  </a:path>
                </a:pathLst>
              </a:custGeom>
              <a:solidFill>
                <a:srgbClr val="4A4A4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870" name="Freeform 287"/>
              <p:cNvSpPr/>
              <p:nvPr/>
            </p:nvSpPr>
            <p:spPr bwMode="auto">
              <a:xfrm>
                <a:off x="6018" y="3924"/>
                <a:ext cx="12" cy="6"/>
              </a:xfrm>
              <a:custGeom>
                <a:avLst/>
                <a:gdLst>
                  <a:gd name="T0" fmla="*/ 11 w 12"/>
                  <a:gd name="T1" fmla="*/ 3 h 6"/>
                  <a:gd name="T2" fmla="*/ 11 w 12"/>
                  <a:gd name="T3" fmla="*/ 4 h 6"/>
                  <a:gd name="T4" fmla="*/ 7 w 12"/>
                  <a:gd name="T5" fmla="*/ 6 h 6"/>
                  <a:gd name="T6" fmla="*/ 5 w 12"/>
                  <a:gd name="T7" fmla="*/ 6 h 6"/>
                  <a:gd name="T8" fmla="*/ 0 w 12"/>
                  <a:gd name="T9" fmla="*/ 4 h 6"/>
                  <a:gd name="T10" fmla="*/ 0 w 12"/>
                  <a:gd name="T11" fmla="*/ 3 h 6"/>
                  <a:gd name="T12" fmla="*/ 5 w 12"/>
                  <a:gd name="T13" fmla="*/ 0 h 6"/>
                  <a:gd name="T14" fmla="*/ 7 w 12"/>
                  <a:gd name="T15" fmla="*/ 0 h 6"/>
                  <a:gd name="T16" fmla="*/ 11 w 12"/>
                  <a:gd name="T17"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6">
                    <a:moveTo>
                      <a:pt x="11" y="3"/>
                    </a:moveTo>
                    <a:cubicBezTo>
                      <a:pt x="12" y="3"/>
                      <a:pt x="12" y="3"/>
                      <a:pt x="11" y="4"/>
                    </a:cubicBezTo>
                    <a:cubicBezTo>
                      <a:pt x="7" y="6"/>
                      <a:pt x="7" y="6"/>
                      <a:pt x="7" y="6"/>
                    </a:cubicBezTo>
                    <a:cubicBezTo>
                      <a:pt x="6" y="6"/>
                      <a:pt x="5" y="6"/>
                      <a:pt x="5" y="6"/>
                    </a:cubicBezTo>
                    <a:cubicBezTo>
                      <a:pt x="0" y="4"/>
                      <a:pt x="0" y="4"/>
                      <a:pt x="0" y="4"/>
                    </a:cubicBezTo>
                    <a:cubicBezTo>
                      <a:pt x="0" y="3"/>
                      <a:pt x="0" y="3"/>
                      <a:pt x="0" y="3"/>
                    </a:cubicBezTo>
                    <a:cubicBezTo>
                      <a:pt x="5" y="0"/>
                      <a:pt x="5" y="0"/>
                      <a:pt x="5" y="0"/>
                    </a:cubicBezTo>
                    <a:cubicBezTo>
                      <a:pt x="5" y="0"/>
                      <a:pt x="6" y="0"/>
                      <a:pt x="7" y="0"/>
                    </a:cubicBezTo>
                    <a:lnTo>
                      <a:pt x="11" y="3"/>
                    </a:lnTo>
                    <a:close/>
                  </a:path>
                </a:pathLst>
              </a:custGeom>
              <a:solidFill>
                <a:srgbClr val="4A4A4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871" name="Freeform 288"/>
              <p:cNvSpPr/>
              <p:nvPr/>
            </p:nvSpPr>
            <p:spPr bwMode="auto">
              <a:xfrm>
                <a:off x="6002" y="3924"/>
                <a:ext cx="12" cy="7"/>
              </a:xfrm>
              <a:custGeom>
                <a:avLst/>
                <a:gdLst>
                  <a:gd name="T0" fmla="*/ 11 w 12"/>
                  <a:gd name="T1" fmla="*/ 3 h 7"/>
                  <a:gd name="T2" fmla="*/ 11 w 12"/>
                  <a:gd name="T3" fmla="*/ 4 h 7"/>
                  <a:gd name="T4" fmla="*/ 7 w 12"/>
                  <a:gd name="T5" fmla="*/ 6 h 7"/>
                  <a:gd name="T6" fmla="*/ 5 w 12"/>
                  <a:gd name="T7" fmla="*/ 6 h 7"/>
                  <a:gd name="T8" fmla="*/ 1 w 12"/>
                  <a:gd name="T9" fmla="*/ 4 h 7"/>
                  <a:gd name="T10" fmla="*/ 1 w 12"/>
                  <a:gd name="T11" fmla="*/ 3 h 7"/>
                  <a:gd name="T12" fmla="*/ 5 w 12"/>
                  <a:gd name="T13" fmla="*/ 0 h 7"/>
                  <a:gd name="T14" fmla="*/ 7 w 12"/>
                  <a:gd name="T15" fmla="*/ 0 h 7"/>
                  <a:gd name="T16" fmla="*/ 11 w 12"/>
                  <a:gd name="T17"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7">
                    <a:moveTo>
                      <a:pt x="11" y="3"/>
                    </a:moveTo>
                    <a:cubicBezTo>
                      <a:pt x="12" y="3"/>
                      <a:pt x="12" y="3"/>
                      <a:pt x="11" y="4"/>
                    </a:cubicBezTo>
                    <a:cubicBezTo>
                      <a:pt x="7" y="6"/>
                      <a:pt x="7" y="6"/>
                      <a:pt x="7" y="6"/>
                    </a:cubicBezTo>
                    <a:cubicBezTo>
                      <a:pt x="6" y="7"/>
                      <a:pt x="6" y="7"/>
                      <a:pt x="5" y="6"/>
                    </a:cubicBezTo>
                    <a:cubicBezTo>
                      <a:pt x="1" y="4"/>
                      <a:pt x="1" y="4"/>
                      <a:pt x="1" y="4"/>
                    </a:cubicBezTo>
                    <a:cubicBezTo>
                      <a:pt x="0" y="3"/>
                      <a:pt x="0" y="3"/>
                      <a:pt x="1" y="3"/>
                    </a:cubicBezTo>
                    <a:cubicBezTo>
                      <a:pt x="5" y="0"/>
                      <a:pt x="5" y="0"/>
                      <a:pt x="5" y="0"/>
                    </a:cubicBezTo>
                    <a:cubicBezTo>
                      <a:pt x="6" y="0"/>
                      <a:pt x="6" y="0"/>
                      <a:pt x="7" y="0"/>
                    </a:cubicBezTo>
                    <a:lnTo>
                      <a:pt x="11" y="3"/>
                    </a:lnTo>
                    <a:close/>
                  </a:path>
                </a:pathLst>
              </a:custGeom>
              <a:solidFill>
                <a:srgbClr val="4A4A4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872" name="Freeform 289"/>
              <p:cNvSpPr/>
              <p:nvPr/>
            </p:nvSpPr>
            <p:spPr bwMode="auto">
              <a:xfrm>
                <a:off x="6010" y="3929"/>
                <a:ext cx="12" cy="6"/>
              </a:xfrm>
              <a:custGeom>
                <a:avLst/>
                <a:gdLst>
                  <a:gd name="T0" fmla="*/ 11 w 12"/>
                  <a:gd name="T1" fmla="*/ 2 h 6"/>
                  <a:gd name="T2" fmla="*/ 12 w 12"/>
                  <a:gd name="T3" fmla="*/ 3 h 6"/>
                  <a:gd name="T4" fmla="*/ 7 w 12"/>
                  <a:gd name="T5" fmla="*/ 6 h 6"/>
                  <a:gd name="T6" fmla="*/ 5 w 12"/>
                  <a:gd name="T7" fmla="*/ 6 h 6"/>
                  <a:gd name="T8" fmla="*/ 1 w 12"/>
                  <a:gd name="T9" fmla="*/ 3 h 6"/>
                  <a:gd name="T10" fmla="*/ 1 w 12"/>
                  <a:gd name="T11" fmla="*/ 2 h 6"/>
                  <a:gd name="T12" fmla="*/ 5 w 12"/>
                  <a:gd name="T13" fmla="*/ 0 h 6"/>
                  <a:gd name="T14" fmla="*/ 7 w 12"/>
                  <a:gd name="T15" fmla="*/ 0 h 6"/>
                  <a:gd name="T16" fmla="*/ 11 w 12"/>
                  <a:gd name="T17" fmla="*/ 2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6">
                    <a:moveTo>
                      <a:pt x="11" y="2"/>
                    </a:moveTo>
                    <a:cubicBezTo>
                      <a:pt x="12" y="3"/>
                      <a:pt x="12" y="3"/>
                      <a:pt x="12" y="3"/>
                    </a:cubicBezTo>
                    <a:cubicBezTo>
                      <a:pt x="7" y="6"/>
                      <a:pt x="7" y="6"/>
                      <a:pt x="7" y="6"/>
                    </a:cubicBezTo>
                    <a:cubicBezTo>
                      <a:pt x="6" y="6"/>
                      <a:pt x="6" y="6"/>
                      <a:pt x="5" y="6"/>
                    </a:cubicBezTo>
                    <a:cubicBezTo>
                      <a:pt x="1" y="3"/>
                      <a:pt x="1" y="3"/>
                      <a:pt x="1" y="3"/>
                    </a:cubicBezTo>
                    <a:cubicBezTo>
                      <a:pt x="0" y="3"/>
                      <a:pt x="0" y="3"/>
                      <a:pt x="1" y="2"/>
                    </a:cubicBezTo>
                    <a:cubicBezTo>
                      <a:pt x="5" y="0"/>
                      <a:pt x="5" y="0"/>
                      <a:pt x="5" y="0"/>
                    </a:cubicBezTo>
                    <a:cubicBezTo>
                      <a:pt x="6" y="0"/>
                      <a:pt x="6" y="0"/>
                      <a:pt x="7" y="0"/>
                    </a:cubicBezTo>
                    <a:lnTo>
                      <a:pt x="11" y="2"/>
                    </a:lnTo>
                    <a:close/>
                  </a:path>
                </a:pathLst>
              </a:custGeom>
              <a:solidFill>
                <a:srgbClr val="4A4A4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873" name="Freeform 290"/>
              <p:cNvSpPr/>
              <p:nvPr/>
            </p:nvSpPr>
            <p:spPr bwMode="auto">
              <a:xfrm>
                <a:off x="5979" y="3919"/>
                <a:ext cx="11" cy="7"/>
              </a:xfrm>
              <a:custGeom>
                <a:avLst/>
                <a:gdLst>
                  <a:gd name="T0" fmla="*/ 11 w 11"/>
                  <a:gd name="T1" fmla="*/ 3 h 7"/>
                  <a:gd name="T2" fmla="*/ 11 w 11"/>
                  <a:gd name="T3" fmla="*/ 4 h 7"/>
                  <a:gd name="T4" fmla="*/ 6 w 11"/>
                  <a:gd name="T5" fmla="*/ 7 h 7"/>
                  <a:gd name="T6" fmla="*/ 5 w 11"/>
                  <a:gd name="T7" fmla="*/ 7 h 7"/>
                  <a:gd name="T8" fmla="*/ 0 w 11"/>
                  <a:gd name="T9" fmla="*/ 4 h 7"/>
                  <a:gd name="T10" fmla="*/ 0 w 11"/>
                  <a:gd name="T11" fmla="*/ 3 h 7"/>
                  <a:gd name="T12" fmla="*/ 5 w 11"/>
                  <a:gd name="T13" fmla="*/ 1 h 7"/>
                  <a:gd name="T14" fmla="*/ 6 w 11"/>
                  <a:gd name="T15" fmla="*/ 1 h 7"/>
                  <a:gd name="T16" fmla="*/ 11 w 11"/>
                  <a:gd name="T17"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7">
                    <a:moveTo>
                      <a:pt x="11" y="3"/>
                    </a:moveTo>
                    <a:cubicBezTo>
                      <a:pt x="11" y="4"/>
                      <a:pt x="11" y="4"/>
                      <a:pt x="11" y="4"/>
                    </a:cubicBezTo>
                    <a:cubicBezTo>
                      <a:pt x="6" y="7"/>
                      <a:pt x="6" y="7"/>
                      <a:pt x="6" y="7"/>
                    </a:cubicBezTo>
                    <a:cubicBezTo>
                      <a:pt x="6" y="7"/>
                      <a:pt x="5" y="7"/>
                      <a:pt x="5" y="7"/>
                    </a:cubicBezTo>
                    <a:cubicBezTo>
                      <a:pt x="0" y="4"/>
                      <a:pt x="0" y="4"/>
                      <a:pt x="0" y="4"/>
                    </a:cubicBezTo>
                    <a:cubicBezTo>
                      <a:pt x="0" y="4"/>
                      <a:pt x="0" y="4"/>
                      <a:pt x="0" y="3"/>
                    </a:cubicBezTo>
                    <a:cubicBezTo>
                      <a:pt x="5" y="1"/>
                      <a:pt x="5" y="1"/>
                      <a:pt x="5" y="1"/>
                    </a:cubicBezTo>
                    <a:cubicBezTo>
                      <a:pt x="5" y="0"/>
                      <a:pt x="6" y="0"/>
                      <a:pt x="6" y="1"/>
                    </a:cubicBezTo>
                    <a:lnTo>
                      <a:pt x="11" y="3"/>
                    </a:lnTo>
                    <a:close/>
                  </a:path>
                </a:pathLst>
              </a:custGeom>
              <a:solidFill>
                <a:srgbClr val="4A4A4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874" name="Freeform 291"/>
              <p:cNvSpPr/>
              <p:nvPr/>
            </p:nvSpPr>
            <p:spPr bwMode="auto">
              <a:xfrm>
                <a:off x="5987" y="3924"/>
                <a:ext cx="11" cy="7"/>
              </a:xfrm>
              <a:custGeom>
                <a:avLst/>
                <a:gdLst>
                  <a:gd name="T0" fmla="*/ 11 w 11"/>
                  <a:gd name="T1" fmla="*/ 3 h 7"/>
                  <a:gd name="T2" fmla="*/ 11 w 11"/>
                  <a:gd name="T3" fmla="*/ 4 h 7"/>
                  <a:gd name="T4" fmla="*/ 6 w 11"/>
                  <a:gd name="T5" fmla="*/ 6 h 7"/>
                  <a:gd name="T6" fmla="*/ 5 w 11"/>
                  <a:gd name="T7" fmla="*/ 6 h 7"/>
                  <a:gd name="T8" fmla="*/ 0 w 11"/>
                  <a:gd name="T9" fmla="*/ 4 h 7"/>
                  <a:gd name="T10" fmla="*/ 0 w 11"/>
                  <a:gd name="T11" fmla="*/ 3 h 7"/>
                  <a:gd name="T12" fmla="*/ 5 w 11"/>
                  <a:gd name="T13" fmla="*/ 0 h 7"/>
                  <a:gd name="T14" fmla="*/ 6 w 11"/>
                  <a:gd name="T15" fmla="*/ 0 h 7"/>
                  <a:gd name="T16" fmla="*/ 11 w 11"/>
                  <a:gd name="T17"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7">
                    <a:moveTo>
                      <a:pt x="11" y="3"/>
                    </a:moveTo>
                    <a:cubicBezTo>
                      <a:pt x="11" y="3"/>
                      <a:pt x="11" y="4"/>
                      <a:pt x="11" y="4"/>
                    </a:cubicBezTo>
                    <a:cubicBezTo>
                      <a:pt x="6" y="6"/>
                      <a:pt x="6" y="6"/>
                      <a:pt x="6" y="6"/>
                    </a:cubicBezTo>
                    <a:cubicBezTo>
                      <a:pt x="6" y="7"/>
                      <a:pt x="5" y="7"/>
                      <a:pt x="5" y="6"/>
                    </a:cubicBezTo>
                    <a:cubicBezTo>
                      <a:pt x="0" y="4"/>
                      <a:pt x="0" y="4"/>
                      <a:pt x="0" y="4"/>
                    </a:cubicBezTo>
                    <a:cubicBezTo>
                      <a:pt x="0" y="4"/>
                      <a:pt x="0" y="3"/>
                      <a:pt x="0" y="3"/>
                    </a:cubicBezTo>
                    <a:cubicBezTo>
                      <a:pt x="5" y="0"/>
                      <a:pt x="5" y="0"/>
                      <a:pt x="5" y="0"/>
                    </a:cubicBezTo>
                    <a:cubicBezTo>
                      <a:pt x="5" y="0"/>
                      <a:pt x="6" y="0"/>
                      <a:pt x="6" y="0"/>
                    </a:cubicBezTo>
                    <a:lnTo>
                      <a:pt x="11" y="3"/>
                    </a:lnTo>
                    <a:close/>
                  </a:path>
                </a:pathLst>
              </a:custGeom>
              <a:solidFill>
                <a:srgbClr val="4A4A4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875" name="Freeform 292"/>
              <p:cNvSpPr/>
              <p:nvPr/>
            </p:nvSpPr>
            <p:spPr bwMode="auto">
              <a:xfrm>
                <a:off x="5995" y="3929"/>
                <a:ext cx="11" cy="6"/>
              </a:xfrm>
              <a:custGeom>
                <a:avLst/>
                <a:gdLst>
                  <a:gd name="T0" fmla="*/ 11 w 11"/>
                  <a:gd name="T1" fmla="*/ 3 h 6"/>
                  <a:gd name="T2" fmla="*/ 11 w 11"/>
                  <a:gd name="T3" fmla="*/ 3 h 6"/>
                  <a:gd name="T4" fmla="*/ 6 w 11"/>
                  <a:gd name="T5" fmla="*/ 6 h 6"/>
                  <a:gd name="T6" fmla="*/ 5 w 11"/>
                  <a:gd name="T7" fmla="*/ 6 h 6"/>
                  <a:gd name="T8" fmla="*/ 0 w 11"/>
                  <a:gd name="T9" fmla="*/ 3 h 6"/>
                  <a:gd name="T10" fmla="*/ 0 w 11"/>
                  <a:gd name="T11" fmla="*/ 3 h 6"/>
                  <a:gd name="T12" fmla="*/ 5 w 11"/>
                  <a:gd name="T13" fmla="*/ 0 h 6"/>
                  <a:gd name="T14" fmla="*/ 6 w 11"/>
                  <a:gd name="T15" fmla="*/ 0 h 6"/>
                  <a:gd name="T16" fmla="*/ 11 w 11"/>
                  <a:gd name="T17"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6">
                    <a:moveTo>
                      <a:pt x="11" y="3"/>
                    </a:moveTo>
                    <a:cubicBezTo>
                      <a:pt x="11" y="3"/>
                      <a:pt x="11" y="3"/>
                      <a:pt x="11" y="3"/>
                    </a:cubicBezTo>
                    <a:cubicBezTo>
                      <a:pt x="6" y="6"/>
                      <a:pt x="6" y="6"/>
                      <a:pt x="6" y="6"/>
                    </a:cubicBezTo>
                    <a:cubicBezTo>
                      <a:pt x="6" y="6"/>
                      <a:pt x="5" y="6"/>
                      <a:pt x="5" y="6"/>
                    </a:cubicBezTo>
                    <a:cubicBezTo>
                      <a:pt x="0" y="3"/>
                      <a:pt x="0" y="3"/>
                      <a:pt x="0" y="3"/>
                    </a:cubicBezTo>
                    <a:cubicBezTo>
                      <a:pt x="0" y="3"/>
                      <a:pt x="0" y="3"/>
                      <a:pt x="0" y="3"/>
                    </a:cubicBezTo>
                    <a:cubicBezTo>
                      <a:pt x="5" y="0"/>
                      <a:pt x="5" y="0"/>
                      <a:pt x="5" y="0"/>
                    </a:cubicBezTo>
                    <a:cubicBezTo>
                      <a:pt x="5" y="0"/>
                      <a:pt x="6" y="0"/>
                      <a:pt x="6" y="0"/>
                    </a:cubicBezTo>
                    <a:lnTo>
                      <a:pt x="11" y="3"/>
                    </a:lnTo>
                    <a:close/>
                  </a:path>
                </a:pathLst>
              </a:custGeom>
              <a:solidFill>
                <a:srgbClr val="4A4A4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876" name="Freeform 293"/>
              <p:cNvSpPr/>
              <p:nvPr/>
            </p:nvSpPr>
            <p:spPr bwMode="auto">
              <a:xfrm>
                <a:off x="6003" y="3933"/>
                <a:ext cx="11" cy="6"/>
              </a:xfrm>
              <a:custGeom>
                <a:avLst/>
                <a:gdLst>
                  <a:gd name="T0" fmla="*/ 11 w 11"/>
                  <a:gd name="T1" fmla="*/ 3 h 7"/>
                  <a:gd name="T2" fmla="*/ 11 w 11"/>
                  <a:gd name="T3" fmla="*/ 4 h 7"/>
                  <a:gd name="T4" fmla="*/ 6 w 11"/>
                  <a:gd name="T5" fmla="*/ 7 h 7"/>
                  <a:gd name="T6" fmla="*/ 5 w 11"/>
                  <a:gd name="T7" fmla="*/ 7 h 7"/>
                  <a:gd name="T8" fmla="*/ 0 w 11"/>
                  <a:gd name="T9" fmla="*/ 4 h 7"/>
                  <a:gd name="T10" fmla="*/ 0 w 11"/>
                  <a:gd name="T11" fmla="*/ 3 h 7"/>
                  <a:gd name="T12" fmla="*/ 5 w 11"/>
                  <a:gd name="T13" fmla="*/ 0 h 7"/>
                  <a:gd name="T14" fmla="*/ 6 w 11"/>
                  <a:gd name="T15" fmla="*/ 0 h 7"/>
                  <a:gd name="T16" fmla="*/ 11 w 11"/>
                  <a:gd name="T17"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7">
                    <a:moveTo>
                      <a:pt x="11" y="3"/>
                    </a:moveTo>
                    <a:cubicBezTo>
                      <a:pt x="11" y="3"/>
                      <a:pt x="11" y="4"/>
                      <a:pt x="11" y="4"/>
                    </a:cubicBezTo>
                    <a:cubicBezTo>
                      <a:pt x="6" y="7"/>
                      <a:pt x="6" y="7"/>
                      <a:pt x="6" y="7"/>
                    </a:cubicBezTo>
                    <a:cubicBezTo>
                      <a:pt x="6" y="7"/>
                      <a:pt x="5" y="7"/>
                      <a:pt x="5" y="7"/>
                    </a:cubicBezTo>
                    <a:cubicBezTo>
                      <a:pt x="0" y="4"/>
                      <a:pt x="0" y="4"/>
                      <a:pt x="0" y="4"/>
                    </a:cubicBezTo>
                    <a:cubicBezTo>
                      <a:pt x="0" y="4"/>
                      <a:pt x="0" y="3"/>
                      <a:pt x="0" y="3"/>
                    </a:cubicBezTo>
                    <a:cubicBezTo>
                      <a:pt x="5" y="0"/>
                      <a:pt x="5" y="0"/>
                      <a:pt x="5" y="0"/>
                    </a:cubicBezTo>
                    <a:cubicBezTo>
                      <a:pt x="5" y="0"/>
                      <a:pt x="6" y="0"/>
                      <a:pt x="6" y="0"/>
                    </a:cubicBezTo>
                    <a:lnTo>
                      <a:pt x="11" y="3"/>
                    </a:lnTo>
                    <a:close/>
                  </a:path>
                </a:pathLst>
              </a:custGeom>
              <a:solidFill>
                <a:srgbClr val="4A4A4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877" name="Freeform 294"/>
              <p:cNvSpPr/>
              <p:nvPr/>
            </p:nvSpPr>
            <p:spPr bwMode="auto">
              <a:xfrm>
                <a:off x="6003" y="3941"/>
                <a:ext cx="12" cy="7"/>
              </a:xfrm>
              <a:custGeom>
                <a:avLst/>
                <a:gdLst>
                  <a:gd name="T0" fmla="*/ 11 w 12"/>
                  <a:gd name="T1" fmla="*/ 3 h 7"/>
                  <a:gd name="T2" fmla="*/ 11 w 12"/>
                  <a:gd name="T3" fmla="*/ 4 h 7"/>
                  <a:gd name="T4" fmla="*/ 7 w 12"/>
                  <a:gd name="T5" fmla="*/ 7 h 7"/>
                  <a:gd name="T6" fmla="*/ 5 w 12"/>
                  <a:gd name="T7" fmla="*/ 7 h 7"/>
                  <a:gd name="T8" fmla="*/ 1 w 12"/>
                  <a:gd name="T9" fmla="*/ 4 h 7"/>
                  <a:gd name="T10" fmla="*/ 1 w 12"/>
                  <a:gd name="T11" fmla="*/ 3 h 7"/>
                  <a:gd name="T12" fmla="*/ 5 w 12"/>
                  <a:gd name="T13" fmla="*/ 1 h 7"/>
                  <a:gd name="T14" fmla="*/ 7 w 12"/>
                  <a:gd name="T15" fmla="*/ 1 h 7"/>
                  <a:gd name="T16" fmla="*/ 11 w 12"/>
                  <a:gd name="T17"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7">
                    <a:moveTo>
                      <a:pt x="11" y="3"/>
                    </a:moveTo>
                    <a:cubicBezTo>
                      <a:pt x="12" y="4"/>
                      <a:pt x="12" y="4"/>
                      <a:pt x="11" y="4"/>
                    </a:cubicBezTo>
                    <a:cubicBezTo>
                      <a:pt x="7" y="7"/>
                      <a:pt x="7" y="7"/>
                      <a:pt x="7" y="7"/>
                    </a:cubicBezTo>
                    <a:cubicBezTo>
                      <a:pt x="6" y="7"/>
                      <a:pt x="6" y="7"/>
                      <a:pt x="5" y="7"/>
                    </a:cubicBezTo>
                    <a:cubicBezTo>
                      <a:pt x="1" y="4"/>
                      <a:pt x="1" y="4"/>
                      <a:pt x="1" y="4"/>
                    </a:cubicBezTo>
                    <a:cubicBezTo>
                      <a:pt x="0" y="4"/>
                      <a:pt x="0" y="4"/>
                      <a:pt x="1" y="3"/>
                    </a:cubicBezTo>
                    <a:cubicBezTo>
                      <a:pt x="5" y="1"/>
                      <a:pt x="5" y="1"/>
                      <a:pt x="5" y="1"/>
                    </a:cubicBezTo>
                    <a:cubicBezTo>
                      <a:pt x="6" y="0"/>
                      <a:pt x="6" y="0"/>
                      <a:pt x="7" y="1"/>
                    </a:cubicBezTo>
                    <a:lnTo>
                      <a:pt x="11" y="3"/>
                    </a:lnTo>
                    <a:close/>
                  </a:path>
                </a:pathLst>
              </a:custGeom>
              <a:solidFill>
                <a:srgbClr val="4A4A4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878" name="Freeform 295"/>
              <p:cNvSpPr/>
              <p:nvPr/>
            </p:nvSpPr>
            <p:spPr bwMode="auto">
              <a:xfrm>
                <a:off x="6027" y="3929"/>
                <a:ext cx="12" cy="7"/>
              </a:xfrm>
              <a:custGeom>
                <a:avLst/>
                <a:gdLst>
                  <a:gd name="T0" fmla="*/ 11 w 12"/>
                  <a:gd name="T1" fmla="*/ 3 h 7"/>
                  <a:gd name="T2" fmla="*/ 11 w 12"/>
                  <a:gd name="T3" fmla="*/ 4 h 7"/>
                  <a:gd name="T4" fmla="*/ 7 w 12"/>
                  <a:gd name="T5" fmla="*/ 6 h 7"/>
                  <a:gd name="T6" fmla="*/ 5 w 12"/>
                  <a:gd name="T7" fmla="*/ 6 h 7"/>
                  <a:gd name="T8" fmla="*/ 1 w 12"/>
                  <a:gd name="T9" fmla="*/ 4 h 7"/>
                  <a:gd name="T10" fmla="*/ 1 w 12"/>
                  <a:gd name="T11" fmla="*/ 3 h 7"/>
                  <a:gd name="T12" fmla="*/ 5 w 12"/>
                  <a:gd name="T13" fmla="*/ 0 h 7"/>
                  <a:gd name="T14" fmla="*/ 7 w 12"/>
                  <a:gd name="T15" fmla="*/ 0 h 7"/>
                  <a:gd name="T16" fmla="*/ 11 w 12"/>
                  <a:gd name="T17"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7">
                    <a:moveTo>
                      <a:pt x="11" y="3"/>
                    </a:moveTo>
                    <a:cubicBezTo>
                      <a:pt x="12" y="3"/>
                      <a:pt x="12" y="4"/>
                      <a:pt x="11" y="4"/>
                    </a:cubicBezTo>
                    <a:cubicBezTo>
                      <a:pt x="7" y="6"/>
                      <a:pt x="7" y="6"/>
                      <a:pt x="7" y="6"/>
                    </a:cubicBezTo>
                    <a:cubicBezTo>
                      <a:pt x="6" y="7"/>
                      <a:pt x="6" y="7"/>
                      <a:pt x="5" y="6"/>
                    </a:cubicBezTo>
                    <a:cubicBezTo>
                      <a:pt x="1" y="4"/>
                      <a:pt x="1" y="4"/>
                      <a:pt x="1" y="4"/>
                    </a:cubicBezTo>
                    <a:cubicBezTo>
                      <a:pt x="0" y="3"/>
                      <a:pt x="0" y="3"/>
                      <a:pt x="1" y="3"/>
                    </a:cubicBezTo>
                    <a:cubicBezTo>
                      <a:pt x="5" y="0"/>
                      <a:pt x="5" y="0"/>
                      <a:pt x="5" y="0"/>
                    </a:cubicBezTo>
                    <a:cubicBezTo>
                      <a:pt x="6" y="0"/>
                      <a:pt x="6" y="0"/>
                      <a:pt x="7" y="0"/>
                    </a:cubicBezTo>
                    <a:lnTo>
                      <a:pt x="11" y="3"/>
                    </a:lnTo>
                    <a:close/>
                  </a:path>
                </a:pathLst>
              </a:custGeom>
              <a:solidFill>
                <a:srgbClr val="4A4A4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879" name="Freeform 296"/>
              <p:cNvSpPr/>
              <p:nvPr/>
            </p:nvSpPr>
            <p:spPr bwMode="auto">
              <a:xfrm>
                <a:off x="6018" y="3933"/>
                <a:ext cx="12" cy="6"/>
              </a:xfrm>
              <a:custGeom>
                <a:avLst/>
                <a:gdLst>
                  <a:gd name="T0" fmla="*/ 12 w 12"/>
                  <a:gd name="T1" fmla="*/ 3 h 7"/>
                  <a:gd name="T2" fmla="*/ 12 w 12"/>
                  <a:gd name="T3" fmla="*/ 4 h 7"/>
                  <a:gd name="T4" fmla="*/ 7 w 12"/>
                  <a:gd name="T5" fmla="*/ 7 h 7"/>
                  <a:gd name="T6" fmla="*/ 5 w 12"/>
                  <a:gd name="T7" fmla="*/ 7 h 7"/>
                  <a:gd name="T8" fmla="*/ 1 w 12"/>
                  <a:gd name="T9" fmla="*/ 4 h 7"/>
                  <a:gd name="T10" fmla="*/ 1 w 12"/>
                  <a:gd name="T11" fmla="*/ 3 h 7"/>
                  <a:gd name="T12" fmla="*/ 5 w 12"/>
                  <a:gd name="T13" fmla="*/ 0 h 7"/>
                  <a:gd name="T14" fmla="*/ 7 w 12"/>
                  <a:gd name="T15" fmla="*/ 0 h 7"/>
                  <a:gd name="T16" fmla="*/ 12 w 12"/>
                  <a:gd name="T17"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7">
                    <a:moveTo>
                      <a:pt x="12" y="3"/>
                    </a:moveTo>
                    <a:cubicBezTo>
                      <a:pt x="12" y="3"/>
                      <a:pt x="12" y="4"/>
                      <a:pt x="12" y="4"/>
                    </a:cubicBezTo>
                    <a:cubicBezTo>
                      <a:pt x="7" y="7"/>
                      <a:pt x="7" y="7"/>
                      <a:pt x="7" y="7"/>
                    </a:cubicBezTo>
                    <a:cubicBezTo>
                      <a:pt x="7" y="7"/>
                      <a:pt x="6" y="7"/>
                      <a:pt x="5" y="7"/>
                    </a:cubicBezTo>
                    <a:cubicBezTo>
                      <a:pt x="1" y="4"/>
                      <a:pt x="1" y="4"/>
                      <a:pt x="1" y="4"/>
                    </a:cubicBezTo>
                    <a:cubicBezTo>
                      <a:pt x="0" y="4"/>
                      <a:pt x="0" y="3"/>
                      <a:pt x="1" y="3"/>
                    </a:cubicBezTo>
                    <a:cubicBezTo>
                      <a:pt x="5" y="0"/>
                      <a:pt x="5" y="0"/>
                      <a:pt x="5" y="0"/>
                    </a:cubicBezTo>
                    <a:cubicBezTo>
                      <a:pt x="6" y="0"/>
                      <a:pt x="6" y="0"/>
                      <a:pt x="7" y="0"/>
                    </a:cubicBezTo>
                    <a:lnTo>
                      <a:pt x="12" y="3"/>
                    </a:lnTo>
                    <a:close/>
                  </a:path>
                </a:pathLst>
              </a:custGeom>
              <a:solidFill>
                <a:srgbClr val="4A4A4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880" name="Freeform 297"/>
              <p:cNvSpPr/>
              <p:nvPr/>
            </p:nvSpPr>
            <p:spPr bwMode="auto">
              <a:xfrm>
                <a:off x="6011" y="3938"/>
                <a:ext cx="11" cy="6"/>
              </a:xfrm>
              <a:custGeom>
                <a:avLst/>
                <a:gdLst>
                  <a:gd name="T0" fmla="*/ 11 w 11"/>
                  <a:gd name="T1" fmla="*/ 3 h 7"/>
                  <a:gd name="T2" fmla="*/ 11 w 11"/>
                  <a:gd name="T3" fmla="*/ 4 h 7"/>
                  <a:gd name="T4" fmla="*/ 6 w 11"/>
                  <a:gd name="T5" fmla="*/ 6 h 7"/>
                  <a:gd name="T6" fmla="*/ 5 w 11"/>
                  <a:gd name="T7" fmla="*/ 6 h 7"/>
                  <a:gd name="T8" fmla="*/ 0 w 11"/>
                  <a:gd name="T9" fmla="*/ 4 h 7"/>
                  <a:gd name="T10" fmla="*/ 0 w 11"/>
                  <a:gd name="T11" fmla="*/ 3 h 7"/>
                  <a:gd name="T12" fmla="*/ 5 w 11"/>
                  <a:gd name="T13" fmla="*/ 0 h 7"/>
                  <a:gd name="T14" fmla="*/ 6 w 11"/>
                  <a:gd name="T15" fmla="*/ 0 h 7"/>
                  <a:gd name="T16" fmla="*/ 11 w 11"/>
                  <a:gd name="T17"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7">
                    <a:moveTo>
                      <a:pt x="11" y="3"/>
                    </a:moveTo>
                    <a:cubicBezTo>
                      <a:pt x="11" y="3"/>
                      <a:pt x="11" y="3"/>
                      <a:pt x="11" y="4"/>
                    </a:cubicBezTo>
                    <a:cubicBezTo>
                      <a:pt x="6" y="6"/>
                      <a:pt x="6" y="6"/>
                      <a:pt x="6" y="6"/>
                    </a:cubicBezTo>
                    <a:cubicBezTo>
                      <a:pt x="6" y="7"/>
                      <a:pt x="5" y="7"/>
                      <a:pt x="5" y="6"/>
                    </a:cubicBezTo>
                    <a:cubicBezTo>
                      <a:pt x="0" y="4"/>
                      <a:pt x="0" y="4"/>
                      <a:pt x="0" y="4"/>
                    </a:cubicBezTo>
                    <a:cubicBezTo>
                      <a:pt x="0" y="3"/>
                      <a:pt x="0" y="3"/>
                      <a:pt x="0" y="3"/>
                    </a:cubicBezTo>
                    <a:cubicBezTo>
                      <a:pt x="5" y="0"/>
                      <a:pt x="5" y="0"/>
                      <a:pt x="5" y="0"/>
                    </a:cubicBezTo>
                    <a:cubicBezTo>
                      <a:pt x="5" y="0"/>
                      <a:pt x="6" y="0"/>
                      <a:pt x="6" y="0"/>
                    </a:cubicBezTo>
                    <a:lnTo>
                      <a:pt x="11" y="3"/>
                    </a:lnTo>
                    <a:close/>
                  </a:path>
                </a:pathLst>
              </a:custGeom>
              <a:solidFill>
                <a:srgbClr val="4A4A4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881" name="Freeform 298"/>
              <p:cNvSpPr/>
              <p:nvPr/>
            </p:nvSpPr>
            <p:spPr bwMode="auto">
              <a:xfrm>
                <a:off x="5947" y="3910"/>
                <a:ext cx="12" cy="7"/>
              </a:xfrm>
              <a:custGeom>
                <a:avLst/>
                <a:gdLst>
                  <a:gd name="T0" fmla="*/ 12 w 12"/>
                  <a:gd name="T1" fmla="*/ 3 h 7"/>
                  <a:gd name="T2" fmla="*/ 12 w 12"/>
                  <a:gd name="T3" fmla="*/ 4 h 7"/>
                  <a:gd name="T4" fmla="*/ 7 w 12"/>
                  <a:gd name="T5" fmla="*/ 7 h 7"/>
                  <a:gd name="T6" fmla="*/ 5 w 12"/>
                  <a:gd name="T7" fmla="*/ 7 h 7"/>
                  <a:gd name="T8" fmla="*/ 1 w 12"/>
                  <a:gd name="T9" fmla="*/ 4 h 7"/>
                  <a:gd name="T10" fmla="*/ 1 w 12"/>
                  <a:gd name="T11" fmla="*/ 3 h 7"/>
                  <a:gd name="T12" fmla="*/ 5 w 12"/>
                  <a:gd name="T13" fmla="*/ 0 h 7"/>
                  <a:gd name="T14" fmla="*/ 7 w 12"/>
                  <a:gd name="T15" fmla="*/ 0 h 7"/>
                  <a:gd name="T16" fmla="*/ 12 w 12"/>
                  <a:gd name="T17"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7">
                    <a:moveTo>
                      <a:pt x="12" y="3"/>
                    </a:moveTo>
                    <a:cubicBezTo>
                      <a:pt x="12" y="3"/>
                      <a:pt x="12" y="4"/>
                      <a:pt x="12" y="4"/>
                    </a:cubicBezTo>
                    <a:cubicBezTo>
                      <a:pt x="7" y="7"/>
                      <a:pt x="7" y="7"/>
                      <a:pt x="7" y="7"/>
                    </a:cubicBezTo>
                    <a:cubicBezTo>
                      <a:pt x="7" y="7"/>
                      <a:pt x="6" y="7"/>
                      <a:pt x="5" y="7"/>
                    </a:cubicBezTo>
                    <a:cubicBezTo>
                      <a:pt x="1" y="4"/>
                      <a:pt x="1" y="4"/>
                      <a:pt x="1" y="4"/>
                    </a:cubicBezTo>
                    <a:cubicBezTo>
                      <a:pt x="0" y="4"/>
                      <a:pt x="0" y="3"/>
                      <a:pt x="1" y="3"/>
                    </a:cubicBezTo>
                    <a:cubicBezTo>
                      <a:pt x="5" y="0"/>
                      <a:pt x="5" y="0"/>
                      <a:pt x="5" y="0"/>
                    </a:cubicBezTo>
                    <a:cubicBezTo>
                      <a:pt x="6" y="0"/>
                      <a:pt x="6" y="0"/>
                      <a:pt x="7" y="0"/>
                    </a:cubicBezTo>
                    <a:lnTo>
                      <a:pt x="12" y="3"/>
                    </a:lnTo>
                    <a:close/>
                  </a:path>
                </a:pathLst>
              </a:custGeom>
              <a:solidFill>
                <a:srgbClr val="4A4A4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882" name="Freeform 299"/>
              <p:cNvSpPr/>
              <p:nvPr/>
            </p:nvSpPr>
            <p:spPr bwMode="auto">
              <a:xfrm>
                <a:off x="5955" y="3914"/>
                <a:ext cx="12" cy="7"/>
              </a:xfrm>
              <a:custGeom>
                <a:avLst/>
                <a:gdLst>
                  <a:gd name="T0" fmla="*/ 11 w 12"/>
                  <a:gd name="T1" fmla="*/ 3 h 7"/>
                  <a:gd name="T2" fmla="*/ 11 w 12"/>
                  <a:gd name="T3" fmla="*/ 4 h 7"/>
                  <a:gd name="T4" fmla="*/ 7 w 12"/>
                  <a:gd name="T5" fmla="*/ 7 h 7"/>
                  <a:gd name="T6" fmla="*/ 5 w 12"/>
                  <a:gd name="T7" fmla="*/ 7 h 7"/>
                  <a:gd name="T8" fmla="*/ 0 w 12"/>
                  <a:gd name="T9" fmla="*/ 4 h 7"/>
                  <a:gd name="T10" fmla="*/ 0 w 12"/>
                  <a:gd name="T11" fmla="*/ 3 h 7"/>
                  <a:gd name="T12" fmla="*/ 5 w 12"/>
                  <a:gd name="T13" fmla="*/ 1 h 7"/>
                  <a:gd name="T14" fmla="*/ 7 w 12"/>
                  <a:gd name="T15" fmla="*/ 1 h 7"/>
                  <a:gd name="T16" fmla="*/ 11 w 12"/>
                  <a:gd name="T17"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7">
                    <a:moveTo>
                      <a:pt x="11" y="3"/>
                    </a:moveTo>
                    <a:cubicBezTo>
                      <a:pt x="12" y="4"/>
                      <a:pt x="12" y="4"/>
                      <a:pt x="11" y="4"/>
                    </a:cubicBezTo>
                    <a:cubicBezTo>
                      <a:pt x="7" y="7"/>
                      <a:pt x="7" y="7"/>
                      <a:pt x="7" y="7"/>
                    </a:cubicBezTo>
                    <a:cubicBezTo>
                      <a:pt x="6" y="7"/>
                      <a:pt x="5" y="7"/>
                      <a:pt x="5" y="7"/>
                    </a:cubicBezTo>
                    <a:cubicBezTo>
                      <a:pt x="0" y="4"/>
                      <a:pt x="0" y="4"/>
                      <a:pt x="0" y="4"/>
                    </a:cubicBezTo>
                    <a:cubicBezTo>
                      <a:pt x="0" y="4"/>
                      <a:pt x="0" y="4"/>
                      <a:pt x="0" y="3"/>
                    </a:cubicBezTo>
                    <a:cubicBezTo>
                      <a:pt x="5" y="1"/>
                      <a:pt x="5" y="1"/>
                      <a:pt x="5" y="1"/>
                    </a:cubicBezTo>
                    <a:cubicBezTo>
                      <a:pt x="5" y="0"/>
                      <a:pt x="6" y="0"/>
                      <a:pt x="7" y="1"/>
                    </a:cubicBezTo>
                    <a:lnTo>
                      <a:pt x="11" y="3"/>
                    </a:lnTo>
                    <a:close/>
                  </a:path>
                </a:pathLst>
              </a:custGeom>
              <a:solidFill>
                <a:srgbClr val="4A4A4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883" name="Freeform 300"/>
              <p:cNvSpPr/>
              <p:nvPr/>
            </p:nvSpPr>
            <p:spPr bwMode="auto">
              <a:xfrm>
                <a:off x="5963" y="3919"/>
                <a:ext cx="12" cy="7"/>
              </a:xfrm>
              <a:custGeom>
                <a:avLst/>
                <a:gdLst>
                  <a:gd name="T0" fmla="*/ 11 w 12"/>
                  <a:gd name="T1" fmla="*/ 3 h 7"/>
                  <a:gd name="T2" fmla="*/ 11 w 12"/>
                  <a:gd name="T3" fmla="*/ 4 h 7"/>
                  <a:gd name="T4" fmla="*/ 7 w 12"/>
                  <a:gd name="T5" fmla="*/ 7 h 7"/>
                  <a:gd name="T6" fmla="*/ 5 w 12"/>
                  <a:gd name="T7" fmla="*/ 7 h 7"/>
                  <a:gd name="T8" fmla="*/ 0 w 12"/>
                  <a:gd name="T9" fmla="*/ 4 h 7"/>
                  <a:gd name="T10" fmla="*/ 0 w 12"/>
                  <a:gd name="T11" fmla="*/ 3 h 7"/>
                  <a:gd name="T12" fmla="*/ 5 w 12"/>
                  <a:gd name="T13" fmla="*/ 0 h 7"/>
                  <a:gd name="T14" fmla="*/ 7 w 12"/>
                  <a:gd name="T15" fmla="*/ 0 h 7"/>
                  <a:gd name="T16" fmla="*/ 11 w 12"/>
                  <a:gd name="T17"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7">
                    <a:moveTo>
                      <a:pt x="11" y="3"/>
                    </a:moveTo>
                    <a:cubicBezTo>
                      <a:pt x="12" y="3"/>
                      <a:pt x="12" y="4"/>
                      <a:pt x="11" y="4"/>
                    </a:cubicBezTo>
                    <a:cubicBezTo>
                      <a:pt x="7" y="7"/>
                      <a:pt x="7" y="7"/>
                      <a:pt x="7" y="7"/>
                    </a:cubicBezTo>
                    <a:cubicBezTo>
                      <a:pt x="6" y="7"/>
                      <a:pt x="5" y="7"/>
                      <a:pt x="5" y="7"/>
                    </a:cubicBezTo>
                    <a:cubicBezTo>
                      <a:pt x="0" y="4"/>
                      <a:pt x="0" y="4"/>
                      <a:pt x="0" y="4"/>
                    </a:cubicBezTo>
                    <a:cubicBezTo>
                      <a:pt x="0" y="4"/>
                      <a:pt x="0" y="3"/>
                      <a:pt x="0" y="3"/>
                    </a:cubicBezTo>
                    <a:cubicBezTo>
                      <a:pt x="5" y="0"/>
                      <a:pt x="5" y="0"/>
                      <a:pt x="5" y="0"/>
                    </a:cubicBezTo>
                    <a:cubicBezTo>
                      <a:pt x="5" y="0"/>
                      <a:pt x="6" y="0"/>
                      <a:pt x="7" y="0"/>
                    </a:cubicBezTo>
                    <a:lnTo>
                      <a:pt x="11" y="3"/>
                    </a:lnTo>
                    <a:close/>
                  </a:path>
                </a:pathLst>
              </a:custGeom>
              <a:solidFill>
                <a:srgbClr val="4A4A4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884" name="Freeform 301"/>
              <p:cNvSpPr/>
              <p:nvPr/>
            </p:nvSpPr>
            <p:spPr bwMode="auto">
              <a:xfrm>
                <a:off x="6003" y="3906"/>
                <a:ext cx="43" cy="25"/>
              </a:xfrm>
              <a:custGeom>
                <a:avLst/>
                <a:gdLst>
                  <a:gd name="T0" fmla="*/ 43 w 43"/>
                  <a:gd name="T1" fmla="*/ 21 h 25"/>
                  <a:gd name="T2" fmla="*/ 43 w 43"/>
                  <a:gd name="T3" fmla="*/ 22 h 25"/>
                  <a:gd name="T4" fmla="*/ 38 w 43"/>
                  <a:gd name="T5" fmla="*/ 25 h 25"/>
                  <a:gd name="T6" fmla="*/ 37 w 43"/>
                  <a:gd name="T7" fmla="*/ 25 h 25"/>
                  <a:gd name="T8" fmla="*/ 0 w 43"/>
                  <a:gd name="T9" fmla="*/ 4 h 25"/>
                  <a:gd name="T10" fmla="*/ 0 w 43"/>
                  <a:gd name="T11" fmla="*/ 3 h 25"/>
                  <a:gd name="T12" fmla="*/ 5 w 43"/>
                  <a:gd name="T13" fmla="*/ 0 h 25"/>
                  <a:gd name="T14" fmla="*/ 6 w 43"/>
                  <a:gd name="T15" fmla="*/ 0 h 25"/>
                  <a:gd name="T16" fmla="*/ 43 w 43"/>
                  <a:gd name="T17" fmla="*/ 21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25">
                    <a:moveTo>
                      <a:pt x="43" y="21"/>
                    </a:moveTo>
                    <a:cubicBezTo>
                      <a:pt x="43" y="22"/>
                      <a:pt x="43" y="22"/>
                      <a:pt x="43" y="22"/>
                    </a:cubicBezTo>
                    <a:cubicBezTo>
                      <a:pt x="38" y="25"/>
                      <a:pt x="38" y="25"/>
                      <a:pt x="38" y="25"/>
                    </a:cubicBezTo>
                    <a:cubicBezTo>
                      <a:pt x="38" y="25"/>
                      <a:pt x="37" y="25"/>
                      <a:pt x="37" y="25"/>
                    </a:cubicBezTo>
                    <a:cubicBezTo>
                      <a:pt x="0" y="4"/>
                      <a:pt x="0" y="4"/>
                      <a:pt x="0" y="4"/>
                    </a:cubicBezTo>
                    <a:cubicBezTo>
                      <a:pt x="0" y="3"/>
                      <a:pt x="0" y="3"/>
                      <a:pt x="0" y="3"/>
                    </a:cubicBezTo>
                    <a:cubicBezTo>
                      <a:pt x="5" y="0"/>
                      <a:pt x="5" y="0"/>
                      <a:pt x="5" y="0"/>
                    </a:cubicBezTo>
                    <a:cubicBezTo>
                      <a:pt x="5" y="0"/>
                      <a:pt x="6" y="0"/>
                      <a:pt x="6" y="0"/>
                    </a:cubicBezTo>
                    <a:lnTo>
                      <a:pt x="43" y="21"/>
                    </a:lnTo>
                    <a:close/>
                  </a:path>
                </a:pathLst>
              </a:custGeom>
              <a:solidFill>
                <a:srgbClr val="4A4A4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885" name="Freeform 302"/>
              <p:cNvSpPr/>
              <p:nvPr/>
            </p:nvSpPr>
            <p:spPr bwMode="auto">
              <a:xfrm>
                <a:off x="6043" y="3929"/>
                <a:ext cx="12" cy="7"/>
              </a:xfrm>
              <a:custGeom>
                <a:avLst/>
                <a:gdLst>
                  <a:gd name="T0" fmla="*/ 11 w 12"/>
                  <a:gd name="T1" fmla="*/ 3 h 7"/>
                  <a:gd name="T2" fmla="*/ 11 w 12"/>
                  <a:gd name="T3" fmla="*/ 4 h 7"/>
                  <a:gd name="T4" fmla="*/ 7 w 12"/>
                  <a:gd name="T5" fmla="*/ 7 h 7"/>
                  <a:gd name="T6" fmla="*/ 5 w 12"/>
                  <a:gd name="T7" fmla="*/ 7 h 7"/>
                  <a:gd name="T8" fmla="*/ 0 w 12"/>
                  <a:gd name="T9" fmla="*/ 4 h 7"/>
                  <a:gd name="T10" fmla="*/ 0 w 12"/>
                  <a:gd name="T11" fmla="*/ 3 h 7"/>
                  <a:gd name="T12" fmla="*/ 5 w 12"/>
                  <a:gd name="T13" fmla="*/ 0 h 7"/>
                  <a:gd name="T14" fmla="*/ 7 w 12"/>
                  <a:gd name="T15" fmla="*/ 0 h 7"/>
                  <a:gd name="T16" fmla="*/ 11 w 12"/>
                  <a:gd name="T17"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7">
                    <a:moveTo>
                      <a:pt x="11" y="3"/>
                    </a:moveTo>
                    <a:cubicBezTo>
                      <a:pt x="12" y="3"/>
                      <a:pt x="12" y="4"/>
                      <a:pt x="11" y="4"/>
                    </a:cubicBezTo>
                    <a:cubicBezTo>
                      <a:pt x="7" y="7"/>
                      <a:pt x="7" y="7"/>
                      <a:pt x="7" y="7"/>
                    </a:cubicBezTo>
                    <a:cubicBezTo>
                      <a:pt x="6" y="7"/>
                      <a:pt x="5" y="7"/>
                      <a:pt x="5" y="7"/>
                    </a:cubicBezTo>
                    <a:cubicBezTo>
                      <a:pt x="0" y="4"/>
                      <a:pt x="0" y="4"/>
                      <a:pt x="0" y="4"/>
                    </a:cubicBezTo>
                    <a:cubicBezTo>
                      <a:pt x="0" y="4"/>
                      <a:pt x="0" y="3"/>
                      <a:pt x="0" y="3"/>
                    </a:cubicBezTo>
                    <a:cubicBezTo>
                      <a:pt x="5" y="0"/>
                      <a:pt x="5" y="0"/>
                      <a:pt x="5" y="0"/>
                    </a:cubicBezTo>
                    <a:cubicBezTo>
                      <a:pt x="5" y="0"/>
                      <a:pt x="6" y="0"/>
                      <a:pt x="7" y="0"/>
                    </a:cubicBezTo>
                    <a:lnTo>
                      <a:pt x="11" y="3"/>
                    </a:lnTo>
                    <a:close/>
                  </a:path>
                </a:pathLst>
              </a:custGeom>
              <a:solidFill>
                <a:srgbClr val="4A4A4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886" name="Freeform 303"/>
              <p:cNvSpPr/>
              <p:nvPr/>
            </p:nvSpPr>
            <p:spPr bwMode="auto">
              <a:xfrm>
                <a:off x="6051" y="3934"/>
                <a:ext cx="12" cy="6"/>
              </a:xfrm>
              <a:custGeom>
                <a:avLst/>
                <a:gdLst>
                  <a:gd name="T0" fmla="*/ 11 w 12"/>
                  <a:gd name="T1" fmla="*/ 3 h 7"/>
                  <a:gd name="T2" fmla="*/ 11 w 12"/>
                  <a:gd name="T3" fmla="*/ 4 h 7"/>
                  <a:gd name="T4" fmla="*/ 7 w 12"/>
                  <a:gd name="T5" fmla="*/ 6 h 7"/>
                  <a:gd name="T6" fmla="*/ 5 w 12"/>
                  <a:gd name="T7" fmla="*/ 6 h 7"/>
                  <a:gd name="T8" fmla="*/ 1 w 12"/>
                  <a:gd name="T9" fmla="*/ 4 h 7"/>
                  <a:gd name="T10" fmla="*/ 1 w 12"/>
                  <a:gd name="T11" fmla="*/ 3 h 7"/>
                  <a:gd name="T12" fmla="*/ 5 w 12"/>
                  <a:gd name="T13" fmla="*/ 0 h 7"/>
                  <a:gd name="T14" fmla="*/ 7 w 12"/>
                  <a:gd name="T15" fmla="*/ 0 h 7"/>
                  <a:gd name="T16" fmla="*/ 11 w 12"/>
                  <a:gd name="T17"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7">
                    <a:moveTo>
                      <a:pt x="11" y="3"/>
                    </a:moveTo>
                    <a:cubicBezTo>
                      <a:pt x="12" y="3"/>
                      <a:pt x="12" y="4"/>
                      <a:pt x="11" y="4"/>
                    </a:cubicBezTo>
                    <a:cubicBezTo>
                      <a:pt x="7" y="6"/>
                      <a:pt x="7" y="6"/>
                      <a:pt x="7" y="6"/>
                    </a:cubicBezTo>
                    <a:cubicBezTo>
                      <a:pt x="6" y="7"/>
                      <a:pt x="6" y="7"/>
                      <a:pt x="5" y="6"/>
                    </a:cubicBezTo>
                    <a:cubicBezTo>
                      <a:pt x="1" y="4"/>
                      <a:pt x="1" y="4"/>
                      <a:pt x="1" y="4"/>
                    </a:cubicBezTo>
                    <a:cubicBezTo>
                      <a:pt x="0" y="4"/>
                      <a:pt x="0" y="3"/>
                      <a:pt x="1" y="3"/>
                    </a:cubicBezTo>
                    <a:cubicBezTo>
                      <a:pt x="5" y="0"/>
                      <a:pt x="5" y="0"/>
                      <a:pt x="5" y="0"/>
                    </a:cubicBezTo>
                    <a:cubicBezTo>
                      <a:pt x="6" y="0"/>
                      <a:pt x="6" y="0"/>
                      <a:pt x="7" y="0"/>
                    </a:cubicBezTo>
                    <a:lnTo>
                      <a:pt x="11" y="3"/>
                    </a:lnTo>
                    <a:close/>
                  </a:path>
                </a:pathLst>
              </a:custGeom>
              <a:solidFill>
                <a:srgbClr val="4A4A4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887" name="Freeform 304"/>
              <p:cNvSpPr/>
              <p:nvPr/>
            </p:nvSpPr>
            <p:spPr bwMode="auto">
              <a:xfrm>
                <a:off x="6035" y="3934"/>
                <a:ext cx="12" cy="5"/>
              </a:xfrm>
              <a:custGeom>
                <a:avLst/>
                <a:gdLst>
                  <a:gd name="T0" fmla="*/ 11 w 12"/>
                  <a:gd name="T1" fmla="*/ 3 h 6"/>
                  <a:gd name="T2" fmla="*/ 11 w 12"/>
                  <a:gd name="T3" fmla="*/ 4 h 6"/>
                  <a:gd name="T4" fmla="*/ 7 w 12"/>
                  <a:gd name="T5" fmla="*/ 6 h 6"/>
                  <a:gd name="T6" fmla="*/ 5 w 12"/>
                  <a:gd name="T7" fmla="*/ 6 h 6"/>
                  <a:gd name="T8" fmla="*/ 0 w 12"/>
                  <a:gd name="T9" fmla="*/ 4 h 6"/>
                  <a:gd name="T10" fmla="*/ 0 w 12"/>
                  <a:gd name="T11" fmla="*/ 3 h 6"/>
                  <a:gd name="T12" fmla="*/ 5 w 12"/>
                  <a:gd name="T13" fmla="*/ 0 h 6"/>
                  <a:gd name="T14" fmla="*/ 7 w 12"/>
                  <a:gd name="T15" fmla="*/ 0 h 6"/>
                  <a:gd name="T16" fmla="*/ 11 w 12"/>
                  <a:gd name="T17"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6">
                    <a:moveTo>
                      <a:pt x="11" y="3"/>
                    </a:moveTo>
                    <a:cubicBezTo>
                      <a:pt x="12" y="3"/>
                      <a:pt x="12" y="3"/>
                      <a:pt x="11" y="4"/>
                    </a:cubicBezTo>
                    <a:cubicBezTo>
                      <a:pt x="7" y="6"/>
                      <a:pt x="7" y="6"/>
                      <a:pt x="7" y="6"/>
                    </a:cubicBezTo>
                    <a:cubicBezTo>
                      <a:pt x="6" y="6"/>
                      <a:pt x="5" y="6"/>
                      <a:pt x="5" y="6"/>
                    </a:cubicBezTo>
                    <a:cubicBezTo>
                      <a:pt x="0" y="4"/>
                      <a:pt x="0" y="4"/>
                      <a:pt x="0" y="4"/>
                    </a:cubicBezTo>
                    <a:cubicBezTo>
                      <a:pt x="0" y="3"/>
                      <a:pt x="0" y="3"/>
                      <a:pt x="0" y="3"/>
                    </a:cubicBezTo>
                    <a:cubicBezTo>
                      <a:pt x="5" y="0"/>
                      <a:pt x="5" y="0"/>
                      <a:pt x="5" y="0"/>
                    </a:cubicBezTo>
                    <a:cubicBezTo>
                      <a:pt x="5" y="0"/>
                      <a:pt x="6" y="0"/>
                      <a:pt x="7" y="0"/>
                    </a:cubicBezTo>
                    <a:lnTo>
                      <a:pt x="11" y="3"/>
                    </a:lnTo>
                    <a:close/>
                  </a:path>
                </a:pathLst>
              </a:custGeom>
              <a:solidFill>
                <a:srgbClr val="4A4A4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888" name="Freeform 305"/>
              <p:cNvSpPr/>
              <p:nvPr/>
            </p:nvSpPr>
            <p:spPr bwMode="auto">
              <a:xfrm>
                <a:off x="5955" y="3905"/>
                <a:ext cx="11" cy="7"/>
              </a:xfrm>
              <a:custGeom>
                <a:avLst/>
                <a:gdLst>
                  <a:gd name="T0" fmla="*/ 11 w 11"/>
                  <a:gd name="T1" fmla="*/ 3 h 7"/>
                  <a:gd name="T2" fmla="*/ 11 w 11"/>
                  <a:gd name="T3" fmla="*/ 4 h 7"/>
                  <a:gd name="T4" fmla="*/ 6 w 11"/>
                  <a:gd name="T5" fmla="*/ 6 h 7"/>
                  <a:gd name="T6" fmla="*/ 5 w 11"/>
                  <a:gd name="T7" fmla="*/ 6 h 7"/>
                  <a:gd name="T8" fmla="*/ 0 w 11"/>
                  <a:gd name="T9" fmla="*/ 4 h 7"/>
                  <a:gd name="T10" fmla="*/ 0 w 11"/>
                  <a:gd name="T11" fmla="*/ 3 h 7"/>
                  <a:gd name="T12" fmla="*/ 5 w 11"/>
                  <a:gd name="T13" fmla="*/ 0 h 7"/>
                  <a:gd name="T14" fmla="*/ 6 w 11"/>
                  <a:gd name="T15" fmla="*/ 0 h 7"/>
                  <a:gd name="T16" fmla="*/ 11 w 11"/>
                  <a:gd name="T17"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7">
                    <a:moveTo>
                      <a:pt x="11" y="3"/>
                    </a:moveTo>
                    <a:cubicBezTo>
                      <a:pt x="11" y="3"/>
                      <a:pt x="11" y="4"/>
                      <a:pt x="11" y="4"/>
                    </a:cubicBezTo>
                    <a:cubicBezTo>
                      <a:pt x="6" y="6"/>
                      <a:pt x="6" y="6"/>
                      <a:pt x="6" y="6"/>
                    </a:cubicBezTo>
                    <a:cubicBezTo>
                      <a:pt x="6" y="7"/>
                      <a:pt x="5" y="7"/>
                      <a:pt x="5" y="6"/>
                    </a:cubicBezTo>
                    <a:cubicBezTo>
                      <a:pt x="0" y="4"/>
                      <a:pt x="0" y="4"/>
                      <a:pt x="0" y="4"/>
                    </a:cubicBezTo>
                    <a:cubicBezTo>
                      <a:pt x="0" y="4"/>
                      <a:pt x="0" y="3"/>
                      <a:pt x="0" y="3"/>
                    </a:cubicBezTo>
                    <a:cubicBezTo>
                      <a:pt x="5" y="0"/>
                      <a:pt x="5" y="0"/>
                      <a:pt x="5" y="0"/>
                    </a:cubicBezTo>
                    <a:cubicBezTo>
                      <a:pt x="5" y="0"/>
                      <a:pt x="6" y="0"/>
                      <a:pt x="6" y="0"/>
                    </a:cubicBezTo>
                    <a:lnTo>
                      <a:pt x="11" y="3"/>
                    </a:lnTo>
                    <a:close/>
                  </a:path>
                </a:pathLst>
              </a:custGeom>
              <a:solidFill>
                <a:srgbClr val="4A4A4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889" name="Freeform 306"/>
              <p:cNvSpPr/>
              <p:nvPr/>
            </p:nvSpPr>
            <p:spPr bwMode="auto">
              <a:xfrm>
                <a:off x="5963" y="3910"/>
                <a:ext cx="11" cy="6"/>
              </a:xfrm>
              <a:custGeom>
                <a:avLst/>
                <a:gdLst>
                  <a:gd name="T0" fmla="*/ 11 w 11"/>
                  <a:gd name="T1" fmla="*/ 3 h 6"/>
                  <a:gd name="T2" fmla="*/ 11 w 11"/>
                  <a:gd name="T3" fmla="*/ 3 h 6"/>
                  <a:gd name="T4" fmla="*/ 6 w 11"/>
                  <a:gd name="T5" fmla="*/ 6 h 6"/>
                  <a:gd name="T6" fmla="*/ 5 w 11"/>
                  <a:gd name="T7" fmla="*/ 6 h 6"/>
                  <a:gd name="T8" fmla="*/ 0 w 11"/>
                  <a:gd name="T9" fmla="*/ 3 h 6"/>
                  <a:gd name="T10" fmla="*/ 0 w 11"/>
                  <a:gd name="T11" fmla="*/ 3 h 6"/>
                  <a:gd name="T12" fmla="*/ 5 w 11"/>
                  <a:gd name="T13" fmla="*/ 0 h 6"/>
                  <a:gd name="T14" fmla="*/ 6 w 11"/>
                  <a:gd name="T15" fmla="*/ 0 h 6"/>
                  <a:gd name="T16" fmla="*/ 11 w 11"/>
                  <a:gd name="T17"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6">
                    <a:moveTo>
                      <a:pt x="11" y="3"/>
                    </a:moveTo>
                    <a:cubicBezTo>
                      <a:pt x="11" y="3"/>
                      <a:pt x="11" y="3"/>
                      <a:pt x="11" y="3"/>
                    </a:cubicBezTo>
                    <a:cubicBezTo>
                      <a:pt x="6" y="6"/>
                      <a:pt x="6" y="6"/>
                      <a:pt x="6" y="6"/>
                    </a:cubicBezTo>
                    <a:cubicBezTo>
                      <a:pt x="6" y="6"/>
                      <a:pt x="5" y="6"/>
                      <a:pt x="5" y="6"/>
                    </a:cubicBezTo>
                    <a:cubicBezTo>
                      <a:pt x="0" y="3"/>
                      <a:pt x="0" y="3"/>
                      <a:pt x="0" y="3"/>
                    </a:cubicBezTo>
                    <a:cubicBezTo>
                      <a:pt x="0" y="3"/>
                      <a:pt x="0" y="3"/>
                      <a:pt x="0" y="3"/>
                    </a:cubicBezTo>
                    <a:cubicBezTo>
                      <a:pt x="5" y="0"/>
                      <a:pt x="5" y="0"/>
                      <a:pt x="5" y="0"/>
                    </a:cubicBezTo>
                    <a:cubicBezTo>
                      <a:pt x="5" y="0"/>
                      <a:pt x="6" y="0"/>
                      <a:pt x="6" y="0"/>
                    </a:cubicBezTo>
                    <a:lnTo>
                      <a:pt x="11" y="3"/>
                    </a:lnTo>
                    <a:close/>
                  </a:path>
                </a:pathLst>
              </a:custGeom>
              <a:solidFill>
                <a:srgbClr val="4A4A4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890" name="Freeform 307"/>
              <p:cNvSpPr/>
              <p:nvPr/>
            </p:nvSpPr>
            <p:spPr bwMode="auto">
              <a:xfrm>
                <a:off x="5971" y="3914"/>
                <a:ext cx="11" cy="7"/>
              </a:xfrm>
              <a:custGeom>
                <a:avLst/>
                <a:gdLst>
                  <a:gd name="T0" fmla="*/ 11 w 11"/>
                  <a:gd name="T1" fmla="*/ 3 h 7"/>
                  <a:gd name="T2" fmla="*/ 11 w 11"/>
                  <a:gd name="T3" fmla="*/ 4 h 7"/>
                  <a:gd name="T4" fmla="*/ 6 w 11"/>
                  <a:gd name="T5" fmla="*/ 7 h 7"/>
                  <a:gd name="T6" fmla="*/ 5 w 11"/>
                  <a:gd name="T7" fmla="*/ 7 h 7"/>
                  <a:gd name="T8" fmla="*/ 0 w 11"/>
                  <a:gd name="T9" fmla="*/ 4 h 7"/>
                  <a:gd name="T10" fmla="*/ 0 w 11"/>
                  <a:gd name="T11" fmla="*/ 3 h 7"/>
                  <a:gd name="T12" fmla="*/ 5 w 11"/>
                  <a:gd name="T13" fmla="*/ 1 h 7"/>
                  <a:gd name="T14" fmla="*/ 6 w 11"/>
                  <a:gd name="T15" fmla="*/ 1 h 7"/>
                  <a:gd name="T16" fmla="*/ 11 w 11"/>
                  <a:gd name="T17"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7">
                    <a:moveTo>
                      <a:pt x="11" y="3"/>
                    </a:moveTo>
                    <a:cubicBezTo>
                      <a:pt x="11" y="3"/>
                      <a:pt x="11" y="4"/>
                      <a:pt x="11" y="4"/>
                    </a:cubicBezTo>
                    <a:cubicBezTo>
                      <a:pt x="6" y="7"/>
                      <a:pt x="6" y="7"/>
                      <a:pt x="6" y="7"/>
                    </a:cubicBezTo>
                    <a:cubicBezTo>
                      <a:pt x="6" y="7"/>
                      <a:pt x="5" y="7"/>
                      <a:pt x="5" y="7"/>
                    </a:cubicBezTo>
                    <a:cubicBezTo>
                      <a:pt x="0" y="4"/>
                      <a:pt x="0" y="4"/>
                      <a:pt x="0" y="4"/>
                    </a:cubicBezTo>
                    <a:cubicBezTo>
                      <a:pt x="0" y="4"/>
                      <a:pt x="0" y="3"/>
                      <a:pt x="0" y="3"/>
                    </a:cubicBezTo>
                    <a:cubicBezTo>
                      <a:pt x="5" y="1"/>
                      <a:pt x="5" y="1"/>
                      <a:pt x="5" y="1"/>
                    </a:cubicBezTo>
                    <a:cubicBezTo>
                      <a:pt x="5" y="0"/>
                      <a:pt x="6" y="0"/>
                      <a:pt x="6" y="1"/>
                    </a:cubicBezTo>
                    <a:lnTo>
                      <a:pt x="11" y="3"/>
                    </a:lnTo>
                    <a:close/>
                  </a:path>
                </a:pathLst>
              </a:custGeom>
              <a:solidFill>
                <a:srgbClr val="4A4A4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891" name="Freeform 308"/>
              <p:cNvSpPr/>
              <p:nvPr/>
            </p:nvSpPr>
            <p:spPr bwMode="auto">
              <a:xfrm>
                <a:off x="6026" y="3938"/>
                <a:ext cx="12" cy="6"/>
              </a:xfrm>
              <a:custGeom>
                <a:avLst/>
                <a:gdLst>
                  <a:gd name="T0" fmla="*/ 12 w 12"/>
                  <a:gd name="T1" fmla="*/ 3 h 7"/>
                  <a:gd name="T2" fmla="*/ 12 w 12"/>
                  <a:gd name="T3" fmla="*/ 4 h 7"/>
                  <a:gd name="T4" fmla="*/ 7 w 12"/>
                  <a:gd name="T5" fmla="*/ 7 h 7"/>
                  <a:gd name="T6" fmla="*/ 6 w 12"/>
                  <a:gd name="T7" fmla="*/ 7 h 7"/>
                  <a:gd name="T8" fmla="*/ 1 w 12"/>
                  <a:gd name="T9" fmla="*/ 4 h 7"/>
                  <a:gd name="T10" fmla="*/ 1 w 12"/>
                  <a:gd name="T11" fmla="*/ 3 h 7"/>
                  <a:gd name="T12" fmla="*/ 5 w 12"/>
                  <a:gd name="T13" fmla="*/ 1 h 7"/>
                  <a:gd name="T14" fmla="*/ 7 w 12"/>
                  <a:gd name="T15" fmla="*/ 1 h 7"/>
                  <a:gd name="T16" fmla="*/ 12 w 12"/>
                  <a:gd name="T17"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7">
                    <a:moveTo>
                      <a:pt x="12" y="3"/>
                    </a:moveTo>
                    <a:cubicBezTo>
                      <a:pt x="12" y="4"/>
                      <a:pt x="12" y="4"/>
                      <a:pt x="12" y="4"/>
                    </a:cubicBezTo>
                    <a:cubicBezTo>
                      <a:pt x="7" y="7"/>
                      <a:pt x="7" y="7"/>
                      <a:pt x="7" y="7"/>
                    </a:cubicBezTo>
                    <a:cubicBezTo>
                      <a:pt x="7" y="7"/>
                      <a:pt x="6" y="7"/>
                      <a:pt x="6" y="7"/>
                    </a:cubicBezTo>
                    <a:cubicBezTo>
                      <a:pt x="1" y="4"/>
                      <a:pt x="1" y="4"/>
                      <a:pt x="1" y="4"/>
                    </a:cubicBezTo>
                    <a:cubicBezTo>
                      <a:pt x="0" y="4"/>
                      <a:pt x="0" y="4"/>
                      <a:pt x="1" y="3"/>
                    </a:cubicBezTo>
                    <a:cubicBezTo>
                      <a:pt x="5" y="1"/>
                      <a:pt x="5" y="1"/>
                      <a:pt x="5" y="1"/>
                    </a:cubicBezTo>
                    <a:cubicBezTo>
                      <a:pt x="6" y="0"/>
                      <a:pt x="7" y="0"/>
                      <a:pt x="7" y="1"/>
                    </a:cubicBezTo>
                    <a:lnTo>
                      <a:pt x="12" y="3"/>
                    </a:lnTo>
                    <a:close/>
                  </a:path>
                </a:pathLst>
              </a:custGeom>
              <a:solidFill>
                <a:srgbClr val="4A4A4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892" name="Freeform 309"/>
              <p:cNvSpPr/>
              <p:nvPr/>
            </p:nvSpPr>
            <p:spPr bwMode="auto">
              <a:xfrm>
                <a:off x="6035" y="3942"/>
                <a:ext cx="12" cy="7"/>
              </a:xfrm>
              <a:custGeom>
                <a:avLst/>
                <a:gdLst>
                  <a:gd name="T0" fmla="*/ 12 w 12"/>
                  <a:gd name="T1" fmla="*/ 3 h 7"/>
                  <a:gd name="T2" fmla="*/ 12 w 12"/>
                  <a:gd name="T3" fmla="*/ 4 h 7"/>
                  <a:gd name="T4" fmla="*/ 7 w 12"/>
                  <a:gd name="T5" fmla="*/ 6 h 7"/>
                  <a:gd name="T6" fmla="*/ 5 w 12"/>
                  <a:gd name="T7" fmla="*/ 6 h 7"/>
                  <a:gd name="T8" fmla="*/ 1 w 12"/>
                  <a:gd name="T9" fmla="*/ 4 h 7"/>
                  <a:gd name="T10" fmla="*/ 1 w 12"/>
                  <a:gd name="T11" fmla="*/ 3 h 7"/>
                  <a:gd name="T12" fmla="*/ 5 w 12"/>
                  <a:gd name="T13" fmla="*/ 0 h 7"/>
                  <a:gd name="T14" fmla="*/ 7 w 12"/>
                  <a:gd name="T15" fmla="*/ 0 h 7"/>
                  <a:gd name="T16" fmla="*/ 12 w 12"/>
                  <a:gd name="T17"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7">
                    <a:moveTo>
                      <a:pt x="12" y="3"/>
                    </a:moveTo>
                    <a:cubicBezTo>
                      <a:pt x="12" y="3"/>
                      <a:pt x="12" y="3"/>
                      <a:pt x="12" y="4"/>
                    </a:cubicBezTo>
                    <a:cubicBezTo>
                      <a:pt x="7" y="6"/>
                      <a:pt x="7" y="6"/>
                      <a:pt x="7" y="6"/>
                    </a:cubicBezTo>
                    <a:cubicBezTo>
                      <a:pt x="7" y="7"/>
                      <a:pt x="6" y="7"/>
                      <a:pt x="5" y="6"/>
                    </a:cubicBezTo>
                    <a:cubicBezTo>
                      <a:pt x="1" y="4"/>
                      <a:pt x="1" y="4"/>
                      <a:pt x="1" y="4"/>
                    </a:cubicBezTo>
                    <a:cubicBezTo>
                      <a:pt x="0" y="3"/>
                      <a:pt x="0" y="3"/>
                      <a:pt x="1" y="3"/>
                    </a:cubicBezTo>
                    <a:cubicBezTo>
                      <a:pt x="5" y="0"/>
                      <a:pt x="5" y="0"/>
                      <a:pt x="5" y="0"/>
                    </a:cubicBezTo>
                    <a:cubicBezTo>
                      <a:pt x="6" y="0"/>
                      <a:pt x="7" y="0"/>
                      <a:pt x="7" y="0"/>
                    </a:cubicBezTo>
                    <a:lnTo>
                      <a:pt x="12" y="3"/>
                    </a:lnTo>
                    <a:close/>
                  </a:path>
                </a:pathLst>
              </a:custGeom>
              <a:solidFill>
                <a:srgbClr val="4A4A4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893" name="Freeform 310"/>
              <p:cNvSpPr/>
              <p:nvPr/>
            </p:nvSpPr>
            <p:spPr bwMode="auto">
              <a:xfrm>
                <a:off x="6043" y="3946"/>
                <a:ext cx="20" cy="12"/>
              </a:xfrm>
              <a:custGeom>
                <a:avLst/>
                <a:gdLst>
                  <a:gd name="T0" fmla="*/ 19 w 20"/>
                  <a:gd name="T1" fmla="*/ 8 h 12"/>
                  <a:gd name="T2" fmla="*/ 19 w 20"/>
                  <a:gd name="T3" fmla="*/ 9 h 12"/>
                  <a:gd name="T4" fmla="*/ 15 w 20"/>
                  <a:gd name="T5" fmla="*/ 12 h 12"/>
                  <a:gd name="T6" fmla="*/ 13 w 20"/>
                  <a:gd name="T7" fmla="*/ 12 h 12"/>
                  <a:gd name="T8" fmla="*/ 0 w 20"/>
                  <a:gd name="T9" fmla="*/ 4 h 12"/>
                  <a:gd name="T10" fmla="*/ 0 w 20"/>
                  <a:gd name="T11" fmla="*/ 3 h 12"/>
                  <a:gd name="T12" fmla="*/ 5 w 20"/>
                  <a:gd name="T13" fmla="*/ 1 h 12"/>
                  <a:gd name="T14" fmla="*/ 7 w 20"/>
                  <a:gd name="T15" fmla="*/ 1 h 12"/>
                  <a:gd name="T16" fmla="*/ 19 w 20"/>
                  <a:gd name="T17" fmla="*/ 8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12">
                    <a:moveTo>
                      <a:pt x="19" y="8"/>
                    </a:moveTo>
                    <a:cubicBezTo>
                      <a:pt x="20" y="8"/>
                      <a:pt x="20" y="9"/>
                      <a:pt x="19" y="9"/>
                    </a:cubicBezTo>
                    <a:cubicBezTo>
                      <a:pt x="15" y="12"/>
                      <a:pt x="15" y="12"/>
                      <a:pt x="15" y="12"/>
                    </a:cubicBezTo>
                    <a:cubicBezTo>
                      <a:pt x="14" y="12"/>
                      <a:pt x="13" y="12"/>
                      <a:pt x="13" y="12"/>
                    </a:cubicBezTo>
                    <a:cubicBezTo>
                      <a:pt x="0" y="4"/>
                      <a:pt x="0" y="4"/>
                      <a:pt x="0" y="4"/>
                    </a:cubicBezTo>
                    <a:cubicBezTo>
                      <a:pt x="0" y="4"/>
                      <a:pt x="0" y="4"/>
                      <a:pt x="0" y="3"/>
                    </a:cubicBezTo>
                    <a:cubicBezTo>
                      <a:pt x="5" y="1"/>
                      <a:pt x="5" y="1"/>
                      <a:pt x="5" y="1"/>
                    </a:cubicBezTo>
                    <a:cubicBezTo>
                      <a:pt x="5" y="0"/>
                      <a:pt x="6" y="0"/>
                      <a:pt x="7" y="1"/>
                    </a:cubicBezTo>
                    <a:lnTo>
                      <a:pt x="19" y="8"/>
                    </a:lnTo>
                    <a:close/>
                  </a:path>
                </a:pathLst>
              </a:custGeom>
              <a:solidFill>
                <a:srgbClr val="4A4A4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894" name="Freeform 311"/>
              <p:cNvSpPr/>
              <p:nvPr/>
            </p:nvSpPr>
            <p:spPr bwMode="auto">
              <a:xfrm>
                <a:off x="6019" y="3941"/>
                <a:ext cx="11" cy="7"/>
              </a:xfrm>
              <a:custGeom>
                <a:avLst/>
                <a:gdLst>
                  <a:gd name="T0" fmla="*/ 11 w 11"/>
                  <a:gd name="T1" fmla="*/ 3 h 7"/>
                  <a:gd name="T2" fmla="*/ 11 w 11"/>
                  <a:gd name="T3" fmla="*/ 4 h 7"/>
                  <a:gd name="T4" fmla="*/ 6 w 11"/>
                  <a:gd name="T5" fmla="*/ 7 h 7"/>
                  <a:gd name="T6" fmla="*/ 5 w 11"/>
                  <a:gd name="T7" fmla="*/ 7 h 7"/>
                  <a:gd name="T8" fmla="*/ 0 w 11"/>
                  <a:gd name="T9" fmla="*/ 4 h 7"/>
                  <a:gd name="T10" fmla="*/ 0 w 11"/>
                  <a:gd name="T11" fmla="*/ 3 h 7"/>
                  <a:gd name="T12" fmla="*/ 5 w 11"/>
                  <a:gd name="T13" fmla="*/ 1 h 7"/>
                  <a:gd name="T14" fmla="*/ 6 w 11"/>
                  <a:gd name="T15" fmla="*/ 1 h 7"/>
                  <a:gd name="T16" fmla="*/ 11 w 11"/>
                  <a:gd name="T17"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7">
                    <a:moveTo>
                      <a:pt x="11" y="3"/>
                    </a:moveTo>
                    <a:cubicBezTo>
                      <a:pt x="11" y="4"/>
                      <a:pt x="11" y="4"/>
                      <a:pt x="11" y="4"/>
                    </a:cubicBezTo>
                    <a:cubicBezTo>
                      <a:pt x="6" y="7"/>
                      <a:pt x="6" y="7"/>
                      <a:pt x="6" y="7"/>
                    </a:cubicBezTo>
                    <a:cubicBezTo>
                      <a:pt x="6" y="7"/>
                      <a:pt x="5" y="7"/>
                      <a:pt x="5" y="7"/>
                    </a:cubicBezTo>
                    <a:cubicBezTo>
                      <a:pt x="0" y="4"/>
                      <a:pt x="0" y="4"/>
                      <a:pt x="0" y="4"/>
                    </a:cubicBezTo>
                    <a:cubicBezTo>
                      <a:pt x="0" y="4"/>
                      <a:pt x="0" y="4"/>
                      <a:pt x="0" y="3"/>
                    </a:cubicBezTo>
                    <a:cubicBezTo>
                      <a:pt x="5" y="1"/>
                      <a:pt x="5" y="1"/>
                      <a:pt x="5" y="1"/>
                    </a:cubicBezTo>
                    <a:cubicBezTo>
                      <a:pt x="5" y="0"/>
                      <a:pt x="6" y="0"/>
                      <a:pt x="6" y="1"/>
                    </a:cubicBezTo>
                    <a:lnTo>
                      <a:pt x="11" y="3"/>
                    </a:lnTo>
                    <a:close/>
                  </a:path>
                </a:pathLst>
              </a:custGeom>
              <a:solidFill>
                <a:srgbClr val="4A4A4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895" name="Freeform 312"/>
              <p:cNvSpPr/>
              <p:nvPr/>
            </p:nvSpPr>
            <p:spPr bwMode="auto">
              <a:xfrm>
                <a:off x="6027" y="3946"/>
                <a:ext cx="11" cy="7"/>
              </a:xfrm>
              <a:custGeom>
                <a:avLst/>
                <a:gdLst>
                  <a:gd name="T0" fmla="*/ 11 w 11"/>
                  <a:gd name="T1" fmla="*/ 3 h 7"/>
                  <a:gd name="T2" fmla="*/ 11 w 11"/>
                  <a:gd name="T3" fmla="*/ 4 h 7"/>
                  <a:gd name="T4" fmla="*/ 6 w 11"/>
                  <a:gd name="T5" fmla="*/ 7 h 7"/>
                  <a:gd name="T6" fmla="*/ 5 w 11"/>
                  <a:gd name="T7" fmla="*/ 7 h 7"/>
                  <a:gd name="T8" fmla="*/ 0 w 11"/>
                  <a:gd name="T9" fmla="*/ 4 h 7"/>
                  <a:gd name="T10" fmla="*/ 0 w 11"/>
                  <a:gd name="T11" fmla="*/ 3 h 7"/>
                  <a:gd name="T12" fmla="*/ 5 w 11"/>
                  <a:gd name="T13" fmla="*/ 1 h 7"/>
                  <a:gd name="T14" fmla="*/ 6 w 11"/>
                  <a:gd name="T15" fmla="*/ 1 h 7"/>
                  <a:gd name="T16" fmla="*/ 11 w 11"/>
                  <a:gd name="T17"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7">
                    <a:moveTo>
                      <a:pt x="11" y="3"/>
                    </a:moveTo>
                    <a:cubicBezTo>
                      <a:pt x="11" y="4"/>
                      <a:pt x="11" y="4"/>
                      <a:pt x="11" y="4"/>
                    </a:cubicBezTo>
                    <a:cubicBezTo>
                      <a:pt x="6" y="7"/>
                      <a:pt x="6" y="7"/>
                      <a:pt x="6" y="7"/>
                    </a:cubicBezTo>
                    <a:cubicBezTo>
                      <a:pt x="6" y="7"/>
                      <a:pt x="5" y="7"/>
                      <a:pt x="5" y="7"/>
                    </a:cubicBezTo>
                    <a:cubicBezTo>
                      <a:pt x="0" y="4"/>
                      <a:pt x="0" y="4"/>
                      <a:pt x="0" y="4"/>
                    </a:cubicBezTo>
                    <a:cubicBezTo>
                      <a:pt x="0" y="4"/>
                      <a:pt x="0" y="4"/>
                      <a:pt x="0" y="3"/>
                    </a:cubicBezTo>
                    <a:cubicBezTo>
                      <a:pt x="5" y="1"/>
                      <a:pt x="5" y="1"/>
                      <a:pt x="5" y="1"/>
                    </a:cubicBezTo>
                    <a:cubicBezTo>
                      <a:pt x="5" y="0"/>
                      <a:pt x="6" y="0"/>
                      <a:pt x="6" y="1"/>
                    </a:cubicBezTo>
                    <a:lnTo>
                      <a:pt x="11" y="3"/>
                    </a:lnTo>
                    <a:close/>
                  </a:path>
                </a:pathLst>
              </a:custGeom>
              <a:solidFill>
                <a:srgbClr val="4A4A4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896" name="Freeform 313"/>
              <p:cNvSpPr/>
              <p:nvPr/>
            </p:nvSpPr>
            <p:spPr bwMode="auto">
              <a:xfrm>
                <a:off x="6035" y="3951"/>
                <a:ext cx="19" cy="11"/>
              </a:xfrm>
              <a:custGeom>
                <a:avLst/>
                <a:gdLst>
                  <a:gd name="T0" fmla="*/ 19 w 19"/>
                  <a:gd name="T1" fmla="*/ 7 h 11"/>
                  <a:gd name="T2" fmla="*/ 19 w 19"/>
                  <a:gd name="T3" fmla="*/ 8 h 11"/>
                  <a:gd name="T4" fmla="*/ 14 w 19"/>
                  <a:gd name="T5" fmla="*/ 11 h 11"/>
                  <a:gd name="T6" fmla="*/ 13 w 19"/>
                  <a:gd name="T7" fmla="*/ 11 h 11"/>
                  <a:gd name="T8" fmla="*/ 0 w 19"/>
                  <a:gd name="T9" fmla="*/ 4 h 11"/>
                  <a:gd name="T10" fmla="*/ 0 w 19"/>
                  <a:gd name="T11" fmla="*/ 3 h 11"/>
                  <a:gd name="T12" fmla="*/ 5 w 19"/>
                  <a:gd name="T13" fmla="*/ 0 h 11"/>
                  <a:gd name="T14" fmla="*/ 6 w 19"/>
                  <a:gd name="T15" fmla="*/ 0 h 11"/>
                  <a:gd name="T16" fmla="*/ 19 w 19"/>
                  <a:gd name="T17" fmla="*/ 7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11">
                    <a:moveTo>
                      <a:pt x="19" y="7"/>
                    </a:moveTo>
                    <a:cubicBezTo>
                      <a:pt x="19" y="8"/>
                      <a:pt x="19" y="8"/>
                      <a:pt x="19" y="8"/>
                    </a:cubicBezTo>
                    <a:cubicBezTo>
                      <a:pt x="14" y="11"/>
                      <a:pt x="14" y="11"/>
                      <a:pt x="14" y="11"/>
                    </a:cubicBezTo>
                    <a:cubicBezTo>
                      <a:pt x="14" y="11"/>
                      <a:pt x="13" y="11"/>
                      <a:pt x="13" y="11"/>
                    </a:cubicBezTo>
                    <a:cubicBezTo>
                      <a:pt x="0" y="4"/>
                      <a:pt x="0" y="4"/>
                      <a:pt x="0" y="4"/>
                    </a:cubicBezTo>
                    <a:cubicBezTo>
                      <a:pt x="0" y="3"/>
                      <a:pt x="0" y="3"/>
                      <a:pt x="0" y="3"/>
                    </a:cubicBezTo>
                    <a:cubicBezTo>
                      <a:pt x="5" y="0"/>
                      <a:pt x="5" y="0"/>
                      <a:pt x="5" y="0"/>
                    </a:cubicBezTo>
                    <a:cubicBezTo>
                      <a:pt x="5" y="0"/>
                      <a:pt x="6" y="0"/>
                      <a:pt x="6" y="0"/>
                    </a:cubicBezTo>
                    <a:lnTo>
                      <a:pt x="19" y="7"/>
                    </a:lnTo>
                    <a:close/>
                  </a:path>
                </a:pathLst>
              </a:custGeom>
              <a:solidFill>
                <a:srgbClr val="4A4A4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897" name="Freeform 314"/>
              <p:cNvSpPr/>
              <p:nvPr/>
            </p:nvSpPr>
            <p:spPr bwMode="auto">
              <a:xfrm>
                <a:off x="6011" y="3946"/>
                <a:ext cx="12" cy="7"/>
              </a:xfrm>
              <a:custGeom>
                <a:avLst/>
                <a:gdLst>
                  <a:gd name="T0" fmla="*/ 11 w 12"/>
                  <a:gd name="T1" fmla="*/ 3 h 7"/>
                  <a:gd name="T2" fmla="*/ 11 w 12"/>
                  <a:gd name="T3" fmla="*/ 4 h 7"/>
                  <a:gd name="T4" fmla="*/ 7 w 12"/>
                  <a:gd name="T5" fmla="*/ 6 h 7"/>
                  <a:gd name="T6" fmla="*/ 5 w 12"/>
                  <a:gd name="T7" fmla="*/ 6 h 7"/>
                  <a:gd name="T8" fmla="*/ 1 w 12"/>
                  <a:gd name="T9" fmla="*/ 4 h 7"/>
                  <a:gd name="T10" fmla="*/ 1 w 12"/>
                  <a:gd name="T11" fmla="*/ 3 h 7"/>
                  <a:gd name="T12" fmla="*/ 5 w 12"/>
                  <a:gd name="T13" fmla="*/ 0 h 7"/>
                  <a:gd name="T14" fmla="*/ 7 w 12"/>
                  <a:gd name="T15" fmla="*/ 0 h 7"/>
                  <a:gd name="T16" fmla="*/ 11 w 12"/>
                  <a:gd name="T17"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7">
                    <a:moveTo>
                      <a:pt x="11" y="3"/>
                    </a:moveTo>
                    <a:cubicBezTo>
                      <a:pt x="12" y="3"/>
                      <a:pt x="12" y="3"/>
                      <a:pt x="11" y="4"/>
                    </a:cubicBezTo>
                    <a:cubicBezTo>
                      <a:pt x="7" y="6"/>
                      <a:pt x="7" y="6"/>
                      <a:pt x="7" y="6"/>
                    </a:cubicBezTo>
                    <a:cubicBezTo>
                      <a:pt x="6" y="7"/>
                      <a:pt x="6" y="7"/>
                      <a:pt x="5" y="6"/>
                    </a:cubicBezTo>
                    <a:cubicBezTo>
                      <a:pt x="1" y="4"/>
                      <a:pt x="1" y="4"/>
                      <a:pt x="1" y="4"/>
                    </a:cubicBezTo>
                    <a:cubicBezTo>
                      <a:pt x="0" y="3"/>
                      <a:pt x="0" y="3"/>
                      <a:pt x="1" y="3"/>
                    </a:cubicBezTo>
                    <a:cubicBezTo>
                      <a:pt x="5" y="0"/>
                      <a:pt x="5" y="0"/>
                      <a:pt x="5" y="0"/>
                    </a:cubicBezTo>
                    <a:cubicBezTo>
                      <a:pt x="6" y="0"/>
                      <a:pt x="6" y="0"/>
                      <a:pt x="7" y="0"/>
                    </a:cubicBezTo>
                    <a:lnTo>
                      <a:pt x="11" y="3"/>
                    </a:lnTo>
                    <a:close/>
                  </a:path>
                </a:pathLst>
              </a:custGeom>
              <a:solidFill>
                <a:srgbClr val="4A4A4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898" name="Freeform 315"/>
              <p:cNvSpPr/>
              <p:nvPr/>
            </p:nvSpPr>
            <p:spPr bwMode="auto">
              <a:xfrm>
                <a:off x="6027" y="3955"/>
                <a:ext cx="20" cy="12"/>
              </a:xfrm>
              <a:custGeom>
                <a:avLst/>
                <a:gdLst>
                  <a:gd name="T0" fmla="*/ 19 w 20"/>
                  <a:gd name="T1" fmla="*/ 8 h 12"/>
                  <a:gd name="T2" fmla="*/ 19 w 20"/>
                  <a:gd name="T3" fmla="*/ 9 h 12"/>
                  <a:gd name="T4" fmla="*/ 15 w 20"/>
                  <a:gd name="T5" fmla="*/ 11 h 12"/>
                  <a:gd name="T6" fmla="*/ 13 w 20"/>
                  <a:gd name="T7" fmla="*/ 11 h 12"/>
                  <a:gd name="T8" fmla="*/ 1 w 20"/>
                  <a:gd name="T9" fmla="*/ 4 h 12"/>
                  <a:gd name="T10" fmla="*/ 1 w 20"/>
                  <a:gd name="T11" fmla="*/ 3 h 12"/>
                  <a:gd name="T12" fmla="*/ 5 w 20"/>
                  <a:gd name="T13" fmla="*/ 0 h 12"/>
                  <a:gd name="T14" fmla="*/ 7 w 20"/>
                  <a:gd name="T15" fmla="*/ 0 h 12"/>
                  <a:gd name="T16" fmla="*/ 19 w 20"/>
                  <a:gd name="T17" fmla="*/ 8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12">
                    <a:moveTo>
                      <a:pt x="19" y="8"/>
                    </a:moveTo>
                    <a:cubicBezTo>
                      <a:pt x="20" y="8"/>
                      <a:pt x="20" y="8"/>
                      <a:pt x="19" y="9"/>
                    </a:cubicBezTo>
                    <a:cubicBezTo>
                      <a:pt x="15" y="11"/>
                      <a:pt x="15" y="11"/>
                      <a:pt x="15" y="11"/>
                    </a:cubicBezTo>
                    <a:cubicBezTo>
                      <a:pt x="14" y="12"/>
                      <a:pt x="14" y="12"/>
                      <a:pt x="13" y="11"/>
                    </a:cubicBezTo>
                    <a:cubicBezTo>
                      <a:pt x="1" y="4"/>
                      <a:pt x="1" y="4"/>
                      <a:pt x="1" y="4"/>
                    </a:cubicBezTo>
                    <a:cubicBezTo>
                      <a:pt x="0" y="4"/>
                      <a:pt x="0" y="3"/>
                      <a:pt x="1" y="3"/>
                    </a:cubicBezTo>
                    <a:cubicBezTo>
                      <a:pt x="5" y="0"/>
                      <a:pt x="5" y="0"/>
                      <a:pt x="5" y="0"/>
                    </a:cubicBezTo>
                    <a:cubicBezTo>
                      <a:pt x="6" y="0"/>
                      <a:pt x="6" y="0"/>
                      <a:pt x="7" y="0"/>
                    </a:cubicBezTo>
                    <a:lnTo>
                      <a:pt x="19" y="8"/>
                    </a:lnTo>
                    <a:close/>
                  </a:path>
                </a:pathLst>
              </a:custGeom>
              <a:solidFill>
                <a:srgbClr val="4A4A4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899" name="Freeform 316"/>
              <p:cNvSpPr/>
              <p:nvPr/>
            </p:nvSpPr>
            <p:spPr bwMode="auto">
              <a:xfrm>
                <a:off x="6059" y="3938"/>
                <a:ext cx="12" cy="6"/>
              </a:xfrm>
              <a:custGeom>
                <a:avLst/>
                <a:gdLst>
                  <a:gd name="T0" fmla="*/ 11 w 12"/>
                  <a:gd name="T1" fmla="*/ 2 h 6"/>
                  <a:gd name="T2" fmla="*/ 11 w 12"/>
                  <a:gd name="T3" fmla="*/ 3 h 6"/>
                  <a:gd name="T4" fmla="*/ 7 w 12"/>
                  <a:gd name="T5" fmla="*/ 6 h 6"/>
                  <a:gd name="T6" fmla="*/ 5 w 12"/>
                  <a:gd name="T7" fmla="*/ 6 h 6"/>
                  <a:gd name="T8" fmla="*/ 1 w 12"/>
                  <a:gd name="T9" fmla="*/ 3 h 6"/>
                  <a:gd name="T10" fmla="*/ 1 w 12"/>
                  <a:gd name="T11" fmla="*/ 2 h 6"/>
                  <a:gd name="T12" fmla="*/ 5 w 12"/>
                  <a:gd name="T13" fmla="*/ 0 h 6"/>
                  <a:gd name="T14" fmla="*/ 7 w 12"/>
                  <a:gd name="T15" fmla="*/ 0 h 6"/>
                  <a:gd name="T16" fmla="*/ 11 w 12"/>
                  <a:gd name="T17" fmla="*/ 2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6">
                    <a:moveTo>
                      <a:pt x="11" y="2"/>
                    </a:moveTo>
                    <a:cubicBezTo>
                      <a:pt x="12" y="3"/>
                      <a:pt x="12" y="3"/>
                      <a:pt x="11" y="3"/>
                    </a:cubicBezTo>
                    <a:cubicBezTo>
                      <a:pt x="7" y="6"/>
                      <a:pt x="7" y="6"/>
                      <a:pt x="7" y="6"/>
                    </a:cubicBezTo>
                    <a:cubicBezTo>
                      <a:pt x="6" y="6"/>
                      <a:pt x="6" y="6"/>
                      <a:pt x="5" y="6"/>
                    </a:cubicBezTo>
                    <a:cubicBezTo>
                      <a:pt x="1" y="3"/>
                      <a:pt x="1" y="3"/>
                      <a:pt x="1" y="3"/>
                    </a:cubicBezTo>
                    <a:cubicBezTo>
                      <a:pt x="0" y="3"/>
                      <a:pt x="0" y="3"/>
                      <a:pt x="1" y="2"/>
                    </a:cubicBezTo>
                    <a:cubicBezTo>
                      <a:pt x="5" y="0"/>
                      <a:pt x="5" y="0"/>
                      <a:pt x="5" y="0"/>
                    </a:cubicBezTo>
                    <a:cubicBezTo>
                      <a:pt x="6" y="0"/>
                      <a:pt x="6" y="0"/>
                      <a:pt x="7" y="0"/>
                    </a:cubicBezTo>
                    <a:lnTo>
                      <a:pt x="11" y="2"/>
                    </a:lnTo>
                    <a:close/>
                  </a:path>
                </a:pathLst>
              </a:custGeom>
              <a:solidFill>
                <a:srgbClr val="4A4A4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900" name="Freeform 317"/>
              <p:cNvSpPr/>
              <p:nvPr/>
            </p:nvSpPr>
            <p:spPr bwMode="auto">
              <a:xfrm>
                <a:off x="6067" y="3942"/>
                <a:ext cx="12" cy="7"/>
              </a:xfrm>
              <a:custGeom>
                <a:avLst/>
                <a:gdLst>
                  <a:gd name="T0" fmla="*/ 11 w 12"/>
                  <a:gd name="T1" fmla="*/ 3 h 7"/>
                  <a:gd name="T2" fmla="*/ 11 w 12"/>
                  <a:gd name="T3" fmla="*/ 4 h 7"/>
                  <a:gd name="T4" fmla="*/ 7 w 12"/>
                  <a:gd name="T5" fmla="*/ 7 h 7"/>
                  <a:gd name="T6" fmla="*/ 5 w 12"/>
                  <a:gd name="T7" fmla="*/ 7 h 7"/>
                  <a:gd name="T8" fmla="*/ 1 w 12"/>
                  <a:gd name="T9" fmla="*/ 4 h 7"/>
                  <a:gd name="T10" fmla="*/ 1 w 12"/>
                  <a:gd name="T11" fmla="*/ 3 h 7"/>
                  <a:gd name="T12" fmla="*/ 5 w 12"/>
                  <a:gd name="T13" fmla="*/ 0 h 7"/>
                  <a:gd name="T14" fmla="*/ 7 w 12"/>
                  <a:gd name="T15" fmla="*/ 0 h 7"/>
                  <a:gd name="T16" fmla="*/ 11 w 12"/>
                  <a:gd name="T17"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7">
                    <a:moveTo>
                      <a:pt x="11" y="3"/>
                    </a:moveTo>
                    <a:cubicBezTo>
                      <a:pt x="12" y="3"/>
                      <a:pt x="12" y="4"/>
                      <a:pt x="11" y="4"/>
                    </a:cubicBezTo>
                    <a:cubicBezTo>
                      <a:pt x="7" y="7"/>
                      <a:pt x="7" y="7"/>
                      <a:pt x="7" y="7"/>
                    </a:cubicBezTo>
                    <a:cubicBezTo>
                      <a:pt x="6" y="7"/>
                      <a:pt x="6" y="7"/>
                      <a:pt x="5" y="7"/>
                    </a:cubicBezTo>
                    <a:cubicBezTo>
                      <a:pt x="1" y="4"/>
                      <a:pt x="1" y="4"/>
                      <a:pt x="1" y="4"/>
                    </a:cubicBezTo>
                    <a:cubicBezTo>
                      <a:pt x="0" y="4"/>
                      <a:pt x="0" y="3"/>
                      <a:pt x="1" y="3"/>
                    </a:cubicBezTo>
                    <a:cubicBezTo>
                      <a:pt x="5" y="0"/>
                      <a:pt x="5" y="0"/>
                      <a:pt x="5" y="0"/>
                    </a:cubicBezTo>
                    <a:cubicBezTo>
                      <a:pt x="6" y="0"/>
                      <a:pt x="6" y="0"/>
                      <a:pt x="7" y="0"/>
                    </a:cubicBezTo>
                    <a:lnTo>
                      <a:pt x="11" y="3"/>
                    </a:lnTo>
                    <a:close/>
                  </a:path>
                </a:pathLst>
              </a:custGeom>
              <a:solidFill>
                <a:srgbClr val="4A4A4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901" name="Freeform 318"/>
              <p:cNvSpPr/>
              <p:nvPr/>
            </p:nvSpPr>
            <p:spPr bwMode="auto">
              <a:xfrm>
                <a:off x="6059" y="3941"/>
                <a:ext cx="5" cy="4"/>
              </a:xfrm>
              <a:custGeom>
                <a:avLst/>
                <a:gdLst>
                  <a:gd name="T0" fmla="*/ 5 w 5"/>
                  <a:gd name="T1" fmla="*/ 3 h 4"/>
                  <a:gd name="T2" fmla="*/ 1 w 5"/>
                  <a:gd name="T3" fmla="*/ 0 h 4"/>
                  <a:gd name="T4" fmla="*/ 0 w 5"/>
                  <a:gd name="T5" fmla="*/ 0 h 4"/>
                  <a:gd name="T6" fmla="*/ 0 w 5"/>
                  <a:gd name="T7" fmla="*/ 1 h 4"/>
                  <a:gd name="T8" fmla="*/ 1 w 5"/>
                  <a:gd name="T9" fmla="*/ 1 h 4"/>
                  <a:gd name="T10" fmla="*/ 5 w 5"/>
                  <a:gd name="T11" fmla="*/ 4 h 4"/>
                  <a:gd name="T12" fmla="*/ 5 w 5"/>
                  <a:gd name="T13" fmla="*/ 3 h 4"/>
                </a:gdLst>
                <a:ahLst/>
                <a:cxnLst>
                  <a:cxn ang="0">
                    <a:pos x="T0" y="T1"/>
                  </a:cxn>
                  <a:cxn ang="0">
                    <a:pos x="T2" y="T3"/>
                  </a:cxn>
                  <a:cxn ang="0">
                    <a:pos x="T4" y="T5"/>
                  </a:cxn>
                  <a:cxn ang="0">
                    <a:pos x="T6" y="T7"/>
                  </a:cxn>
                  <a:cxn ang="0">
                    <a:pos x="T8" y="T9"/>
                  </a:cxn>
                  <a:cxn ang="0">
                    <a:pos x="T10" y="T11"/>
                  </a:cxn>
                  <a:cxn ang="0">
                    <a:pos x="T12" y="T13"/>
                  </a:cxn>
                </a:cxnLst>
                <a:rect l="0" t="0" r="r" b="b"/>
                <a:pathLst>
                  <a:path w="5" h="4">
                    <a:moveTo>
                      <a:pt x="5" y="3"/>
                    </a:moveTo>
                    <a:lnTo>
                      <a:pt x="1" y="0"/>
                    </a:lnTo>
                    <a:lnTo>
                      <a:pt x="0" y="0"/>
                    </a:lnTo>
                    <a:lnTo>
                      <a:pt x="0" y="1"/>
                    </a:lnTo>
                    <a:lnTo>
                      <a:pt x="1" y="1"/>
                    </a:lnTo>
                    <a:lnTo>
                      <a:pt x="5" y="4"/>
                    </a:lnTo>
                    <a:lnTo>
                      <a:pt x="5" y="3"/>
                    </a:lnTo>
                    <a:close/>
                  </a:path>
                </a:pathLst>
              </a:custGeom>
              <a:solidFill>
                <a:srgbClr val="63636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902" name="Freeform 319"/>
              <p:cNvSpPr/>
              <p:nvPr/>
            </p:nvSpPr>
            <p:spPr bwMode="auto">
              <a:xfrm>
                <a:off x="6064" y="3941"/>
                <a:ext cx="7" cy="4"/>
              </a:xfrm>
              <a:custGeom>
                <a:avLst/>
                <a:gdLst>
                  <a:gd name="T0" fmla="*/ 7 w 7"/>
                  <a:gd name="T1" fmla="*/ 0 h 4"/>
                  <a:gd name="T2" fmla="*/ 6 w 7"/>
                  <a:gd name="T3" fmla="*/ 0 h 4"/>
                  <a:gd name="T4" fmla="*/ 2 w 7"/>
                  <a:gd name="T5" fmla="*/ 3 h 4"/>
                  <a:gd name="T6" fmla="*/ 0 w 7"/>
                  <a:gd name="T7" fmla="*/ 3 h 4"/>
                  <a:gd name="T8" fmla="*/ 0 w 7"/>
                  <a:gd name="T9" fmla="*/ 4 h 4"/>
                  <a:gd name="T10" fmla="*/ 2 w 7"/>
                  <a:gd name="T11" fmla="*/ 4 h 4"/>
                  <a:gd name="T12" fmla="*/ 6 w 7"/>
                  <a:gd name="T13" fmla="*/ 1 h 4"/>
                  <a:gd name="T14" fmla="*/ 7 w 7"/>
                  <a:gd name="T15" fmla="*/ 1 h 4"/>
                  <a:gd name="T16" fmla="*/ 7 w 7"/>
                  <a:gd name="T17"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4">
                    <a:moveTo>
                      <a:pt x="7" y="0"/>
                    </a:moveTo>
                    <a:cubicBezTo>
                      <a:pt x="6" y="0"/>
                      <a:pt x="6" y="0"/>
                      <a:pt x="6" y="0"/>
                    </a:cubicBezTo>
                    <a:cubicBezTo>
                      <a:pt x="2" y="3"/>
                      <a:pt x="2" y="3"/>
                      <a:pt x="2" y="3"/>
                    </a:cubicBezTo>
                    <a:cubicBezTo>
                      <a:pt x="1" y="3"/>
                      <a:pt x="1" y="3"/>
                      <a:pt x="0" y="3"/>
                    </a:cubicBezTo>
                    <a:cubicBezTo>
                      <a:pt x="0" y="4"/>
                      <a:pt x="0" y="4"/>
                      <a:pt x="0" y="4"/>
                    </a:cubicBezTo>
                    <a:cubicBezTo>
                      <a:pt x="1" y="4"/>
                      <a:pt x="1" y="4"/>
                      <a:pt x="2" y="4"/>
                    </a:cubicBezTo>
                    <a:cubicBezTo>
                      <a:pt x="6" y="1"/>
                      <a:pt x="6" y="1"/>
                      <a:pt x="6" y="1"/>
                    </a:cubicBezTo>
                    <a:cubicBezTo>
                      <a:pt x="7" y="1"/>
                      <a:pt x="7" y="1"/>
                      <a:pt x="7" y="1"/>
                    </a:cubicBezTo>
                    <a:lnTo>
                      <a:pt x="7" y="0"/>
                    </a:lnTo>
                    <a:close/>
                  </a:path>
                </a:pathLst>
              </a:custGeom>
              <a:solidFill>
                <a:srgbClr val="3D3D3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903" name="Freeform 320"/>
              <p:cNvSpPr/>
              <p:nvPr/>
            </p:nvSpPr>
            <p:spPr bwMode="auto">
              <a:xfrm>
                <a:off x="6067" y="3945"/>
                <a:ext cx="5" cy="4"/>
              </a:xfrm>
              <a:custGeom>
                <a:avLst/>
                <a:gdLst>
                  <a:gd name="T0" fmla="*/ 5 w 5"/>
                  <a:gd name="T1" fmla="*/ 4 h 4"/>
                  <a:gd name="T2" fmla="*/ 1 w 5"/>
                  <a:gd name="T3" fmla="*/ 1 h 4"/>
                  <a:gd name="T4" fmla="*/ 0 w 5"/>
                  <a:gd name="T5" fmla="*/ 0 h 4"/>
                  <a:gd name="T6" fmla="*/ 0 w 5"/>
                  <a:gd name="T7" fmla="*/ 1 h 4"/>
                  <a:gd name="T8" fmla="*/ 1 w 5"/>
                  <a:gd name="T9" fmla="*/ 2 h 4"/>
                  <a:gd name="T10" fmla="*/ 5 w 5"/>
                  <a:gd name="T11" fmla="*/ 4 h 4"/>
                  <a:gd name="T12" fmla="*/ 5 w 5"/>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5" h="4">
                    <a:moveTo>
                      <a:pt x="5" y="4"/>
                    </a:moveTo>
                    <a:lnTo>
                      <a:pt x="1" y="1"/>
                    </a:lnTo>
                    <a:lnTo>
                      <a:pt x="0" y="0"/>
                    </a:lnTo>
                    <a:lnTo>
                      <a:pt x="0" y="1"/>
                    </a:lnTo>
                    <a:lnTo>
                      <a:pt x="1" y="2"/>
                    </a:lnTo>
                    <a:lnTo>
                      <a:pt x="5" y="4"/>
                    </a:lnTo>
                    <a:lnTo>
                      <a:pt x="5" y="4"/>
                    </a:lnTo>
                    <a:close/>
                  </a:path>
                </a:pathLst>
              </a:custGeom>
              <a:solidFill>
                <a:srgbClr val="63636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904" name="Freeform 321"/>
              <p:cNvSpPr/>
              <p:nvPr/>
            </p:nvSpPr>
            <p:spPr bwMode="auto">
              <a:xfrm>
                <a:off x="6072" y="3945"/>
                <a:ext cx="7" cy="5"/>
              </a:xfrm>
              <a:custGeom>
                <a:avLst/>
                <a:gdLst>
                  <a:gd name="T0" fmla="*/ 7 w 7"/>
                  <a:gd name="T1" fmla="*/ 0 h 5"/>
                  <a:gd name="T2" fmla="*/ 6 w 7"/>
                  <a:gd name="T3" fmla="*/ 1 h 5"/>
                  <a:gd name="T4" fmla="*/ 2 w 7"/>
                  <a:gd name="T5" fmla="*/ 4 h 5"/>
                  <a:gd name="T6" fmla="*/ 0 w 7"/>
                  <a:gd name="T7" fmla="*/ 4 h 5"/>
                  <a:gd name="T8" fmla="*/ 0 w 7"/>
                  <a:gd name="T9" fmla="*/ 4 h 5"/>
                  <a:gd name="T10" fmla="*/ 2 w 7"/>
                  <a:gd name="T11" fmla="*/ 4 h 5"/>
                  <a:gd name="T12" fmla="*/ 6 w 7"/>
                  <a:gd name="T13" fmla="*/ 2 h 5"/>
                  <a:gd name="T14" fmla="*/ 7 w 7"/>
                  <a:gd name="T15" fmla="*/ 1 h 5"/>
                  <a:gd name="T16" fmla="*/ 7 w 7"/>
                  <a:gd name="T17"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5">
                    <a:moveTo>
                      <a:pt x="7" y="0"/>
                    </a:moveTo>
                    <a:cubicBezTo>
                      <a:pt x="6" y="1"/>
                      <a:pt x="6" y="1"/>
                      <a:pt x="6" y="1"/>
                    </a:cubicBezTo>
                    <a:cubicBezTo>
                      <a:pt x="2" y="4"/>
                      <a:pt x="2" y="4"/>
                      <a:pt x="2" y="4"/>
                    </a:cubicBezTo>
                    <a:cubicBezTo>
                      <a:pt x="1" y="4"/>
                      <a:pt x="1" y="4"/>
                      <a:pt x="0" y="4"/>
                    </a:cubicBezTo>
                    <a:cubicBezTo>
                      <a:pt x="0" y="4"/>
                      <a:pt x="0" y="4"/>
                      <a:pt x="0" y="4"/>
                    </a:cubicBezTo>
                    <a:cubicBezTo>
                      <a:pt x="1" y="5"/>
                      <a:pt x="1" y="5"/>
                      <a:pt x="2" y="4"/>
                    </a:cubicBezTo>
                    <a:cubicBezTo>
                      <a:pt x="6" y="2"/>
                      <a:pt x="6" y="2"/>
                      <a:pt x="6" y="2"/>
                    </a:cubicBezTo>
                    <a:cubicBezTo>
                      <a:pt x="7" y="1"/>
                      <a:pt x="7" y="1"/>
                      <a:pt x="7" y="1"/>
                    </a:cubicBezTo>
                    <a:lnTo>
                      <a:pt x="7" y="0"/>
                    </a:lnTo>
                    <a:close/>
                  </a:path>
                </a:pathLst>
              </a:custGeom>
              <a:solidFill>
                <a:srgbClr val="3D3D3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905" name="Freeform 322"/>
              <p:cNvSpPr/>
              <p:nvPr/>
            </p:nvSpPr>
            <p:spPr bwMode="auto">
              <a:xfrm>
                <a:off x="5994" y="3904"/>
                <a:ext cx="5" cy="4"/>
              </a:xfrm>
              <a:custGeom>
                <a:avLst/>
                <a:gdLst>
                  <a:gd name="T0" fmla="*/ 5 w 5"/>
                  <a:gd name="T1" fmla="*/ 3 h 4"/>
                  <a:gd name="T2" fmla="*/ 0 w 5"/>
                  <a:gd name="T3" fmla="*/ 0 h 4"/>
                  <a:gd name="T4" fmla="*/ 0 w 5"/>
                  <a:gd name="T5" fmla="*/ 0 h 4"/>
                  <a:gd name="T6" fmla="*/ 0 w 5"/>
                  <a:gd name="T7" fmla="*/ 0 h 4"/>
                  <a:gd name="T8" fmla="*/ 0 w 5"/>
                  <a:gd name="T9" fmla="*/ 1 h 4"/>
                  <a:gd name="T10" fmla="*/ 5 w 5"/>
                  <a:gd name="T11" fmla="*/ 4 h 4"/>
                  <a:gd name="T12" fmla="*/ 5 w 5"/>
                  <a:gd name="T13" fmla="*/ 3 h 4"/>
                </a:gdLst>
                <a:ahLst/>
                <a:cxnLst>
                  <a:cxn ang="0">
                    <a:pos x="T0" y="T1"/>
                  </a:cxn>
                  <a:cxn ang="0">
                    <a:pos x="T2" y="T3"/>
                  </a:cxn>
                  <a:cxn ang="0">
                    <a:pos x="T4" y="T5"/>
                  </a:cxn>
                  <a:cxn ang="0">
                    <a:pos x="T6" y="T7"/>
                  </a:cxn>
                  <a:cxn ang="0">
                    <a:pos x="T8" y="T9"/>
                  </a:cxn>
                  <a:cxn ang="0">
                    <a:pos x="T10" y="T11"/>
                  </a:cxn>
                  <a:cxn ang="0">
                    <a:pos x="T12" y="T13"/>
                  </a:cxn>
                </a:cxnLst>
                <a:rect l="0" t="0" r="r" b="b"/>
                <a:pathLst>
                  <a:path w="5" h="4">
                    <a:moveTo>
                      <a:pt x="5" y="3"/>
                    </a:moveTo>
                    <a:lnTo>
                      <a:pt x="0" y="0"/>
                    </a:lnTo>
                    <a:lnTo>
                      <a:pt x="0" y="0"/>
                    </a:lnTo>
                    <a:lnTo>
                      <a:pt x="0" y="0"/>
                    </a:lnTo>
                    <a:lnTo>
                      <a:pt x="0" y="1"/>
                    </a:lnTo>
                    <a:lnTo>
                      <a:pt x="5" y="4"/>
                    </a:lnTo>
                    <a:lnTo>
                      <a:pt x="5" y="3"/>
                    </a:lnTo>
                    <a:close/>
                  </a:path>
                </a:pathLst>
              </a:custGeom>
              <a:solidFill>
                <a:srgbClr val="63636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906" name="Freeform 323"/>
              <p:cNvSpPr/>
              <p:nvPr/>
            </p:nvSpPr>
            <p:spPr bwMode="auto">
              <a:xfrm>
                <a:off x="5999" y="3904"/>
                <a:ext cx="6" cy="4"/>
              </a:xfrm>
              <a:custGeom>
                <a:avLst/>
                <a:gdLst>
                  <a:gd name="T0" fmla="*/ 6 w 6"/>
                  <a:gd name="T1" fmla="*/ 0 h 4"/>
                  <a:gd name="T2" fmla="*/ 6 w 6"/>
                  <a:gd name="T3" fmla="*/ 0 h 4"/>
                  <a:gd name="T4" fmla="*/ 1 w 6"/>
                  <a:gd name="T5" fmla="*/ 3 h 4"/>
                  <a:gd name="T6" fmla="*/ 0 w 6"/>
                  <a:gd name="T7" fmla="*/ 3 h 4"/>
                  <a:gd name="T8" fmla="*/ 0 w 6"/>
                  <a:gd name="T9" fmla="*/ 4 h 4"/>
                  <a:gd name="T10" fmla="*/ 1 w 6"/>
                  <a:gd name="T11" fmla="*/ 4 h 4"/>
                  <a:gd name="T12" fmla="*/ 6 w 6"/>
                  <a:gd name="T13" fmla="*/ 1 h 4"/>
                  <a:gd name="T14" fmla="*/ 6 w 6"/>
                  <a:gd name="T15" fmla="*/ 0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4">
                    <a:moveTo>
                      <a:pt x="6" y="0"/>
                    </a:moveTo>
                    <a:cubicBezTo>
                      <a:pt x="6" y="0"/>
                      <a:pt x="6" y="0"/>
                      <a:pt x="6" y="0"/>
                    </a:cubicBezTo>
                    <a:cubicBezTo>
                      <a:pt x="1" y="3"/>
                      <a:pt x="1" y="3"/>
                      <a:pt x="1" y="3"/>
                    </a:cubicBezTo>
                    <a:cubicBezTo>
                      <a:pt x="1" y="3"/>
                      <a:pt x="0" y="3"/>
                      <a:pt x="0" y="3"/>
                    </a:cubicBezTo>
                    <a:cubicBezTo>
                      <a:pt x="0" y="4"/>
                      <a:pt x="0" y="4"/>
                      <a:pt x="0" y="4"/>
                    </a:cubicBezTo>
                    <a:cubicBezTo>
                      <a:pt x="0" y="4"/>
                      <a:pt x="1" y="4"/>
                      <a:pt x="1" y="4"/>
                    </a:cubicBezTo>
                    <a:cubicBezTo>
                      <a:pt x="6" y="1"/>
                      <a:pt x="6" y="1"/>
                      <a:pt x="6" y="1"/>
                    </a:cubicBezTo>
                    <a:cubicBezTo>
                      <a:pt x="6" y="0"/>
                      <a:pt x="6" y="0"/>
                      <a:pt x="6" y="0"/>
                    </a:cubicBezTo>
                    <a:close/>
                  </a:path>
                </a:pathLst>
              </a:custGeom>
              <a:solidFill>
                <a:srgbClr val="3D3D3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907" name="Freeform 324"/>
              <p:cNvSpPr/>
              <p:nvPr/>
            </p:nvSpPr>
            <p:spPr bwMode="auto">
              <a:xfrm>
                <a:off x="5971" y="3927"/>
                <a:ext cx="5" cy="4"/>
              </a:xfrm>
              <a:custGeom>
                <a:avLst/>
                <a:gdLst>
                  <a:gd name="T0" fmla="*/ 5 w 5"/>
                  <a:gd name="T1" fmla="*/ 3 h 4"/>
                  <a:gd name="T2" fmla="*/ 0 w 5"/>
                  <a:gd name="T3" fmla="*/ 1 h 4"/>
                  <a:gd name="T4" fmla="*/ 0 w 5"/>
                  <a:gd name="T5" fmla="*/ 0 h 4"/>
                  <a:gd name="T6" fmla="*/ 0 w 5"/>
                  <a:gd name="T7" fmla="*/ 1 h 4"/>
                  <a:gd name="T8" fmla="*/ 0 w 5"/>
                  <a:gd name="T9" fmla="*/ 2 h 4"/>
                  <a:gd name="T10" fmla="*/ 5 w 5"/>
                  <a:gd name="T11" fmla="*/ 4 h 4"/>
                  <a:gd name="T12" fmla="*/ 5 w 5"/>
                  <a:gd name="T13" fmla="*/ 3 h 4"/>
                </a:gdLst>
                <a:ahLst/>
                <a:cxnLst>
                  <a:cxn ang="0">
                    <a:pos x="T0" y="T1"/>
                  </a:cxn>
                  <a:cxn ang="0">
                    <a:pos x="T2" y="T3"/>
                  </a:cxn>
                  <a:cxn ang="0">
                    <a:pos x="T4" y="T5"/>
                  </a:cxn>
                  <a:cxn ang="0">
                    <a:pos x="T6" y="T7"/>
                  </a:cxn>
                  <a:cxn ang="0">
                    <a:pos x="T8" y="T9"/>
                  </a:cxn>
                  <a:cxn ang="0">
                    <a:pos x="T10" y="T11"/>
                  </a:cxn>
                  <a:cxn ang="0">
                    <a:pos x="T12" y="T13"/>
                  </a:cxn>
                </a:cxnLst>
                <a:rect l="0" t="0" r="r" b="b"/>
                <a:pathLst>
                  <a:path w="5" h="4">
                    <a:moveTo>
                      <a:pt x="5" y="3"/>
                    </a:moveTo>
                    <a:lnTo>
                      <a:pt x="0" y="1"/>
                    </a:lnTo>
                    <a:lnTo>
                      <a:pt x="0" y="0"/>
                    </a:lnTo>
                    <a:lnTo>
                      <a:pt x="0" y="1"/>
                    </a:lnTo>
                    <a:lnTo>
                      <a:pt x="0" y="2"/>
                    </a:lnTo>
                    <a:lnTo>
                      <a:pt x="5" y="4"/>
                    </a:lnTo>
                    <a:lnTo>
                      <a:pt x="5" y="3"/>
                    </a:lnTo>
                    <a:close/>
                  </a:path>
                </a:pathLst>
              </a:custGeom>
              <a:solidFill>
                <a:srgbClr val="63636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908" name="Freeform 325"/>
              <p:cNvSpPr/>
              <p:nvPr/>
            </p:nvSpPr>
            <p:spPr bwMode="auto">
              <a:xfrm>
                <a:off x="5976" y="3927"/>
                <a:ext cx="7" cy="5"/>
              </a:xfrm>
              <a:custGeom>
                <a:avLst/>
                <a:gdLst>
                  <a:gd name="T0" fmla="*/ 7 w 7"/>
                  <a:gd name="T1" fmla="*/ 0 h 5"/>
                  <a:gd name="T2" fmla="*/ 6 w 7"/>
                  <a:gd name="T3" fmla="*/ 1 h 5"/>
                  <a:gd name="T4" fmla="*/ 2 w 7"/>
                  <a:gd name="T5" fmla="*/ 3 h 5"/>
                  <a:gd name="T6" fmla="*/ 0 w 7"/>
                  <a:gd name="T7" fmla="*/ 3 h 5"/>
                  <a:gd name="T8" fmla="*/ 0 w 7"/>
                  <a:gd name="T9" fmla="*/ 4 h 5"/>
                  <a:gd name="T10" fmla="*/ 2 w 7"/>
                  <a:gd name="T11" fmla="*/ 4 h 5"/>
                  <a:gd name="T12" fmla="*/ 6 w 7"/>
                  <a:gd name="T13" fmla="*/ 2 h 5"/>
                  <a:gd name="T14" fmla="*/ 7 w 7"/>
                  <a:gd name="T15" fmla="*/ 1 h 5"/>
                  <a:gd name="T16" fmla="*/ 7 w 7"/>
                  <a:gd name="T17"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5">
                    <a:moveTo>
                      <a:pt x="7" y="0"/>
                    </a:moveTo>
                    <a:cubicBezTo>
                      <a:pt x="6" y="1"/>
                      <a:pt x="6" y="1"/>
                      <a:pt x="6" y="1"/>
                    </a:cubicBezTo>
                    <a:cubicBezTo>
                      <a:pt x="2" y="3"/>
                      <a:pt x="2" y="3"/>
                      <a:pt x="2" y="3"/>
                    </a:cubicBezTo>
                    <a:cubicBezTo>
                      <a:pt x="1" y="4"/>
                      <a:pt x="1" y="4"/>
                      <a:pt x="0" y="3"/>
                    </a:cubicBezTo>
                    <a:cubicBezTo>
                      <a:pt x="0" y="4"/>
                      <a:pt x="0" y="4"/>
                      <a:pt x="0" y="4"/>
                    </a:cubicBezTo>
                    <a:cubicBezTo>
                      <a:pt x="1" y="5"/>
                      <a:pt x="1" y="5"/>
                      <a:pt x="2" y="4"/>
                    </a:cubicBezTo>
                    <a:cubicBezTo>
                      <a:pt x="6" y="2"/>
                      <a:pt x="6" y="2"/>
                      <a:pt x="6" y="2"/>
                    </a:cubicBezTo>
                    <a:cubicBezTo>
                      <a:pt x="7" y="1"/>
                      <a:pt x="7" y="1"/>
                      <a:pt x="7" y="1"/>
                    </a:cubicBezTo>
                    <a:lnTo>
                      <a:pt x="7" y="0"/>
                    </a:lnTo>
                    <a:close/>
                  </a:path>
                </a:pathLst>
              </a:custGeom>
              <a:solidFill>
                <a:srgbClr val="3D3D3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909" name="Freeform 326"/>
              <p:cNvSpPr/>
              <p:nvPr/>
            </p:nvSpPr>
            <p:spPr bwMode="auto">
              <a:xfrm>
                <a:off x="5979" y="3932"/>
                <a:ext cx="5" cy="4"/>
              </a:xfrm>
              <a:custGeom>
                <a:avLst/>
                <a:gdLst>
                  <a:gd name="T0" fmla="*/ 5 w 5"/>
                  <a:gd name="T1" fmla="*/ 3 h 4"/>
                  <a:gd name="T2" fmla="*/ 1 w 5"/>
                  <a:gd name="T3" fmla="*/ 0 h 4"/>
                  <a:gd name="T4" fmla="*/ 0 w 5"/>
                  <a:gd name="T5" fmla="*/ 0 h 4"/>
                  <a:gd name="T6" fmla="*/ 0 w 5"/>
                  <a:gd name="T7" fmla="*/ 1 h 4"/>
                  <a:gd name="T8" fmla="*/ 1 w 5"/>
                  <a:gd name="T9" fmla="*/ 1 h 4"/>
                  <a:gd name="T10" fmla="*/ 5 w 5"/>
                  <a:gd name="T11" fmla="*/ 4 h 4"/>
                  <a:gd name="T12" fmla="*/ 5 w 5"/>
                  <a:gd name="T13" fmla="*/ 3 h 4"/>
                </a:gdLst>
                <a:ahLst/>
                <a:cxnLst>
                  <a:cxn ang="0">
                    <a:pos x="T0" y="T1"/>
                  </a:cxn>
                  <a:cxn ang="0">
                    <a:pos x="T2" y="T3"/>
                  </a:cxn>
                  <a:cxn ang="0">
                    <a:pos x="T4" y="T5"/>
                  </a:cxn>
                  <a:cxn ang="0">
                    <a:pos x="T6" y="T7"/>
                  </a:cxn>
                  <a:cxn ang="0">
                    <a:pos x="T8" y="T9"/>
                  </a:cxn>
                  <a:cxn ang="0">
                    <a:pos x="T10" y="T11"/>
                  </a:cxn>
                  <a:cxn ang="0">
                    <a:pos x="T12" y="T13"/>
                  </a:cxn>
                </a:cxnLst>
                <a:rect l="0" t="0" r="r" b="b"/>
                <a:pathLst>
                  <a:path w="5" h="4">
                    <a:moveTo>
                      <a:pt x="5" y="3"/>
                    </a:moveTo>
                    <a:lnTo>
                      <a:pt x="1" y="0"/>
                    </a:lnTo>
                    <a:lnTo>
                      <a:pt x="0" y="0"/>
                    </a:lnTo>
                    <a:lnTo>
                      <a:pt x="0" y="1"/>
                    </a:lnTo>
                    <a:lnTo>
                      <a:pt x="1" y="1"/>
                    </a:lnTo>
                    <a:lnTo>
                      <a:pt x="5" y="4"/>
                    </a:lnTo>
                    <a:lnTo>
                      <a:pt x="5" y="3"/>
                    </a:lnTo>
                    <a:close/>
                  </a:path>
                </a:pathLst>
              </a:custGeom>
              <a:solidFill>
                <a:srgbClr val="63636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910" name="Freeform 327"/>
              <p:cNvSpPr/>
              <p:nvPr/>
            </p:nvSpPr>
            <p:spPr bwMode="auto">
              <a:xfrm>
                <a:off x="5984" y="3932"/>
                <a:ext cx="7" cy="4"/>
              </a:xfrm>
              <a:custGeom>
                <a:avLst/>
                <a:gdLst>
                  <a:gd name="T0" fmla="*/ 7 w 7"/>
                  <a:gd name="T1" fmla="*/ 0 h 4"/>
                  <a:gd name="T2" fmla="*/ 6 w 7"/>
                  <a:gd name="T3" fmla="*/ 0 h 4"/>
                  <a:gd name="T4" fmla="*/ 2 w 7"/>
                  <a:gd name="T5" fmla="*/ 3 h 4"/>
                  <a:gd name="T6" fmla="*/ 0 w 7"/>
                  <a:gd name="T7" fmla="*/ 3 h 4"/>
                  <a:gd name="T8" fmla="*/ 0 w 7"/>
                  <a:gd name="T9" fmla="*/ 4 h 4"/>
                  <a:gd name="T10" fmla="*/ 2 w 7"/>
                  <a:gd name="T11" fmla="*/ 4 h 4"/>
                  <a:gd name="T12" fmla="*/ 6 w 7"/>
                  <a:gd name="T13" fmla="*/ 1 h 4"/>
                  <a:gd name="T14" fmla="*/ 7 w 7"/>
                  <a:gd name="T15" fmla="*/ 1 h 4"/>
                  <a:gd name="T16" fmla="*/ 7 w 7"/>
                  <a:gd name="T17"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4">
                    <a:moveTo>
                      <a:pt x="7" y="0"/>
                    </a:moveTo>
                    <a:cubicBezTo>
                      <a:pt x="6" y="0"/>
                      <a:pt x="6" y="0"/>
                      <a:pt x="6" y="0"/>
                    </a:cubicBezTo>
                    <a:cubicBezTo>
                      <a:pt x="2" y="3"/>
                      <a:pt x="2" y="3"/>
                      <a:pt x="2" y="3"/>
                    </a:cubicBezTo>
                    <a:cubicBezTo>
                      <a:pt x="1" y="3"/>
                      <a:pt x="1" y="3"/>
                      <a:pt x="0" y="3"/>
                    </a:cubicBezTo>
                    <a:cubicBezTo>
                      <a:pt x="0" y="4"/>
                      <a:pt x="0" y="4"/>
                      <a:pt x="0" y="4"/>
                    </a:cubicBezTo>
                    <a:cubicBezTo>
                      <a:pt x="1" y="4"/>
                      <a:pt x="1" y="4"/>
                      <a:pt x="2" y="4"/>
                    </a:cubicBezTo>
                    <a:cubicBezTo>
                      <a:pt x="6" y="1"/>
                      <a:pt x="6" y="1"/>
                      <a:pt x="6" y="1"/>
                    </a:cubicBezTo>
                    <a:cubicBezTo>
                      <a:pt x="7" y="1"/>
                      <a:pt x="7" y="1"/>
                      <a:pt x="7" y="1"/>
                    </a:cubicBezTo>
                    <a:lnTo>
                      <a:pt x="7" y="0"/>
                    </a:lnTo>
                    <a:close/>
                  </a:path>
                </a:pathLst>
              </a:custGeom>
              <a:solidFill>
                <a:srgbClr val="3D3D3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911" name="Freeform 328"/>
              <p:cNvSpPr/>
              <p:nvPr/>
            </p:nvSpPr>
            <p:spPr bwMode="auto">
              <a:xfrm>
                <a:off x="5987" y="3937"/>
                <a:ext cx="5" cy="3"/>
              </a:xfrm>
              <a:custGeom>
                <a:avLst/>
                <a:gdLst>
                  <a:gd name="T0" fmla="*/ 5 w 5"/>
                  <a:gd name="T1" fmla="*/ 2 h 3"/>
                  <a:gd name="T2" fmla="*/ 1 w 5"/>
                  <a:gd name="T3" fmla="*/ 0 h 3"/>
                  <a:gd name="T4" fmla="*/ 0 w 5"/>
                  <a:gd name="T5" fmla="*/ 0 h 3"/>
                  <a:gd name="T6" fmla="*/ 0 w 5"/>
                  <a:gd name="T7" fmla="*/ 1 h 3"/>
                  <a:gd name="T8" fmla="*/ 1 w 5"/>
                  <a:gd name="T9" fmla="*/ 1 h 3"/>
                  <a:gd name="T10" fmla="*/ 5 w 5"/>
                  <a:gd name="T11" fmla="*/ 3 h 3"/>
                  <a:gd name="T12" fmla="*/ 5 w 5"/>
                  <a:gd name="T13" fmla="*/ 2 h 3"/>
                </a:gdLst>
                <a:ahLst/>
                <a:cxnLst>
                  <a:cxn ang="0">
                    <a:pos x="T0" y="T1"/>
                  </a:cxn>
                  <a:cxn ang="0">
                    <a:pos x="T2" y="T3"/>
                  </a:cxn>
                  <a:cxn ang="0">
                    <a:pos x="T4" y="T5"/>
                  </a:cxn>
                  <a:cxn ang="0">
                    <a:pos x="T6" y="T7"/>
                  </a:cxn>
                  <a:cxn ang="0">
                    <a:pos x="T8" y="T9"/>
                  </a:cxn>
                  <a:cxn ang="0">
                    <a:pos x="T10" y="T11"/>
                  </a:cxn>
                  <a:cxn ang="0">
                    <a:pos x="T12" y="T13"/>
                  </a:cxn>
                </a:cxnLst>
                <a:rect l="0" t="0" r="r" b="b"/>
                <a:pathLst>
                  <a:path w="5" h="3">
                    <a:moveTo>
                      <a:pt x="5" y="2"/>
                    </a:moveTo>
                    <a:lnTo>
                      <a:pt x="1" y="0"/>
                    </a:lnTo>
                    <a:lnTo>
                      <a:pt x="0" y="0"/>
                    </a:lnTo>
                    <a:lnTo>
                      <a:pt x="0" y="1"/>
                    </a:lnTo>
                    <a:lnTo>
                      <a:pt x="1" y="1"/>
                    </a:lnTo>
                    <a:lnTo>
                      <a:pt x="5" y="3"/>
                    </a:lnTo>
                    <a:lnTo>
                      <a:pt x="5" y="2"/>
                    </a:lnTo>
                    <a:close/>
                  </a:path>
                </a:pathLst>
              </a:custGeom>
              <a:solidFill>
                <a:srgbClr val="63636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912" name="Freeform 329"/>
              <p:cNvSpPr/>
              <p:nvPr/>
            </p:nvSpPr>
            <p:spPr bwMode="auto">
              <a:xfrm>
                <a:off x="5992" y="3937"/>
                <a:ext cx="7" cy="3"/>
              </a:xfrm>
              <a:custGeom>
                <a:avLst/>
                <a:gdLst>
                  <a:gd name="T0" fmla="*/ 7 w 7"/>
                  <a:gd name="T1" fmla="*/ 0 h 4"/>
                  <a:gd name="T2" fmla="*/ 6 w 7"/>
                  <a:gd name="T3" fmla="*/ 0 h 4"/>
                  <a:gd name="T4" fmla="*/ 2 w 7"/>
                  <a:gd name="T5" fmla="*/ 3 h 4"/>
                  <a:gd name="T6" fmla="*/ 0 w 7"/>
                  <a:gd name="T7" fmla="*/ 3 h 4"/>
                  <a:gd name="T8" fmla="*/ 0 w 7"/>
                  <a:gd name="T9" fmla="*/ 4 h 4"/>
                  <a:gd name="T10" fmla="*/ 2 w 7"/>
                  <a:gd name="T11" fmla="*/ 4 h 4"/>
                  <a:gd name="T12" fmla="*/ 6 w 7"/>
                  <a:gd name="T13" fmla="*/ 1 h 4"/>
                  <a:gd name="T14" fmla="*/ 7 w 7"/>
                  <a:gd name="T15" fmla="*/ 1 h 4"/>
                  <a:gd name="T16" fmla="*/ 7 w 7"/>
                  <a:gd name="T17"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4">
                    <a:moveTo>
                      <a:pt x="7" y="0"/>
                    </a:moveTo>
                    <a:cubicBezTo>
                      <a:pt x="6" y="0"/>
                      <a:pt x="6" y="0"/>
                      <a:pt x="6" y="0"/>
                    </a:cubicBezTo>
                    <a:cubicBezTo>
                      <a:pt x="2" y="3"/>
                      <a:pt x="2" y="3"/>
                      <a:pt x="2" y="3"/>
                    </a:cubicBezTo>
                    <a:cubicBezTo>
                      <a:pt x="1" y="3"/>
                      <a:pt x="1" y="3"/>
                      <a:pt x="0" y="3"/>
                    </a:cubicBezTo>
                    <a:cubicBezTo>
                      <a:pt x="0" y="4"/>
                      <a:pt x="0" y="4"/>
                      <a:pt x="0" y="4"/>
                    </a:cubicBezTo>
                    <a:cubicBezTo>
                      <a:pt x="1" y="4"/>
                      <a:pt x="1" y="4"/>
                      <a:pt x="2" y="4"/>
                    </a:cubicBezTo>
                    <a:cubicBezTo>
                      <a:pt x="6" y="1"/>
                      <a:pt x="6" y="1"/>
                      <a:pt x="6" y="1"/>
                    </a:cubicBezTo>
                    <a:cubicBezTo>
                      <a:pt x="7" y="1"/>
                      <a:pt x="7" y="1"/>
                      <a:pt x="7" y="1"/>
                    </a:cubicBezTo>
                    <a:lnTo>
                      <a:pt x="7" y="0"/>
                    </a:lnTo>
                    <a:close/>
                  </a:path>
                </a:pathLst>
              </a:custGeom>
              <a:solidFill>
                <a:srgbClr val="3D3D3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913" name="Freeform 330"/>
              <p:cNvSpPr/>
              <p:nvPr/>
            </p:nvSpPr>
            <p:spPr bwMode="auto">
              <a:xfrm>
                <a:off x="5970" y="3899"/>
                <a:ext cx="13" cy="9"/>
              </a:xfrm>
              <a:custGeom>
                <a:avLst/>
                <a:gdLst>
                  <a:gd name="T0" fmla="*/ 13 w 13"/>
                  <a:gd name="T1" fmla="*/ 8 h 9"/>
                  <a:gd name="T2" fmla="*/ 0 w 13"/>
                  <a:gd name="T3" fmla="*/ 1 h 9"/>
                  <a:gd name="T4" fmla="*/ 0 w 13"/>
                  <a:gd name="T5" fmla="*/ 0 h 9"/>
                  <a:gd name="T6" fmla="*/ 0 w 13"/>
                  <a:gd name="T7" fmla="*/ 1 h 9"/>
                  <a:gd name="T8" fmla="*/ 0 w 13"/>
                  <a:gd name="T9" fmla="*/ 2 h 9"/>
                  <a:gd name="T10" fmla="*/ 13 w 13"/>
                  <a:gd name="T11" fmla="*/ 9 h 9"/>
                  <a:gd name="T12" fmla="*/ 13 w 13"/>
                  <a:gd name="T13" fmla="*/ 8 h 9"/>
                </a:gdLst>
                <a:ahLst/>
                <a:cxnLst>
                  <a:cxn ang="0">
                    <a:pos x="T0" y="T1"/>
                  </a:cxn>
                  <a:cxn ang="0">
                    <a:pos x="T2" y="T3"/>
                  </a:cxn>
                  <a:cxn ang="0">
                    <a:pos x="T4" y="T5"/>
                  </a:cxn>
                  <a:cxn ang="0">
                    <a:pos x="T6" y="T7"/>
                  </a:cxn>
                  <a:cxn ang="0">
                    <a:pos x="T8" y="T9"/>
                  </a:cxn>
                  <a:cxn ang="0">
                    <a:pos x="T10" y="T11"/>
                  </a:cxn>
                  <a:cxn ang="0">
                    <a:pos x="T12" y="T13"/>
                  </a:cxn>
                </a:cxnLst>
                <a:rect l="0" t="0" r="r" b="b"/>
                <a:pathLst>
                  <a:path w="13" h="9">
                    <a:moveTo>
                      <a:pt x="13" y="8"/>
                    </a:moveTo>
                    <a:lnTo>
                      <a:pt x="0" y="1"/>
                    </a:lnTo>
                    <a:lnTo>
                      <a:pt x="0" y="0"/>
                    </a:lnTo>
                    <a:lnTo>
                      <a:pt x="0" y="1"/>
                    </a:lnTo>
                    <a:lnTo>
                      <a:pt x="0" y="2"/>
                    </a:lnTo>
                    <a:lnTo>
                      <a:pt x="13" y="9"/>
                    </a:lnTo>
                    <a:lnTo>
                      <a:pt x="13" y="8"/>
                    </a:lnTo>
                    <a:close/>
                  </a:path>
                </a:pathLst>
              </a:custGeom>
              <a:solidFill>
                <a:srgbClr val="63636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914" name="Freeform 331"/>
              <p:cNvSpPr/>
              <p:nvPr/>
            </p:nvSpPr>
            <p:spPr bwMode="auto">
              <a:xfrm>
                <a:off x="5983" y="3904"/>
                <a:ext cx="6" cy="4"/>
              </a:xfrm>
              <a:custGeom>
                <a:avLst/>
                <a:gdLst>
                  <a:gd name="T0" fmla="*/ 6 w 6"/>
                  <a:gd name="T1" fmla="*/ 0 h 4"/>
                  <a:gd name="T2" fmla="*/ 6 w 6"/>
                  <a:gd name="T3" fmla="*/ 0 h 4"/>
                  <a:gd name="T4" fmla="*/ 1 w 6"/>
                  <a:gd name="T5" fmla="*/ 3 h 4"/>
                  <a:gd name="T6" fmla="*/ 0 w 6"/>
                  <a:gd name="T7" fmla="*/ 3 h 4"/>
                  <a:gd name="T8" fmla="*/ 0 w 6"/>
                  <a:gd name="T9" fmla="*/ 4 h 4"/>
                  <a:gd name="T10" fmla="*/ 1 w 6"/>
                  <a:gd name="T11" fmla="*/ 4 h 4"/>
                  <a:gd name="T12" fmla="*/ 6 w 6"/>
                  <a:gd name="T13" fmla="*/ 1 h 4"/>
                  <a:gd name="T14" fmla="*/ 6 w 6"/>
                  <a:gd name="T15" fmla="*/ 1 h 4"/>
                  <a:gd name="T16" fmla="*/ 6 w 6"/>
                  <a:gd name="T17"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4">
                    <a:moveTo>
                      <a:pt x="6" y="0"/>
                    </a:moveTo>
                    <a:cubicBezTo>
                      <a:pt x="6" y="0"/>
                      <a:pt x="6" y="0"/>
                      <a:pt x="6" y="0"/>
                    </a:cubicBezTo>
                    <a:cubicBezTo>
                      <a:pt x="1" y="3"/>
                      <a:pt x="1" y="3"/>
                      <a:pt x="1" y="3"/>
                    </a:cubicBezTo>
                    <a:cubicBezTo>
                      <a:pt x="1" y="3"/>
                      <a:pt x="0" y="3"/>
                      <a:pt x="0" y="3"/>
                    </a:cubicBezTo>
                    <a:cubicBezTo>
                      <a:pt x="0" y="4"/>
                      <a:pt x="0" y="4"/>
                      <a:pt x="0" y="4"/>
                    </a:cubicBezTo>
                    <a:cubicBezTo>
                      <a:pt x="0" y="4"/>
                      <a:pt x="1" y="4"/>
                      <a:pt x="1" y="4"/>
                    </a:cubicBezTo>
                    <a:cubicBezTo>
                      <a:pt x="6" y="1"/>
                      <a:pt x="6" y="1"/>
                      <a:pt x="6" y="1"/>
                    </a:cubicBezTo>
                    <a:cubicBezTo>
                      <a:pt x="6" y="1"/>
                      <a:pt x="6" y="1"/>
                      <a:pt x="6" y="1"/>
                    </a:cubicBezTo>
                    <a:lnTo>
                      <a:pt x="6" y="0"/>
                    </a:lnTo>
                    <a:close/>
                  </a:path>
                </a:pathLst>
              </a:custGeom>
              <a:solidFill>
                <a:srgbClr val="3D3D3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915" name="Freeform 332"/>
              <p:cNvSpPr/>
              <p:nvPr/>
            </p:nvSpPr>
            <p:spPr bwMode="auto">
              <a:xfrm>
                <a:off x="5985" y="3908"/>
                <a:ext cx="5" cy="4"/>
              </a:xfrm>
              <a:custGeom>
                <a:avLst/>
                <a:gdLst>
                  <a:gd name="T0" fmla="*/ 5 w 5"/>
                  <a:gd name="T1" fmla="*/ 3 h 4"/>
                  <a:gd name="T2" fmla="*/ 1 w 5"/>
                  <a:gd name="T3" fmla="*/ 1 h 4"/>
                  <a:gd name="T4" fmla="*/ 0 w 5"/>
                  <a:gd name="T5" fmla="*/ 0 h 4"/>
                  <a:gd name="T6" fmla="*/ 0 w 5"/>
                  <a:gd name="T7" fmla="*/ 1 h 4"/>
                  <a:gd name="T8" fmla="*/ 1 w 5"/>
                  <a:gd name="T9" fmla="*/ 2 h 4"/>
                  <a:gd name="T10" fmla="*/ 5 w 5"/>
                  <a:gd name="T11" fmla="*/ 4 h 4"/>
                  <a:gd name="T12" fmla="*/ 5 w 5"/>
                  <a:gd name="T13" fmla="*/ 3 h 4"/>
                </a:gdLst>
                <a:ahLst/>
                <a:cxnLst>
                  <a:cxn ang="0">
                    <a:pos x="T0" y="T1"/>
                  </a:cxn>
                  <a:cxn ang="0">
                    <a:pos x="T2" y="T3"/>
                  </a:cxn>
                  <a:cxn ang="0">
                    <a:pos x="T4" y="T5"/>
                  </a:cxn>
                  <a:cxn ang="0">
                    <a:pos x="T6" y="T7"/>
                  </a:cxn>
                  <a:cxn ang="0">
                    <a:pos x="T8" y="T9"/>
                  </a:cxn>
                  <a:cxn ang="0">
                    <a:pos x="T10" y="T11"/>
                  </a:cxn>
                  <a:cxn ang="0">
                    <a:pos x="T12" y="T13"/>
                  </a:cxn>
                </a:cxnLst>
                <a:rect l="0" t="0" r="r" b="b"/>
                <a:pathLst>
                  <a:path w="5" h="4">
                    <a:moveTo>
                      <a:pt x="5" y="3"/>
                    </a:moveTo>
                    <a:lnTo>
                      <a:pt x="1" y="1"/>
                    </a:lnTo>
                    <a:lnTo>
                      <a:pt x="0" y="0"/>
                    </a:lnTo>
                    <a:lnTo>
                      <a:pt x="0" y="1"/>
                    </a:lnTo>
                    <a:lnTo>
                      <a:pt x="1" y="2"/>
                    </a:lnTo>
                    <a:lnTo>
                      <a:pt x="5" y="4"/>
                    </a:lnTo>
                    <a:lnTo>
                      <a:pt x="5" y="3"/>
                    </a:lnTo>
                    <a:close/>
                  </a:path>
                </a:pathLst>
              </a:custGeom>
              <a:solidFill>
                <a:srgbClr val="63636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916" name="Freeform 333"/>
              <p:cNvSpPr/>
              <p:nvPr/>
            </p:nvSpPr>
            <p:spPr bwMode="auto">
              <a:xfrm>
                <a:off x="5990" y="3908"/>
                <a:ext cx="7" cy="4"/>
              </a:xfrm>
              <a:custGeom>
                <a:avLst/>
                <a:gdLst>
                  <a:gd name="T0" fmla="*/ 7 w 7"/>
                  <a:gd name="T1" fmla="*/ 0 h 4"/>
                  <a:gd name="T2" fmla="*/ 7 w 7"/>
                  <a:gd name="T3" fmla="*/ 1 h 4"/>
                  <a:gd name="T4" fmla="*/ 2 w 7"/>
                  <a:gd name="T5" fmla="*/ 3 h 4"/>
                  <a:gd name="T6" fmla="*/ 0 w 7"/>
                  <a:gd name="T7" fmla="*/ 3 h 4"/>
                  <a:gd name="T8" fmla="*/ 0 w 7"/>
                  <a:gd name="T9" fmla="*/ 4 h 4"/>
                  <a:gd name="T10" fmla="*/ 2 w 7"/>
                  <a:gd name="T11" fmla="*/ 4 h 4"/>
                  <a:gd name="T12" fmla="*/ 7 w 7"/>
                  <a:gd name="T13" fmla="*/ 2 h 4"/>
                  <a:gd name="T14" fmla="*/ 7 w 7"/>
                  <a:gd name="T15" fmla="*/ 1 h 4"/>
                  <a:gd name="T16" fmla="*/ 7 w 7"/>
                  <a:gd name="T17"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4">
                    <a:moveTo>
                      <a:pt x="7" y="0"/>
                    </a:moveTo>
                    <a:cubicBezTo>
                      <a:pt x="7" y="1"/>
                      <a:pt x="7" y="1"/>
                      <a:pt x="7" y="1"/>
                    </a:cubicBezTo>
                    <a:cubicBezTo>
                      <a:pt x="2" y="3"/>
                      <a:pt x="2" y="3"/>
                      <a:pt x="2" y="3"/>
                    </a:cubicBezTo>
                    <a:cubicBezTo>
                      <a:pt x="2" y="4"/>
                      <a:pt x="1" y="4"/>
                      <a:pt x="0" y="3"/>
                    </a:cubicBezTo>
                    <a:cubicBezTo>
                      <a:pt x="0" y="4"/>
                      <a:pt x="0" y="4"/>
                      <a:pt x="0" y="4"/>
                    </a:cubicBezTo>
                    <a:cubicBezTo>
                      <a:pt x="1" y="4"/>
                      <a:pt x="2" y="4"/>
                      <a:pt x="2" y="4"/>
                    </a:cubicBezTo>
                    <a:cubicBezTo>
                      <a:pt x="7" y="2"/>
                      <a:pt x="7" y="2"/>
                      <a:pt x="7" y="2"/>
                    </a:cubicBezTo>
                    <a:cubicBezTo>
                      <a:pt x="7" y="1"/>
                      <a:pt x="7" y="1"/>
                      <a:pt x="7" y="1"/>
                    </a:cubicBezTo>
                    <a:lnTo>
                      <a:pt x="7" y="0"/>
                    </a:lnTo>
                    <a:close/>
                  </a:path>
                </a:pathLst>
              </a:custGeom>
              <a:solidFill>
                <a:srgbClr val="3D3D3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917" name="Freeform 334"/>
              <p:cNvSpPr/>
              <p:nvPr/>
            </p:nvSpPr>
            <p:spPr bwMode="auto">
              <a:xfrm>
                <a:off x="5994" y="3913"/>
                <a:ext cx="5" cy="4"/>
              </a:xfrm>
              <a:custGeom>
                <a:avLst/>
                <a:gdLst>
                  <a:gd name="T0" fmla="*/ 5 w 5"/>
                  <a:gd name="T1" fmla="*/ 3 h 4"/>
                  <a:gd name="T2" fmla="*/ 0 w 5"/>
                  <a:gd name="T3" fmla="*/ 1 h 4"/>
                  <a:gd name="T4" fmla="*/ 0 w 5"/>
                  <a:gd name="T5" fmla="*/ 0 h 4"/>
                  <a:gd name="T6" fmla="*/ 0 w 5"/>
                  <a:gd name="T7" fmla="*/ 1 h 4"/>
                  <a:gd name="T8" fmla="*/ 0 w 5"/>
                  <a:gd name="T9" fmla="*/ 2 h 4"/>
                  <a:gd name="T10" fmla="*/ 5 w 5"/>
                  <a:gd name="T11" fmla="*/ 4 h 4"/>
                  <a:gd name="T12" fmla="*/ 5 w 5"/>
                  <a:gd name="T13" fmla="*/ 3 h 4"/>
                </a:gdLst>
                <a:ahLst/>
                <a:cxnLst>
                  <a:cxn ang="0">
                    <a:pos x="T0" y="T1"/>
                  </a:cxn>
                  <a:cxn ang="0">
                    <a:pos x="T2" y="T3"/>
                  </a:cxn>
                  <a:cxn ang="0">
                    <a:pos x="T4" y="T5"/>
                  </a:cxn>
                  <a:cxn ang="0">
                    <a:pos x="T6" y="T7"/>
                  </a:cxn>
                  <a:cxn ang="0">
                    <a:pos x="T8" y="T9"/>
                  </a:cxn>
                  <a:cxn ang="0">
                    <a:pos x="T10" y="T11"/>
                  </a:cxn>
                  <a:cxn ang="0">
                    <a:pos x="T12" y="T13"/>
                  </a:cxn>
                </a:cxnLst>
                <a:rect l="0" t="0" r="r" b="b"/>
                <a:pathLst>
                  <a:path w="5" h="4">
                    <a:moveTo>
                      <a:pt x="5" y="3"/>
                    </a:moveTo>
                    <a:lnTo>
                      <a:pt x="0" y="1"/>
                    </a:lnTo>
                    <a:lnTo>
                      <a:pt x="0" y="0"/>
                    </a:lnTo>
                    <a:lnTo>
                      <a:pt x="0" y="1"/>
                    </a:lnTo>
                    <a:lnTo>
                      <a:pt x="0" y="2"/>
                    </a:lnTo>
                    <a:lnTo>
                      <a:pt x="5" y="4"/>
                    </a:lnTo>
                    <a:lnTo>
                      <a:pt x="5" y="3"/>
                    </a:lnTo>
                    <a:close/>
                  </a:path>
                </a:pathLst>
              </a:custGeom>
              <a:solidFill>
                <a:srgbClr val="63636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918" name="Freeform 335"/>
              <p:cNvSpPr/>
              <p:nvPr/>
            </p:nvSpPr>
            <p:spPr bwMode="auto">
              <a:xfrm>
                <a:off x="5999" y="3913"/>
                <a:ext cx="6" cy="4"/>
              </a:xfrm>
              <a:custGeom>
                <a:avLst/>
                <a:gdLst>
                  <a:gd name="T0" fmla="*/ 6 w 6"/>
                  <a:gd name="T1" fmla="*/ 0 h 4"/>
                  <a:gd name="T2" fmla="*/ 6 w 6"/>
                  <a:gd name="T3" fmla="*/ 1 h 4"/>
                  <a:gd name="T4" fmla="*/ 2 w 6"/>
                  <a:gd name="T5" fmla="*/ 3 h 4"/>
                  <a:gd name="T6" fmla="*/ 0 w 6"/>
                  <a:gd name="T7" fmla="*/ 3 h 4"/>
                  <a:gd name="T8" fmla="*/ 0 w 6"/>
                  <a:gd name="T9" fmla="*/ 4 h 4"/>
                  <a:gd name="T10" fmla="*/ 2 w 6"/>
                  <a:gd name="T11" fmla="*/ 4 h 4"/>
                  <a:gd name="T12" fmla="*/ 6 w 6"/>
                  <a:gd name="T13" fmla="*/ 2 h 4"/>
                  <a:gd name="T14" fmla="*/ 6 w 6"/>
                  <a:gd name="T15" fmla="*/ 1 h 4"/>
                  <a:gd name="T16" fmla="*/ 6 w 6"/>
                  <a:gd name="T17"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4">
                    <a:moveTo>
                      <a:pt x="6" y="0"/>
                    </a:moveTo>
                    <a:cubicBezTo>
                      <a:pt x="6" y="1"/>
                      <a:pt x="6" y="1"/>
                      <a:pt x="6" y="1"/>
                    </a:cubicBezTo>
                    <a:cubicBezTo>
                      <a:pt x="2" y="3"/>
                      <a:pt x="2" y="3"/>
                      <a:pt x="2" y="3"/>
                    </a:cubicBezTo>
                    <a:cubicBezTo>
                      <a:pt x="1" y="4"/>
                      <a:pt x="0" y="4"/>
                      <a:pt x="0" y="3"/>
                    </a:cubicBezTo>
                    <a:cubicBezTo>
                      <a:pt x="0" y="4"/>
                      <a:pt x="0" y="4"/>
                      <a:pt x="0" y="4"/>
                    </a:cubicBezTo>
                    <a:cubicBezTo>
                      <a:pt x="0" y="4"/>
                      <a:pt x="1" y="4"/>
                      <a:pt x="2" y="4"/>
                    </a:cubicBezTo>
                    <a:cubicBezTo>
                      <a:pt x="6" y="2"/>
                      <a:pt x="6" y="2"/>
                      <a:pt x="6" y="2"/>
                    </a:cubicBezTo>
                    <a:cubicBezTo>
                      <a:pt x="6" y="1"/>
                      <a:pt x="6" y="1"/>
                      <a:pt x="6" y="1"/>
                    </a:cubicBezTo>
                    <a:lnTo>
                      <a:pt x="6" y="0"/>
                    </a:lnTo>
                    <a:close/>
                  </a:path>
                </a:pathLst>
              </a:custGeom>
              <a:solidFill>
                <a:srgbClr val="3D3D3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919" name="Freeform 336"/>
              <p:cNvSpPr/>
              <p:nvPr/>
            </p:nvSpPr>
            <p:spPr bwMode="auto">
              <a:xfrm>
                <a:off x="6002" y="3918"/>
                <a:ext cx="5" cy="4"/>
              </a:xfrm>
              <a:custGeom>
                <a:avLst/>
                <a:gdLst>
                  <a:gd name="T0" fmla="*/ 5 w 5"/>
                  <a:gd name="T1" fmla="*/ 3 h 4"/>
                  <a:gd name="T2" fmla="*/ 0 w 5"/>
                  <a:gd name="T3" fmla="*/ 0 h 4"/>
                  <a:gd name="T4" fmla="*/ 0 w 5"/>
                  <a:gd name="T5" fmla="*/ 0 h 4"/>
                  <a:gd name="T6" fmla="*/ 0 w 5"/>
                  <a:gd name="T7" fmla="*/ 1 h 4"/>
                  <a:gd name="T8" fmla="*/ 0 w 5"/>
                  <a:gd name="T9" fmla="*/ 1 h 4"/>
                  <a:gd name="T10" fmla="*/ 5 w 5"/>
                  <a:gd name="T11" fmla="*/ 4 h 4"/>
                  <a:gd name="T12" fmla="*/ 5 w 5"/>
                  <a:gd name="T13" fmla="*/ 3 h 4"/>
                </a:gdLst>
                <a:ahLst/>
                <a:cxnLst>
                  <a:cxn ang="0">
                    <a:pos x="T0" y="T1"/>
                  </a:cxn>
                  <a:cxn ang="0">
                    <a:pos x="T2" y="T3"/>
                  </a:cxn>
                  <a:cxn ang="0">
                    <a:pos x="T4" y="T5"/>
                  </a:cxn>
                  <a:cxn ang="0">
                    <a:pos x="T6" y="T7"/>
                  </a:cxn>
                  <a:cxn ang="0">
                    <a:pos x="T8" y="T9"/>
                  </a:cxn>
                  <a:cxn ang="0">
                    <a:pos x="T10" y="T11"/>
                  </a:cxn>
                  <a:cxn ang="0">
                    <a:pos x="T12" y="T13"/>
                  </a:cxn>
                </a:cxnLst>
                <a:rect l="0" t="0" r="r" b="b"/>
                <a:pathLst>
                  <a:path w="5" h="4">
                    <a:moveTo>
                      <a:pt x="5" y="3"/>
                    </a:moveTo>
                    <a:lnTo>
                      <a:pt x="0" y="0"/>
                    </a:lnTo>
                    <a:lnTo>
                      <a:pt x="0" y="0"/>
                    </a:lnTo>
                    <a:lnTo>
                      <a:pt x="0" y="1"/>
                    </a:lnTo>
                    <a:lnTo>
                      <a:pt x="0" y="1"/>
                    </a:lnTo>
                    <a:lnTo>
                      <a:pt x="5" y="4"/>
                    </a:lnTo>
                    <a:lnTo>
                      <a:pt x="5" y="3"/>
                    </a:lnTo>
                    <a:close/>
                  </a:path>
                </a:pathLst>
              </a:custGeom>
              <a:solidFill>
                <a:srgbClr val="63636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920" name="Freeform 337"/>
              <p:cNvSpPr/>
              <p:nvPr/>
            </p:nvSpPr>
            <p:spPr bwMode="auto">
              <a:xfrm>
                <a:off x="6007" y="3918"/>
                <a:ext cx="6" cy="4"/>
              </a:xfrm>
              <a:custGeom>
                <a:avLst/>
                <a:gdLst>
                  <a:gd name="T0" fmla="*/ 6 w 6"/>
                  <a:gd name="T1" fmla="*/ 0 h 4"/>
                  <a:gd name="T2" fmla="*/ 6 w 6"/>
                  <a:gd name="T3" fmla="*/ 0 h 4"/>
                  <a:gd name="T4" fmla="*/ 2 w 6"/>
                  <a:gd name="T5" fmla="*/ 3 h 4"/>
                  <a:gd name="T6" fmla="*/ 0 w 6"/>
                  <a:gd name="T7" fmla="*/ 3 h 4"/>
                  <a:gd name="T8" fmla="*/ 0 w 6"/>
                  <a:gd name="T9" fmla="*/ 4 h 4"/>
                  <a:gd name="T10" fmla="*/ 2 w 6"/>
                  <a:gd name="T11" fmla="*/ 4 h 4"/>
                  <a:gd name="T12" fmla="*/ 6 w 6"/>
                  <a:gd name="T13" fmla="*/ 1 h 4"/>
                  <a:gd name="T14" fmla="*/ 6 w 6"/>
                  <a:gd name="T15" fmla="*/ 1 h 4"/>
                  <a:gd name="T16" fmla="*/ 6 w 6"/>
                  <a:gd name="T17"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4">
                    <a:moveTo>
                      <a:pt x="6" y="0"/>
                    </a:moveTo>
                    <a:cubicBezTo>
                      <a:pt x="6" y="0"/>
                      <a:pt x="6" y="0"/>
                      <a:pt x="6" y="0"/>
                    </a:cubicBezTo>
                    <a:cubicBezTo>
                      <a:pt x="2" y="3"/>
                      <a:pt x="2" y="3"/>
                      <a:pt x="2" y="3"/>
                    </a:cubicBezTo>
                    <a:cubicBezTo>
                      <a:pt x="1" y="3"/>
                      <a:pt x="0" y="3"/>
                      <a:pt x="0" y="3"/>
                    </a:cubicBezTo>
                    <a:cubicBezTo>
                      <a:pt x="0" y="4"/>
                      <a:pt x="0" y="4"/>
                      <a:pt x="0" y="4"/>
                    </a:cubicBezTo>
                    <a:cubicBezTo>
                      <a:pt x="0" y="4"/>
                      <a:pt x="1" y="4"/>
                      <a:pt x="2" y="4"/>
                    </a:cubicBezTo>
                    <a:cubicBezTo>
                      <a:pt x="6" y="1"/>
                      <a:pt x="6" y="1"/>
                      <a:pt x="6" y="1"/>
                    </a:cubicBezTo>
                    <a:cubicBezTo>
                      <a:pt x="6" y="1"/>
                      <a:pt x="6" y="1"/>
                      <a:pt x="6" y="1"/>
                    </a:cubicBezTo>
                    <a:lnTo>
                      <a:pt x="6" y="0"/>
                    </a:lnTo>
                    <a:close/>
                  </a:path>
                </a:pathLst>
              </a:custGeom>
              <a:solidFill>
                <a:srgbClr val="3D3D3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921" name="Freeform 338"/>
              <p:cNvSpPr/>
              <p:nvPr/>
            </p:nvSpPr>
            <p:spPr bwMode="auto">
              <a:xfrm>
                <a:off x="6010" y="3922"/>
                <a:ext cx="5" cy="4"/>
              </a:xfrm>
              <a:custGeom>
                <a:avLst/>
                <a:gdLst>
                  <a:gd name="T0" fmla="*/ 5 w 5"/>
                  <a:gd name="T1" fmla="*/ 4 h 4"/>
                  <a:gd name="T2" fmla="*/ 0 w 5"/>
                  <a:gd name="T3" fmla="*/ 1 h 4"/>
                  <a:gd name="T4" fmla="*/ 0 w 5"/>
                  <a:gd name="T5" fmla="*/ 0 h 4"/>
                  <a:gd name="T6" fmla="*/ 0 w 5"/>
                  <a:gd name="T7" fmla="*/ 1 h 4"/>
                  <a:gd name="T8" fmla="*/ 0 w 5"/>
                  <a:gd name="T9" fmla="*/ 2 h 4"/>
                  <a:gd name="T10" fmla="*/ 5 w 5"/>
                  <a:gd name="T11" fmla="*/ 4 h 4"/>
                  <a:gd name="T12" fmla="*/ 5 w 5"/>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5" h="4">
                    <a:moveTo>
                      <a:pt x="5" y="4"/>
                    </a:moveTo>
                    <a:lnTo>
                      <a:pt x="0" y="1"/>
                    </a:lnTo>
                    <a:lnTo>
                      <a:pt x="0" y="0"/>
                    </a:lnTo>
                    <a:lnTo>
                      <a:pt x="0" y="1"/>
                    </a:lnTo>
                    <a:lnTo>
                      <a:pt x="0" y="2"/>
                    </a:lnTo>
                    <a:lnTo>
                      <a:pt x="5" y="4"/>
                    </a:lnTo>
                    <a:lnTo>
                      <a:pt x="5" y="4"/>
                    </a:lnTo>
                    <a:close/>
                  </a:path>
                </a:pathLst>
              </a:custGeom>
              <a:solidFill>
                <a:srgbClr val="63636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922" name="Freeform 339"/>
              <p:cNvSpPr/>
              <p:nvPr/>
            </p:nvSpPr>
            <p:spPr bwMode="auto">
              <a:xfrm>
                <a:off x="6015" y="3922"/>
                <a:ext cx="7" cy="5"/>
              </a:xfrm>
              <a:custGeom>
                <a:avLst/>
                <a:gdLst>
                  <a:gd name="T0" fmla="*/ 7 w 7"/>
                  <a:gd name="T1" fmla="*/ 0 h 5"/>
                  <a:gd name="T2" fmla="*/ 6 w 7"/>
                  <a:gd name="T3" fmla="*/ 1 h 5"/>
                  <a:gd name="T4" fmla="*/ 2 w 7"/>
                  <a:gd name="T5" fmla="*/ 4 h 5"/>
                  <a:gd name="T6" fmla="*/ 0 w 7"/>
                  <a:gd name="T7" fmla="*/ 4 h 5"/>
                  <a:gd name="T8" fmla="*/ 0 w 7"/>
                  <a:gd name="T9" fmla="*/ 4 h 5"/>
                  <a:gd name="T10" fmla="*/ 2 w 7"/>
                  <a:gd name="T11" fmla="*/ 4 h 5"/>
                  <a:gd name="T12" fmla="*/ 6 w 7"/>
                  <a:gd name="T13" fmla="*/ 2 h 5"/>
                  <a:gd name="T14" fmla="*/ 7 w 7"/>
                  <a:gd name="T15" fmla="*/ 1 h 5"/>
                  <a:gd name="T16" fmla="*/ 7 w 7"/>
                  <a:gd name="T17"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5">
                    <a:moveTo>
                      <a:pt x="7" y="0"/>
                    </a:moveTo>
                    <a:cubicBezTo>
                      <a:pt x="6" y="1"/>
                      <a:pt x="6" y="1"/>
                      <a:pt x="6" y="1"/>
                    </a:cubicBezTo>
                    <a:cubicBezTo>
                      <a:pt x="2" y="4"/>
                      <a:pt x="2" y="4"/>
                      <a:pt x="2" y="4"/>
                    </a:cubicBezTo>
                    <a:cubicBezTo>
                      <a:pt x="1" y="4"/>
                      <a:pt x="0" y="4"/>
                      <a:pt x="0" y="4"/>
                    </a:cubicBezTo>
                    <a:cubicBezTo>
                      <a:pt x="0" y="4"/>
                      <a:pt x="0" y="4"/>
                      <a:pt x="0" y="4"/>
                    </a:cubicBezTo>
                    <a:cubicBezTo>
                      <a:pt x="0" y="5"/>
                      <a:pt x="1" y="5"/>
                      <a:pt x="2" y="4"/>
                    </a:cubicBezTo>
                    <a:cubicBezTo>
                      <a:pt x="6" y="2"/>
                      <a:pt x="6" y="2"/>
                      <a:pt x="6" y="2"/>
                    </a:cubicBezTo>
                    <a:cubicBezTo>
                      <a:pt x="7" y="1"/>
                      <a:pt x="7" y="1"/>
                      <a:pt x="7" y="1"/>
                    </a:cubicBezTo>
                    <a:lnTo>
                      <a:pt x="7" y="0"/>
                    </a:lnTo>
                    <a:close/>
                  </a:path>
                </a:pathLst>
              </a:custGeom>
              <a:solidFill>
                <a:srgbClr val="3D3D3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923" name="Freeform 340"/>
              <p:cNvSpPr/>
              <p:nvPr/>
            </p:nvSpPr>
            <p:spPr bwMode="auto">
              <a:xfrm>
                <a:off x="5962" y="3904"/>
                <a:ext cx="13" cy="8"/>
              </a:xfrm>
              <a:custGeom>
                <a:avLst/>
                <a:gdLst>
                  <a:gd name="T0" fmla="*/ 13 w 13"/>
                  <a:gd name="T1" fmla="*/ 8 h 8"/>
                  <a:gd name="T2" fmla="*/ 0 w 13"/>
                  <a:gd name="T3" fmla="*/ 0 h 8"/>
                  <a:gd name="T4" fmla="*/ 0 w 13"/>
                  <a:gd name="T5" fmla="*/ 0 h 8"/>
                  <a:gd name="T6" fmla="*/ 0 w 13"/>
                  <a:gd name="T7" fmla="*/ 1 h 8"/>
                  <a:gd name="T8" fmla="*/ 0 w 13"/>
                  <a:gd name="T9" fmla="*/ 1 h 8"/>
                  <a:gd name="T10" fmla="*/ 13 w 13"/>
                  <a:gd name="T11" fmla="*/ 8 h 8"/>
                  <a:gd name="T12" fmla="*/ 13 w 13"/>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13" h="8">
                    <a:moveTo>
                      <a:pt x="13" y="8"/>
                    </a:moveTo>
                    <a:lnTo>
                      <a:pt x="0" y="0"/>
                    </a:lnTo>
                    <a:lnTo>
                      <a:pt x="0" y="0"/>
                    </a:lnTo>
                    <a:lnTo>
                      <a:pt x="0" y="1"/>
                    </a:lnTo>
                    <a:lnTo>
                      <a:pt x="0" y="1"/>
                    </a:lnTo>
                    <a:lnTo>
                      <a:pt x="13" y="8"/>
                    </a:lnTo>
                    <a:lnTo>
                      <a:pt x="13" y="8"/>
                    </a:lnTo>
                    <a:close/>
                  </a:path>
                </a:pathLst>
              </a:custGeom>
              <a:solidFill>
                <a:srgbClr val="63636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924" name="Freeform 341"/>
              <p:cNvSpPr/>
              <p:nvPr/>
            </p:nvSpPr>
            <p:spPr bwMode="auto">
              <a:xfrm>
                <a:off x="5975" y="3908"/>
                <a:ext cx="6" cy="5"/>
              </a:xfrm>
              <a:custGeom>
                <a:avLst/>
                <a:gdLst>
                  <a:gd name="T0" fmla="*/ 6 w 6"/>
                  <a:gd name="T1" fmla="*/ 0 h 5"/>
                  <a:gd name="T2" fmla="*/ 6 w 6"/>
                  <a:gd name="T3" fmla="*/ 1 h 5"/>
                  <a:gd name="T4" fmla="*/ 2 w 6"/>
                  <a:gd name="T5" fmla="*/ 4 h 5"/>
                  <a:gd name="T6" fmla="*/ 0 w 6"/>
                  <a:gd name="T7" fmla="*/ 4 h 5"/>
                  <a:gd name="T8" fmla="*/ 0 w 6"/>
                  <a:gd name="T9" fmla="*/ 4 h 5"/>
                  <a:gd name="T10" fmla="*/ 2 w 6"/>
                  <a:gd name="T11" fmla="*/ 4 h 5"/>
                  <a:gd name="T12" fmla="*/ 6 w 6"/>
                  <a:gd name="T13" fmla="*/ 2 h 5"/>
                  <a:gd name="T14" fmla="*/ 6 w 6"/>
                  <a:gd name="T15" fmla="*/ 1 h 5"/>
                  <a:gd name="T16" fmla="*/ 6 w 6"/>
                  <a:gd name="T17"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5">
                    <a:moveTo>
                      <a:pt x="6" y="0"/>
                    </a:moveTo>
                    <a:cubicBezTo>
                      <a:pt x="6" y="1"/>
                      <a:pt x="6" y="1"/>
                      <a:pt x="6" y="1"/>
                    </a:cubicBezTo>
                    <a:cubicBezTo>
                      <a:pt x="2" y="4"/>
                      <a:pt x="2" y="4"/>
                      <a:pt x="2" y="4"/>
                    </a:cubicBezTo>
                    <a:cubicBezTo>
                      <a:pt x="1" y="4"/>
                      <a:pt x="0" y="4"/>
                      <a:pt x="0" y="4"/>
                    </a:cubicBezTo>
                    <a:cubicBezTo>
                      <a:pt x="0" y="4"/>
                      <a:pt x="0" y="4"/>
                      <a:pt x="0" y="4"/>
                    </a:cubicBezTo>
                    <a:cubicBezTo>
                      <a:pt x="0" y="5"/>
                      <a:pt x="1" y="5"/>
                      <a:pt x="2" y="4"/>
                    </a:cubicBezTo>
                    <a:cubicBezTo>
                      <a:pt x="6" y="2"/>
                      <a:pt x="6" y="2"/>
                      <a:pt x="6" y="2"/>
                    </a:cubicBezTo>
                    <a:cubicBezTo>
                      <a:pt x="6" y="1"/>
                      <a:pt x="6" y="1"/>
                      <a:pt x="6" y="1"/>
                    </a:cubicBezTo>
                    <a:lnTo>
                      <a:pt x="6" y="0"/>
                    </a:lnTo>
                    <a:close/>
                  </a:path>
                </a:pathLst>
              </a:custGeom>
              <a:solidFill>
                <a:srgbClr val="3D3D3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925" name="Freeform 342"/>
              <p:cNvSpPr/>
              <p:nvPr/>
            </p:nvSpPr>
            <p:spPr bwMode="auto">
              <a:xfrm>
                <a:off x="5978" y="3913"/>
                <a:ext cx="5" cy="4"/>
              </a:xfrm>
              <a:custGeom>
                <a:avLst/>
                <a:gdLst>
                  <a:gd name="T0" fmla="*/ 5 w 5"/>
                  <a:gd name="T1" fmla="*/ 3 h 4"/>
                  <a:gd name="T2" fmla="*/ 0 w 5"/>
                  <a:gd name="T3" fmla="*/ 1 h 4"/>
                  <a:gd name="T4" fmla="*/ 0 w 5"/>
                  <a:gd name="T5" fmla="*/ 0 h 4"/>
                  <a:gd name="T6" fmla="*/ 0 w 5"/>
                  <a:gd name="T7" fmla="*/ 1 h 4"/>
                  <a:gd name="T8" fmla="*/ 0 w 5"/>
                  <a:gd name="T9" fmla="*/ 1 h 4"/>
                  <a:gd name="T10" fmla="*/ 5 w 5"/>
                  <a:gd name="T11" fmla="*/ 4 h 4"/>
                  <a:gd name="T12" fmla="*/ 5 w 5"/>
                  <a:gd name="T13" fmla="*/ 3 h 4"/>
                </a:gdLst>
                <a:ahLst/>
                <a:cxnLst>
                  <a:cxn ang="0">
                    <a:pos x="T0" y="T1"/>
                  </a:cxn>
                  <a:cxn ang="0">
                    <a:pos x="T2" y="T3"/>
                  </a:cxn>
                  <a:cxn ang="0">
                    <a:pos x="T4" y="T5"/>
                  </a:cxn>
                  <a:cxn ang="0">
                    <a:pos x="T6" y="T7"/>
                  </a:cxn>
                  <a:cxn ang="0">
                    <a:pos x="T8" y="T9"/>
                  </a:cxn>
                  <a:cxn ang="0">
                    <a:pos x="T10" y="T11"/>
                  </a:cxn>
                  <a:cxn ang="0">
                    <a:pos x="T12" y="T13"/>
                  </a:cxn>
                </a:cxnLst>
                <a:rect l="0" t="0" r="r" b="b"/>
                <a:pathLst>
                  <a:path w="5" h="4">
                    <a:moveTo>
                      <a:pt x="5" y="3"/>
                    </a:moveTo>
                    <a:lnTo>
                      <a:pt x="0" y="1"/>
                    </a:lnTo>
                    <a:lnTo>
                      <a:pt x="0" y="0"/>
                    </a:lnTo>
                    <a:lnTo>
                      <a:pt x="0" y="1"/>
                    </a:lnTo>
                    <a:lnTo>
                      <a:pt x="0" y="1"/>
                    </a:lnTo>
                    <a:lnTo>
                      <a:pt x="5" y="4"/>
                    </a:lnTo>
                    <a:lnTo>
                      <a:pt x="5" y="3"/>
                    </a:lnTo>
                    <a:close/>
                  </a:path>
                </a:pathLst>
              </a:custGeom>
              <a:solidFill>
                <a:srgbClr val="63636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926" name="Freeform 343"/>
              <p:cNvSpPr/>
              <p:nvPr/>
            </p:nvSpPr>
            <p:spPr bwMode="auto">
              <a:xfrm>
                <a:off x="5983" y="3913"/>
                <a:ext cx="7" cy="4"/>
              </a:xfrm>
              <a:custGeom>
                <a:avLst/>
                <a:gdLst>
                  <a:gd name="T0" fmla="*/ 7 w 7"/>
                  <a:gd name="T1" fmla="*/ 0 h 4"/>
                  <a:gd name="T2" fmla="*/ 6 w 7"/>
                  <a:gd name="T3" fmla="*/ 1 h 4"/>
                  <a:gd name="T4" fmla="*/ 2 w 7"/>
                  <a:gd name="T5" fmla="*/ 3 h 4"/>
                  <a:gd name="T6" fmla="*/ 0 w 7"/>
                  <a:gd name="T7" fmla="*/ 3 h 4"/>
                  <a:gd name="T8" fmla="*/ 0 w 7"/>
                  <a:gd name="T9" fmla="*/ 4 h 4"/>
                  <a:gd name="T10" fmla="*/ 2 w 7"/>
                  <a:gd name="T11" fmla="*/ 4 h 4"/>
                  <a:gd name="T12" fmla="*/ 6 w 7"/>
                  <a:gd name="T13" fmla="*/ 1 h 4"/>
                  <a:gd name="T14" fmla="*/ 6 w 7"/>
                  <a:gd name="T15" fmla="*/ 1 h 4"/>
                  <a:gd name="T16" fmla="*/ 7 w 7"/>
                  <a:gd name="T17"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4">
                    <a:moveTo>
                      <a:pt x="7" y="0"/>
                    </a:moveTo>
                    <a:cubicBezTo>
                      <a:pt x="6" y="1"/>
                      <a:pt x="6" y="1"/>
                      <a:pt x="6" y="1"/>
                    </a:cubicBezTo>
                    <a:cubicBezTo>
                      <a:pt x="2" y="3"/>
                      <a:pt x="2" y="3"/>
                      <a:pt x="2" y="3"/>
                    </a:cubicBezTo>
                    <a:cubicBezTo>
                      <a:pt x="1" y="3"/>
                      <a:pt x="0" y="3"/>
                      <a:pt x="0" y="3"/>
                    </a:cubicBezTo>
                    <a:cubicBezTo>
                      <a:pt x="0" y="4"/>
                      <a:pt x="0" y="4"/>
                      <a:pt x="0" y="4"/>
                    </a:cubicBezTo>
                    <a:cubicBezTo>
                      <a:pt x="0" y="4"/>
                      <a:pt x="1" y="4"/>
                      <a:pt x="2" y="4"/>
                    </a:cubicBezTo>
                    <a:cubicBezTo>
                      <a:pt x="6" y="1"/>
                      <a:pt x="6" y="1"/>
                      <a:pt x="6" y="1"/>
                    </a:cubicBezTo>
                    <a:cubicBezTo>
                      <a:pt x="6" y="1"/>
                      <a:pt x="6" y="1"/>
                      <a:pt x="6" y="1"/>
                    </a:cubicBezTo>
                    <a:lnTo>
                      <a:pt x="7" y="0"/>
                    </a:lnTo>
                    <a:close/>
                  </a:path>
                </a:pathLst>
              </a:custGeom>
              <a:solidFill>
                <a:srgbClr val="3D3D3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927" name="Freeform 344"/>
              <p:cNvSpPr/>
              <p:nvPr/>
            </p:nvSpPr>
            <p:spPr bwMode="auto">
              <a:xfrm>
                <a:off x="5986" y="3918"/>
                <a:ext cx="5" cy="4"/>
              </a:xfrm>
              <a:custGeom>
                <a:avLst/>
                <a:gdLst>
                  <a:gd name="T0" fmla="*/ 5 w 5"/>
                  <a:gd name="T1" fmla="*/ 3 h 4"/>
                  <a:gd name="T2" fmla="*/ 1 w 5"/>
                  <a:gd name="T3" fmla="*/ 0 h 4"/>
                  <a:gd name="T4" fmla="*/ 0 w 5"/>
                  <a:gd name="T5" fmla="*/ 0 h 4"/>
                  <a:gd name="T6" fmla="*/ 0 w 5"/>
                  <a:gd name="T7" fmla="*/ 1 h 4"/>
                  <a:gd name="T8" fmla="*/ 1 w 5"/>
                  <a:gd name="T9" fmla="*/ 1 h 4"/>
                  <a:gd name="T10" fmla="*/ 5 w 5"/>
                  <a:gd name="T11" fmla="*/ 4 h 4"/>
                  <a:gd name="T12" fmla="*/ 5 w 5"/>
                  <a:gd name="T13" fmla="*/ 3 h 4"/>
                </a:gdLst>
                <a:ahLst/>
                <a:cxnLst>
                  <a:cxn ang="0">
                    <a:pos x="T0" y="T1"/>
                  </a:cxn>
                  <a:cxn ang="0">
                    <a:pos x="T2" y="T3"/>
                  </a:cxn>
                  <a:cxn ang="0">
                    <a:pos x="T4" y="T5"/>
                  </a:cxn>
                  <a:cxn ang="0">
                    <a:pos x="T6" y="T7"/>
                  </a:cxn>
                  <a:cxn ang="0">
                    <a:pos x="T8" y="T9"/>
                  </a:cxn>
                  <a:cxn ang="0">
                    <a:pos x="T10" y="T11"/>
                  </a:cxn>
                  <a:cxn ang="0">
                    <a:pos x="T12" y="T13"/>
                  </a:cxn>
                </a:cxnLst>
                <a:rect l="0" t="0" r="r" b="b"/>
                <a:pathLst>
                  <a:path w="5" h="4">
                    <a:moveTo>
                      <a:pt x="5" y="3"/>
                    </a:moveTo>
                    <a:lnTo>
                      <a:pt x="1" y="0"/>
                    </a:lnTo>
                    <a:lnTo>
                      <a:pt x="0" y="0"/>
                    </a:lnTo>
                    <a:lnTo>
                      <a:pt x="0" y="1"/>
                    </a:lnTo>
                    <a:lnTo>
                      <a:pt x="1" y="1"/>
                    </a:lnTo>
                    <a:lnTo>
                      <a:pt x="5" y="4"/>
                    </a:lnTo>
                    <a:lnTo>
                      <a:pt x="5" y="3"/>
                    </a:lnTo>
                    <a:close/>
                  </a:path>
                </a:pathLst>
              </a:custGeom>
              <a:solidFill>
                <a:srgbClr val="63636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928" name="Freeform 345"/>
              <p:cNvSpPr/>
              <p:nvPr/>
            </p:nvSpPr>
            <p:spPr bwMode="auto">
              <a:xfrm>
                <a:off x="5991" y="3918"/>
                <a:ext cx="7" cy="4"/>
              </a:xfrm>
              <a:custGeom>
                <a:avLst/>
                <a:gdLst>
                  <a:gd name="T0" fmla="*/ 7 w 7"/>
                  <a:gd name="T1" fmla="*/ 0 h 4"/>
                  <a:gd name="T2" fmla="*/ 6 w 7"/>
                  <a:gd name="T3" fmla="*/ 0 h 4"/>
                  <a:gd name="T4" fmla="*/ 2 w 7"/>
                  <a:gd name="T5" fmla="*/ 3 h 4"/>
                  <a:gd name="T6" fmla="*/ 0 w 7"/>
                  <a:gd name="T7" fmla="*/ 3 h 4"/>
                  <a:gd name="T8" fmla="*/ 0 w 7"/>
                  <a:gd name="T9" fmla="*/ 4 h 4"/>
                  <a:gd name="T10" fmla="*/ 2 w 7"/>
                  <a:gd name="T11" fmla="*/ 4 h 4"/>
                  <a:gd name="T12" fmla="*/ 6 w 7"/>
                  <a:gd name="T13" fmla="*/ 1 h 4"/>
                  <a:gd name="T14" fmla="*/ 7 w 7"/>
                  <a:gd name="T15" fmla="*/ 1 h 4"/>
                  <a:gd name="T16" fmla="*/ 7 w 7"/>
                  <a:gd name="T17"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4">
                    <a:moveTo>
                      <a:pt x="7" y="0"/>
                    </a:moveTo>
                    <a:cubicBezTo>
                      <a:pt x="6" y="0"/>
                      <a:pt x="6" y="0"/>
                      <a:pt x="6" y="0"/>
                    </a:cubicBezTo>
                    <a:cubicBezTo>
                      <a:pt x="2" y="3"/>
                      <a:pt x="2" y="3"/>
                      <a:pt x="2" y="3"/>
                    </a:cubicBezTo>
                    <a:cubicBezTo>
                      <a:pt x="1" y="3"/>
                      <a:pt x="1" y="3"/>
                      <a:pt x="0" y="3"/>
                    </a:cubicBezTo>
                    <a:cubicBezTo>
                      <a:pt x="0" y="4"/>
                      <a:pt x="0" y="4"/>
                      <a:pt x="0" y="4"/>
                    </a:cubicBezTo>
                    <a:cubicBezTo>
                      <a:pt x="1" y="4"/>
                      <a:pt x="1" y="4"/>
                      <a:pt x="2" y="4"/>
                    </a:cubicBezTo>
                    <a:cubicBezTo>
                      <a:pt x="6" y="1"/>
                      <a:pt x="6" y="1"/>
                      <a:pt x="6" y="1"/>
                    </a:cubicBezTo>
                    <a:cubicBezTo>
                      <a:pt x="7" y="1"/>
                      <a:pt x="7" y="1"/>
                      <a:pt x="7" y="1"/>
                    </a:cubicBezTo>
                    <a:lnTo>
                      <a:pt x="7" y="0"/>
                    </a:lnTo>
                    <a:close/>
                  </a:path>
                </a:pathLst>
              </a:custGeom>
              <a:solidFill>
                <a:srgbClr val="3D3D3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929" name="Freeform 346"/>
              <p:cNvSpPr/>
              <p:nvPr/>
            </p:nvSpPr>
            <p:spPr bwMode="auto">
              <a:xfrm>
                <a:off x="5994" y="3923"/>
                <a:ext cx="5" cy="4"/>
              </a:xfrm>
              <a:custGeom>
                <a:avLst/>
                <a:gdLst>
                  <a:gd name="T0" fmla="*/ 5 w 5"/>
                  <a:gd name="T1" fmla="*/ 3 h 4"/>
                  <a:gd name="T2" fmla="*/ 1 w 5"/>
                  <a:gd name="T3" fmla="*/ 0 h 4"/>
                  <a:gd name="T4" fmla="*/ 0 w 5"/>
                  <a:gd name="T5" fmla="*/ 0 h 4"/>
                  <a:gd name="T6" fmla="*/ 0 w 5"/>
                  <a:gd name="T7" fmla="*/ 1 h 4"/>
                  <a:gd name="T8" fmla="*/ 1 w 5"/>
                  <a:gd name="T9" fmla="*/ 1 h 4"/>
                  <a:gd name="T10" fmla="*/ 5 w 5"/>
                  <a:gd name="T11" fmla="*/ 4 h 4"/>
                  <a:gd name="T12" fmla="*/ 5 w 5"/>
                  <a:gd name="T13" fmla="*/ 3 h 4"/>
                </a:gdLst>
                <a:ahLst/>
                <a:cxnLst>
                  <a:cxn ang="0">
                    <a:pos x="T0" y="T1"/>
                  </a:cxn>
                  <a:cxn ang="0">
                    <a:pos x="T2" y="T3"/>
                  </a:cxn>
                  <a:cxn ang="0">
                    <a:pos x="T4" y="T5"/>
                  </a:cxn>
                  <a:cxn ang="0">
                    <a:pos x="T6" y="T7"/>
                  </a:cxn>
                  <a:cxn ang="0">
                    <a:pos x="T8" y="T9"/>
                  </a:cxn>
                  <a:cxn ang="0">
                    <a:pos x="T10" y="T11"/>
                  </a:cxn>
                  <a:cxn ang="0">
                    <a:pos x="T12" y="T13"/>
                  </a:cxn>
                </a:cxnLst>
                <a:rect l="0" t="0" r="r" b="b"/>
                <a:pathLst>
                  <a:path w="5" h="4">
                    <a:moveTo>
                      <a:pt x="5" y="3"/>
                    </a:moveTo>
                    <a:lnTo>
                      <a:pt x="1" y="0"/>
                    </a:lnTo>
                    <a:lnTo>
                      <a:pt x="0" y="0"/>
                    </a:lnTo>
                    <a:lnTo>
                      <a:pt x="0" y="1"/>
                    </a:lnTo>
                    <a:lnTo>
                      <a:pt x="1" y="1"/>
                    </a:lnTo>
                    <a:lnTo>
                      <a:pt x="5" y="4"/>
                    </a:lnTo>
                    <a:lnTo>
                      <a:pt x="5" y="3"/>
                    </a:lnTo>
                    <a:close/>
                  </a:path>
                </a:pathLst>
              </a:custGeom>
              <a:solidFill>
                <a:srgbClr val="63636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930" name="Freeform 347"/>
              <p:cNvSpPr/>
              <p:nvPr/>
            </p:nvSpPr>
            <p:spPr bwMode="auto">
              <a:xfrm>
                <a:off x="5999" y="3923"/>
                <a:ext cx="7" cy="4"/>
              </a:xfrm>
              <a:custGeom>
                <a:avLst/>
                <a:gdLst>
                  <a:gd name="T0" fmla="*/ 7 w 7"/>
                  <a:gd name="T1" fmla="*/ 0 h 4"/>
                  <a:gd name="T2" fmla="*/ 6 w 7"/>
                  <a:gd name="T3" fmla="*/ 0 h 4"/>
                  <a:gd name="T4" fmla="*/ 2 w 7"/>
                  <a:gd name="T5" fmla="*/ 3 h 4"/>
                  <a:gd name="T6" fmla="*/ 0 w 7"/>
                  <a:gd name="T7" fmla="*/ 3 h 4"/>
                  <a:gd name="T8" fmla="*/ 0 w 7"/>
                  <a:gd name="T9" fmla="*/ 4 h 4"/>
                  <a:gd name="T10" fmla="*/ 2 w 7"/>
                  <a:gd name="T11" fmla="*/ 4 h 4"/>
                  <a:gd name="T12" fmla="*/ 6 w 7"/>
                  <a:gd name="T13" fmla="*/ 1 h 4"/>
                  <a:gd name="T14" fmla="*/ 7 w 7"/>
                  <a:gd name="T15" fmla="*/ 1 h 4"/>
                  <a:gd name="T16" fmla="*/ 7 w 7"/>
                  <a:gd name="T17"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4">
                    <a:moveTo>
                      <a:pt x="7" y="0"/>
                    </a:moveTo>
                    <a:cubicBezTo>
                      <a:pt x="6" y="0"/>
                      <a:pt x="6" y="0"/>
                      <a:pt x="6" y="0"/>
                    </a:cubicBezTo>
                    <a:cubicBezTo>
                      <a:pt x="2" y="3"/>
                      <a:pt x="2" y="3"/>
                      <a:pt x="2" y="3"/>
                    </a:cubicBezTo>
                    <a:cubicBezTo>
                      <a:pt x="1" y="3"/>
                      <a:pt x="1" y="3"/>
                      <a:pt x="0" y="3"/>
                    </a:cubicBezTo>
                    <a:cubicBezTo>
                      <a:pt x="0" y="4"/>
                      <a:pt x="0" y="4"/>
                      <a:pt x="0" y="4"/>
                    </a:cubicBezTo>
                    <a:cubicBezTo>
                      <a:pt x="1" y="4"/>
                      <a:pt x="1" y="4"/>
                      <a:pt x="2" y="4"/>
                    </a:cubicBezTo>
                    <a:cubicBezTo>
                      <a:pt x="6" y="1"/>
                      <a:pt x="6" y="1"/>
                      <a:pt x="6" y="1"/>
                    </a:cubicBezTo>
                    <a:cubicBezTo>
                      <a:pt x="7" y="1"/>
                      <a:pt x="7" y="1"/>
                      <a:pt x="7" y="1"/>
                    </a:cubicBezTo>
                    <a:lnTo>
                      <a:pt x="7" y="0"/>
                    </a:lnTo>
                    <a:close/>
                  </a:path>
                </a:pathLst>
              </a:custGeom>
              <a:solidFill>
                <a:srgbClr val="3D3D3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931" name="Freeform 348"/>
              <p:cNvSpPr/>
              <p:nvPr/>
            </p:nvSpPr>
            <p:spPr bwMode="auto">
              <a:xfrm>
                <a:off x="5995" y="3940"/>
                <a:ext cx="5" cy="4"/>
              </a:xfrm>
              <a:custGeom>
                <a:avLst/>
                <a:gdLst>
                  <a:gd name="T0" fmla="*/ 5 w 5"/>
                  <a:gd name="T1" fmla="*/ 3 h 4"/>
                  <a:gd name="T2" fmla="*/ 1 w 5"/>
                  <a:gd name="T3" fmla="*/ 1 h 4"/>
                  <a:gd name="T4" fmla="*/ 0 w 5"/>
                  <a:gd name="T5" fmla="*/ 0 h 4"/>
                  <a:gd name="T6" fmla="*/ 0 w 5"/>
                  <a:gd name="T7" fmla="*/ 1 h 4"/>
                  <a:gd name="T8" fmla="*/ 1 w 5"/>
                  <a:gd name="T9" fmla="*/ 2 h 4"/>
                  <a:gd name="T10" fmla="*/ 5 w 5"/>
                  <a:gd name="T11" fmla="*/ 4 h 4"/>
                  <a:gd name="T12" fmla="*/ 5 w 5"/>
                  <a:gd name="T13" fmla="*/ 3 h 4"/>
                </a:gdLst>
                <a:ahLst/>
                <a:cxnLst>
                  <a:cxn ang="0">
                    <a:pos x="T0" y="T1"/>
                  </a:cxn>
                  <a:cxn ang="0">
                    <a:pos x="T2" y="T3"/>
                  </a:cxn>
                  <a:cxn ang="0">
                    <a:pos x="T4" y="T5"/>
                  </a:cxn>
                  <a:cxn ang="0">
                    <a:pos x="T6" y="T7"/>
                  </a:cxn>
                  <a:cxn ang="0">
                    <a:pos x="T8" y="T9"/>
                  </a:cxn>
                  <a:cxn ang="0">
                    <a:pos x="T10" y="T11"/>
                  </a:cxn>
                  <a:cxn ang="0">
                    <a:pos x="T12" y="T13"/>
                  </a:cxn>
                </a:cxnLst>
                <a:rect l="0" t="0" r="r" b="b"/>
                <a:pathLst>
                  <a:path w="5" h="4">
                    <a:moveTo>
                      <a:pt x="5" y="3"/>
                    </a:moveTo>
                    <a:lnTo>
                      <a:pt x="1" y="1"/>
                    </a:lnTo>
                    <a:lnTo>
                      <a:pt x="0" y="0"/>
                    </a:lnTo>
                    <a:lnTo>
                      <a:pt x="0" y="1"/>
                    </a:lnTo>
                    <a:lnTo>
                      <a:pt x="1" y="2"/>
                    </a:lnTo>
                    <a:lnTo>
                      <a:pt x="5" y="4"/>
                    </a:lnTo>
                    <a:lnTo>
                      <a:pt x="5" y="3"/>
                    </a:lnTo>
                    <a:close/>
                  </a:path>
                </a:pathLst>
              </a:custGeom>
              <a:solidFill>
                <a:srgbClr val="63636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932" name="Freeform 349"/>
              <p:cNvSpPr/>
              <p:nvPr/>
            </p:nvSpPr>
            <p:spPr bwMode="auto">
              <a:xfrm>
                <a:off x="6000" y="3940"/>
                <a:ext cx="7" cy="5"/>
              </a:xfrm>
              <a:custGeom>
                <a:avLst/>
                <a:gdLst>
                  <a:gd name="T0" fmla="*/ 7 w 7"/>
                  <a:gd name="T1" fmla="*/ 0 h 5"/>
                  <a:gd name="T2" fmla="*/ 6 w 7"/>
                  <a:gd name="T3" fmla="*/ 1 h 5"/>
                  <a:gd name="T4" fmla="*/ 2 w 7"/>
                  <a:gd name="T5" fmla="*/ 3 h 5"/>
                  <a:gd name="T6" fmla="*/ 0 w 7"/>
                  <a:gd name="T7" fmla="*/ 3 h 5"/>
                  <a:gd name="T8" fmla="*/ 0 w 7"/>
                  <a:gd name="T9" fmla="*/ 4 h 5"/>
                  <a:gd name="T10" fmla="*/ 2 w 7"/>
                  <a:gd name="T11" fmla="*/ 4 h 5"/>
                  <a:gd name="T12" fmla="*/ 6 w 7"/>
                  <a:gd name="T13" fmla="*/ 2 h 5"/>
                  <a:gd name="T14" fmla="*/ 7 w 7"/>
                  <a:gd name="T15" fmla="*/ 1 h 5"/>
                  <a:gd name="T16" fmla="*/ 7 w 7"/>
                  <a:gd name="T17"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5">
                    <a:moveTo>
                      <a:pt x="7" y="0"/>
                    </a:moveTo>
                    <a:cubicBezTo>
                      <a:pt x="6" y="1"/>
                      <a:pt x="6" y="1"/>
                      <a:pt x="6" y="1"/>
                    </a:cubicBezTo>
                    <a:cubicBezTo>
                      <a:pt x="2" y="3"/>
                      <a:pt x="2" y="3"/>
                      <a:pt x="2" y="3"/>
                    </a:cubicBezTo>
                    <a:cubicBezTo>
                      <a:pt x="1" y="4"/>
                      <a:pt x="1" y="4"/>
                      <a:pt x="0" y="3"/>
                    </a:cubicBezTo>
                    <a:cubicBezTo>
                      <a:pt x="0" y="4"/>
                      <a:pt x="0" y="4"/>
                      <a:pt x="0" y="4"/>
                    </a:cubicBezTo>
                    <a:cubicBezTo>
                      <a:pt x="1" y="5"/>
                      <a:pt x="1" y="5"/>
                      <a:pt x="2" y="4"/>
                    </a:cubicBezTo>
                    <a:cubicBezTo>
                      <a:pt x="6" y="2"/>
                      <a:pt x="6" y="2"/>
                      <a:pt x="6" y="2"/>
                    </a:cubicBezTo>
                    <a:cubicBezTo>
                      <a:pt x="7" y="1"/>
                      <a:pt x="7" y="1"/>
                      <a:pt x="7" y="1"/>
                    </a:cubicBezTo>
                    <a:lnTo>
                      <a:pt x="7" y="0"/>
                    </a:lnTo>
                    <a:close/>
                  </a:path>
                </a:pathLst>
              </a:custGeom>
              <a:solidFill>
                <a:srgbClr val="3D3D3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933" name="Freeform 350"/>
              <p:cNvSpPr/>
              <p:nvPr/>
            </p:nvSpPr>
            <p:spPr bwMode="auto">
              <a:xfrm>
                <a:off x="6018" y="3927"/>
                <a:ext cx="5" cy="4"/>
              </a:xfrm>
              <a:custGeom>
                <a:avLst/>
                <a:gdLst>
                  <a:gd name="T0" fmla="*/ 5 w 5"/>
                  <a:gd name="T1" fmla="*/ 3 h 4"/>
                  <a:gd name="T2" fmla="*/ 0 w 5"/>
                  <a:gd name="T3" fmla="*/ 1 h 4"/>
                  <a:gd name="T4" fmla="*/ 0 w 5"/>
                  <a:gd name="T5" fmla="*/ 0 h 4"/>
                  <a:gd name="T6" fmla="*/ 0 w 5"/>
                  <a:gd name="T7" fmla="*/ 1 h 4"/>
                  <a:gd name="T8" fmla="*/ 0 w 5"/>
                  <a:gd name="T9" fmla="*/ 1 h 4"/>
                  <a:gd name="T10" fmla="*/ 5 w 5"/>
                  <a:gd name="T11" fmla="*/ 4 h 4"/>
                  <a:gd name="T12" fmla="*/ 5 w 5"/>
                  <a:gd name="T13" fmla="*/ 3 h 4"/>
                </a:gdLst>
                <a:ahLst/>
                <a:cxnLst>
                  <a:cxn ang="0">
                    <a:pos x="T0" y="T1"/>
                  </a:cxn>
                  <a:cxn ang="0">
                    <a:pos x="T2" y="T3"/>
                  </a:cxn>
                  <a:cxn ang="0">
                    <a:pos x="T4" y="T5"/>
                  </a:cxn>
                  <a:cxn ang="0">
                    <a:pos x="T6" y="T7"/>
                  </a:cxn>
                  <a:cxn ang="0">
                    <a:pos x="T8" y="T9"/>
                  </a:cxn>
                  <a:cxn ang="0">
                    <a:pos x="T10" y="T11"/>
                  </a:cxn>
                  <a:cxn ang="0">
                    <a:pos x="T12" y="T13"/>
                  </a:cxn>
                </a:cxnLst>
                <a:rect l="0" t="0" r="r" b="b"/>
                <a:pathLst>
                  <a:path w="5" h="4">
                    <a:moveTo>
                      <a:pt x="5" y="3"/>
                    </a:moveTo>
                    <a:lnTo>
                      <a:pt x="0" y="1"/>
                    </a:lnTo>
                    <a:lnTo>
                      <a:pt x="0" y="0"/>
                    </a:lnTo>
                    <a:lnTo>
                      <a:pt x="0" y="1"/>
                    </a:lnTo>
                    <a:lnTo>
                      <a:pt x="0" y="1"/>
                    </a:lnTo>
                    <a:lnTo>
                      <a:pt x="5" y="4"/>
                    </a:lnTo>
                    <a:lnTo>
                      <a:pt x="5" y="3"/>
                    </a:lnTo>
                    <a:close/>
                  </a:path>
                </a:pathLst>
              </a:custGeom>
              <a:solidFill>
                <a:srgbClr val="63636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934" name="Freeform 351"/>
              <p:cNvSpPr/>
              <p:nvPr/>
            </p:nvSpPr>
            <p:spPr bwMode="auto">
              <a:xfrm>
                <a:off x="6023" y="3927"/>
                <a:ext cx="7" cy="4"/>
              </a:xfrm>
              <a:custGeom>
                <a:avLst/>
                <a:gdLst>
                  <a:gd name="T0" fmla="*/ 7 w 7"/>
                  <a:gd name="T1" fmla="*/ 0 h 4"/>
                  <a:gd name="T2" fmla="*/ 6 w 7"/>
                  <a:gd name="T3" fmla="*/ 1 h 4"/>
                  <a:gd name="T4" fmla="*/ 2 w 7"/>
                  <a:gd name="T5" fmla="*/ 3 h 4"/>
                  <a:gd name="T6" fmla="*/ 0 w 7"/>
                  <a:gd name="T7" fmla="*/ 3 h 4"/>
                  <a:gd name="T8" fmla="*/ 0 w 7"/>
                  <a:gd name="T9" fmla="*/ 4 h 4"/>
                  <a:gd name="T10" fmla="*/ 2 w 7"/>
                  <a:gd name="T11" fmla="*/ 4 h 4"/>
                  <a:gd name="T12" fmla="*/ 6 w 7"/>
                  <a:gd name="T13" fmla="*/ 1 h 4"/>
                  <a:gd name="T14" fmla="*/ 7 w 7"/>
                  <a:gd name="T15" fmla="*/ 1 h 4"/>
                  <a:gd name="T16" fmla="*/ 7 w 7"/>
                  <a:gd name="T17"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4">
                    <a:moveTo>
                      <a:pt x="7" y="0"/>
                    </a:moveTo>
                    <a:cubicBezTo>
                      <a:pt x="6" y="1"/>
                      <a:pt x="6" y="1"/>
                      <a:pt x="6" y="1"/>
                    </a:cubicBezTo>
                    <a:cubicBezTo>
                      <a:pt x="2" y="3"/>
                      <a:pt x="2" y="3"/>
                      <a:pt x="2" y="3"/>
                    </a:cubicBezTo>
                    <a:cubicBezTo>
                      <a:pt x="1" y="3"/>
                      <a:pt x="0" y="3"/>
                      <a:pt x="0" y="3"/>
                    </a:cubicBezTo>
                    <a:cubicBezTo>
                      <a:pt x="0" y="4"/>
                      <a:pt x="0" y="4"/>
                      <a:pt x="0" y="4"/>
                    </a:cubicBezTo>
                    <a:cubicBezTo>
                      <a:pt x="0" y="4"/>
                      <a:pt x="1" y="4"/>
                      <a:pt x="2" y="4"/>
                    </a:cubicBezTo>
                    <a:cubicBezTo>
                      <a:pt x="6" y="1"/>
                      <a:pt x="6" y="1"/>
                      <a:pt x="6" y="1"/>
                    </a:cubicBezTo>
                    <a:cubicBezTo>
                      <a:pt x="7" y="1"/>
                      <a:pt x="7" y="1"/>
                      <a:pt x="7" y="1"/>
                    </a:cubicBezTo>
                    <a:lnTo>
                      <a:pt x="7" y="0"/>
                    </a:lnTo>
                    <a:close/>
                  </a:path>
                </a:pathLst>
              </a:custGeom>
              <a:solidFill>
                <a:srgbClr val="3D3D3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935" name="Freeform 352"/>
              <p:cNvSpPr/>
              <p:nvPr/>
            </p:nvSpPr>
            <p:spPr bwMode="auto">
              <a:xfrm>
                <a:off x="6002" y="3927"/>
                <a:ext cx="5" cy="4"/>
              </a:xfrm>
              <a:custGeom>
                <a:avLst/>
                <a:gdLst>
                  <a:gd name="T0" fmla="*/ 5 w 5"/>
                  <a:gd name="T1" fmla="*/ 3 h 4"/>
                  <a:gd name="T2" fmla="*/ 1 w 5"/>
                  <a:gd name="T3" fmla="*/ 1 h 4"/>
                  <a:gd name="T4" fmla="*/ 0 w 5"/>
                  <a:gd name="T5" fmla="*/ 0 h 4"/>
                  <a:gd name="T6" fmla="*/ 0 w 5"/>
                  <a:gd name="T7" fmla="*/ 1 h 4"/>
                  <a:gd name="T8" fmla="*/ 1 w 5"/>
                  <a:gd name="T9" fmla="*/ 2 h 4"/>
                  <a:gd name="T10" fmla="*/ 5 w 5"/>
                  <a:gd name="T11" fmla="*/ 4 h 4"/>
                  <a:gd name="T12" fmla="*/ 5 w 5"/>
                  <a:gd name="T13" fmla="*/ 3 h 4"/>
                </a:gdLst>
                <a:ahLst/>
                <a:cxnLst>
                  <a:cxn ang="0">
                    <a:pos x="T0" y="T1"/>
                  </a:cxn>
                  <a:cxn ang="0">
                    <a:pos x="T2" y="T3"/>
                  </a:cxn>
                  <a:cxn ang="0">
                    <a:pos x="T4" y="T5"/>
                  </a:cxn>
                  <a:cxn ang="0">
                    <a:pos x="T6" y="T7"/>
                  </a:cxn>
                  <a:cxn ang="0">
                    <a:pos x="T8" y="T9"/>
                  </a:cxn>
                  <a:cxn ang="0">
                    <a:pos x="T10" y="T11"/>
                  </a:cxn>
                  <a:cxn ang="0">
                    <a:pos x="T12" y="T13"/>
                  </a:cxn>
                </a:cxnLst>
                <a:rect l="0" t="0" r="r" b="b"/>
                <a:pathLst>
                  <a:path w="5" h="4">
                    <a:moveTo>
                      <a:pt x="5" y="3"/>
                    </a:moveTo>
                    <a:lnTo>
                      <a:pt x="1" y="1"/>
                    </a:lnTo>
                    <a:lnTo>
                      <a:pt x="0" y="0"/>
                    </a:lnTo>
                    <a:lnTo>
                      <a:pt x="0" y="1"/>
                    </a:lnTo>
                    <a:lnTo>
                      <a:pt x="1" y="2"/>
                    </a:lnTo>
                    <a:lnTo>
                      <a:pt x="5" y="4"/>
                    </a:lnTo>
                    <a:lnTo>
                      <a:pt x="5" y="3"/>
                    </a:lnTo>
                    <a:close/>
                  </a:path>
                </a:pathLst>
              </a:custGeom>
              <a:solidFill>
                <a:srgbClr val="63636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936" name="Freeform 353"/>
              <p:cNvSpPr/>
              <p:nvPr/>
            </p:nvSpPr>
            <p:spPr bwMode="auto">
              <a:xfrm>
                <a:off x="6007" y="3927"/>
                <a:ext cx="7" cy="5"/>
              </a:xfrm>
              <a:custGeom>
                <a:avLst/>
                <a:gdLst>
                  <a:gd name="T0" fmla="*/ 7 w 7"/>
                  <a:gd name="T1" fmla="*/ 0 h 5"/>
                  <a:gd name="T2" fmla="*/ 6 w 7"/>
                  <a:gd name="T3" fmla="*/ 1 h 5"/>
                  <a:gd name="T4" fmla="*/ 2 w 7"/>
                  <a:gd name="T5" fmla="*/ 3 h 5"/>
                  <a:gd name="T6" fmla="*/ 0 w 7"/>
                  <a:gd name="T7" fmla="*/ 3 h 5"/>
                  <a:gd name="T8" fmla="*/ 0 w 7"/>
                  <a:gd name="T9" fmla="*/ 4 h 5"/>
                  <a:gd name="T10" fmla="*/ 2 w 7"/>
                  <a:gd name="T11" fmla="*/ 4 h 5"/>
                  <a:gd name="T12" fmla="*/ 6 w 7"/>
                  <a:gd name="T13" fmla="*/ 2 h 5"/>
                  <a:gd name="T14" fmla="*/ 7 w 7"/>
                  <a:gd name="T15" fmla="*/ 1 h 5"/>
                  <a:gd name="T16" fmla="*/ 7 w 7"/>
                  <a:gd name="T17"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5">
                    <a:moveTo>
                      <a:pt x="7" y="0"/>
                    </a:moveTo>
                    <a:cubicBezTo>
                      <a:pt x="6" y="1"/>
                      <a:pt x="6" y="1"/>
                      <a:pt x="6" y="1"/>
                    </a:cubicBezTo>
                    <a:cubicBezTo>
                      <a:pt x="2" y="3"/>
                      <a:pt x="2" y="3"/>
                      <a:pt x="2" y="3"/>
                    </a:cubicBezTo>
                    <a:cubicBezTo>
                      <a:pt x="1" y="4"/>
                      <a:pt x="1" y="4"/>
                      <a:pt x="0" y="3"/>
                    </a:cubicBezTo>
                    <a:cubicBezTo>
                      <a:pt x="0" y="4"/>
                      <a:pt x="0" y="4"/>
                      <a:pt x="0" y="4"/>
                    </a:cubicBezTo>
                    <a:cubicBezTo>
                      <a:pt x="1" y="5"/>
                      <a:pt x="1" y="5"/>
                      <a:pt x="2" y="4"/>
                    </a:cubicBezTo>
                    <a:cubicBezTo>
                      <a:pt x="6" y="2"/>
                      <a:pt x="6" y="2"/>
                      <a:pt x="6" y="2"/>
                    </a:cubicBezTo>
                    <a:cubicBezTo>
                      <a:pt x="7" y="1"/>
                      <a:pt x="7" y="1"/>
                      <a:pt x="7" y="1"/>
                    </a:cubicBezTo>
                    <a:lnTo>
                      <a:pt x="7" y="0"/>
                    </a:lnTo>
                    <a:close/>
                  </a:path>
                </a:pathLst>
              </a:custGeom>
              <a:solidFill>
                <a:srgbClr val="3D3D3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937" name="Freeform 354"/>
              <p:cNvSpPr/>
              <p:nvPr/>
            </p:nvSpPr>
            <p:spPr bwMode="auto">
              <a:xfrm>
                <a:off x="6010" y="3932"/>
                <a:ext cx="5" cy="4"/>
              </a:xfrm>
              <a:custGeom>
                <a:avLst/>
                <a:gdLst>
                  <a:gd name="T0" fmla="*/ 5 w 5"/>
                  <a:gd name="T1" fmla="*/ 3 h 4"/>
                  <a:gd name="T2" fmla="*/ 1 w 5"/>
                  <a:gd name="T3" fmla="*/ 0 h 4"/>
                  <a:gd name="T4" fmla="*/ 0 w 5"/>
                  <a:gd name="T5" fmla="*/ 0 h 4"/>
                  <a:gd name="T6" fmla="*/ 0 w 5"/>
                  <a:gd name="T7" fmla="*/ 1 h 4"/>
                  <a:gd name="T8" fmla="*/ 1 w 5"/>
                  <a:gd name="T9" fmla="*/ 1 h 4"/>
                  <a:gd name="T10" fmla="*/ 5 w 5"/>
                  <a:gd name="T11" fmla="*/ 4 h 4"/>
                  <a:gd name="T12" fmla="*/ 5 w 5"/>
                  <a:gd name="T13" fmla="*/ 3 h 4"/>
                </a:gdLst>
                <a:ahLst/>
                <a:cxnLst>
                  <a:cxn ang="0">
                    <a:pos x="T0" y="T1"/>
                  </a:cxn>
                  <a:cxn ang="0">
                    <a:pos x="T2" y="T3"/>
                  </a:cxn>
                  <a:cxn ang="0">
                    <a:pos x="T4" y="T5"/>
                  </a:cxn>
                  <a:cxn ang="0">
                    <a:pos x="T6" y="T7"/>
                  </a:cxn>
                  <a:cxn ang="0">
                    <a:pos x="T8" y="T9"/>
                  </a:cxn>
                  <a:cxn ang="0">
                    <a:pos x="T10" y="T11"/>
                  </a:cxn>
                  <a:cxn ang="0">
                    <a:pos x="T12" y="T13"/>
                  </a:cxn>
                </a:cxnLst>
                <a:rect l="0" t="0" r="r" b="b"/>
                <a:pathLst>
                  <a:path w="5" h="4">
                    <a:moveTo>
                      <a:pt x="5" y="3"/>
                    </a:moveTo>
                    <a:lnTo>
                      <a:pt x="1" y="0"/>
                    </a:lnTo>
                    <a:lnTo>
                      <a:pt x="0" y="0"/>
                    </a:lnTo>
                    <a:lnTo>
                      <a:pt x="0" y="1"/>
                    </a:lnTo>
                    <a:lnTo>
                      <a:pt x="1" y="1"/>
                    </a:lnTo>
                    <a:lnTo>
                      <a:pt x="5" y="4"/>
                    </a:lnTo>
                    <a:lnTo>
                      <a:pt x="5" y="3"/>
                    </a:lnTo>
                    <a:close/>
                  </a:path>
                </a:pathLst>
              </a:custGeom>
              <a:solidFill>
                <a:srgbClr val="63636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938" name="Freeform 355"/>
              <p:cNvSpPr/>
              <p:nvPr/>
            </p:nvSpPr>
            <p:spPr bwMode="auto">
              <a:xfrm>
                <a:off x="6015" y="3932"/>
                <a:ext cx="7" cy="4"/>
              </a:xfrm>
              <a:custGeom>
                <a:avLst/>
                <a:gdLst>
                  <a:gd name="T0" fmla="*/ 7 w 7"/>
                  <a:gd name="T1" fmla="*/ 0 h 4"/>
                  <a:gd name="T2" fmla="*/ 7 w 7"/>
                  <a:gd name="T3" fmla="*/ 0 h 4"/>
                  <a:gd name="T4" fmla="*/ 2 w 7"/>
                  <a:gd name="T5" fmla="*/ 3 h 4"/>
                  <a:gd name="T6" fmla="*/ 0 w 7"/>
                  <a:gd name="T7" fmla="*/ 3 h 4"/>
                  <a:gd name="T8" fmla="*/ 0 w 7"/>
                  <a:gd name="T9" fmla="*/ 4 h 4"/>
                  <a:gd name="T10" fmla="*/ 2 w 7"/>
                  <a:gd name="T11" fmla="*/ 4 h 4"/>
                  <a:gd name="T12" fmla="*/ 7 w 7"/>
                  <a:gd name="T13" fmla="*/ 1 h 4"/>
                  <a:gd name="T14" fmla="*/ 7 w 7"/>
                  <a:gd name="T15" fmla="*/ 1 h 4"/>
                  <a:gd name="T16" fmla="*/ 7 w 7"/>
                  <a:gd name="T17"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4">
                    <a:moveTo>
                      <a:pt x="7" y="0"/>
                    </a:moveTo>
                    <a:cubicBezTo>
                      <a:pt x="7" y="0"/>
                      <a:pt x="7" y="0"/>
                      <a:pt x="7" y="0"/>
                    </a:cubicBezTo>
                    <a:cubicBezTo>
                      <a:pt x="2" y="3"/>
                      <a:pt x="2" y="3"/>
                      <a:pt x="2" y="3"/>
                    </a:cubicBezTo>
                    <a:cubicBezTo>
                      <a:pt x="1" y="3"/>
                      <a:pt x="1" y="3"/>
                      <a:pt x="0" y="3"/>
                    </a:cubicBezTo>
                    <a:cubicBezTo>
                      <a:pt x="0" y="4"/>
                      <a:pt x="0" y="4"/>
                      <a:pt x="0" y="4"/>
                    </a:cubicBezTo>
                    <a:cubicBezTo>
                      <a:pt x="1" y="4"/>
                      <a:pt x="1" y="4"/>
                      <a:pt x="2" y="4"/>
                    </a:cubicBezTo>
                    <a:cubicBezTo>
                      <a:pt x="7" y="1"/>
                      <a:pt x="7" y="1"/>
                      <a:pt x="7" y="1"/>
                    </a:cubicBezTo>
                    <a:cubicBezTo>
                      <a:pt x="7" y="1"/>
                      <a:pt x="7" y="1"/>
                      <a:pt x="7" y="1"/>
                    </a:cubicBezTo>
                    <a:lnTo>
                      <a:pt x="7" y="0"/>
                    </a:lnTo>
                    <a:close/>
                  </a:path>
                </a:pathLst>
              </a:custGeom>
              <a:solidFill>
                <a:srgbClr val="3D3D3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939" name="Freeform 356"/>
              <p:cNvSpPr/>
              <p:nvPr/>
            </p:nvSpPr>
            <p:spPr bwMode="auto">
              <a:xfrm>
                <a:off x="5979" y="3923"/>
                <a:ext cx="5" cy="4"/>
              </a:xfrm>
              <a:custGeom>
                <a:avLst/>
                <a:gdLst>
                  <a:gd name="T0" fmla="*/ 5 w 5"/>
                  <a:gd name="T1" fmla="*/ 3 h 4"/>
                  <a:gd name="T2" fmla="*/ 0 w 5"/>
                  <a:gd name="T3" fmla="*/ 0 h 4"/>
                  <a:gd name="T4" fmla="*/ 0 w 5"/>
                  <a:gd name="T5" fmla="*/ 0 h 4"/>
                  <a:gd name="T6" fmla="*/ 0 w 5"/>
                  <a:gd name="T7" fmla="*/ 1 h 4"/>
                  <a:gd name="T8" fmla="*/ 0 w 5"/>
                  <a:gd name="T9" fmla="*/ 1 h 4"/>
                  <a:gd name="T10" fmla="*/ 5 w 5"/>
                  <a:gd name="T11" fmla="*/ 4 h 4"/>
                  <a:gd name="T12" fmla="*/ 5 w 5"/>
                  <a:gd name="T13" fmla="*/ 3 h 4"/>
                </a:gdLst>
                <a:ahLst/>
                <a:cxnLst>
                  <a:cxn ang="0">
                    <a:pos x="T0" y="T1"/>
                  </a:cxn>
                  <a:cxn ang="0">
                    <a:pos x="T2" y="T3"/>
                  </a:cxn>
                  <a:cxn ang="0">
                    <a:pos x="T4" y="T5"/>
                  </a:cxn>
                  <a:cxn ang="0">
                    <a:pos x="T6" y="T7"/>
                  </a:cxn>
                  <a:cxn ang="0">
                    <a:pos x="T8" y="T9"/>
                  </a:cxn>
                  <a:cxn ang="0">
                    <a:pos x="T10" y="T11"/>
                  </a:cxn>
                  <a:cxn ang="0">
                    <a:pos x="T12" y="T13"/>
                  </a:cxn>
                </a:cxnLst>
                <a:rect l="0" t="0" r="r" b="b"/>
                <a:pathLst>
                  <a:path w="5" h="4">
                    <a:moveTo>
                      <a:pt x="5" y="3"/>
                    </a:moveTo>
                    <a:lnTo>
                      <a:pt x="0" y="0"/>
                    </a:lnTo>
                    <a:lnTo>
                      <a:pt x="0" y="0"/>
                    </a:lnTo>
                    <a:lnTo>
                      <a:pt x="0" y="1"/>
                    </a:lnTo>
                    <a:lnTo>
                      <a:pt x="0" y="1"/>
                    </a:lnTo>
                    <a:lnTo>
                      <a:pt x="5" y="4"/>
                    </a:lnTo>
                    <a:lnTo>
                      <a:pt x="5" y="3"/>
                    </a:lnTo>
                    <a:close/>
                  </a:path>
                </a:pathLst>
              </a:custGeom>
              <a:solidFill>
                <a:srgbClr val="63636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940" name="Freeform 357"/>
              <p:cNvSpPr/>
              <p:nvPr/>
            </p:nvSpPr>
            <p:spPr bwMode="auto">
              <a:xfrm>
                <a:off x="5984" y="3923"/>
                <a:ext cx="6" cy="4"/>
              </a:xfrm>
              <a:custGeom>
                <a:avLst/>
                <a:gdLst>
                  <a:gd name="T0" fmla="*/ 6 w 6"/>
                  <a:gd name="T1" fmla="*/ 0 h 4"/>
                  <a:gd name="T2" fmla="*/ 6 w 6"/>
                  <a:gd name="T3" fmla="*/ 0 h 4"/>
                  <a:gd name="T4" fmla="*/ 1 w 6"/>
                  <a:gd name="T5" fmla="*/ 3 h 4"/>
                  <a:gd name="T6" fmla="*/ 0 w 6"/>
                  <a:gd name="T7" fmla="*/ 3 h 4"/>
                  <a:gd name="T8" fmla="*/ 0 w 6"/>
                  <a:gd name="T9" fmla="*/ 4 h 4"/>
                  <a:gd name="T10" fmla="*/ 1 w 6"/>
                  <a:gd name="T11" fmla="*/ 4 h 4"/>
                  <a:gd name="T12" fmla="*/ 6 w 6"/>
                  <a:gd name="T13" fmla="*/ 1 h 4"/>
                  <a:gd name="T14" fmla="*/ 6 w 6"/>
                  <a:gd name="T15" fmla="*/ 1 h 4"/>
                  <a:gd name="T16" fmla="*/ 6 w 6"/>
                  <a:gd name="T17"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4">
                    <a:moveTo>
                      <a:pt x="6" y="0"/>
                    </a:moveTo>
                    <a:cubicBezTo>
                      <a:pt x="6" y="0"/>
                      <a:pt x="6" y="0"/>
                      <a:pt x="6" y="0"/>
                    </a:cubicBezTo>
                    <a:cubicBezTo>
                      <a:pt x="1" y="3"/>
                      <a:pt x="1" y="3"/>
                      <a:pt x="1" y="3"/>
                    </a:cubicBezTo>
                    <a:cubicBezTo>
                      <a:pt x="1" y="3"/>
                      <a:pt x="0" y="3"/>
                      <a:pt x="0" y="3"/>
                    </a:cubicBezTo>
                    <a:cubicBezTo>
                      <a:pt x="0" y="4"/>
                      <a:pt x="0" y="4"/>
                      <a:pt x="0" y="4"/>
                    </a:cubicBezTo>
                    <a:cubicBezTo>
                      <a:pt x="0" y="4"/>
                      <a:pt x="1" y="4"/>
                      <a:pt x="1" y="4"/>
                    </a:cubicBezTo>
                    <a:cubicBezTo>
                      <a:pt x="6" y="1"/>
                      <a:pt x="6" y="1"/>
                      <a:pt x="6" y="1"/>
                    </a:cubicBezTo>
                    <a:cubicBezTo>
                      <a:pt x="6" y="1"/>
                      <a:pt x="6" y="1"/>
                      <a:pt x="6" y="1"/>
                    </a:cubicBezTo>
                    <a:lnTo>
                      <a:pt x="6" y="0"/>
                    </a:lnTo>
                    <a:close/>
                  </a:path>
                </a:pathLst>
              </a:custGeom>
              <a:solidFill>
                <a:srgbClr val="3D3D3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941" name="Freeform 358"/>
              <p:cNvSpPr/>
              <p:nvPr/>
            </p:nvSpPr>
            <p:spPr bwMode="auto">
              <a:xfrm>
                <a:off x="5987" y="3927"/>
                <a:ext cx="5" cy="4"/>
              </a:xfrm>
              <a:custGeom>
                <a:avLst/>
                <a:gdLst>
                  <a:gd name="T0" fmla="*/ 5 w 5"/>
                  <a:gd name="T1" fmla="*/ 3 h 4"/>
                  <a:gd name="T2" fmla="*/ 0 w 5"/>
                  <a:gd name="T3" fmla="*/ 1 h 4"/>
                  <a:gd name="T4" fmla="*/ 0 w 5"/>
                  <a:gd name="T5" fmla="*/ 0 h 4"/>
                  <a:gd name="T6" fmla="*/ 0 w 5"/>
                  <a:gd name="T7" fmla="*/ 1 h 4"/>
                  <a:gd name="T8" fmla="*/ 0 w 5"/>
                  <a:gd name="T9" fmla="*/ 2 h 4"/>
                  <a:gd name="T10" fmla="*/ 5 w 5"/>
                  <a:gd name="T11" fmla="*/ 4 h 4"/>
                  <a:gd name="T12" fmla="*/ 5 w 5"/>
                  <a:gd name="T13" fmla="*/ 3 h 4"/>
                </a:gdLst>
                <a:ahLst/>
                <a:cxnLst>
                  <a:cxn ang="0">
                    <a:pos x="T0" y="T1"/>
                  </a:cxn>
                  <a:cxn ang="0">
                    <a:pos x="T2" y="T3"/>
                  </a:cxn>
                  <a:cxn ang="0">
                    <a:pos x="T4" y="T5"/>
                  </a:cxn>
                  <a:cxn ang="0">
                    <a:pos x="T6" y="T7"/>
                  </a:cxn>
                  <a:cxn ang="0">
                    <a:pos x="T8" y="T9"/>
                  </a:cxn>
                  <a:cxn ang="0">
                    <a:pos x="T10" y="T11"/>
                  </a:cxn>
                  <a:cxn ang="0">
                    <a:pos x="T12" y="T13"/>
                  </a:cxn>
                </a:cxnLst>
                <a:rect l="0" t="0" r="r" b="b"/>
                <a:pathLst>
                  <a:path w="5" h="4">
                    <a:moveTo>
                      <a:pt x="5" y="3"/>
                    </a:moveTo>
                    <a:lnTo>
                      <a:pt x="0" y="1"/>
                    </a:lnTo>
                    <a:lnTo>
                      <a:pt x="0" y="0"/>
                    </a:lnTo>
                    <a:lnTo>
                      <a:pt x="0" y="1"/>
                    </a:lnTo>
                    <a:lnTo>
                      <a:pt x="0" y="2"/>
                    </a:lnTo>
                    <a:lnTo>
                      <a:pt x="5" y="4"/>
                    </a:lnTo>
                    <a:lnTo>
                      <a:pt x="5" y="3"/>
                    </a:lnTo>
                    <a:close/>
                  </a:path>
                </a:pathLst>
              </a:custGeom>
              <a:solidFill>
                <a:srgbClr val="63636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942" name="Freeform 359"/>
              <p:cNvSpPr/>
              <p:nvPr/>
            </p:nvSpPr>
            <p:spPr bwMode="auto">
              <a:xfrm>
                <a:off x="5992" y="3927"/>
                <a:ext cx="6" cy="5"/>
              </a:xfrm>
              <a:custGeom>
                <a:avLst/>
                <a:gdLst>
                  <a:gd name="T0" fmla="*/ 6 w 6"/>
                  <a:gd name="T1" fmla="*/ 0 h 5"/>
                  <a:gd name="T2" fmla="*/ 6 w 6"/>
                  <a:gd name="T3" fmla="*/ 1 h 5"/>
                  <a:gd name="T4" fmla="*/ 1 w 6"/>
                  <a:gd name="T5" fmla="*/ 3 h 5"/>
                  <a:gd name="T6" fmla="*/ 0 w 6"/>
                  <a:gd name="T7" fmla="*/ 3 h 5"/>
                  <a:gd name="T8" fmla="*/ 0 w 6"/>
                  <a:gd name="T9" fmla="*/ 4 h 5"/>
                  <a:gd name="T10" fmla="*/ 1 w 6"/>
                  <a:gd name="T11" fmla="*/ 4 h 5"/>
                  <a:gd name="T12" fmla="*/ 6 w 6"/>
                  <a:gd name="T13" fmla="*/ 2 h 5"/>
                  <a:gd name="T14" fmla="*/ 6 w 6"/>
                  <a:gd name="T15" fmla="*/ 1 h 5"/>
                  <a:gd name="T16" fmla="*/ 6 w 6"/>
                  <a:gd name="T17"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5">
                    <a:moveTo>
                      <a:pt x="6" y="0"/>
                    </a:moveTo>
                    <a:cubicBezTo>
                      <a:pt x="6" y="1"/>
                      <a:pt x="6" y="1"/>
                      <a:pt x="6" y="1"/>
                    </a:cubicBezTo>
                    <a:cubicBezTo>
                      <a:pt x="1" y="3"/>
                      <a:pt x="1" y="3"/>
                      <a:pt x="1" y="3"/>
                    </a:cubicBezTo>
                    <a:cubicBezTo>
                      <a:pt x="1" y="4"/>
                      <a:pt x="0" y="4"/>
                      <a:pt x="0" y="3"/>
                    </a:cubicBezTo>
                    <a:cubicBezTo>
                      <a:pt x="0" y="4"/>
                      <a:pt x="0" y="4"/>
                      <a:pt x="0" y="4"/>
                    </a:cubicBezTo>
                    <a:cubicBezTo>
                      <a:pt x="0" y="5"/>
                      <a:pt x="1" y="5"/>
                      <a:pt x="1" y="4"/>
                    </a:cubicBezTo>
                    <a:cubicBezTo>
                      <a:pt x="6" y="2"/>
                      <a:pt x="6" y="2"/>
                      <a:pt x="6" y="2"/>
                    </a:cubicBezTo>
                    <a:cubicBezTo>
                      <a:pt x="6" y="1"/>
                      <a:pt x="6" y="1"/>
                      <a:pt x="6" y="1"/>
                    </a:cubicBezTo>
                    <a:lnTo>
                      <a:pt x="6" y="0"/>
                    </a:lnTo>
                    <a:close/>
                  </a:path>
                </a:pathLst>
              </a:custGeom>
              <a:solidFill>
                <a:srgbClr val="3D3D3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943" name="Freeform 360"/>
              <p:cNvSpPr/>
              <p:nvPr/>
            </p:nvSpPr>
            <p:spPr bwMode="auto">
              <a:xfrm>
                <a:off x="5995" y="3932"/>
                <a:ext cx="5" cy="4"/>
              </a:xfrm>
              <a:custGeom>
                <a:avLst/>
                <a:gdLst>
                  <a:gd name="T0" fmla="*/ 5 w 5"/>
                  <a:gd name="T1" fmla="*/ 3 h 4"/>
                  <a:gd name="T2" fmla="*/ 0 w 5"/>
                  <a:gd name="T3" fmla="*/ 0 h 4"/>
                  <a:gd name="T4" fmla="*/ 0 w 5"/>
                  <a:gd name="T5" fmla="*/ 0 h 4"/>
                  <a:gd name="T6" fmla="*/ 0 w 5"/>
                  <a:gd name="T7" fmla="*/ 1 h 4"/>
                  <a:gd name="T8" fmla="*/ 0 w 5"/>
                  <a:gd name="T9" fmla="*/ 1 h 4"/>
                  <a:gd name="T10" fmla="*/ 5 w 5"/>
                  <a:gd name="T11" fmla="*/ 4 h 4"/>
                  <a:gd name="T12" fmla="*/ 5 w 5"/>
                  <a:gd name="T13" fmla="*/ 3 h 4"/>
                </a:gdLst>
                <a:ahLst/>
                <a:cxnLst>
                  <a:cxn ang="0">
                    <a:pos x="T0" y="T1"/>
                  </a:cxn>
                  <a:cxn ang="0">
                    <a:pos x="T2" y="T3"/>
                  </a:cxn>
                  <a:cxn ang="0">
                    <a:pos x="T4" y="T5"/>
                  </a:cxn>
                  <a:cxn ang="0">
                    <a:pos x="T6" y="T7"/>
                  </a:cxn>
                  <a:cxn ang="0">
                    <a:pos x="T8" y="T9"/>
                  </a:cxn>
                  <a:cxn ang="0">
                    <a:pos x="T10" y="T11"/>
                  </a:cxn>
                  <a:cxn ang="0">
                    <a:pos x="T12" y="T13"/>
                  </a:cxn>
                </a:cxnLst>
                <a:rect l="0" t="0" r="r" b="b"/>
                <a:pathLst>
                  <a:path w="5" h="4">
                    <a:moveTo>
                      <a:pt x="5" y="3"/>
                    </a:moveTo>
                    <a:lnTo>
                      <a:pt x="0" y="0"/>
                    </a:lnTo>
                    <a:lnTo>
                      <a:pt x="0" y="0"/>
                    </a:lnTo>
                    <a:lnTo>
                      <a:pt x="0" y="1"/>
                    </a:lnTo>
                    <a:lnTo>
                      <a:pt x="0" y="1"/>
                    </a:lnTo>
                    <a:lnTo>
                      <a:pt x="5" y="4"/>
                    </a:lnTo>
                    <a:lnTo>
                      <a:pt x="5" y="3"/>
                    </a:lnTo>
                    <a:close/>
                  </a:path>
                </a:pathLst>
              </a:custGeom>
              <a:solidFill>
                <a:srgbClr val="63636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944" name="Freeform 361"/>
              <p:cNvSpPr/>
              <p:nvPr/>
            </p:nvSpPr>
            <p:spPr bwMode="auto">
              <a:xfrm>
                <a:off x="6000" y="3932"/>
                <a:ext cx="6" cy="4"/>
              </a:xfrm>
              <a:custGeom>
                <a:avLst/>
                <a:gdLst>
                  <a:gd name="T0" fmla="*/ 6 w 6"/>
                  <a:gd name="T1" fmla="*/ 0 h 4"/>
                  <a:gd name="T2" fmla="*/ 6 w 6"/>
                  <a:gd name="T3" fmla="*/ 0 h 4"/>
                  <a:gd name="T4" fmla="*/ 1 w 6"/>
                  <a:gd name="T5" fmla="*/ 3 h 4"/>
                  <a:gd name="T6" fmla="*/ 0 w 6"/>
                  <a:gd name="T7" fmla="*/ 3 h 4"/>
                  <a:gd name="T8" fmla="*/ 0 w 6"/>
                  <a:gd name="T9" fmla="*/ 4 h 4"/>
                  <a:gd name="T10" fmla="*/ 1 w 6"/>
                  <a:gd name="T11" fmla="*/ 4 h 4"/>
                  <a:gd name="T12" fmla="*/ 6 w 6"/>
                  <a:gd name="T13" fmla="*/ 1 h 4"/>
                  <a:gd name="T14" fmla="*/ 6 w 6"/>
                  <a:gd name="T15" fmla="*/ 1 h 4"/>
                  <a:gd name="T16" fmla="*/ 6 w 6"/>
                  <a:gd name="T17"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4">
                    <a:moveTo>
                      <a:pt x="6" y="0"/>
                    </a:moveTo>
                    <a:cubicBezTo>
                      <a:pt x="6" y="0"/>
                      <a:pt x="6" y="0"/>
                      <a:pt x="6" y="0"/>
                    </a:cubicBezTo>
                    <a:cubicBezTo>
                      <a:pt x="1" y="3"/>
                      <a:pt x="1" y="3"/>
                      <a:pt x="1" y="3"/>
                    </a:cubicBezTo>
                    <a:cubicBezTo>
                      <a:pt x="1" y="3"/>
                      <a:pt x="0" y="3"/>
                      <a:pt x="0" y="3"/>
                    </a:cubicBezTo>
                    <a:cubicBezTo>
                      <a:pt x="0" y="4"/>
                      <a:pt x="0" y="4"/>
                      <a:pt x="0" y="4"/>
                    </a:cubicBezTo>
                    <a:cubicBezTo>
                      <a:pt x="0" y="4"/>
                      <a:pt x="1" y="4"/>
                      <a:pt x="1" y="4"/>
                    </a:cubicBezTo>
                    <a:cubicBezTo>
                      <a:pt x="6" y="1"/>
                      <a:pt x="6" y="1"/>
                      <a:pt x="6" y="1"/>
                    </a:cubicBezTo>
                    <a:cubicBezTo>
                      <a:pt x="6" y="1"/>
                      <a:pt x="6" y="1"/>
                      <a:pt x="6" y="1"/>
                    </a:cubicBezTo>
                    <a:lnTo>
                      <a:pt x="6" y="0"/>
                    </a:lnTo>
                    <a:close/>
                  </a:path>
                </a:pathLst>
              </a:custGeom>
              <a:solidFill>
                <a:srgbClr val="3D3D3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945" name="Freeform 362"/>
              <p:cNvSpPr/>
              <p:nvPr/>
            </p:nvSpPr>
            <p:spPr bwMode="auto">
              <a:xfrm>
                <a:off x="6003" y="3937"/>
                <a:ext cx="5" cy="3"/>
              </a:xfrm>
              <a:custGeom>
                <a:avLst/>
                <a:gdLst>
                  <a:gd name="T0" fmla="*/ 5 w 5"/>
                  <a:gd name="T1" fmla="*/ 2 h 3"/>
                  <a:gd name="T2" fmla="*/ 0 w 5"/>
                  <a:gd name="T3" fmla="*/ 0 h 3"/>
                  <a:gd name="T4" fmla="*/ 0 w 5"/>
                  <a:gd name="T5" fmla="*/ 0 h 3"/>
                  <a:gd name="T6" fmla="*/ 0 w 5"/>
                  <a:gd name="T7" fmla="*/ 1 h 3"/>
                  <a:gd name="T8" fmla="*/ 0 w 5"/>
                  <a:gd name="T9" fmla="*/ 1 h 3"/>
                  <a:gd name="T10" fmla="*/ 5 w 5"/>
                  <a:gd name="T11" fmla="*/ 3 h 3"/>
                  <a:gd name="T12" fmla="*/ 5 w 5"/>
                  <a:gd name="T13" fmla="*/ 2 h 3"/>
                </a:gdLst>
                <a:ahLst/>
                <a:cxnLst>
                  <a:cxn ang="0">
                    <a:pos x="T0" y="T1"/>
                  </a:cxn>
                  <a:cxn ang="0">
                    <a:pos x="T2" y="T3"/>
                  </a:cxn>
                  <a:cxn ang="0">
                    <a:pos x="T4" y="T5"/>
                  </a:cxn>
                  <a:cxn ang="0">
                    <a:pos x="T6" y="T7"/>
                  </a:cxn>
                  <a:cxn ang="0">
                    <a:pos x="T8" y="T9"/>
                  </a:cxn>
                  <a:cxn ang="0">
                    <a:pos x="T10" y="T11"/>
                  </a:cxn>
                  <a:cxn ang="0">
                    <a:pos x="T12" y="T13"/>
                  </a:cxn>
                </a:cxnLst>
                <a:rect l="0" t="0" r="r" b="b"/>
                <a:pathLst>
                  <a:path w="5" h="3">
                    <a:moveTo>
                      <a:pt x="5" y="2"/>
                    </a:moveTo>
                    <a:lnTo>
                      <a:pt x="0" y="0"/>
                    </a:lnTo>
                    <a:lnTo>
                      <a:pt x="0" y="0"/>
                    </a:lnTo>
                    <a:lnTo>
                      <a:pt x="0" y="1"/>
                    </a:lnTo>
                    <a:lnTo>
                      <a:pt x="0" y="1"/>
                    </a:lnTo>
                    <a:lnTo>
                      <a:pt x="5" y="3"/>
                    </a:lnTo>
                    <a:lnTo>
                      <a:pt x="5" y="2"/>
                    </a:lnTo>
                    <a:close/>
                  </a:path>
                </a:pathLst>
              </a:custGeom>
              <a:solidFill>
                <a:srgbClr val="63636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946" name="Freeform 363"/>
              <p:cNvSpPr/>
              <p:nvPr/>
            </p:nvSpPr>
            <p:spPr bwMode="auto">
              <a:xfrm>
                <a:off x="6008" y="3937"/>
                <a:ext cx="6" cy="3"/>
              </a:xfrm>
              <a:custGeom>
                <a:avLst/>
                <a:gdLst>
                  <a:gd name="T0" fmla="*/ 6 w 6"/>
                  <a:gd name="T1" fmla="*/ 0 h 4"/>
                  <a:gd name="T2" fmla="*/ 6 w 6"/>
                  <a:gd name="T3" fmla="*/ 0 h 4"/>
                  <a:gd name="T4" fmla="*/ 1 w 6"/>
                  <a:gd name="T5" fmla="*/ 3 h 4"/>
                  <a:gd name="T6" fmla="*/ 0 w 6"/>
                  <a:gd name="T7" fmla="*/ 3 h 4"/>
                  <a:gd name="T8" fmla="*/ 0 w 6"/>
                  <a:gd name="T9" fmla="*/ 4 h 4"/>
                  <a:gd name="T10" fmla="*/ 1 w 6"/>
                  <a:gd name="T11" fmla="*/ 4 h 4"/>
                  <a:gd name="T12" fmla="*/ 6 w 6"/>
                  <a:gd name="T13" fmla="*/ 1 h 4"/>
                  <a:gd name="T14" fmla="*/ 6 w 6"/>
                  <a:gd name="T15" fmla="*/ 1 h 4"/>
                  <a:gd name="T16" fmla="*/ 6 w 6"/>
                  <a:gd name="T17"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4">
                    <a:moveTo>
                      <a:pt x="6" y="0"/>
                    </a:moveTo>
                    <a:cubicBezTo>
                      <a:pt x="6" y="0"/>
                      <a:pt x="6" y="0"/>
                      <a:pt x="6" y="0"/>
                    </a:cubicBezTo>
                    <a:cubicBezTo>
                      <a:pt x="1" y="3"/>
                      <a:pt x="1" y="3"/>
                      <a:pt x="1" y="3"/>
                    </a:cubicBezTo>
                    <a:cubicBezTo>
                      <a:pt x="1" y="3"/>
                      <a:pt x="0" y="3"/>
                      <a:pt x="0" y="3"/>
                    </a:cubicBezTo>
                    <a:cubicBezTo>
                      <a:pt x="0" y="4"/>
                      <a:pt x="0" y="4"/>
                      <a:pt x="0" y="4"/>
                    </a:cubicBezTo>
                    <a:cubicBezTo>
                      <a:pt x="0" y="4"/>
                      <a:pt x="1" y="4"/>
                      <a:pt x="1" y="4"/>
                    </a:cubicBezTo>
                    <a:cubicBezTo>
                      <a:pt x="6" y="1"/>
                      <a:pt x="6" y="1"/>
                      <a:pt x="6" y="1"/>
                    </a:cubicBezTo>
                    <a:cubicBezTo>
                      <a:pt x="6" y="1"/>
                      <a:pt x="6" y="1"/>
                      <a:pt x="6" y="1"/>
                    </a:cubicBezTo>
                    <a:lnTo>
                      <a:pt x="6" y="0"/>
                    </a:lnTo>
                    <a:close/>
                  </a:path>
                </a:pathLst>
              </a:custGeom>
              <a:solidFill>
                <a:srgbClr val="3D3D3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947" name="Freeform 364"/>
              <p:cNvSpPr/>
              <p:nvPr/>
            </p:nvSpPr>
            <p:spPr bwMode="auto">
              <a:xfrm>
                <a:off x="6003" y="3945"/>
                <a:ext cx="5" cy="4"/>
              </a:xfrm>
              <a:custGeom>
                <a:avLst/>
                <a:gdLst>
                  <a:gd name="T0" fmla="*/ 5 w 5"/>
                  <a:gd name="T1" fmla="*/ 3 h 4"/>
                  <a:gd name="T2" fmla="*/ 1 w 5"/>
                  <a:gd name="T3" fmla="*/ 0 h 4"/>
                  <a:gd name="T4" fmla="*/ 0 w 5"/>
                  <a:gd name="T5" fmla="*/ 0 h 4"/>
                  <a:gd name="T6" fmla="*/ 0 w 5"/>
                  <a:gd name="T7" fmla="*/ 1 h 4"/>
                  <a:gd name="T8" fmla="*/ 1 w 5"/>
                  <a:gd name="T9" fmla="*/ 1 h 4"/>
                  <a:gd name="T10" fmla="*/ 5 w 5"/>
                  <a:gd name="T11" fmla="*/ 4 h 4"/>
                  <a:gd name="T12" fmla="*/ 5 w 5"/>
                  <a:gd name="T13" fmla="*/ 3 h 4"/>
                </a:gdLst>
                <a:ahLst/>
                <a:cxnLst>
                  <a:cxn ang="0">
                    <a:pos x="T0" y="T1"/>
                  </a:cxn>
                  <a:cxn ang="0">
                    <a:pos x="T2" y="T3"/>
                  </a:cxn>
                  <a:cxn ang="0">
                    <a:pos x="T4" y="T5"/>
                  </a:cxn>
                  <a:cxn ang="0">
                    <a:pos x="T6" y="T7"/>
                  </a:cxn>
                  <a:cxn ang="0">
                    <a:pos x="T8" y="T9"/>
                  </a:cxn>
                  <a:cxn ang="0">
                    <a:pos x="T10" y="T11"/>
                  </a:cxn>
                  <a:cxn ang="0">
                    <a:pos x="T12" y="T13"/>
                  </a:cxn>
                </a:cxnLst>
                <a:rect l="0" t="0" r="r" b="b"/>
                <a:pathLst>
                  <a:path w="5" h="4">
                    <a:moveTo>
                      <a:pt x="5" y="3"/>
                    </a:moveTo>
                    <a:lnTo>
                      <a:pt x="1" y="0"/>
                    </a:lnTo>
                    <a:lnTo>
                      <a:pt x="0" y="0"/>
                    </a:lnTo>
                    <a:lnTo>
                      <a:pt x="0" y="1"/>
                    </a:lnTo>
                    <a:lnTo>
                      <a:pt x="1" y="1"/>
                    </a:lnTo>
                    <a:lnTo>
                      <a:pt x="5" y="4"/>
                    </a:lnTo>
                    <a:lnTo>
                      <a:pt x="5" y="3"/>
                    </a:lnTo>
                    <a:close/>
                  </a:path>
                </a:pathLst>
              </a:custGeom>
              <a:solidFill>
                <a:srgbClr val="63636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948" name="Freeform 365"/>
              <p:cNvSpPr/>
              <p:nvPr/>
            </p:nvSpPr>
            <p:spPr bwMode="auto">
              <a:xfrm>
                <a:off x="6008" y="3945"/>
                <a:ext cx="7" cy="4"/>
              </a:xfrm>
              <a:custGeom>
                <a:avLst/>
                <a:gdLst>
                  <a:gd name="T0" fmla="*/ 7 w 7"/>
                  <a:gd name="T1" fmla="*/ 0 h 4"/>
                  <a:gd name="T2" fmla="*/ 6 w 7"/>
                  <a:gd name="T3" fmla="*/ 0 h 4"/>
                  <a:gd name="T4" fmla="*/ 2 w 7"/>
                  <a:gd name="T5" fmla="*/ 3 h 4"/>
                  <a:gd name="T6" fmla="*/ 0 w 7"/>
                  <a:gd name="T7" fmla="*/ 3 h 4"/>
                  <a:gd name="T8" fmla="*/ 0 w 7"/>
                  <a:gd name="T9" fmla="*/ 4 h 4"/>
                  <a:gd name="T10" fmla="*/ 2 w 7"/>
                  <a:gd name="T11" fmla="*/ 4 h 4"/>
                  <a:gd name="T12" fmla="*/ 6 w 7"/>
                  <a:gd name="T13" fmla="*/ 1 h 4"/>
                  <a:gd name="T14" fmla="*/ 7 w 7"/>
                  <a:gd name="T15" fmla="*/ 1 h 4"/>
                  <a:gd name="T16" fmla="*/ 7 w 7"/>
                  <a:gd name="T17"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4">
                    <a:moveTo>
                      <a:pt x="7" y="0"/>
                    </a:moveTo>
                    <a:cubicBezTo>
                      <a:pt x="6" y="0"/>
                      <a:pt x="6" y="0"/>
                      <a:pt x="6" y="0"/>
                    </a:cubicBezTo>
                    <a:cubicBezTo>
                      <a:pt x="2" y="3"/>
                      <a:pt x="2" y="3"/>
                      <a:pt x="2" y="3"/>
                    </a:cubicBezTo>
                    <a:cubicBezTo>
                      <a:pt x="1" y="3"/>
                      <a:pt x="1" y="3"/>
                      <a:pt x="0" y="3"/>
                    </a:cubicBezTo>
                    <a:cubicBezTo>
                      <a:pt x="0" y="4"/>
                      <a:pt x="0" y="4"/>
                      <a:pt x="0" y="4"/>
                    </a:cubicBezTo>
                    <a:cubicBezTo>
                      <a:pt x="1" y="4"/>
                      <a:pt x="1" y="4"/>
                      <a:pt x="2" y="4"/>
                    </a:cubicBezTo>
                    <a:cubicBezTo>
                      <a:pt x="6" y="1"/>
                      <a:pt x="6" y="1"/>
                      <a:pt x="6" y="1"/>
                    </a:cubicBezTo>
                    <a:cubicBezTo>
                      <a:pt x="7" y="1"/>
                      <a:pt x="7" y="1"/>
                      <a:pt x="7" y="1"/>
                    </a:cubicBezTo>
                    <a:lnTo>
                      <a:pt x="7" y="0"/>
                    </a:lnTo>
                    <a:close/>
                  </a:path>
                </a:pathLst>
              </a:custGeom>
              <a:solidFill>
                <a:srgbClr val="3D3D3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949" name="Freeform 366"/>
              <p:cNvSpPr/>
              <p:nvPr/>
            </p:nvSpPr>
            <p:spPr bwMode="auto">
              <a:xfrm>
                <a:off x="6026" y="3932"/>
                <a:ext cx="5" cy="4"/>
              </a:xfrm>
              <a:custGeom>
                <a:avLst/>
                <a:gdLst>
                  <a:gd name="T0" fmla="*/ 5 w 5"/>
                  <a:gd name="T1" fmla="*/ 3 h 4"/>
                  <a:gd name="T2" fmla="*/ 0 w 5"/>
                  <a:gd name="T3" fmla="*/ 0 h 4"/>
                  <a:gd name="T4" fmla="*/ 0 w 5"/>
                  <a:gd name="T5" fmla="*/ 0 h 4"/>
                  <a:gd name="T6" fmla="*/ 0 w 5"/>
                  <a:gd name="T7" fmla="*/ 1 h 4"/>
                  <a:gd name="T8" fmla="*/ 0 w 5"/>
                  <a:gd name="T9" fmla="*/ 1 h 4"/>
                  <a:gd name="T10" fmla="*/ 5 w 5"/>
                  <a:gd name="T11" fmla="*/ 4 h 4"/>
                  <a:gd name="T12" fmla="*/ 5 w 5"/>
                  <a:gd name="T13" fmla="*/ 3 h 4"/>
                </a:gdLst>
                <a:ahLst/>
                <a:cxnLst>
                  <a:cxn ang="0">
                    <a:pos x="T0" y="T1"/>
                  </a:cxn>
                  <a:cxn ang="0">
                    <a:pos x="T2" y="T3"/>
                  </a:cxn>
                  <a:cxn ang="0">
                    <a:pos x="T4" y="T5"/>
                  </a:cxn>
                  <a:cxn ang="0">
                    <a:pos x="T6" y="T7"/>
                  </a:cxn>
                  <a:cxn ang="0">
                    <a:pos x="T8" y="T9"/>
                  </a:cxn>
                  <a:cxn ang="0">
                    <a:pos x="T10" y="T11"/>
                  </a:cxn>
                  <a:cxn ang="0">
                    <a:pos x="T12" y="T13"/>
                  </a:cxn>
                </a:cxnLst>
                <a:rect l="0" t="0" r="r" b="b"/>
                <a:pathLst>
                  <a:path w="5" h="4">
                    <a:moveTo>
                      <a:pt x="5" y="3"/>
                    </a:moveTo>
                    <a:lnTo>
                      <a:pt x="0" y="0"/>
                    </a:lnTo>
                    <a:lnTo>
                      <a:pt x="0" y="0"/>
                    </a:lnTo>
                    <a:lnTo>
                      <a:pt x="0" y="1"/>
                    </a:lnTo>
                    <a:lnTo>
                      <a:pt x="0" y="1"/>
                    </a:lnTo>
                    <a:lnTo>
                      <a:pt x="5" y="4"/>
                    </a:lnTo>
                    <a:lnTo>
                      <a:pt x="5" y="3"/>
                    </a:lnTo>
                    <a:close/>
                  </a:path>
                </a:pathLst>
              </a:custGeom>
              <a:solidFill>
                <a:srgbClr val="63636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950" name="Freeform 367"/>
              <p:cNvSpPr/>
              <p:nvPr/>
            </p:nvSpPr>
            <p:spPr bwMode="auto">
              <a:xfrm>
                <a:off x="6032" y="3932"/>
                <a:ext cx="7" cy="5"/>
              </a:xfrm>
              <a:custGeom>
                <a:avLst/>
                <a:gdLst>
                  <a:gd name="T0" fmla="*/ 7 w 7"/>
                  <a:gd name="T1" fmla="*/ 0 h 5"/>
                  <a:gd name="T2" fmla="*/ 6 w 7"/>
                  <a:gd name="T3" fmla="*/ 1 h 5"/>
                  <a:gd name="T4" fmla="*/ 2 w 7"/>
                  <a:gd name="T5" fmla="*/ 3 h 5"/>
                  <a:gd name="T6" fmla="*/ 0 w 7"/>
                  <a:gd name="T7" fmla="*/ 3 h 5"/>
                  <a:gd name="T8" fmla="*/ 0 w 7"/>
                  <a:gd name="T9" fmla="*/ 4 h 5"/>
                  <a:gd name="T10" fmla="*/ 2 w 7"/>
                  <a:gd name="T11" fmla="*/ 4 h 5"/>
                  <a:gd name="T12" fmla="*/ 6 w 7"/>
                  <a:gd name="T13" fmla="*/ 2 h 5"/>
                  <a:gd name="T14" fmla="*/ 7 w 7"/>
                  <a:gd name="T15" fmla="*/ 1 h 5"/>
                  <a:gd name="T16" fmla="*/ 7 w 7"/>
                  <a:gd name="T17"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5">
                    <a:moveTo>
                      <a:pt x="7" y="0"/>
                    </a:moveTo>
                    <a:cubicBezTo>
                      <a:pt x="6" y="1"/>
                      <a:pt x="6" y="1"/>
                      <a:pt x="6" y="1"/>
                    </a:cubicBezTo>
                    <a:cubicBezTo>
                      <a:pt x="2" y="3"/>
                      <a:pt x="2" y="3"/>
                      <a:pt x="2" y="3"/>
                    </a:cubicBezTo>
                    <a:cubicBezTo>
                      <a:pt x="1" y="4"/>
                      <a:pt x="1" y="4"/>
                      <a:pt x="0" y="3"/>
                    </a:cubicBezTo>
                    <a:cubicBezTo>
                      <a:pt x="0" y="4"/>
                      <a:pt x="0" y="4"/>
                      <a:pt x="0" y="4"/>
                    </a:cubicBezTo>
                    <a:cubicBezTo>
                      <a:pt x="1" y="5"/>
                      <a:pt x="1" y="5"/>
                      <a:pt x="2" y="4"/>
                    </a:cubicBezTo>
                    <a:cubicBezTo>
                      <a:pt x="6" y="2"/>
                      <a:pt x="6" y="2"/>
                      <a:pt x="6" y="2"/>
                    </a:cubicBezTo>
                    <a:cubicBezTo>
                      <a:pt x="7" y="1"/>
                      <a:pt x="7" y="1"/>
                      <a:pt x="7" y="1"/>
                    </a:cubicBezTo>
                    <a:lnTo>
                      <a:pt x="7" y="0"/>
                    </a:lnTo>
                    <a:close/>
                  </a:path>
                </a:pathLst>
              </a:custGeom>
              <a:solidFill>
                <a:srgbClr val="3D3D3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951" name="Freeform 368"/>
              <p:cNvSpPr/>
              <p:nvPr/>
            </p:nvSpPr>
            <p:spPr bwMode="auto">
              <a:xfrm>
                <a:off x="6018" y="3937"/>
                <a:ext cx="5" cy="3"/>
              </a:xfrm>
              <a:custGeom>
                <a:avLst/>
                <a:gdLst>
                  <a:gd name="T0" fmla="*/ 5 w 5"/>
                  <a:gd name="T1" fmla="*/ 2 h 3"/>
                  <a:gd name="T2" fmla="*/ 1 w 5"/>
                  <a:gd name="T3" fmla="*/ 0 h 3"/>
                  <a:gd name="T4" fmla="*/ 0 w 5"/>
                  <a:gd name="T5" fmla="*/ 0 h 3"/>
                  <a:gd name="T6" fmla="*/ 0 w 5"/>
                  <a:gd name="T7" fmla="*/ 0 h 3"/>
                  <a:gd name="T8" fmla="*/ 1 w 5"/>
                  <a:gd name="T9" fmla="*/ 1 h 3"/>
                  <a:gd name="T10" fmla="*/ 5 w 5"/>
                  <a:gd name="T11" fmla="*/ 3 h 3"/>
                  <a:gd name="T12" fmla="*/ 5 w 5"/>
                  <a:gd name="T13" fmla="*/ 2 h 3"/>
                </a:gdLst>
                <a:ahLst/>
                <a:cxnLst>
                  <a:cxn ang="0">
                    <a:pos x="T0" y="T1"/>
                  </a:cxn>
                  <a:cxn ang="0">
                    <a:pos x="T2" y="T3"/>
                  </a:cxn>
                  <a:cxn ang="0">
                    <a:pos x="T4" y="T5"/>
                  </a:cxn>
                  <a:cxn ang="0">
                    <a:pos x="T6" y="T7"/>
                  </a:cxn>
                  <a:cxn ang="0">
                    <a:pos x="T8" y="T9"/>
                  </a:cxn>
                  <a:cxn ang="0">
                    <a:pos x="T10" y="T11"/>
                  </a:cxn>
                  <a:cxn ang="0">
                    <a:pos x="T12" y="T13"/>
                  </a:cxn>
                </a:cxnLst>
                <a:rect l="0" t="0" r="r" b="b"/>
                <a:pathLst>
                  <a:path w="5" h="3">
                    <a:moveTo>
                      <a:pt x="5" y="2"/>
                    </a:moveTo>
                    <a:lnTo>
                      <a:pt x="1" y="0"/>
                    </a:lnTo>
                    <a:lnTo>
                      <a:pt x="0" y="0"/>
                    </a:lnTo>
                    <a:lnTo>
                      <a:pt x="0" y="0"/>
                    </a:lnTo>
                    <a:lnTo>
                      <a:pt x="1" y="1"/>
                    </a:lnTo>
                    <a:lnTo>
                      <a:pt x="5" y="3"/>
                    </a:lnTo>
                    <a:lnTo>
                      <a:pt x="5" y="2"/>
                    </a:lnTo>
                    <a:close/>
                  </a:path>
                </a:pathLst>
              </a:custGeom>
              <a:solidFill>
                <a:srgbClr val="63636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952" name="Freeform 369"/>
              <p:cNvSpPr/>
              <p:nvPr/>
            </p:nvSpPr>
            <p:spPr bwMode="auto">
              <a:xfrm>
                <a:off x="6023" y="3937"/>
                <a:ext cx="7" cy="3"/>
              </a:xfrm>
              <a:custGeom>
                <a:avLst/>
                <a:gdLst>
                  <a:gd name="T0" fmla="*/ 7 w 7"/>
                  <a:gd name="T1" fmla="*/ 0 h 4"/>
                  <a:gd name="T2" fmla="*/ 7 w 7"/>
                  <a:gd name="T3" fmla="*/ 0 h 4"/>
                  <a:gd name="T4" fmla="*/ 2 w 7"/>
                  <a:gd name="T5" fmla="*/ 3 h 4"/>
                  <a:gd name="T6" fmla="*/ 0 w 7"/>
                  <a:gd name="T7" fmla="*/ 3 h 4"/>
                  <a:gd name="T8" fmla="*/ 0 w 7"/>
                  <a:gd name="T9" fmla="*/ 4 h 4"/>
                  <a:gd name="T10" fmla="*/ 2 w 7"/>
                  <a:gd name="T11" fmla="*/ 4 h 4"/>
                  <a:gd name="T12" fmla="*/ 7 w 7"/>
                  <a:gd name="T13" fmla="*/ 1 h 4"/>
                  <a:gd name="T14" fmla="*/ 7 w 7"/>
                  <a:gd name="T15" fmla="*/ 0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 h="4">
                    <a:moveTo>
                      <a:pt x="7" y="0"/>
                    </a:moveTo>
                    <a:cubicBezTo>
                      <a:pt x="7" y="0"/>
                      <a:pt x="7" y="0"/>
                      <a:pt x="7" y="0"/>
                    </a:cubicBezTo>
                    <a:cubicBezTo>
                      <a:pt x="2" y="3"/>
                      <a:pt x="2" y="3"/>
                      <a:pt x="2" y="3"/>
                    </a:cubicBezTo>
                    <a:cubicBezTo>
                      <a:pt x="2" y="3"/>
                      <a:pt x="1" y="3"/>
                      <a:pt x="0" y="3"/>
                    </a:cubicBezTo>
                    <a:cubicBezTo>
                      <a:pt x="0" y="4"/>
                      <a:pt x="0" y="4"/>
                      <a:pt x="0" y="4"/>
                    </a:cubicBezTo>
                    <a:cubicBezTo>
                      <a:pt x="1" y="4"/>
                      <a:pt x="2" y="4"/>
                      <a:pt x="2" y="4"/>
                    </a:cubicBezTo>
                    <a:cubicBezTo>
                      <a:pt x="7" y="1"/>
                      <a:pt x="7" y="1"/>
                      <a:pt x="7" y="1"/>
                    </a:cubicBezTo>
                    <a:cubicBezTo>
                      <a:pt x="7" y="0"/>
                      <a:pt x="7" y="0"/>
                      <a:pt x="7" y="0"/>
                    </a:cubicBezTo>
                    <a:close/>
                  </a:path>
                </a:pathLst>
              </a:custGeom>
              <a:solidFill>
                <a:srgbClr val="3D3D3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953" name="Freeform 370"/>
              <p:cNvSpPr/>
              <p:nvPr/>
            </p:nvSpPr>
            <p:spPr bwMode="auto">
              <a:xfrm>
                <a:off x="6011" y="3940"/>
                <a:ext cx="5" cy="4"/>
              </a:xfrm>
              <a:custGeom>
                <a:avLst/>
                <a:gdLst>
                  <a:gd name="T0" fmla="*/ 5 w 5"/>
                  <a:gd name="T1" fmla="*/ 3 h 4"/>
                  <a:gd name="T2" fmla="*/ 0 w 5"/>
                  <a:gd name="T3" fmla="*/ 1 h 4"/>
                  <a:gd name="T4" fmla="*/ 0 w 5"/>
                  <a:gd name="T5" fmla="*/ 0 h 4"/>
                  <a:gd name="T6" fmla="*/ 0 w 5"/>
                  <a:gd name="T7" fmla="*/ 1 h 4"/>
                  <a:gd name="T8" fmla="*/ 0 w 5"/>
                  <a:gd name="T9" fmla="*/ 2 h 4"/>
                  <a:gd name="T10" fmla="*/ 5 w 5"/>
                  <a:gd name="T11" fmla="*/ 4 h 4"/>
                  <a:gd name="T12" fmla="*/ 5 w 5"/>
                  <a:gd name="T13" fmla="*/ 3 h 4"/>
                </a:gdLst>
                <a:ahLst/>
                <a:cxnLst>
                  <a:cxn ang="0">
                    <a:pos x="T0" y="T1"/>
                  </a:cxn>
                  <a:cxn ang="0">
                    <a:pos x="T2" y="T3"/>
                  </a:cxn>
                  <a:cxn ang="0">
                    <a:pos x="T4" y="T5"/>
                  </a:cxn>
                  <a:cxn ang="0">
                    <a:pos x="T6" y="T7"/>
                  </a:cxn>
                  <a:cxn ang="0">
                    <a:pos x="T8" y="T9"/>
                  </a:cxn>
                  <a:cxn ang="0">
                    <a:pos x="T10" y="T11"/>
                  </a:cxn>
                  <a:cxn ang="0">
                    <a:pos x="T12" y="T13"/>
                  </a:cxn>
                </a:cxnLst>
                <a:rect l="0" t="0" r="r" b="b"/>
                <a:pathLst>
                  <a:path w="5" h="4">
                    <a:moveTo>
                      <a:pt x="5" y="3"/>
                    </a:moveTo>
                    <a:lnTo>
                      <a:pt x="0" y="1"/>
                    </a:lnTo>
                    <a:lnTo>
                      <a:pt x="0" y="0"/>
                    </a:lnTo>
                    <a:lnTo>
                      <a:pt x="0" y="1"/>
                    </a:lnTo>
                    <a:lnTo>
                      <a:pt x="0" y="2"/>
                    </a:lnTo>
                    <a:lnTo>
                      <a:pt x="5" y="4"/>
                    </a:lnTo>
                    <a:lnTo>
                      <a:pt x="5" y="3"/>
                    </a:lnTo>
                    <a:close/>
                  </a:path>
                </a:pathLst>
              </a:custGeom>
              <a:solidFill>
                <a:srgbClr val="63636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954" name="Freeform 371"/>
              <p:cNvSpPr/>
              <p:nvPr/>
            </p:nvSpPr>
            <p:spPr bwMode="auto">
              <a:xfrm>
                <a:off x="6016" y="3940"/>
                <a:ext cx="6" cy="5"/>
              </a:xfrm>
              <a:custGeom>
                <a:avLst/>
                <a:gdLst>
                  <a:gd name="T0" fmla="*/ 6 w 6"/>
                  <a:gd name="T1" fmla="*/ 0 h 5"/>
                  <a:gd name="T2" fmla="*/ 6 w 6"/>
                  <a:gd name="T3" fmla="*/ 1 h 5"/>
                  <a:gd name="T4" fmla="*/ 1 w 6"/>
                  <a:gd name="T5" fmla="*/ 3 h 5"/>
                  <a:gd name="T6" fmla="*/ 0 w 6"/>
                  <a:gd name="T7" fmla="*/ 3 h 5"/>
                  <a:gd name="T8" fmla="*/ 0 w 6"/>
                  <a:gd name="T9" fmla="*/ 4 h 5"/>
                  <a:gd name="T10" fmla="*/ 1 w 6"/>
                  <a:gd name="T11" fmla="*/ 4 h 5"/>
                  <a:gd name="T12" fmla="*/ 6 w 6"/>
                  <a:gd name="T13" fmla="*/ 2 h 5"/>
                  <a:gd name="T14" fmla="*/ 6 w 6"/>
                  <a:gd name="T15" fmla="*/ 1 h 5"/>
                  <a:gd name="T16" fmla="*/ 6 w 6"/>
                  <a:gd name="T17"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5">
                    <a:moveTo>
                      <a:pt x="6" y="0"/>
                    </a:moveTo>
                    <a:cubicBezTo>
                      <a:pt x="6" y="1"/>
                      <a:pt x="6" y="1"/>
                      <a:pt x="6" y="1"/>
                    </a:cubicBezTo>
                    <a:cubicBezTo>
                      <a:pt x="1" y="3"/>
                      <a:pt x="1" y="3"/>
                      <a:pt x="1" y="3"/>
                    </a:cubicBezTo>
                    <a:cubicBezTo>
                      <a:pt x="1" y="4"/>
                      <a:pt x="0" y="4"/>
                      <a:pt x="0" y="3"/>
                    </a:cubicBezTo>
                    <a:cubicBezTo>
                      <a:pt x="0" y="4"/>
                      <a:pt x="0" y="4"/>
                      <a:pt x="0" y="4"/>
                    </a:cubicBezTo>
                    <a:cubicBezTo>
                      <a:pt x="0" y="5"/>
                      <a:pt x="1" y="5"/>
                      <a:pt x="1" y="4"/>
                    </a:cubicBezTo>
                    <a:cubicBezTo>
                      <a:pt x="6" y="2"/>
                      <a:pt x="6" y="2"/>
                      <a:pt x="6" y="2"/>
                    </a:cubicBezTo>
                    <a:cubicBezTo>
                      <a:pt x="6" y="1"/>
                      <a:pt x="6" y="1"/>
                      <a:pt x="6" y="1"/>
                    </a:cubicBezTo>
                    <a:lnTo>
                      <a:pt x="6" y="0"/>
                    </a:lnTo>
                    <a:close/>
                  </a:path>
                </a:pathLst>
              </a:custGeom>
              <a:solidFill>
                <a:srgbClr val="3D3D3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955" name="Freeform 372"/>
              <p:cNvSpPr/>
              <p:nvPr/>
            </p:nvSpPr>
            <p:spPr bwMode="auto">
              <a:xfrm>
                <a:off x="5947" y="3913"/>
                <a:ext cx="5" cy="4"/>
              </a:xfrm>
              <a:custGeom>
                <a:avLst/>
                <a:gdLst>
                  <a:gd name="T0" fmla="*/ 5 w 5"/>
                  <a:gd name="T1" fmla="*/ 4 h 4"/>
                  <a:gd name="T2" fmla="*/ 1 w 5"/>
                  <a:gd name="T3" fmla="*/ 1 h 4"/>
                  <a:gd name="T4" fmla="*/ 0 w 5"/>
                  <a:gd name="T5" fmla="*/ 0 h 4"/>
                  <a:gd name="T6" fmla="*/ 0 w 5"/>
                  <a:gd name="T7" fmla="*/ 1 h 4"/>
                  <a:gd name="T8" fmla="*/ 1 w 5"/>
                  <a:gd name="T9" fmla="*/ 2 h 4"/>
                  <a:gd name="T10" fmla="*/ 5 w 5"/>
                  <a:gd name="T11" fmla="*/ 4 h 4"/>
                  <a:gd name="T12" fmla="*/ 5 w 5"/>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5" h="4">
                    <a:moveTo>
                      <a:pt x="5" y="4"/>
                    </a:moveTo>
                    <a:lnTo>
                      <a:pt x="1" y="1"/>
                    </a:lnTo>
                    <a:lnTo>
                      <a:pt x="0" y="0"/>
                    </a:lnTo>
                    <a:lnTo>
                      <a:pt x="0" y="1"/>
                    </a:lnTo>
                    <a:lnTo>
                      <a:pt x="1" y="2"/>
                    </a:lnTo>
                    <a:lnTo>
                      <a:pt x="5" y="4"/>
                    </a:lnTo>
                    <a:lnTo>
                      <a:pt x="5" y="4"/>
                    </a:lnTo>
                    <a:close/>
                  </a:path>
                </a:pathLst>
              </a:custGeom>
              <a:solidFill>
                <a:srgbClr val="63636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956" name="Freeform 373"/>
              <p:cNvSpPr/>
              <p:nvPr/>
            </p:nvSpPr>
            <p:spPr bwMode="auto">
              <a:xfrm>
                <a:off x="5952" y="3913"/>
                <a:ext cx="7" cy="5"/>
              </a:xfrm>
              <a:custGeom>
                <a:avLst/>
                <a:gdLst>
                  <a:gd name="T0" fmla="*/ 7 w 7"/>
                  <a:gd name="T1" fmla="*/ 0 h 5"/>
                  <a:gd name="T2" fmla="*/ 7 w 7"/>
                  <a:gd name="T3" fmla="*/ 1 h 5"/>
                  <a:gd name="T4" fmla="*/ 2 w 7"/>
                  <a:gd name="T5" fmla="*/ 3 h 5"/>
                  <a:gd name="T6" fmla="*/ 0 w 7"/>
                  <a:gd name="T7" fmla="*/ 3 h 5"/>
                  <a:gd name="T8" fmla="*/ 0 w 7"/>
                  <a:gd name="T9" fmla="*/ 4 h 5"/>
                  <a:gd name="T10" fmla="*/ 2 w 7"/>
                  <a:gd name="T11" fmla="*/ 4 h 5"/>
                  <a:gd name="T12" fmla="*/ 7 w 7"/>
                  <a:gd name="T13" fmla="*/ 2 h 5"/>
                  <a:gd name="T14" fmla="*/ 7 w 7"/>
                  <a:gd name="T15" fmla="*/ 1 h 5"/>
                  <a:gd name="T16" fmla="*/ 7 w 7"/>
                  <a:gd name="T17"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5">
                    <a:moveTo>
                      <a:pt x="7" y="0"/>
                    </a:moveTo>
                    <a:cubicBezTo>
                      <a:pt x="7" y="1"/>
                      <a:pt x="7" y="1"/>
                      <a:pt x="7" y="1"/>
                    </a:cubicBezTo>
                    <a:cubicBezTo>
                      <a:pt x="2" y="3"/>
                      <a:pt x="2" y="3"/>
                      <a:pt x="2" y="3"/>
                    </a:cubicBezTo>
                    <a:cubicBezTo>
                      <a:pt x="2" y="4"/>
                      <a:pt x="1" y="4"/>
                      <a:pt x="0" y="3"/>
                    </a:cubicBezTo>
                    <a:cubicBezTo>
                      <a:pt x="0" y="4"/>
                      <a:pt x="0" y="4"/>
                      <a:pt x="0" y="4"/>
                    </a:cubicBezTo>
                    <a:cubicBezTo>
                      <a:pt x="1" y="5"/>
                      <a:pt x="2" y="5"/>
                      <a:pt x="2" y="4"/>
                    </a:cubicBezTo>
                    <a:cubicBezTo>
                      <a:pt x="7" y="2"/>
                      <a:pt x="7" y="2"/>
                      <a:pt x="7" y="2"/>
                    </a:cubicBezTo>
                    <a:cubicBezTo>
                      <a:pt x="7" y="1"/>
                      <a:pt x="7" y="1"/>
                      <a:pt x="7" y="1"/>
                    </a:cubicBezTo>
                    <a:lnTo>
                      <a:pt x="7" y="0"/>
                    </a:lnTo>
                    <a:close/>
                  </a:path>
                </a:pathLst>
              </a:custGeom>
              <a:solidFill>
                <a:srgbClr val="3D3D3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957" name="Freeform 374"/>
              <p:cNvSpPr/>
              <p:nvPr/>
            </p:nvSpPr>
            <p:spPr bwMode="auto">
              <a:xfrm>
                <a:off x="5955" y="3918"/>
                <a:ext cx="5" cy="4"/>
              </a:xfrm>
              <a:custGeom>
                <a:avLst/>
                <a:gdLst>
                  <a:gd name="T0" fmla="*/ 5 w 5"/>
                  <a:gd name="T1" fmla="*/ 3 h 4"/>
                  <a:gd name="T2" fmla="*/ 0 w 5"/>
                  <a:gd name="T3" fmla="*/ 0 h 4"/>
                  <a:gd name="T4" fmla="*/ 0 w 5"/>
                  <a:gd name="T5" fmla="*/ 0 h 4"/>
                  <a:gd name="T6" fmla="*/ 0 w 5"/>
                  <a:gd name="T7" fmla="*/ 1 h 4"/>
                  <a:gd name="T8" fmla="*/ 0 w 5"/>
                  <a:gd name="T9" fmla="*/ 1 h 4"/>
                  <a:gd name="T10" fmla="*/ 5 w 5"/>
                  <a:gd name="T11" fmla="*/ 4 h 4"/>
                  <a:gd name="T12" fmla="*/ 5 w 5"/>
                  <a:gd name="T13" fmla="*/ 3 h 4"/>
                </a:gdLst>
                <a:ahLst/>
                <a:cxnLst>
                  <a:cxn ang="0">
                    <a:pos x="T0" y="T1"/>
                  </a:cxn>
                  <a:cxn ang="0">
                    <a:pos x="T2" y="T3"/>
                  </a:cxn>
                  <a:cxn ang="0">
                    <a:pos x="T4" y="T5"/>
                  </a:cxn>
                  <a:cxn ang="0">
                    <a:pos x="T6" y="T7"/>
                  </a:cxn>
                  <a:cxn ang="0">
                    <a:pos x="T8" y="T9"/>
                  </a:cxn>
                  <a:cxn ang="0">
                    <a:pos x="T10" y="T11"/>
                  </a:cxn>
                  <a:cxn ang="0">
                    <a:pos x="T12" y="T13"/>
                  </a:cxn>
                </a:cxnLst>
                <a:rect l="0" t="0" r="r" b="b"/>
                <a:pathLst>
                  <a:path w="5" h="4">
                    <a:moveTo>
                      <a:pt x="5" y="3"/>
                    </a:moveTo>
                    <a:lnTo>
                      <a:pt x="0" y="0"/>
                    </a:lnTo>
                    <a:lnTo>
                      <a:pt x="0" y="0"/>
                    </a:lnTo>
                    <a:lnTo>
                      <a:pt x="0" y="1"/>
                    </a:lnTo>
                    <a:lnTo>
                      <a:pt x="0" y="1"/>
                    </a:lnTo>
                    <a:lnTo>
                      <a:pt x="5" y="4"/>
                    </a:lnTo>
                    <a:lnTo>
                      <a:pt x="5" y="3"/>
                    </a:lnTo>
                    <a:close/>
                  </a:path>
                </a:pathLst>
              </a:custGeom>
              <a:solidFill>
                <a:srgbClr val="63636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958" name="Freeform 375"/>
              <p:cNvSpPr/>
              <p:nvPr/>
            </p:nvSpPr>
            <p:spPr bwMode="auto">
              <a:xfrm>
                <a:off x="5960" y="3918"/>
                <a:ext cx="7" cy="4"/>
              </a:xfrm>
              <a:custGeom>
                <a:avLst/>
                <a:gdLst>
                  <a:gd name="T0" fmla="*/ 7 w 7"/>
                  <a:gd name="T1" fmla="*/ 0 h 4"/>
                  <a:gd name="T2" fmla="*/ 6 w 7"/>
                  <a:gd name="T3" fmla="*/ 0 h 4"/>
                  <a:gd name="T4" fmla="*/ 2 w 7"/>
                  <a:gd name="T5" fmla="*/ 3 h 4"/>
                  <a:gd name="T6" fmla="*/ 0 w 7"/>
                  <a:gd name="T7" fmla="*/ 3 h 4"/>
                  <a:gd name="T8" fmla="*/ 0 w 7"/>
                  <a:gd name="T9" fmla="*/ 4 h 4"/>
                  <a:gd name="T10" fmla="*/ 2 w 7"/>
                  <a:gd name="T11" fmla="*/ 4 h 4"/>
                  <a:gd name="T12" fmla="*/ 6 w 7"/>
                  <a:gd name="T13" fmla="*/ 1 h 4"/>
                  <a:gd name="T14" fmla="*/ 7 w 7"/>
                  <a:gd name="T15" fmla="*/ 1 h 4"/>
                  <a:gd name="T16" fmla="*/ 7 w 7"/>
                  <a:gd name="T17"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4">
                    <a:moveTo>
                      <a:pt x="7" y="0"/>
                    </a:moveTo>
                    <a:cubicBezTo>
                      <a:pt x="6" y="0"/>
                      <a:pt x="6" y="0"/>
                      <a:pt x="6" y="0"/>
                    </a:cubicBezTo>
                    <a:cubicBezTo>
                      <a:pt x="2" y="3"/>
                      <a:pt x="2" y="3"/>
                      <a:pt x="2" y="3"/>
                    </a:cubicBezTo>
                    <a:cubicBezTo>
                      <a:pt x="1" y="3"/>
                      <a:pt x="0" y="3"/>
                      <a:pt x="0" y="3"/>
                    </a:cubicBezTo>
                    <a:cubicBezTo>
                      <a:pt x="0" y="4"/>
                      <a:pt x="0" y="4"/>
                      <a:pt x="0" y="4"/>
                    </a:cubicBezTo>
                    <a:cubicBezTo>
                      <a:pt x="0" y="4"/>
                      <a:pt x="1" y="4"/>
                      <a:pt x="2" y="4"/>
                    </a:cubicBezTo>
                    <a:cubicBezTo>
                      <a:pt x="6" y="1"/>
                      <a:pt x="6" y="1"/>
                      <a:pt x="6" y="1"/>
                    </a:cubicBezTo>
                    <a:cubicBezTo>
                      <a:pt x="7" y="1"/>
                      <a:pt x="7" y="1"/>
                      <a:pt x="7" y="1"/>
                    </a:cubicBezTo>
                    <a:lnTo>
                      <a:pt x="7" y="0"/>
                    </a:lnTo>
                    <a:close/>
                  </a:path>
                </a:pathLst>
              </a:custGeom>
              <a:solidFill>
                <a:srgbClr val="3D3D3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959" name="Freeform 376"/>
              <p:cNvSpPr/>
              <p:nvPr/>
            </p:nvSpPr>
            <p:spPr bwMode="auto">
              <a:xfrm>
                <a:off x="5963" y="3922"/>
                <a:ext cx="5" cy="5"/>
              </a:xfrm>
              <a:custGeom>
                <a:avLst/>
                <a:gdLst>
                  <a:gd name="T0" fmla="*/ 5 w 5"/>
                  <a:gd name="T1" fmla="*/ 4 h 5"/>
                  <a:gd name="T2" fmla="*/ 0 w 5"/>
                  <a:gd name="T3" fmla="*/ 1 h 5"/>
                  <a:gd name="T4" fmla="*/ 0 w 5"/>
                  <a:gd name="T5" fmla="*/ 0 h 5"/>
                  <a:gd name="T6" fmla="*/ 0 w 5"/>
                  <a:gd name="T7" fmla="*/ 1 h 5"/>
                  <a:gd name="T8" fmla="*/ 0 w 5"/>
                  <a:gd name="T9" fmla="*/ 2 h 5"/>
                  <a:gd name="T10" fmla="*/ 5 w 5"/>
                  <a:gd name="T11" fmla="*/ 5 h 5"/>
                  <a:gd name="T12" fmla="*/ 5 w 5"/>
                  <a:gd name="T13" fmla="*/ 4 h 5"/>
                </a:gdLst>
                <a:ahLst/>
                <a:cxnLst>
                  <a:cxn ang="0">
                    <a:pos x="T0" y="T1"/>
                  </a:cxn>
                  <a:cxn ang="0">
                    <a:pos x="T2" y="T3"/>
                  </a:cxn>
                  <a:cxn ang="0">
                    <a:pos x="T4" y="T5"/>
                  </a:cxn>
                  <a:cxn ang="0">
                    <a:pos x="T6" y="T7"/>
                  </a:cxn>
                  <a:cxn ang="0">
                    <a:pos x="T8" y="T9"/>
                  </a:cxn>
                  <a:cxn ang="0">
                    <a:pos x="T10" y="T11"/>
                  </a:cxn>
                  <a:cxn ang="0">
                    <a:pos x="T12" y="T13"/>
                  </a:cxn>
                </a:cxnLst>
                <a:rect l="0" t="0" r="r" b="b"/>
                <a:pathLst>
                  <a:path w="5" h="5">
                    <a:moveTo>
                      <a:pt x="5" y="4"/>
                    </a:moveTo>
                    <a:lnTo>
                      <a:pt x="0" y="1"/>
                    </a:lnTo>
                    <a:lnTo>
                      <a:pt x="0" y="0"/>
                    </a:lnTo>
                    <a:lnTo>
                      <a:pt x="0" y="1"/>
                    </a:lnTo>
                    <a:lnTo>
                      <a:pt x="0" y="2"/>
                    </a:lnTo>
                    <a:lnTo>
                      <a:pt x="5" y="5"/>
                    </a:lnTo>
                    <a:lnTo>
                      <a:pt x="5" y="4"/>
                    </a:lnTo>
                    <a:close/>
                  </a:path>
                </a:pathLst>
              </a:custGeom>
              <a:solidFill>
                <a:srgbClr val="63636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960" name="Freeform 377"/>
              <p:cNvSpPr/>
              <p:nvPr/>
            </p:nvSpPr>
            <p:spPr bwMode="auto">
              <a:xfrm>
                <a:off x="5968" y="3922"/>
                <a:ext cx="7" cy="5"/>
              </a:xfrm>
              <a:custGeom>
                <a:avLst/>
                <a:gdLst>
                  <a:gd name="T0" fmla="*/ 7 w 7"/>
                  <a:gd name="T1" fmla="*/ 0 h 5"/>
                  <a:gd name="T2" fmla="*/ 6 w 7"/>
                  <a:gd name="T3" fmla="*/ 1 h 5"/>
                  <a:gd name="T4" fmla="*/ 2 w 7"/>
                  <a:gd name="T5" fmla="*/ 4 h 5"/>
                  <a:gd name="T6" fmla="*/ 0 w 7"/>
                  <a:gd name="T7" fmla="*/ 4 h 5"/>
                  <a:gd name="T8" fmla="*/ 0 w 7"/>
                  <a:gd name="T9" fmla="*/ 5 h 5"/>
                  <a:gd name="T10" fmla="*/ 2 w 7"/>
                  <a:gd name="T11" fmla="*/ 5 h 5"/>
                  <a:gd name="T12" fmla="*/ 6 w 7"/>
                  <a:gd name="T13" fmla="*/ 2 h 5"/>
                  <a:gd name="T14" fmla="*/ 7 w 7"/>
                  <a:gd name="T15" fmla="*/ 1 h 5"/>
                  <a:gd name="T16" fmla="*/ 7 w 7"/>
                  <a:gd name="T17"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5">
                    <a:moveTo>
                      <a:pt x="7" y="0"/>
                    </a:moveTo>
                    <a:cubicBezTo>
                      <a:pt x="6" y="1"/>
                      <a:pt x="6" y="1"/>
                      <a:pt x="6" y="1"/>
                    </a:cubicBezTo>
                    <a:cubicBezTo>
                      <a:pt x="2" y="4"/>
                      <a:pt x="2" y="4"/>
                      <a:pt x="2" y="4"/>
                    </a:cubicBezTo>
                    <a:cubicBezTo>
                      <a:pt x="1" y="4"/>
                      <a:pt x="0" y="4"/>
                      <a:pt x="0" y="4"/>
                    </a:cubicBezTo>
                    <a:cubicBezTo>
                      <a:pt x="0" y="5"/>
                      <a:pt x="0" y="5"/>
                      <a:pt x="0" y="5"/>
                    </a:cubicBezTo>
                    <a:cubicBezTo>
                      <a:pt x="0" y="5"/>
                      <a:pt x="1" y="5"/>
                      <a:pt x="2" y="5"/>
                    </a:cubicBezTo>
                    <a:cubicBezTo>
                      <a:pt x="6" y="2"/>
                      <a:pt x="6" y="2"/>
                      <a:pt x="6" y="2"/>
                    </a:cubicBezTo>
                    <a:cubicBezTo>
                      <a:pt x="7" y="1"/>
                      <a:pt x="7" y="1"/>
                      <a:pt x="7" y="1"/>
                    </a:cubicBezTo>
                    <a:lnTo>
                      <a:pt x="7" y="0"/>
                    </a:lnTo>
                    <a:close/>
                  </a:path>
                </a:pathLst>
              </a:custGeom>
              <a:solidFill>
                <a:srgbClr val="3D3D3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961" name="Freeform 378"/>
              <p:cNvSpPr/>
              <p:nvPr/>
            </p:nvSpPr>
            <p:spPr bwMode="auto">
              <a:xfrm>
                <a:off x="6003" y="3909"/>
                <a:ext cx="37" cy="23"/>
              </a:xfrm>
              <a:custGeom>
                <a:avLst/>
                <a:gdLst>
                  <a:gd name="T0" fmla="*/ 37 w 37"/>
                  <a:gd name="T1" fmla="*/ 22 h 23"/>
                  <a:gd name="T2" fmla="*/ 0 w 37"/>
                  <a:gd name="T3" fmla="*/ 1 h 23"/>
                  <a:gd name="T4" fmla="*/ 0 w 37"/>
                  <a:gd name="T5" fmla="*/ 0 h 23"/>
                  <a:gd name="T6" fmla="*/ 0 w 37"/>
                  <a:gd name="T7" fmla="*/ 1 h 23"/>
                  <a:gd name="T8" fmla="*/ 0 w 37"/>
                  <a:gd name="T9" fmla="*/ 2 h 23"/>
                  <a:gd name="T10" fmla="*/ 37 w 37"/>
                  <a:gd name="T11" fmla="*/ 23 h 23"/>
                  <a:gd name="T12" fmla="*/ 37 w 37"/>
                  <a:gd name="T13" fmla="*/ 22 h 23"/>
                </a:gdLst>
                <a:ahLst/>
                <a:cxnLst>
                  <a:cxn ang="0">
                    <a:pos x="T0" y="T1"/>
                  </a:cxn>
                  <a:cxn ang="0">
                    <a:pos x="T2" y="T3"/>
                  </a:cxn>
                  <a:cxn ang="0">
                    <a:pos x="T4" y="T5"/>
                  </a:cxn>
                  <a:cxn ang="0">
                    <a:pos x="T6" y="T7"/>
                  </a:cxn>
                  <a:cxn ang="0">
                    <a:pos x="T8" y="T9"/>
                  </a:cxn>
                  <a:cxn ang="0">
                    <a:pos x="T10" y="T11"/>
                  </a:cxn>
                  <a:cxn ang="0">
                    <a:pos x="T12" y="T13"/>
                  </a:cxn>
                </a:cxnLst>
                <a:rect l="0" t="0" r="r" b="b"/>
                <a:pathLst>
                  <a:path w="37" h="23">
                    <a:moveTo>
                      <a:pt x="37" y="22"/>
                    </a:moveTo>
                    <a:cubicBezTo>
                      <a:pt x="0" y="1"/>
                      <a:pt x="0" y="1"/>
                      <a:pt x="0" y="1"/>
                    </a:cubicBezTo>
                    <a:cubicBezTo>
                      <a:pt x="0" y="0"/>
                      <a:pt x="0" y="0"/>
                      <a:pt x="0" y="0"/>
                    </a:cubicBezTo>
                    <a:cubicBezTo>
                      <a:pt x="0" y="1"/>
                      <a:pt x="0" y="1"/>
                      <a:pt x="0" y="1"/>
                    </a:cubicBezTo>
                    <a:cubicBezTo>
                      <a:pt x="0" y="1"/>
                      <a:pt x="0" y="1"/>
                      <a:pt x="0" y="2"/>
                    </a:cubicBezTo>
                    <a:cubicBezTo>
                      <a:pt x="37" y="23"/>
                      <a:pt x="37" y="23"/>
                      <a:pt x="37" y="23"/>
                    </a:cubicBezTo>
                    <a:lnTo>
                      <a:pt x="37" y="22"/>
                    </a:lnTo>
                    <a:close/>
                  </a:path>
                </a:pathLst>
              </a:custGeom>
              <a:solidFill>
                <a:srgbClr val="63636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962" name="Freeform 379"/>
              <p:cNvSpPr/>
              <p:nvPr/>
            </p:nvSpPr>
            <p:spPr bwMode="auto">
              <a:xfrm>
                <a:off x="6043" y="3933"/>
                <a:ext cx="5" cy="4"/>
              </a:xfrm>
              <a:custGeom>
                <a:avLst/>
                <a:gdLst>
                  <a:gd name="T0" fmla="*/ 5 w 5"/>
                  <a:gd name="T1" fmla="*/ 3 h 4"/>
                  <a:gd name="T2" fmla="*/ 0 w 5"/>
                  <a:gd name="T3" fmla="*/ 0 h 4"/>
                  <a:gd name="T4" fmla="*/ 0 w 5"/>
                  <a:gd name="T5" fmla="*/ 0 h 4"/>
                  <a:gd name="T6" fmla="*/ 0 w 5"/>
                  <a:gd name="T7" fmla="*/ 0 h 4"/>
                  <a:gd name="T8" fmla="*/ 0 w 5"/>
                  <a:gd name="T9" fmla="*/ 1 h 4"/>
                  <a:gd name="T10" fmla="*/ 5 w 5"/>
                  <a:gd name="T11" fmla="*/ 4 h 4"/>
                  <a:gd name="T12" fmla="*/ 5 w 5"/>
                  <a:gd name="T13" fmla="*/ 3 h 4"/>
                </a:gdLst>
                <a:ahLst/>
                <a:cxnLst>
                  <a:cxn ang="0">
                    <a:pos x="T0" y="T1"/>
                  </a:cxn>
                  <a:cxn ang="0">
                    <a:pos x="T2" y="T3"/>
                  </a:cxn>
                  <a:cxn ang="0">
                    <a:pos x="T4" y="T5"/>
                  </a:cxn>
                  <a:cxn ang="0">
                    <a:pos x="T6" y="T7"/>
                  </a:cxn>
                  <a:cxn ang="0">
                    <a:pos x="T8" y="T9"/>
                  </a:cxn>
                  <a:cxn ang="0">
                    <a:pos x="T10" y="T11"/>
                  </a:cxn>
                  <a:cxn ang="0">
                    <a:pos x="T12" y="T13"/>
                  </a:cxn>
                </a:cxnLst>
                <a:rect l="0" t="0" r="r" b="b"/>
                <a:pathLst>
                  <a:path w="5" h="4">
                    <a:moveTo>
                      <a:pt x="5" y="3"/>
                    </a:moveTo>
                    <a:lnTo>
                      <a:pt x="0" y="0"/>
                    </a:lnTo>
                    <a:lnTo>
                      <a:pt x="0" y="0"/>
                    </a:lnTo>
                    <a:lnTo>
                      <a:pt x="0" y="0"/>
                    </a:lnTo>
                    <a:lnTo>
                      <a:pt x="0" y="1"/>
                    </a:lnTo>
                    <a:lnTo>
                      <a:pt x="5" y="4"/>
                    </a:lnTo>
                    <a:lnTo>
                      <a:pt x="5" y="3"/>
                    </a:lnTo>
                    <a:close/>
                  </a:path>
                </a:pathLst>
              </a:custGeom>
              <a:solidFill>
                <a:srgbClr val="63636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963" name="Freeform 380"/>
              <p:cNvSpPr/>
              <p:nvPr/>
            </p:nvSpPr>
            <p:spPr bwMode="auto">
              <a:xfrm>
                <a:off x="6048" y="3933"/>
                <a:ext cx="7" cy="4"/>
              </a:xfrm>
              <a:custGeom>
                <a:avLst/>
                <a:gdLst>
                  <a:gd name="T0" fmla="*/ 7 w 7"/>
                  <a:gd name="T1" fmla="*/ 0 h 4"/>
                  <a:gd name="T2" fmla="*/ 6 w 7"/>
                  <a:gd name="T3" fmla="*/ 0 h 4"/>
                  <a:gd name="T4" fmla="*/ 2 w 7"/>
                  <a:gd name="T5" fmla="*/ 3 h 4"/>
                  <a:gd name="T6" fmla="*/ 0 w 7"/>
                  <a:gd name="T7" fmla="*/ 3 h 4"/>
                  <a:gd name="T8" fmla="*/ 0 w 7"/>
                  <a:gd name="T9" fmla="*/ 4 h 4"/>
                  <a:gd name="T10" fmla="*/ 2 w 7"/>
                  <a:gd name="T11" fmla="*/ 4 h 4"/>
                  <a:gd name="T12" fmla="*/ 6 w 7"/>
                  <a:gd name="T13" fmla="*/ 1 h 4"/>
                  <a:gd name="T14" fmla="*/ 7 w 7"/>
                  <a:gd name="T15" fmla="*/ 0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 h="4">
                    <a:moveTo>
                      <a:pt x="7" y="0"/>
                    </a:moveTo>
                    <a:cubicBezTo>
                      <a:pt x="6" y="0"/>
                      <a:pt x="6" y="0"/>
                      <a:pt x="6" y="0"/>
                    </a:cubicBezTo>
                    <a:cubicBezTo>
                      <a:pt x="2" y="3"/>
                      <a:pt x="2" y="3"/>
                      <a:pt x="2" y="3"/>
                    </a:cubicBezTo>
                    <a:cubicBezTo>
                      <a:pt x="1" y="3"/>
                      <a:pt x="0" y="3"/>
                      <a:pt x="0" y="3"/>
                    </a:cubicBezTo>
                    <a:cubicBezTo>
                      <a:pt x="0" y="4"/>
                      <a:pt x="0" y="4"/>
                      <a:pt x="0" y="4"/>
                    </a:cubicBezTo>
                    <a:cubicBezTo>
                      <a:pt x="0" y="4"/>
                      <a:pt x="1" y="4"/>
                      <a:pt x="2" y="4"/>
                    </a:cubicBezTo>
                    <a:cubicBezTo>
                      <a:pt x="6" y="1"/>
                      <a:pt x="6" y="1"/>
                      <a:pt x="6" y="1"/>
                    </a:cubicBezTo>
                    <a:cubicBezTo>
                      <a:pt x="7" y="0"/>
                      <a:pt x="7" y="0"/>
                      <a:pt x="7" y="0"/>
                    </a:cubicBezTo>
                    <a:close/>
                  </a:path>
                </a:pathLst>
              </a:custGeom>
              <a:solidFill>
                <a:srgbClr val="3D3D3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964" name="Freeform 381"/>
              <p:cNvSpPr/>
              <p:nvPr/>
            </p:nvSpPr>
            <p:spPr bwMode="auto">
              <a:xfrm>
                <a:off x="6040" y="3928"/>
                <a:ext cx="6" cy="4"/>
              </a:xfrm>
              <a:custGeom>
                <a:avLst/>
                <a:gdLst>
                  <a:gd name="T0" fmla="*/ 6 w 6"/>
                  <a:gd name="T1" fmla="*/ 0 h 4"/>
                  <a:gd name="T2" fmla="*/ 6 w 6"/>
                  <a:gd name="T3" fmla="*/ 0 h 4"/>
                  <a:gd name="T4" fmla="*/ 1 w 6"/>
                  <a:gd name="T5" fmla="*/ 3 h 4"/>
                  <a:gd name="T6" fmla="*/ 0 w 6"/>
                  <a:gd name="T7" fmla="*/ 3 h 4"/>
                  <a:gd name="T8" fmla="*/ 0 w 6"/>
                  <a:gd name="T9" fmla="*/ 4 h 4"/>
                  <a:gd name="T10" fmla="*/ 1 w 6"/>
                  <a:gd name="T11" fmla="*/ 4 h 4"/>
                  <a:gd name="T12" fmla="*/ 6 w 6"/>
                  <a:gd name="T13" fmla="*/ 1 h 4"/>
                  <a:gd name="T14" fmla="*/ 6 w 6"/>
                  <a:gd name="T15" fmla="*/ 1 h 4"/>
                  <a:gd name="T16" fmla="*/ 6 w 6"/>
                  <a:gd name="T17"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4">
                    <a:moveTo>
                      <a:pt x="6" y="0"/>
                    </a:moveTo>
                    <a:cubicBezTo>
                      <a:pt x="6" y="0"/>
                      <a:pt x="6" y="0"/>
                      <a:pt x="6" y="0"/>
                    </a:cubicBezTo>
                    <a:cubicBezTo>
                      <a:pt x="1" y="3"/>
                      <a:pt x="1" y="3"/>
                      <a:pt x="1" y="3"/>
                    </a:cubicBezTo>
                    <a:cubicBezTo>
                      <a:pt x="1" y="3"/>
                      <a:pt x="0" y="3"/>
                      <a:pt x="0" y="3"/>
                    </a:cubicBezTo>
                    <a:cubicBezTo>
                      <a:pt x="0" y="4"/>
                      <a:pt x="0" y="4"/>
                      <a:pt x="0" y="4"/>
                    </a:cubicBezTo>
                    <a:cubicBezTo>
                      <a:pt x="0" y="4"/>
                      <a:pt x="1" y="4"/>
                      <a:pt x="1" y="4"/>
                    </a:cubicBezTo>
                    <a:cubicBezTo>
                      <a:pt x="6" y="1"/>
                      <a:pt x="6" y="1"/>
                      <a:pt x="6" y="1"/>
                    </a:cubicBezTo>
                    <a:cubicBezTo>
                      <a:pt x="6" y="1"/>
                      <a:pt x="6" y="1"/>
                      <a:pt x="6" y="1"/>
                    </a:cubicBezTo>
                    <a:lnTo>
                      <a:pt x="6" y="0"/>
                    </a:lnTo>
                    <a:close/>
                  </a:path>
                </a:pathLst>
              </a:custGeom>
              <a:solidFill>
                <a:srgbClr val="3D3D3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965" name="Freeform 382"/>
              <p:cNvSpPr/>
              <p:nvPr/>
            </p:nvSpPr>
            <p:spPr bwMode="auto">
              <a:xfrm>
                <a:off x="6051" y="3937"/>
                <a:ext cx="5" cy="3"/>
              </a:xfrm>
              <a:custGeom>
                <a:avLst/>
                <a:gdLst>
                  <a:gd name="T0" fmla="*/ 5 w 5"/>
                  <a:gd name="T1" fmla="*/ 2 h 3"/>
                  <a:gd name="T2" fmla="*/ 1 w 5"/>
                  <a:gd name="T3" fmla="*/ 1 h 3"/>
                  <a:gd name="T4" fmla="*/ 0 w 5"/>
                  <a:gd name="T5" fmla="*/ 0 h 3"/>
                  <a:gd name="T6" fmla="*/ 0 w 5"/>
                  <a:gd name="T7" fmla="*/ 1 h 3"/>
                  <a:gd name="T8" fmla="*/ 1 w 5"/>
                  <a:gd name="T9" fmla="*/ 1 h 3"/>
                  <a:gd name="T10" fmla="*/ 5 w 5"/>
                  <a:gd name="T11" fmla="*/ 3 h 3"/>
                  <a:gd name="T12" fmla="*/ 5 w 5"/>
                  <a:gd name="T13" fmla="*/ 2 h 3"/>
                </a:gdLst>
                <a:ahLst/>
                <a:cxnLst>
                  <a:cxn ang="0">
                    <a:pos x="T0" y="T1"/>
                  </a:cxn>
                  <a:cxn ang="0">
                    <a:pos x="T2" y="T3"/>
                  </a:cxn>
                  <a:cxn ang="0">
                    <a:pos x="T4" y="T5"/>
                  </a:cxn>
                  <a:cxn ang="0">
                    <a:pos x="T6" y="T7"/>
                  </a:cxn>
                  <a:cxn ang="0">
                    <a:pos x="T8" y="T9"/>
                  </a:cxn>
                  <a:cxn ang="0">
                    <a:pos x="T10" y="T11"/>
                  </a:cxn>
                  <a:cxn ang="0">
                    <a:pos x="T12" y="T13"/>
                  </a:cxn>
                </a:cxnLst>
                <a:rect l="0" t="0" r="r" b="b"/>
                <a:pathLst>
                  <a:path w="5" h="3">
                    <a:moveTo>
                      <a:pt x="5" y="2"/>
                    </a:moveTo>
                    <a:lnTo>
                      <a:pt x="1" y="1"/>
                    </a:lnTo>
                    <a:lnTo>
                      <a:pt x="0" y="0"/>
                    </a:lnTo>
                    <a:lnTo>
                      <a:pt x="0" y="1"/>
                    </a:lnTo>
                    <a:lnTo>
                      <a:pt x="1" y="1"/>
                    </a:lnTo>
                    <a:lnTo>
                      <a:pt x="5" y="3"/>
                    </a:lnTo>
                    <a:lnTo>
                      <a:pt x="5" y="2"/>
                    </a:lnTo>
                    <a:close/>
                  </a:path>
                </a:pathLst>
              </a:custGeom>
              <a:solidFill>
                <a:srgbClr val="63636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966" name="Freeform 383"/>
              <p:cNvSpPr/>
              <p:nvPr/>
            </p:nvSpPr>
            <p:spPr bwMode="auto">
              <a:xfrm>
                <a:off x="6056" y="3937"/>
                <a:ext cx="7" cy="4"/>
              </a:xfrm>
              <a:custGeom>
                <a:avLst/>
                <a:gdLst>
                  <a:gd name="T0" fmla="*/ 7 w 7"/>
                  <a:gd name="T1" fmla="*/ 0 h 5"/>
                  <a:gd name="T2" fmla="*/ 6 w 7"/>
                  <a:gd name="T3" fmla="*/ 1 h 5"/>
                  <a:gd name="T4" fmla="*/ 2 w 7"/>
                  <a:gd name="T5" fmla="*/ 3 h 5"/>
                  <a:gd name="T6" fmla="*/ 0 w 7"/>
                  <a:gd name="T7" fmla="*/ 3 h 5"/>
                  <a:gd name="T8" fmla="*/ 0 w 7"/>
                  <a:gd name="T9" fmla="*/ 4 h 5"/>
                  <a:gd name="T10" fmla="*/ 2 w 7"/>
                  <a:gd name="T11" fmla="*/ 4 h 5"/>
                  <a:gd name="T12" fmla="*/ 6 w 7"/>
                  <a:gd name="T13" fmla="*/ 2 h 5"/>
                  <a:gd name="T14" fmla="*/ 7 w 7"/>
                  <a:gd name="T15" fmla="*/ 1 h 5"/>
                  <a:gd name="T16" fmla="*/ 7 w 7"/>
                  <a:gd name="T17"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5">
                    <a:moveTo>
                      <a:pt x="7" y="0"/>
                    </a:moveTo>
                    <a:cubicBezTo>
                      <a:pt x="6" y="1"/>
                      <a:pt x="6" y="1"/>
                      <a:pt x="6" y="1"/>
                    </a:cubicBezTo>
                    <a:cubicBezTo>
                      <a:pt x="2" y="3"/>
                      <a:pt x="2" y="3"/>
                      <a:pt x="2" y="3"/>
                    </a:cubicBezTo>
                    <a:cubicBezTo>
                      <a:pt x="1" y="4"/>
                      <a:pt x="1" y="4"/>
                      <a:pt x="0" y="3"/>
                    </a:cubicBezTo>
                    <a:cubicBezTo>
                      <a:pt x="0" y="4"/>
                      <a:pt x="0" y="4"/>
                      <a:pt x="0" y="4"/>
                    </a:cubicBezTo>
                    <a:cubicBezTo>
                      <a:pt x="1" y="5"/>
                      <a:pt x="1" y="5"/>
                      <a:pt x="2" y="4"/>
                    </a:cubicBezTo>
                    <a:cubicBezTo>
                      <a:pt x="6" y="2"/>
                      <a:pt x="6" y="2"/>
                      <a:pt x="6" y="2"/>
                    </a:cubicBezTo>
                    <a:cubicBezTo>
                      <a:pt x="7" y="1"/>
                      <a:pt x="7" y="1"/>
                      <a:pt x="7" y="1"/>
                    </a:cubicBezTo>
                    <a:lnTo>
                      <a:pt x="7" y="0"/>
                    </a:lnTo>
                    <a:close/>
                  </a:path>
                </a:pathLst>
              </a:custGeom>
              <a:solidFill>
                <a:srgbClr val="3D3D3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967" name="Freeform 384"/>
              <p:cNvSpPr/>
              <p:nvPr/>
            </p:nvSpPr>
            <p:spPr bwMode="auto">
              <a:xfrm>
                <a:off x="5978" y="3891"/>
                <a:ext cx="19" cy="11"/>
              </a:xfrm>
              <a:custGeom>
                <a:avLst/>
                <a:gdLst>
                  <a:gd name="T0" fmla="*/ 19 w 19"/>
                  <a:gd name="T1" fmla="*/ 7 h 11"/>
                  <a:gd name="T2" fmla="*/ 19 w 19"/>
                  <a:gd name="T3" fmla="*/ 8 h 11"/>
                  <a:gd name="T4" fmla="*/ 14 w 19"/>
                  <a:gd name="T5" fmla="*/ 11 h 11"/>
                  <a:gd name="T6" fmla="*/ 13 w 19"/>
                  <a:gd name="T7" fmla="*/ 11 h 11"/>
                  <a:gd name="T8" fmla="*/ 0 w 19"/>
                  <a:gd name="T9" fmla="*/ 4 h 11"/>
                  <a:gd name="T10" fmla="*/ 0 w 19"/>
                  <a:gd name="T11" fmla="*/ 3 h 11"/>
                  <a:gd name="T12" fmla="*/ 5 w 19"/>
                  <a:gd name="T13" fmla="*/ 0 h 11"/>
                  <a:gd name="T14" fmla="*/ 6 w 19"/>
                  <a:gd name="T15" fmla="*/ 0 h 11"/>
                  <a:gd name="T16" fmla="*/ 19 w 19"/>
                  <a:gd name="T17" fmla="*/ 7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11">
                    <a:moveTo>
                      <a:pt x="19" y="7"/>
                    </a:moveTo>
                    <a:cubicBezTo>
                      <a:pt x="19" y="8"/>
                      <a:pt x="19" y="8"/>
                      <a:pt x="19" y="8"/>
                    </a:cubicBezTo>
                    <a:cubicBezTo>
                      <a:pt x="14" y="11"/>
                      <a:pt x="14" y="11"/>
                      <a:pt x="14" y="11"/>
                    </a:cubicBezTo>
                    <a:cubicBezTo>
                      <a:pt x="14" y="11"/>
                      <a:pt x="13" y="11"/>
                      <a:pt x="13" y="11"/>
                    </a:cubicBezTo>
                    <a:cubicBezTo>
                      <a:pt x="0" y="4"/>
                      <a:pt x="0" y="4"/>
                      <a:pt x="0" y="4"/>
                    </a:cubicBezTo>
                    <a:cubicBezTo>
                      <a:pt x="0" y="3"/>
                      <a:pt x="0" y="3"/>
                      <a:pt x="0" y="3"/>
                    </a:cubicBezTo>
                    <a:cubicBezTo>
                      <a:pt x="5" y="0"/>
                      <a:pt x="5" y="0"/>
                      <a:pt x="5" y="0"/>
                    </a:cubicBezTo>
                    <a:cubicBezTo>
                      <a:pt x="5" y="0"/>
                      <a:pt x="6" y="0"/>
                      <a:pt x="6" y="0"/>
                    </a:cubicBezTo>
                    <a:lnTo>
                      <a:pt x="19" y="7"/>
                    </a:lnTo>
                    <a:close/>
                  </a:path>
                </a:pathLst>
              </a:custGeom>
              <a:solidFill>
                <a:srgbClr val="4A4A4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968" name="Freeform 385"/>
              <p:cNvSpPr/>
              <p:nvPr/>
            </p:nvSpPr>
            <p:spPr bwMode="auto">
              <a:xfrm>
                <a:off x="5978" y="3894"/>
                <a:ext cx="13" cy="9"/>
              </a:xfrm>
              <a:custGeom>
                <a:avLst/>
                <a:gdLst>
                  <a:gd name="T0" fmla="*/ 13 w 13"/>
                  <a:gd name="T1" fmla="*/ 8 h 9"/>
                  <a:gd name="T2" fmla="*/ 0 w 13"/>
                  <a:gd name="T3" fmla="*/ 1 h 9"/>
                  <a:gd name="T4" fmla="*/ 0 w 13"/>
                  <a:gd name="T5" fmla="*/ 0 h 9"/>
                  <a:gd name="T6" fmla="*/ 0 w 13"/>
                  <a:gd name="T7" fmla="*/ 1 h 9"/>
                  <a:gd name="T8" fmla="*/ 0 w 13"/>
                  <a:gd name="T9" fmla="*/ 2 h 9"/>
                  <a:gd name="T10" fmla="*/ 13 w 13"/>
                  <a:gd name="T11" fmla="*/ 9 h 9"/>
                  <a:gd name="T12" fmla="*/ 13 w 13"/>
                  <a:gd name="T13" fmla="*/ 8 h 9"/>
                </a:gdLst>
                <a:ahLst/>
                <a:cxnLst>
                  <a:cxn ang="0">
                    <a:pos x="T0" y="T1"/>
                  </a:cxn>
                  <a:cxn ang="0">
                    <a:pos x="T2" y="T3"/>
                  </a:cxn>
                  <a:cxn ang="0">
                    <a:pos x="T4" y="T5"/>
                  </a:cxn>
                  <a:cxn ang="0">
                    <a:pos x="T6" y="T7"/>
                  </a:cxn>
                  <a:cxn ang="0">
                    <a:pos x="T8" y="T9"/>
                  </a:cxn>
                  <a:cxn ang="0">
                    <a:pos x="T10" y="T11"/>
                  </a:cxn>
                  <a:cxn ang="0">
                    <a:pos x="T12" y="T13"/>
                  </a:cxn>
                </a:cxnLst>
                <a:rect l="0" t="0" r="r" b="b"/>
                <a:pathLst>
                  <a:path w="13" h="9">
                    <a:moveTo>
                      <a:pt x="13" y="8"/>
                    </a:moveTo>
                    <a:lnTo>
                      <a:pt x="0" y="1"/>
                    </a:lnTo>
                    <a:lnTo>
                      <a:pt x="0" y="0"/>
                    </a:lnTo>
                    <a:lnTo>
                      <a:pt x="0" y="1"/>
                    </a:lnTo>
                    <a:lnTo>
                      <a:pt x="0" y="2"/>
                    </a:lnTo>
                    <a:lnTo>
                      <a:pt x="13" y="9"/>
                    </a:lnTo>
                    <a:lnTo>
                      <a:pt x="13" y="8"/>
                    </a:lnTo>
                    <a:close/>
                  </a:path>
                </a:pathLst>
              </a:custGeom>
              <a:solidFill>
                <a:srgbClr val="63636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969" name="Freeform 386"/>
              <p:cNvSpPr/>
              <p:nvPr/>
            </p:nvSpPr>
            <p:spPr bwMode="auto">
              <a:xfrm>
                <a:off x="5991" y="3899"/>
                <a:ext cx="6" cy="4"/>
              </a:xfrm>
              <a:custGeom>
                <a:avLst/>
                <a:gdLst>
                  <a:gd name="T0" fmla="*/ 6 w 6"/>
                  <a:gd name="T1" fmla="*/ 0 h 4"/>
                  <a:gd name="T2" fmla="*/ 6 w 6"/>
                  <a:gd name="T3" fmla="*/ 0 h 4"/>
                  <a:gd name="T4" fmla="*/ 1 w 6"/>
                  <a:gd name="T5" fmla="*/ 3 h 4"/>
                  <a:gd name="T6" fmla="*/ 0 w 6"/>
                  <a:gd name="T7" fmla="*/ 3 h 4"/>
                  <a:gd name="T8" fmla="*/ 0 w 6"/>
                  <a:gd name="T9" fmla="*/ 4 h 4"/>
                  <a:gd name="T10" fmla="*/ 1 w 6"/>
                  <a:gd name="T11" fmla="*/ 4 h 4"/>
                  <a:gd name="T12" fmla="*/ 6 w 6"/>
                  <a:gd name="T13" fmla="*/ 1 h 4"/>
                  <a:gd name="T14" fmla="*/ 6 w 6"/>
                  <a:gd name="T15" fmla="*/ 1 h 4"/>
                  <a:gd name="T16" fmla="*/ 6 w 6"/>
                  <a:gd name="T17"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4">
                    <a:moveTo>
                      <a:pt x="6" y="0"/>
                    </a:moveTo>
                    <a:cubicBezTo>
                      <a:pt x="6" y="0"/>
                      <a:pt x="6" y="0"/>
                      <a:pt x="6" y="0"/>
                    </a:cubicBezTo>
                    <a:cubicBezTo>
                      <a:pt x="1" y="3"/>
                      <a:pt x="1" y="3"/>
                      <a:pt x="1" y="3"/>
                    </a:cubicBezTo>
                    <a:cubicBezTo>
                      <a:pt x="1" y="3"/>
                      <a:pt x="0" y="3"/>
                      <a:pt x="0" y="3"/>
                    </a:cubicBezTo>
                    <a:cubicBezTo>
                      <a:pt x="0" y="4"/>
                      <a:pt x="0" y="4"/>
                      <a:pt x="0" y="4"/>
                    </a:cubicBezTo>
                    <a:cubicBezTo>
                      <a:pt x="0" y="4"/>
                      <a:pt x="1" y="4"/>
                      <a:pt x="1" y="4"/>
                    </a:cubicBezTo>
                    <a:cubicBezTo>
                      <a:pt x="6" y="1"/>
                      <a:pt x="6" y="1"/>
                      <a:pt x="6" y="1"/>
                    </a:cubicBezTo>
                    <a:cubicBezTo>
                      <a:pt x="6" y="1"/>
                      <a:pt x="6" y="1"/>
                      <a:pt x="6" y="1"/>
                    </a:cubicBezTo>
                    <a:lnTo>
                      <a:pt x="6" y="0"/>
                    </a:lnTo>
                    <a:close/>
                  </a:path>
                </a:pathLst>
              </a:custGeom>
              <a:solidFill>
                <a:srgbClr val="3D3D3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970" name="Freeform 387"/>
              <p:cNvSpPr/>
              <p:nvPr/>
            </p:nvSpPr>
            <p:spPr bwMode="auto">
              <a:xfrm>
                <a:off x="6035" y="3937"/>
                <a:ext cx="5" cy="3"/>
              </a:xfrm>
              <a:custGeom>
                <a:avLst/>
                <a:gdLst>
                  <a:gd name="T0" fmla="*/ 5 w 5"/>
                  <a:gd name="T1" fmla="*/ 2 h 3"/>
                  <a:gd name="T2" fmla="*/ 0 w 5"/>
                  <a:gd name="T3" fmla="*/ 1 h 3"/>
                  <a:gd name="T4" fmla="*/ 0 w 5"/>
                  <a:gd name="T5" fmla="*/ 0 h 3"/>
                  <a:gd name="T6" fmla="*/ 0 w 5"/>
                  <a:gd name="T7" fmla="*/ 1 h 3"/>
                  <a:gd name="T8" fmla="*/ 0 w 5"/>
                  <a:gd name="T9" fmla="*/ 1 h 3"/>
                  <a:gd name="T10" fmla="*/ 5 w 5"/>
                  <a:gd name="T11" fmla="*/ 3 h 3"/>
                  <a:gd name="T12" fmla="*/ 5 w 5"/>
                  <a:gd name="T13" fmla="*/ 2 h 3"/>
                </a:gdLst>
                <a:ahLst/>
                <a:cxnLst>
                  <a:cxn ang="0">
                    <a:pos x="T0" y="T1"/>
                  </a:cxn>
                  <a:cxn ang="0">
                    <a:pos x="T2" y="T3"/>
                  </a:cxn>
                  <a:cxn ang="0">
                    <a:pos x="T4" y="T5"/>
                  </a:cxn>
                  <a:cxn ang="0">
                    <a:pos x="T6" y="T7"/>
                  </a:cxn>
                  <a:cxn ang="0">
                    <a:pos x="T8" y="T9"/>
                  </a:cxn>
                  <a:cxn ang="0">
                    <a:pos x="T10" y="T11"/>
                  </a:cxn>
                  <a:cxn ang="0">
                    <a:pos x="T12" y="T13"/>
                  </a:cxn>
                </a:cxnLst>
                <a:rect l="0" t="0" r="r" b="b"/>
                <a:pathLst>
                  <a:path w="5" h="3">
                    <a:moveTo>
                      <a:pt x="5" y="2"/>
                    </a:moveTo>
                    <a:lnTo>
                      <a:pt x="0" y="1"/>
                    </a:lnTo>
                    <a:lnTo>
                      <a:pt x="0" y="0"/>
                    </a:lnTo>
                    <a:lnTo>
                      <a:pt x="0" y="1"/>
                    </a:lnTo>
                    <a:lnTo>
                      <a:pt x="0" y="1"/>
                    </a:lnTo>
                    <a:lnTo>
                      <a:pt x="5" y="3"/>
                    </a:lnTo>
                    <a:lnTo>
                      <a:pt x="5" y="2"/>
                    </a:lnTo>
                    <a:close/>
                  </a:path>
                </a:pathLst>
              </a:custGeom>
              <a:solidFill>
                <a:srgbClr val="63636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971" name="Freeform 388"/>
              <p:cNvSpPr/>
              <p:nvPr/>
            </p:nvSpPr>
            <p:spPr bwMode="auto">
              <a:xfrm>
                <a:off x="6040" y="3937"/>
                <a:ext cx="6" cy="3"/>
              </a:xfrm>
              <a:custGeom>
                <a:avLst/>
                <a:gdLst>
                  <a:gd name="T0" fmla="*/ 6 w 6"/>
                  <a:gd name="T1" fmla="*/ 0 h 4"/>
                  <a:gd name="T2" fmla="*/ 6 w 6"/>
                  <a:gd name="T3" fmla="*/ 1 h 4"/>
                  <a:gd name="T4" fmla="*/ 2 w 6"/>
                  <a:gd name="T5" fmla="*/ 3 h 4"/>
                  <a:gd name="T6" fmla="*/ 0 w 6"/>
                  <a:gd name="T7" fmla="*/ 3 h 4"/>
                  <a:gd name="T8" fmla="*/ 0 w 6"/>
                  <a:gd name="T9" fmla="*/ 4 h 4"/>
                  <a:gd name="T10" fmla="*/ 2 w 6"/>
                  <a:gd name="T11" fmla="*/ 4 h 4"/>
                  <a:gd name="T12" fmla="*/ 6 w 6"/>
                  <a:gd name="T13" fmla="*/ 1 h 4"/>
                  <a:gd name="T14" fmla="*/ 6 w 6"/>
                  <a:gd name="T15" fmla="*/ 1 h 4"/>
                  <a:gd name="T16" fmla="*/ 6 w 6"/>
                  <a:gd name="T17"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4">
                    <a:moveTo>
                      <a:pt x="6" y="0"/>
                    </a:moveTo>
                    <a:cubicBezTo>
                      <a:pt x="6" y="1"/>
                      <a:pt x="6" y="1"/>
                      <a:pt x="6" y="1"/>
                    </a:cubicBezTo>
                    <a:cubicBezTo>
                      <a:pt x="2" y="3"/>
                      <a:pt x="2" y="3"/>
                      <a:pt x="2" y="3"/>
                    </a:cubicBezTo>
                    <a:cubicBezTo>
                      <a:pt x="1" y="3"/>
                      <a:pt x="0" y="3"/>
                      <a:pt x="0" y="3"/>
                    </a:cubicBezTo>
                    <a:cubicBezTo>
                      <a:pt x="0" y="4"/>
                      <a:pt x="0" y="4"/>
                      <a:pt x="0" y="4"/>
                    </a:cubicBezTo>
                    <a:cubicBezTo>
                      <a:pt x="0" y="4"/>
                      <a:pt x="1" y="4"/>
                      <a:pt x="2" y="4"/>
                    </a:cubicBezTo>
                    <a:cubicBezTo>
                      <a:pt x="6" y="1"/>
                      <a:pt x="6" y="1"/>
                      <a:pt x="6" y="1"/>
                    </a:cubicBezTo>
                    <a:cubicBezTo>
                      <a:pt x="6" y="1"/>
                      <a:pt x="6" y="1"/>
                      <a:pt x="6" y="1"/>
                    </a:cubicBezTo>
                    <a:lnTo>
                      <a:pt x="6" y="0"/>
                    </a:lnTo>
                    <a:close/>
                  </a:path>
                </a:pathLst>
              </a:custGeom>
              <a:solidFill>
                <a:srgbClr val="3D3D3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972" name="Freeform 389"/>
              <p:cNvSpPr/>
              <p:nvPr/>
            </p:nvSpPr>
            <p:spPr bwMode="auto">
              <a:xfrm>
                <a:off x="5955" y="3908"/>
                <a:ext cx="5" cy="4"/>
              </a:xfrm>
              <a:custGeom>
                <a:avLst/>
                <a:gdLst>
                  <a:gd name="T0" fmla="*/ 5 w 5"/>
                  <a:gd name="T1" fmla="*/ 3 h 4"/>
                  <a:gd name="T2" fmla="*/ 0 w 5"/>
                  <a:gd name="T3" fmla="*/ 1 h 4"/>
                  <a:gd name="T4" fmla="*/ 0 w 5"/>
                  <a:gd name="T5" fmla="*/ 0 h 4"/>
                  <a:gd name="T6" fmla="*/ 0 w 5"/>
                  <a:gd name="T7" fmla="*/ 1 h 4"/>
                  <a:gd name="T8" fmla="*/ 0 w 5"/>
                  <a:gd name="T9" fmla="*/ 2 h 4"/>
                  <a:gd name="T10" fmla="*/ 5 w 5"/>
                  <a:gd name="T11" fmla="*/ 4 h 4"/>
                  <a:gd name="T12" fmla="*/ 5 w 5"/>
                  <a:gd name="T13" fmla="*/ 3 h 4"/>
                </a:gdLst>
                <a:ahLst/>
                <a:cxnLst>
                  <a:cxn ang="0">
                    <a:pos x="T0" y="T1"/>
                  </a:cxn>
                  <a:cxn ang="0">
                    <a:pos x="T2" y="T3"/>
                  </a:cxn>
                  <a:cxn ang="0">
                    <a:pos x="T4" y="T5"/>
                  </a:cxn>
                  <a:cxn ang="0">
                    <a:pos x="T6" y="T7"/>
                  </a:cxn>
                  <a:cxn ang="0">
                    <a:pos x="T8" y="T9"/>
                  </a:cxn>
                  <a:cxn ang="0">
                    <a:pos x="T10" y="T11"/>
                  </a:cxn>
                  <a:cxn ang="0">
                    <a:pos x="T12" y="T13"/>
                  </a:cxn>
                </a:cxnLst>
                <a:rect l="0" t="0" r="r" b="b"/>
                <a:pathLst>
                  <a:path w="5" h="4">
                    <a:moveTo>
                      <a:pt x="5" y="3"/>
                    </a:moveTo>
                    <a:lnTo>
                      <a:pt x="0" y="1"/>
                    </a:lnTo>
                    <a:lnTo>
                      <a:pt x="0" y="0"/>
                    </a:lnTo>
                    <a:lnTo>
                      <a:pt x="0" y="1"/>
                    </a:lnTo>
                    <a:lnTo>
                      <a:pt x="0" y="2"/>
                    </a:lnTo>
                    <a:lnTo>
                      <a:pt x="5" y="4"/>
                    </a:lnTo>
                    <a:lnTo>
                      <a:pt x="5" y="3"/>
                    </a:lnTo>
                    <a:close/>
                  </a:path>
                </a:pathLst>
              </a:custGeom>
              <a:solidFill>
                <a:srgbClr val="63636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973" name="Freeform 390"/>
              <p:cNvSpPr/>
              <p:nvPr/>
            </p:nvSpPr>
            <p:spPr bwMode="auto">
              <a:xfrm>
                <a:off x="5960" y="3908"/>
                <a:ext cx="6" cy="5"/>
              </a:xfrm>
              <a:custGeom>
                <a:avLst/>
                <a:gdLst>
                  <a:gd name="T0" fmla="*/ 6 w 6"/>
                  <a:gd name="T1" fmla="*/ 0 h 5"/>
                  <a:gd name="T2" fmla="*/ 6 w 6"/>
                  <a:gd name="T3" fmla="*/ 1 h 5"/>
                  <a:gd name="T4" fmla="*/ 1 w 6"/>
                  <a:gd name="T5" fmla="*/ 3 h 5"/>
                  <a:gd name="T6" fmla="*/ 0 w 6"/>
                  <a:gd name="T7" fmla="*/ 3 h 5"/>
                  <a:gd name="T8" fmla="*/ 0 w 6"/>
                  <a:gd name="T9" fmla="*/ 4 h 5"/>
                  <a:gd name="T10" fmla="*/ 1 w 6"/>
                  <a:gd name="T11" fmla="*/ 4 h 5"/>
                  <a:gd name="T12" fmla="*/ 6 w 6"/>
                  <a:gd name="T13" fmla="*/ 2 h 5"/>
                  <a:gd name="T14" fmla="*/ 6 w 6"/>
                  <a:gd name="T15" fmla="*/ 1 h 5"/>
                  <a:gd name="T16" fmla="*/ 6 w 6"/>
                  <a:gd name="T17"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5">
                    <a:moveTo>
                      <a:pt x="6" y="0"/>
                    </a:moveTo>
                    <a:cubicBezTo>
                      <a:pt x="6" y="1"/>
                      <a:pt x="6" y="1"/>
                      <a:pt x="6" y="1"/>
                    </a:cubicBezTo>
                    <a:cubicBezTo>
                      <a:pt x="1" y="3"/>
                      <a:pt x="1" y="3"/>
                      <a:pt x="1" y="3"/>
                    </a:cubicBezTo>
                    <a:cubicBezTo>
                      <a:pt x="1" y="4"/>
                      <a:pt x="0" y="4"/>
                      <a:pt x="0" y="3"/>
                    </a:cubicBezTo>
                    <a:cubicBezTo>
                      <a:pt x="0" y="4"/>
                      <a:pt x="0" y="4"/>
                      <a:pt x="0" y="4"/>
                    </a:cubicBezTo>
                    <a:cubicBezTo>
                      <a:pt x="0" y="5"/>
                      <a:pt x="1" y="5"/>
                      <a:pt x="1" y="4"/>
                    </a:cubicBezTo>
                    <a:cubicBezTo>
                      <a:pt x="6" y="2"/>
                      <a:pt x="6" y="2"/>
                      <a:pt x="6" y="2"/>
                    </a:cubicBezTo>
                    <a:cubicBezTo>
                      <a:pt x="6" y="1"/>
                      <a:pt x="6" y="1"/>
                      <a:pt x="6" y="1"/>
                    </a:cubicBezTo>
                    <a:lnTo>
                      <a:pt x="6" y="0"/>
                    </a:lnTo>
                    <a:close/>
                  </a:path>
                </a:pathLst>
              </a:custGeom>
              <a:solidFill>
                <a:srgbClr val="3D3D3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974" name="Freeform 391"/>
              <p:cNvSpPr/>
              <p:nvPr/>
            </p:nvSpPr>
            <p:spPr bwMode="auto">
              <a:xfrm>
                <a:off x="5963" y="3913"/>
                <a:ext cx="5" cy="4"/>
              </a:xfrm>
              <a:custGeom>
                <a:avLst/>
                <a:gdLst>
                  <a:gd name="T0" fmla="*/ 5 w 5"/>
                  <a:gd name="T1" fmla="*/ 3 h 4"/>
                  <a:gd name="T2" fmla="*/ 0 w 5"/>
                  <a:gd name="T3" fmla="*/ 0 h 4"/>
                  <a:gd name="T4" fmla="*/ 0 w 5"/>
                  <a:gd name="T5" fmla="*/ 0 h 4"/>
                  <a:gd name="T6" fmla="*/ 0 w 5"/>
                  <a:gd name="T7" fmla="*/ 1 h 4"/>
                  <a:gd name="T8" fmla="*/ 0 w 5"/>
                  <a:gd name="T9" fmla="*/ 1 h 4"/>
                  <a:gd name="T10" fmla="*/ 5 w 5"/>
                  <a:gd name="T11" fmla="*/ 4 h 4"/>
                  <a:gd name="T12" fmla="*/ 5 w 5"/>
                  <a:gd name="T13" fmla="*/ 3 h 4"/>
                </a:gdLst>
                <a:ahLst/>
                <a:cxnLst>
                  <a:cxn ang="0">
                    <a:pos x="T0" y="T1"/>
                  </a:cxn>
                  <a:cxn ang="0">
                    <a:pos x="T2" y="T3"/>
                  </a:cxn>
                  <a:cxn ang="0">
                    <a:pos x="T4" y="T5"/>
                  </a:cxn>
                  <a:cxn ang="0">
                    <a:pos x="T6" y="T7"/>
                  </a:cxn>
                  <a:cxn ang="0">
                    <a:pos x="T8" y="T9"/>
                  </a:cxn>
                  <a:cxn ang="0">
                    <a:pos x="T10" y="T11"/>
                  </a:cxn>
                  <a:cxn ang="0">
                    <a:pos x="T12" y="T13"/>
                  </a:cxn>
                </a:cxnLst>
                <a:rect l="0" t="0" r="r" b="b"/>
                <a:pathLst>
                  <a:path w="5" h="4">
                    <a:moveTo>
                      <a:pt x="5" y="3"/>
                    </a:moveTo>
                    <a:lnTo>
                      <a:pt x="0" y="0"/>
                    </a:lnTo>
                    <a:lnTo>
                      <a:pt x="0" y="0"/>
                    </a:lnTo>
                    <a:lnTo>
                      <a:pt x="0" y="1"/>
                    </a:lnTo>
                    <a:lnTo>
                      <a:pt x="0" y="1"/>
                    </a:lnTo>
                    <a:lnTo>
                      <a:pt x="5" y="4"/>
                    </a:lnTo>
                    <a:lnTo>
                      <a:pt x="5" y="3"/>
                    </a:lnTo>
                    <a:close/>
                  </a:path>
                </a:pathLst>
              </a:custGeom>
              <a:solidFill>
                <a:srgbClr val="63636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975" name="Freeform 392"/>
              <p:cNvSpPr/>
              <p:nvPr/>
            </p:nvSpPr>
            <p:spPr bwMode="auto">
              <a:xfrm>
                <a:off x="5968" y="3913"/>
                <a:ext cx="6" cy="4"/>
              </a:xfrm>
              <a:custGeom>
                <a:avLst/>
                <a:gdLst>
                  <a:gd name="T0" fmla="*/ 6 w 6"/>
                  <a:gd name="T1" fmla="*/ 0 h 4"/>
                  <a:gd name="T2" fmla="*/ 6 w 6"/>
                  <a:gd name="T3" fmla="*/ 0 h 4"/>
                  <a:gd name="T4" fmla="*/ 1 w 6"/>
                  <a:gd name="T5" fmla="*/ 3 h 4"/>
                  <a:gd name="T6" fmla="*/ 0 w 6"/>
                  <a:gd name="T7" fmla="*/ 3 h 4"/>
                  <a:gd name="T8" fmla="*/ 0 w 6"/>
                  <a:gd name="T9" fmla="*/ 4 h 4"/>
                  <a:gd name="T10" fmla="*/ 1 w 6"/>
                  <a:gd name="T11" fmla="*/ 4 h 4"/>
                  <a:gd name="T12" fmla="*/ 6 w 6"/>
                  <a:gd name="T13" fmla="*/ 1 h 4"/>
                  <a:gd name="T14" fmla="*/ 6 w 6"/>
                  <a:gd name="T15" fmla="*/ 1 h 4"/>
                  <a:gd name="T16" fmla="*/ 6 w 6"/>
                  <a:gd name="T17"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4">
                    <a:moveTo>
                      <a:pt x="6" y="0"/>
                    </a:moveTo>
                    <a:cubicBezTo>
                      <a:pt x="6" y="0"/>
                      <a:pt x="6" y="0"/>
                      <a:pt x="6" y="0"/>
                    </a:cubicBezTo>
                    <a:cubicBezTo>
                      <a:pt x="1" y="3"/>
                      <a:pt x="1" y="3"/>
                      <a:pt x="1" y="3"/>
                    </a:cubicBezTo>
                    <a:cubicBezTo>
                      <a:pt x="1" y="3"/>
                      <a:pt x="0" y="3"/>
                      <a:pt x="0" y="3"/>
                    </a:cubicBezTo>
                    <a:cubicBezTo>
                      <a:pt x="0" y="4"/>
                      <a:pt x="0" y="4"/>
                      <a:pt x="0" y="4"/>
                    </a:cubicBezTo>
                    <a:cubicBezTo>
                      <a:pt x="0" y="4"/>
                      <a:pt x="1" y="4"/>
                      <a:pt x="1" y="4"/>
                    </a:cubicBezTo>
                    <a:cubicBezTo>
                      <a:pt x="6" y="1"/>
                      <a:pt x="6" y="1"/>
                      <a:pt x="6" y="1"/>
                    </a:cubicBezTo>
                    <a:cubicBezTo>
                      <a:pt x="6" y="1"/>
                      <a:pt x="6" y="1"/>
                      <a:pt x="6" y="1"/>
                    </a:cubicBezTo>
                    <a:lnTo>
                      <a:pt x="6" y="0"/>
                    </a:lnTo>
                    <a:close/>
                  </a:path>
                </a:pathLst>
              </a:custGeom>
              <a:solidFill>
                <a:srgbClr val="3D3D3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976" name="Freeform 393"/>
              <p:cNvSpPr/>
              <p:nvPr/>
            </p:nvSpPr>
            <p:spPr bwMode="auto">
              <a:xfrm>
                <a:off x="5971" y="3918"/>
                <a:ext cx="5" cy="4"/>
              </a:xfrm>
              <a:custGeom>
                <a:avLst/>
                <a:gdLst>
                  <a:gd name="T0" fmla="*/ 5 w 5"/>
                  <a:gd name="T1" fmla="*/ 3 h 4"/>
                  <a:gd name="T2" fmla="*/ 0 w 5"/>
                  <a:gd name="T3" fmla="*/ 0 h 4"/>
                  <a:gd name="T4" fmla="*/ 0 w 5"/>
                  <a:gd name="T5" fmla="*/ 0 h 4"/>
                  <a:gd name="T6" fmla="*/ 0 w 5"/>
                  <a:gd name="T7" fmla="*/ 1 h 4"/>
                  <a:gd name="T8" fmla="*/ 0 w 5"/>
                  <a:gd name="T9" fmla="*/ 1 h 4"/>
                  <a:gd name="T10" fmla="*/ 5 w 5"/>
                  <a:gd name="T11" fmla="*/ 4 h 4"/>
                  <a:gd name="T12" fmla="*/ 5 w 5"/>
                  <a:gd name="T13" fmla="*/ 3 h 4"/>
                </a:gdLst>
                <a:ahLst/>
                <a:cxnLst>
                  <a:cxn ang="0">
                    <a:pos x="T0" y="T1"/>
                  </a:cxn>
                  <a:cxn ang="0">
                    <a:pos x="T2" y="T3"/>
                  </a:cxn>
                  <a:cxn ang="0">
                    <a:pos x="T4" y="T5"/>
                  </a:cxn>
                  <a:cxn ang="0">
                    <a:pos x="T6" y="T7"/>
                  </a:cxn>
                  <a:cxn ang="0">
                    <a:pos x="T8" y="T9"/>
                  </a:cxn>
                  <a:cxn ang="0">
                    <a:pos x="T10" y="T11"/>
                  </a:cxn>
                  <a:cxn ang="0">
                    <a:pos x="T12" y="T13"/>
                  </a:cxn>
                </a:cxnLst>
                <a:rect l="0" t="0" r="r" b="b"/>
                <a:pathLst>
                  <a:path w="5" h="4">
                    <a:moveTo>
                      <a:pt x="5" y="3"/>
                    </a:moveTo>
                    <a:lnTo>
                      <a:pt x="0" y="0"/>
                    </a:lnTo>
                    <a:lnTo>
                      <a:pt x="0" y="0"/>
                    </a:lnTo>
                    <a:lnTo>
                      <a:pt x="0" y="1"/>
                    </a:lnTo>
                    <a:lnTo>
                      <a:pt x="0" y="1"/>
                    </a:lnTo>
                    <a:lnTo>
                      <a:pt x="5" y="4"/>
                    </a:lnTo>
                    <a:lnTo>
                      <a:pt x="5" y="3"/>
                    </a:lnTo>
                    <a:close/>
                  </a:path>
                </a:pathLst>
              </a:custGeom>
              <a:solidFill>
                <a:srgbClr val="63636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977" name="Freeform 394"/>
              <p:cNvSpPr/>
              <p:nvPr/>
            </p:nvSpPr>
            <p:spPr bwMode="auto">
              <a:xfrm>
                <a:off x="5976" y="3918"/>
                <a:ext cx="6" cy="4"/>
              </a:xfrm>
              <a:custGeom>
                <a:avLst/>
                <a:gdLst>
                  <a:gd name="T0" fmla="*/ 6 w 6"/>
                  <a:gd name="T1" fmla="*/ 0 h 4"/>
                  <a:gd name="T2" fmla="*/ 6 w 6"/>
                  <a:gd name="T3" fmla="*/ 0 h 4"/>
                  <a:gd name="T4" fmla="*/ 1 w 6"/>
                  <a:gd name="T5" fmla="*/ 3 h 4"/>
                  <a:gd name="T6" fmla="*/ 0 w 6"/>
                  <a:gd name="T7" fmla="*/ 3 h 4"/>
                  <a:gd name="T8" fmla="*/ 0 w 6"/>
                  <a:gd name="T9" fmla="*/ 4 h 4"/>
                  <a:gd name="T10" fmla="*/ 1 w 6"/>
                  <a:gd name="T11" fmla="*/ 4 h 4"/>
                  <a:gd name="T12" fmla="*/ 6 w 6"/>
                  <a:gd name="T13" fmla="*/ 1 h 4"/>
                  <a:gd name="T14" fmla="*/ 6 w 6"/>
                  <a:gd name="T15" fmla="*/ 1 h 4"/>
                  <a:gd name="T16" fmla="*/ 6 w 6"/>
                  <a:gd name="T17"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4">
                    <a:moveTo>
                      <a:pt x="6" y="0"/>
                    </a:moveTo>
                    <a:cubicBezTo>
                      <a:pt x="6" y="0"/>
                      <a:pt x="6" y="0"/>
                      <a:pt x="6" y="0"/>
                    </a:cubicBezTo>
                    <a:cubicBezTo>
                      <a:pt x="1" y="3"/>
                      <a:pt x="1" y="3"/>
                      <a:pt x="1" y="3"/>
                    </a:cubicBezTo>
                    <a:cubicBezTo>
                      <a:pt x="1" y="3"/>
                      <a:pt x="0" y="3"/>
                      <a:pt x="0" y="3"/>
                    </a:cubicBezTo>
                    <a:cubicBezTo>
                      <a:pt x="0" y="4"/>
                      <a:pt x="0" y="4"/>
                      <a:pt x="0" y="4"/>
                    </a:cubicBezTo>
                    <a:cubicBezTo>
                      <a:pt x="0" y="4"/>
                      <a:pt x="1" y="4"/>
                      <a:pt x="1" y="4"/>
                    </a:cubicBezTo>
                    <a:cubicBezTo>
                      <a:pt x="6" y="1"/>
                      <a:pt x="6" y="1"/>
                      <a:pt x="6" y="1"/>
                    </a:cubicBezTo>
                    <a:cubicBezTo>
                      <a:pt x="6" y="1"/>
                      <a:pt x="6" y="1"/>
                      <a:pt x="6" y="1"/>
                    </a:cubicBezTo>
                    <a:lnTo>
                      <a:pt x="6" y="0"/>
                    </a:lnTo>
                    <a:close/>
                  </a:path>
                </a:pathLst>
              </a:custGeom>
              <a:solidFill>
                <a:srgbClr val="3D3D3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978" name="Freeform 395"/>
              <p:cNvSpPr/>
              <p:nvPr/>
            </p:nvSpPr>
            <p:spPr bwMode="auto">
              <a:xfrm>
                <a:off x="6026" y="3940"/>
                <a:ext cx="5" cy="4"/>
              </a:xfrm>
              <a:custGeom>
                <a:avLst/>
                <a:gdLst>
                  <a:gd name="T0" fmla="*/ 5 w 5"/>
                  <a:gd name="T1" fmla="*/ 3 h 4"/>
                  <a:gd name="T2" fmla="*/ 1 w 5"/>
                  <a:gd name="T3" fmla="*/ 1 h 4"/>
                  <a:gd name="T4" fmla="*/ 0 w 5"/>
                  <a:gd name="T5" fmla="*/ 0 h 4"/>
                  <a:gd name="T6" fmla="*/ 0 w 5"/>
                  <a:gd name="T7" fmla="*/ 1 h 4"/>
                  <a:gd name="T8" fmla="*/ 1 w 5"/>
                  <a:gd name="T9" fmla="*/ 2 h 4"/>
                  <a:gd name="T10" fmla="*/ 5 w 5"/>
                  <a:gd name="T11" fmla="*/ 4 h 4"/>
                  <a:gd name="T12" fmla="*/ 5 w 5"/>
                  <a:gd name="T13" fmla="*/ 3 h 4"/>
                </a:gdLst>
                <a:ahLst/>
                <a:cxnLst>
                  <a:cxn ang="0">
                    <a:pos x="T0" y="T1"/>
                  </a:cxn>
                  <a:cxn ang="0">
                    <a:pos x="T2" y="T3"/>
                  </a:cxn>
                  <a:cxn ang="0">
                    <a:pos x="T4" y="T5"/>
                  </a:cxn>
                  <a:cxn ang="0">
                    <a:pos x="T6" y="T7"/>
                  </a:cxn>
                  <a:cxn ang="0">
                    <a:pos x="T8" y="T9"/>
                  </a:cxn>
                  <a:cxn ang="0">
                    <a:pos x="T10" y="T11"/>
                  </a:cxn>
                  <a:cxn ang="0">
                    <a:pos x="T12" y="T13"/>
                  </a:cxn>
                </a:cxnLst>
                <a:rect l="0" t="0" r="r" b="b"/>
                <a:pathLst>
                  <a:path w="5" h="4">
                    <a:moveTo>
                      <a:pt x="5" y="3"/>
                    </a:moveTo>
                    <a:lnTo>
                      <a:pt x="1" y="1"/>
                    </a:lnTo>
                    <a:lnTo>
                      <a:pt x="0" y="0"/>
                    </a:lnTo>
                    <a:lnTo>
                      <a:pt x="0" y="1"/>
                    </a:lnTo>
                    <a:lnTo>
                      <a:pt x="1" y="2"/>
                    </a:lnTo>
                    <a:lnTo>
                      <a:pt x="5" y="4"/>
                    </a:lnTo>
                    <a:lnTo>
                      <a:pt x="5" y="3"/>
                    </a:lnTo>
                    <a:close/>
                  </a:path>
                </a:pathLst>
              </a:custGeom>
              <a:solidFill>
                <a:srgbClr val="63636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979" name="Freeform 396"/>
              <p:cNvSpPr/>
              <p:nvPr/>
            </p:nvSpPr>
            <p:spPr bwMode="auto">
              <a:xfrm>
                <a:off x="6032" y="3941"/>
                <a:ext cx="6" cy="4"/>
              </a:xfrm>
              <a:custGeom>
                <a:avLst/>
                <a:gdLst>
                  <a:gd name="T0" fmla="*/ 6 w 6"/>
                  <a:gd name="T1" fmla="*/ 0 h 4"/>
                  <a:gd name="T2" fmla="*/ 6 w 6"/>
                  <a:gd name="T3" fmla="*/ 0 h 4"/>
                  <a:gd name="T4" fmla="*/ 1 w 6"/>
                  <a:gd name="T5" fmla="*/ 3 h 4"/>
                  <a:gd name="T6" fmla="*/ 0 w 6"/>
                  <a:gd name="T7" fmla="*/ 3 h 4"/>
                  <a:gd name="T8" fmla="*/ 0 w 6"/>
                  <a:gd name="T9" fmla="*/ 4 h 4"/>
                  <a:gd name="T10" fmla="*/ 1 w 6"/>
                  <a:gd name="T11" fmla="*/ 4 h 4"/>
                  <a:gd name="T12" fmla="*/ 6 w 6"/>
                  <a:gd name="T13" fmla="*/ 1 h 4"/>
                  <a:gd name="T14" fmla="*/ 6 w 6"/>
                  <a:gd name="T15" fmla="*/ 1 h 4"/>
                  <a:gd name="T16" fmla="*/ 6 w 6"/>
                  <a:gd name="T17"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4">
                    <a:moveTo>
                      <a:pt x="6" y="0"/>
                    </a:moveTo>
                    <a:cubicBezTo>
                      <a:pt x="6" y="0"/>
                      <a:pt x="6" y="0"/>
                      <a:pt x="6" y="0"/>
                    </a:cubicBezTo>
                    <a:cubicBezTo>
                      <a:pt x="1" y="3"/>
                      <a:pt x="1" y="3"/>
                      <a:pt x="1" y="3"/>
                    </a:cubicBezTo>
                    <a:cubicBezTo>
                      <a:pt x="1" y="3"/>
                      <a:pt x="0" y="3"/>
                      <a:pt x="0" y="3"/>
                    </a:cubicBezTo>
                    <a:cubicBezTo>
                      <a:pt x="0" y="4"/>
                      <a:pt x="0" y="4"/>
                      <a:pt x="0" y="4"/>
                    </a:cubicBezTo>
                    <a:cubicBezTo>
                      <a:pt x="0" y="4"/>
                      <a:pt x="1" y="4"/>
                      <a:pt x="1" y="4"/>
                    </a:cubicBezTo>
                    <a:cubicBezTo>
                      <a:pt x="6" y="1"/>
                      <a:pt x="6" y="1"/>
                      <a:pt x="6" y="1"/>
                    </a:cubicBezTo>
                    <a:cubicBezTo>
                      <a:pt x="6" y="1"/>
                      <a:pt x="6" y="1"/>
                      <a:pt x="6" y="1"/>
                    </a:cubicBezTo>
                    <a:lnTo>
                      <a:pt x="6" y="0"/>
                    </a:lnTo>
                    <a:close/>
                  </a:path>
                </a:pathLst>
              </a:custGeom>
              <a:solidFill>
                <a:srgbClr val="3D3D3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980" name="Freeform 397"/>
              <p:cNvSpPr/>
              <p:nvPr/>
            </p:nvSpPr>
            <p:spPr bwMode="auto">
              <a:xfrm>
                <a:off x="6036" y="3945"/>
                <a:ext cx="4" cy="4"/>
              </a:xfrm>
              <a:custGeom>
                <a:avLst/>
                <a:gdLst>
                  <a:gd name="T0" fmla="*/ 4 w 4"/>
                  <a:gd name="T1" fmla="*/ 3 h 4"/>
                  <a:gd name="T2" fmla="*/ 0 w 4"/>
                  <a:gd name="T3" fmla="*/ 1 h 4"/>
                  <a:gd name="T4" fmla="*/ 0 w 4"/>
                  <a:gd name="T5" fmla="*/ 0 h 4"/>
                  <a:gd name="T6" fmla="*/ 0 w 4"/>
                  <a:gd name="T7" fmla="*/ 1 h 4"/>
                  <a:gd name="T8" fmla="*/ 0 w 4"/>
                  <a:gd name="T9" fmla="*/ 2 h 4"/>
                  <a:gd name="T10" fmla="*/ 4 w 4"/>
                  <a:gd name="T11" fmla="*/ 4 h 4"/>
                  <a:gd name="T12" fmla="*/ 4 w 4"/>
                  <a:gd name="T13" fmla="*/ 3 h 4"/>
                </a:gdLst>
                <a:ahLst/>
                <a:cxnLst>
                  <a:cxn ang="0">
                    <a:pos x="T0" y="T1"/>
                  </a:cxn>
                  <a:cxn ang="0">
                    <a:pos x="T2" y="T3"/>
                  </a:cxn>
                  <a:cxn ang="0">
                    <a:pos x="T4" y="T5"/>
                  </a:cxn>
                  <a:cxn ang="0">
                    <a:pos x="T6" y="T7"/>
                  </a:cxn>
                  <a:cxn ang="0">
                    <a:pos x="T8" y="T9"/>
                  </a:cxn>
                  <a:cxn ang="0">
                    <a:pos x="T10" y="T11"/>
                  </a:cxn>
                  <a:cxn ang="0">
                    <a:pos x="T12" y="T13"/>
                  </a:cxn>
                </a:cxnLst>
                <a:rect l="0" t="0" r="r" b="b"/>
                <a:pathLst>
                  <a:path w="4" h="4">
                    <a:moveTo>
                      <a:pt x="4" y="3"/>
                    </a:moveTo>
                    <a:lnTo>
                      <a:pt x="0" y="1"/>
                    </a:lnTo>
                    <a:lnTo>
                      <a:pt x="0" y="0"/>
                    </a:lnTo>
                    <a:lnTo>
                      <a:pt x="0" y="1"/>
                    </a:lnTo>
                    <a:lnTo>
                      <a:pt x="0" y="2"/>
                    </a:lnTo>
                    <a:lnTo>
                      <a:pt x="4" y="4"/>
                    </a:lnTo>
                    <a:lnTo>
                      <a:pt x="4" y="3"/>
                    </a:lnTo>
                    <a:close/>
                  </a:path>
                </a:pathLst>
              </a:custGeom>
              <a:solidFill>
                <a:srgbClr val="63636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981" name="Freeform 398"/>
              <p:cNvSpPr/>
              <p:nvPr/>
            </p:nvSpPr>
            <p:spPr bwMode="auto">
              <a:xfrm>
                <a:off x="6040" y="3945"/>
                <a:ext cx="7" cy="5"/>
              </a:xfrm>
              <a:custGeom>
                <a:avLst/>
                <a:gdLst>
                  <a:gd name="T0" fmla="*/ 7 w 7"/>
                  <a:gd name="T1" fmla="*/ 0 h 5"/>
                  <a:gd name="T2" fmla="*/ 7 w 7"/>
                  <a:gd name="T3" fmla="*/ 1 h 5"/>
                  <a:gd name="T4" fmla="*/ 2 w 7"/>
                  <a:gd name="T5" fmla="*/ 3 h 5"/>
                  <a:gd name="T6" fmla="*/ 0 w 7"/>
                  <a:gd name="T7" fmla="*/ 3 h 5"/>
                  <a:gd name="T8" fmla="*/ 0 w 7"/>
                  <a:gd name="T9" fmla="*/ 4 h 5"/>
                  <a:gd name="T10" fmla="*/ 2 w 7"/>
                  <a:gd name="T11" fmla="*/ 4 h 5"/>
                  <a:gd name="T12" fmla="*/ 7 w 7"/>
                  <a:gd name="T13" fmla="*/ 2 h 5"/>
                  <a:gd name="T14" fmla="*/ 7 w 7"/>
                  <a:gd name="T15" fmla="*/ 1 h 5"/>
                  <a:gd name="T16" fmla="*/ 7 w 7"/>
                  <a:gd name="T17"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5">
                    <a:moveTo>
                      <a:pt x="7" y="0"/>
                    </a:moveTo>
                    <a:cubicBezTo>
                      <a:pt x="7" y="1"/>
                      <a:pt x="7" y="1"/>
                      <a:pt x="7" y="1"/>
                    </a:cubicBezTo>
                    <a:cubicBezTo>
                      <a:pt x="2" y="3"/>
                      <a:pt x="2" y="3"/>
                      <a:pt x="2" y="3"/>
                    </a:cubicBezTo>
                    <a:cubicBezTo>
                      <a:pt x="2" y="4"/>
                      <a:pt x="1" y="4"/>
                      <a:pt x="0" y="3"/>
                    </a:cubicBezTo>
                    <a:cubicBezTo>
                      <a:pt x="0" y="4"/>
                      <a:pt x="0" y="4"/>
                      <a:pt x="0" y="4"/>
                    </a:cubicBezTo>
                    <a:cubicBezTo>
                      <a:pt x="1" y="5"/>
                      <a:pt x="2" y="5"/>
                      <a:pt x="2" y="4"/>
                    </a:cubicBezTo>
                    <a:cubicBezTo>
                      <a:pt x="7" y="2"/>
                      <a:pt x="7" y="2"/>
                      <a:pt x="7" y="2"/>
                    </a:cubicBezTo>
                    <a:cubicBezTo>
                      <a:pt x="7" y="1"/>
                      <a:pt x="7" y="1"/>
                      <a:pt x="7" y="1"/>
                    </a:cubicBezTo>
                    <a:lnTo>
                      <a:pt x="7" y="0"/>
                    </a:lnTo>
                    <a:close/>
                  </a:path>
                </a:pathLst>
              </a:custGeom>
              <a:solidFill>
                <a:srgbClr val="3D3D3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982" name="Freeform 399"/>
              <p:cNvSpPr/>
              <p:nvPr/>
            </p:nvSpPr>
            <p:spPr bwMode="auto">
              <a:xfrm>
                <a:off x="6043" y="3950"/>
                <a:ext cx="13" cy="8"/>
              </a:xfrm>
              <a:custGeom>
                <a:avLst/>
                <a:gdLst>
                  <a:gd name="T0" fmla="*/ 13 w 13"/>
                  <a:gd name="T1" fmla="*/ 8 h 8"/>
                  <a:gd name="T2" fmla="*/ 0 w 13"/>
                  <a:gd name="T3" fmla="*/ 0 h 8"/>
                  <a:gd name="T4" fmla="*/ 0 w 13"/>
                  <a:gd name="T5" fmla="*/ 0 h 8"/>
                  <a:gd name="T6" fmla="*/ 0 w 13"/>
                  <a:gd name="T7" fmla="*/ 1 h 8"/>
                  <a:gd name="T8" fmla="*/ 0 w 13"/>
                  <a:gd name="T9" fmla="*/ 1 h 8"/>
                  <a:gd name="T10" fmla="*/ 13 w 13"/>
                  <a:gd name="T11" fmla="*/ 8 h 8"/>
                  <a:gd name="T12" fmla="*/ 13 w 13"/>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13" h="8">
                    <a:moveTo>
                      <a:pt x="13" y="8"/>
                    </a:moveTo>
                    <a:lnTo>
                      <a:pt x="0" y="0"/>
                    </a:lnTo>
                    <a:lnTo>
                      <a:pt x="0" y="0"/>
                    </a:lnTo>
                    <a:lnTo>
                      <a:pt x="0" y="1"/>
                    </a:lnTo>
                    <a:lnTo>
                      <a:pt x="0" y="1"/>
                    </a:lnTo>
                    <a:lnTo>
                      <a:pt x="13" y="8"/>
                    </a:lnTo>
                    <a:lnTo>
                      <a:pt x="13" y="8"/>
                    </a:lnTo>
                    <a:close/>
                  </a:path>
                </a:pathLst>
              </a:custGeom>
              <a:solidFill>
                <a:srgbClr val="63636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983" name="Freeform 400"/>
              <p:cNvSpPr/>
              <p:nvPr/>
            </p:nvSpPr>
            <p:spPr bwMode="auto">
              <a:xfrm>
                <a:off x="6056" y="3954"/>
                <a:ext cx="6" cy="5"/>
              </a:xfrm>
              <a:custGeom>
                <a:avLst/>
                <a:gdLst>
                  <a:gd name="T0" fmla="*/ 6 w 6"/>
                  <a:gd name="T1" fmla="*/ 0 h 5"/>
                  <a:gd name="T2" fmla="*/ 6 w 6"/>
                  <a:gd name="T3" fmla="*/ 1 h 5"/>
                  <a:gd name="T4" fmla="*/ 2 w 6"/>
                  <a:gd name="T5" fmla="*/ 4 h 5"/>
                  <a:gd name="T6" fmla="*/ 0 w 6"/>
                  <a:gd name="T7" fmla="*/ 4 h 5"/>
                  <a:gd name="T8" fmla="*/ 0 w 6"/>
                  <a:gd name="T9" fmla="*/ 4 h 5"/>
                  <a:gd name="T10" fmla="*/ 2 w 6"/>
                  <a:gd name="T11" fmla="*/ 4 h 5"/>
                  <a:gd name="T12" fmla="*/ 6 w 6"/>
                  <a:gd name="T13" fmla="*/ 2 h 5"/>
                  <a:gd name="T14" fmla="*/ 6 w 6"/>
                  <a:gd name="T15" fmla="*/ 1 h 5"/>
                  <a:gd name="T16" fmla="*/ 6 w 6"/>
                  <a:gd name="T17"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5">
                    <a:moveTo>
                      <a:pt x="6" y="0"/>
                    </a:moveTo>
                    <a:cubicBezTo>
                      <a:pt x="6" y="1"/>
                      <a:pt x="6" y="1"/>
                      <a:pt x="6" y="1"/>
                    </a:cubicBezTo>
                    <a:cubicBezTo>
                      <a:pt x="2" y="4"/>
                      <a:pt x="2" y="4"/>
                      <a:pt x="2" y="4"/>
                    </a:cubicBezTo>
                    <a:cubicBezTo>
                      <a:pt x="1" y="4"/>
                      <a:pt x="0" y="4"/>
                      <a:pt x="0" y="4"/>
                    </a:cubicBezTo>
                    <a:cubicBezTo>
                      <a:pt x="0" y="4"/>
                      <a:pt x="0" y="4"/>
                      <a:pt x="0" y="4"/>
                    </a:cubicBezTo>
                    <a:cubicBezTo>
                      <a:pt x="0" y="5"/>
                      <a:pt x="1" y="5"/>
                      <a:pt x="2" y="4"/>
                    </a:cubicBezTo>
                    <a:cubicBezTo>
                      <a:pt x="6" y="2"/>
                      <a:pt x="6" y="2"/>
                      <a:pt x="6" y="2"/>
                    </a:cubicBezTo>
                    <a:cubicBezTo>
                      <a:pt x="6" y="1"/>
                      <a:pt x="6" y="1"/>
                      <a:pt x="6" y="1"/>
                    </a:cubicBezTo>
                    <a:lnTo>
                      <a:pt x="6" y="0"/>
                    </a:lnTo>
                    <a:close/>
                  </a:path>
                </a:pathLst>
              </a:custGeom>
              <a:solidFill>
                <a:srgbClr val="3D3D3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984" name="Freeform 401"/>
              <p:cNvSpPr/>
              <p:nvPr/>
            </p:nvSpPr>
            <p:spPr bwMode="auto">
              <a:xfrm>
                <a:off x="6019" y="3945"/>
                <a:ext cx="5" cy="4"/>
              </a:xfrm>
              <a:custGeom>
                <a:avLst/>
                <a:gdLst>
                  <a:gd name="T0" fmla="*/ 5 w 5"/>
                  <a:gd name="T1" fmla="*/ 3 h 4"/>
                  <a:gd name="T2" fmla="*/ 0 w 5"/>
                  <a:gd name="T3" fmla="*/ 0 h 4"/>
                  <a:gd name="T4" fmla="*/ 0 w 5"/>
                  <a:gd name="T5" fmla="*/ 0 h 4"/>
                  <a:gd name="T6" fmla="*/ 0 w 5"/>
                  <a:gd name="T7" fmla="*/ 1 h 4"/>
                  <a:gd name="T8" fmla="*/ 0 w 5"/>
                  <a:gd name="T9" fmla="*/ 1 h 4"/>
                  <a:gd name="T10" fmla="*/ 5 w 5"/>
                  <a:gd name="T11" fmla="*/ 4 h 4"/>
                  <a:gd name="T12" fmla="*/ 5 w 5"/>
                  <a:gd name="T13" fmla="*/ 3 h 4"/>
                </a:gdLst>
                <a:ahLst/>
                <a:cxnLst>
                  <a:cxn ang="0">
                    <a:pos x="T0" y="T1"/>
                  </a:cxn>
                  <a:cxn ang="0">
                    <a:pos x="T2" y="T3"/>
                  </a:cxn>
                  <a:cxn ang="0">
                    <a:pos x="T4" y="T5"/>
                  </a:cxn>
                  <a:cxn ang="0">
                    <a:pos x="T6" y="T7"/>
                  </a:cxn>
                  <a:cxn ang="0">
                    <a:pos x="T8" y="T9"/>
                  </a:cxn>
                  <a:cxn ang="0">
                    <a:pos x="T10" y="T11"/>
                  </a:cxn>
                  <a:cxn ang="0">
                    <a:pos x="T12" y="T13"/>
                  </a:cxn>
                </a:cxnLst>
                <a:rect l="0" t="0" r="r" b="b"/>
                <a:pathLst>
                  <a:path w="5" h="4">
                    <a:moveTo>
                      <a:pt x="5" y="3"/>
                    </a:moveTo>
                    <a:lnTo>
                      <a:pt x="0" y="0"/>
                    </a:lnTo>
                    <a:lnTo>
                      <a:pt x="0" y="0"/>
                    </a:lnTo>
                    <a:lnTo>
                      <a:pt x="0" y="1"/>
                    </a:lnTo>
                    <a:lnTo>
                      <a:pt x="0" y="1"/>
                    </a:lnTo>
                    <a:lnTo>
                      <a:pt x="5" y="4"/>
                    </a:lnTo>
                    <a:lnTo>
                      <a:pt x="5" y="3"/>
                    </a:lnTo>
                    <a:close/>
                  </a:path>
                </a:pathLst>
              </a:custGeom>
              <a:solidFill>
                <a:srgbClr val="63636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985" name="Freeform 402"/>
              <p:cNvSpPr/>
              <p:nvPr/>
            </p:nvSpPr>
            <p:spPr bwMode="auto">
              <a:xfrm>
                <a:off x="6024" y="3945"/>
                <a:ext cx="6" cy="4"/>
              </a:xfrm>
              <a:custGeom>
                <a:avLst/>
                <a:gdLst>
                  <a:gd name="T0" fmla="*/ 6 w 6"/>
                  <a:gd name="T1" fmla="*/ 0 h 4"/>
                  <a:gd name="T2" fmla="*/ 6 w 6"/>
                  <a:gd name="T3" fmla="*/ 0 h 4"/>
                  <a:gd name="T4" fmla="*/ 1 w 6"/>
                  <a:gd name="T5" fmla="*/ 3 h 4"/>
                  <a:gd name="T6" fmla="*/ 0 w 6"/>
                  <a:gd name="T7" fmla="*/ 3 h 4"/>
                  <a:gd name="T8" fmla="*/ 0 w 6"/>
                  <a:gd name="T9" fmla="*/ 4 h 4"/>
                  <a:gd name="T10" fmla="*/ 1 w 6"/>
                  <a:gd name="T11" fmla="*/ 4 h 4"/>
                  <a:gd name="T12" fmla="*/ 6 w 6"/>
                  <a:gd name="T13" fmla="*/ 1 h 4"/>
                  <a:gd name="T14" fmla="*/ 6 w 6"/>
                  <a:gd name="T15" fmla="*/ 1 h 4"/>
                  <a:gd name="T16" fmla="*/ 6 w 6"/>
                  <a:gd name="T17"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4">
                    <a:moveTo>
                      <a:pt x="6" y="0"/>
                    </a:moveTo>
                    <a:cubicBezTo>
                      <a:pt x="6" y="0"/>
                      <a:pt x="6" y="0"/>
                      <a:pt x="6" y="0"/>
                    </a:cubicBezTo>
                    <a:cubicBezTo>
                      <a:pt x="1" y="3"/>
                      <a:pt x="1" y="3"/>
                      <a:pt x="1" y="3"/>
                    </a:cubicBezTo>
                    <a:cubicBezTo>
                      <a:pt x="1" y="3"/>
                      <a:pt x="0" y="3"/>
                      <a:pt x="0" y="3"/>
                    </a:cubicBezTo>
                    <a:cubicBezTo>
                      <a:pt x="0" y="4"/>
                      <a:pt x="0" y="4"/>
                      <a:pt x="0" y="4"/>
                    </a:cubicBezTo>
                    <a:cubicBezTo>
                      <a:pt x="0" y="4"/>
                      <a:pt x="1" y="4"/>
                      <a:pt x="1" y="4"/>
                    </a:cubicBezTo>
                    <a:cubicBezTo>
                      <a:pt x="6" y="1"/>
                      <a:pt x="6" y="1"/>
                      <a:pt x="6" y="1"/>
                    </a:cubicBezTo>
                    <a:cubicBezTo>
                      <a:pt x="6" y="1"/>
                      <a:pt x="6" y="1"/>
                      <a:pt x="6" y="1"/>
                    </a:cubicBezTo>
                    <a:lnTo>
                      <a:pt x="6" y="0"/>
                    </a:lnTo>
                    <a:close/>
                  </a:path>
                </a:pathLst>
              </a:custGeom>
              <a:solidFill>
                <a:srgbClr val="3D3D3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986" name="Freeform 403"/>
              <p:cNvSpPr/>
              <p:nvPr/>
            </p:nvSpPr>
            <p:spPr bwMode="auto">
              <a:xfrm>
                <a:off x="6027" y="3949"/>
                <a:ext cx="5" cy="5"/>
              </a:xfrm>
              <a:custGeom>
                <a:avLst/>
                <a:gdLst>
                  <a:gd name="T0" fmla="*/ 5 w 5"/>
                  <a:gd name="T1" fmla="*/ 4 h 5"/>
                  <a:gd name="T2" fmla="*/ 0 w 5"/>
                  <a:gd name="T3" fmla="*/ 1 h 5"/>
                  <a:gd name="T4" fmla="*/ 0 w 5"/>
                  <a:gd name="T5" fmla="*/ 0 h 5"/>
                  <a:gd name="T6" fmla="*/ 0 w 5"/>
                  <a:gd name="T7" fmla="*/ 1 h 5"/>
                  <a:gd name="T8" fmla="*/ 0 w 5"/>
                  <a:gd name="T9" fmla="*/ 2 h 5"/>
                  <a:gd name="T10" fmla="*/ 5 w 5"/>
                  <a:gd name="T11" fmla="*/ 5 h 5"/>
                  <a:gd name="T12" fmla="*/ 5 w 5"/>
                  <a:gd name="T13" fmla="*/ 4 h 5"/>
                </a:gdLst>
                <a:ahLst/>
                <a:cxnLst>
                  <a:cxn ang="0">
                    <a:pos x="T0" y="T1"/>
                  </a:cxn>
                  <a:cxn ang="0">
                    <a:pos x="T2" y="T3"/>
                  </a:cxn>
                  <a:cxn ang="0">
                    <a:pos x="T4" y="T5"/>
                  </a:cxn>
                  <a:cxn ang="0">
                    <a:pos x="T6" y="T7"/>
                  </a:cxn>
                  <a:cxn ang="0">
                    <a:pos x="T8" y="T9"/>
                  </a:cxn>
                  <a:cxn ang="0">
                    <a:pos x="T10" y="T11"/>
                  </a:cxn>
                  <a:cxn ang="0">
                    <a:pos x="T12" y="T13"/>
                  </a:cxn>
                </a:cxnLst>
                <a:rect l="0" t="0" r="r" b="b"/>
                <a:pathLst>
                  <a:path w="5" h="5">
                    <a:moveTo>
                      <a:pt x="5" y="4"/>
                    </a:moveTo>
                    <a:lnTo>
                      <a:pt x="0" y="1"/>
                    </a:lnTo>
                    <a:lnTo>
                      <a:pt x="0" y="0"/>
                    </a:lnTo>
                    <a:lnTo>
                      <a:pt x="0" y="1"/>
                    </a:lnTo>
                    <a:lnTo>
                      <a:pt x="0" y="2"/>
                    </a:lnTo>
                    <a:lnTo>
                      <a:pt x="5" y="5"/>
                    </a:lnTo>
                    <a:lnTo>
                      <a:pt x="5" y="4"/>
                    </a:lnTo>
                    <a:close/>
                  </a:path>
                </a:pathLst>
              </a:custGeom>
              <a:solidFill>
                <a:srgbClr val="63636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987" name="Freeform 404"/>
              <p:cNvSpPr/>
              <p:nvPr/>
            </p:nvSpPr>
            <p:spPr bwMode="auto">
              <a:xfrm>
                <a:off x="6032" y="3950"/>
                <a:ext cx="6" cy="4"/>
              </a:xfrm>
              <a:custGeom>
                <a:avLst/>
                <a:gdLst>
                  <a:gd name="T0" fmla="*/ 6 w 6"/>
                  <a:gd name="T1" fmla="*/ 0 h 4"/>
                  <a:gd name="T2" fmla="*/ 6 w 6"/>
                  <a:gd name="T3" fmla="*/ 0 h 4"/>
                  <a:gd name="T4" fmla="*/ 1 w 6"/>
                  <a:gd name="T5" fmla="*/ 3 h 4"/>
                  <a:gd name="T6" fmla="*/ 0 w 6"/>
                  <a:gd name="T7" fmla="*/ 3 h 4"/>
                  <a:gd name="T8" fmla="*/ 0 w 6"/>
                  <a:gd name="T9" fmla="*/ 4 h 4"/>
                  <a:gd name="T10" fmla="*/ 1 w 6"/>
                  <a:gd name="T11" fmla="*/ 4 h 4"/>
                  <a:gd name="T12" fmla="*/ 6 w 6"/>
                  <a:gd name="T13" fmla="*/ 1 h 4"/>
                  <a:gd name="T14" fmla="*/ 6 w 6"/>
                  <a:gd name="T15" fmla="*/ 1 h 4"/>
                  <a:gd name="T16" fmla="*/ 6 w 6"/>
                  <a:gd name="T17"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4">
                    <a:moveTo>
                      <a:pt x="6" y="0"/>
                    </a:moveTo>
                    <a:cubicBezTo>
                      <a:pt x="6" y="0"/>
                      <a:pt x="6" y="0"/>
                      <a:pt x="6" y="0"/>
                    </a:cubicBezTo>
                    <a:cubicBezTo>
                      <a:pt x="1" y="3"/>
                      <a:pt x="1" y="3"/>
                      <a:pt x="1" y="3"/>
                    </a:cubicBezTo>
                    <a:cubicBezTo>
                      <a:pt x="1" y="3"/>
                      <a:pt x="0" y="3"/>
                      <a:pt x="0" y="3"/>
                    </a:cubicBezTo>
                    <a:cubicBezTo>
                      <a:pt x="0" y="4"/>
                      <a:pt x="0" y="4"/>
                      <a:pt x="0" y="4"/>
                    </a:cubicBezTo>
                    <a:cubicBezTo>
                      <a:pt x="0" y="4"/>
                      <a:pt x="1" y="4"/>
                      <a:pt x="1" y="4"/>
                    </a:cubicBezTo>
                    <a:cubicBezTo>
                      <a:pt x="6" y="1"/>
                      <a:pt x="6" y="1"/>
                      <a:pt x="6" y="1"/>
                    </a:cubicBezTo>
                    <a:cubicBezTo>
                      <a:pt x="6" y="1"/>
                      <a:pt x="6" y="1"/>
                      <a:pt x="6" y="1"/>
                    </a:cubicBezTo>
                    <a:lnTo>
                      <a:pt x="6" y="0"/>
                    </a:lnTo>
                    <a:close/>
                  </a:path>
                </a:pathLst>
              </a:custGeom>
              <a:solidFill>
                <a:srgbClr val="3D3D3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988" name="Freeform 405"/>
              <p:cNvSpPr/>
              <p:nvPr/>
            </p:nvSpPr>
            <p:spPr bwMode="auto">
              <a:xfrm>
                <a:off x="6035" y="3954"/>
                <a:ext cx="13" cy="9"/>
              </a:xfrm>
              <a:custGeom>
                <a:avLst/>
                <a:gdLst>
                  <a:gd name="T0" fmla="*/ 13 w 13"/>
                  <a:gd name="T1" fmla="*/ 8 h 9"/>
                  <a:gd name="T2" fmla="*/ 0 w 13"/>
                  <a:gd name="T3" fmla="*/ 1 h 9"/>
                  <a:gd name="T4" fmla="*/ 0 w 13"/>
                  <a:gd name="T5" fmla="*/ 0 h 9"/>
                  <a:gd name="T6" fmla="*/ 0 w 13"/>
                  <a:gd name="T7" fmla="*/ 1 h 9"/>
                  <a:gd name="T8" fmla="*/ 0 w 13"/>
                  <a:gd name="T9" fmla="*/ 2 h 9"/>
                  <a:gd name="T10" fmla="*/ 13 w 13"/>
                  <a:gd name="T11" fmla="*/ 9 h 9"/>
                  <a:gd name="T12" fmla="*/ 13 w 13"/>
                  <a:gd name="T13" fmla="*/ 8 h 9"/>
                </a:gdLst>
                <a:ahLst/>
                <a:cxnLst>
                  <a:cxn ang="0">
                    <a:pos x="T0" y="T1"/>
                  </a:cxn>
                  <a:cxn ang="0">
                    <a:pos x="T2" y="T3"/>
                  </a:cxn>
                  <a:cxn ang="0">
                    <a:pos x="T4" y="T5"/>
                  </a:cxn>
                  <a:cxn ang="0">
                    <a:pos x="T6" y="T7"/>
                  </a:cxn>
                  <a:cxn ang="0">
                    <a:pos x="T8" y="T9"/>
                  </a:cxn>
                  <a:cxn ang="0">
                    <a:pos x="T10" y="T11"/>
                  </a:cxn>
                  <a:cxn ang="0">
                    <a:pos x="T12" y="T13"/>
                  </a:cxn>
                </a:cxnLst>
                <a:rect l="0" t="0" r="r" b="b"/>
                <a:pathLst>
                  <a:path w="13" h="9">
                    <a:moveTo>
                      <a:pt x="13" y="8"/>
                    </a:moveTo>
                    <a:lnTo>
                      <a:pt x="0" y="1"/>
                    </a:lnTo>
                    <a:lnTo>
                      <a:pt x="0" y="0"/>
                    </a:lnTo>
                    <a:lnTo>
                      <a:pt x="0" y="1"/>
                    </a:lnTo>
                    <a:lnTo>
                      <a:pt x="0" y="2"/>
                    </a:lnTo>
                    <a:lnTo>
                      <a:pt x="13" y="9"/>
                    </a:lnTo>
                    <a:lnTo>
                      <a:pt x="13" y="8"/>
                    </a:lnTo>
                    <a:close/>
                  </a:path>
                </a:pathLst>
              </a:custGeom>
              <a:solidFill>
                <a:srgbClr val="63636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grpSp>
        <p:grpSp>
          <p:nvGrpSpPr>
            <p:cNvPr id="88" name="Group 607"/>
            <p:cNvGrpSpPr/>
            <p:nvPr/>
          </p:nvGrpSpPr>
          <p:grpSpPr bwMode="auto">
            <a:xfrm>
              <a:off x="6994525" y="1758950"/>
              <a:ext cx="4235450" cy="4800600"/>
              <a:chOff x="4254" y="1108"/>
              <a:chExt cx="2668" cy="3024"/>
            </a:xfrm>
          </p:grpSpPr>
          <p:sp>
            <p:nvSpPr>
              <p:cNvPr id="589" name="Freeform 407"/>
              <p:cNvSpPr/>
              <p:nvPr/>
            </p:nvSpPr>
            <p:spPr bwMode="auto">
              <a:xfrm>
                <a:off x="6048" y="3959"/>
                <a:ext cx="6" cy="4"/>
              </a:xfrm>
              <a:custGeom>
                <a:avLst/>
                <a:gdLst>
                  <a:gd name="T0" fmla="*/ 6 w 6"/>
                  <a:gd name="T1" fmla="*/ 0 h 4"/>
                  <a:gd name="T2" fmla="*/ 6 w 6"/>
                  <a:gd name="T3" fmla="*/ 0 h 4"/>
                  <a:gd name="T4" fmla="*/ 1 w 6"/>
                  <a:gd name="T5" fmla="*/ 3 h 4"/>
                  <a:gd name="T6" fmla="*/ 0 w 6"/>
                  <a:gd name="T7" fmla="*/ 3 h 4"/>
                  <a:gd name="T8" fmla="*/ 0 w 6"/>
                  <a:gd name="T9" fmla="*/ 4 h 4"/>
                  <a:gd name="T10" fmla="*/ 1 w 6"/>
                  <a:gd name="T11" fmla="*/ 4 h 4"/>
                  <a:gd name="T12" fmla="*/ 6 w 6"/>
                  <a:gd name="T13" fmla="*/ 1 h 4"/>
                  <a:gd name="T14" fmla="*/ 6 w 6"/>
                  <a:gd name="T15" fmla="*/ 1 h 4"/>
                  <a:gd name="T16" fmla="*/ 6 w 6"/>
                  <a:gd name="T17"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4">
                    <a:moveTo>
                      <a:pt x="6" y="0"/>
                    </a:moveTo>
                    <a:cubicBezTo>
                      <a:pt x="6" y="0"/>
                      <a:pt x="6" y="0"/>
                      <a:pt x="6" y="0"/>
                    </a:cubicBezTo>
                    <a:cubicBezTo>
                      <a:pt x="1" y="3"/>
                      <a:pt x="1" y="3"/>
                      <a:pt x="1" y="3"/>
                    </a:cubicBezTo>
                    <a:cubicBezTo>
                      <a:pt x="1" y="3"/>
                      <a:pt x="0" y="3"/>
                      <a:pt x="0" y="3"/>
                    </a:cubicBezTo>
                    <a:cubicBezTo>
                      <a:pt x="0" y="4"/>
                      <a:pt x="0" y="4"/>
                      <a:pt x="0" y="4"/>
                    </a:cubicBezTo>
                    <a:cubicBezTo>
                      <a:pt x="0" y="4"/>
                      <a:pt x="1" y="4"/>
                      <a:pt x="1" y="4"/>
                    </a:cubicBezTo>
                    <a:cubicBezTo>
                      <a:pt x="6" y="1"/>
                      <a:pt x="6" y="1"/>
                      <a:pt x="6" y="1"/>
                    </a:cubicBezTo>
                    <a:cubicBezTo>
                      <a:pt x="6" y="1"/>
                      <a:pt x="6" y="1"/>
                      <a:pt x="6" y="1"/>
                    </a:cubicBezTo>
                    <a:lnTo>
                      <a:pt x="6" y="0"/>
                    </a:lnTo>
                    <a:close/>
                  </a:path>
                </a:pathLst>
              </a:custGeom>
              <a:solidFill>
                <a:srgbClr val="3D3D3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590" name="Freeform 408"/>
              <p:cNvSpPr/>
              <p:nvPr/>
            </p:nvSpPr>
            <p:spPr bwMode="auto">
              <a:xfrm>
                <a:off x="6011" y="3949"/>
                <a:ext cx="5" cy="4"/>
              </a:xfrm>
              <a:custGeom>
                <a:avLst/>
                <a:gdLst>
                  <a:gd name="T0" fmla="*/ 5 w 5"/>
                  <a:gd name="T1" fmla="*/ 3 h 4"/>
                  <a:gd name="T2" fmla="*/ 1 w 5"/>
                  <a:gd name="T3" fmla="*/ 1 h 4"/>
                  <a:gd name="T4" fmla="*/ 0 w 5"/>
                  <a:gd name="T5" fmla="*/ 0 h 4"/>
                  <a:gd name="T6" fmla="*/ 0 w 5"/>
                  <a:gd name="T7" fmla="*/ 1 h 4"/>
                  <a:gd name="T8" fmla="*/ 1 w 5"/>
                  <a:gd name="T9" fmla="*/ 2 h 4"/>
                  <a:gd name="T10" fmla="*/ 5 w 5"/>
                  <a:gd name="T11" fmla="*/ 4 h 4"/>
                  <a:gd name="T12" fmla="*/ 5 w 5"/>
                  <a:gd name="T13" fmla="*/ 3 h 4"/>
                </a:gdLst>
                <a:ahLst/>
                <a:cxnLst>
                  <a:cxn ang="0">
                    <a:pos x="T0" y="T1"/>
                  </a:cxn>
                  <a:cxn ang="0">
                    <a:pos x="T2" y="T3"/>
                  </a:cxn>
                  <a:cxn ang="0">
                    <a:pos x="T4" y="T5"/>
                  </a:cxn>
                  <a:cxn ang="0">
                    <a:pos x="T6" y="T7"/>
                  </a:cxn>
                  <a:cxn ang="0">
                    <a:pos x="T8" y="T9"/>
                  </a:cxn>
                  <a:cxn ang="0">
                    <a:pos x="T10" y="T11"/>
                  </a:cxn>
                  <a:cxn ang="0">
                    <a:pos x="T12" y="T13"/>
                  </a:cxn>
                </a:cxnLst>
                <a:rect l="0" t="0" r="r" b="b"/>
                <a:pathLst>
                  <a:path w="5" h="4">
                    <a:moveTo>
                      <a:pt x="5" y="3"/>
                    </a:moveTo>
                    <a:lnTo>
                      <a:pt x="1" y="1"/>
                    </a:lnTo>
                    <a:lnTo>
                      <a:pt x="0" y="0"/>
                    </a:lnTo>
                    <a:lnTo>
                      <a:pt x="0" y="1"/>
                    </a:lnTo>
                    <a:lnTo>
                      <a:pt x="1" y="2"/>
                    </a:lnTo>
                    <a:lnTo>
                      <a:pt x="5" y="4"/>
                    </a:lnTo>
                    <a:lnTo>
                      <a:pt x="5" y="3"/>
                    </a:lnTo>
                    <a:close/>
                  </a:path>
                </a:pathLst>
              </a:custGeom>
              <a:solidFill>
                <a:srgbClr val="63636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591" name="Freeform 409"/>
              <p:cNvSpPr/>
              <p:nvPr/>
            </p:nvSpPr>
            <p:spPr bwMode="auto">
              <a:xfrm>
                <a:off x="6016" y="3949"/>
                <a:ext cx="7" cy="5"/>
              </a:xfrm>
              <a:custGeom>
                <a:avLst/>
                <a:gdLst>
                  <a:gd name="T0" fmla="*/ 7 w 7"/>
                  <a:gd name="T1" fmla="*/ 0 h 5"/>
                  <a:gd name="T2" fmla="*/ 6 w 7"/>
                  <a:gd name="T3" fmla="*/ 1 h 5"/>
                  <a:gd name="T4" fmla="*/ 2 w 7"/>
                  <a:gd name="T5" fmla="*/ 3 h 5"/>
                  <a:gd name="T6" fmla="*/ 0 w 7"/>
                  <a:gd name="T7" fmla="*/ 3 h 5"/>
                  <a:gd name="T8" fmla="*/ 0 w 7"/>
                  <a:gd name="T9" fmla="*/ 4 h 5"/>
                  <a:gd name="T10" fmla="*/ 2 w 7"/>
                  <a:gd name="T11" fmla="*/ 4 h 5"/>
                  <a:gd name="T12" fmla="*/ 6 w 7"/>
                  <a:gd name="T13" fmla="*/ 2 h 5"/>
                  <a:gd name="T14" fmla="*/ 7 w 7"/>
                  <a:gd name="T15" fmla="*/ 1 h 5"/>
                  <a:gd name="T16" fmla="*/ 7 w 7"/>
                  <a:gd name="T17"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5">
                    <a:moveTo>
                      <a:pt x="7" y="0"/>
                    </a:moveTo>
                    <a:cubicBezTo>
                      <a:pt x="6" y="1"/>
                      <a:pt x="6" y="1"/>
                      <a:pt x="6" y="1"/>
                    </a:cubicBezTo>
                    <a:cubicBezTo>
                      <a:pt x="2" y="3"/>
                      <a:pt x="2" y="3"/>
                      <a:pt x="2" y="3"/>
                    </a:cubicBezTo>
                    <a:cubicBezTo>
                      <a:pt x="1" y="4"/>
                      <a:pt x="1" y="4"/>
                      <a:pt x="0" y="3"/>
                    </a:cubicBezTo>
                    <a:cubicBezTo>
                      <a:pt x="0" y="4"/>
                      <a:pt x="0" y="4"/>
                      <a:pt x="0" y="4"/>
                    </a:cubicBezTo>
                    <a:cubicBezTo>
                      <a:pt x="1" y="5"/>
                      <a:pt x="1" y="5"/>
                      <a:pt x="2" y="4"/>
                    </a:cubicBezTo>
                    <a:cubicBezTo>
                      <a:pt x="6" y="2"/>
                      <a:pt x="6" y="2"/>
                      <a:pt x="6" y="2"/>
                    </a:cubicBezTo>
                    <a:cubicBezTo>
                      <a:pt x="7" y="1"/>
                      <a:pt x="7" y="1"/>
                      <a:pt x="7" y="1"/>
                    </a:cubicBezTo>
                    <a:lnTo>
                      <a:pt x="7" y="0"/>
                    </a:lnTo>
                    <a:close/>
                  </a:path>
                </a:pathLst>
              </a:custGeom>
              <a:solidFill>
                <a:srgbClr val="3D3D3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592" name="Freeform 410"/>
              <p:cNvSpPr/>
              <p:nvPr/>
            </p:nvSpPr>
            <p:spPr bwMode="auto">
              <a:xfrm>
                <a:off x="6019" y="3954"/>
                <a:ext cx="5" cy="4"/>
              </a:xfrm>
              <a:custGeom>
                <a:avLst/>
                <a:gdLst>
                  <a:gd name="T0" fmla="*/ 5 w 5"/>
                  <a:gd name="T1" fmla="*/ 3 h 4"/>
                  <a:gd name="T2" fmla="*/ 1 w 5"/>
                  <a:gd name="T3" fmla="*/ 0 h 4"/>
                  <a:gd name="T4" fmla="*/ 0 w 5"/>
                  <a:gd name="T5" fmla="*/ 0 h 4"/>
                  <a:gd name="T6" fmla="*/ 0 w 5"/>
                  <a:gd name="T7" fmla="*/ 1 h 4"/>
                  <a:gd name="T8" fmla="*/ 1 w 5"/>
                  <a:gd name="T9" fmla="*/ 1 h 4"/>
                  <a:gd name="T10" fmla="*/ 5 w 5"/>
                  <a:gd name="T11" fmla="*/ 4 h 4"/>
                  <a:gd name="T12" fmla="*/ 5 w 5"/>
                  <a:gd name="T13" fmla="*/ 3 h 4"/>
                </a:gdLst>
                <a:ahLst/>
                <a:cxnLst>
                  <a:cxn ang="0">
                    <a:pos x="T0" y="T1"/>
                  </a:cxn>
                  <a:cxn ang="0">
                    <a:pos x="T2" y="T3"/>
                  </a:cxn>
                  <a:cxn ang="0">
                    <a:pos x="T4" y="T5"/>
                  </a:cxn>
                  <a:cxn ang="0">
                    <a:pos x="T6" y="T7"/>
                  </a:cxn>
                  <a:cxn ang="0">
                    <a:pos x="T8" y="T9"/>
                  </a:cxn>
                  <a:cxn ang="0">
                    <a:pos x="T10" y="T11"/>
                  </a:cxn>
                  <a:cxn ang="0">
                    <a:pos x="T12" y="T13"/>
                  </a:cxn>
                </a:cxnLst>
                <a:rect l="0" t="0" r="r" b="b"/>
                <a:pathLst>
                  <a:path w="5" h="4">
                    <a:moveTo>
                      <a:pt x="5" y="3"/>
                    </a:moveTo>
                    <a:lnTo>
                      <a:pt x="1" y="0"/>
                    </a:lnTo>
                    <a:lnTo>
                      <a:pt x="0" y="0"/>
                    </a:lnTo>
                    <a:lnTo>
                      <a:pt x="0" y="1"/>
                    </a:lnTo>
                    <a:lnTo>
                      <a:pt x="1" y="1"/>
                    </a:lnTo>
                    <a:lnTo>
                      <a:pt x="5" y="4"/>
                    </a:lnTo>
                    <a:lnTo>
                      <a:pt x="5" y="3"/>
                    </a:lnTo>
                    <a:close/>
                  </a:path>
                </a:pathLst>
              </a:custGeom>
              <a:solidFill>
                <a:srgbClr val="63636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593" name="Freeform 411"/>
              <p:cNvSpPr/>
              <p:nvPr/>
            </p:nvSpPr>
            <p:spPr bwMode="auto">
              <a:xfrm>
                <a:off x="6024" y="3954"/>
                <a:ext cx="7" cy="4"/>
              </a:xfrm>
              <a:custGeom>
                <a:avLst/>
                <a:gdLst>
                  <a:gd name="T0" fmla="*/ 7 w 7"/>
                  <a:gd name="T1" fmla="*/ 0 h 4"/>
                  <a:gd name="T2" fmla="*/ 6 w 7"/>
                  <a:gd name="T3" fmla="*/ 0 h 4"/>
                  <a:gd name="T4" fmla="*/ 2 w 7"/>
                  <a:gd name="T5" fmla="*/ 3 h 4"/>
                  <a:gd name="T6" fmla="*/ 0 w 7"/>
                  <a:gd name="T7" fmla="*/ 3 h 4"/>
                  <a:gd name="T8" fmla="*/ 0 w 7"/>
                  <a:gd name="T9" fmla="*/ 4 h 4"/>
                  <a:gd name="T10" fmla="*/ 2 w 7"/>
                  <a:gd name="T11" fmla="*/ 4 h 4"/>
                  <a:gd name="T12" fmla="*/ 6 w 7"/>
                  <a:gd name="T13" fmla="*/ 1 h 4"/>
                  <a:gd name="T14" fmla="*/ 7 w 7"/>
                  <a:gd name="T15" fmla="*/ 1 h 4"/>
                  <a:gd name="T16" fmla="*/ 7 w 7"/>
                  <a:gd name="T17"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4">
                    <a:moveTo>
                      <a:pt x="7" y="0"/>
                    </a:moveTo>
                    <a:cubicBezTo>
                      <a:pt x="6" y="0"/>
                      <a:pt x="6" y="0"/>
                      <a:pt x="6" y="0"/>
                    </a:cubicBezTo>
                    <a:cubicBezTo>
                      <a:pt x="2" y="3"/>
                      <a:pt x="2" y="3"/>
                      <a:pt x="2" y="3"/>
                    </a:cubicBezTo>
                    <a:cubicBezTo>
                      <a:pt x="1" y="3"/>
                      <a:pt x="1" y="3"/>
                      <a:pt x="0" y="3"/>
                    </a:cubicBezTo>
                    <a:cubicBezTo>
                      <a:pt x="0" y="4"/>
                      <a:pt x="0" y="4"/>
                      <a:pt x="0" y="4"/>
                    </a:cubicBezTo>
                    <a:cubicBezTo>
                      <a:pt x="1" y="4"/>
                      <a:pt x="1" y="4"/>
                      <a:pt x="2" y="4"/>
                    </a:cubicBezTo>
                    <a:cubicBezTo>
                      <a:pt x="6" y="1"/>
                      <a:pt x="6" y="1"/>
                      <a:pt x="6" y="1"/>
                    </a:cubicBezTo>
                    <a:cubicBezTo>
                      <a:pt x="7" y="1"/>
                      <a:pt x="7" y="1"/>
                      <a:pt x="7" y="1"/>
                    </a:cubicBezTo>
                    <a:lnTo>
                      <a:pt x="7" y="0"/>
                    </a:lnTo>
                    <a:close/>
                  </a:path>
                </a:pathLst>
              </a:custGeom>
              <a:solidFill>
                <a:srgbClr val="3D3D3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594" name="Freeform 412"/>
              <p:cNvSpPr/>
              <p:nvPr/>
            </p:nvSpPr>
            <p:spPr bwMode="auto">
              <a:xfrm>
                <a:off x="6019" y="3951"/>
                <a:ext cx="12" cy="6"/>
              </a:xfrm>
              <a:custGeom>
                <a:avLst/>
                <a:gdLst>
                  <a:gd name="T0" fmla="*/ 11 w 12"/>
                  <a:gd name="T1" fmla="*/ 2 h 6"/>
                  <a:gd name="T2" fmla="*/ 11 w 12"/>
                  <a:gd name="T3" fmla="*/ 3 h 6"/>
                  <a:gd name="T4" fmla="*/ 7 w 12"/>
                  <a:gd name="T5" fmla="*/ 6 h 6"/>
                  <a:gd name="T6" fmla="*/ 5 w 12"/>
                  <a:gd name="T7" fmla="*/ 6 h 6"/>
                  <a:gd name="T8" fmla="*/ 1 w 12"/>
                  <a:gd name="T9" fmla="*/ 3 h 6"/>
                  <a:gd name="T10" fmla="*/ 1 w 12"/>
                  <a:gd name="T11" fmla="*/ 2 h 6"/>
                  <a:gd name="T12" fmla="*/ 5 w 12"/>
                  <a:gd name="T13" fmla="*/ 0 h 6"/>
                  <a:gd name="T14" fmla="*/ 7 w 12"/>
                  <a:gd name="T15" fmla="*/ 0 h 6"/>
                  <a:gd name="T16" fmla="*/ 11 w 12"/>
                  <a:gd name="T17" fmla="*/ 2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6">
                    <a:moveTo>
                      <a:pt x="11" y="2"/>
                    </a:moveTo>
                    <a:cubicBezTo>
                      <a:pt x="12" y="3"/>
                      <a:pt x="12" y="3"/>
                      <a:pt x="11" y="3"/>
                    </a:cubicBezTo>
                    <a:cubicBezTo>
                      <a:pt x="7" y="6"/>
                      <a:pt x="7" y="6"/>
                      <a:pt x="7" y="6"/>
                    </a:cubicBezTo>
                    <a:cubicBezTo>
                      <a:pt x="6" y="6"/>
                      <a:pt x="6" y="6"/>
                      <a:pt x="5" y="6"/>
                    </a:cubicBezTo>
                    <a:cubicBezTo>
                      <a:pt x="1" y="3"/>
                      <a:pt x="1" y="3"/>
                      <a:pt x="1" y="3"/>
                    </a:cubicBezTo>
                    <a:cubicBezTo>
                      <a:pt x="0" y="3"/>
                      <a:pt x="0" y="3"/>
                      <a:pt x="1" y="2"/>
                    </a:cubicBezTo>
                    <a:cubicBezTo>
                      <a:pt x="5" y="0"/>
                      <a:pt x="5" y="0"/>
                      <a:pt x="5" y="0"/>
                    </a:cubicBezTo>
                    <a:cubicBezTo>
                      <a:pt x="6" y="0"/>
                      <a:pt x="6" y="0"/>
                      <a:pt x="7" y="0"/>
                    </a:cubicBezTo>
                    <a:lnTo>
                      <a:pt x="11" y="2"/>
                    </a:lnTo>
                    <a:close/>
                  </a:path>
                </a:pathLst>
              </a:custGeom>
              <a:solidFill>
                <a:srgbClr val="4A4A4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595" name="Freeform 413"/>
              <p:cNvSpPr/>
              <p:nvPr/>
            </p:nvSpPr>
            <p:spPr bwMode="auto">
              <a:xfrm>
                <a:off x="6027" y="3959"/>
                <a:ext cx="13" cy="8"/>
              </a:xfrm>
              <a:custGeom>
                <a:avLst/>
                <a:gdLst>
                  <a:gd name="T0" fmla="*/ 13 w 13"/>
                  <a:gd name="T1" fmla="*/ 7 h 8"/>
                  <a:gd name="T2" fmla="*/ 1 w 13"/>
                  <a:gd name="T3" fmla="*/ 0 h 8"/>
                  <a:gd name="T4" fmla="*/ 0 w 13"/>
                  <a:gd name="T5" fmla="*/ 0 h 8"/>
                  <a:gd name="T6" fmla="*/ 0 w 13"/>
                  <a:gd name="T7" fmla="*/ 0 h 8"/>
                  <a:gd name="T8" fmla="*/ 1 w 13"/>
                  <a:gd name="T9" fmla="*/ 1 h 8"/>
                  <a:gd name="T10" fmla="*/ 13 w 13"/>
                  <a:gd name="T11" fmla="*/ 8 h 8"/>
                  <a:gd name="T12" fmla="*/ 13 w 13"/>
                  <a:gd name="T13" fmla="*/ 7 h 8"/>
                </a:gdLst>
                <a:ahLst/>
                <a:cxnLst>
                  <a:cxn ang="0">
                    <a:pos x="T0" y="T1"/>
                  </a:cxn>
                  <a:cxn ang="0">
                    <a:pos x="T2" y="T3"/>
                  </a:cxn>
                  <a:cxn ang="0">
                    <a:pos x="T4" y="T5"/>
                  </a:cxn>
                  <a:cxn ang="0">
                    <a:pos x="T6" y="T7"/>
                  </a:cxn>
                  <a:cxn ang="0">
                    <a:pos x="T8" y="T9"/>
                  </a:cxn>
                  <a:cxn ang="0">
                    <a:pos x="T10" y="T11"/>
                  </a:cxn>
                  <a:cxn ang="0">
                    <a:pos x="T12" y="T13"/>
                  </a:cxn>
                </a:cxnLst>
                <a:rect l="0" t="0" r="r" b="b"/>
                <a:pathLst>
                  <a:path w="13" h="8">
                    <a:moveTo>
                      <a:pt x="13" y="7"/>
                    </a:moveTo>
                    <a:lnTo>
                      <a:pt x="1" y="0"/>
                    </a:lnTo>
                    <a:lnTo>
                      <a:pt x="0" y="0"/>
                    </a:lnTo>
                    <a:lnTo>
                      <a:pt x="0" y="0"/>
                    </a:lnTo>
                    <a:lnTo>
                      <a:pt x="1" y="1"/>
                    </a:lnTo>
                    <a:lnTo>
                      <a:pt x="13" y="8"/>
                    </a:lnTo>
                    <a:lnTo>
                      <a:pt x="13" y="7"/>
                    </a:lnTo>
                    <a:close/>
                  </a:path>
                </a:pathLst>
              </a:custGeom>
              <a:solidFill>
                <a:srgbClr val="63636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596" name="Freeform 414"/>
              <p:cNvSpPr/>
              <p:nvPr/>
            </p:nvSpPr>
            <p:spPr bwMode="auto">
              <a:xfrm>
                <a:off x="6040" y="3963"/>
                <a:ext cx="7" cy="4"/>
              </a:xfrm>
              <a:custGeom>
                <a:avLst/>
                <a:gdLst>
                  <a:gd name="T0" fmla="*/ 7 w 7"/>
                  <a:gd name="T1" fmla="*/ 0 h 4"/>
                  <a:gd name="T2" fmla="*/ 6 w 7"/>
                  <a:gd name="T3" fmla="*/ 1 h 4"/>
                  <a:gd name="T4" fmla="*/ 2 w 7"/>
                  <a:gd name="T5" fmla="*/ 3 h 4"/>
                  <a:gd name="T6" fmla="*/ 0 w 7"/>
                  <a:gd name="T7" fmla="*/ 3 h 4"/>
                  <a:gd name="T8" fmla="*/ 0 w 7"/>
                  <a:gd name="T9" fmla="*/ 4 h 4"/>
                  <a:gd name="T10" fmla="*/ 2 w 7"/>
                  <a:gd name="T11" fmla="*/ 4 h 4"/>
                  <a:gd name="T12" fmla="*/ 6 w 7"/>
                  <a:gd name="T13" fmla="*/ 2 h 4"/>
                  <a:gd name="T14" fmla="*/ 7 w 7"/>
                  <a:gd name="T15" fmla="*/ 1 h 4"/>
                  <a:gd name="T16" fmla="*/ 7 w 7"/>
                  <a:gd name="T17"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4">
                    <a:moveTo>
                      <a:pt x="7" y="0"/>
                    </a:moveTo>
                    <a:cubicBezTo>
                      <a:pt x="6" y="1"/>
                      <a:pt x="6" y="1"/>
                      <a:pt x="6" y="1"/>
                    </a:cubicBezTo>
                    <a:cubicBezTo>
                      <a:pt x="2" y="3"/>
                      <a:pt x="2" y="3"/>
                      <a:pt x="2" y="3"/>
                    </a:cubicBezTo>
                    <a:cubicBezTo>
                      <a:pt x="1" y="4"/>
                      <a:pt x="1" y="4"/>
                      <a:pt x="0" y="3"/>
                    </a:cubicBezTo>
                    <a:cubicBezTo>
                      <a:pt x="0" y="4"/>
                      <a:pt x="0" y="4"/>
                      <a:pt x="0" y="4"/>
                    </a:cubicBezTo>
                    <a:cubicBezTo>
                      <a:pt x="1" y="4"/>
                      <a:pt x="1" y="4"/>
                      <a:pt x="2" y="4"/>
                    </a:cubicBezTo>
                    <a:cubicBezTo>
                      <a:pt x="6" y="2"/>
                      <a:pt x="6" y="2"/>
                      <a:pt x="6" y="2"/>
                    </a:cubicBezTo>
                    <a:cubicBezTo>
                      <a:pt x="7" y="1"/>
                      <a:pt x="7" y="1"/>
                      <a:pt x="7" y="1"/>
                    </a:cubicBezTo>
                    <a:lnTo>
                      <a:pt x="7" y="0"/>
                    </a:lnTo>
                    <a:close/>
                  </a:path>
                </a:pathLst>
              </a:custGeom>
              <a:solidFill>
                <a:srgbClr val="3D3D3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597" name="Freeform 415"/>
              <p:cNvSpPr/>
              <p:nvPr/>
            </p:nvSpPr>
            <p:spPr bwMode="auto">
              <a:xfrm>
                <a:off x="6043" y="3938"/>
                <a:ext cx="28" cy="15"/>
              </a:xfrm>
              <a:custGeom>
                <a:avLst/>
                <a:gdLst>
                  <a:gd name="T0" fmla="*/ 27 w 28"/>
                  <a:gd name="T1" fmla="*/ 12 h 16"/>
                  <a:gd name="T2" fmla="*/ 27 w 28"/>
                  <a:gd name="T3" fmla="*/ 13 h 16"/>
                  <a:gd name="T4" fmla="*/ 23 w 28"/>
                  <a:gd name="T5" fmla="*/ 16 h 16"/>
                  <a:gd name="T6" fmla="*/ 21 w 28"/>
                  <a:gd name="T7" fmla="*/ 16 h 16"/>
                  <a:gd name="T8" fmla="*/ 1 w 28"/>
                  <a:gd name="T9" fmla="*/ 4 h 16"/>
                  <a:gd name="T10" fmla="*/ 1 w 28"/>
                  <a:gd name="T11" fmla="*/ 3 h 16"/>
                  <a:gd name="T12" fmla="*/ 5 w 28"/>
                  <a:gd name="T13" fmla="*/ 1 h 16"/>
                  <a:gd name="T14" fmla="*/ 7 w 28"/>
                  <a:gd name="T15" fmla="*/ 1 h 16"/>
                  <a:gd name="T16" fmla="*/ 27 w 28"/>
                  <a:gd name="T17" fmla="*/ 1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16">
                    <a:moveTo>
                      <a:pt x="27" y="12"/>
                    </a:moveTo>
                    <a:cubicBezTo>
                      <a:pt x="28" y="13"/>
                      <a:pt x="28" y="13"/>
                      <a:pt x="27" y="13"/>
                    </a:cubicBezTo>
                    <a:cubicBezTo>
                      <a:pt x="23" y="16"/>
                      <a:pt x="23" y="16"/>
                      <a:pt x="23" y="16"/>
                    </a:cubicBezTo>
                    <a:cubicBezTo>
                      <a:pt x="22" y="16"/>
                      <a:pt x="21" y="16"/>
                      <a:pt x="21" y="16"/>
                    </a:cubicBezTo>
                    <a:cubicBezTo>
                      <a:pt x="1" y="4"/>
                      <a:pt x="1" y="4"/>
                      <a:pt x="1" y="4"/>
                    </a:cubicBezTo>
                    <a:cubicBezTo>
                      <a:pt x="0" y="4"/>
                      <a:pt x="0" y="4"/>
                      <a:pt x="1" y="3"/>
                    </a:cubicBezTo>
                    <a:cubicBezTo>
                      <a:pt x="5" y="1"/>
                      <a:pt x="5" y="1"/>
                      <a:pt x="5" y="1"/>
                    </a:cubicBezTo>
                    <a:cubicBezTo>
                      <a:pt x="6" y="0"/>
                      <a:pt x="6" y="0"/>
                      <a:pt x="7" y="1"/>
                    </a:cubicBezTo>
                    <a:lnTo>
                      <a:pt x="27" y="12"/>
                    </a:lnTo>
                    <a:close/>
                  </a:path>
                </a:pathLst>
              </a:custGeom>
              <a:solidFill>
                <a:srgbClr val="4A4A4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598" name="Freeform 416"/>
              <p:cNvSpPr/>
              <p:nvPr/>
            </p:nvSpPr>
            <p:spPr bwMode="auto">
              <a:xfrm>
                <a:off x="6043" y="3941"/>
                <a:ext cx="21" cy="13"/>
              </a:xfrm>
              <a:custGeom>
                <a:avLst/>
                <a:gdLst>
                  <a:gd name="T0" fmla="*/ 21 w 21"/>
                  <a:gd name="T1" fmla="*/ 12 h 13"/>
                  <a:gd name="T2" fmla="*/ 1 w 21"/>
                  <a:gd name="T3" fmla="*/ 0 h 13"/>
                  <a:gd name="T4" fmla="*/ 0 w 21"/>
                  <a:gd name="T5" fmla="*/ 0 h 13"/>
                  <a:gd name="T6" fmla="*/ 0 w 21"/>
                  <a:gd name="T7" fmla="*/ 1 h 13"/>
                  <a:gd name="T8" fmla="*/ 1 w 21"/>
                  <a:gd name="T9" fmla="*/ 1 h 13"/>
                  <a:gd name="T10" fmla="*/ 21 w 21"/>
                  <a:gd name="T11" fmla="*/ 13 h 13"/>
                  <a:gd name="T12" fmla="*/ 21 w 21"/>
                  <a:gd name="T13" fmla="*/ 12 h 13"/>
                </a:gdLst>
                <a:ahLst/>
                <a:cxnLst>
                  <a:cxn ang="0">
                    <a:pos x="T0" y="T1"/>
                  </a:cxn>
                  <a:cxn ang="0">
                    <a:pos x="T2" y="T3"/>
                  </a:cxn>
                  <a:cxn ang="0">
                    <a:pos x="T4" y="T5"/>
                  </a:cxn>
                  <a:cxn ang="0">
                    <a:pos x="T6" y="T7"/>
                  </a:cxn>
                  <a:cxn ang="0">
                    <a:pos x="T8" y="T9"/>
                  </a:cxn>
                  <a:cxn ang="0">
                    <a:pos x="T10" y="T11"/>
                  </a:cxn>
                  <a:cxn ang="0">
                    <a:pos x="T12" y="T13"/>
                  </a:cxn>
                </a:cxnLst>
                <a:rect l="0" t="0" r="r" b="b"/>
                <a:pathLst>
                  <a:path w="21" h="13">
                    <a:moveTo>
                      <a:pt x="21" y="12"/>
                    </a:moveTo>
                    <a:lnTo>
                      <a:pt x="1" y="0"/>
                    </a:lnTo>
                    <a:lnTo>
                      <a:pt x="0" y="0"/>
                    </a:lnTo>
                    <a:lnTo>
                      <a:pt x="0" y="1"/>
                    </a:lnTo>
                    <a:lnTo>
                      <a:pt x="1" y="1"/>
                    </a:lnTo>
                    <a:lnTo>
                      <a:pt x="21" y="13"/>
                    </a:lnTo>
                    <a:lnTo>
                      <a:pt x="21" y="12"/>
                    </a:lnTo>
                    <a:close/>
                  </a:path>
                </a:pathLst>
              </a:custGeom>
              <a:solidFill>
                <a:srgbClr val="63636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599" name="Freeform 417"/>
              <p:cNvSpPr/>
              <p:nvPr/>
            </p:nvSpPr>
            <p:spPr bwMode="auto">
              <a:xfrm>
                <a:off x="6064" y="3950"/>
                <a:ext cx="6" cy="4"/>
              </a:xfrm>
              <a:custGeom>
                <a:avLst/>
                <a:gdLst>
                  <a:gd name="T0" fmla="*/ 6 w 6"/>
                  <a:gd name="T1" fmla="*/ 0 h 4"/>
                  <a:gd name="T2" fmla="*/ 6 w 6"/>
                  <a:gd name="T3" fmla="*/ 0 h 4"/>
                  <a:gd name="T4" fmla="*/ 2 w 6"/>
                  <a:gd name="T5" fmla="*/ 3 h 4"/>
                  <a:gd name="T6" fmla="*/ 0 w 6"/>
                  <a:gd name="T7" fmla="*/ 3 h 4"/>
                  <a:gd name="T8" fmla="*/ 0 w 6"/>
                  <a:gd name="T9" fmla="*/ 4 h 4"/>
                  <a:gd name="T10" fmla="*/ 2 w 6"/>
                  <a:gd name="T11" fmla="*/ 4 h 4"/>
                  <a:gd name="T12" fmla="*/ 6 w 6"/>
                  <a:gd name="T13" fmla="*/ 1 h 4"/>
                  <a:gd name="T14" fmla="*/ 6 w 6"/>
                  <a:gd name="T15" fmla="*/ 1 h 4"/>
                  <a:gd name="T16" fmla="*/ 6 w 6"/>
                  <a:gd name="T17"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4">
                    <a:moveTo>
                      <a:pt x="6" y="0"/>
                    </a:moveTo>
                    <a:cubicBezTo>
                      <a:pt x="6" y="0"/>
                      <a:pt x="6" y="0"/>
                      <a:pt x="6" y="0"/>
                    </a:cubicBezTo>
                    <a:cubicBezTo>
                      <a:pt x="2" y="3"/>
                      <a:pt x="2" y="3"/>
                      <a:pt x="2" y="3"/>
                    </a:cubicBezTo>
                    <a:cubicBezTo>
                      <a:pt x="1" y="3"/>
                      <a:pt x="0" y="3"/>
                      <a:pt x="0" y="3"/>
                    </a:cubicBezTo>
                    <a:cubicBezTo>
                      <a:pt x="0" y="4"/>
                      <a:pt x="0" y="4"/>
                      <a:pt x="0" y="4"/>
                    </a:cubicBezTo>
                    <a:cubicBezTo>
                      <a:pt x="0" y="4"/>
                      <a:pt x="1" y="4"/>
                      <a:pt x="2" y="4"/>
                    </a:cubicBezTo>
                    <a:cubicBezTo>
                      <a:pt x="6" y="1"/>
                      <a:pt x="6" y="1"/>
                      <a:pt x="6" y="1"/>
                    </a:cubicBezTo>
                    <a:cubicBezTo>
                      <a:pt x="6" y="1"/>
                      <a:pt x="6" y="1"/>
                      <a:pt x="6" y="1"/>
                    </a:cubicBezTo>
                    <a:lnTo>
                      <a:pt x="6" y="0"/>
                    </a:lnTo>
                    <a:close/>
                  </a:path>
                </a:pathLst>
              </a:custGeom>
              <a:solidFill>
                <a:srgbClr val="3D3D3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600" name="Freeform 418"/>
              <p:cNvSpPr/>
              <p:nvPr/>
            </p:nvSpPr>
            <p:spPr bwMode="auto">
              <a:xfrm>
                <a:off x="6054" y="3968"/>
                <a:ext cx="4" cy="4"/>
              </a:xfrm>
              <a:custGeom>
                <a:avLst/>
                <a:gdLst>
                  <a:gd name="T0" fmla="*/ 0 w 4"/>
                  <a:gd name="T1" fmla="*/ 4 h 4"/>
                  <a:gd name="T2" fmla="*/ 4 w 4"/>
                  <a:gd name="T3" fmla="*/ 1 h 4"/>
                  <a:gd name="T4" fmla="*/ 4 w 4"/>
                  <a:gd name="T5" fmla="*/ 0 h 4"/>
                  <a:gd name="T6" fmla="*/ 0 w 4"/>
                  <a:gd name="T7" fmla="*/ 2 h 4"/>
                  <a:gd name="T8" fmla="*/ 0 w 4"/>
                  <a:gd name="T9" fmla="*/ 4 h 4"/>
                </a:gdLst>
                <a:ahLst/>
                <a:cxnLst>
                  <a:cxn ang="0">
                    <a:pos x="T0" y="T1"/>
                  </a:cxn>
                  <a:cxn ang="0">
                    <a:pos x="T2" y="T3"/>
                  </a:cxn>
                  <a:cxn ang="0">
                    <a:pos x="T4" y="T5"/>
                  </a:cxn>
                  <a:cxn ang="0">
                    <a:pos x="T6" y="T7"/>
                  </a:cxn>
                  <a:cxn ang="0">
                    <a:pos x="T8" y="T9"/>
                  </a:cxn>
                </a:cxnLst>
                <a:rect l="0" t="0" r="r" b="b"/>
                <a:pathLst>
                  <a:path w="4" h="4">
                    <a:moveTo>
                      <a:pt x="0" y="4"/>
                    </a:moveTo>
                    <a:lnTo>
                      <a:pt x="4" y="1"/>
                    </a:lnTo>
                    <a:lnTo>
                      <a:pt x="4" y="0"/>
                    </a:lnTo>
                    <a:lnTo>
                      <a:pt x="0" y="2"/>
                    </a:lnTo>
                    <a:lnTo>
                      <a:pt x="0" y="4"/>
                    </a:lnTo>
                    <a:close/>
                  </a:path>
                </a:pathLst>
              </a:custGeom>
              <a:solidFill>
                <a:srgbClr val="1C1C1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601" name="Freeform 419"/>
              <p:cNvSpPr/>
              <p:nvPr/>
            </p:nvSpPr>
            <p:spPr bwMode="auto">
              <a:xfrm>
                <a:off x="6061" y="3964"/>
                <a:ext cx="4" cy="4"/>
              </a:xfrm>
              <a:custGeom>
                <a:avLst/>
                <a:gdLst>
                  <a:gd name="T0" fmla="*/ 0 w 4"/>
                  <a:gd name="T1" fmla="*/ 4 h 4"/>
                  <a:gd name="T2" fmla="*/ 4 w 4"/>
                  <a:gd name="T3" fmla="*/ 1 h 4"/>
                  <a:gd name="T4" fmla="*/ 4 w 4"/>
                  <a:gd name="T5" fmla="*/ 0 h 4"/>
                  <a:gd name="T6" fmla="*/ 0 w 4"/>
                  <a:gd name="T7" fmla="*/ 2 h 4"/>
                  <a:gd name="T8" fmla="*/ 0 w 4"/>
                  <a:gd name="T9" fmla="*/ 4 h 4"/>
                </a:gdLst>
                <a:ahLst/>
                <a:cxnLst>
                  <a:cxn ang="0">
                    <a:pos x="T0" y="T1"/>
                  </a:cxn>
                  <a:cxn ang="0">
                    <a:pos x="T2" y="T3"/>
                  </a:cxn>
                  <a:cxn ang="0">
                    <a:pos x="T4" y="T5"/>
                  </a:cxn>
                  <a:cxn ang="0">
                    <a:pos x="T6" y="T7"/>
                  </a:cxn>
                  <a:cxn ang="0">
                    <a:pos x="T8" y="T9"/>
                  </a:cxn>
                </a:cxnLst>
                <a:rect l="0" t="0" r="r" b="b"/>
                <a:pathLst>
                  <a:path w="4" h="4">
                    <a:moveTo>
                      <a:pt x="0" y="4"/>
                    </a:moveTo>
                    <a:lnTo>
                      <a:pt x="4" y="1"/>
                    </a:lnTo>
                    <a:lnTo>
                      <a:pt x="4" y="0"/>
                    </a:lnTo>
                    <a:lnTo>
                      <a:pt x="0" y="2"/>
                    </a:lnTo>
                    <a:lnTo>
                      <a:pt x="0" y="4"/>
                    </a:lnTo>
                    <a:close/>
                  </a:path>
                </a:pathLst>
              </a:custGeom>
              <a:solidFill>
                <a:srgbClr val="1C1C1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602" name="Freeform 420"/>
              <p:cNvSpPr/>
              <p:nvPr/>
            </p:nvSpPr>
            <p:spPr bwMode="auto">
              <a:xfrm>
                <a:off x="5994" y="3851"/>
                <a:ext cx="34" cy="72"/>
              </a:xfrm>
              <a:custGeom>
                <a:avLst/>
                <a:gdLst>
                  <a:gd name="T0" fmla="*/ 32 w 34"/>
                  <a:gd name="T1" fmla="*/ 55 h 72"/>
                  <a:gd name="T2" fmla="*/ 32 w 34"/>
                  <a:gd name="T3" fmla="*/ 12 h 72"/>
                  <a:gd name="T4" fmla="*/ 12 w 34"/>
                  <a:gd name="T5" fmla="*/ 3 h 72"/>
                  <a:gd name="T6" fmla="*/ 2 w 34"/>
                  <a:gd name="T7" fmla="*/ 13 h 72"/>
                  <a:gd name="T8" fmla="*/ 2 w 34"/>
                  <a:gd name="T9" fmla="*/ 36 h 72"/>
                  <a:gd name="T10" fmla="*/ 8 w 34"/>
                  <a:gd name="T11" fmla="*/ 72 h 72"/>
                  <a:gd name="T12" fmla="*/ 32 w 34"/>
                  <a:gd name="T13" fmla="*/ 55 h 72"/>
                </a:gdLst>
                <a:ahLst/>
                <a:cxnLst>
                  <a:cxn ang="0">
                    <a:pos x="T0" y="T1"/>
                  </a:cxn>
                  <a:cxn ang="0">
                    <a:pos x="T2" y="T3"/>
                  </a:cxn>
                  <a:cxn ang="0">
                    <a:pos x="T4" y="T5"/>
                  </a:cxn>
                  <a:cxn ang="0">
                    <a:pos x="T6" y="T7"/>
                  </a:cxn>
                  <a:cxn ang="0">
                    <a:pos x="T8" y="T9"/>
                  </a:cxn>
                  <a:cxn ang="0">
                    <a:pos x="T10" y="T11"/>
                  </a:cxn>
                  <a:cxn ang="0">
                    <a:pos x="T12" y="T13"/>
                  </a:cxn>
                </a:cxnLst>
                <a:rect l="0" t="0" r="r" b="b"/>
                <a:pathLst>
                  <a:path w="34" h="72">
                    <a:moveTo>
                      <a:pt x="32" y="55"/>
                    </a:moveTo>
                    <a:cubicBezTo>
                      <a:pt x="32" y="55"/>
                      <a:pt x="30" y="21"/>
                      <a:pt x="32" y="12"/>
                    </a:cubicBezTo>
                    <a:cubicBezTo>
                      <a:pt x="34" y="4"/>
                      <a:pt x="20" y="0"/>
                      <a:pt x="12" y="3"/>
                    </a:cubicBezTo>
                    <a:cubicBezTo>
                      <a:pt x="6" y="5"/>
                      <a:pt x="3" y="7"/>
                      <a:pt x="2" y="13"/>
                    </a:cubicBezTo>
                    <a:cubicBezTo>
                      <a:pt x="0" y="20"/>
                      <a:pt x="2" y="34"/>
                      <a:pt x="2" y="36"/>
                    </a:cubicBezTo>
                    <a:cubicBezTo>
                      <a:pt x="4" y="60"/>
                      <a:pt x="8" y="72"/>
                      <a:pt x="8" y="72"/>
                    </a:cubicBezTo>
                    <a:lnTo>
                      <a:pt x="32" y="55"/>
                    </a:lnTo>
                    <a:close/>
                  </a:path>
                </a:pathLst>
              </a:custGeom>
              <a:solidFill>
                <a:srgbClr val="1EC16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603" name="Freeform 421"/>
              <p:cNvSpPr/>
              <p:nvPr/>
            </p:nvSpPr>
            <p:spPr bwMode="auto">
              <a:xfrm>
                <a:off x="6003" y="3890"/>
                <a:ext cx="24" cy="29"/>
              </a:xfrm>
              <a:custGeom>
                <a:avLst/>
                <a:gdLst>
                  <a:gd name="T0" fmla="*/ 5 w 24"/>
                  <a:gd name="T1" fmla="*/ 13 h 29"/>
                  <a:gd name="T2" fmla="*/ 10 w 24"/>
                  <a:gd name="T3" fmla="*/ 16 h 29"/>
                  <a:gd name="T4" fmla="*/ 16 w 24"/>
                  <a:gd name="T5" fmla="*/ 21 h 29"/>
                  <a:gd name="T6" fmla="*/ 22 w 24"/>
                  <a:gd name="T7" fmla="*/ 23 h 29"/>
                  <a:gd name="T8" fmla="*/ 22 w 24"/>
                  <a:gd name="T9" fmla="*/ 14 h 29"/>
                  <a:gd name="T10" fmla="*/ 4 w 24"/>
                  <a:gd name="T11" fmla="*/ 2 h 29"/>
                  <a:gd name="T12" fmla="*/ 5 w 24"/>
                  <a:gd name="T13" fmla="*/ 13 h 29"/>
                </a:gdLst>
                <a:ahLst/>
                <a:cxnLst>
                  <a:cxn ang="0">
                    <a:pos x="T0" y="T1"/>
                  </a:cxn>
                  <a:cxn ang="0">
                    <a:pos x="T2" y="T3"/>
                  </a:cxn>
                  <a:cxn ang="0">
                    <a:pos x="T4" y="T5"/>
                  </a:cxn>
                  <a:cxn ang="0">
                    <a:pos x="T6" y="T7"/>
                  </a:cxn>
                  <a:cxn ang="0">
                    <a:pos x="T8" y="T9"/>
                  </a:cxn>
                  <a:cxn ang="0">
                    <a:pos x="T10" y="T11"/>
                  </a:cxn>
                  <a:cxn ang="0">
                    <a:pos x="T12" y="T13"/>
                  </a:cxn>
                </a:cxnLst>
                <a:rect l="0" t="0" r="r" b="b"/>
                <a:pathLst>
                  <a:path w="24" h="29">
                    <a:moveTo>
                      <a:pt x="5" y="13"/>
                    </a:moveTo>
                    <a:cubicBezTo>
                      <a:pt x="7" y="17"/>
                      <a:pt x="6" y="17"/>
                      <a:pt x="10" y="16"/>
                    </a:cubicBezTo>
                    <a:cubicBezTo>
                      <a:pt x="12" y="15"/>
                      <a:pt x="17" y="16"/>
                      <a:pt x="16" y="21"/>
                    </a:cubicBezTo>
                    <a:cubicBezTo>
                      <a:pt x="16" y="25"/>
                      <a:pt x="20" y="29"/>
                      <a:pt x="22" y="23"/>
                    </a:cubicBezTo>
                    <a:cubicBezTo>
                      <a:pt x="22" y="22"/>
                      <a:pt x="24" y="17"/>
                      <a:pt x="22" y="14"/>
                    </a:cubicBezTo>
                    <a:cubicBezTo>
                      <a:pt x="15" y="2"/>
                      <a:pt x="8" y="0"/>
                      <a:pt x="4" y="2"/>
                    </a:cubicBezTo>
                    <a:cubicBezTo>
                      <a:pt x="0" y="4"/>
                      <a:pt x="3" y="8"/>
                      <a:pt x="5" y="13"/>
                    </a:cubicBezTo>
                    <a:close/>
                  </a:path>
                </a:pathLst>
              </a:custGeom>
              <a:solidFill>
                <a:srgbClr val="F2CEB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604" name="Freeform 422"/>
              <p:cNvSpPr/>
              <p:nvPr/>
            </p:nvSpPr>
            <p:spPr bwMode="auto">
              <a:xfrm>
                <a:off x="5993" y="3892"/>
                <a:ext cx="33" cy="41"/>
              </a:xfrm>
              <a:custGeom>
                <a:avLst/>
                <a:gdLst>
                  <a:gd name="T0" fmla="*/ 5 w 33"/>
                  <a:gd name="T1" fmla="*/ 4 h 41"/>
                  <a:gd name="T2" fmla="*/ 15 w 33"/>
                  <a:gd name="T3" fmla="*/ 0 h 41"/>
                  <a:gd name="T4" fmla="*/ 26 w 33"/>
                  <a:gd name="T5" fmla="*/ 6 h 41"/>
                  <a:gd name="T6" fmla="*/ 27 w 33"/>
                  <a:gd name="T7" fmla="*/ 8 h 41"/>
                  <a:gd name="T8" fmla="*/ 30 w 33"/>
                  <a:gd name="T9" fmla="*/ 23 h 41"/>
                  <a:gd name="T10" fmla="*/ 33 w 33"/>
                  <a:gd name="T11" fmla="*/ 39 h 41"/>
                  <a:gd name="T12" fmla="*/ 29 w 33"/>
                  <a:gd name="T13" fmla="*/ 39 h 41"/>
                  <a:gd name="T14" fmla="*/ 24 w 33"/>
                  <a:gd name="T15" fmla="*/ 30 h 41"/>
                  <a:gd name="T16" fmla="*/ 9 w 33"/>
                  <a:gd name="T17" fmla="*/ 29 h 41"/>
                  <a:gd name="T18" fmla="*/ 3 w 33"/>
                  <a:gd name="T19" fmla="*/ 15 h 41"/>
                  <a:gd name="T20" fmla="*/ 5 w 33"/>
                  <a:gd name="T21" fmla="*/ 4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3" h="41">
                    <a:moveTo>
                      <a:pt x="5" y="4"/>
                    </a:moveTo>
                    <a:cubicBezTo>
                      <a:pt x="5" y="4"/>
                      <a:pt x="12" y="0"/>
                      <a:pt x="15" y="0"/>
                    </a:cubicBezTo>
                    <a:cubicBezTo>
                      <a:pt x="23" y="0"/>
                      <a:pt x="26" y="6"/>
                      <a:pt x="26" y="6"/>
                    </a:cubicBezTo>
                    <a:cubicBezTo>
                      <a:pt x="27" y="8"/>
                      <a:pt x="27" y="8"/>
                      <a:pt x="27" y="8"/>
                    </a:cubicBezTo>
                    <a:cubicBezTo>
                      <a:pt x="30" y="23"/>
                      <a:pt x="30" y="23"/>
                      <a:pt x="30" y="23"/>
                    </a:cubicBezTo>
                    <a:cubicBezTo>
                      <a:pt x="30" y="23"/>
                      <a:pt x="33" y="34"/>
                      <a:pt x="33" y="39"/>
                    </a:cubicBezTo>
                    <a:cubicBezTo>
                      <a:pt x="33" y="41"/>
                      <a:pt x="31" y="41"/>
                      <a:pt x="29" y="39"/>
                    </a:cubicBezTo>
                    <a:cubicBezTo>
                      <a:pt x="28" y="38"/>
                      <a:pt x="26" y="30"/>
                      <a:pt x="24" y="30"/>
                    </a:cubicBezTo>
                    <a:cubicBezTo>
                      <a:pt x="15" y="32"/>
                      <a:pt x="9" y="29"/>
                      <a:pt x="9" y="29"/>
                    </a:cubicBezTo>
                    <a:cubicBezTo>
                      <a:pt x="3" y="15"/>
                      <a:pt x="3" y="15"/>
                      <a:pt x="3" y="15"/>
                    </a:cubicBezTo>
                    <a:cubicBezTo>
                      <a:pt x="1" y="11"/>
                      <a:pt x="0" y="6"/>
                      <a:pt x="5" y="4"/>
                    </a:cubicBezTo>
                    <a:close/>
                  </a:path>
                </a:pathLst>
              </a:custGeom>
              <a:solidFill>
                <a:srgbClr val="F2CEB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605" name="Freeform 423"/>
              <p:cNvSpPr/>
              <p:nvPr/>
            </p:nvSpPr>
            <p:spPr bwMode="auto">
              <a:xfrm>
                <a:off x="5934" y="3840"/>
                <a:ext cx="108" cy="136"/>
              </a:xfrm>
              <a:custGeom>
                <a:avLst/>
                <a:gdLst>
                  <a:gd name="T0" fmla="*/ 6 w 108"/>
                  <a:gd name="T1" fmla="*/ 1 h 137"/>
                  <a:gd name="T2" fmla="*/ 1 w 108"/>
                  <a:gd name="T3" fmla="*/ 1 h 137"/>
                  <a:gd name="T4" fmla="*/ 0 w 108"/>
                  <a:gd name="T5" fmla="*/ 1 h 137"/>
                  <a:gd name="T6" fmla="*/ 103 w 108"/>
                  <a:gd name="T7" fmla="*/ 62 h 137"/>
                  <a:gd name="T8" fmla="*/ 105 w 108"/>
                  <a:gd name="T9" fmla="*/ 137 h 137"/>
                  <a:gd name="T10" fmla="*/ 108 w 108"/>
                  <a:gd name="T11" fmla="*/ 136 h 137"/>
                  <a:gd name="T12" fmla="*/ 108 w 108"/>
                  <a:gd name="T13" fmla="*/ 64 h 137"/>
                  <a:gd name="T14" fmla="*/ 103 w 108"/>
                  <a:gd name="T15" fmla="*/ 57 h 137"/>
                  <a:gd name="T16" fmla="*/ 6 w 108"/>
                  <a:gd name="T17" fmla="*/ 1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8" h="137">
                    <a:moveTo>
                      <a:pt x="6" y="1"/>
                    </a:moveTo>
                    <a:cubicBezTo>
                      <a:pt x="5" y="0"/>
                      <a:pt x="3" y="0"/>
                      <a:pt x="1" y="1"/>
                    </a:cubicBezTo>
                    <a:cubicBezTo>
                      <a:pt x="0" y="1"/>
                      <a:pt x="0" y="1"/>
                      <a:pt x="0" y="1"/>
                    </a:cubicBezTo>
                    <a:cubicBezTo>
                      <a:pt x="103" y="62"/>
                      <a:pt x="103" y="62"/>
                      <a:pt x="103" y="62"/>
                    </a:cubicBezTo>
                    <a:cubicBezTo>
                      <a:pt x="105" y="137"/>
                      <a:pt x="105" y="137"/>
                      <a:pt x="105" y="137"/>
                    </a:cubicBezTo>
                    <a:cubicBezTo>
                      <a:pt x="108" y="136"/>
                      <a:pt x="108" y="136"/>
                      <a:pt x="108" y="136"/>
                    </a:cubicBezTo>
                    <a:cubicBezTo>
                      <a:pt x="108" y="64"/>
                      <a:pt x="108" y="64"/>
                      <a:pt x="108" y="64"/>
                    </a:cubicBezTo>
                    <a:cubicBezTo>
                      <a:pt x="108" y="61"/>
                      <a:pt x="106" y="58"/>
                      <a:pt x="103" y="57"/>
                    </a:cubicBezTo>
                    <a:lnTo>
                      <a:pt x="6" y="1"/>
                    </a:lnTo>
                    <a:close/>
                  </a:path>
                </a:pathLst>
              </a:custGeom>
              <a:solidFill>
                <a:srgbClr val="8E8D8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606" name="Freeform 424"/>
              <p:cNvSpPr/>
              <p:nvPr/>
            </p:nvSpPr>
            <p:spPr bwMode="auto">
              <a:xfrm>
                <a:off x="5932" y="3841"/>
                <a:ext cx="107" cy="135"/>
              </a:xfrm>
              <a:custGeom>
                <a:avLst/>
                <a:gdLst>
                  <a:gd name="T0" fmla="*/ 103 w 107"/>
                  <a:gd name="T1" fmla="*/ 57 h 136"/>
                  <a:gd name="T2" fmla="*/ 107 w 107"/>
                  <a:gd name="T3" fmla="*/ 65 h 136"/>
                  <a:gd name="T4" fmla="*/ 107 w 107"/>
                  <a:gd name="T5" fmla="*/ 136 h 136"/>
                  <a:gd name="T6" fmla="*/ 0 w 107"/>
                  <a:gd name="T7" fmla="*/ 75 h 136"/>
                  <a:gd name="T8" fmla="*/ 0 w 107"/>
                  <a:gd name="T9" fmla="*/ 3 h 136"/>
                  <a:gd name="T10" fmla="*/ 5 w 107"/>
                  <a:gd name="T11" fmla="*/ 1 h 136"/>
                  <a:gd name="T12" fmla="*/ 103 w 107"/>
                  <a:gd name="T13" fmla="*/ 57 h 136"/>
                </a:gdLst>
                <a:ahLst/>
                <a:cxnLst>
                  <a:cxn ang="0">
                    <a:pos x="T0" y="T1"/>
                  </a:cxn>
                  <a:cxn ang="0">
                    <a:pos x="T2" y="T3"/>
                  </a:cxn>
                  <a:cxn ang="0">
                    <a:pos x="T4" y="T5"/>
                  </a:cxn>
                  <a:cxn ang="0">
                    <a:pos x="T6" y="T7"/>
                  </a:cxn>
                  <a:cxn ang="0">
                    <a:pos x="T8" y="T9"/>
                  </a:cxn>
                  <a:cxn ang="0">
                    <a:pos x="T10" y="T11"/>
                  </a:cxn>
                  <a:cxn ang="0">
                    <a:pos x="T12" y="T13"/>
                  </a:cxn>
                </a:cxnLst>
                <a:rect l="0" t="0" r="r" b="b"/>
                <a:pathLst>
                  <a:path w="107" h="136">
                    <a:moveTo>
                      <a:pt x="103" y="57"/>
                    </a:moveTo>
                    <a:cubicBezTo>
                      <a:pt x="105" y="59"/>
                      <a:pt x="107" y="62"/>
                      <a:pt x="107" y="65"/>
                    </a:cubicBezTo>
                    <a:cubicBezTo>
                      <a:pt x="107" y="136"/>
                      <a:pt x="107" y="136"/>
                      <a:pt x="107" y="136"/>
                    </a:cubicBezTo>
                    <a:cubicBezTo>
                      <a:pt x="0" y="75"/>
                      <a:pt x="0" y="75"/>
                      <a:pt x="0" y="75"/>
                    </a:cubicBezTo>
                    <a:cubicBezTo>
                      <a:pt x="0" y="3"/>
                      <a:pt x="0" y="3"/>
                      <a:pt x="0" y="3"/>
                    </a:cubicBezTo>
                    <a:cubicBezTo>
                      <a:pt x="0" y="1"/>
                      <a:pt x="3" y="0"/>
                      <a:pt x="5" y="1"/>
                    </a:cubicBezTo>
                    <a:lnTo>
                      <a:pt x="103" y="57"/>
                    </a:lnTo>
                    <a:close/>
                  </a:path>
                </a:pathLst>
              </a:custGeom>
              <a:solidFill>
                <a:srgbClr val="D8D7D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607" name="Freeform 425"/>
              <p:cNvSpPr/>
              <p:nvPr/>
            </p:nvSpPr>
            <p:spPr bwMode="auto">
              <a:xfrm>
                <a:off x="6079" y="3907"/>
                <a:ext cx="6" cy="10"/>
              </a:xfrm>
              <a:custGeom>
                <a:avLst/>
                <a:gdLst>
                  <a:gd name="T0" fmla="*/ 2 w 6"/>
                  <a:gd name="T1" fmla="*/ 0 h 10"/>
                  <a:gd name="T2" fmla="*/ 6 w 6"/>
                  <a:gd name="T3" fmla="*/ 6 h 10"/>
                  <a:gd name="T4" fmla="*/ 4 w 6"/>
                  <a:gd name="T5" fmla="*/ 10 h 10"/>
                  <a:gd name="T6" fmla="*/ 0 w 6"/>
                  <a:gd name="T7" fmla="*/ 6 h 10"/>
                  <a:gd name="T8" fmla="*/ 2 w 6"/>
                  <a:gd name="T9" fmla="*/ 0 h 10"/>
                </a:gdLst>
                <a:ahLst/>
                <a:cxnLst>
                  <a:cxn ang="0">
                    <a:pos x="T0" y="T1"/>
                  </a:cxn>
                  <a:cxn ang="0">
                    <a:pos x="T2" y="T3"/>
                  </a:cxn>
                  <a:cxn ang="0">
                    <a:pos x="T4" y="T5"/>
                  </a:cxn>
                  <a:cxn ang="0">
                    <a:pos x="T6" y="T7"/>
                  </a:cxn>
                  <a:cxn ang="0">
                    <a:pos x="T8" y="T9"/>
                  </a:cxn>
                </a:cxnLst>
                <a:rect l="0" t="0" r="r" b="b"/>
                <a:pathLst>
                  <a:path w="6" h="10">
                    <a:moveTo>
                      <a:pt x="2" y="0"/>
                    </a:moveTo>
                    <a:cubicBezTo>
                      <a:pt x="2" y="0"/>
                      <a:pt x="5" y="4"/>
                      <a:pt x="6" y="6"/>
                    </a:cubicBezTo>
                    <a:cubicBezTo>
                      <a:pt x="6" y="8"/>
                      <a:pt x="6" y="10"/>
                      <a:pt x="4" y="10"/>
                    </a:cubicBezTo>
                    <a:cubicBezTo>
                      <a:pt x="2" y="10"/>
                      <a:pt x="0" y="6"/>
                      <a:pt x="0" y="6"/>
                    </a:cubicBezTo>
                    <a:lnTo>
                      <a:pt x="2" y="0"/>
                    </a:lnTo>
                    <a:close/>
                  </a:path>
                </a:pathLst>
              </a:custGeom>
              <a:solidFill>
                <a:srgbClr val="7B878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608" name="Freeform 426"/>
              <p:cNvSpPr/>
              <p:nvPr/>
            </p:nvSpPr>
            <p:spPr bwMode="auto">
              <a:xfrm>
                <a:off x="6040" y="3894"/>
                <a:ext cx="41" cy="17"/>
              </a:xfrm>
              <a:custGeom>
                <a:avLst/>
                <a:gdLst>
                  <a:gd name="T0" fmla="*/ 28 w 41"/>
                  <a:gd name="T1" fmla="*/ 16 h 17"/>
                  <a:gd name="T2" fmla="*/ 17 w 41"/>
                  <a:gd name="T3" fmla="*/ 8 h 17"/>
                  <a:gd name="T4" fmla="*/ 4 w 41"/>
                  <a:gd name="T5" fmla="*/ 8 h 17"/>
                  <a:gd name="T6" fmla="*/ 2 w 41"/>
                  <a:gd name="T7" fmla="*/ 2 h 17"/>
                  <a:gd name="T8" fmla="*/ 16 w 41"/>
                  <a:gd name="T9" fmla="*/ 1 h 17"/>
                  <a:gd name="T10" fmla="*/ 39 w 41"/>
                  <a:gd name="T11" fmla="*/ 7 h 17"/>
                  <a:gd name="T12" fmla="*/ 28 w 41"/>
                  <a:gd name="T13" fmla="*/ 16 h 17"/>
                </a:gdLst>
                <a:ahLst/>
                <a:cxnLst>
                  <a:cxn ang="0">
                    <a:pos x="T0" y="T1"/>
                  </a:cxn>
                  <a:cxn ang="0">
                    <a:pos x="T2" y="T3"/>
                  </a:cxn>
                  <a:cxn ang="0">
                    <a:pos x="T4" y="T5"/>
                  </a:cxn>
                  <a:cxn ang="0">
                    <a:pos x="T6" y="T7"/>
                  </a:cxn>
                  <a:cxn ang="0">
                    <a:pos x="T8" y="T9"/>
                  </a:cxn>
                  <a:cxn ang="0">
                    <a:pos x="T10" y="T11"/>
                  </a:cxn>
                  <a:cxn ang="0">
                    <a:pos x="T12" y="T13"/>
                  </a:cxn>
                </a:cxnLst>
                <a:rect l="0" t="0" r="r" b="b"/>
                <a:pathLst>
                  <a:path w="41" h="17">
                    <a:moveTo>
                      <a:pt x="28" y="16"/>
                    </a:moveTo>
                    <a:cubicBezTo>
                      <a:pt x="24" y="17"/>
                      <a:pt x="19" y="12"/>
                      <a:pt x="17" y="8"/>
                    </a:cubicBezTo>
                    <a:cubicBezTo>
                      <a:pt x="17" y="7"/>
                      <a:pt x="8" y="9"/>
                      <a:pt x="4" y="8"/>
                    </a:cubicBezTo>
                    <a:cubicBezTo>
                      <a:pt x="0" y="7"/>
                      <a:pt x="1" y="3"/>
                      <a:pt x="2" y="2"/>
                    </a:cubicBezTo>
                    <a:cubicBezTo>
                      <a:pt x="2" y="1"/>
                      <a:pt x="7" y="1"/>
                      <a:pt x="16" y="1"/>
                    </a:cubicBezTo>
                    <a:cubicBezTo>
                      <a:pt x="28" y="0"/>
                      <a:pt x="38" y="2"/>
                      <a:pt x="39" y="7"/>
                    </a:cubicBezTo>
                    <a:cubicBezTo>
                      <a:pt x="41" y="11"/>
                      <a:pt x="33" y="14"/>
                      <a:pt x="28" y="16"/>
                    </a:cubicBezTo>
                    <a:close/>
                  </a:path>
                </a:pathLst>
              </a:custGeom>
              <a:solidFill>
                <a:srgbClr val="F2CEB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609" name="Freeform 427"/>
              <p:cNvSpPr/>
              <p:nvPr/>
            </p:nvSpPr>
            <p:spPr bwMode="auto">
              <a:xfrm>
                <a:off x="6028" y="3894"/>
                <a:ext cx="58" cy="34"/>
              </a:xfrm>
              <a:custGeom>
                <a:avLst/>
                <a:gdLst>
                  <a:gd name="T0" fmla="*/ 56 w 58"/>
                  <a:gd name="T1" fmla="*/ 13 h 34"/>
                  <a:gd name="T2" fmla="*/ 47 w 58"/>
                  <a:gd name="T3" fmla="*/ 2 h 34"/>
                  <a:gd name="T4" fmla="*/ 18 w 58"/>
                  <a:gd name="T5" fmla="*/ 8 h 34"/>
                  <a:gd name="T6" fmla="*/ 1 w 58"/>
                  <a:gd name="T7" fmla="*/ 24 h 34"/>
                  <a:gd name="T8" fmla="*/ 5 w 58"/>
                  <a:gd name="T9" fmla="*/ 29 h 34"/>
                  <a:gd name="T10" fmla="*/ 20 w 58"/>
                  <a:gd name="T11" fmla="*/ 31 h 34"/>
                  <a:gd name="T12" fmla="*/ 39 w 58"/>
                  <a:gd name="T13" fmla="*/ 25 h 34"/>
                  <a:gd name="T14" fmla="*/ 56 w 58"/>
                  <a:gd name="T15" fmla="*/ 13 h 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34">
                    <a:moveTo>
                      <a:pt x="56" y="13"/>
                    </a:moveTo>
                    <a:cubicBezTo>
                      <a:pt x="53" y="0"/>
                      <a:pt x="47" y="2"/>
                      <a:pt x="47" y="2"/>
                    </a:cubicBezTo>
                    <a:cubicBezTo>
                      <a:pt x="47" y="2"/>
                      <a:pt x="23" y="5"/>
                      <a:pt x="18" y="8"/>
                    </a:cubicBezTo>
                    <a:cubicBezTo>
                      <a:pt x="14" y="10"/>
                      <a:pt x="2" y="21"/>
                      <a:pt x="1" y="24"/>
                    </a:cubicBezTo>
                    <a:cubicBezTo>
                      <a:pt x="0" y="27"/>
                      <a:pt x="5" y="29"/>
                      <a:pt x="5" y="29"/>
                    </a:cubicBezTo>
                    <a:cubicBezTo>
                      <a:pt x="12" y="34"/>
                      <a:pt x="20" y="31"/>
                      <a:pt x="20" y="31"/>
                    </a:cubicBezTo>
                    <a:cubicBezTo>
                      <a:pt x="39" y="25"/>
                      <a:pt x="39" y="25"/>
                      <a:pt x="39" y="25"/>
                    </a:cubicBezTo>
                    <a:cubicBezTo>
                      <a:pt x="58" y="20"/>
                      <a:pt x="57" y="19"/>
                      <a:pt x="56" y="13"/>
                    </a:cubicBezTo>
                    <a:close/>
                  </a:path>
                </a:pathLst>
              </a:custGeom>
              <a:solidFill>
                <a:srgbClr val="F2CEB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610" name="Freeform 428"/>
              <p:cNvSpPr/>
              <p:nvPr/>
            </p:nvSpPr>
            <p:spPr bwMode="auto">
              <a:xfrm>
                <a:off x="6075" y="3749"/>
                <a:ext cx="105" cy="168"/>
              </a:xfrm>
              <a:custGeom>
                <a:avLst/>
                <a:gdLst>
                  <a:gd name="T0" fmla="*/ 7 w 105"/>
                  <a:gd name="T1" fmla="*/ 156 h 168"/>
                  <a:gd name="T2" fmla="*/ 8 w 105"/>
                  <a:gd name="T3" fmla="*/ 168 h 168"/>
                  <a:gd name="T4" fmla="*/ 82 w 105"/>
                  <a:gd name="T5" fmla="*/ 143 h 168"/>
                  <a:gd name="T6" fmla="*/ 99 w 105"/>
                  <a:gd name="T7" fmla="*/ 111 h 168"/>
                  <a:gd name="T8" fmla="*/ 72 w 105"/>
                  <a:gd name="T9" fmla="*/ 19 h 168"/>
                  <a:gd name="T10" fmla="*/ 45 w 105"/>
                  <a:gd name="T11" fmla="*/ 41 h 168"/>
                  <a:gd name="T12" fmla="*/ 60 w 105"/>
                  <a:gd name="T13" fmla="*/ 94 h 168"/>
                  <a:gd name="T14" fmla="*/ 56 w 105"/>
                  <a:gd name="T15" fmla="*/ 118 h 168"/>
                  <a:gd name="T16" fmla="*/ 0 w 105"/>
                  <a:gd name="T17" fmla="*/ 147 h 168"/>
                  <a:gd name="T18" fmla="*/ 7 w 105"/>
                  <a:gd name="T19" fmla="*/ 156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5" h="168">
                    <a:moveTo>
                      <a:pt x="7" y="156"/>
                    </a:moveTo>
                    <a:cubicBezTo>
                      <a:pt x="9" y="163"/>
                      <a:pt x="8" y="168"/>
                      <a:pt x="8" y="168"/>
                    </a:cubicBezTo>
                    <a:cubicBezTo>
                      <a:pt x="27" y="164"/>
                      <a:pt x="69" y="148"/>
                      <a:pt x="82" y="143"/>
                    </a:cubicBezTo>
                    <a:cubicBezTo>
                      <a:pt x="105" y="133"/>
                      <a:pt x="99" y="111"/>
                      <a:pt x="99" y="111"/>
                    </a:cubicBezTo>
                    <a:cubicBezTo>
                      <a:pt x="99" y="111"/>
                      <a:pt x="91" y="56"/>
                      <a:pt x="72" y="19"/>
                    </a:cubicBezTo>
                    <a:cubicBezTo>
                      <a:pt x="62" y="0"/>
                      <a:pt x="43" y="18"/>
                      <a:pt x="45" y="41"/>
                    </a:cubicBezTo>
                    <a:cubicBezTo>
                      <a:pt x="47" y="54"/>
                      <a:pt x="52" y="76"/>
                      <a:pt x="60" y="94"/>
                    </a:cubicBezTo>
                    <a:cubicBezTo>
                      <a:pt x="67" y="108"/>
                      <a:pt x="56" y="118"/>
                      <a:pt x="56" y="118"/>
                    </a:cubicBezTo>
                    <a:cubicBezTo>
                      <a:pt x="0" y="147"/>
                      <a:pt x="0" y="147"/>
                      <a:pt x="0" y="147"/>
                    </a:cubicBezTo>
                    <a:cubicBezTo>
                      <a:pt x="0" y="147"/>
                      <a:pt x="4" y="150"/>
                      <a:pt x="7" y="156"/>
                    </a:cubicBezTo>
                    <a:close/>
                  </a:path>
                </a:pathLst>
              </a:custGeom>
              <a:solidFill>
                <a:srgbClr val="2EDB7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611" name="Freeform 429"/>
              <p:cNvSpPr/>
              <p:nvPr/>
            </p:nvSpPr>
            <p:spPr bwMode="auto">
              <a:xfrm>
                <a:off x="6052" y="3738"/>
                <a:ext cx="64" cy="76"/>
              </a:xfrm>
              <a:custGeom>
                <a:avLst/>
                <a:gdLst>
                  <a:gd name="T0" fmla="*/ 64 w 64"/>
                  <a:gd name="T1" fmla="*/ 7 h 76"/>
                  <a:gd name="T2" fmla="*/ 59 w 64"/>
                  <a:gd name="T3" fmla="*/ 5 h 76"/>
                  <a:gd name="T4" fmla="*/ 43 w 64"/>
                  <a:gd name="T5" fmla="*/ 2 h 76"/>
                  <a:gd name="T6" fmla="*/ 17 w 64"/>
                  <a:gd name="T7" fmla="*/ 0 h 76"/>
                  <a:gd name="T8" fmla="*/ 16 w 64"/>
                  <a:gd name="T9" fmla="*/ 1 h 76"/>
                  <a:gd name="T10" fmla="*/ 0 w 64"/>
                  <a:gd name="T11" fmla="*/ 42 h 76"/>
                  <a:gd name="T12" fmla="*/ 19 w 64"/>
                  <a:gd name="T13" fmla="*/ 76 h 76"/>
                  <a:gd name="T14" fmla="*/ 20 w 64"/>
                  <a:gd name="T15" fmla="*/ 54 h 76"/>
                  <a:gd name="T16" fmla="*/ 36 w 64"/>
                  <a:gd name="T17" fmla="*/ 30 h 76"/>
                  <a:gd name="T18" fmla="*/ 64 w 64"/>
                  <a:gd name="T19" fmla="*/ 7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76">
                    <a:moveTo>
                      <a:pt x="64" y="7"/>
                    </a:moveTo>
                    <a:cubicBezTo>
                      <a:pt x="62" y="6"/>
                      <a:pt x="61" y="5"/>
                      <a:pt x="59" y="5"/>
                    </a:cubicBezTo>
                    <a:cubicBezTo>
                      <a:pt x="57" y="4"/>
                      <a:pt x="54" y="3"/>
                      <a:pt x="43" y="2"/>
                    </a:cubicBezTo>
                    <a:cubicBezTo>
                      <a:pt x="17" y="0"/>
                      <a:pt x="17" y="0"/>
                      <a:pt x="17" y="0"/>
                    </a:cubicBezTo>
                    <a:cubicBezTo>
                      <a:pt x="16" y="1"/>
                      <a:pt x="16" y="1"/>
                      <a:pt x="16" y="1"/>
                    </a:cubicBezTo>
                    <a:cubicBezTo>
                      <a:pt x="0" y="42"/>
                      <a:pt x="0" y="42"/>
                      <a:pt x="0" y="42"/>
                    </a:cubicBezTo>
                    <a:cubicBezTo>
                      <a:pt x="19" y="76"/>
                      <a:pt x="19" y="76"/>
                      <a:pt x="19" y="76"/>
                    </a:cubicBezTo>
                    <a:cubicBezTo>
                      <a:pt x="20" y="54"/>
                      <a:pt x="20" y="54"/>
                      <a:pt x="20" y="54"/>
                    </a:cubicBezTo>
                    <a:cubicBezTo>
                      <a:pt x="36" y="30"/>
                      <a:pt x="36" y="30"/>
                      <a:pt x="36" y="30"/>
                    </a:cubicBezTo>
                    <a:lnTo>
                      <a:pt x="64" y="7"/>
                    </a:lnTo>
                    <a:close/>
                  </a:path>
                </a:pathLst>
              </a:custGeom>
              <a:solidFill>
                <a:srgbClr val="20514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612" name="Freeform 430"/>
              <p:cNvSpPr/>
              <p:nvPr/>
            </p:nvSpPr>
            <p:spPr bwMode="auto">
              <a:xfrm>
                <a:off x="6030" y="3707"/>
                <a:ext cx="74" cy="75"/>
              </a:xfrm>
              <a:custGeom>
                <a:avLst/>
                <a:gdLst>
                  <a:gd name="T0" fmla="*/ 27 w 74"/>
                  <a:gd name="T1" fmla="*/ 59 h 75"/>
                  <a:gd name="T2" fmla="*/ 37 w 74"/>
                  <a:gd name="T3" fmla="*/ 74 h 75"/>
                  <a:gd name="T4" fmla="*/ 66 w 74"/>
                  <a:gd name="T5" fmla="*/ 48 h 75"/>
                  <a:gd name="T6" fmla="*/ 67 w 74"/>
                  <a:gd name="T7" fmla="*/ 38 h 75"/>
                  <a:gd name="T8" fmla="*/ 47 w 74"/>
                  <a:gd name="T9" fmla="*/ 27 h 75"/>
                  <a:gd name="T10" fmla="*/ 32 w 74"/>
                  <a:gd name="T11" fmla="*/ 0 h 75"/>
                  <a:gd name="T12" fmla="*/ 0 w 74"/>
                  <a:gd name="T13" fmla="*/ 43 h 75"/>
                  <a:gd name="T14" fmla="*/ 27 w 74"/>
                  <a:gd name="T15" fmla="*/ 59 h 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4" h="75">
                    <a:moveTo>
                      <a:pt x="27" y="59"/>
                    </a:moveTo>
                    <a:cubicBezTo>
                      <a:pt x="27" y="61"/>
                      <a:pt x="29" y="75"/>
                      <a:pt x="37" y="74"/>
                    </a:cubicBezTo>
                    <a:cubicBezTo>
                      <a:pt x="54" y="72"/>
                      <a:pt x="60" y="52"/>
                      <a:pt x="66" y="48"/>
                    </a:cubicBezTo>
                    <a:cubicBezTo>
                      <a:pt x="69" y="47"/>
                      <a:pt x="74" y="41"/>
                      <a:pt x="67" y="38"/>
                    </a:cubicBezTo>
                    <a:cubicBezTo>
                      <a:pt x="59" y="36"/>
                      <a:pt x="49" y="30"/>
                      <a:pt x="47" y="27"/>
                    </a:cubicBezTo>
                    <a:cubicBezTo>
                      <a:pt x="42" y="21"/>
                      <a:pt x="32" y="0"/>
                      <a:pt x="32" y="0"/>
                    </a:cubicBezTo>
                    <a:cubicBezTo>
                      <a:pt x="0" y="43"/>
                      <a:pt x="0" y="43"/>
                      <a:pt x="0" y="43"/>
                    </a:cubicBezTo>
                    <a:cubicBezTo>
                      <a:pt x="27" y="59"/>
                      <a:pt x="27" y="59"/>
                      <a:pt x="27" y="59"/>
                    </a:cubicBezTo>
                  </a:path>
                </a:pathLst>
              </a:custGeom>
              <a:solidFill>
                <a:srgbClr val="E0A77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613" name="Freeform 431"/>
              <p:cNvSpPr/>
              <p:nvPr/>
            </p:nvSpPr>
            <p:spPr bwMode="auto">
              <a:xfrm>
                <a:off x="6043" y="3758"/>
                <a:ext cx="29" cy="57"/>
              </a:xfrm>
              <a:custGeom>
                <a:avLst/>
                <a:gdLst>
                  <a:gd name="T0" fmla="*/ 9 w 29"/>
                  <a:gd name="T1" fmla="*/ 0 h 57"/>
                  <a:gd name="T2" fmla="*/ 15 w 29"/>
                  <a:gd name="T3" fmla="*/ 6 h 57"/>
                  <a:gd name="T4" fmla="*/ 14 w 29"/>
                  <a:gd name="T5" fmla="*/ 22 h 57"/>
                  <a:gd name="T6" fmla="*/ 28 w 29"/>
                  <a:gd name="T7" fmla="*/ 55 h 57"/>
                  <a:gd name="T8" fmla="*/ 28 w 29"/>
                  <a:gd name="T9" fmla="*/ 57 h 57"/>
                  <a:gd name="T10" fmla="*/ 10 w 29"/>
                  <a:gd name="T11" fmla="*/ 28 h 57"/>
                  <a:gd name="T12" fmla="*/ 0 w 29"/>
                  <a:gd name="T13" fmla="*/ 1 h 57"/>
                  <a:gd name="T14" fmla="*/ 9 w 29"/>
                  <a:gd name="T15" fmla="*/ 0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57">
                    <a:moveTo>
                      <a:pt x="9" y="0"/>
                    </a:moveTo>
                    <a:cubicBezTo>
                      <a:pt x="15" y="6"/>
                      <a:pt x="15" y="6"/>
                      <a:pt x="15" y="6"/>
                    </a:cubicBezTo>
                    <a:cubicBezTo>
                      <a:pt x="15" y="6"/>
                      <a:pt x="12" y="14"/>
                      <a:pt x="14" y="22"/>
                    </a:cubicBezTo>
                    <a:cubicBezTo>
                      <a:pt x="16" y="28"/>
                      <a:pt x="25" y="51"/>
                      <a:pt x="28" y="55"/>
                    </a:cubicBezTo>
                    <a:cubicBezTo>
                      <a:pt x="29" y="56"/>
                      <a:pt x="28" y="57"/>
                      <a:pt x="28" y="57"/>
                    </a:cubicBezTo>
                    <a:cubicBezTo>
                      <a:pt x="28" y="57"/>
                      <a:pt x="18" y="38"/>
                      <a:pt x="10" y="28"/>
                    </a:cubicBezTo>
                    <a:cubicBezTo>
                      <a:pt x="1" y="18"/>
                      <a:pt x="0" y="1"/>
                      <a:pt x="0" y="1"/>
                    </a:cubicBezTo>
                    <a:lnTo>
                      <a:pt x="9" y="0"/>
                    </a:lnTo>
                    <a:close/>
                  </a:path>
                </a:pathLst>
              </a:custGeom>
              <a:solidFill>
                <a:srgbClr val="2EDB7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614" name="Freeform 432"/>
              <p:cNvSpPr/>
              <p:nvPr/>
            </p:nvSpPr>
            <p:spPr bwMode="auto">
              <a:xfrm>
                <a:off x="6070" y="3733"/>
                <a:ext cx="69" cy="82"/>
              </a:xfrm>
              <a:custGeom>
                <a:avLst/>
                <a:gdLst>
                  <a:gd name="T0" fmla="*/ 1 w 69"/>
                  <a:gd name="T1" fmla="*/ 82 h 82"/>
                  <a:gd name="T2" fmla="*/ 38 w 69"/>
                  <a:gd name="T3" fmla="*/ 25 h 82"/>
                  <a:gd name="T4" fmla="*/ 68 w 69"/>
                  <a:gd name="T5" fmla="*/ 24 h 82"/>
                  <a:gd name="T6" fmla="*/ 56 w 69"/>
                  <a:gd name="T7" fmla="*/ 9 h 82"/>
                  <a:gd name="T8" fmla="*/ 27 w 69"/>
                  <a:gd name="T9" fmla="*/ 8 h 82"/>
                  <a:gd name="T10" fmla="*/ 5 w 69"/>
                  <a:gd name="T11" fmla="*/ 41 h 82"/>
                  <a:gd name="T12" fmla="*/ 1 w 69"/>
                  <a:gd name="T13" fmla="*/ 82 h 82"/>
                </a:gdLst>
                <a:ahLst/>
                <a:cxnLst>
                  <a:cxn ang="0">
                    <a:pos x="T0" y="T1"/>
                  </a:cxn>
                  <a:cxn ang="0">
                    <a:pos x="T2" y="T3"/>
                  </a:cxn>
                  <a:cxn ang="0">
                    <a:pos x="T4" y="T5"/>
                  </a:cxn>
                  <a:cxn ang="0">
                    <a:pos x="T6" y="T7"/>
                  </a:cxn>
                  <a:cxn ang="0">
                    <a:pos x="T8" y="T9"/>
                  </a:cxn>
                  <a:cxn ang="0">
                    <a:pos x="T10" y="T11"/>
                  </a:cxn>
                  <a:cxn ang="0">
                    <a:pos x="T12" y="T13"/>
                  </a:cxn>
                </a:cxnLst>
                <a:rect l="0" t="0" r="r" b="b"/>
                <a:pathLst>
                  <a:path w="69" h="82">
                    <a:moveTo>
                      <a:pt x="1" y="82"/>
                    </a:moveTo>
                    <a:cubicBezTo>
                      <a:pt x="1" y="82"/>
                      <a:pt x="20" y="32"/>
                      <a:pt x="38" y="25"/>
                    </a:cubicBezTo>
                    <a:cubicBezTo>
                      <a:pt x="55" y="17"/>
                      <a:pt x="68" y="24"/>
                      <a:pt x="68" y="24"/>
                    </a:cubicBezTo>
                    <a:cubicBezTo>
                      <a:pt x="68" y="24"/>
                      <a:pt x="69" y="19"/>
                      <a:pt x="56" y="9"/>
                    </a:cubicBezTo>
                    <a:cubicBezTo>
                      <a:pt x="44" y="0"/>
                      <a:pt x="35" y="2"/>
                      <a:pt x="27" y="8"/>
                    </a:cubicBezTo>
                    <a:cubicBezTo>
                      <a:pt x="18" y="14"/>
                      <a:pt x="10" y="29"/>
                      <a:pt x="5" y="41"/>
                    </a:cubicBezTo>
                    <a:cubicBezTo>
                      <a:pt x="0" y="55"/>
                      <a:pt x="1" y="82"/>
                      <a:pt x="1" y="82"/>
                    </a:cubicBezTo>
                    <a:close/>
                  </a:path>
                </a:pathLst>
              </a:custGeom>
              <a:solidFill>
                <a:srgbClr val="2EDB7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615" name="Freeform 433"/>
              <p:cNvSpPr/>
              <p:nvPr/>
            </p:nvSpPr>
            <p:spPr bwMode="auto">
              <a:xfrm>
                <a:off x="5999" y="4119"/>
                <a:ext cx="21" cy="9"/>
              </a:xfrm>
              <a:custGeom>
                <a:avLst/>
                <a:gdLst>
                  <a:gd name="T0" fmla="*/ 20 w 21"/>
                  <a:gd name="T1" fmla="*/ 8 h 9"/>
                  <a:gd name="T2" fmla="*/ 19 w 21"/>
                  <a:gd name="T3" fmla="*/ 8 h 9"/>
                  <a:gd name="T4" fmla="*/ 8 w 21"/>
                  <a:gd name="T5" fmla="*/ 3 h 9"/>
                  <a:gd name="T6" fmla="*/ 2 w 21"/>
                  <a:gd name="T7" fmla="*/ 3 h 9"/>
                  <a:gd name="T8" fmla="*/ 0 w 21"/>
                  <a:gd name="T9" fmla="*/ 3 h 9"/>
                  <a:gd name="T10" fmla="*/ 0 w 21"/>
                  <a:gd name="T11" fmla="*/ 2 h 9"/>
                  <a:gd name="T12" fmla="*/ 9 w 21"/>
                  <a:gd name="T13" fmla="*/ 1 h 9"/>
                  <a:gd name="T14" fmla="*/ 20 w 21"/>
                  <a:gd name="T15" fmla="*/ 7 h 9"/>
                  <a:gd name="T16" fmla="*/ 20 w 21"/>
                  <a:gd name="T17" fmla="*/ 8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 h="9">
                    <a:moveTo>
                      <a:pt x="20" y="8"/>
                    </a:moveTo>
                    <a:cubicBezTo>
                      <a:pt x="20" y="9"/>
                      <a:pt x="19" y="9"/>
                      <a:pt x="19" y="8"/>
                    </a:cubicBezTo>
                    <a:cubicBezTo>
                      <a:pt x="16" y="7"/>
                      <a:pt x="12" y="4"/>
                      <a:pt x="8" y="3"/>
                    </a:cubicBezTo>
                    <a:cubicBezTo>
                      <a:pt x="6" y="2"/>
                      <a:pt x="3" y="3"/>
                      <a:pt x="2" y="3"/>
                    </a:cubicBezTo>
                    <a:cubicBezTo>
                      <a:pt x="2" y="4"/>
                      <a:pt x="1" y="4"/>
                      <a:pt x="0" y="3"/>
                    </a:cubicBezTo>
                    <a:cubicBezTo>
                      <a:pt x="0" y="3"/>
                      <a:pt x="0" y="2"/>
                      <a:pt x="0" y="2"/>
                    </a:cubicBezTo>
                    <a:cubicBezTo>
                      <a:pt x="2" y="1"/>
                      <a:pt x="5" y="0"/>
                      <a:pt x="9" y="1"/>
                    </a:cubicBezTo>
                    <a:cubicBezTo>
                      <a:pt x="13" y="2"/>
                      <a:pt x="18" y="6"/>
                      <a:pt x="20" y="7"/>
                    </a:cubicBezTo>
                    <a:cubicBezTo>
                      <a:pt x="21" y="7"/>
                      <a:pt x="21" y="8"/>
                      <a:pt x="20" y="8"/>
                    </a:cubicBezTo>
                    <a:close/>
                  </a:path>
                </a:pathLst>
              </a:custGeom>
              <a:solidFill>
                <a:srgbClr val="F5F5F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616" name="Freeform 434"/>
              <p:cNvSpPr/>
              <p:nvPr/>
            </p:nvSpPr>
            <p:spPr bwMode="auto">
              <a:xfrm>
                <a:off x="5995" y="4123"/>
                <a:ext cx="21" cy="9"/>
              </a:xfrm>
              <a:custGeom>
                <a:avLst/>
                <a:gdLst>
                  <a:gd name="T0" fmla="*/ 20 w 21"/>
                  <a:gd name="T1" fmla="*/ 8 h 9"/>
                  <a:gd name="T2" fmla="*/ 19 w 21"/>
                  <a:gd name="T3" fmla="*/ 9 h 9"/>
                  <a:gd name="T4" fmla="*/ 8 w 21"/>
                  <a:gd name="T5" fmla="*/ 3 h 9"/>
                  <a:gd name="T6" fmla="*/ 2 w 21"/>
                  <a:gd name="T7" fmla="*/ 3 h 9"/>
                  <a:gd name="T8" fmla="*/ 0 w 21"/>
                  <a:gd name="T9" fmla="*/ 3 h 9"/>
                  <a:gd name="T10" fmla="*/ 0 w 21"/>
                  <a:gd name="T11" fmla="*/ 2 h 9"/>
                  <a:gd name="T12" fmla="*/ 9 w 21"/>
                  <a:gd name="T13" fmla="*/ 1 h 9"/>
                  <a:gd name="T14" fmla="*/ 20 w 21"/>
                  <a:gd name="T15" fmla="*/ 7 h 9"/>
                  <a:gd name="T16" fmla="*/ 20 w 21"/>
                  <a:gd name="T17" fmla="*/ 8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 h="9">
                    <a:moveTo>
                      <a:pt x="20" y="8"/>
                    </a:moveTo>
                    <a:cubicBezTo>
                      <a:pt x="20" y="9"/>
                      <a:pt x="19" y="9"/>
                      <a:pt x="19" y="9"/>
                    </a:cubicBezTo>
                    <a:cubicBezTo>
                      <a:pt x="16" y="7"/>
                      <a:pt x="12" y="4"/>
                      <a:pt x="8" y="3"/>
                    </a:cubicBezTo>
                    <a:cubicBezTo>
                      <a:pt x="6" y="3"/>
                      <a:pt x="3" y="3"/>
                      <a:pt x="2" y="3"/>
                    </a:cubicBezTo>
                    <a:cubicBezTo>
                      <a:pt x="2" y="4"/>
                      <a:pt x="1" y="4"/>
                      <a:pt x="0" y="3"/>
                    </a:cubicBezTo>
                    <a:cubicBezTo>
                      <a:pt x="0" y="3"/>
                      <a:pt x="0" y="2"/>
                      <a:pt x="0" y="2"/>
                    </a:cubicBezTo>
                    <a:cubicBezTo>
                      <a:pt x="2" y="1"/>
                      <a:pt x="5" y="0"/>
                      <a:pt x="9" y="1"/>
                    </a:cubicBezTo>
                    <a:cubicBezTo>
                      <a:pt x="13" y="2"/>
                      <a:pt x="18" y="6"/>
                      <a:pt x="20" y="7"/>
                    </a:cubicBezTo>
                    <a:cubicBezTo>
                      <a:pt x="21" y="7"/>
                      <a:pt x="21" y="8"/>
                      <a:pt x="20" y="8"/>
                    </a:cubicBezTo>
                    <a:close/>
                  </a:path>
                </a:pathLst>
              </a:custGeom>
              <a:solidFill>
                <a:srgbClr val="F5F5F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617" name="Freeform 435"/>
              <p:cNvSpPr/>
              <p:nvPr/>
            </p:nvSpPr>
            <p:spPr bwMode="auto">
              <a:xfrm>
                <a:off x="5953" y="4043"/>
                <a:ext cx="7" cy="9"/>
              </a:xfrm>
              <a:custGeom>
                <a:avLst/>
                <a:gdLst>
                  <a:gd name="T0" fmla="*/ 6 w 7"/>
                  <a:gd name="T1" fmla="*/ 9 h 9"/>
                  <a:gd name="T2" fmla="*/ 5 w 7"/>
                  <a:gd name="T3" fmla="*/ 8 h 9"/>
                  <a:gd name="T4" fmla="*/ 2 w 7"/>
                  <a:gd name="T5" fmla="*/ 3 h 9"/>
                  <a:gd name="T6" fmla="*/ 1 w 7"/>
                  <a:gd name="T7" fmla="*/ 2 h 9"/>
                  <a:gd name="T8" fmla="*/ 1 w 7"/>
                  <a:gd name="T9" fmla="*/ 0 h 9"/>
                  <a:gd name="T10" fmla="*/ 2 w 7"/>
                  <a:gd name="T11" fmla="*/ 1 h 9"/>
                  <a:gd name="T12" fmla="*/ 7 w 7"/>
                  <a:gd name="T13" fmla="*/ 8 h 9"/>
                  <a:gd name="T14" fmla="*/ 6 w 7"/>
                  <a:gd name="T15" fmla="*/ 9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 h="9">
                    <a:moveTo>
                      <a:pt x="6" y="9"/>
                    </a:moveTo>
                    <a:cubicBezTo>
                      <a:pt x="6" y="9"/>
                      <a:pt x="5" y="9"/>
                      <a:pt x="5" y="8"/>
                    </a:cubicBezTo>
                    <a:cubicBezTo>
                      <a:pt x="4" y="6"/>
                      <a:pt x="3" y="4"/>
                      <a:pt x="2" y="3"/>
                    </a:cubicBezTo>
                    <a:cubicBezTo>
                      <a:pt x="2" y="2"/>
                      <a:pt x="1" y="2"/>
                      <a:pt x="1" y="2"/>
                    </a:cubicBezTo>
                    <a:cubicBezTo>
                      <a:pt x="0" y="1"/>
                      <a:pt x="1" y="0"/>
                      <a:pt x="1" y="0"/>
                    </a:cubicBezTo>
                    <a:cubicBezTo>
                      <a:pt x="2" y="0"/>
                      <a:pt x="2" y="0"/>
                      <a:pt x="2" y="1"/>
                    </a:cubicBezTo>
                    <a:cubicBezTo>
                      <a:pt x="5" y="2"/>
                      <a:pt x="6" y="6"/>
                      <a:pt x="7" y="8"/>
                    </a:cubicBezTo>
                    <a:cubicBezTo>
                      <a:pt x="7" y="8"/>
                      <a:pt x="7" y="9"/>
                      <a:pt x="6" y="9"/>
                    </a:cubicBezTo>
                    <a:close/>
                  </a:path>
                </a:pathLst>
              </a:custGeom>
              <a:solidFill>
                <a:srgbClr val="F5F5F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618" name="Freeform 436"/>
              <p:cNvSpPr/>
              <p:nvPr/>
            </p:nvSpPr>
            <p:spPr bwMode="auto">
              <a:xfrm>
                <a:off x="5949" y="4045"/>
                <a:ext cx="7" cy="9"/>
              </a:xfrm>
              <a:custGeom>
                <a:avLst/>
                <a:gdLst>
                  <a:gd name="T0" fmla="*/ 6 w 7"/>
                  <a:gd name="T1" fmla="*/ 9 h 9"/>
                  <a:gd name="T2" fmla="*/ 5 w 7"/>
                  <a:gd name="T3" fmla="*/ 8 h 9"/>
                  <a:gd name="T4" fmla="*/ 2 w 7"/>
                  <a:gd name="T5" fmla="*/ 3 h 9"/>
                  <a:gd name="T6" fmla="*/ 0 w 7"/>
                  <a:gd name="T7" fmla="*/ 1 h 9"/>
                  <a:gd name="T8" fmla="*/ 1 w 7"/>
                  <a:gd name="T9" fmla="*/ 0 h 9"/>
                  <a:gd name="T10" fmla="*/ 2 w 7"/>
                  <a:gd name="T11" fmla="*/ 1 h 9"/>
                  <a:gd name="T12" fmla="*/ 7 w 7"/>
                  <a:gd name="T13" fmla="*/ 8 h 9"/>
                  <a:gd name="T14" fmla="*/ 6 w 7"/>
                  <a:gd name="T15" fmla="*/ 9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 h="9">
                    <a:moveTo>
                      <a:pt x="6" y="9"/>
                    </a:moveTo>
                    <a:cubicBezTo>
                      <a:pt x="5" y="9"/>
                      <a:pt x="5" y="9"/>
                      <a:pt x="5" y="8"/>
                    </a:cubicBezTo>
                    <a:cubicBezTo>
                      <a:pt x="4" y="6"/>
                      <a:pt x="3" y="4"/>
                      <a:pt x="2" y="3"/>
                    </a:cubicBezTo>
                    <a:cubicBezTo>
                      <a:pt x="1" y="2"/>
                      <a:pt x="1" y="2"/>
                      <a:pt x="0" y="1"/>
                    </a:cubicBezTo>
                    <a:cubicBezTo>
                      <a:pt x="0" y="1"/>
                      <a:pt x="1" y="0"/>
                      <a:pt x="1" y="0"/>
                    </a:cubicBezTo>
                    <a:cubicBezTo>
                      <a:pt x="1" y="0"/>
                      <a:pt x="2" y="0"/>
                      <a:pt x="2" y="1"/>
                    </a:cubicBezTo>
                    <a:cubicBezTo>
                      <a:pt x="4" y="1"/>
                      <a:pt x="6" y="6"/>
                      <a:pt x="7" y="8"/>
                    </a:cubicBezTo>
                    <a:cubicBezTo>
                      <a:pt x="7" y="8"/>
                      <a:pt x="6" y="9"/>
                      <a:pt x="6" y="9"/>
                    </a:cubicBezTo>
                    <a:close/>
                  </a:path>
                </a:pathLst>
              </a:custGeom>
              <a:solidFill>
                <a:srgbClr val="F5F5F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619" name="Freeform 437"/>
              <p:cNvSpPr/>
              <p:nvPr/>
            </p:nvSpPr>
            <p:spPr bwMode="auto">
              <a:xfrm>
                <a:off x="5946" y="4047"/>
                <a:ext cx="6" cy="9"/>
              </a:xfrm>
              <a:custGeom>
                <a:avLst/>
                <a:gdLst>
                  <a:gd name="T0" fmla="*/ 5 w 6"/>
                  <a:gd name="T1" fmla="*/ 9 h 9"/>
                  <a:gd name="T2" fmla="*/ 4 w 6"/>
                  <a:gd name="T3" fmla="*/ 8 h 9"/>
                  <a:gd name="T4" fmla="*/ 1 w 6"/>
                  <a:gd name="T5" fmla="*/ 3 h 9"/>
                  <a:gd name="T6" fmla="*/ 0 w 6"/>
                  <a:gd name="T7" fmla="*/ 2 h 9"/>
                  <a:gd name="T8" fmla="*/ 1 w 6"/>
                  <a:gd name="T9" fmla="*/ 0 h 9"/>
                  <a:gd name="T10" fmla="*/ 2 w 6"/>
                  <a:gd name="T11" fmla="*/ 1 h 9"/>
                  <a:gd name="T12" fmla="*/ 6 w 6"/>
                  <a:gd name="T13" fmla="*/ 8 h 9"/>
                  <a:gd name="T14" fmla="*/ 5 w 6"/>
                  <a:gd name="T15" fmla="*/ 9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9">
                    <a:moveTo>
                      <a:pt x="5" y="9"/>
                    </a:moveTo>
                    <a:cubicBezTo>
                      <a:pt x="5" y="9"/>
                      <a:pt x="4" y="9"/>
                      <a:pt x="4" y="8"/>
                    </a:cubicBezTo>
                    <a:cubicBezTo>
                      <a:pt x="4" y="6"/>
                      <a:pt x="3" y="4"/>
                      <a:pt x="1" y="3"/>
                    </a:cubicBezTo>
                    <a:cubicBezTo>
                      <a:pt x="1" y="2"/>
                      <a:pt x="0" y="2"/>
                      <a:pt x="0" y="2"/>
                    </a:cubicBezTo>
                    <a:cubicBezTo>
                      <a:pt x="0" y="1"/>
                      <a:pt x="0" y="0"/>
                      <a:pt x="1" y="0"/>
                    </a:cubicBezTo>
                    <a:cubicBezTo>
                      <a:pt x="1" y="0"/>
                      <a:pt x="1" y="0"/>
                      <a:pt x="2" y="1"/>
                    </a:cubicBezTo>
                    <a:cubicBezTo>
                      <a:pt x="4" y="2"/>
                      <a:pt x="5" y="6"/>
                      <a:pt x="6" y="8"/>
                    </a:cubicBezTo>
                    <a:cubicBezTo>
                      <a:pt x="6" y="8"/>
                      <a:pt x="6" y="9"/>
                      <a:pt x="5" y="9"/>
                    </a:cubicBezTo>
                    <a:close/>
                  </a:path>
                </a:pathLst>
              </a:custGeom>
              <a:solidFill>
                <a:srgbClr val="F5F5F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620" name="Freeform 438"/>
              <p:cNvSpPr/>
              <p:nvPr/>
            </p:nvSpPr>
            <p:spPr bwMode="auto">
              <a:xfrm>
                <a:off x="6011" y="3725"/>
                <a:ext cx="23" cy="18"/>
              </a:xfrm>
              <a:custGeom>
                <a:avLst/>
                <a:gdLst>
                  <a:gd name="T0" fmla="*/ 23 w 23"/>
                  <a:gd name="T1" fmla="*/ 2 h 18"/>
                  <a:gd name="T2" fmla="*/ 22 w 23"/>
                  <a:gd name="T3" fmla="*/ 1 h 18"/>
                  <a:gd name="T4" fmla="*/ 15 w 23"/>
                  <a:gd name="T5" fmla="*/ 0 h 18"/>
                  <a:gd name="T6" fmla="*/ 12 w 23"/>
                  <a:gd name="T7" fmla="*/ 1 h 18"/>
                  <a:gd name="T8" fmla="*/ 0 w 23"/>
                  <a:gd name="T9" fmla="*/ 16 h 18"/>
                  <a:gd name="T10" fmla="*/ 0 w 23"/>
                  <a:gd name="T11" fmla="*/ 16 h 18"/>
                  <a:gd name="T12" fmla="*/ 0 w 23"/>
                  <a:gd name="T13" fmla="*/ 16 h 18"/>
                  <a:gd name="T14" fmla="*/ 1 w 23"/>
                  <a:gd name="T15" fmla="*/ 18 h 18"/>
                  <a:gd name="T16" fmla="*/ 1 w 23"/>
                  <a:gd name="T17" fmla="*/ 18 h 18"/>
                  <a:gd name="T18" fmla="*/ 13 w 23"/>
                  <a:gd name="T19" fmla="*/ 3 h 18"/>
                  <a:gd name="T20" fmla="*/ 15 w 23"/>
                  <a:gd name="T21" fmla="*/ 2 h 18"/>
                  <a:gd name="T22" fmla="*/ 21 w 23"/>
                  <a:gd name="T23" fmla="*/ 3 h 18"/>
                  <a:gd name="T24" fmla="*/ 22 w 23"/>
                  <a:gd name="T25" fmla="*/ 2 h 18"/>
                  <a:gd name="T26" fmla="*/ 23 w 23"/>
                  <a:gd name="T27" fmla="*/ 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 h="18">
                    <a:moveTo>
                      <a:pt x="23" y="2"/>
                    </a:moveTo>
                    <a:cubicBezTo>
                      <a:pt x="22" y="1"/>
                      <a:pt x="22" y="1"/>
                      <a:pt x="22" y="1"/>
                    </a:cubicBezTo>
                    <a:cubicBezTo>
                      <a:pt x="15" y="0"/>
                      <a:pt x="15" y="0"/>
                      <a:pt x="15" y="0"/>
                    </a:cubicBezTo>
                    <a:cubicBezTo>
                      <a:pt x="13" y="0"/>
                      <a:pt x="12" y="1"/>
                      <a:pt x="12" y="1"/>
                    </a:cubicBezTo>
                    <a:cubicBezTo>
                      <a:pt x="0" y="16"/>
                      <a:pt x="0" y="16"/>
                      <a:pt x="0" y="16"/>
                    </a:cubicBezTo>
                    <a:cubicBezTo>
                      <a:pt x="0" y="16"/>
                      <a:pt x="0" y="16"/>
                      <a:pt x="0" y="16"/>
                    </a:cubicBezTo>
                    <a:cubicBezTo>
                      <a:pt x="0" y="15"/>
                      <a:pt x="0" y="15"/>
                      <a:pt x="0" y="16"/>
                    </a:cubicBezTo>
                    <a:cubicBezTo>
                      <a:pt x="1" y="18"/>
                      <a:pt x="1" y="18"/>
                      <a:pt x="1" y="18"/>
                    </a:cubicBezTo>
                    <a:cubicBezTo>
                      <a:pt x="1" y="18"/>
                      <a:pt x="1" y="18"/>
                      <a:pt x="1" y="18"/>
                    </a:cubicBezTo>
                    <a:cubicBezTo>
                      <a:pt x="13" y="3"/>
                      <a:pt x="13" y="3"/>
                      <a:pt x="13" y="3"/>
                    </a:cubicBezTo>
                    <a:cubicBezTo>
                      <a:pt x="13" y="2"/>
                      <a:pt x="14" y="2"/>
                      <a:pt x="15" y="2"/>
                    </a:cubicBezTo>
                    <a:cubicBezTo>
                      <a:pt x="21" y="3"/>
                      <a:pt x="21" y="3"/>
                      <a:pt x="21" y="3"/>
                    </a:cubicBezTo>
                    <a:cubicBezTo>
                      <a:pt x="21" y="3"/>
                      <a:pt x="22" y="3"/>
                      <a:pt x="22" y="2"/>
                    </a:cubicBezTo>
                    <a:cubicBezTo>
                      <a:pt x="23" y="2"/>
                      <a:pt x="23" y="2"/>
                      <a:pt x="23" y="2"/>
                    </a:cubicBezTo>
                  </a:path>
                </a:pathLst>
              </a:custGeom>
              <a:solidFill>
                <a:srgbClr val="28282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621" name="Freeform 439"/>
              <p:cNvSpPr/>
              <p:nvPr/>
            </p:nvSpPr>
            <p:spPr bwMode="auto">
              <a:xfrm>
                <a:off x="5997" y="3682"/>
                <a:ext cx="75" cy="90"/>
              </a:xfrm>
              <a:custGeom>
                <a:avLst/>
                <a:gdLst>
                  <a:gd name="T0" fmla="*/ 29 w 75"/>
                  <a:gd name="T1" fmla="*/ 8 h 90"/>
                  <a:gd name="T2" fmla="*/ 29 w 75"/>
                  <a:gd name="T3" fmla="*/ 8 h 90"/>
                  <a:gd name="T4" fmla="*/ 57 w 75"/>
                  <a:gd name="T5" fmla="*/ 0 h 90"/>
                  <a:gd name="T6" fmla="*/ 73 w 75"/>
                  <a:gd name="T7" fmla="*/ 49 h 90"/>
                  <a:gd name="T8" fmla="*/ 75 w 75"/>
                  <a:gd name="T9" fmla="*/ 58 h 90"/>
                  <a:gd name="T10" fmla="*/ 72 w 75"/>
                  <a:gd name="T11" fmla="*/ 69 h 90"/>
                  <a:gd name="T12" fmla="*/ 65 w 75"/>
                  <a:gd name="T13" fmla="*/ 79 h 90"/>
                  <a:gd name="T14" fmla="*/ 56 w 75"/>
                  <a:gd name="T15" fmla="*/ 88 h 90"/>
                  <a:gd name="T16" fmla="*/ 45 w 75"/>
                  <a:gd name="T17" fmla="*/ 89 h 90"/>
                  <a:gd name="T18" fmla="*/ 30 w 75"/>
                  <a:gd name="T19" fmla="*/ 74 h 90"/>
                  <a:gd name="T20" fmla="*/ 9 w 75"/>
                  <a:gd name="T21" fmla="*/ 39 h 90"/>
                  <a:gd name="T22" fmla="*/ 0 w 75"/>
                  <a:gd name="T23" fmla="*/ 13 h 90"/>
                  <a:gd name="T24" fmla="*/ 29 w 75"/>
                  <a:gd name="T25" fmla="*/ 8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5" h="90">
                    <a:moveTo>
                      <a:pt x="29" y="8"/>
                    </a:moveTo>
                    <a:cubicBezTo>
                      <a:pt x="29" y="8"/>
                      <a:pt x="29" y="8"/>
                      <a:pt x="29" y="8"/>
                    </a:cubicBezTo>
                    <a:cubicBezTo>
                      <a:pt x="57" y="0"/>
                      <a:pt x="57" y="0"/>
                      <a:pt x="57" y="0"/>
                    </a:cubicBezTo>
                    <a:cubicBezTo>
                      <a:pt x="73" y="49"/>
                      <a:pt x="73" y="49"/>
                      <a:pt x="73" y="49"/>
                    </a:cubicBezTo>
                    <a:cubicBezTo>
                      <a:pt x="74" y="52"/>
                      <a:pt x="75" y="55"/>
                      <a:pt x="75" y="58"/>
                    </a:cubicBezTo>
                    <a:cubicBezTo>
                      <a:pt x="75" y="61"/>
                      <a:pt x="75" y="65"/>
                      <a:pt x="72" y="69"/>
                    </a:cubicBezTo>
                    <a:cubicBezTo>
                      <a:pt x="72" y="69"/>
                      <a:pt x="69" y="73"/>
                      <a:pt x="65" y="79"/>
                    </a:cubicBezTo>
                    <a:cubicBezTo>
                      <a:pt x="62" y="82"/>
                      <a:pt x="60" y="85"/>
                      <a:pt x="56" y="88"/>
                    </a:cubicBezTo>
                    <a:cubicBezTo>
                      <a:pt x="53" y="90"/>
                      <a:pt x="45" y="89"/>
                      <a:pt x="45" y="89"/>
                    </a:cubicBezTo>
                    <a:cubicBezTo>
                      <a:pt x="40" y="88"/>
                      <a:pt x="35" y="82"/>
                      <a:pt x="30" y="74"/>
                    </a:cubicBezTo>
                    <a:cubicBezTo>
                      <a:pt x="9" y="39"/>
                      <a:pt x="9" y="39"/>
                      <a:pt x="9" y="39"/>
                    </a:cubicBezTo>
                    <a:cubicBezTo>
                      <a:pt x="0" y="13"/>
                      <a:pt x="0" y="13"/>
                      <a:pt x="0" y="13"/>
                    </a:cubicBezTo>
                    <a:cubicBezTo>
                      <a:pt x="29" y="8"/>
                      <a:pt x="29" y="8"/>
                      <a:pt x="29" y="8"/>
                    </a:cubicBezTo>
                  </a:path>
                </a:pathLst>
              </a:custGeom>
              <a:solidFill>
                <a:srgbClr val="F2C8A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622" name="Freeform 440"/>
              <p:cNvSpPr/>
              <p:nvPr/>
            </p:nvSpPr>
            <p:spPr bwMode="auto">
              <a:xfrm>
                <a:off x="5990" y="3647"/>
                <a:ext cx="89" cy="88"/>
              </a:xfrm>
              <a:custGeom>
                <a:avLst/>
                <a:gdLst>
                  <a:gd name="T0" fmla="*/ 11 w 89"/>
                  <a:gd name="T1" fmla="*/ 42 h 88"/>
                  <a:gd name="T2" fmla="*/ 9 w 89"/>
                  <a:gd name="T3" fmla="*/ 74 h 88"/>
                  <a:gd name="T4" fmla="*/ 20 w 89"/>
                  <a:gd name="T5" fmla="*/ 87 h 88"/>
                  <a:gd name="T6" fmla="*/ 41 w 89"/>
                  <a:gd name="T7" fmla="*/ 66 h 88"/>
                  <a:gd name="T8" fmla="*/ 53 w 89"/>
                  <a:gd name="T9" fmla="*/ 64 h 88"/>
                  <a:gd name="T10" fmla="*/ 69 w 89"/>
                  <a:gd name="T11" fmla="*/ 82 h 88"/>
                  <a:gd name="T12" fmla="*/ 67 w 89"/>
                  <a:gd name="T13" fmla="*/ 70 h 88"/>
                  <a:gd name="T14" fmla="*/ 73 w 89"/>
                  <a:gd name="T15" fmla="*/ 64 h 88"/>
                  <a:gd name="T16" fmla="*/ 79 w 89"/>
                  <a:gd name="T17" fmla="*/ 77 h 88"/>
                  <a:gd name="T18" fmla="*/ 88 w 89"/>
                  <a:gd name="T19" fmla="*/ 88 h 88"/>
                  <a:gd name="T20" fmla="*/ 86 w 89"/>
                  <a:gd name="T21" fmla="*/ 73 h 88"/>
                  <a:gd name="T22" fmla="*/ 88 w 89"/>
                  <a:gd name="T23" fmla="*/ 56 h 88"/>
                  <a:gd name="T24" fmla="*/ 21 w 89"/>
                  <a:gd name="T25" fmla="*/ 29 h 88"/>
                  <a:gd name="T26" fmla="*/ 0 w 89"/>
                  <a:gd name="T27" fmla="*/ 56 h 88"/>
                  <a:gd name="T28" fmla="*/ 7 w 89"/>
                  <a:gd name="T29" fmla="*/ 46 h 88"/>
                  <a:gd name="T30" fmla="*/ 11 w 89"/>
                  <a:gd name="T31" fmla="*/ 42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88">
                    <a:moveTo>
                      <a:pt x="11" y="42"/>
                    </a:moveTo>
                    <a:cubicBezTo>
                      <a:pt x="5" y="49"/>
                      <a:pt x="0" y="64"/>
                      <a:pt x="9" y="74"/>
                    </a:cubicBezTo>
                    <a:cubicBezTo>
                      <a:pt x="10" y="76"/>
                      <a:pt x="20" y="88"/>
                      <a:pt x="20" y="87"/>
                    </a:cubicBezTo>
                    <a:cubicBezTo>
                      <a:pt x="23" y="83"/>
                      <a:pt x="34" y="74"/>
                      <a:pt x="41" y="66"/>
                    </a:cubicBezTo>
                    <a:cubicBezTo>
                      <a:pt x="41" y="66"/>
                      <a:pt x="46" y="59"/>
                      <a:pt x="53" y="64"/>
                    </a:cubicBezTo>
                    <a:cubicBezTo>
                      <a:pt x="59" y="68"/>
                      <a:pt x="69" y="82"/>
                      <a:pt x="69" y="82"/>
                    </a:cubicBezTo>
                    <a:cubicBezTo>
                      <a:pt x="70" y="83"/>
                      <a:pt x="67" y="75"/>
                      <a:pt x="67" y="70"/>
                    </a:cubicBezTo>
                    <a:cubicBezTo>
                      <a:pt x="67" y="70"/>
                      <a:pt x="69" y="65"/>
                      <a:pt x="73" y="64"/>
                    </a:cubicBezTo>
                    <a:cubicBezTo>
                      <a:pt x="79" y="63"/>
                      <a:pt x="79" y="76"/>
                      <a:pt x="79" y="77"/>
                    </a:cubicBezTo>
                    <a:cubicBezTo>
                      <a:pt x="88" y="88"/>
                      <a:pt x="88" y="88"/>
                      <a:pt x="88" y="88"/>
                    </a:cubicBezTo>
                    <a:cubicBezTo>
                      <a:pt x="88" y="88"/>
                      <a:pt x="85" y="85"/>
                      <a:pt x="86" y="73"/>
                    </a:cubicBezTo>
                    <a:cubicBezTo>
                      <a:pt x="87" y="62"/>
                      <a:pt x="87" y="59"/>
                      <a:pt x="88" y="56"/>
                    </a:cubicBezTo>
                    <a:cubicBezTo>
                      <a:pt x="89" y="30"/>
                      <a:pt x="59" y="0"/>
                      <a:pt x="21" y="29"/>
                    </a:cubicBezTo>
                    <a:cubicBezTo>
                      <a:pt x="18" y="31"/>
                      <a:pt x="1" y="44"/>
                      <a:pt x="0" y="56"/>
                    </a:cubicBezTo>
                    <a:cubicBezTo>
                      <a:pt x="0" y="57"/>
                      <a:pt x="4" y="48"/>
                      <a:pt x="7" y="46"/>
                    </a:cubicBezTo>
                    <a:cubicBezTo>
                      <a:pt x="11" y="44"/>
                      <a:pt x="11" y="42"/>
                      <a:pt x="11" y="42"/>
                    </a:cubicBezTo>
                  </a:path>
                </a:pathLst>
              </a:custGeom>
              <a:solidFill>
                <a:srgbClr val="26150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623" name="Freeform 441"/>
              <p:cNvSpPr/>
              <p:nvPr/>
            </p:nvSpPr>
            <p:spPr bwMode="auto">
              <a:xfrm>
                <a:off x="6048" y="3714"/>
                <a:ext cx="27" cy="16"/>
              </a:xfrm>
              <a:custGeom>
                <a:avLst/>
                <a:gdLst>
                  <a:gd name="T0" fmla="*/ 27 w 27"/>
                  <a:gd name="T1" fmla="*/ 3 h 16"/>
                  <a:gd name="T2" fmla="*/ 26 w 27"/>
                  <a:gd name="T3" fmla="*/ 2 h 16"/>
                  <a:gd name="T4" fmla="*/ 15 w 27"/>
                  <a:gd name="T5" fmla="*/ 0 h 16"/>
                  <a:gd name="T6" fmla="*/ 11 w 27"/>
                  <a:gd name="T7" fmla="*/ 2 h 16"/>
                  <a:gd name="T8" fmla="*/ 0 w 27"/>
                  <a:gd name="T9" fmla="*/ 14 h 16"/>
                  <a:gd name="T10" fmla="*/ 0 w 27"/>
                  <a:gd name="T11" fmla="*/ 15 h 16"/>
                  <a:gd name="T12" fmla="*/ 1 w 27"/>
                  <a:gd name="T13" fmla="*/ 16 h 16"/>
                  <a:gd name="T14" fmla="*/ 2 w 27"/>
                  <a:gd name="T15" fmla="*/ 16 h 16"/>
                  <a:gd name="T16" fmla="*/ 12 w 27"/>
                  <a:gd name="T17" fmla="*/ 3 h 16"/>
                  <a:gd name="T18" fmla="*/ 14 w 27"/>
                  <a:gd name="T19" fmla="*/ 3 h 16"/>
                  <a:gd name="T20" fmla="*/ 24 w 27"/>
                  <a:gd name="T21" fmla="*/ 5 h 16"/>
                  <a:gd name="T22" fmla="*/ 26 w 27"/>
                  <a:gd name="T23" fmla="*/ 4 h 16"/>
                  <a:gd name="T24" fmla="*/ 27 w 27"/>
                  <a:gd name="T25" fmla="*/ 3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 h="16">
                    <a:moveTo>
                      <a:pt x="27" y="3"/>
                    </a:moveTo>
                    <a:cubicBezTo>
                      <a:pt x="26" y="2"/>
                      <a:pt x="26" y="2"/>
                      <a:pt x="26" y="2"/>
                    </a:cubicBezTo>
                    <a:cubicBezTo>
                      <a:pt x="15" y="0"/>
                      <a:pt x="15" y="0"/>
                      <a:pt x="15" y="0"/>
                    </a:cubicBezTo>
                    <a:cubicBezTo>
                      <a:pt x="13" y="0"/>
                      <a:pt x="12" y="1"/>
                      <a:pt x="11" y="2"/>
                    </a:cubicBezTo>
                    <a:cubicBezTo>
                      <a:pt x="0" y="14"/>
                      <a:pt x="0" y="14"/>
                      <a:pt x="0" y="14"/>
                    </a:cubicBezTo>
                    <a:cubicBezTo>
                      <a:pt x="0" y="15"/>
                      <a:pt x="0" y="15"/>
                      <a:pt x="0" y="15"/>
                    </a:cubicBezTo>
                    <a:cubicBezTo>
                      <a:pt x="1" y="16"/>
                      <a:pt x="1" y="16"/>
                      <a:pt x="1" y="16"/>
                    </a:cubicBezTo>
                    <a:cubicBezTo>
                      <a:pt x="2" y="16"/>
                      <a:pt x="2" y="16"/>
                      <a:pt x="2" y="16"/>
                    </a:cubicBezTo>
                    <a:cubicBezTo>
                      <a:pt x="12" y="3"/>
                      <a:pt x="12" y="3"/>
                      <a:pt x="12" y="3"/>
                    </a:cubicBezTo>
                    <a:cubicBezTo>
                      <a:pt x="13" y="3"/>
                      <a:pt x="13" y="3"/>
                      <a:pt x="14" y="3"/>
                    </a:cubicBezTo>
                    <a:cubicBezTo>
                      <a:pt x="24" y="5"/>
                      <a:pt x="24" y="5"/>
                      <a:pt x="24" y="5"/>
                    </a:cubicBezTo>
                    <a:cubicBezTo>
                      <a:pt x="25" y="5"/>
                      <a:pt x="25" y="5"/>
                      <a:pt x="26" y="4"/>
                    </a:cubicBezTo>
                    <a:cubicBezTo>
                      <a:pt x="27" y="3"/>
                      <a:pt x="27" y="3"/>
                      <a:pt x="27" y="3"/>
                    </a:cubicBezTo>
                  </a:path>
                </a:pathLst>
              </a:custGeom>
              <a:solidFill>
                <a:srgbClr val="04895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624" name="Freeform 442"/>
              <p:cNvSpPr/>
              <p:nvPr/>
            </p:nvSpPr>
            <p:spPr bwMode="auto">
              <a:xfrm>
                <a:off x="6030" y="3728"/>
                <a:ext cx="21" cy="14"/>
              </a:xfrm>
              <a:custGeom>
                <a:avLst/>
                <a:gdLst>
                  <a:gd name="T0" fmla="*/ 18 w 21"/>
                  <a:gd name="T1" fmla="*/ 0 h 14"/>
                  <a:gd name="T2" fmla="*/ 14 w 21"/>
                  <a:gd name="T3" fmla="*/ 1 h 14"/>
                  <a:gd name="T4" fmla="*/ 14 w 21"/>
                  <a:gd name="T5" fmla="*/ 1 h 14"/>
                  <a:gd name="T6" fmla="*/ 2 w 21"/>
                  <a:gd name="T7" fmla="*/ 5 h 14"/>
                  <a:gd name="T8" fmla="*/ 0 w 21"/>
                  <a:gd name="T9" fmla="*/ 6 h 14"/>
                  <a:gd name="T10" fmla="*/ 1 w 21"/>
                  <a:gd name="T11" fmla="*/ 9 h 14"/>
                  <a:gd name="T12" fmla="*/ 4 w 21"/>
                  <a:gd name="T13" fmla="*/ 11 h 14"/>
                  <a:gd name="T14" fmla="*/ 9 w 21"/>
                  <a:gd name="T15" fmla="*/ 14 h 14"/>
                  <a:gd name="T16" fmla="*/ 11 w 21"/>
                  <a:gd name="T17" fmla="*/ 14 h 14"/>
                  <a:gd name="T18" fmla="*/ 14 w 21"/>
                  <a:gd name="T19" fmla="*/ 14 h 14"/>
                  <a:gd name="T20" fmla="*/ 18 w 21"/>
                  <a:gd name="T21" fmla="*/ 11 h 14"/>
                  <a:gd name="T22" fmla="*/ 21 w 21"/>
                  <a:gd name="T23" fmla="*/ 8 h 14"/>
                  <a:gd name="T24" fmla="*/ 20 w 21"/>
                  <a:gd name="T25" fmla="*/ 1 h 14"/>
                  <a:gd name="T26" fmla="*/ 20 w 21"/>
                  <a:gd name="T27" fmla="*/ 2 h 14"/>
                  <a:gd name="T28" fmla="*/ 19 w 21"/>
                  <a:gd name="T29" fmla="*/ 2 h 14"/>
                  <a:gd name="T30" fmla="*/ 18 w 21"/>
                  <a:gd name="T31" fmla="*/ 1 h 14"/>
                  <a:gd name="T32" fmla="*/ 18 w 21"/>
                  <a:gd name="T33" fmla="*/ 0 h 14"/>
                  <a:gd name="T34" fmla="*/ 18 w 21"/>
                  <a:gd name="T35"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 h="14">
                    <a:moveTo>
                      <a:pt x="18" y="0"/>
                    </a:moveTo>
                    <a:cubicBezTo>
                      <a:pt x="17" y="0"/>
                      <a:pt x="15" y="1"/>
                      <a:pt x="14" y="1"/>
                    </a:cubicBezTo>
                    <a:cubicBezTo>
                      <a:pt x="14" y="1"/>
                      <a:pt x="14" y="1"/>
                      <a:pt x="14" y="1"/>
                    </a:cubicBezTo>
                    <a:cubicBezTo>
                      <a:pt x="2" y="5"/>
                      <a:pt x="2" y="5"/>
                      <a:pt x="2" y="5"/>
                    </a:cubicBezTo>
                    <a:cubicBezTo>
                      <a:pt x="1" y="5"/>
                      <a:pt x="0" y="6"/>
                      <a:pt x="0" y="6"/>
                    </a:cubicBezTo>
                    <a:cubicBezTo>
                      <a:pt x="0" y="7"/>
                      <a:pt x="0" y="8"/>
                      <a:pt x="1" y="9"/>
                    </a:cubicBezTo>
                    <a:cubicBezTo>
                      <a:pt x="3" y="11"/>
                      <a:pt x="4" y="11"/>
                      <a:pt x="4" y="11"/>
                    </a:cubicBezTo>
                    <a:cubicBezTo>
                      <a:pt x="4" y="11"/>
                      <a:pt x="6" y="14"/>
                      <a:pt x="9" y="14"/>
                    </a:cubicBezTo>
                    <a:cubicBezTo>
                      <a:pt x="10" y="14"/>
                      <a:pt x="10" y="14"/>
                      <a:pt x="11" y="14"/>
                    </a:cubicBezTo>
                    <a:cubicBezTo>
                      <a:pt x="14" y="14"/>
                      <a:pt x="14" y="14"/>
                      <a:pt x="14" y="14"/>
                    </a:cubicBezTo>
                    <a:cubicBezTo>
                      <a:pt x="18" y="13"/>
                      <a:pt x="18" y="12"/>
                      <a:pt x="18" y="11"/>
                    </a:cubicBezTo>
                    <a:cubicBezTo>
                      <a:pt x="18" y="11"/>
                      <a:pt x="20" y="10"/>
                      <a:pt x="21" y="8"/>
                    </a:cubicBezTo>
                    <a:cubicBezTo>
                      <a:pt x="21" y="7"/>
                      <a:pt x="21" y="3"/>
                      <a:pt x="20" y="1"/>
                    </a:cubicBezTo>
                    <a:cubicBezTo>
                      <a:pt x="20" y="2"/>
                      <a:pt x="20" y="2"/>
                      <a:pt x="20" y="2"/>
                    </a:cubicBezTo>
                    <a:cubicBezTo>
                      <a:pt x="19" y="2"/>
                      <a:pt x="19" y="2"/>
                      <a:pt x="19" y="2"/>
                    </a:cubicBezTo>
                    <a:cubicBezTo>
                      <a:pt x="18" y="1"/>
                      <a:pt x="18" y="1"/>
                      <a:pt x="18" y="1"/>
                    </a:cubicBezTo>
                    <a:cubicBezTo>
                      <a:pt x="18" y="0"/>
                      <a:pt x="18" y="0"/>
                      <a:pt x="18" y="0"/>
                    </a:cubicBezTo>
                    <a:cubicBezTo>
                      <a:pt x="18" y="0"/>
                      <a:pt x="18" y="0"/>
                      <a:pt x="18" y="0"/>
                    </a:cubicBezTo>
                  </a:path>
                </a:pathLst>
              </a:custGeom>
              <a:solidFill>
                <a:srgbClr val="D6BAA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625" name="Freeform 443"/>
              <p:cNvSpPr/>
              <p:nvPr/>
            </p:nvSpPr>
            <p:spPr bwMode="auto">
              <a:xfrm>
                <a:off x="6048" y="3728"/>
                <a:ext cx="2" cy="2"/>
              </a:xfrm>
              <a:custGeom>
                <a:avLst/>
                <a:gdLst>
                  <a:gd name="T0" fmla="*/ 1 w 2"/>
                  <a:gd name="T1" fmla="*/ 0 h 2"/>
                  <a:gd name="T2" fmla="*/ 0 w 2"/>
                  <a:gd name="T3" fmla="*/ 0 h 2"/>
                  <a:gd name="T4" fmla="*/ 0 w 2"/>
                  <a:gd name="T5" fmla="*/ 0 h 2"/>
                  <a:gd name="T6" fmla="*/ 0 w 2"/>
                  <a:gd name="T7" fmla="*/ 1 h 2"/>
                  <a:gd name="T8" fmla="*/ 1 w 2"/>
                  <a:gd name="T9" fmla="*/ 2 h 2"/>
                  <a:gd name="T10" fmla="*/ 2 w 2"/>
                  <a:gd name="T11" fmla="*/ 2 h 2"/>
                  <a:gd name="T12" fmla="*/ 2 w 2"/>
                  <a:gd name="T13" fmla="*/ 1 h 2"/>
                  <a:gd name="T14" fmla="*/ 2 w 2"/>
                  <a:gd name="T15" fmla="*/ 1 h 2"/>
                  <a:gd name="T16" fmla="*/ 1 w 2"/>
                  <a:gd name="T17"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 h="2">
                    <a:moveTo>
                      <a:pt x="1" y="0"/>
                    </a:moveTo>
                    <a:cubicBezTo>
                      <a:pt x="0" y="0"/>
                      <a:pt x="0" y="0"/>
                      <a:pt x="0" y="0"/>
                    </a:cubicBezTo>
                    <a:cubicBezTo>
                      <a:pt x="0" y="0"/>
                      <a:pt x="0" y="0"/>
                      <a:pt x="0" y="0"/>
                    </a:cubicBezTo>
                    <a:cubicBezTo>
                      <a:pt x="0" y="1"/>
                      <a:pt x="0" y="1"/>
                      <a:pt x="0" y="1"/>
                    </a:cubicBezTo>
                    <a:cubicBezTo>
                      <a:pt x="1" y="2"/>
                      <a:pt x="1" y="2"/>
                      <a:pt x="1" y="2"/>
                    </a:cubicBezTo>
                    <a:cubicBezTo>
                      <a:pt x="2" y="2"/>
                      <a:pt x="2" y="2"/>
                      <a:pt x="2" y="2"/>
                    </a:cubicBezTo>
                    <a:cubicBezTo>
                      <a:pt x="2" y="1"/>
                      <a:pt x="2" y="1"/>
                      <a:pt x="2" y="1"/>
                    </a:cubicBezTo>
                    <a:cubicBezTo>
                      <a:pt x="2" y="1"/>
                      <a:pt x="2" y="1"/>
                      <a:pt x="2" y="1"/>
                    </a:cubicBezTo>
                    <a:cubicBezTo>
                      <a:pt x="2" y="0"/>
                      <a:pt x="1" y="0"/>
                      <a:pt x="1" y="0"/>
                    </a:cubicBezTo>
                  </a:path>
                </a:pathLst>
              </a:custGeom>
              <a:solidFill>
                <a:srgbClr val="258C6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626" name="Freeform 444"/>
              <p:cNvSpPr/>
              <p:nvPr/>
            </p:nvSpPr>
            <p:spPr bwMode="auto">
              <a:xfrm>
                <a:off x="6008" y="3736"/>
                <a:ext cx="14" cy="11"/>
              </a:xfrm>
              <a:custGeom>
                <a:avLst/>
                <a:gdLst>
                  <a:gd name="T0" fmla="*/ 6 w 14"/>
                  <a:gd name="T1" fmla="*/ 0 h 11"/>
                  <a:gd name="T2" fmla="*/ 2 w 14"/>
                  <a:gd name="T3" fmla="*/ 1 h 11"/>
                  <a:gd name="T4" fmla="*/ 1 w 14"/>
                  <a:gd name="T5" fmla="*/ 2 h 11"/>
                  <a:gd name="T6" fmla="*/ 2 w 14"/>
                  <a:gd name="T7" fmla="*/ 5 h 11"/>
                  <a:gd name="T8" fmla="*/ 4 w 14"/>
                  <a:gd name="T9" fmla="*/ 8 h 11"/>
                  <a:gd name="T10" fmla="*/ 11 w 14"/>
                  <a:gd name="T11" fmla="*/ 11 h 11"/>
                  <a:gd name="T12" fmla="*/ 12 w 14"/>
                  <a:gd name="T13" fmla="*/ 11 h 11"/>
                  <a:gd name="T14" fmla="*/ 14 w 14"/>
                  <a:gd name="T15" fmla="*/ 10 h 11"/>
                  <a:gd name="T16" fmla="*/ 8 w 14"/>
                  <a:gd name="T17" fmla="*/ 2 h 11"/>
                  <a:gd name="T18" fmla="*/ 4 w 14"/>
                  <a:gd name="T19" fmla="*/ 7 h 11"/>
                  <a:gd name="T20" fmla="*/ 4 w 14"/>
                  <a:gd name="T21" fmla="*/ 7 h 11"/>
                  <a:gd name="T22" fmla="*/ 3 w 14"/>
                  <a:gd name="T23" fmla="*/ 5 h 11"/>
                  <a:gd name="T24" fmla="*/ 3 w 14"/>
                  <a:gd name="T25" fmla="*/ 4 h 11"/>
                  <a:gd name="T26" fmla="*/ 3 w 14"/>
                  <a:gd name="T27" fmla="*/ 4 h 11"/>
                  <a:gd name="T28" fmla="*/ 3 w 14"/>
                  <a:gd name="T29" fmla="*/ 5 h 11"/>
                  <a:gd name="T30" fmla="*/ 3 w 14"/>
                  <a:gd name="T31" fmla="*/ 5 h 11"/>
                  <a:gd name="T32" fmla="*/ 3 w 14"/>
                  <a:gd name="T33" fmla="*/ 5 h 11"/>
                  <a:gd name="T34" fmla="*/ 3 w 14"/>
                  <a:gd name="T35" fmla="*/ 4 h 11"/>
                  <a:gd name="T36" fmla="*/ 6 w 14"/>
                  <a:gd name="T37"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 h="11">
                    <a:moveTo>
                      <a:pt x="6" y="0"/>
                    </a:moveTo>
                    <a:cubicBezTo>
                      <a:pt x="2" y="1"/>
                      <a:pt x="2" y="1"/>
                      <a:pt x="2" y="1"/>
                    </a:cubicBezTo>
                    <a:cubicBezTo>
                      <a:pt x="1" y="1"/>
                      <a:pt x="1" y="2"/>
                      <a:pt x="1" y="2"/>
                    </a:cubicBezTo>
                    <a:cubicBezTo>
                      <a:pt x="0" y="2"/>
                      <a:pt x="0" y="3"/>
                      <a:pt x="2" y="5"/>
                    </a:cubicBezTo>
                    <a:cubicBezTo>
                      <a:pt x="4" y="7"/>
                      <a:pt x="4" y="8"/>
                      <a:pt x="4" y="8"/>
                    </a:cubicBezTo>
                    <a:cubicBezTo>
                      <a:pt x="4" y="8"/>
                      <a:pt x="7" y="11"/>
                      <a:pt x="11" y="11"/>
                    </a:cubicBezTo>
                    <a:cubicBezTo>
                      <a:pt x="11" y="11"/>
                      <a:pt x="11" y="11"/>
                      <a:pt x="12" y="11"/>
                    </a:cubicBezTo>
                    <a:cubicBezTo>
                      <a:pt x="12" y="11"/>
                      <a:pt x="13" y="10"/>
                      <a:pt x="14" y="10"/>
                    </a:cubicBezTo>
                    <a:cubicBezTo>
                      <a:pt x="8" y="2"/>
                      <a:pt x="8" y="2"/>
                      <a:pt x="8" y="2"/>
                    </a:cubicBezTo>
                    <a:cubicBezTo>
                      <a:pt x="4" y="7"/>
                      <a:pt x="4" y="7"/>
                      <a:pt x="4" y="7"/>
                    </a:cubicBezTo>
                    <a:cubicBezTo>
                      <a:pt x="4" y="7"/>
                      <a:pt x="4" y="7"/>
                      <a:pt x="4" y="7"/>
                    </a:cubicBezTo>
                    <a:cubicBezTo>
                      <a:pt x="3" y="5"/>
                      <a:pt x="3" y="5"/>
                      <a:pt x="3" y="5"/>
                    </a:cubicBezTo>
                    <a:cubicBezTo>
                      <a:pt x="3" y="4"/>
                      <a:pt x="3" y="4"/>
                      <a:pt x="3" y="4"/>
                    </a:cubicBezTo>
                    <a:cubicBezTo>
                      <a:pt x="3" y="4"/>
                      <a:pt x="3" y="4"/>
                      <a:pt x="3" y="4"/>
                    </a:cubicBezTo>
                    <a:cubicBezTo>
                      <a:pt x="3" y="5"/>
                      <a:pt x="3" y="5"/>
                      <a:pt x="3" y="5"/>
                    </a:cubicBezTo>
                    <a:cubicBezTo>
                      <a:pt x="3" y="5"/>
                      <a:pt x="3" y="5"/>
                      <a:pt x="3" y="5"/>
                    </a:cubicBezTo>
                    <a:cubicBezTo>
                      <a:pt x="3" y="5"/>
                      <a:pt x="3" y="5"/>
                      <a:pt x="3" y="5"/>
                    </a:cubicBezTo>
                    <a:cubicBezTo>
                      <a:pt x="3" y="4"/>
                      <a:pt x="3" y="4"/>
                      <a:pt x="3" y="4"/>
                    </a:cubicBezTo>
                    <a:cubicBezTo>
                      <a:pt x="6" y="0"/>
                      <a:pt x="6" y="0"/>
                      <a:pt x="6" y="0"/>
                    </a:cubicBezTo>
                  </a:path>
                </a:pathLst>
              </a:custGeom>
              <a:solidFill>
                <a:srgbClr val="50B29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627" name="Freeform 445"/>
              <p:cNvSpPr>
                <a:spLocks noEditPoints="1"/>
              </p:cNvSpPr>
              <p:nvPr/>
            </p:nvSpPr>
            <p:spPr bwMode="auto">
              <a:xfrm>
                <a:off x="6011" y="3736"/>
                <a:ext cx="5" cy="7"/>
              </a:xfrm>
              <a:custGeom>
                <a:avLst/>
                <a:gdLst>
                  <a:gd name="T0" fmla="*/ 0 w 5"/>
                  <a:gd name="T1" fmla="*/ 4 h 7"/>
                  <a:gd name="T2" fmla="*/ 0 w 5"/>
                  <a:gd name="T3" fmla="*/ 5 h 7"/>
                  <a:gd name="T4" fmla="*/ 0 w 5"/>
                  <a:gd name="T5" fmla="*/ 5 h 7"/>
                  <a:gd name="T6" fmla="*/ 0 w 5"/>
                  <a:gd name="T7" fmla="*/ 5 h 7"/>
                  <a:gd name="T8" fmla="*/ 0 w 5"/>
                  <a:gd name="T9" fmla="*/ 4 h 7"/>
                  <a:gd name="T10" fmla="*/ 4 w 5"/>
                  <a:gd name="T11" fmla="*/ 0 h 7"/>
                  <a:gd name="T12" fmla="*/ 3 w 5"/>
                  <a:gd name="T13" fmla="*/ 0 h 7"/>
                  <a:gd name="T14" fmla="*/ 0 w 5"/>
                  <a:gd name="T15" fmla="*/ 4 h 7"/>
                  <a:gd name="T16" fmla="*/ 0 w 5"/>
                  <a:gd name="T17" fmla="*/ 4 h 7"/>
                  <a:gd name="T18" fmla="*/ 0 w 5"/>
                  <a:gd name="T19" fmla="*/ 5 h 7"/>
                  <a:gd name="T20" fmla="*/ 1 w 5"/>
                  <a:gd name="T21" fmla="*/ 7 h 7"/>
                  <a:gd name="T22" fmla="*/ 1 w 5"/>
                  <a:gd name="T23" fmla="*/ 7 h 7"/>
                  <a:gd name="T24" fmla="*/ 5 w 5"/>
                  <a:gd name="T25" fmla="*/ 2 h 7"/>
                  <a:gd name="T26" fmla="*/ 4 w 5"/>
                  <a:gd name="T27"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 h="7">
                    <a:moveTo>
                      <a:pt x="0" y="4"/>
                    </a:moveTo>
                    <a:cubicBezTo>
                      <a:pt x="0" y="4"/>
                      <a:pt x="0" y="4"/>
                      <a:pt x="0" y="5"/>
                    </a:cubicBezTo>
                    <a:cubicBezTo>
                      <a:pt x="0" y="5"/>
                      <a:pt x="0" y="5"/>
                      <a:pt x="0" y="5"/>
                    </a:cubicBezTo>
                    <a:cubicBezTo>
                      <a:pt x="0" y="5"/>
                      <a:pt x="0" y="5"/>
                      <a:pt x="0" y="5"/>
                    </a:cubicBezTo>
                    <a:cubicBezTo>
                      <a:pt x="0" y="4"/>
                      <a:pt x="0" y="4"/>
                      <a:pt x="0" y="4"/>
                    </a:cubicBezTo>
                    <a:moveTo>
                      <a:pt x="4" y="0"/>
                    </a:moveTo>
                    <a:cubicBezTo>
                      <a:pt x="3" y="0"/>
                      <a:pt x="3" y="0"/>
                      <a:pt x="3" y="0"/>
                    </a:cubicBezTo>
                    <a:cubicBezTo>
                      <a:pt x="0" y="4"/>
                      <a:pt x="0" y="4"/>
                      <a:pt x="0" y="4"/>
                    </a:cubicBezTo>
                    <a:cubicBezTo>
                      <a:pt x="0" y="4"/>
                      <a:pt x="0" y="4"/>
                      <a:pt x="0" y="4"/>
                    </a:cubicBezTo>
                    <a:cubicBezTo>
                      <a:pt x="0" y="4"/>
                      <a:pt x="0" y="4"/>
                      <a:pt x="0" y="5"/>
                    </a:cubicBezTo>
                    <a:cubicBezTo>
                      <a:pt x="1" y="7"/>
                      <a:pt x="1" y="7"/>
                      <a:pt x="1" y="7"/>
                    </a:cubicBezTo>
                    <a:cubicBezTo>
                      <a:pt x="1" y="7"/>
                      <a:pt x="1" y="7"/>
                      <a:pt x="1" y="7"/>
                    </a:cubicBezTo>
                    <a:cubicBezTo>
                      <a:pt x="5" y="2"/>
                      <a:pt x="5" y="2"/>
                      <a:pt x="5" y="2"/>
                    </a:cubicBezTo>
                    <a:cubicBezTo>
                      <a:pt x="4" y="0"/>
                      <a:pt x="4" y="0"/>
                      <a:pt x="4" y="0"/>
                    </a:cubicBezTo>
                  </a:path>
                </a:pathLst>
              </a:custGeom>
              <a:solidFill>
                <a:srgbClr val="52585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628" name="Freeform 446"/>
              <p:cNvSpPr/>
              <p:nvPr/>
            </p:nvSpPr>
            <p:spPr bwMode="auto">
              <a:xfrm>
                <a:off x="6015" y="3736"/>
                <a:ext cx="11" cy="10"/>
              </a:xfrm>
              <a:custGeom>
                <a:avLst/>
                <a:gdLst>
                  <a:gd name="T0" fmla="*/ 4 w 11"/>
                  <a:gd name="T1" fmla="*/ 0 h 10"/>
                  <a:gd name="T2" fmla="*/ 2 w 11"/>
                  <a:gd name="T3" fmla="*/ 0 h 10"/>
                  <a:gd name="T4" fmla="*/ 2 w 11"/>
                  <a:gd name="T5" fmla="*/ 0 h 10"/>
                  <a:gd name="T6" fmla="*/ 0 w 11"/>
                  <a:gd name="T7" fmla="*/ 0 h 10"/>
                  <a:gd name="T8" fmla="*/ 1 w 11"/>
                  <a:gd name="T9" fmla="*/ 2 h 10"/>
                  <a:gd name="T10" fmla="*/ 7 w 11"/>
                  <a:gd name="T11" fmla="*/ 10 h 10"/>
                  <a:gd name="T12" fmla="*/ 8 w 11"/>
                  <a:gd name="T13" fmla="*/ 10 h 10"/>
                  <a:gd name="T14" fmla="*/ 11 w 11"/>
                  <a:gd name="T15" fmla="*/ 7 h 10"/>
                  <a:gd name="T16" fmla="*/ 10 w 11"/>
                  <a:gd name="T17" fmla="*/ 4 h 10"/>
                  <a:gd name="T18" fmla="*/ 9 w 11"/>
                  <a:gd name="T19" fmla="*/ 3 h 10"/>
                  <a:gd name="T20" fmla="*/ 8 w 11"/>
                  <a:gd name="T21" fmla="*/ 1 h 10"/>
                  <a:gd name="T22" fmla="*/ 4 w 11"/>
                  <a:gd name="T23"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 h="10">
                    <a:moveTo>
                      <a:pt x="4" y="0"/>
                    </a:moveTo>
                    <a:cubicBezTo>
                      <a:pt x="3" y="0"/>
                      <a:pt x="2" y="0"/>
                      <a:pt x="2" y="0"/>
                    </a:cubicBezTo>
                    <a:cubicBezTo>
                      <a:pt x="2" y="0"/>
                      <a:pt x="2" y="0"/>
                      <a:pt x="2" y="0"/>
                    </a:cubicBezTo>
                    <a:cubicBezTo>
                      <a:pt x="0" y="0"/>
                      <a:pt x="0" y="0"/>
                      <a:pt x="0" y="0"/>
                    </a:cubicBezTo>
                    <a:cubicBezTo>
                      <a:pt x="1" y="2"/>
                      <a:pt x="1" y="2"/>
                      <a:pt x="1" y="2"/>
                    </a:cubicBezTo>
                    <a:cubicBezTo>
                      <a:pt x="7" y="10"/>
                      <a:pt x="7" y="10"/>
                      <a:pt x="7" y="10"/>
                    </a:cubicBezTo>
                    <a:cubicBezTo>
                      <a:pt x="7" y="10"/>
                      <a:pt x="8" y="10"/>
                      <a:pt x="8" y="10"/>
                    </a:cubicBezTo>
                    <a:cubicBezTo>
                      <a:pt x="9" y="10"/>
                      <a:pt x="10" y="8"/>
                      <a:pt x="11" y="7"/>
                    </a:cubicBezTo>
                    <a:cubicBezTo>
                      <a:pt x="11" y="6"/>
                      <a:pt x="11" y="5"/>
                      <a:pt x="10" y="4"/>
                    </a:cubicBezTo>
                    <a:cubicBezTo>
                      <a:pt x="10" y="4"/>
                      <a:pt x="9" y="3"/>
                      <a:pt x="9" y="3"/>
                    </a:cubicBezTo>
                    <a:cubicBezTo>
                      <a:pt x="8" y="1"/>
                      <a:pt x="8" y="1"/>
                      <a:pt x="8" y="1"/>
                    </a:cubicBezTo>
                    <a:cubicBezTo>
                      <a:pt x="7" y="0"/>
                      <a:pt x="5" y="0"/>
                      <a:pt x="4" y="0"/>
                    </a:cubicBezTo>
                  </a:path>
                </a:pathLst>
              </a:custGeom>
              <a:solidFill>
                <a:srgbClr val="C1B09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629" name="Freeform 447"/>
              <p:cNvSpPr/>
              <p:nvPr/>
            </p:nvSpPr>
            <p:spPr bwMode="auto">
              <a:xfrm>
                <a:off x="6024" y="3736"/>
                <a:ext cx="8" cy="5"/>
              </a:xfrm>
              <a:custGeom>
                <a:avLst/>
                <a:gdLst>
                  <a:gd name="T0" fmla="*/ 1 w 8"/>
                  <a:gd name="T1" fmla="*/ 5 h 5"/>
                  <a:gd name="T2" fmla="*/ 2 w 8"/>
                  <a:gd name="T3" fmla="*/ 5 h 5"/>
                  <a:gd name="T4" fmla="*/ 4 w 8"/>
                  <a:gd name="T5" fmla="*/ 4 h 5"/>
                  <a:gd name="T6" fmla="*/ 7 w 8"/>
                  <a:gd name="T7" fmla="*/ 4 h 5"/>
                  <a:gd name="T8" fmla="*/ 8 w 8"/>
                  <a:gd name="T9" fmla="*/ 2 h 5"/>
                  <a:gd name="T10" fmla="*/ 3 w 8"/>
                  <a:gd name="T11" fmla="*/ 2 h 5"/>
                  <a:gd name="T12" fmla="*/ 1 w 8"/>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8" h="5">
                    <a:moveTo>
                      <a:pt x="1" y="5"/>
                    </a:moveTo>
                    <a:cubicBezTo>
                      <a:pt x="1" y="5"/>
                      <a:pt x="1" y="5"/>
                      <a:pt x="2" y="5"/>
                    </a:cubicBezTo>
                    <a:cubicBezTo>
                      <a:pt x="2" y="5"/>
                      <a:pt x="2" y="4"/>
                      <a:pt x="4" y="4"/>
                    </a:cubicBezTo>
                    <a:cubicBezTo>
                      <a:pt x="6" y="3"/>
                      <a:pt x="7" y="4"/>
                      <a:pt x="7" y="4"/>
                    </a:cubicBezTo>
                    <a:cubicBezTo>
                      <a:pt x="8" y="4"/>
                      <a:pt x="8" y="2"/>
                      <a:pt x="8" y="2"/>
                    </a:cubicBezTo>
                    <a:cubicBezTo>
                      <a:pt x="8" y="2"/>
                      <a:pt x="6" y="0"/>
                      <a:pt x="3" y="2"/>
                    </a:cubicBezTo>
                    <a:cubicBezTo>
                      <a:pt x="0" y="3"/>
                      <a:pt x="1" y="5"/>
                      <a:pt x="1" y="5"/>
                    </a:cubicBezTo>
                    <a:close/>
                  </a:path>
                </a:pathLst>
              </a:custGeom>
              <a:solidFill>
                <a:srgbClr val="04895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630" name="Freeform 448"/>
              <p:cNvSpPr>
                <a:spLocks noEditPoints="1"/>
              </p:cNvSpPr>
              <p:nvPr/>
            </p:nvSpPr>
            <p:spPr bwMode="auto">
              <a:xfrm>
                <a:off x="6028" y="3726"/>
                <a:ext cx="25" cy="19"/>
              </a:xfrm>
              <a:custGeom>
                <a:avLst/>
                <a:gdLst>
                  <a:gd name="T0" fmla="*/ 6 w 25"/>
                  <a:gd name="T1" fmla="*/ 16 h 19"/>
                  <a:gd name="T2" fmla="*/ 2 w 25"/>
                  <a:gd name="T3" fmla="*/ 13 h 19"/>
                  <a:gd name="T4" fmla="*/ 1 w 25"/>
                  <a:gd name="T5" fmla="*/ 8 h 19"/>
                  <a:gd name="T6" fmla="*/ 5 w 25"/>
                  <a:gd name="T7" fmla="*/ 5 h 19"/>
                  <a:gd name="T8" fmla="*/ 15 w 25"/>
                  <a:gd name="T9" fmla="*/ 2 h 19"/>
                  <a:gd name="T10" fmla="*/ 21 w 25"/>
                  <a:gd name="T11" fmla="*/ 0 h 19"/>
                  <a:gd name="T12" fmla="*/ 24 w 25"/>
                  <a:gd name="T13" fmla="*/ 3 h 19"/>
                  <a:gd name="T14" fmla="*/ 24 w 25"/>
                  <a:gd name="T15" fmla="*/ 11 h 19"/>
                  <a:gd name="T16" fmla="*/ 20 w 25"/>
                  <a:gd name="T17" fmla="*/ 16 h 19"/>
                  <a:gd name="T18" fmla="*/ 15 w 25"/>
                  <a:gd name="T19" fmla="*/ 17 h 19"/>
                  <a:gd name="T20" fmla="*/ 15 w 25"/>
                  <a:gd name="T21" fmla="*/ 17 h 19"/>
                  <a:gd name="T22" fmla="*/ 6 w 25"/>
                  <a:gd name="T23" fmla="*/ 16 h 19"/>
                  <a:gd name="T24" fmla="*/ 4 w 25"/>
                  <a:gd name="T25" fmla="*/ 8 h 19"/>
                  <a:gd name="T26" fmla="*/ 3 w 25"/>
                  <a:gd name="T27" fmla="*/ 9 h 19"/>
                  <a:gd name="T28" fmla="*/ 4 w 25"/>
                  <a:gd name="T29" fmla="*/ 11 h 19"/>
                  <a:gd name="T30" fmla="*/ 7 w 25"/>
                  <a:gd name="T31" fmla="*/ 14 h 19"/>
                  <a:gd name="T32" fmla="*/ 13 w 25"/>
                  <a:gd name="T33" fmla="*/ 16 h 19"/>
                  <a:gd name="T34" fmla="*/ 22 w 25"/>
                  <a:gd name="T35" fmla="*/ 11 h 19"/>
                  <a:gd name="T36" fmla="*/ 22 w 25"/>
                  <a:gd name="T37" fmla="*/ 5 h 19"/>
                  <a:gd name="T38" fmla="*/ 16 w 25"/>
                  <a:gd name="T39" fmla="*/ 4 h 19"/>
                  <a:gd name="T40" fmla="*/ 4 w 25"/>
                  <a:gd name="T41" fmla="*/ 8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 h="19">
                    <a:moveTo>
                      <a:pt x="6" y="16"/>
                    </a:moveTo>
                    <a:cubicBezTo>
                      <a:pt x="6" y="16"/>
                      <a:pt x="3" y="14"/>
                      <a:pt x="2" y="13"/>
                    </a:cubicBezTo>
                    <a:cubicBezTo>
                      <a:pt x="1" y="11"/>
                      <a:pt x="0" y="9"/>
                      <a:pt x="1" y="8"/>
                    </a:cubicBezTo>
                    <a:cubicBezTo>
                      <a:pt x="1" y="6"/>
                      <a:pt x="5" y="5"/>
                      <a:pt x="5" y="5"/>
                    </a:cubicBezTo>
                    <a:cubicBezTo>
                      <a:pt x="15" y="2"/>
                      <a:pt x="15" y="2"/>
                      <a:pt x="15" y="2"/>
                    </a:cubicBezTo>
                    <a:cubicBezTo>
                      <a:pt x="21" y="0"/>
                      <a:pt x="21" y="0"/>
                      <a:pt x="21" y="0"/>
                    </a:cubicBezTo>
                    <a:cubicBezTo>
                      <a:pt x="22" y="0"/>
                      <a:pt x="22" y="0"/>
                      <a:pt x="24" y="3"/>
                    </a:cubicBezTo>
                    <a:cubicBezTo>
                      <a:pt x="24" y="4"/>
                      <a:pt x="25" y="9"/>
                      <a:pt x="24" y="11"/>
                    </a:cubicBezTo>
                    <a:cubicBezTo>
                      <a:pt x="23" y="14"/>
                      <a:pt x="20" y="16"/>
                      <a:pt x="20" y="16"/>
                    </a:cubicBezTo>
                    <a:cubicBezTo>
                      <a:pt x="20" y="16"/>
                      <a:pt x="19" y="16"/>
                      <a:pt x="15" y="17"/>
                    </a:cubicBezTo>
                    <a:cubicBezTo>
                      <a:pt x="15" y="17"/>
                      <a:pt x="15" y="17"/>
                      <a:pt x="15" y="17"/>
                    </a:cubicBezTo>
                    <a:cubicBezTo>
                      <a:pt x="10" y="19"/>
                      <a:pt x="7" y="16"/>
                      <a:pt x="6" y="16"/>
                    </a:cubicBezTo>
                    <a:close/>
                    <a:moveTo>
                      <a:pt x="4" y="8"/>
                    </a:moveTo>
                    <a:cubicBezTo>
                      <a:pt x="4" y="8"/>
                      <a:pt x="3" y="8"/>
                      <a:pt x="3" y="9"/>
                    </a:cubicBezTo>
                    <a:cubicBezTo>
                      <a:pt x="3" y="9"/>
                      <a:pt x="3" y="10"/>
                      <a:pt x="4" y="11"/>
                    </a:cubicBezTo>
                    <a:cubicBezTo>
                      <a:pt x="5" y="13"/>
                      <a:pt x="7" y="14"/>
                      <a:pt x="7" y="14"/>
                    </a:cubicBezTo>
                    <a:cubicBezTo>
                      <a:pt x="7" y="14"/>
                      <a:pt x="10" y="16"/>
                      <a:pt x="13" y="16"/>
                    </a:cubicBezTo>
                    <a:cubicBezTo>
                      <a:pt x="17" y="16"/>
                      <a:pt x="22" y="14"/>
                      <a:pt x="22" y="11"/>
                    </a:cubicBezTo>
                    <a:cubicBezTo>
                      <a:pt x="23" y="8"/>
                      <a:pt x="22" y="6"/>
                      <a:pt x="22" y="5"/>
                    </a:cubicBezTo>
                    <a:cubicBezTo>
                      <a:pt x="21" y="3"/>
                      <a:pt x="17" y="3"/>
                      <a:pt x="16" y="4"/>
                    </a:cubicBezTo>
                    <a:lnTo>
                      <a:pt x="4" y="8"/>
                    </a:lnTo>
                    <a:close/>
                  </a:path>
                </a:pathLst>
              </a:custGeom>
              <a:solidFill>
                <a:srgbClr val="04895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631" name="Freeform 449"/>
              <p:cNvSpPr>
                <a:spLocks noEditPoints="1"/>
              </p:cNvSpPr>
              <p:nvPr/>
            </p:nvSpPr>
            <p:spPr bwMode="auto">
              <a:xfrm>
                <a:off x="6006" y="3733"/>
                <a:ext cx="21" cy="16"/>
              </a:xfrm>
              <a:custGeom>
                <a:avLst/>
                <a:gdLst>
                  <a:gd name="T0" fmla="*/ 5 w 21"/>
                  <a:gd name="T1" fmla="*/ 10 h 16"/>
                  <a:gd name="T2" fmla="*/ 3 w 21"/>
                  <a:gd name="T3" fmla="*/ 8 h 16"/>
                  <a:gd name="T4" fmla="*/ 1 w 21"/>
                  <a:gd name="T5" fmla="*/ 4 h 16"/>
                  <a:gd name="T6" fmla="*/ 3 w 21"/>
                  <a:gd name="T7" fmla="*/ 3 h 16"/>
                  <a:gd name="T8" fmla="*/ 10 w 21"/>
                  <a:gd name="T9" fmla="*/ 2 h 16"/>
                  <a:gd name="T10" fmla="*/ 11 w 21"/>
                  <a:gd name="T11" fmla="*/ 1 h 16"/>
                  <a:gd name="T12" fmla="*/ 18 w 21"/>
                  <a:gd name="T13" fmla="*/ 4 h 16"/>
                  <a:gd name="T14" fmla="*/ 19 w 21"/>
                  <a:gd name="T15" fmla="*/ 5 h 16"/>
                  <a:gd name="T16" fmla="*/ 20 w 21"/>
                  <a:gd name="T17" fmla="*/ 6 h 16"/>
                  <a:gd name="T18" fmla="*/ 21 w 21"/>
                  <a:gd name="T19" fmla="*/ 11 h 16"/>
                  <a:gd name="T20" fmla="*/ 17 w 21"/>
                  <a:gd name="T21" fmla="*/ 14 h 16"/>
                  <a:gd name="T22" fmla="*/ 15 w 21"/>
                  <a:gd name="T23" fmla="*/ 14 h 16"/>
                  <a:gd name="T24" fmla="*/ 5 w 21"/>
                  <a:gd name="T25" fmla="*/ 10 h 16"/>
                  <a:gd name="T26" fmla="*/ 11 w 21"/>
                  <a:gd name="T27" fmla="*/ 4 h 16"/>
                  <a:gd name="T28" fmla="*/ 5 w 21"/>
                  <a:gd name="T29" fmla="*/ 5 h 16"/>
                  <a:gd name="T30" fmla="*/ 4 w 21"/>
                  <a:gd name="T31" fmla="*/ 6 h 16"/>
                  <a:gd name="T32" fmla="*/ 5 w 21"/>
                  <a:gd name="T33" fmla="*/ 8 h 16"/>
                  <a:gd name="T34" fmla="*/ 15 w 21"/>
                  <a:gd name="T35" fmla="*/ 12 h 16"/>
                  <a:gd name="T36" fmla="*/ 19 w 21"/>
                  <a:gd name="T37" fmla="*/ 10 h 16"/>
                  <a:gd name="T38" fmla="*/ 18 w 21"/>
                  <a:gd name="T39" fmla="*/ 7 h 16"/>
                  <a:gd name="T40" fmla="*/ 17 w 21"/>
                  <a:gd name="T41" fmla="*/ 6 h 16"/>
                  <a:gd name="T42" fmla="*/ 16 w 21"/>
                  <a:gd name="T43" fmla="*/ 5 h 16"/>
                  <a:gd name="T44" fmla="*/ 11 w 21"/>
                  <a:gd name="T45" fmla="*/ 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 h="16">
                    <a:moveTo>
                      <a:pt x="5" y="10"/>
                    </a:moveTo>
                    <a:cubicBezTo>
                      <a:pt x="5" y="10"/>
                      <a:pt x="4" y="10"/>
                      <a:pt x="3" y="8"/>
                    </a:cubicBezTo>
                    <a:cubicBezTo>
                      <a:pt x="1" y="7"/>
                      <a:pt x="0" y="6"/>
                      <a:pt x="1" y="4"/>
                    </a:cubicBezTo>
                    <a:cubicBezTo>
                      <a:pt x="1" y="4"/>
                      <a:pt x="2" y="3"/>
                      <a:pt x="3" y="3"/>
                    </a:cubicBezTo>
                    <a:cubicBezTo>
                      <a:pt x="10" y="2"/>
                      <a:pt x="10" y="2"/>
                      <a:pt x="10" y="2"/>
                    </a:cubicBezTo>
                    <a:cubicBezTo>
                      <a:pt x="11" y="1"/>
                      <a:pt x="11" y="1"/>
                      <a:pt x="11" y="1"/>
                    </a:cubicBezTo>
                    <a:cubicBezTo>
                      <a:pt x="11" y="1"/>
                      <a:pt x="16" y="0"/>
                      <a:pt x="18" y="4"/>
                    </a:cubicBezTo>
                    <a:cubicBezTo>
                      <a:pt x="19" y="5"/>
                      <a:pt x="19" y="5"/>
                      <a:pt x="19" y="5"/>
                    </a:cubicBezTo>
                    <a:cubicBezTo>
                      <a:pt x="19" y="5"/>
                      <a:pt x="20" y="6"/>
                      <a:pt x="20" y="6"/>
                    </a:cubicBezTo>
                    <a:cubicBezTo>
                      <a:pt x="21" y="8"/>
                      <a:pt x="21" y="9"/>
                      <a:pt x="21" y="11"/>
                    </a:cubicBezTo>
                    <a:cubicBezTo>
                      <a:pt x="20" y="13"/>
                      <a:pt x="17" y="14"/>
                      <a:pt x="17" y="14"/>
                    </a:cubicBezTo>
                    <a:cubicBezTo>
                      <a:pt x="15" y="14"/>
                      <a:pt x="15" y="14"/>
                      <a:pt x="15" y="14"/>
                    </a:cubicBezTo>
                    <a:cubicBezTo>
                      <a:pt x="9" y="16"/>
                      <a:pt x="5" y="11"/>
                      <a:pt x="5" y="10"/>
                    </a:cubicBezTo>
                    <a:close/>
                    <a:moveTo>
                      <a:pt x="11" y="4"/>
                    </a:moveTo>
                    <a:cubicBezTo>
                      <a:pt x="5" y="5"/>
                      <a:pt x="5" y="5"/>
                      <a:pt x="5" y="5"/>
                    </a:cubicBezTo>
                    <a:cubicBezTo>
                      <a:pt x="4" y="5"/>
                      <a:pt x="4" y="5"/>
                      <a:pt x="4" y="6"/>
                    </a:cubicBezTo>
                    <a:cubicBezTo>
                      <a:pt x="4" y="6"/>
                      <a:pt x="3" y="6"/>
                      <a:pt x="5" y="8"/>
                    </a:cubicBezTo>
                    <a:cubicBezTo>
                      <a:pt x="10" y="14"/>
                      <a:pt x="15" y="12"/>
                      <a:pt x="15" y="12"/>
                    </a:cubicBezTo>
                    <a:cubicBezTo>
                      <a:pt x="15" y="12"/>
                      <a:pt x="18" y="12"/>
                      <a:pt x="19" y="10"/>
                    </a:cubicBezTo>
                    <a:cubicBezTo>
                      <a:pt x="19" y="9"/>
                      <a:pt x="19" y="8"/>
                      <a:pt x="18" y="7"/>
                    </a:cubicBezTo>
                    <a:cubicBezTo>
                      <a:pt x="18" y="7"/>
                      <a:pt x="18" y="7"/>
                      <a:pt x="17" y="6"/>
                    </a:cubicBezTo>
                    <a:cubicBezTo>
                      <a:pt x="16" y="5"/>
                      <a:pt x="16" y="5"/>
                      <a:pt x="16" y="5"/>
                    </a:cubicBezTo>
                    <a:cubicBezTo>
                      <a:pt x="15" y="3"/>
                      <a:pt x="12" y="4"/>
                      <a:pt x="11" y="4"/>
                    </a:cubicBezTo>
                    <a:close/>
                  </a:path>
                </a:pathLst>
              </a:custGeom>
              <a:solidFill>
                <a:srgbClr val="04895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632" name="Freeform 450"/>
              <p:cNvSpPr/>
              <p:nvPr/>
            </p:nvSpPr>
            <p:spPr bwMode="auto">
              <a:xfrm>
                <a:off x="6055" y="3710"/>
                <a:ext cx="17" cy="27"/>
              </a:xfrm>
              <a:custGeom>
                <a:avLst/>
                <a:gdLst>
                  <a:gd name="T0" fmla="*/ 7 w 17"/>
                  <a:gd name="T1" fmla="*/ 0 h 27"/>
                  <a:gd name="T2" fmla="*/ 2 w 17"/>
                  <a:gd name="T3" fmla="*/ 11 h 27"/>
                  <a:gd name="T4" fmla="*/ 6 w 17"/>
                  <a:gd name="T5" fmla="*/ 23 h 27"/>
                  <a:gd name="T6" fmla="*/ 10 w 17"/>
                  <a:gd name="T7" fmla="*/ 27 h 27"/>
                  <a:gd name="T8" fmla="*/ 15 w 17"/>
                  <a:gd name="T9" fmla="*/ 19 h 27"/>
                  <a:gd name="T10" fmla="*/ 16 w 17"/>
                  <a:gd name="T11" fmla="*/ 12 h 27"/>
                  <a:gd name="T12" fmla="*/ 7 w 17"/>
                  <a:gd name="T13" fmla="*/ 0 h 27"/>
                </a:gdLst>
                <a:ahLst/>
                <a:cxnLst>
                  <a:cxn ang="0">
                    <a:pos x="T0" y="T1"/>
                  </a:cxn>
                  <a:cxn ang="0">
                    <a:pos x="T2" y="T3"/>
                  </a:cxn>
                  <a:cxn ang="0">
                    <a:pos x="T4" y="T5"/>
                  </a:cxn>
                  <a:cxn ang="0">
                    <a:pos x="T6" y="T7"/>
                  </a:cxn>
                  <a:cxn ang="0">
                    <a:pos x="T8" y="T9"/>
                  </a:cxn>
                  <a:cxn ang="0">
                    <a:pos x="T10" y="T11"/>
                  </a:cxn>
                  <a:cxn ang="0">
                    <a:pos x="T12" y="T13"/>
                  </a:cxn>
                </a:cxnLst>
                <a:rect l="0" t="0" r="r" b="b"/>
                <a:pathLst>
                  <a:path w="17" h="27">
                    <a:moveTo>
                      <a:pt x="7" y="0"/>
                    </a:moveTo>
                    <a:cubicBezTo>
                      <a:pt x="0" y="0"/>
                      <a:pt x="2" y="11"/>
                      <a:pt x="2" y="11"/>
                    </a:cubicBezTo>
                    <a:cubicBezTo>
                      <a:pt x="6" y="23"/>
                      <a:pt x="6" y="23"/>
                      <a:pt x="6" y="23"/>
                    </a:cubicBezTo>
                    <a:cubicBezTo>
                      <a:pt x="6" y="23"/>
                      <a:pt x="7" y="27"/>
                      <a:pt x="10" y="27"/>
                    </a:cubicBezTo>
                    <a:cubicBezTo>
                      <a:pt x="13" y="26"/>
                      <a:pt x="15" y="23"/>
                      <a:pt x="15" y="19"/>
                    </a:cubicBezTo>
                    <a:cubicBezTo>
                      <a:pt x="15" y="19"/>
                      <a:pt x="16" y="12"/>
                      <a:pt x="16" y="12"/>
                    </a:cubicBezTo>
                    <a:cubicBezTo>
                      <a:pt x="17" y="6"/>
                      <a:pt x="14" y="0"/>
                      <a:pt x="7" y="0"/>
                    </a:cubicBezTo>
                    <a:close/>
                  </a:path>
                </a:pathLst>
              </a:custGeom>
              <a:solidFill>
                <a:srgbClr val="F2C8A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633" name="Freeform 451"/>
              <p:cNvSpPr/>
              <p:nvPr/>
            </p:nvSpPr>
            <p:spPr bwMode="auto">
              <a:xfrm>
                <a:off x="6399" y="3947"/>
                <a:ext cx="15" cy="49"/>
              </a:xfrm>
              <a:custGeom>
                <a:avLst/>
                <a:gdLst>
                  <a:gd name="T0" fmla="*/ 15 w 15"/>
                  <a:gd name="T1" fmla="*/ 8 h 49"/>
                  <a:gd name="T2" fmla="*/ 14 w 15"/>
                  <a:gd name="T3" fmla="*/ 49 h 49"/>
                  <a:gd name="T4" fmla="*/ 0 w 15"/>
                  <a:gd name="T5" fmla="*/ 41 h 49"/>
                  <a:gd name="T6" fmla="*/ 1 w 15"/>
                  <a:gd name="T7" fmla="*/ 0 h 49"/>
                  <a:gd name="T8" fmla="*/ 15 w 15"/>
                  <a:gd name="T9" fmla="*/ 8 h 49"/>
                </a:gdLst>
                <a:ahLst/>
                <a:cxnLst>
                  <a:cxn ang="0">
                    <a:pos x="T0" y="T1"/>
                  </a:cxn>
                  <a:cxn ang="0">
                    <a:pos x="T2" y="T3"/>
                  </a:cxn>
                  <a:cxn ang="0">
                    <a:pos x="T4" y="T5"/>
                  </a:cxn>
                  <a:cxn ang="0">
                    <a:pos x="T6" y="T7"/>
                  </a:cxn>
                  <a:cxn ang="0">
                    <a:pos x="T8" y="T9"/>
                  </a:cxn>
                </a:cxnLst>
                <a:rect l="0" t="0" r="r" b="b"/>
                <a:pathLst>
                  <a:path w="15" h="49">
                    <a:moveTo>
                      <a:pt x="15" y="8"/>
                    </a:moveTo>
                    <a:lnTo>
                      <a:pt x="14" y="49"/>
                    </a:lnTo>
                    <a:lnTo>
                      <a:pt x="0" y="41"/>
                    </a:lnTo>
                    <a:lnTo>
                      <a:pt x="1" y="0"/>
                    </a:lnTo>
                    <a:lnTo>
                      <a:pt x="15" y="8"/>
                    </a:lnTo>
                    <a:close/>
                  </a:path>
                </a:pathLst>
              </a:custGeom>
              <a:solidFill>
                <a:srgbClr val="1E2C0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634" name="Freeform 452"/>
              <p:cNvSpPr/>
              <p:nvPr/>
            </p:nvSpPr>
            <p:spPr bwMode="auto">
              <a:xfrm>
                <a:off x="6413" y="3947"/>
                <a:ext cx="14" cy="49"/>
              </a:xfrm>
              <a:custGeom>
                <a:avLst/>
                <a:gdLst>
                  <a:gd name="T0" fmla="*/ 1 w 14"/>
                  <a:gd name="T1" fmla="*/ 8 h 49"/>
                  <a:gd name="T2" fmla="*/ 14 w 14"/>
                  <a:gd name="T3" fmla="*/ 0 h 49"/>
                  <a:gd name="T4" fmla="*/ 14 w 14"/>
                  <a:gd name="T5" fmla="*/ 42 h 49"/>
                  <a:gd name="T6" fmla="*/ 0 w 14"/>
                  <a:gd name="T7" fmla="*/ 49 h 49"/>
                  <a:gd name="T8" fmla="*/ 1 w 14"/>
                  <a:gd name="T9" fmla="*/ 8 h 49"/>
                </a:gdLst>
                <a:ahLst/>
                <a:cxnLst>
                  <a:cxn ang="0">
                    <a:pos x="T0" y="T1"/>
                  </a:cxn>
                  <a:cxn ang="0">
                    <a:pos x="T2" y="T3"/>
                  </a:cxn>
                  <a:cxn ang="0">
                    <a:pos x="T4" y="T5"/>
                  </a:cxn>
                  <a:cxn ang="0">
                    <a:pos x="T6" y="T7"/>
                  </a:cxn>
                  <a:cxn ang="0">
                    <a:pos x="T8" y="T9"/>
                  </a:cxn>
                </a:cxnLst>
                <a:rect l="0" t="0" r="r" b="b"/>
                <a:pathLst>
                  <a:path w="14" h="49">
                    <a:moveTo>
                      <a:pt x="1" y="8"/>
                    </a:moveTo>
                    <a:lnTo>
                      <a:pt x="14" y="0"/>
                    </a:lnTo>
                    <a:lnTo>
                      <a:pt x="14" y="42"/>
                    </a:lnTo>
                    <a:lnTo>
                      <a:pt x="0" y="49"/>
                    </a:lnTo>
                    <a:lnTo>
                      <a:pt x="1" y="8"/>
                    </a:lnTo>
                    <a:close/>
                  </a:path>
                </a:pathLst>
              </a:custGeom>
              <a:solidFill>
                <a:srgbClr val="414E0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635" name="Freeform 453"/>
              <p:cNvSpPr/>
              <p:nvPr/>
            </p:nvSpPr>
            <p:spPr bwMode="auto">
              <a:xfrm>
                <a:off x="6400" y="3939"/>
                <a:ext cx="27" cy="16"/>
              </a:xfrm>
              <a:custGeom>
                <a:avLst/>
                <a:gdLst>
                  <a:gd name="T0" fmla="*/ 0 w 27"/>
                  <a:gd name="T1" fmla="*/ 8 h 16"/>
                  <a:gd name="T2" fmla="*/ 13 w 27"/>
                  <a:gd name="T3" fmla="*/ 0 h 16"/>
                  <a:gd name="T4" fmla="*/ 27 w 27"/>
                  <a:gd name="T5" fmla="*/ 8 h 16"/>
                  <a:gd name="T6" fmla="*/ 14 w 27"/>
                  <a:gd name="T7" fmla="*/ 16 h 16"/>
                  <a:gd name="T8" fmla="*/ 0 w 27"/>
                  <a:gd name="T9" fmla="*/ 8 h 16"/>
                </a:gdLst>
                <a:ahLst/>
                <a:cxnLst>
                  <a:cxn ang="0">
                    <a:pos x="T0" y="T1"/>
                  </a:cxn>
                  <a:cxn ang="0">
                    <a:pos x="T2" y="T3"/>
                  </a:cxn>
                  <a:cxn ang="0">
                    <a:pos x="T4" y="T5"/>
                  </a:cxn>
                  <a:cxn ang="0">
                    <a:pos x="T6" y="T7"/>
                  </a:cxn>
                  <a:cxn ang="0">
                    <a:pos x="T8" y="T9"/>
                  </a:cxn>
                </a:cxnLst>
                <a:rect l="0" t="0" r="r" b="b"/>
                <a:pathLst>
                  <a:path w="27" h="16">
                    <a:moveTo>
                      <a:pt x="0" y="8"/>
                    </a:moveTo>
                    <a:lnTo>
                      <a:pt x="13" y="0"/>
                    </a:lnTo>
                    <a:lnTo>
                      <a:pt x="27" y="8"/>
                    </a:lnTo>
                    <a:lnTo>
                      <a:pt x="14" y="16"/>
                    </a:lnTo>
                    <a:lnTo>
                      <a:pt x="0" y="8"/>
                    </a:lnTo>
                    <a:close/>
                  </a:path>
                </a:pathLst>
              </a:custGeom>
              <a:solidFill>
                <a:srgbClr val="99A5B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636" name="Freeform 454"/>
              <p:cNvSpPr/>
              <p:nvPr/>
            </p:nvSpPr>
            <p:spPr bwMode="auto">
              <a:xfrm>
                <a:off x="6347" y="3863"/>
                <a:ext cx="68" cy="100"/>
              </a:xfrm>
              <a:custGeom>
                <a:avLst/>
                <a:gdLst>
                  <a:gd name="T0" fmla="*/ 68 w 68"/>
                  <a:gd name="T1" fmla="*/ 39 h 100"/>
                  <a:gd name="T2" fmla="*/ 68 w 68"/>
                  <a:gd name="T3" fmla="*/ 100 h 100"/>
                  <a:gd name="T4" fmla="*/ 0 w 68"/>
                  <a:gd name="T5" fmla="*/ 62 h 100"/>
                  <a:gd name="T6" fmla="*/ 0 w 68"/>
                  <a:gd name="T7" fmla="*/ 0 h 100"/>
                  <a:gd name="T8" fmla="*/ 68 w 68"/>
                  <a:gd name="T9" fmla="*/ 39 h 100"/>
                </a:gdLst>
                <a:ahLst/>
                <a:cxnLst>
                  <a:cxn ang="0">
                    <a:pos x="T0" y="T1"/>
                  </a:cxn>
                  <a:cxn ang="0">
                    <a:pos x="T2" y="T3"/>
                  </a:cxn>
                  <a:cxn ang="0">
                    <a:pos x="T4" y="T5"/>
                  </a:cxn>
                  <a:cxn ang="0">
                    <a:pos x="T6" y="T7"/>
                  </a:cxn>
                  <a:cxn ang="0">
                    <a:pos x="T8" y="T9"/>
                  </a:cxn>
                </a:cxnLst>
                <a:rect l="0" t="0" r="r" b="b"/>
                <a:pathLst>
                  <a:path w="68" h="100">
                    <a:moveTo>
                      <a:pt x="68" y="39"/>
                    </a:moveTo>
                    <a:lnTo>
                      <a:pt x="68" y="100"/>
                    </a:lnTo>
                    <a:lnTo>
                      <a:pt x="0" y="62"/>
                    </a:lnTo>
                    <a:lnTo>
                      <a:pt x="0" y="0"/>
                    </a:lnTo>
                    <a:lnTo>
                      <a:pt x="68" y="39"/>
                    </a:lnTo>
                    <a:close/>
                  </a:path>
                </a:pathLst>
              </a:custGeom>
              <a:solidFill>
                <a:srgbClr val="078A4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637" name="Freeform 455"/>
              <p:cNvSpPr/>
              <p:nvPr/>
            </p:nvSpPr>
            <p:spPr bwMode="auto">
              <a:xfrm>
                <a:off x="6415" y="3865"/>
                <a:ext cx="64" cy="98"/>
              </a:xfrm>
              <a:custGeom>
                <a:avLst/>
                <a:gdLst>
                  <a:gd name="T0" fmla="*/ 0 w 64"/>
                  <a:gd name="T1" fmla="*/ 37 h 98"/>
                  <a:gd name="T2" fmla="*/ 64 w 64"/>
                  <a:gd name="T3" fmla="*/ 0 h 98"/>
                  <a:gd name="T4" fmla="*/ 64 w 64"/>
                  <a:gd name="T5" fmla="*/ 62 h 98"/>
                  <a:gd name="T6" fmla="*/ 0 w 64"/>
                  <a:gd name="T7" fmla="*/ 98 h 98"/>
                  <a:gd name="T8" fmla="*/ 0 w 64"/>
                  <a:gd name="T9" fmla="*/ 37 h 98"/>
                </a:gdLst>
                <a:ahLst/>
                <a:cxnLst>
                  <a:cxn ang="0">
                    <a:pos x="T0" y="T1"/>
                  </a:cxn>
                  <a:cxn ang="0">
                    <a:pos x="T2" y="T3"/>
                  </a:cxn>
                  <a:cxn ang="0">
                    <a:pos x="T4" y="T5"/>
                  </a:cxn>
                  <a:cxn ang="0">
                    <a:pos x="T6" y="T7"/>
                  </a:cxn>
                  <a:cxn ang="0">
                    <a:pos x="T8" y="T9"/>
                  </a:cxn>
                </a:cxnLst>
                <a:rect l="0" t="0" r="r" b="b"/>
                <a:pathLst>
                  <a:path w="64" h="98">
                    <a:moveTo>
                      <a:pt x="0" y="37"/>
                    </a:moveTo>
                    <a:lnTo>
                      <a:pt x="64" y="0"/>
                    </a:lnTo>
                    <a:lnTo>
                      <a:pt x="64" y="62"/>
                    </a:lnTo>
                    <a:lnTo>
                      <a:pt x="0" y="98"/>
                    </a:lnTo>
                    <a:lnTo>
                      <a:pt x="0" y="37"/>
                    </a:lnTo>
                    <a:close/>
                  </a:path>
                </a:pathLst>
              </a:custGeom>
              <a:solidFill>
                <a:srgbClr val="15D86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638" name="Freeform 456"/>
              <p:cNvSpPr/>
              <p:nvPr/>
            </p:nvSpPr>
            <p:spPr bwMode="auto">
              <a:xfrm>
                <a:off x="6347" y="3826"/>
                <a:ext cx="132" cy="76"/>
              </a:xfrm>
              <a:custGeom>
                <a:avLst/>
                <a:gdLst>
                  <a:gd name="T0" fmla="*/ 0 w 132"/>
                  <a:gd name="T1" fmla="*/ 37 h 76"/>
                  <a:gd name="T2" fmla="*/ 64 w 132"/>
                  <a:gd name="T3" fmla="*/ 0 h 76"/>
                  <a:gd name="T4" fmla="*/ 132 w 132"/>
                  <a:gd name="T5" fmla="*/ 39 h 76"/>
                  <a:gd name="T6" fmla="*/ 68 w 132"/>
                  <a:gd name="T7" fmla="*/ 76 h 76"/>
                  <a:gd name="T8" fmla="*/ 0 w 132"/>
                  <a:gd name="T9" fmla="*/ 37 h 76"/>
                </a:gdLst>
                <a:ahLst/>
                <a:cxnLst>
                  <a:cxn ang="0">
                    <a:pos x="T0" y="T1"/>
                  </a:cxn>
                  <a:cxn ang="0">
                    <a:pos x="T2" y="T3"/>
                  </a:cxn>
                  <a:cxn ang="0">
                    <a:pos x="T4" y="T5"/>
                  </a:cxn>
                  <a:cxn ang="0">
                    <a:pos x="T6" y="T7"/>
                  </a:cxn>
                  <a:cxn ang="0">
                    <a:pos x="T8" y="T9"/>
                  </a:cxn>
                </a:cxnLst>
                <a:rect l="0" t="0" r="r" b="b"/>
                <a:pathLst>
                  <a:path w="132" h="76">
                    <a:moveTo>
                      <a:pt x="0" y="37"/>
                    </a:moveTo>
                    <a:lnTo>
                      <a:pt x="64" y="0"/>
                    </a:lnTo>
                    <a:lnTo>
                      <a:pt x="132" y="39"/>
                    </a:lnTo>
                    <a:lnTo>
                      <a:pt x="68" y="76"/>
                    </a:lnTo>
                    <a:lnTo>
                      <a:pt x="0" y="37"/>
                    </a:lnTo>
                    <a:close/>
                  </a:path>
                </a:pathLst>
              </a:custGeom>
              <a:solidFill>
                <a:srgbClr val="12E48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639" name="Freeform 457"/>
              <p:cNvSpPr/>
              <p:nvPr/>
            </p:nvSpPr>
            <p:spPr bwMode="auto">
              <a:xfrm>
                <a:off x="6368" y="3834"/>
                <a:ext cx="46" cy="54"/>
              </a:xfrm>
              <a:custGeom>
                <a:avLst/>
                <a:gdLst>
                  <a:gd name="T0" fmla="*/ 46 w 46"/>
                  <a:gd name="T1" fmla="*/ 27 h 54"/>
                  <a:gd name="T2" fmla="*/ 46 w 46"/>
                  <a:gd name="T3" fmla="*/ 54 h 54"/>
                  <a:gd name="T4" fmla="*/ 0 w 46"/>
                  <a:gd name="T5" fmla="*/ 27 h 54"/>
                  <a:gd name="T6" fmla="*/ 0 w 46"/>
                  <a:gd name="T7" fmla="*/ 0 h 54"/>
                  <a:gd name="T8" fmla="*/ 46 w 46"/>
                  <a:gd name="T9" fmla="*/ 27 h 54"/>
                </a:gdLst>
                <a:ahLst/>
                <a:cxnLst>
                  <a:cxn ang="0">
                    <a:pos x="T0" y="T1"/>
                  </a:cxn>
                  <a:cxn ang="0">
                    <a:pos x="T2" y="T3"/>
                  </a:cxn>
                  <a:cxn ang="0">
                    <a:pos x="T4" y="T5"/>
                  </a:cxn>
                  <a:cxn ang="0">
                    <a:pos x="T6" y="T7"/>
                  </a:cxn>
                  <a:cxn ang="0">
                    <a:pos x="T8" y="T9"/>
                  </a:cxn>
                </a:cxnLst>
                <a:rect l="0" t="0" r="r" b="b"/>
                <a:pathLst>
                  <a:path w="46" h="54">
                    <a:moveTo>
                      <a:pt x="46" y="27"/>
                    </a:moveTo>
                    <a:lnTo>
                      <a:pt x="46" y="54"/>
                    </a:lnTo>
                    <a:lnTo>
                      <a:pt x="0" y="27"/>
                    </a:lnTo>
                    <a:lnTo>
                      <a:pt x="0" y="0"/>
                    </a:lnTo>
                    <a:lnTo>
                      <a:pt x="46" y="27"/>
                    </a:lnTo>
                    <a:close/>
                  </a:path>
                </a:pathLst>
              </a:custGeom>
              <a:solidFill>
                <a:srgbClr val="078A4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640" name="Freeform 458"/>
              <p:cNvSpPr/>
              <p:nvPr/>
            </p:nvSpPr>
            <p:spPr bwMode="auto">
              <a:xfrm>
                <a:off x="6414" y="3835"/>
                <a:ext cx="44" cy="53"/>
              </a:xfrm>
              <a:custGeom>
                <a:avLst/>
                <a:gdLst>
                  <a:gd name="T0" fmla="*/ 0 w 44"/>
                  <a:gd name="T1" fmla="*/ 26 h 53"/>
                  <a:gd name="T2" fmla="*/ 44 w 44"/>
                  <a:gd name="T3" fmla="*/ 0 h 53"/>
                  <a:gd name="T4" fmla="*/ 44 w 44"/>
                  <a:gd name="T5" fmla="*/ 28 h 53"/>
                  <a:gd name="T6" fmla="*/ 0 w 44"/>
                  <a:gd name="T7" fmla="*/ 53 h 53"/>
                  <a:gd name="T8" fmla="*/ 0 w 44"/>
                  <a:gd name="T9" fmla="*/ 26 h 53"/>
                </a:gdLst>
                <a:ahLst/>
                <a:cxnLst>
                  <a:cxn ang="0">
                    <a:pos x="T0" y="T1"/>
                  </a:cxn>
                  <a:cxn ang="0">
                    <a:pos x="T2" y="T3"/>
                  </a:cxn>
                  <a:cxn ang="0">
                    <a:pos x="T4" y="T5"/>
                  </a:cxn>
                  <a:cxn ang="0">
                    <a:pos x="T6" y="T7"/>
                  </a:cxn>
                  <a:cxn ang="0">
                    <a:pos x="T8" y="T9"/>
                  </a:cxn>
                </a:cxnLst>
                <a:rect l="0" t="0" r="r" b="b"/>
                <a:pathLst>
                  <a:path w="44" h="53">
                    <a:moveTo>
                      <a:pt x="0" y="26"/>
                    </a:moveTo>
                    <a:lnTo>
                      <a:pt x="44" y="0"/>
                    </a:lnTo>
                    <a:lnTo>
                      <a:pt x="44" y="28"/>
                    </a:lnTo>
                    <a:lnTo>
                      <a:pt x="0" y="53"/>
                    </a:lnTo>
                    <a:lnTo>
                      <a:pt x="0" y="26"/>
                    </a:lnTo>
                    <a:close/>
                  </a:path>
                </a:pathLst>
              </a:custGeom>
              <a:solidFill>
                <a:srgbClr val="15D86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641" name="Freeform 459"/>
              <p:cNvSpPr/>
              <p:nvPr/>
            </p:nvSpPr>
            <p:spPr bwMode="auto">
              <a:xfrm>
                <a:off x="6368" y="3808"/>
                <a:ext cx="90" cy="53"/>
              </a:xfrm>
              <a:custGeom>
                <a:avLst/>
                <a:gdLst>
                  <a:gd name="T0" fmla="*/ 0 w 90"/>
                  <a:gd name="T1" fmla="*/ 26 h 53"/>
                  <a:gd name="T2" fmla="*/ 44 w 90"/>
                  <a:gd name="T3" fmla="*/ 0 h 53"/>
                  <a:gd name="T4" fmla="*/ 90 w 90"/>
                  <a:gd name="T5" fmla="*/ 27 h 53"/>
                  <a:gd name="T6" fmla="*/ 46 w 90"/>
                  <a:gd name="T7" fmla="*/ 53 h 53"/>
                  <a:gd name="T8" fmla="*/ 0 w 90"/>
                  <a:gd name="T9" fmla="*/ 26 h 53"/>
                </a:gdLst>
                <a:ahLst/>
                <a:cxnLst>
                  <a:cxn ang="0">
                    <a:pos x="T0" y="T1"/>
                  </a:cxn>
                  <a:cxn ang="0">
                    <a:pos x="T2" y="T3"/>
                  </a:cxn>
                  <a:cxn ang="0">
                    <a:pos x="T4" y="T5"/>
                  </a:cxn>
                  <a:cxn ang="0">
                    <a:pos x="T6" y="T7"/>
                  </a:cxn>
                  <a:cxn ang="0">
                    <a:pos x="T8" y="T9"/>
                  </a:cxn>
                </a:cxnLst>
                <a:rect l="0" t="0" r="r" b="b"/>
                <a:pathLst>
                  <a:path w="90" h="53">
                    <a:moveTo>
                      <a:pt x="0" y="26"/>
                    </a:moveTo>
                    <a:lnTo>
                      <a:pt x="44" y="0"/>
                    </a:lnTo>
                    <a:lnTo>
                      <a:pt x="90" y="27"/>
                    </a:lnTo>
                    <a:lnTo>
                      <a:pt x="46" y="53"/>
                    </a:lnTo>
                    <a:lnTo>
                      <a:pt x="0" y="26"/>
                    </a:lnTo>
                    <a:close/>
                  </a:path>
                </a:pathLst>
              </a:custGeom>
              <a:solidFill>
                <a:srgbClr val="12E48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642" name="Freeform 460"/>
              <p:cNvSpPr/>
              <p:nvPr/>
            </p:nvSpPr>
            <p:spPr bwMode="auto">
              <a:xfrm>
                <a:off x="6384" y="3812"/>
                <a:ext cx="31" cy="36"/>
              </a:xfrm>
              <a:custGeom>
                <a:avLst/>
                <a:gdLst>
                  <a:gd name="T0" fmla="*/ 31 w 31"/>
                  <a:gd name="T1" fmla="*/ 18 h 36"/>
                  <a:gd name="T2" fmla="*/ 31 w 31"/>
                  <a:gd name="T3" fmla="*/ 36 h 36"/>
                  <a:gd name="T4" fmla="*/ 0 w 31"/>
                  <a:gd name="T5" fmla="*/ 18 h 36"/>
                  <a:gd name="T6" fmla="*/ 0 w 31"/>
                  <a:gd name="T7" fmla="*/ 0 h 36"/>
                  <a:gd name="T8" fmla="*/ 31 w 31"/>
                  <a:gd name="T9" fmla="*/ 18 h 36"/>
                </a:gdLst>
                <a:ahLst/>
                <a:cxnLst>
                  <a:cxn ang="0">
                    <a:pos x="T0" y="T1"/>
                  </a:cxn>
                  <a:cxn ang="0">
                    <a:pos x="T2" y="T3"/>
                  </a:cxn>
                  <a:cxn ang="0">
                    <a:pos x="T4" y="T5"/>
                  </a:cxn>
                  <a:cxn ang="0">
                    <a:pos x="T6" y="T7"/>
                  </a:cxn>
                  <a:cxn ang="0">
                    <a:pos x="T8" y="T9"/>
                  </a:cxn>
                </a:cxnLst>
                <a:rect l="0" t="0" r="r" b="b"/>
                <a:pathLst>
                  <a:path w="31" h="36">
                    <a:moveTo>
                      <a:pt x="31" y="18"/>
                    </a:moveTo>
                    <a:lnTo>
                      <a:pt x="31" y="36"/>
                    </a:lnTo>
                    <a:lnTo>
                      <a:pt x="0" y="18"/>
                    </a:lnTo>
                    <a:lnTo>
                      <a:pt x="0" y="0"/>
                    </a:lnTo>
                    <a:lnTo>
                      <a:pt x="31" y="18"/>
                    </a:lnTo>
                    <a:close/>
                  </a:path>
                </a:pathLst>
              </a:custGeom>
              <a:solidFill>
                <a:srgbClr val="078A4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643" name="Freeform 461"/>
              <p:cNvSpPr/>
              <p:nvPr/>
            </p:nvSpPr>
            <p:spPr bwMode="auto">
              <a:xfrm>
                <a:off x="6415" y="3813"/>
                <a:ext cx="30" cy="35"/>
              </a:xfrm>
              <a:custGeom>
                <a:avLst/>
                <a:gdLst>
                  <a:gd name="T0" fmla="*/ 0 w 30"/>
                  <a:gd name="T1" fmla="*/ 17 h 35"/>
                  <a:gd name="T2" fmla="*/ 30 w 30"/>
                  <a:gd name="T3" fmla="*/ 0 h 35"/>
                  <a:gd name="T4" fmla="*/ 29 w 30"/>
                  <a:gd name="T5" fmla="*/ 18 h 35"/>
                  <a:gd name="T6" fmla="*/ 0 w 30"/>
                  <a:gd name="T7" fmla="*/ 35 h 35"/>
                  <a:gd name="T8" fmla="*/ 0 w 30"/>
                  <a:gd name="T9" fmla="*/ 17 h 35"/>
                </a:gdLst>
                <a:ahLst/>
                <a:cxnLst>
                  <a:cxn ang="0">
                    <a:pos x="T0" y="T1"/>
                  </a:cxn>
                  <a:cxn ang="0">
                    <a:pos x="T2" y="T3"/>
                  </a:cxn>
                  <a:cxn ang="0">
                    <a:pos x="T4" y="T5"/>
                  </a:cxn>
                  <a:cxn ang="0">
                    <a:pos x="T6" y="T7"/>
                  </a:cxn>
                  <a:cxn ang="0">
                    <a:pos x="T8" y="T9"/>
                  </a:cxn>
                </a:cxnLst>
                <a:rect l="0" t="0" r="r" b="b"/>
                <a:pathLst>
                  <a:path w="30" h="35">
                    <a:moveTo>
                      <a:pt x="0" y="17"/>
                    </a:moveTo>
                    <a:lnTo>
                      <a:pt x="30" y="0"/>
                    </a:lnTo>
                    <a:lnTo>
                      <a:pt x="29" y="18"/>
                    </a:lnTo>
                    <a:lnTo>
                      <a:pt x="0" y="35"/>
                    </a:lnTo>
                    <a:lnTo>
                      <a:pt x="0" y="17"/>
                    </a:lnTo>
                    <a:close/>
                  </a:path>
                </a:pathLst>
              </a:custGeom>
              <a:solidFill>
                <a:srgbClr val="15D86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644" name="Freeform 462"/>
              <p:cNvSpPr/>
              <p:nvPr/>
            </p:nvSpPr>
            <p:spPr bwMode="auto">
              <a:xfrm>
                <a:off x="6384" y="3795"/>
                <a:ext cx="61" cy="35"/>
              </a:xfrm>
              <a:custGeom>
                <a:avLst/>
                <a:gdLst>
                  <a:gd name="T0" fmla="*/ 0 w 61"/>
                  <a:gd name="T1" fmla="*/ 17 h 35"/>
                  <a:gd name="T2" fmla="*/ 30 w 61"/>
                  <a:gd name="T3" fmla="*/ 0 h 35"/>
                  <a:gd name="T4" fmla="*/ 61 w 61"/>
                  <a:gd name="T5" fmla="*/ 18 h 35"/>
                  <a:gd name="T6" fmla="*/ 31 w 61"/>
                  <a:gd name="T7" fmla="*/ 35 h 35"/>
                  <a:gd name="T8" fmla="*/ 0 w 61"/>
                  <a:gd name="T9" fmla="*/ 17 h 35"/>
                </a:gdLst>
                <a:ahLst/>
                <a:cxnLst>
                  <a:cxn ang="0">
                    <a:pos x="T0" y="T1"/>
                  </a:cxn>
                  <a:cxn ang="0">
                    <a:pos x="T2" y="T3"/>
                  </a:cxn>
                  <a:cxn ang="0">
                    <a:pos x="T4" y="T5"/>
                  </a:cxn>
                  <a:cxn ang="0">
                    <a:pos x="T6" y="T7"/>
                  </a:cxn>
                  <a:cxn ang="0">
                    <a:pos x="T8" y="T9"/>
                  </a:cxn>
                </a:cxnLst>
                <a:rect l="0" t="0" r="r" b="b"/>
                <a:pathLst>
                  <a:path w="61" h="35">
                    <a:moveTo>
                      <a:pt x="0" y="17"/>
                    </a:moveTo>
                    <a:lnTo>
                      <a:pt x="30" y="0"/>
                    </a:lnTo>
                    <a:lnTo>
                      <a:pt x="61" y="18"/>
                    </a:lnTo>
                    <a:lnTo>
                      <a:pt x="31" y="35"/>
                    </a:lnTo>
                    <a:lnTo>
                      <a:pt x="0" y="17"/>
                    </a:lnTo>
                    <a:close/>
                  </a:path>
                </a:pathLst>
              </a:custGeom>
              <a:solidFill>
                <a:srgbClr val="12E48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645" name="Freeform 463"/>
              <p:cNvSpPr/>
              <p:nvPr/>
            </p:nvSpPr>
            <p:spPr bwMode="auto">
              <a:xfrm>
                <a:off x="4254" y="1863"/>
                <a:ext cx="1124" cy="693"/>
              </a:xfrm>
              <a:custGeom>
                <a:avLst/>
                <a:gdLst>
                  <a:gd name="T0" fmla="*/ 32 w 1124"/>
                  <a:gd name="T1" fmla="*/ 626 h 694"/>
                  <a:gd name="T2" fmla="*/ 125 w 1124"/>
                  <a:gd name="T3" fmla="*/ 685 h 694"/>
                  <a:gd name="T4" fmla="*/ 174 w 1124"/>
                  <a:gd name="T5" fmla="*/ 685 h 694"/>
                  <a:gd name="T6" fmla="*/ 1091 w 1124"/>
                  <a:gd name="T7" fmla="*/ 152 h 694"/>
                  <a:gd name="T8" fmla="*/ 1091 w 1124"/>
                  <a:gd name="T9" fmla="*/ 67 h 694"/>
                  <a:gd name="T10" fmla="*/ 999 w 1124"/>
                  <a:gd name="T11" fmla="*/ 9 h 694"/>
                  <a:gd name="T12" fmla="*/ 949 w 1124"/>
                  <a:gd name="T13" fmla="*/ 9 h 694"/>
                  <a:gd name="T14" fmla="*/ 32 w 1124"/>
                  <a:gd name="T15" fmla="*/ 541 h 694"/>
                  <a:gd name="T16" fmla="*/ 32 w 1124"/>
                  <a:gd name="T17" fmla="*/ 626 h 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24" h="694">
                    <a:moveTo>
                      <a:pt x="32" y="626"/>
                    </a:moveTo>
                    <a:cubicBezTo>
                      <a:pt x="125" y="685"/>
                      <a:pt x="125" y="685"/>
                      <a:pt x="125" y="685"/>
                    </a:cubicBezTo>
                    <a:cubicBezTo>
                      <a:pt x="140" y="694"/>
                      <a:pt x="159" y="694"/>
                      <a:pt x="174" y="685"/>
                    </a:cubicBezTo>
                    <a:cubicBezTo>
                      <a:pt x="1091" y="152"/>
                      <a:pt x="1091" y="152"/>
                      <a:pt x="1091" y="152"/>
                    </a:cubicBezTo>
                    <a:cubicBezTo>
                      <a:pt x="1124" y="133"/>
                      <a:pt x="1124" y="86"/>
                      <a:pt x="1091" y="67"/>
                    </a:cubicBezTo>
                    <a:cubicBezTo>
                      <a:pt x="999" y="9"/>
                      <a:pt x="999" y="9"/>
                      <a:pt x="999" y="9"/>
                    </a:cubicBezTo>
                    <a:cubicBezTo>
                      <a:pt x="984" y="0"/>
                      <a:pt x="965" y="0"/>
                      <a:pt x="949" y="9"/>
                    </a:cubicBezTo>
                    <a:cubicBezTo>
                      <a:pt x="32" y="541"/>
                      <a:pt x="32" y="541"/>
                      <a:pt x="32" y="541"/>
                    </a:cubicBezTo>
                    <a:cubicBezTo>
                      <a:pt x="0" y="560"/>
                      <a:pt x="0" y="607"/>
                      <a:pt x="32" y="626"/>
                    </a:cubicBezTo>
                    <a:close/>
                  </a:path>
                </a:pathLst>
              </a:custGeom>
              <a:solidFill>
                <a:srgbClr val="1CB57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646" name="Freeform 464"/>
              <p:cNvSpPr/>
              <p:nvPr/>
            </p:nvSpPr>
            <p:spPr bwMode="auto">
              <a:xfrm>
                <a:off x="4337" y="1188"/>
                <a:ext cx="959" cy="1301"/>
              </a:xfrm>
              <a:custGeom>
                <a:avLst/>
                <a:gdLst>
                  <a:gd name="T0" fmla="*/ 957 w 959"/>
                  <a:gd name="T1" fmla="*/ 37 h 1302"/>
                  <a:gd name="T2" fmla="*/ 959 w 959"/>
                  <a:gd name="T3" fmla="*/ 744 h 1302"/>
                  <a:gd name="T4" fmla="*/ 945 w 959"/>
                  <a:gd name="T5" fmla="*/ 769 h 1302"/>
                  <a:gd name="T6" fmla="*/ 45 w 959"/>
                  <a:gd name="T7" fmla="*/ 1291 h 1302"/>
                  <a:gd name="T8" fmla="*/ 2 w 959"/>
                  <a:gd name="T9" fmla="*/ 1266 h 1302"/>
                  <a:gd name="T10" fmla="*/ 0 w 959"/>
                  <a:gd name="T11" fmla="*/ 559 h 1302"/>
                  <a:gd name="T12" fmla="*/ 14 w 959"/>
                  <a:gd name="T13" fmla="*/ 533 h 1302"/>
                  <a:gd name="T14" fmla="*/ 913 w 959"/>
                  <a:gd name="T15" fmla="*/ 11 h 1302"/>
                  <a:gd name="T16" fmla="*/ 957 w 959"/>
                  <a:gd name="T17" fmla="*/ 37 h 1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9" h="1302">
                    <a:moveTo>
                      <a:pt x="957" y="37"/>
                    </a:moveTo>
                    <a:cubicBezTo>
                      <a:pt x="959" y="744"/>
                      <a:pt x="959" y="744"/>
                      <a:pt x="959" y="744"/>
                    </a:cubicBezTo>
                    <a:cubicBezTo>
                      <a:pt x="959" y="754"/>
                      <a:pt x="954" y="764"/>
                      <a:pt x="945" y="769"/>
                    </a:cubicBezTo>
                    <a:cubicBezTo>
                      <a:pt x="45" y="1291"/>
                      <a:pt x="45" y="1291"/>
                      <a:pt x="45" y="1291"/>
                    </a:cubicBezTo>
                    <a:cubicBezTo>
                      <a:pt x="26" y="1302"/>
                      <a:pt x="2" y="1288"/>
                      <a:pt x="2" y="1266"/>
                    </a:cubicBezTo>
                    <a:cubicBezTo>
                      <a:pt x="0" y="559"/>
                      <a:pt x="0" y="559"/>
                      <a:pt x="0" y="559"/>
                    </a:cubicBezTo>
                    <a:cubicBezTo>
                      <a:pt x="0" y="548"/>
                      <a:pt x="5" y="539"/>
                      <a:pt x="14" y="533"/>
                    </a:cubicBezTo>
                    <a:cubicBezTo>
                      <a:pt x="913" y="11"/>
                      <a:pt x="913" y="11"/>
                      <a:pt x="913" y="11"/>
                    </a:cubicBezTo>
                    <a:cubicBezTo>
                      <a:pt x="933" y="0"/>
                      <a:pt x="957" y="14"/>
                      <a:pt x="957" y="37"/>
                    </a:cubicBezTo>
                  </a:path>
                </a:pathLst>
              </a:custGeom>
              <a:solidFill>
                <a:srgbClr val="AEF4D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647" name="Freeform 465"/>
              <p:cNvSpPr/>
              <p:nvPr/>
            </p:nvSpPr>
            <p:spPr bwMode="auto">
              <a:xfrm>
                <a:off x="4358" y="1198"/>
                <a:ext cx="959" cy="1301"/>
              </a:xfrm>
              <a:custGeom>
                <a:avLst/>
                <a:gdLst>
                  <a:gd name="T0" fmla="*/ 957 w 959"/>
                  <a:gd name="T1" fmla="*/ 37 h 1302"/>
                  <a:gd name="T2" fmla="*/ 959 w 959"/>
                  <a:gd name="T3" fmla="*/ 744 h 1302"/>
                  <a:gd name="T4" fmla="*/ 945 w 959"/>
                  <a:gd name="T5" fmla="*/ 769 h 1302"/>
                  <a:gd name="T6" fmla="*/ 45 w 959"/>
                  <a:gd name="T7" fmla="*/ 1291 h 1302"/>
                  <a:gd name="T8" fmla="*/ 2 w 959"/>
                  <a:gd name="T9" fmla="*/ 1266 h 1302"/>
                  <a:gd name="T10" fmla="*/ 0 w 959"/>
                  <a:gd name="T11" fmla="*/ 559 h 1302"/>
                  <a:gd name="T12" fmla="*/ 14 w 959"/>
                  <a:gd name="T13" fmla="*/ 533 h 1302"/>
                  <a:gd name="T14" fmla="*/ 913 w 959"/>
                  <a:gd name="T15" fmla="*/ 11 h 1302"/>
                  <a:gd name="T16" fmla="*/ 957 w 959"/>
                  <a:gd name="T17" fmla="*/ 37 h 1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9" h="1302">
                    <a:moveTo>
                      <a:pt x="957" y="37"/>
                    </a:moveTo>
                    <a:cubicBezTo>
                      <a:pt x="959" y="744"/>
                      <a:pt x="959" y="744"/>
                      <a:pt x="959" y="744"/>
                    </a:cubicBezTo>
                    <a:cubicBezTo>
                      <a:pt x="959" y="754"/>
                      <a:pt x="954" y="764"/>
                      <a:pt x="945" y="769"/>
                    </a:cubicBezTo>
                    <a:cubicBezTo>
                      <a:pt x="45" y="1291"/>
                      <a:pt x="45" y="1291"/>
                      <a:pt x="45" y="1291"/>
                    </a:cubicBezTo>
                    <a:cubicBezTo>
                      <a:pt x="26" y="1302"/>
                      <a:pt x="2" y="1288"/>
                      <a:pt x="2" y="1266"/>
                    </a:cubicBezTo>
                    <a:cubicBezTo>
                      <a:pt x="0" y="559"/>
                      <a:pt x="0" y="559"/>
                      <a:pt x="0" y="559"/>
                    </a:cubicBezTo>
                    <a:cubicBezTo>
                      <a:pt x="0" y="548"/>
                      <a:pt x="5" y="539"/>
                      <a:pt x="14" y="533"/>
                    </a:cubicBezTo>
                    <a:cubicBezTo>
                      <a:pt x="913" y="11"/>
                      <a:pt x="913" y="11"/>
                      <a:pt x="913" y="11"/>
                    </a:cubicBezTo>
                    <a:cubicBezTo>
                      <a:pt x="933" y="0"/>
                      <a:pt x="957" y="14"/>
                      <a:pt x="957" y="37"/>
                    </a:cubicBezTo>
                  </a:path>
                </a:pathLst>
              </a:custGeom>
              <a:solidFill>
                <a:srgbClr val="F0F1F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648" name="Freeform 466"/>
              <p:cNvSpPr/>
              <p:nvPr/>
            </p:nvSpPr>
            <p:spPr bwMode="auto">
              <a:xfrm>
                <a:off x="4908" y="1888"/>
                <a:ext cx="150" cy="106"/>
              </a:xfrm>
              <a:custGeom>
                <a:avLst/>
                <a:gdLst>
                  <a:gd name="T0" fmla="*/ 146 w 150"/>
                  <a:gd name="T1" fmla="*/ 15 h 106"/>
                  <a:gd name="T2" fmla="*/ 0 w 150"/>
                  <a:gd name="T3" fmla="*/ 106 h 106"/>
                  <a:gd name="T4" fmla="*/ 0 w 150"/>
                  <a:gd name="T5" fmla="*/ 88 h 106"/>
                  <a:gd name="T6" fmla="*/ 146 w 150"/>
                  <a:gd name="T7" fmla="*/ 1 h 106"/>
                  <a:gd name="T8" fmla="*/ 150 w 150"/>
                  <a:gd name="T9" fmla="*/ 4 h 106"/>
                  <a:gd name="T10" fmla="*/ 150 w 150"/>
                  <a:gd name="T11" fmla="*/ 9 h 106"/>
                  <a:gd name="T12" fmla="*/ 146 w 150"/>
                  <a:gd name="T13" fmla="*/ 15 h 106"/>
                </a:gdLst>
                <a:ahLst/>
                <a:cxnLst>
                  <a:cxn ang="0">
                    <a:pos x="T0" y="T1"/>
                  </a:cxn>
                  <a:cxn ang="0">
                    <a:pos x="T2" y="T3"/>
                  </a:cxn>
                  <a:cxn ang="0">
                    <a:pos x="T4" y="T5"/>
                  </a:cxn>
                  <a:cxn ang="0">
                    <a:pos x="T6" y="T7"/>
                  </a:cxn>
                  <a:cxn ang="0">
                    <a:pos x="T8" y="T9"/>
                  </a:cxn>
                  <a:cxn ang="0">
                    <a:pos x="T10" y="T11"/>
                  </a:cxn>
                  <a:cxn ang="0">
                    <a:pos x="T12" y="T13"/>
                  </a:cxn>
                </a:cxnLst>
                <a:rect l="0" t="0" r="r" b="b"/>
                <a:pathLst>
                  <a:path w="150" h="106">
                    <a:moveTo>
                      <a:pt x="146" y="15"/>
                    </a:moveTo>
                    <a:cubicBezTo>
                      <a:pt x="0" y="106"/>
                      <a:pt x="0" y="106"/>
                      <a:pt x="0" y="106"/>
                    </a:cubicBezTo>
                    <a:cubicBezTo>
                      <a:pt x="0" y="88"/>
                      <a:pt x="0" y="88"/>
                      <a:pt x="0" y="88"/>
                    </a:cubicBezTo>
                    <a:cubicBezTo>
                      <a:pt x="146" y="1"/>
                      <a:pt x="146" y="1"/>
                      <a:pt x="146" y="1"/>
                    </a:cubicBezTo>
                    <a:cubicBezTo>
                      <a:pt x="148" y="0"/>
                      <a:pt x="150" y="1"/>
                      <a:pt x="150" y="4"/>
                    </a:cubicBezTo>
                    <a:cubicBezTo>
                      <a:pt x="150" y="9"/>
                      <a:pt x="150" y="9"/>
                      <a:pt x="150" y="9"/>
                    </a:cubicBezTo>
                    <a:cubicBezTo>
                      <a:pt x="150" y="12"/>
                      <a:pt x="148" y="14"/>
                      <a:pt x="146" y="15"/>
                    </a:cubicBezTo>
                    <a:close/>
                  </a:path>
                </a:pathLst>
              </a:custGeom>
              <a:solidFill>
                <a:srgbClr val="C4C4C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649" name="Freeform 467"/>
              <p:cNvSpPr/>
              <p:nvPr/>
            </p:nvSpPr>
            <p:spPr bwMode="auto">
              <a:xfrm>
                <a:off x="4519" y="2131"/>
                <a:ext cx="155" cy="96"/>
              </a:xfrm>
              <a:custGeom>
                <a:avLst/>
                <a:gdLst>
                  <a:gd name="T0" fmla="*/ 151 w 155"/>
                  <a:gd name="T1" fmla="*/ 14 h 96"/>
                  <a:gd name="T2" fmla="*/ 11 w 155"/>
                  <a:gd name="T3" fmla="*/ 94 h 96"/>
                  <a:gd name="T4" fmla="*/ 1 w 155"/>
                  <a:gd name="T5" fmla="*/ 92 h 96"/>
                  <a:gd name="T6" fmla="*/ 4 w 155"/>
                  <a:gd name="T7" fmla="*/ 82 h 96"/>
                  <a:gd name="T8" fmla="*/ 144 w 155"/>
                  <a:gd name="T9" fmla="*/ 2 h 96"/>
                  <a:gd name="T10" fmla="*/ 153 w 155"/>
                  <a:gd name="T11" fmla="*/ 5 h 96"/>
                  <a:gd name="T12" fmla="*/ 151 w 155"/>
                  <a:gd name="T13" fmla="*/ 14 h 96"/>
                </a:gdLst>
                <a:ahLst/>
                <a:cxnLst>
                  <a:cxn ang="0">
                    <a:pos x="T0" y="T1"/>
                  </a:cxn>
                  <a:cxn ang="0">
                    <a:pos x="T2" y="T3"/>
                  </a:cxn>
                  <a:cxn ang="0">
                    <a:pos x="T4" y="T5"/>
                  </a:cxn>
                  <a:cxn ang="0">
                    <a:pos x="T6" y="T7"/>
                  </a:cxn>
                  <a:cxn ang="0">
                    <a:pos x="T8" y="T9"/>
                  </a:cxn>
                  <a:cxn ang="0">
                    <a:pos x="T10" y="T11"/>
                  </a:cxn>
                  <a:cxn ang="0">
                    <a:pos x="T12" y="T13"/>
                  </a:cxn>
                </a:cxnLst>
                <a:rect l="0" t="0" r="r" b="b"/>
                <a:pathLst>
                  <a:path w="155" h="96">
                    <a:moveTo>
                      <a:pt x="151" y="14"/>
                    </a:moveTo>
                    <a:cubicBezTo>
                      <a:pt x="11" y="94"/>
                      <a:pt x="11" y="94"/>
                      <a:pt x="11" y="94"/>
                    </a:cubicBezTo>
                    <a:cubicBezTo>
                      <a:pt x="8" y="96"/>
                      <a:pt x="3" y="95"/>
                      <a:pt x="1" y="92"/>
                    </a:cubicBezTo>
                    <a:cubicBezTo>
                      <a:pt x="0" y="88"/>
                      <a:pt x="1" y="84"/>
                      <a:pt x="4" y="82"/>
                    </a:cubicBezTo>
                    <a:cubicBezTo>
                      <a:pt x="144" y="2"/>
                      <a:pt x="144" y="2"/>
                      <a:pt x="144" y="2"/>
                    </a:cubicBezTo>
                    <a:cubicBezTo>
                      <a:pt x="147" y="0"/>
                      <a:pt x="151" y="1"/>
                      <a:pt x="153" y="5"/>
                    </a:cubicBezTo>
                    <a:cubicBezTo>
                      <a:pt x="155" y="8"/>
                      <a:pt x="154" y="12"/>
                      <a:pt x="151" y="14"/>
                    </a:cubicBezTo>
                    <a:close/>
                  </a:path>
                </a:pathLst>
              </a:custGeom>
              <a:solidFill>
                <a:srgbClr val="00CA8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650" name="Freeform 468"/>
              <p:cNvSpPr/>
              <p:nvPr/>
            </p:nvSpPr>
            <p:spPr bwMode="auto">
              <a:xfrm>
                <a:off x="4519" y="2212"/>
                <a:ext cx="113" cy="71"/>
              </a:xfrm>
              <a:custGeom>
                <a:avLst/>
                <a:gdLst>
                  <a:gd name="T0" fmla="*/ 109 w 113"/>
                  <a:gd name="T1" fmla="*/ 14 h 71"/>
                  <a:gd name="T2" fmla="*/ 11 w 113"/>
                  <a:gd name="T3" fmla="*/ 69 h 71"/>
                  <a:gd name="T4" fmla="*/ 1 w 113"/>
                  <a:gd name="T5" fmla="*/ 67 h 71"/>
                  <a:gd name="T6" fmla="*/ 4 w 113"/>
                  <a:gd name="T7" fmla="*/ 57 h 71"/>
                  <a:gd name="T8" fmla="*/ 102 w 113"/>
                  <a:gd name="T9" fmla="*/ 2 h 71"/>
                  <a:gd name="T10" fmla="*/ 111 w 113"/>
                  <a:gd name="T11" fmla="*/ 4 h 71"/>
                  <a:gd name="T12" fmla="*/ 109 w 113"/>
                  <a:gd name="T13" fmla="*/ 14 h 71"/>
                </a:gdLst>
                <a:ahLst/>
                <a:cxnLst>
                  <a:cxn ang="0">
                    <a:pos x="T0" y="T1"/>
                  </a:cxn>
                  <a:cxn ang="0">
                    <a:pos x="T2" y="T3"/>
                  </a:cxn>
                  <a:cxn ang="0">
                    <a:pos x="T4" y="T5"/>
                  </a:cxn>
                  <a:cxn ang="0">
                    <a:pos x="T6" y="T7"/>
                  </a:cxn>
                  <a:cxn ang="0">
                    <a:pos x="T8" y="T9"/>
                  </a:cxn>
                  <a:cxn ang="0">
                    <a:pos x="T10" y="T11"/>
                  </a:cxn>
                  <a:cxn ang="0">
                    <a:pos x="T12" y="T13"/>
                  </a:cxn>
                </a:cxnLst>
                <a:rect l="0" t="0" r="r" b="b"/>
                <a:pathLst>
                  <a:path w="113" h="71">
                    <a:moveTo>
                      <a:pt x="109" y="14"/>
                    </a:moveTo>
                    <a:cubicBezTo>
                      <a:pt x="11" y="69"/>
                      <a:pt x="11" y="69"/>
                      <a:pt x="11" y="69"/>
                    </a:cubicBezTo>
                    <a:cubicBezTo>
                      <a:pt x="8" y="71"/>
                      <a:pt x="3" y="70"/>
                      <a:pt x="1" y="67"/>
                    </a:cubicBezTo>
                    <a:cubicBezTo>
                      <a:pt x="0" y="63"/>
                      <a:pt x="1" y="59"/>
                      <a:pt x="4" y="57"/>
                    </a:cubicBezTo>
                    <a:cubicBezTo>
                      <a:pt x="102" y="2"/>
                      <a:pt x="102" y="2"/>
                      <a:pt x="102" y="2"/>
                    </a:cubicBezTo>
                    <a:cubicBezTo>
                      <a:pt x="105" y="0"/>
                      <a:pt x="109" y="1"/>
                      <a:pt x="111" y="4"/>
                    </a:cubicBezTo>
                    <a:cubicBezTo>
                      <a:pt x="113" y="8"/>
                      <a:pt x="112" y="12"/>
                      <a:pt x="109" y="14"/>
                    </a:cubicBezTo>
                    <a:close/>
                  </a:path>
                </a:pathLst>
              </a:custGeom>
              <a:solidFill>
                <a:srgbClr val="00CA8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651" name="Freeform 469"/>
              <p:cNvSpPr/>
              <p:nvPr/>
            </p:nvSpPr>
            <p:spPr bwMode="auto">
              <a:xfrm>
                <a:off x="4764" y="1872"/>
                <a:ext cx="144" cy="122"/>
              </a:xfrm>
              <a:custGeom>
                <a:avLst/>
                <a:gdLst>
                  <a:gd name="T0" fmla="*/ 144 w 144"/>
                  <a:gd name="T1" fmla="*/ 122 h 122"/>
                  <a:gd name="T2" fmla="*/ 0 w 144"/>
                  <a:gd name="T3" fmla="*/ 11 h 122"/>
                  <a:gd name="T4" fmla="*/ 9 w 144"/>
                  <a:gd name="T5" fmla="*/ 0 h 122"/>
                  <a:gd name="T6" fmla="*/ 144 w 144"/>
                  <a:gd name="T7" fmla="*/ 104 h 122"/>
                  <a:gd name="T8" fmla="*/ 144 w 144"/>
                  <a:gd name="T9" fmla="*/ 122 h 122"/>
                </a:gdLst>
                <a:ahLst/>
                <a:cxnLst>
                  <a:cxn ang="0">
                    <a:pos x="T0" y="T1"/>
                  </a:cxn>
                  <a:cxn ang="0">
                    <a:pos x="T2" y="T3"/>
                  </a:cxn>
                  <a:cxn ang="0">
                    <a:pos x="T4" y="T5"/>
                  </a:cxn>
                  <a:cxn ang="0">
                    <a:pos x="T6" y="T7"/>
                  </a:cxn>
                  <a:cxn ang="0">
                    <a:pos x="T8" y="T9"/>
                  </a:cxn>
                </a:cxnLst>
                <a:rect l="0" t="0" r="r" b="b"/>
                <a:pathLst>
                  <a:path w="144" h="122">
                    <a:moveTo>
                      <a:pt x="144" y="122"/>
                    </a:moveTo>
                    <a:lnTo>
                      <a:pt x="0" y="11"/>
                    </a:lnTo>
                    <a:lnTo>
                      <a:pt x="9" y="0"/>
                    </a:lnTo>
                    <a:lnTo>
                      <a:pt x="144" y="104"/>
                    </a:lnTo>
                    <a:lnTo>
                      <a:pt x="144" y="122"/>
                    </a:lnTo>
                    <a:close/>
                  </a:path>
                </a:pathLst>
              </a:custGeom>
              <a:solidFill>
                <a:srgbClr val="C4C4C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652" name="Freeform 470"/>
              <p:cNvSpPr/>
              <p:nvPr/>
            </p:nvSpPr>
            <p:spPr bwMode="auto">
              <a:xfrm>
                <a:off x="4504" y="1727"/>
                <a:ext cx="294" cy="359"/>
              </a:xfrm>
              <a:custGeom>
                <a:avLst/>
                <a:gdLst>
                  <a:gd name="T0" fmla="*/ 294 w 294"/>
                  <a:gd name="T1" fmla="*/ 121 h 360"/>
                  <a:gd name="T2" fmla="*/ 147 w 294"/>
                  <a:gd name="T3" fmla="*/ 327 h 360"/>
                  <a:gd name="T4" fmla="*/ 0 w 294"/>
                  <a:gd name="T5" fmla="*/ 239 h 360"/>
                  <a:gd name="T6" fmla="*/ 147 w 294"/>
                  <a:gd name="T7" fmla="*/ 33 h 360"/>
                  <a:gd name="T8" fmla="*/ 294 w 294"/>
                  <a:gd name="T9" fmla="*/ 121 h 360"/>
                </a:gdLst>
                <a:ahLst/>
                <a:cxnLst>
                  <a:cxn ang="0">
                    <a:pos x="T0" y="T1"/>
                  </a:cxn>
                  <a:cxn ang="0">
                    <a:pos x="T2" y="T3"/>
                  </a:cxn>
                  <a:cxn ang="0">
                    <a:pos x="T4" y="T5"/>
                  </a:cxn>
                  <a:cxn ang="0">
                    <a:pos x="T6" y="T7"/>
                  </a:cxn>
                  <a:cxn ang="0">
                    <a:pos x="T8" y="T9"/>
                  </a:cxn>
                </a:cxnLst>
                <a:rect l="0" t="0" r="r" b="b"/>
                <a:pathLst>
                  <a:path w="294" h="360">
                    <a:moveTo>
                      <a:pt x="294" y="121"/>
                    </a:moveTo>
                    <a:cubicBezTo>
                      <a:pt x="294" y="202"/>
                      <a:pt x="228" y="294"/>
                      <a:pt x="147" y="327"/>
                    </a:cubicBezTo>
                    <a:cubicBezTo>
                      <a:pt x="66" y="360"/>
                      <a:pt x="0" y="320"/>
                      <a:pt x="0" y="239"/>
                    </a:cubicBezTo>
                    <a:cubicBezTo>
                      <a:pt x="0" y="158"/>
                      <a:pt x="66" y="66"/>
                      <a:pt x="147" y="33"/>
                    </a:cubicBezTo>
                    <a:cubicBezTo>
                      <a:pt x="228" y="0"/>
                      <a:pt x="294" y="40"/>
                      <a:pt x="294" y="121"/>
                    </a:cubicBezTo>
                    <a:close/>
                  </a:path>
                </a:pathLst>
              </a:custGeom>
              <a:solidFill>
                <a:srgbClr val="90E2C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653" name="Freeform 471"/>
              <p:cNvSpPr/>
              <p:nvPr/>
            </p:nvSpPr>
            <p:spPr bwMode="auto">
              <a:xfrm>
                <a:off x="4545" y="1744"/>
                <a:ext cx="210" cy="163"/>
              </a:xfrm>
              <a:custGeom>
                <a:avLst/>
                <a:gdLst>
                  <a:gd name="T0" fmla="*/ 108 w 210"/>
                  <a:gd name="T1" fmla="*/ 164 h 164"/>
                  <a:gd name="T2" fmla="*/ 210 w 210"/>
                  <a:gd name="T3" fmla="*/ 17 h 164"/>
                  <a:gd name="T4" fmla="*/ 106 w 210"/>
                  <a:gd name="T5" fmla="*/ 16 h 164"/>
                  <a:gd name="T6" fmla="*/ 0 w 210"/>
                  <a:gd name="T7" fmla="*/ 103 h 164"/>
                  <a:gd name="T8" fmla="*/ 108 w 210"/>
                  <a:gd name="T9" fmla="*/ 164 h 164"/>
                </a:gdLst>
                <a:ahLst/>
                <a:cxnLst>
                  <a:cxn ang="0">
                    <a:pos x="T0" y="T1"/>
                  </a:cxn>
                  <a:cxn ang="0">
                    <a:pos x="T2" y="T3"/>
                  </a:cxn>
                  <a:cxn ang="0">
                    <a:pos x="T4" y="T5"/>
                  </a:cxn>
                  <a:cxn ang="0">
                    <a:pos x="T6" y="T7"/>
                  </a:cxn>
                  <a:cxn ang="0">
                    <a:pos x="T8" y="T9"/>
                  </a:cxn>
                </a:cxnLst>
                <a:rect l="0" t="0" r="r" b="b"/>
                <a:pathLst>
                  <a:path w="210" h="164">
                    <a:moveTo>
                      <a:pt x="108" y="164"/>
                    </a:moveTo>
                    <a:cubicBezTo>
                      <a:pt x="210" y="17"/>
                      <a:pt x="210" y="17"/>
                      <a:pt x="210" y="17"/>
                    </a:cubicBezTo>
                    <a:cubicBezTo>
                      <a:pt x="183" y="1"/>
                      <a:pt x="147" y="0"/>
                      <a:pt x="106" y="16"/>
                    </a:cubicBezTo>
                    <a:cubicBezTo>
                      <a:pt x="64" y="33"/>
                      <a:pt x="27" y="65"/>
                      <a:pt x="0" y="103"/>
                    </a:cubicBezTo>
                    <a:lnTo>
                      <a:pt x="108" y="164"/>
                    </a:lnTo>
                    <a:close/>
                  </a:path>
                </a:pathLst>
              </a:custGeom>
              <a:solidFill>
                <a:srgbClr val="48CFA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654" name="Freeform 472"/>
              <p:cNvSpPr/>
              <p:nvPr/>
            </p:nvSpPr>
            <p:spPr bwMode="auto">
              <a:xfrm>
                <a:off x="4649" y="1761"/>
                <a:ext cx="149" cy="166"/>
              </a:xfrm>
              <a:custGeom>
                <a:avLst/>
                <a:gdLst>
                  <a:gd name="T0" fmla="*/ 84 w 149"/>
                  <a:gd name="T1" fmla="*/ 167 h 167"/>
                  <a:gd name="T2" fmla="*/ 137 w 149"/>
                  <a:gd name="T3" fmla="*/ 149 h 167"/>
                  <a:gd name="T4" fmla="*/ 149 w 149"/>
                  <a:gd name="T5" fmla="*/ 87 h 167"/>
                  <a:gd name="T6" fmla="*/ 106 w 149"/>
                  <a:gd name="T7" fmla="*/ 0 h 167"/>
                  <a:gd name="T8" fmla="*/ 0 w 149"/>
                  <a:gd name="T9" fmla="*/ 145 h 167"/>
                  <a:gd name="T10" fmla="*/ 84 w 149"/>
                  <a:gd name="T11" fmla="*/ 167 h 167"/>
                </a:gdLst>
                <a:ahLst/>
                <a:cxnLst>
                  <a:cxn ang="0">
                    <a:pos x="T0" y="T1"/>
                  </a:cxn>
                  <a:cxn ang="0">
                    <a:pos x="T2" y="T3"/>
                  </a:cxn>
                  <a:cxn ang="0">
                    <a:pos x="T4" y="T5"/>
                  </a:cxn>
                  <a:cxn ang="0">
                    <a:pos x="T6" y="T7"/>
                  </a:cxn>
                  <a:cxn ang="0">
                    <a:pos x="T8" y="T9"/>
                  </a:cxn>
                  <a:cxn ang="0">
                    <a:pos x="T10" y="T11"/>
                  </a:cxn>
                </a:cxnLst>
                <a:rect l="0" t="0" r="r" b="b"/>
                <a:pathLst>
                  <a:path w="149" h="167">
                    <a:moveTo>
                      <a:pt x="84" y="167"/>
                    </a:moveTo>
                    <a:cubicBezTo>
                      <a:pt x="137" y="149"/>
                      <a:pt x="137" y="149"/>
                      <a:pt x="137" y="149"/>
                    </a:cubicBezTo>
                    <a:cubicBezTo>
                      <a:pt x="144" y="128"/>
                      <a:pt x="149" y="107"/>
                      <a:pt x="149" y="87"/>
                    </a:cubicBezTo>
                    <a:cubicBezTo>
                      <a:pt x="149" y="46"/>
                      <a:pt x="132" y="16"/>
                      <a:pt x="106" y="0"/>
                    </a:cubicBezTo>
                    <a:cubicBezTo>
                      <a:pt x="0" y="145"/>
                      <a:pt x="0" y="145"/>
                      <a:pt x="0" y="145"/>
                    </a:cubicBezTo>
                    <a:lnTo>
                      <a:pt x="84" y="167"/>
                    </a:lnTo>
                    <a:close/>
                  </a:path>
                </a:pathLst>
              </a:custGeom>
              <a:solidFill>
                <a:srgbClr val="FFD52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655" name="Freeform 473"/>
              <p:cNvSpPr/>
              <p:nvPr/>
            </p:nvSpPr>
            <p:spPr bwMode="auto">
              <a:xfrm>
                <a:off x="4649" y="1903"/>
                <a:ext cx="139" cy="151"/>
              </a:xfrm>
              <a:custGeom>
                <a:avLst/>
                <a:gdLst>
                  <a:gd name="T0" fmla="*/ 0 w 139"/>
                  <a:gd name="T1" fmla="*/ 151 h 151"/>
                  <a:gd name="T2" fmla="*/ 0 w 139"/>
                  <a:gd name="T3" fmla="*/ 151 h 151"/>
                  <a:gd name="T4" fmla="*/ 139 w 139"/>
                  <a:gd name="T5" fmla="*/ 0 h 151"/>
                  <a:gd name="T6" fmla="*/ 0 w 139"/>
                  <a:gd name="T7" fmla="*/ 2 h 151"/>
                  <a:gd name="T8" fmla="*/ 0 w 139"/>
                  <a:gd name="T9" fmla="*/ 151 h 151"/>
                </a:gdLst>
                <a:ahLst/>
                <a:cxnLst>
                  <a:cxn ang="0">
                    <a:pos x="T0" y="T1"/>
                  </a:cxn>
                  <a:cxn ang="0">
                    <a:pos x="T2" y="T3"/>
                  </a:cxn>
                  <a:cxn ang="0">
                    <a:pos x="T4" y="T5"/>
                  </a:cxn>
                  <a:cxn ang="0">
                    <a:pos x="T6" y="T7"/>
                  </a:cxn>
                  <a:cxn ang="0">
                    <a:pos x="T8" y="T9"/>
                  </a:cxn>
                </a:cxnLst>
                <a:rect l="0" t="0" r="r" b="b"/>
                <a:pathLst>
                  <a:path w="139" h="151">
                    <a:moveTo>
                      <a:pt x="0" y="151"/>
                    </a:moveTo>
                    <a:cubicBezTo>
                      <a:pt x="0" y="151"/>
                      <a:pt x="0" y="151"/>
                      <a:pt x="0" y="151"/>
                    </a:cubicBezTo>
                    <a:cubicBezTo>
                      <a:pt x="63" y="126"/>
                      <a:pt x="118" y="64"/>
                      <a:pt x="139" y="0"/>
                    </a:cubicBezTo>
                    <a:cubicBezTo>
                      <a:pt x="0" y="2"/>
                      <a:pt x="0" y="2"/>
                      <a:pt x="0" y="2"/>
                    </a:cubicBezTo>
                    <a:lnTo>
                      <a:pt x="0" y="151"/>
                    </a:lnTo>
                    <a:close/>
                  </a:path>
                </a:pathLst>
              </a:custGeom>
              <a:solidFill>
                <a:srgbClr val="C9F2E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656" name="Freeform 474"/>
              <p:cNvSpPr/>
              <p:nvPr/>
            </p:nvSpPr>
            <p:spPr bwMode="auto">
              <a:xfrm>
                <a:off x="5091" y="1724"/>
                <a:ext cx="14" cy="156"/>
              </a:xfrm>
              <a:custGeom>
                <a:avLst/>
                <a:gdLst>
                  <a:gd name="T0" fmla="*/ 7 w 14"/>
                  <a:gd name="T1" fmla="*/ 157 h 157"/>
                  <a:gd name="T2" fmla="*/ 7 w 14"/>
                  <a:gd name="T3" fmla="*/ 157 h 157"/>
                  <a:gd name="T4" fmla="*/ 0 w 14"/>
                  <a:gd name="T5" fmla="*/ 150 h 157"/>
                  <a:gd name="T6" fmla="*/ 0 w 14"/>
                  <a:gd name="T7" fmla="*/ 7 h 157"/>
                  <a:gd name="T8" fmla="*/ 7 w 14"/>
                  <a:gd name="T9" fmla="*/ 0 h 157"/>
                  <a:gd name="T10" fmla="*/ 14 w 14"/>
                  <a:gd name="T11" fmla="*/ 7 h 157"/>
                  <a:gd name="T12" fmla="*/ 14 w 14"/>
                  <a:gd name="T13" fmla="*/ 150 h 157"/>
                  <a:gd name="T14" fmla="*/ 7 w 14"/>
                  <a:gd name="T15" fmla="*/ 157 h 1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157">
                    <a:moveTo>
                      <a:pt x="7" y="157"/>
                    </a:moveTo>
                    <a:cubicBezTo>
                      <a:pt x="7" y="157"/>
                      <a:pt x="7" y="157"/>
                      <a:pt x="7" y="157"/>
                    </a:cubicBezTo>
                    <a:cubicBezTo>
                      <a:pt x="3" y="157"/>
                      <a:pt x="0" y="154"/>
                      <a:pt x="0" y="150"/>
                    </a:cubicBezTo>
                    <a:cubicBezTo>
                      <a:pt x="0" y="7"/>
                      <a:pt x="0" y="7"/>
                      <a:pt x="0" y="7"/>
                    </a:cubicBezTo>
                    <a:cubicBezTo>
                      <a:pt x="0" y="3"/>
                      <a:pt x="3" y="0"/>
                      <a:pt x="7" y="0"/>
                    </a:cubicBezTo>
                    <a:cubicBezTo>
                      <a:pt x="10" y="0"/>
                      <a:pt x="14" y="3"/>
                      <a:pt x="14" y="7"/>
                    </a:cubicBezTo>
                    <a:cubicBezTo>
                      <a:pt x="14" y="150"/>
                      <a:pt x="14" y="150"/>
                      <a:pt x="14" y="150"/>
                    </a:cubicBezTo>
                    <a:cubicBezTo>
                      <a:pt x="14" y="154"/>
                      <a:pt x="10" y="157"/>
                      <a:pt x="7" y="157"/>
                    </a:cubicBezTo>
                    <a:close/>
                  </a:path>
                </a:pathLst>
              </a:custGeom>
              <a:solidFill>
                <a:srgbClr val="FFD52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657" name="Freeform 475"/>
              <p:cNvSpPr/>
              <p:nvPr/>
            </p:nvSpPr>
            <p:spPr bwMode="auto">
              <a:xfrm>
                <a:off x="5140" y="1696"/>
                <a:ext cx="14" cy="156"/>
              </a:xfrm>
              <a:custGeom>
                <a:avLst/>
                <a:gdLst>
                  <a:gd name="T0" fmla="*/ 7 w 14"/>
                  <a:gd name="T1" fmla="*/ 157 h 157"/>
                  <a:gd name="T2" fmla="*/ 7 w 14"/>
                  <a:gd name="T3" fmla="*/ 157 h 157"/>
                  <a:gd name="T4" fmla="*/ 0 w 14"/>
                  <a:gd name="T5" fmla="*/ 150 h 157"/>
                  <a:gd name="T6" fmla="*/ 0 w 14"/>
                  <a:gd name="T7" fmla="*/ 7 h 157"/>
                  <a:gd name="T8" fmla="*/ 7 w 14"/>
                  <a:gd name="T9" fmla="*/ 0 h 157"/>
                  <a:gd name="T10" fmla="*/ 14 w 14"/>
                  <a:gd name="T11" fmla="*/ 7 h 157"/>
                  <a:gd name="T12" fmla="*/ 14 w 14"/>
                  <a:gd name="T13" fmla="*/ 150 h 157"/>
                  <a:gd name="T14" fmla="*/ 7 w 14"/>
                  <a:gd name="T15" fmla="*/ 157 h 1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157">
                    <a:moveTo>
                      <a:pt x="7" y="157"/>
                    </a:moveTo>
                    <a:cubicBezTo>
                      <a:pt x="7" y="157"/>
                      <a:pt x="7" y="157"/>
                      <a:pt x="7" y="157"/>
                    </a:cubicBezTo>
                    <a:cubicBezTo>
                      <a:pt x="3" y="157"/>
                      <a:pt x="0" y="154"/>
                      <a:pt x="0" y="150"/>
                    </a:cubicBezTo>
                    <a:cubicBezTo>
                      <a:pt x="0" y="7"/>
                      <a:pt x="0" y="7"/>
                      <a:pt x="0" y="7"/>
                    </a:cubicBezTo>
                    <a:cubicBezTo>
                      <a:pt x="0" y="3"/>
                      <a:pt x="3" y="0"/>
                      <a:pt x="7" y="0"/>
                    </a:cubicBezTo>
                    <a:cubicBezTo>
                      <a:pt x="10" y="0"/>
                      <a:pt x="14" y="3"/>
                      <a:pt x="14" y="7"/>
                    </a:cubicBezTo>
                    <a:cubicBezTo>
                      <a:pt x="14" y="150"/>
                      <a:pt x="14" y="150"/>
                      <a:pt x="14" y="150"/>
                    </a:cubicBezTo>
                    <a:cubicBezTo>
                      <a:pt x="14" y="154"/>
                      <a:pt x="10" y="157"/>
                      <a:pt x="7" y="157"/>
                    </a:cubicBezTo>
                    <a:close/>
                  </a:path>
                </a:pathLst>
              </a:custGeom>
              <a:solidFill>
                <a:srgbClr val="FFD52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658" name="Freeform 476"/>
              <p:cNvSpPr/>
              <p:nvPr/>
            </p:nvSpPr>
            <p:spPr bwMode="auto">
              <a:xfrm>
                <a:off x="5189" y="1668"/>
                <a:ext cx="14" cy="156"/>
              </a:xfrm>
              <a:custGeom>
                <a:avLst/>
                <a:gdLst>
                  <a:gd name="T0" fmla="*/ 7 w 14"/>
                  <a:gd name="T1" fmla="*/ 157 h 157"/>
                  <a:gd name="T2" fmla="*/ 7 w 14"/>
                  <a:gd name="T3" fmla="*/ 157 h 157"/>
                  <a:gd name="T4" fmla="*/ 0 w 14"/>
                  <a:gd name="T5" fmla="*/ 150 h 157"/>
                  <a:gd name="T6" fmla="*/ 0 w 14"/>
                  <a:gd name="T7" fmla="*/ 7 h 157"/>
                  <a:gd name="T8" fmla="*/ 7 w 14"/>
                  <a:gd name="T9" fmla="*/ 0 h 157"/>
                  <a:gd name="T10" fmla="*/ 14 w 14"/>
                  <a:gd name="T11" fmla="*/ 7 h 157"/>
                  <a:gd name="T12" fmla="*/ 14 w 14"/>
                  <a:gd name="T13" fmla="*/ 150 h 157"/>
                  <a:gd name="T14" fmla="*/ 7 w 14"/>
                  <a:gd name="T15" fmla="*/ 157 h 1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157">
                    <a:moveTo>
                      <a:pt x="7" y="157"/>
                    </a:moveTo>
                    <a:cubicBezTo>
                      <a:pt x="7" y="157"/>
                      <a:pt x="7" y="157"/>
                      <a:pt x="7" y="157"/>
                    </a:cubicBezTo>
                    <a:cubicBezTo>
                      <a:pt x="3" y="157"/>
                      <a:pt x="0" y="154"/>
                      <a:pt x="0" y="150"/>
                    </a:cubicBezTo>
                    <a:cubicBezTo>
                      <a:pt x="0" y="7"/>
                      <a:pt x="0" y="7"/>
                      <a:pt x="0" y="7"/>
                    </a:cubicBezTo>
                    <a:cubicBezTo>
                      <a:pt x="0" y="3"/>
                      <a:pt x="3" y="0"/>
                      <a:pt x="7" y="0"/>
                    </a:cubicBezTo>
                    <a:cubicBezTo>
                      <a:pt x="10" y="0"/>
                      <a:pt x="14" y="3"/>
                      <a:pt x="14" y="7"/>
                    </a:cubicBezTo>
                    <a:cubicBezTo>
                      <a:pt x="14" y="150"/>
                      <a:pt x="14" y="150"/>
                      <a:pt x="14" y="150"/>
                    </a:cubicBezTo>
                    <a:cubicBezTo>
                      <a:pt x="14" y="154"/>
                      <a:pt x="10" y="157"/>
                      <a:pt x="7" y="157"/>
                    </a:cubicBezTo>
                    <a:close/>
                  </a:path>
                </a:pathLst>
              </a:custGeom>
              <a:solidFill>
                <a:srgbClr val="FFD52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659" name="Freeform 477"/>
              <p:cNvSpPr/>
              <p:nvPr/>
            </p:nvSpPr>
            <p:spPr bwMode="auto">
              <a:xfrm>
                <a:off x="5241" y="1640"/>
                <a:ext cx="14" cy="156"/>
              </a:xfrm>
              <a:custGeom>
                <a:avLst/>
                <a:gdLst>
                  <a:gd name="T0" fmla="*/ 7 w 14"/>
                  <a:gd name="T1" fmla="*/ 157 h 157"/>
                  <a:gd name="T2" fmla="*/ 7 w 14"/>
                  <a:gd name="T3" fmla="*/ 157 h 157"/>
                  <a:gd name="T4" fmla="*/ 0 w 14"/>
                  <a:gd name="T5" fmla="*/ 150 h 157"/>
                  <a:gd name="T6" fmla="*/ 0 w 14"/>
                  <a:gd name="T7" fmla="*/ 7 h 157"/>
                  <a:gd name="T8" fmla="*/ 7 w 14"/>
                  <a:gd name="T9" fmla="*/ 0 h 157"/>
                  <a:gd name="T10" fmla="*/ 14 w 14"/>
                  <a:gd name="T11" fmla="*/ 7 h 157"/>
                  <a:gd name="T12" fmla="*/ 14 w 14"/>
                  <a:gd name="T13" fmla="*/ 150 h 157"/>
                  <a:gd name="T14" fmla="*/ 7 w 14"/>
                  <a:gd name="T15" fmla="*/ 157 h 1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157">
                    <a:moveTo>
                      <a:pt x="7" y="157"/>
                    </a:moveTo>
                    <a:cubicBezTo>
                      <a:pt x="7" y="157"/>
                      <a:pt x="7" y="157"/>
                      <a:pt x="7" y="157"/>
                    </a:cubicBezTo>
                    <a:cubicBezTo>
                      <a:pt x="3" y="157"/>
                      <a:pt x="0" y="154"/>
                      <a:pt x="0" y="150"/>
                    </a:cubicBezTo>
                    <a:cubicBezTo>
                      <a:pt x="0" y="7"/>
                      <a:pt x="0" y="7"/>
                      <a:pt x="0" y="7"/>
                    </a:cubicBezTo>
                    <a:cubicBezTo>
                      <a:pt x="0" y="3"/>
                      <a:pt x="3" y="0"/>
                      <a:pt x="7" y="0"/>
                    </a:cubicBezTo>
                    <a:cubicBezTo>
                      <a:pt x="11" y="0"/>
                      <a:pt x="14" y="3"/>
                      <a:pt x="14" y="7"/>
                    </a:cubicBezTo>
                    <a:cubicBezTo>
                      <a:pt x="14" y="150"/>
                      <a:pt x="14" y="150"/>
                      <a:pt x="14" y="150"/>
                    </a:cubicBezTo>
                    <a:cubicBezTo>
                      <a:pt x="14" y="154"/>
                      <a:pt x="11" y="157"/>
                      <a:pt x="7" y="157"/>
                    </a:cubicBezTo>
                    <a:close/>
                  </a:path>
                </a:pathLst>
              </a:custGeom>
              <a:solidFill>
                <a:srgbClr val="FFD52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660" name="Freeform 478"/>
              <p:cNvSpPr/>
              <p:nvPr/>
            </p:nvSpPr>
            <p:spPr bwMode="auto">
              <a:xfrm>
                <a:off x="4915" y="1868"/>
                <a:ext cx="121" cy="75"/>
              </a:xfrm>
              <a:custGeom>
                <a:avLst/>
                <a:gdLst>
                  <a:gd name="T0" fmla="*/ 117 w 121"/>
                  <a:gd name="T1" fmla="*/ 14 h 75"/>
                  <a:gd name="T2" fmla="*/ 11 w 121"/>
                  <a:gd name="T3" fmla="*/ 73 h 75"/>
                  <a:gd name="T4" fmla="*/ 1 w 121"/>
                  <a:gd name="T5" fmla="*/ 71 h 75"/>
                  <a:gd name="T6" fmla="*/ 4 w 121"/>
                  <a:gd name="T7" fmla="*/ 61 h 75"/>
                  <a:gd name="T8" fmla="*/ 110 w 121"/>
                  <a:gd name="T9" fmla="*/ 2 h 75"/>
                  <a:gd name="T10" fmla="*/ 119 w 121"/>
                  <a:gd name="T11" fmla="*/ 4 h 75"/>
                  <a:gd name="T12" fmla="*/ 117 w 121"/>
                  <a:gd name="T13" fmla="*/ 14 h 75"/>
                </a:gdLst>
                <a:ahLst/>
                <a:cxnLst>
                  <a:cxn ang="0">
                    <a:pos x="T0" y="T1"/>
                  </a:cxn>
                  <a:cxn ang="0">
                    <a:pos x="T2" y="T3"/>
                  </a:cxn>
                  <a:cxn ang="0">
                    <a:pos x="T4" y="T5"/>
                  </a:cxn>
                  <a:cxn ang="0">
                    <a:pos x="T6" y="T7"/>
                  </a:cxn>
                  <a:cxn ang="0">
                    <a:pos x="T8" y="T9"/>
                  </a:cxn>
                  <a:cxn ang="0">
                    <a:pos x="T10" y="T11"/>
                  </a:cxn>
                  <a:cxn ang="0">
                    <a:pos x="T12" y="T13"/>
                  </a:cxn>
                </a:cxnLst>
                <a:rect l="0" t="0" r="r" b="b"/>
                <a:pathLst>
                  <a:path w="121" h="75">
                    <a:moveTo>
                      <a:pt x="117" y="14"/>
                    </a:moveTo>
                    <a:cubicBezTo>
                      <a:pt x="11" y="73"/>
                      <a:pt x="11" y="73"/>
                      <a:pt x="11" y="73"/>
                    </a:cubicBezTo>
                    <a:cubicBezTo>
                      <a:pt x="8" y="75"/>
                      <a:pt x="3" y="74"/>
                      <a:pt x="1" y="71"/>
                    </a:cubicBezTo>
                    <a:cubicBezTo>
                      <a:pt x="0" y="67"/>
                      <a:pt x="1" y="63"/>
                      <a:pt x="4" y="61"/>
                    </a:cubicBezTo>
                    <a:cubicBezTo>
                      <a:pt x="110" y="2"/>
                      <a:pt x="110" y="2"/>
                      <a:pt x="110" y="2"/>
                    </a:cubicBezTo>
                    <a:cubicBezTo>
                      <a:pt x="113" y="0"/>
                      <a:pt x="117" y="1"/>
                      <a:pt x="119" y="4"/>
                    </a:cubicBezTo>
                    <a:cubicBezTo>
                      <a:pt x="121" y="8"/>
                      <a:pt x="120" y="12"/>
                      <a:pt x="117" y="14"/>
                    </a:cubicBezTo>
                    <a:close/>
                  </a:path>
                </a:pathLst>
              </a:custGeom>
              <a:solidFill>
                <a:srgbClr val="C4C4C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661" name="Freeform 479"/>
              <p:cNvSpPr/>
              <p:nvPr/>
            </p:nvSpPr>
            <p:spPr bwMode="auto">
              <a:xfrm>
                <a:off x="4919" y="1848"/>
                <a:ext cx="89" cy="55"/>
              </a:xfrm>
              <a:custGeom>
                <a:avLst/>
                <a:gdLst>
                  <a:gd name="T0" fmla="*/ 85 w 89"/>
                  <a:gd name="T1" fmla="*/ 14 h 55"/>
                  <a:gd name="T2" fmla="*/ 11 w 89"/>
                  <a:gd name="T3" fmla="*/ 53 h 55"/>
                  <a:gd name="T4" fmla="*/ 1 w 89"/>
                  <a:gd name="T5" fmla="*/ 51 h 55"/>
                  <a:gd name="T6" fmla="*/ 4 w 89"/>
                  <a:gd name="T7" fmla="*/ 41 h 55"/>
                  <a:gd name="T8" fmla="*/ 78 w 89"/>
                  <a:gd name="T9" fmla="*/ 2 h 55"/>
                  <a:gd name="T10" fmla="*/ 87 w 89"/>
                  <a:gd name="T11" fmla="*/ 4 h 55"/>
                  <a:gd name="T12" fmla="*/ 85 w 89"/>
                  <a:gd name="T13" fmla="*/ 14 h 55"/>
                </a:gdLst>
                <a:ahLst/>
                <a:cxnLst>
                  <a:cxn ang="0">
                    <a:pos x="T0" y="T1"/>
                  </a:cxn>
                  <a:cxn ang="0">
                    <a:pos x="T2" y="T3"/>
                  </a:cxn>
                  <a:cxn ang="0">
                    <a:pos x="T4" y="T5"/>
                  </a:cxn>
                  <a:cxn ang="0">
                    <a:pos x="T6" y="T7"/>
                  </a:cxn>
                  <a:cxn ang="0">
                    <a:pos x="T8" y="T9"/>
                  </a:cxn>
                  <a:cxn ang="0">
                    <a:pos x="T10" y="T11"/>
                  </a:cxn>
                  <a:cxn ang="0">
                    <a:pos x="T12" y="T13"/>
                  </a:cxn>
                </a:cxnLst>
                <a:rect l="0" t="0" r="r" b="b"/>
                <a:pathLst>
                  <a:path w="89" h="55">
                    <a:moveTo>
                      <a:pt x="85" y="14"/>
                    </a:moveTo>
                    <a:cubicBezTo>
                      <a:pt x="11" y="53"/>
                      <a:pt x="11" y="53"/>
                      <a:pt x="11" y="53"/>
                    </a:cubicBezTo>
                    <a:cubicBezTo>
                      <a:pt x="8" y="55"/>
                      <a:pt x="3" y="54"/>
                      <a:pt x="1" y="51"/>
                    </a:cubicBezTo>
                    <a:cubicBezTo>
                      <a:pt x="0" y="47"/>
                      <a:pt x="1" y="43"/>
                      <a:pt x="4" y="41"/>
                    </a:cubicBezTo>
                    <a:cubicBezTo>
                      <a:pt x="78" y="2"/>
                      <a:pt x="78" y="2"/>
                      <a:pt x="78" y="2"/>
                    </a:cubicBezTo>
                    <a:cubicBezTo>
                      <a:pt x="81" y="0"/>
                      <a:pt x="85" y="1"/>
                      <a:pt x="87" y="4"/>
                    </a:cubicBezTo>
                    <a:cubicBezTo>
                      <a:pt x="89" y="8"/>
                      <a:pt x="88" y="12"/>
                      <a:pt x="85" y="14"/>
                    </a:cubicBezTo>
                    <a:close/>
                  </a:path>
                </a:pathLst>
              </a:custGeom>
              <a:solidFill>
                <a:srgbClr val="C4C4C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662" name="Freeform 480"/>
              <p:cNvSpPr/>
              <p:nvPr/>
            </p:nvSpPr>
            <p:spPr bwMode="auto">
              <a:xfrm>
                <a:off x="6573" y="3229"/>
                <a:ext cx="21" cy="29"/>
              </a:xfrm>
              <a:custGeom>
                <a:avLst/>
                <a:gdLst>
                  <a:gd name="T0" fmla="*/ 11 w 21"/>
                  <a:gd name="T1" fmla="*/ 1 h 29"/>
                  <a:gd name="T2" fmla="*/ 15 w 21"/>
                  <a:gd name="T3" fmla="*/ 21 h 29"/>
                  <a:gd name="T4" fmla="*/ 21 w 21"/>
                  <a:gd name="T5" fmla="*/ 27 h 29"/>
                  <a:gd name="T6" fmla="*/ 17 w 21"/>
                  <a:gd name="T7" fmla="*/ 28 h 29"/>
                  <a:gd name="T8" fmla="*/ 0 w 21"/>
                  <a:gd name="T9" fmla="*/ 0 h 29"/>
                  <a:gd name="T10" fmla="*/ 11 w 21"/>
                  <a:gd name="T11" fmla="*/ 1 h 29"/>
                </a:gdLst>
                <a:ahLst/>
                <a:cxnLst>
                  <a:cxn ang="0">
                    <a:pos x="T0" y="T1"/>
                  </a:cxn>
                  <a:cxn ang="0">
                    <a:pos x="T2" y="T3"/>
                  </a:cxn>
                  <a:cxn ang="0">
                    <a:pos x="T4" y="T5"/>
                  </a:cxn>
                  <a:cxn ang="0">
                    <a:pos x="T6" y="T7"/>
                  </a:cxn>
                  <a:cxn ang="0">
                    <a:pos x="T8" y="T9"/>
                  </a:cxn>
                  <a:cxn ang="0">
                    <a:pos x="T10" y="T11"/>
                  </a:cxn>
                </a:cxnLst>
                <a:rect l="0" t="0" r="r" b="b"/>
                <a:pathLst>
                  <a:path w="21" h="29">
                    <a:moveTo>
                      <a:pt x="11" y="1"/>
                    </a:moveTo>
                    <a:cubicBezTo>
                      <a:pt x="11" y="1"/>
                      <a:pt x="11" y="14"/>
                      <a:pt x="15" y="21"/>
                    </a:cubicBezTo>
                    <a:cubicBezTo>
                      <a:pt x="16" y="25"/>
                      <a:pt x="21" y="27"/>
                      <a:pt x="21" y="27"/>
                    </a:cubicBezTo>
                    <a:cubicBezTo>
                      <a:pt x="21" y="27"/>
                      <a:pt x="18" y="29"/>
                      <a:pt x="17" y="28"/>
                    </a:cubicBezTo>
                    <a:cubicBezTo>
                      <a:pt x="10" y="25"/>
                      <a:pt x="0" y="0"/>
                      <a:pt x="0" y="0"/>
                    </a:cubicBezTo>
                    <a:cubicBezTo>
                      <a:pt x="11" y="1"/>
                      <a:pt x="11" y="1"/>
                      <a:pt x="11" y="1"/>
                    </a:cubicBezTo>
                  </a:path>
                </a:pathLst>
              </a:custGeom>
              <a:solidFill>
                <a:srgbClr val="33150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663" name="Freeform 481"/>
              <p:cNvSpPr/>
              <p:nvPr/>
            </p:nvSpPr>
            <p:spPr bwMode="auto">
              <a:xfrm>
                <a:off x="6543" y="3229"/>
                <a:ext cx="46" cy="39"/>
              </a:xfrm>
              <a:custGeom>
                <a:avLst/>
                <a:gdLst>
                  <a:gd name="T0" fmla="*/ 40 w 46"/>
                  <a:gd name="T1" fmla="*/ 0 h 39"/>
                  <a:gd name="T2" fmla="*/ 41 w 46"/>
                  <a:gd name="T3" fmla="*/ 20 h 39"/>
                  <a:gd name="T4" fmla="*/ 46 w 46"/>
                  <a:gd name="T5" fmla="*/ 31 h 39"/>
                  <a:gd name="T6" fmla="*/ 34 w 46"/>
                  <a:gd name="T7" fmla="*/ 35 h 39"/>
                  <a:gd name="T8" fmla="*/ 0 w 46"/>
                  <a:gd name="T9" fmla="*/ 30 h 39"/>
                  <a:gd name="T10" fmla="*/ 35 w 46"/>
                  <a:gd name="T11" fmla="*/ 4 h 39"/>
                  <a:gd name="T12" fmla="*/ 40 w 46"/>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46" h="39">
                    <a:moveTo>
                      <a:pt x="40" y="0"/>
                    </a:moveTo>
                    <a:cubicBezTo>
                      <a:pt x="40" y="0"/>
                      <a:pt x="40" y="12"/>
                      <a:pt x="41" y="20"/>
                    </a:cubicBezTo>
                    <a:cubicBezTo>
                      <a:pt x="42" y="27"/>
                      <a:pt x="46" y="31"/>
                      <a:pt x="46" y="31"/>
                    </a:cubicBezTo>
                    <a:cubicBezTo>
                      <a:pt x="46" y="31"/>
                      <a:pt x="38" y="34"/>
                      <a:pt x="34" y="35"/>
                    </a:cubicBezTo>
                    <a:cubicBezTo>
                      <a:pt x="22" y="39"/>
                      <a:pt x="0" y="30"/>
                      <a:pt x="0" y="30"/>
                    </a:cubicBezTo>
                    <a:cubicBezTo>
                      <a:pt x="35" y="4"/>
                      <a:pt x="35" y="4"/>
                      <a:pt x="35" y="4"/>
                    </a:cubicBezTo>
                    <a:cubicBezTo>
                      <a:pt x="40" y="0"/>
                      <a:pt x="40" y="0"/>
                      <a:pt x="40" y="0"/>
                    </a:cubicBezTo>
                  </a:path>
                </a:pathLst>
              </a:custGeom>
              <a:solidFill>
                <a:srgbClr val="33150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664" name="Freeform 482"/>
              <p:cNvSpPr/>
              <p:nvPr/>
            </p:nvSpPr>
            <p:spPr bwMode="auto">
              <a:xfrm>
                <a:off x="6562" y="3358"/>
                <a:ext cx="33" cy="34"/>
              </a:xfrm>
              <a:custGeom>
                <a:avLst/>
                <a:gdLst>
                  <a:gd name="T0" fmla="*/ 33 w 33"/>
                  <a:gd name="T1" fmla="*/ 16 h 34"/>
                  <a:gd name="T2" fmla="*/ 22 w 33"/>
                  <a:gd name="T3" fmla="*/ 29 h 34"/>
                  <a:gd name="T4" fmla="*/ 8 w 33"/>
                  <a:gd name="T5" fmla="*/ 33 h 34"/>
                  <a:gd name="T6" fmla="*/ 2 w 33"/>
                  <a:gd name="T7" fmla="*/ 31 h 34"/>
                  <a:gd name="T8" fmla="*/ 11 w 33"/>
                  <a:gd name="T9" fmla="*/ 0 h 34"/>
                  <a:gd name="T10" fmla="*/ 33 w 33"/>
                  <a:gd name="T11" fmla="*/ 1 h 34"/>
                  <a:gd name="T12" fmla="*/ 33 w 33"/>
                  <a:gd name="T13" fmla="*/ 16 h 34"/>
                </a:gdLst>
                <a:ahLst/>
                <a:cxnLst>
                  <a:cxn ang="0">
                    <a:pos x="T0" y="T1"/>
                  </a:cxn>
                  <a:cxn ang="0">
                    <a:pos x="T2" y="T3"/>
                  </a:cxn>
                  <a:cxn ang="0">
                    <a:pos x="T4" y="T5"/>
                  </a:cxn>
                  <a:cxn ang="0">
                    <a:pos x="T6" y="T7"/>
                  </a:cxn>
                  <a:cxn ang="0">
                    <a:pos x="T8" y="T9"/>
                  </a:cxn>
                  <a:cxn ang="0">
                    <a:pos x="T10" y="T11"/>
                  </a:cxn>
                  <a:cxn ang="0">
                    <a:pos x="T12" y="T13"/>
                  </a:cxn>
                </a:cxnLst>
                <a:rect l="0" t="0" r="r" b="b"/>
                <a:pathLst>
                  <a:path w="33" h="34">
                    <a:moveTo>
                      <a:pt x="33" y="16"/>
                    </a:moveTo>
                    <a:cubicBezTo>
                      <a:pt x="33" y="16"/>
                      <a:pt x="24" y="27"/>
                      <a:pt x="22" y="29"/>
                    </a:cubicBezTo>
                    <a:cubicBezTo>
                      <a:pt x="19" y="31"/>
                      <a:pt x="10" y="33"/>
                      <a:pt x="8" y="33"/>
                    </a:cubicBezTo>
                    <a:cubicBezTo>
                      <a:pt x="5" y="33"/>
                      <a:pt x="3" y="34"/>
                      <a:pt x="2" y="31"/>
                    </a:cubicBezTo>
                    <a:cubicBezTo>
                      <a:pt x="0" y="27"/>
                      <a:pt x="11" y="0"/>
                      <a:pt x="11" y="0"/>
                    </a:cubicBezTo>
                    <a:cubicBezTo>
                      <a:pt x="33" y="1"/>
                      <a:pt x="33" y="1"/>
                      <a:pt x="33" y="1"/>
                    </a:cubicBezTo>
                    <a:lnTo>
                      <a:pt x="33" y="16"/>
                    </a:lnTo>
                    <a:close/>
                  </a:path>
                </a:pathLst>
              </a:custGeom>
              <a:solidFill>
                <a:srgbClr val="352F2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665" name="Freeform 483"/>
              <p:cNvSpPr/>
              <p:nvPr/>
            </p:nvSpPr>
            <p:spPr bwMode="auto">
              <a:xfrm>
                <a:off x="6558" y="3258"/>
                <a:ext cx="53" cy="76"/>
              </a:xfrm>
              <a:custGeom>
                <a:avLst/>
                <a:gdLst>
                  <a:gd name="T0" fmla="*/ 53 w 53"/>
                  <a:gd name="T1" fmla="*/ 71 h 76"/>
                  <a:gd name="T2" fmla="*/ 44 w 53"/>
                  <a:gd name="T3" fmla="*/ 76 h 76"/>
                  <a:gd name="T4" fmla="*/ 20 w 53"/>
                  <a:gd name="T5" fmla="*/ 66 h 76"/>
                  <a:gd name="T6" fmla="*/ 14 w 53"/>
                  <a:gd name="T7" fmla="*/ 58 h 76"/>
                  <a:gd name="T8" fmla="*/ 6 w 53"/>
                  <a:gd name="T9" fmla="*/ 23 h 76"/>
                  <a:gd name="T10" fmla="*/ 8 w 53"/>
                  <a:gd name="T11" fmla="*/ 1 h 76"/>
                  <a:gd name="T12" fmla="*/ 22 w 53"/>
                  <a:gd name="T13" fmla="*/ 23 h 76"/>
                  <a:gd name="T14" fmla="*/ 24 w 53"/>
                  <a:gd name="T15" fmla="*/ 52 h 76"/>
                  <a:gd name="T16" fmla="*/ 25 w 53"/>
                  <a:gd name="T17" fmla="*/ 53 h 76"/>
                  <a:gd name="T18" fmla="*/ 53 w 53"/>
                  <a:gd name="T19" fmla="*/ 71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 h="76">
                    <a:moveTo>
                      <a:pt x="53" y="71"/>
                    </a:moveTo>
                    <a:cubicBezTo>
                      <a:pt x="44" y="76"/>
                      <a:pt x="44" y="76"/>
                      <a:pt x="44" y="76"/>
                    </a:cubicBezTo>
                    <a:cubicBezTo>
                      <a:pt x="27" y="70"/>
                      <a:pt x="25" y="70"/>
                      <a:pt x="20" y="66"/>
                    </a:cubicBezTo>
                    <a:cubicBezTo>
                      <a:pt x="17" y="64"/>
                      <a:pt x="14" y="61"/>
                      <a:pt x="14" y="58"/>
                    </a:cubicBezTo>
                    <a:cubicBezTo>
                      <a:pt x="6" y="23"/>
                      <a:pt x="6" y="23"/>
                      <a:pt x="6" y="23"/>
                    </a:cubicBezTo>
                    <a:cubicBezTo>
                      <a:pt x="2" y="17"/>
                      <a:pt x="0" y="2"/>
                      <a:pt x="8" y="1"/>
                    </a:cubicBezTo>
                    <a:cubicBezTo>
                      <a:pt x="19" y="0"/>
                      <a:pt x="21" y="18"/>
                      <a:pt x="22" y="23"/>
                    </a:cubicBezTo>
                    <a:cubicBezTo>
                      <a:pt x="23" y="30"/>
                      <a:pt x="24" y="47"/>
                      <a:pt x="24" y="52"/>
                    </a:cubicBezTo>
                    <a:cubicBezTo>
                      <a:pt x="24" y="52"/>
                      <a:pt x="25" y="53"/>
                      <a:pt x="25" y="53"/>
                    </a:cubicBezTo>
                    <a:lnTo>
                      <a:pt x="53" y="71"/>
                    </a:lnTo>
                    <a:close/>
                  </a:path>
                </a:pathLst>
              </a:custGeom>
              <a:solidFill>
                <a:srgbClr val="CEA58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666" name="Freeform 484"/>
              <p:cNvSpPr/>
              <p:nvPr/>
            </p:nvSpPr>
            <p:spPr bwMode="auto">
              <a:xfrm>
                <a:off x="6551" y="3242"/>
                <a:ext cx="17" cy="32"/>
              </a:xfrm>
              <a:custGeom>
                <a:avLst/>
                <a:gdLst>
                  <a:gd name="T0" fmla="*/ 14 w 17"/>
                  <a:gd name="T1" fmla="*/ 27 h 32"/>
                  <a:gd name="T2" fmla="*/ 0 w 17"/>
                  <a:gd name="T3" fmla="*/ 19 h 32"/>
                  <a:gd name="T4" fmla="*/ 1 w 17"/>
                  <a:gd name="T5" fmla="*/ 0 h 32"/>
                  <a:gd name="T6" fmla="*/ 17 w 17"/>
                  <a:gd name="T7" fmla="*/ 3 h 32"/>
                  <a:gd name="T8" fmla="*/ 14 w 17"/>
                  <a:gd name="T9" fmla="*/ 27 h 32"/>
                </a:gdLst>
                <a:ahLst/>
                <a:cxnLst>
                  <a:cxn ang="0">
                    <a:pos x="T0" y="T1"/>
                  </a:cxn>
                  <a:cxn ang="0">
                    <a:pos x="T2" y="T3"/>
                  </a:cxn>
                  <a:cxn ang="0">
                    <a:pos x="T4" y="T5"/>
                  </a:cxn>
                  <a:cxn ang="0">
                    <a:pos x="T6" y="T7"/>
                  </a:cxn>
                  <a:cxn ang="0">
                    <a:pos x="T8" y="T9"/>
                  </a:cxn>
                </a:cxnLst>
                <a:rect l="0" t="0" r="r" b="b"/>
                <a:pathLst>
                  <a:path w="17" h="32">
                    <a:moveTo>
                      <a:pt x="14" y="27"/>
                    </a:moveTo>
                    <a:cubicBezTo>
                      <a:pt x="7" y="32"/>
                      <a:pt x="4" y="25"/>
                      <a:pt x="0" y="19"/>
                    </a:cubicBezTo>
                    <a:cubicBezTo>
                      <a:pt x="1" y="0"/>
                      <a:pt x="1" y="0"/>
                      <a:pt x="1" y="0"/>
                    </a:cubicBezTo>
                    <a:cubicBezTo>
                      <a:pt x="17" y="3"/>
                      <a:pt x="17" y="3"/>
                      <a:pt x="17" y="3"/>
                    </a:cubicBezTo>
                    <a:cubicBezTo>
                      <a:pt x="14" y="27"/>
                      <a:pt x="14" y="27"/>
                      <a:pt x="14" y="27"/>
                    </a:cubicBezTo>
                  </a:path>
                </a:pathLst>
              </a:custGeom>
              <a:solidFill>
                <a:srgbClr val="CEA58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667" name="Freeform 485"/>
              <p:cNvSpPr/>
              <p:nvPr/>
            </p:nvSpPr>
            <p:spPr bwMode="auto">
              <a:xfrm>
                <a:off x="6534" y="3229"/>
                <a:ext cx="15" cy="22"/>
              </a:xfrm>
              <a:custGeom>
                <a:avLst/>
                <a:gdLst>
                  <a:gd name="T0" fmla="*/ 10 w 15"/>
                  <a:gd name="T1" fmla="*/ 0 h 22"/>
                  <a:gd name="T2" fmla="*/ 5 w 15"/>
                  <a:gd name="T3" fmla="*/ 17 h 22"/>
                  <a:gd name="T4" fmla="*/ 0 w 15"/>
                  <a:gd name="T5" fmla="*/ 21 h 22"/>
                  <a:gd name="T6" fmla="*/ 5 w 15"/>
                  <a:gd name="T7" fmla="*/ 21 h 22"/>
                  <a:gd name="T8" fmla="*/ 15 w 15"/>
                  <a:gd name="T9" fmla="*/ 11 h 22"/>
                  <a:gd name="T10" fmla="*/ 10 w 15"/>
                  <a:gd name="T11" fmla="*/ 0 h 22"/>
                </a:gdLst>
                <a:ahLst/>
                <a:cxnLst>
                  <a:cxn ang="0">
                    <a:pos x="T0" y="T1"/>
                  </a:cxn>
                  <a:cxn ang="0">
                    <a:pos x="T2" y="T3"/>
                  </a:cxn>
                  <a:cxn ang="0">
                    <a:pos x="T4" y="T5"/>
                  </a:cxn>
                  <a:cxn ang="0">
                    <a:pos x="T6" y="T7"/>
                  </a:cxn>
                  <a:cxn ang="0">
                    <a:pos x="T8" y="T9"/>
                  </a:cxn>
                  <a:cxn ang="0">
                    <a:pos x="T10" y="T11"/>
                  </a:cxn>
                </a:cxnLst>
                <a:rect l="0" t="0" r="r" b="b"/>
                <a:pathLst>
                  <a:path w="15" h="22">
                    <a:moveTo>
                      <a:pt x="10" y="0"/>
                    </a:moveTo>
                    <a:cubicBezTo>
                      <a:pt x="10" y="0"/>
                      <a:pt x="7" y="15"/>
                      <a:pt x="5" y="17"/>
                    </a:cubicBezTo>
                    <a:cubicBezTo>
                      <a:pt x="2" y="21"/>
                      <a:pt x="0" y="21"/>
                      <a:pt x="0" y="21"/>
                    </a:cubicBezTo>
                    <a:cubicBezTo>
                      <a:pt x="0" y="21"/>
                      <a:pt x="1" y="22"/>
                      <a:pt x="5" y="21"/>
                    </a:cubicBezTo>
                    <a:cubicBezTo>
                      <a:pt x="9" y="20"/>
                      <a:pt x="15" y="11"/>
                      <a:pt x="15" y="11"/>
                    </a:cubicBezTo>
                    <a:lnTo>
                      <a:pt x="10" y="0"/>
                    </a:lnTo>
                    <a:close/>
                  </a:path>
                </a:pathLst>
              </a:custGeom>
              <a:solidFill>
                <a:srgbClr val="33150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668" name="Freeform 486"/>
              <p:cNvSpPr/>
              <p:nvPr/>
            </p:nvSpPr>
            <p:spPr bwMode="auto">
              <a:xfrm>
                <a:off x="6580" y="3316"/>
                <a:ext cx="54" cy="21"/>
              </a:xfrm>
              <a:custGeom>
                <a:avLst/>
                <a:gdLst>
                  <a:gd name="T0" fmla="*/ 54 w 54"/>
                  <a:gd name="T1" fmla="*/ 8 h 21"/>
                  <a:gd name="T2" fmla="*/ 16 w 54"/>
                  <a:gd name="T3" fmla="*/ 0 h 21"/>
                  <a:gd name="T4" fmla="*/ 0 w 54"/>
                  <a:gd name="T5" fmla="*/ 21 h 21"/>
                  <a:gd name="T6" fmla="*/ 3 w 54"/>
                  <a:gd name="T7" fmla="*/ 21 h 21"/>
                  <a:gd name="T8" fmla="*/ 17 w 54"/>
                  <a:gd name="T9" fmla="*/ 3 h 21"/>
                  <a:gd name="T10" fmla="*/ 52 w 54"/>
                  <a:gd name="T11" fmla="*/ 11 h 21"/>
                  <a:gd name="T12" fmla="*/ 54 w 54"/>
                  <a:gd name="T13" fmla="*/ 8 h 21"/>
                </a:gdLst>
                <a:ahLst/>
                <a:cxnLst>
                  <a:cxn ang="0">
                    <a:pos x="T0" y="T1"/>
                  </a:cxn>
                  <a:cxn ang="0">
                    <a:pos x="T2" y="T3"/>
                  </a:cxn>
                  <a:cxn ang="0">
                    <a:pos x="T4" y="T5"/>
                  </a:cxn>
                  <a:cxn ang="0">
                    <a:pos x="T6" y="T7"/>
                  </a:cxn>
                  <a:cxn ang="0">
                    <a:pos x="T8" y="T9"/>
                  </a:cxn>
                  <a:cxn ang="0">
                    <a:pos x="T10" y="T11"/>
                  </a:cxn>
                  <a:cxn ang="0">
                    <a:pos x="T12" y="T13"/>
                  </a:cxn>
                </a:cxnLst>
                <a:rect l="0" t="0" r="r" b="b"/>
                <a:pathLst>
                  <a:path w="54" h="21">
                    <a:moveTo>
                      <a:pt x="54" y="8"/>
                    </a:moveTo>
                    <a:lnTo>
                      <a:pt x="16" y="0"/>
                    </a:lnTo>
                    <a:lnTo>
                      <a:pt x="0" y="21"/>
                    </a:lnTo>
                    <a:lnTo>
                      <a:pt x="3" y="21"/>
                    </a:lnTo>
                    <a:lnTo>
                      <a:pt x="17" y="3"/>
                    </a:lnTo>
                    <a:lnTo>
                      <a:pt x="52" y="11"/>
                    </a:lnTo>
                    <a:lnTo>
                      <a:pt x="54" y="8"/>
                    </a:lnTo>
                    <a:close/>
                  </a:path>
                </a:pathLst>
              </a:custGeom>
              <a:solidFill>
                <a:srgbClr val="7A7A7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669" name="Freeform 487"/>
              <p:cNvSpPr/>
              <p:nvPr/>
            </p:nvSpPr>
            <p:spPr bwMode="auto">
              <a:xfrm>
                <a:off x="6586" y="3326"/>
                <a:ext cx="2" cy="1"/>
              </a:xfrm>
              <a:custGeom>
                <a:avLst/>
                <a:gdLst>
                  <a:gd name="T0" fmla="*/ 0 w 2"/>
                  <a:gd name="T1" fmla="*/ 1 h 1"/>
                  <a:gd name="T2" fmla="*/ 1 w 2"/>
                  <a:gd name="T3" fmla="*/ 1 h 1"/>
                  <a:gd name="T4" fmla="*/ 2 w 2"/>
                  <a:gd name="T5" fmla="*/ 0 h 1"/>
                  <a:gd name="T6" fmla="*/ 1 w 2"/>
                  <a:gd name="T7" fmla="*/ 0 h 1"/>
                  <a:gd name="T8" fmla="*/ 0 w 2"/>
                  <a:gd name="T9" fmla="*/ 1 h 1"/>
                </a:gdLst>
                <a:ahLst/>
                <a:cxnLst>
                  <a:cxn ang="0">
                    <a:pos x="T0" y="T1"/>
                  </a:cxn>
                  <a:cxn ang="0">
                    <a:pos x="T2" y="T3"/>
                  </a:cxn>
                  <a:cxn ang="0">
                    <a:pos x="T4" y="T5"/>
                  </a:cxn>
                  <a:cxn ang="0">
                    <a:pos x="T6" y="T7"/>
                  </a:cxn>
                  <a:cxn ang="0">
                    <a:pos x="T8" y="T9"/>
                  </a:cxn>
                </a:cxnLst>
                <a:rect l="0" t="0" r="r" b="b"/>
                <a:pathLst>
                  <a:path w="2" h="1">
                    <a:moveTo>
                      <a:pt x="0" y="1"/>
                    </a:moveTo>
                    <a:cubicBezTo>
                      <a:pt x="0" y="1"/>
                      <a:pt x="1" y="1"/>
                      <a:pt x="1" y="1"/>
                    </a:cubicBezTo>
                    <a:cubicBezTo>
                      <a:pt x="2" y="1"/>
                      <a:pt x="2" y="1"/>
                      <a:pt x="2" y="0"/>
                    </a:cubicBezTo>
                    <a:cubicBezTo>
                      <a:pt x="2" y="0"/>
                      <a:pt x="1" y="0"/>
                      <a:pt x="1" y="0"/>
                    </a:cubicBezTo>
                    <a:cubicBezTo>
                      <a:pt x="0" y="0"/>
                      <a:pt x="0" y="0"/>
                      <a:pt x="0" y="1"/>
                    </a:cubicBezTo>
                    <a:close/>
                  </a:path>
                </a:pathLst>
              </a:custGeom>
              <a:solidFill>
                <a:srgbClr val="86878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670" name="Freeform 488"/>
              <p:cNvSpPr/>
              <p:nvPr/>
            </p:nvSpPr>
            <p:spPr bwMode="auto">
              <a:xfrm>
                <a:off x="6586" y="3326"/>
                <a:ext cx="2" cy="1"/>
              </a:xfrm>
              <a:custGeom>
                <a:avLst/>
                <a:gdLst>
                  <a:gd name="T0" fmla="*/ 0 w 2"/>
                  <a:gd name="T1" fmla="*/ 1 h 1"/>
                  <a:gd name="T2" fmla="*/ 1 w 2"/>
                  <a:gd name="T3" fmla="*/ 1 h 1"/>
                  <a:gd name="T4" fmla="*/ 2 w 2"/>
                  <a:gd name="T5" fmla="*/ 1 h 1"/>
                  <a:gd name="T6" fmla="*/ 1 w 2"/>
                  <a:gd name="T7" fmla="*/ 0 h 1"/>
                  <a:gd name="T8" fmla="*/ 0 w 2"/>
                  <a:gd name="T9" fmla="*/ 1 h 1"/>
                </a:gdLst>
                <a:ahLst/>
                <a:cxnLst>
                  <a:cxn ang="0">
                    <a:pos x="T0" y="T1"/>
                  </a:cxn>
                  <a:cxn ang="0">
                    <a:pos x="T2" y="T3"/>
                  </a:cxn>
                  <a:cxn ang="0">
                    <a:pos x="T4" y="T5"/>
                  </a:cxn>
                  <a:cxn ang="0">
                    <a:pos x="T6" y="T7"/>
                  </a:cxn>
                  <a:cxn ang="0">
                    <a:pos x="T8" y="T9"/>
                  </a:cxn>
                </a:cxnLst>
                <a:rect l="0" t="0" r="r" b="b"/>
                <a:pathLst>
                  <a:path w="2" h="1">
                    <a:moveTo>
                      <a:pt x="0" y="1"/>
                    </a:moveTo>
                    <a:lnTo>
                      <a:pt x="1" y="1"/>
                    </a:lnTo>
                    <a:lnTo>
                      <a:pt x="2" y="1"/>
                    </a:lnTo>
                    <a:lnTo>
                      <a:pt x="1" y="0"/>
                    </a:lnTo>
                    <a:lnTo>
                      <a:pt x="0" y="1"/>
                    </a:lnTo>
                    <a:close/>
                  </a:path>
                </a:pathLst>
              </a:custGeom>
              <a:solidFill>
                <a:srgbClr val="6D6D6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671" name="Freeform 489"/>
              <p:cNvSpPr/>
              <p:nvPr/>
            </p:nvSpPr>
            <p:spPr bwMode="auto">
              <a:xfrm>
                <a:off x="6581" y="3318"/>
                <a:ext cx="52" cy="25"/>
              </a:xfrm>
              <a:custGeom>
                <a:avLst/>
                <a:gdLst>
                  <a:gd name="T0" fmla="*/ 0 w 52"/>
                  <a:gd name="T1" fmla="*/ 19 h 25"/>
                  <a:gd name="T2" fmla="*/ 37 w 52"/>
                  <a:gd name="T3" fmla="*/ 25 h 25"/>
                  <a:gd name="T4" fmla="*/ 52 w 52"/>
                  <a:gd name="T5" fmla="*/ 7 h 25"/>
                  <a:gd name="T6" fmla="*/ 16 w 52"/>
                  <a:gd name="T7" fmla="*/ 0 h 25"/>
                  <a:gd name="T8" fmla="*/ 0 w 52"/>
                  <a:gd name="T9" fmla="*/ 19 h 25"/>
                </a:gdLst>
                <a:ahLst/>
                <a:cxnLst>
                  <a:cxn ang="0">
                    <a:pos x="T0" y="T1"/>
                  </a:cxn>
                  <a:cxn ang="0">
                    <a:pos x="T2" y="T3"/>
                  </a:cxn>
                  <a:cxn ang="0">
                    <a:pos x="T4" y="T5"/>
                  </a:cxn>
                  <a:cxn ang="0">
                    <a:pos x="T6" y="T7"/>
                  </a:cxn>
                  <a:cxn ang="0">
                    <a:pos x="T8" y="T9"/>
                  </a:cxn>
                </a:cxnLst>
                <a:rect l="0" t="0" r="r" b="b"/>
                <a:pathLst>
                  <a:path w="52" h="25">
                    <a:moveTo>
                      <a:pt x="0" y="19"/>
                    </a:moveTo>
                    <a:lnTo>
                      <a:pt x="37" y="25"/>
                    </a:lnTo>
                    <a:lnTo>
                      <a:pt x="52" y="7"/>
                    </a:lnTo>
                    <a:lnTo>
                      <a:pt x="16" y="0"/>
                    </a:lnTo>
                    <a:lnTo>
                      <a:pt x="0" y="19"/>
                    </a:lnTo>
                    <a:close/>
                  </a:path>
                </a:pathLst>
              </a:custGeom>
              <a:solidFill>
                <a:srgbClr val="DFEAE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672" name="Freeform 490"/>
              <p:cNvSpPr>
                <a:spLocks noEditPoints="1"/>
              </p:cNvSpPr>
              <p:nvPr/>
            </p:nvSpPr>
            <p:spPr bwMode="auto">
              <a:xfrm>
                <a:off x="6575" y="3314"/>
                <a:ext cx="63" cy="32"/>
              </a:xfrm>
              <a:custGeom>
                <a:avLst/>
                <a:gdLst>
                  <a:gd name="T0" fmla="*/ 19 w 63"/>
                  <a:gd name="T1" fmla="*/ 2 h 32"/>
                  <a:gd name="T2" fmla="*/ 22 w 63"/>
                  <a:gd name="T3" fmla="*/ 1 h 32"/>
                  <a:gd name="T4" fmla="*/ 62 w 63"/>
                  <a:gd name="T5" fmla="*/ 8 h 32"/>
                  <a:gd name="T6" fmla="*/ 63 w 63"/>
                  <a:gd name="T7" fmla="*/ 9 h 32"/>
                  <a:gd name="T8" fmla="*/ 45 w 63"/>
                  <a:gd name="T9" fmla="*/ 31 h 32"/>
                  <a:gd name="T10" fmla="*/ 42 w 63"/>
                  <a:gd name="T11" fmla="*/ 32 h 32"/>
                  <a:gd name="T12" fmla="*/ 2 w 63"/>
                  <a:gd name="T13" fmla="*/ 25 h 32"/>
                  <a:gd name="T14" fmla="*/ 1 w 63"/>
                  <a:gd name="T15" fmla="*/ 23 h 32"/>
                  <a:gd name="T16" fmla="*/ 19 w 63"/>
                  <a:gd name="T17" fmla="*/ 2 h 32"/>
                  <a:gd name="T18" fmla="*/ 42 w 63"/>
                  <a:gd name="T19" fmla="*/ 29 h 32"/>
                  <a:gd name="T20" fmla="*/ 58 w 63"/>
                  <a:gd name="T21" fmla="*/ 10 h 32"/>
                  <a:gd name="T22" fmla="*/ 22 w 63"/>
                  <a:gd name="T23" fmla="*/ 4 h 32"/>
                  <a:gd name="T24" fmla="*/ 6 w 63"/>
                  <a:gd name="T25" fmla="*/ 22 h 32"/>
                  <a:gd name="T26" fmla="*/ 42 w 63"/>
                  <a:gd name="T27" fmla="*/ 29 h 32"/>
                  <a:gd name="T28" fmla="*/ 53 w 63"/>
                  <a:gd name="T29" fmla="*/ 20 h 32"/>
                  <a:gd name="T30" fmla="*/ 53 w 63"/>
                  <a:gd name="T31" fmla="*/ 19 h 32"/>
                  <a:gd name="T32" fmla="*/ 51 w 63"/>
                  <a:gd name="T33" fmla="*/ 20 h 32"/>
                  <a:gd name="T34" fmla="*/ 51 w 63"/>
                  <a:gd name="T35" fmla="*/ 21 h 32"/>
                  <a:gd name="T36" fmla="*/ 53 w 63"/>
                  <a:gd name="T37" fmla="*/ 20 h 32"/>
                  <a:gd name="T38" fmla="*/ 11 w 63"/>
                  <a:gd name="T39" fmla="*/ 13 h 32"/>
                  <a:gd name="T40" fmla="*/ 12 w 63"/>
                  <a:gd name="T41" fmla="*/ 13 h 32"/>
                  <a:gd name="T42" fmla="*/ 13 w 63"/>
                  <a:gd name="T43" fmla="*/ 13 h 32"/>
                  <a:gd name="T44" fmla="*/ 12 w 63"/>
                  <a:gd name="T45" fmla="*/ 12 h 32"/>
                  <a:gd name="T46" fmla="*/ 11 w 63"/>
                  <a:gd name="T47"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3" h="32">
                    <a:moveTo>
                      <a:pt x="19" y="2"/>
                    </a:moveTo>
                    <a:cubicBezTo>
                      <a:pt x="20" y="1"/>
                      <a:pt x="21" y="0"/>
                      <a:pt x="22" y="1"/>
                    </a:cubicBezTo>
                    <a:cubicBezTo>
                      <a:pt x="62" y="8"/>
                      <a:pt x="62" y="8"/>
                      <a:pt x="62" y="8"/>
                    </a:cubicBezTo>
                    <a:cubicBezTo>
                      <a:pt x="63" y="8"/>
                      <a:pt x="63" y="9"/>
                      <a:pt x="63" y="9"/>
                    </a:cubicBezTo>
                    <a:cubicBezTo>
                      <a:pt x="45" y="31"/>
                      <a:pt x="45" y="31"/>
                      <a:pt x="45" y="31"/>
                    </a:cubicBezTo>
                    <a:cubicBezTo>
                      <a:pt x="44" y="32"/>
                      <a:pt x="43" y="32"/>
                      <a:pt x="42" y="32"/>
                    </a:cubicBezTo>
                    <a:cubicBezTo>
                      <a:pt x="2" y="25"/>
                      <a:pt x="2" y="25"/>
                      <a:pt x="2" y="25"/>
                    </a:cubicBezTo>
                    <a:cubicBezTo>
                      <a:pt x="1" y="25"/>
                      <a:pt x="0" y="24"/>
                      <a:pt x="1" y="23"/>
                    </a:cubicBezTo>
                    <a:lnTo>
                      <a:pt x="19" y="2"/>
                    </a:lnTo>
                    <a:close/>
                    <a:moveTo>
                      <a:pt x="42" y="29"/>
                    </a:moveTo>
                    <a:cubicBezTo>
                      <a:pt x="58" y="10"/>
                      <a:pt x="58" y="10"/>
                      <a:pt x="58" y="10"/>
                    </a:cubicBezTo>
                    <a:cubicBezTo>
                      <a:pt x="22" y="4"/>
                      <a:pt x="22" y="4"/>
                      <a:pt x="22" y="4"/>
                    </a:cubicBezTo>
                    <a:cubicBezTo>
                      <a:pt x="6" y="22"/>
                      <a:pt x="6" y="22"/>
                      <a:pt x="6" y="22"/>
                    </a:cubicBezTo>
                    <a:lnTo>
                      <a:pt x="42" y="29"/>
                    </a:lnTo>
                    <a:close/>
                    <a:moveTo>
                      <a:pt x="53" y="20"/>
                    </a:moveTo>
                    <a:cubicBezTo>
                      <a:pt x="53" y="19"/>
                      <a:pt x="53" y="19"/>
                      <a:pt x="53" y="19"/>
                    </a:cubicBezTo>
                    <a:cubicBezTo>
                      <a:pt x="52" y="19"/>
                      <a:pt x="51" y="19"/>
                      <a:pt x="51" y="20"/>
                    </a:cubicBezTo>
                    <a:cubicBezTo>
                      <a:pt x="50" y="20"/>
                      <a:pt x="50" y="21"/>
                      <a:pt x="51" y="21"/>
                    </a:cubicBezTo>
                    <a:cubicBezTo>
                      <a:pt x="52" y="21"/>
                      <a:pt x="53" y="20"/>
                      <a:pt x="53" y="20"/>
                    </a:cubicBezTo>
                    <a:close/>
                    <a:moveTo>
                      <a:pt x="11" y="13"/>
                    </a:moveTo>
                    <a:cubicBezTo>
                      <a:pt x="12" y="13"/>
                      <a:pt x="12" y="13"/>
                      <a:pt x="12" y="13"/>
                    </a:cubicBezTo>
                    <a:cubicBezTo>
                      <a:pt x="13" y="13"/>
                      <a:pt x="13" y="13"/>
                      <a:pt x="13" y="13"/>
                    </a:cubicBezTo>
                    <a:cubicBezTo>
                      <a:pt x="12" y="12"/>
                      <a:pt x="12" y="12"/>
                      <a:pt x="12" y="12"/>
                    </a:cubicBezTo>
                    <a:lnTo>
                      <a:pt x="11" y="13"/>
                    </a:lnTo>
                    <a:close/>
                  </a:path>
                </a:pathLst>
              </a:custGeom>
              <a:solidFill>
                <a:srgbClr val="A7A9A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673" name="Freeform 491"/>
              <p:cNvSpPr/>
              <p:nvPr/>
            </p:nvSpPr>
            <p:spPr bwMode="auto">
              <a:xfrm>
                <a:off x="6576" y="3322"/>
                <a:ext cx="63" cy="27"/>
              </a:xfrm>
              <a:custGeom>
                <a:avLst/>
                <a:gdLst>
                  <a:gd name="T0" fmla="*/ 62 w 63"/>
                  <a:gd name="T1" fmla="*/ 0 h 27"/>
                  <a:gd name="T2" fmla="*/ 62 w 63"/>
                  <a:gd name="T3" fmla="*/ 1 h 27"/>
                  <a:gd name="T4" fmla="*/ 44 w 63"/>
                  <a:gd name="T5" fmla="*/ 23 h 27"/>
                  <a:gd name="T6" fmla="*/ 41 w 63"/>
                  <a:gd name="T7" fmla="*/ 24 h 27"/>
                  <a:gd name="T8" fmla="*/ 1 w 63"/>
                  <a:gd name="T9" fmla="*/ 17 h 27"/>
                  <a:gd name="T10" fmla="*/ 0 w 63"/>
                  <a:gd name="T11" fmla="*/ 16 h 27"/>
                  <a:gd name="T12" fmla="*/ 1 w 63"/>
                  <a:gd name="T13" fmla="*/ 19 h 27"/>
                  <a:gd name="T14" fmla="*/ 2 w 63"/>
                  <a:gd name="T15" fmla="*/ 20 h 27"/>
                  <a:gd name="T16" fmla="*/ 42 w 63"/>
                  <a:gd name="T17" fmla="*/ 27 h 27"/>
                  <a:gd name="T18" fmla="*/ 45 w 63"/>
                  <a:gd name="T19" fmla="*/ 26 h 27"/>
                  <a:gd name="T20" fmla="*/ 63 w 63"/>
                  <a:gd name="T21" fmla="*/ 4 h 27"/>
                  <a:gd name="T22" fmla="*/ 63 w 63"/>
                  <a:gd name="T23" fmla="*/ 3 h 27"/>
                  <a:gd name="T24" fmla="*/ 62 w 63"/>
                  <a:gd name="T25"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3" h="27">
                    <a:moveTo>
                      <a:pt x="62" y="0"/>
                    </a:moveTo>
                    <a:cubicBezTo>
                      <a:pt x="62" y="1"/>
                      <a:pt x="62" y="1"/>
                      <a:pt x="62" y="1"/>
                    </a:cubicBezTo>
                    <a:cubicBezTo>
                      <a:pt x="44" y="23"/>
                      <a:pt x="44" y="23"/>
                      <a:pt x="44" y="23"/>
                    </a:cubicBezTo>
                    <a:cubicBezTo>
                      <a:pt x="43" y="24"/>
                      <a:pt x="42" y="24"/>
                      <a:pt x="41" y="24"/>
                    </a:cubicBezTo>
                    <a:cubicBezTo>
                      <a:pt x="1" y="17"/>
                      <a:pt x="1" y="17"/>
                      <a:pt x="1" y="17"/>
                    </a:cubicBezTo>
                    <a:cubicBezTo>
                      <a:pt x="0" y="17"/>
                      <a:pt x="0" y="17"/>
                      <a:pt x="0" y="16"/>
                    </a:cubicBezTo>
                    <a:cubicBezTo>
                      <a:pt x="0" y="17"/>
                      <a:pt x="0" y="18"/>
                      <a:pt x="1" y="19"/>
                    </a:cubicBezTo>
                    <a:cubicBezTo>
                      <a:pt x="1" y="19"/>
                      <a:pt x="1" y="20"/>
                      <a:pt x="2" y="20"/>
                    </a:cubicBezTo>
                    <a:cubicBezTo>
                      <a:pt x="42" y="27"/>
                      <a:pt x="42" y="27"/>
                      <a:pt x="42" y="27"/>
                    </a:cubicBezTo>
                    <a:cubicBezTo>
                      <a:pt x="43" y="27"/>
                      <a:pt x="44" y="26"/>
                      <a:pt x="45" y="26"/>
                    </a:cubicBezTo>
                    <a:cubicBezTo>
                      <a:pt x="63" y="4"/>
                      <a:pt x="63" y="4"/>
                      <a:pt x="63" y="4"/>
                    </a:cubicBezTo>
                    <a:cubicBezTo>
                      <a:pt x="63" y="4"/>
                      <a:pt x="63" y="3"/>
                      <a:pt x="63" y="3"/>
                    </a:cubicBezTo>
                    <a:lnTo>
                      <a:pt x="62" y="0"/>
                    </a:lnTo>
                    <a:close/>
                  </a:path>
                </a:pathLst>
              </a:custGeom>
              <a:solidFill>
                <a:srgbClr val="BFC1C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674" name="Freeform 492"/>
              <p:cNvSpPr/>
              <p:nvPr/>
            </p:nvSpPr>
            <p:spPr bwMode="auto">
              <a:xfrm>
                <a:off x="6625" y="3333"/>
                <a:ext cx="3" cy="2"/>
              </a:xfrm>
              <a:custGeom>
                <a:avLst/>
                <a:gdLst>
                  <a:gd name="T0" fmla="*/ 0 w 3"/>
                  <a:gd name="T1" fmla="*/ 1 h 2"/>
                  <a:gd name="T2" fmla="*/ 0 w 3"/>
                  <a:gd name="T3" fmla="*/ 2 h 2"/>
                  <a:gd name="T4" fmla="*/ 1 w 3"/>
                  <a:gd name="T5" fmla="*/ 2 h 2"/>
                  <a:gd name="T6" fmla="*/ 3 w 3"/>
                  <a:gd name="T7" fmla="*/ 1 h 2"/>
                  <a:gd name="T8" fmla="*/ 3 w 3"/>
                  <a:gd name="T9" fmla="*/ 0 h 2"/>
                  <a:gd name="T10" fmla="*/ 3 w 3"/>
                  <a:gd name="T11" fmla="*/ 0 h 2"/>
                  <a:gd name="T12" fmla="*/ 3 w 3"/>
                  <a:gd name="T13" fmla="*/ 1 h 2"/>
                  <a:gd name="T14" fmla="*/ 1 w 3"/>
                  <a:gd name="T15" fmla="*/ 2 h 2"/>
                  <a:gd name="T16" fmla="*/ 0 w 3"/>
                  <a:gd name="T17"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2">
                    <a:moveTo>
                      <a:pt x="0" y="1"/>
                    </a:moveTo>
                    <a:cubicBezTo>
                      <a:pt x="0" y="2"/>
                      <a:pt x="0" y="2"/>
                      <a:pt x="0" y="2"/>
                    </a:cubicBezTo>
                    <a:cubicBezTo>
                      <a:pt x="0" y="2"/>
                      <a:pt x="1" y="2"/>
                      <a:pt x="1" y="2"/>
                    </a:cubicBezTo>
                    <a:cubicBezTo>
                      <a:pt x="2" y="2"/>
                      <a:pt x="3" y="2"/>
                      <a:pt x="3" y="1"/>
                    </a:cubicBezTo>
                    <a:cubicBezTo>
                      <a:pt x="3" y="0"/>
                      <a:pt x="3" y="0"/>
                      <a:pt x="3" y="0"/>
                    </a:cubicBezTo>
                    <a:cubicBezTo>
                      <a:pt x="3" y="0"/>
                      <a:pt x="3" y="0"/>
                      <a:pt x="3" y="0"/>
                    </a:cubicBezTo>
                    <a:cubicBezTo>
                      <a:pt x="3" y="1"/>
                      <a:pt x="3" y="1"/>
                      <a:pt x="3" y="1"/>
                    </a:cubicBezTo>
                    <a:cubicBezTo>
                      <a:pt x="3" y="2"/>
                      <a:pt x="2" y="2"/>
                      <a:pt x="1" y="2"/>
                    </a:cubicBezTo>
                    <a:cubicBezTo>
                      <a:pt x="1" y="2"/>
                      <a:pt x="0" y="2"/>
                      <a:pt x="0" y="1"/>
                    </a:cubicBezTo>
                    <a:close/>
                  </a:path>
                </a:pathLst>
              </a:custGeom>
              <a:solidFill>
                <a:srgbClr val="D1D1D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675" name="Freeform 493"/>
              <p:cNvSpPr/>
              <p:nvPr/>
            </p:nvSpPr>
            <p:spPr bwMode="auto">
              <a:xfrm>
                <a:off x="6625" y="3333"/>
                <a:ext cx="4" cy="2"/>
              </a:xfrm>
              <a:custGeom>
                <a:avLst/>
                <a:gdLst>
                  <a:gd name="T0" fmla="*/ 0 w 4"/>
                  <a:gd name="T1" fmla="*/ 1 h 2"/>
                  <a:gd name="T2" fmla="*/ 1 w 4"/>
                  <a:gd name="T3" fmla="*/ 2 h 2"/>
                  <a:gd name="T4" fmla="*/ 3 w 4"/>
                  <a:gd name="T5" fmla="*/ 1 h 2"/>
                  <a:gd name="T6" fmla="*/ 3 w 4"/>
                  <a:gd name="T7" fmla="*/ 0 h 2"/>
                  <a:gd name="T8" fmla="*/ 0 w 4"/>
                  <a:gd name="T9" fmla="*/ 1 h 2"/>
                </a:gdLst>
                <a:ahLst/>
                <a:cxnLst>
                  <a:cxn ang="0">
                    <a:pos x="T0" y="T1"/>
                  </a:cxn>
                  <a:cxn ang="0">
                    <a:pos x="T2" y="T3"/>
                  </a:cxn>
                  <a:cxn ang="0">
                    <a:pos x="T4" y="T5"/>
                  </a:cxn>
                  <a:cxn ang="0">
                    <a:pos x="T6" y="T7"/>
                  </a:cxn>
                  <a:cxn ang="0">
                    <a:pos x="T8" y="T9"/>
                  </a:cxn>
                </a:cxnLst>
                <a:rect l="0" t="0" r="r" b="b"/>
                <a:pathLst>
                  <a:path w="4" h="2">
                    <a:moveTo>
                      <a:pt x="0" y="1"/>
                    </a:moveTo>
                    <a:cubicBezTo>
                      <a:pt x="0" y="1"/>
                      <a:pt x="0" y="2"/>
                      <a:pt x="1" y="2"/>
                    </a:cubicBezTo>
                    <a:cubicBezTo>
                      <a:pt x="2" y="2"/>
                      <a:pt x="3" y="2"/>
                      <a:pt x="3" y="1"/>
                    </a:cubicBezTo>
                    <a:cubicBezTo>
                      <a:pt x="4" y="0"/>
                      <a:pt x="3" y="0"/>
                      <a:pt x="3" y="0"/>
                    </a:cubicBezTo>
                    <a:cubicBezTo>
                      <a:pt x="2" y="0"/>
                      <a:pt x="1" y="0"/>
                      <a:pt x="0" y="1"/>
                    </a:cubicBezTo>
                    <a:close/>
                  </a:path>
                </a:pathLst>
              </a:custGeom>
              <a:solidFill>
                <a:srgbClr val="C1C7C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676" name="Freeform 494"/>
              <p:cNvSpPr/>
              <p:nvPr/>
            </p:nvSpPr>
            <p:spPr bwMode="auto">
              <a:xfrm>
                <a:off x="6628" y="3332"/>
                <a:ext cx="4" cy="6"/>
              </a:xfrm>
              <a:custGeom>
                <a:avLst/>
                <a:gdLst>
                  <a:gd name="T0" fmla="*/ 4 w 4"/>
                  <a:gd name="T1" fmla="*/ 1 h 6"/>
                  <a:gd name="T2" fmla="*/ 3 w 4"/>
                  <a:gd name="T3" fmla="*/ 0 h 6"/>
                  <a:gd name="T4" fmla="*/ 0 w 4"/>
                  <a:gd name="T5" fmla="*/ 5 h 6"/>
                  <a:gd name="T6" fmla="*/ 0 w 4"/>
                  <a:gd name="T7" fmla="*/ 6 h 6"/>
                  <a:gd name="T8" fmla="*/ 4 w 4"/>
                  <a:gd name="T9" fmla="*/ 1 h 6"/>
                </a:gdLst>
                <a:ahLst/>
                <a:cxnLst>
                  <a:cxn ang="0">
                    <a:pos x="T0" y="T1"/>
                  </a:cxn>
                  <a:cxn ang="0">
                    <a:pos x="T2" y="T3"/>
                  </a:cxn>
                  <a:cxn ang="0">
                    <a:pos x="T4" y="T5"/>
                  </a:cxn>
                  <a:cxn ang="0">
                    <a:pos x="T6" y="T7"/>
                  </a:cxn>
                  <a:cxn ang="0">
                    <a:pos x="T8" y="T9"/>
                  </a:cxn>
                </a:cxnLst>
                <a:rect l="0" t="0" r="r" b="b"/>
                <a:pathLst>
                  <a:path w="4" h="6">
                    <a:moveTo>
                      <a:pt x="4" y="1"/>
                    </a:moveTo>
                    <a:lnTo>
                      <a:pt x="3" y="0"/>
                    </a:lnTo>
                    <a:lnTo>
                      <a:pt x="0" y="5"/>
                    </a:lnTo>
                    <a:lnTo>
                      <a:pt x="0" y="6"/>
                    </a:lnTo>
                    <a:lnTo>
                      <a:pt x="4" y="1"/>
                    </a:lnTo>
                    <a:close/>
                  </a:path>
                </a:pathLst>
              </a:custGeom>
              <a:solidFill>
                <a:srgbClr val="4F4F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677" name="Freeform 495"/>
              <p:cNvSpPr/>
              <p:nvPr/>
            </p:nvSpPr>
            <p:spPr bwMode="auto">
              <a:xfrm>
                <a:off x="6628" y="3333"/>
                <a:ext cx="4" cy="5"/>
              </a:xfrm>
              <a:custGeom>
                <a:avLst/>
                <a:gdLst>
                  <a:gd name="T0" fmla="*/ 4 w 4"/>
                  <a:gd name="T1" fmla="*/ 0 h 5"/>
                  <a:gd name="T2" fmla="*/ 3 w 4"/>
                  <a:gd name="T3" fmla="*/ 0 h 5"/>
                  <a:gd name="T4" fmla="*/ 0 w 4"/>
                  <a:gd name="T5" fmla="*/ 4 h 5"/>
                  <a:gd name="T6" fmla="*/ 0 w 4"/>
                  <a:gd name="T7" fmla="*/ 5 h 5"/>
                  <a:gd name="T8" fmla="*/ 4 w 4"/>
                  <a:gd name="T9" fmla="*/ 0 h 5"/>
                </a:gdLst>
                <a:ahLst/>
                <a:cxnLst>
                  <a:cxn ang="0">
                    <a:pos x="T0" y="T1"/>
                  </a:cxn>
                  <a:cxn ang="0">
                    <a:pos x="T2" y="T3"/>
                  </a:cxn>
                  <a:cxn ang="0">
                    <a:pos x="T4" y="T5"/>
                  </a:cxn>
                  <a:cxn ang="0">
                    <a:pos x="T6" y="T7"/>
                  </a:cxn>
                  <a:cxn ang="0">
                    <a:pos x="T8" y="T9"/>
                  </a:cxn>
                </a:cxnLst>
                <a:rect l="0" t="0" r="r" b="b"/>
                <a:pathLst>
                  <a:path w="4" h="5">
                    <a:moveTo>
                      <a:pt x="4" y="0"/>
                    </a:moveTo>
                    <a:lnTo>
                      <a:pt x="3" y="0"/>
                    </a:lnTo>
                    <a:lnTo>
                      <a:pt x="0" y="4"/>
                    </a:lnTo>
                    <a:lnTo>
                      <a:pt x="0" y="5"/>
                    </a:lnTo>
                    <a:lnTo>
                      <a:pt x="4" y="0"/>
                    </a:lnTo>
                    <a:close/>
                  </a:path>
                </a:pathLst>
              </a:custGeom>
              <a:solidFill>
                <a:srgbClr val="5B5B5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678" name="Freeform 496"/>
              <p:cNvSpPr/>
              <p:nvPr/>
            </p:nvSpPr>
            <p:spPr bwMode="auto">
              <a:xfrm>
                <a:off x="6582" y="3340"/>
                <a:ext cx="2" cy="2"/>
              </a:xfrm>
              <a:custGeom>
                <a:avLst/>
                <a:gdLst>
                  <a:gd name="T0" fmla="*/ 0 w 2"/>
                  <a:gd name="T1" fmla="*/ 0 h 2"/>
                  <a:gd name="T2" fmla="*/ 1 w 2"/>
                  <a:gd name="T3" fmla="*/ 0 h 2"/>
                  <a:gd name="T4" fmla="*/ 1 w 2"/>
                  <a:gd name="T5" fmla="*/ 1 h 2"/>
                  <a:gd name="T6" fmla="*/ 2 w 2"/>
                  <a:gd name="T7" fmla="*/ 2 h 2"/>
                  <a:gd name="T8" fmla="*/ 2 w 2"/>
                  <a:gd name="T9" fmla="*/ 2 h 2"/>
                  <a:gd name="T10" fmla="*/ 0 w 2"/>
                  <a:gd name="T11" fmla="*/ 2 h 2"/>
                  <a:gd name="T12" fmla="*/ 0 w 2"/>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2" h="2">
                    <a:moveTo>
                      <a:pt x="0" y="0"/>
                    </a:moveTo>
                    <a:lnTo>
                      <a:pt x="1" y="0"/>
                    </a:lnTo>
                    <a:lnTo>
                      <a:pt x="1" y="1"/>
                    </a:lnTo>
                    <a:lnTo>
                      <a:pt x="2" y="2"/>
                    </a:lnTo>
                    <a:lnTo>
                      <a:pt x="2" y="2"/>
                    </a:lnTo>
                    <a:lnTo>
                      <a:pt x="0" y="2"/>
                    </a:lnTo>
                    <a:lnTo>
                      <a:pt x="0" y="0"/>
                    </a:lnTo>
                    <a:close/>
                  </a:path>
                </a:pathLst>
              </a:custGeom>
              <a:solidFill>
                <a:srgbClr val="50515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679" name="Freeform 497"/>
              <p:cNvSpPr/>
              <p:nvPr/>
            </p:nvSpPr>
            <p:spPr bwMode="auto">
              <a:xfrm>
                <a:off x="6582" y="3340"/>
                <a:ext cx="2" cy="2"/>
              </a:xfrm>
              <a:custGeom>
                <a:avLst/>
                <a:gdLst>
                  <a:gd name="T0" fmla="*/ 1 w 2"/>
                  <a:gd name="T1" fmla="*/ 1 h 2"/>
                  <a:gd name="T2" fmla="*/ 1 w 2"/>
                  <a:gd name="T3" fmla="*/ 0 h 2"/>
                  <a:gd name="T4" fmla="*/ 0 w 2"/>
                  <a:gd name="T5" fmla="*/ 0 h 2"/>
                  <a:gd name="T6" fmla="*/ 0 w 2"/>
                  <a:gd name="T7" fmla="*/ 2 h 2"/>
                  <a:gd name="T8" fmla="*/ 2 w 2"/>
                  <a:gd name="T9" fmla="*/ 2 h 2"/>
                  <a:gd name="T10" fmla="*/ 1 w 2"/>
                  <a:gd name="T11" fmla="*/ 1 h 2"/>
                </a:gdLst>
                <a:ahLst/>
                <a:cxnLst>
                  <a:cxn ang="0">
                    <a:pos x="T0" y="T1"/>
                  </a:cxn>
                  <a:cxn ang="0">
                    <a:pos x="T2" y="T3"/>
                  </a:cxn>
                  <a:cxn ang="0">
                    <a:pos x="T4" y="T5"/>
                  </a:cxn>
                  <a:cxn ang="0">
                    <a:pos x="T6" y="T7"/>
                  </a:cxn>
                  <a:cxn ang="0">
                    <a:pos x="T8" y="T9"/>
                  </a:cxn>
                  <a:cxn ang="0">
                    <a:pos x="T10" y="T11"/>
                  </a:cxn>
                </a:cxnLst>
                <a:rect l="0" t="0" r="r" b="b"/>
                <a:pathLst>
                  <a:path w="2" h="2">
                    <a:moveTo>
                      <a:pt x="1" y="1"/>
                    </a:moveTo>
                    <a:lnTo>
                      <a:pt x="1" y="0"/>
                    </a:lnTo>
                    <a:lnTo>
                      <a:pt x="0" y="0"/>
                    </a:lnTo>
                    <a:lnTo>
                      <a:pt x="0" y="2"/>
                    </a:lnTo>
                    <a:lnTo>
                      <a:pt x="2" y="2"/>
                    </a:lnTo>
                    <a:lnTo>
                      <a:pt x="1" y="1"/>
                    </a:lnTo>
                    <a:close/>
                  </a:path>
                </a:pathLst>
              </a:custGeom>
              <a:solidFill>
                <a:srgbClr val="5E606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680" name="Freeform 498"/>
              <p:cNvSpPr/>
              <p:nvPr/>
            </p:nvSpPr>
            <p:spPr bwMode="auto">
              <a:xfrm>
                <a:off x="6581" y="3340"/>
                <a:ext cx="2" cy="2"/>
              </a:xfrm>
              <a:custGeom>
                <a:avLst/>
                <a:gdLst>
                  <a:gd name="T0" fmla="*/ 1 w 2"/>
                  <a:gd name="T1" fmla="*/ 0 h 2"/>
                  <a:gd name="T2" fmla="*/ 1 w 2"/>
                  <a:gd name="T3" fmla="*/ 0 h 2"/>
                  <a:gd name="T4" fmla="*/ 0 w 2"/>
                  <a:gd name="T5" fmla="*/ 1 h 2"/>
                  <a:gd name="T6" fmla="*/ 0 w 2"/>
                  <a:gd name="T7" fmla="*/ 1 h 2"/>
                  <a:gd name="T8" fmla="*/ 1 w 2"/>
                  <a:gd name="T9" fmla="*/ 1 h 2"/>
                  <a:gd name="T10" fmla="*/ 1 w 2"/>
                  <a:gd name="T11" fmla="*/ 2 h 2"/>
                  <a:gd name="T12" fmla="*/ 1 w 2"/>
                  <a:gd name="T13" fmla="*/ 2 h 2"/>
                  <a:gd name="T14" fmla="*/ 2 w 2"/>
                  <a:gd name="T15" fmla="*/ 2 h 2"/>
                  <a:gd name="T16" fmla="*/ 2 w 2"/>
                  <a:gd name="T17" fmla="*/ 2 h 2"/>
                  <a:gd name="T18" fmla="*/ 1 w 2"/>
                  <a:gd name="T19" fmla="*/ 0 h 2"/>
                  <a:gd name="T20" fmla="*/ 1 w 2"/>
                  <a:gd name="T21"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 h="2">
                    <a:moveTo>
                      <a:pt x="1" y="0"/>
                    </a:moveTo>
                    <a:lnTo>
                      <a:pt x="1" y="0"/>
                    </a:lnTo>
                    <a:lnTo>
                      <a:pt x="0" y="1"/>
                    </a:lnTo>
                    <a:lnTo>
                      <a:pt x="0" y="1"/>
                    </a:lnTo>
                    <a:lnTo>
                      <a:pt x="1" y="1"/>
                    </a:lnTo>
                    <a:lnTo>
                      <a:pt x="1" y="2"/>
                    </a:lnTo>
                    <a:lnTo>
                      <a:pt x="1" y="2"/>
                    </a:lnTo>
                    <a:lnTo>
                      <a:pt x="2" y="2"/>
                    </a:lnTo>
                    <a:lnTo>
                      <a:pt x="2" y="2"/>
                    </a:lnTo>
                    <a:lnTo>
                      <a:pt x="1" y="0"/>
                    </a:lnTo>
                    <a:lnTo>
                      <a:pt x="1" y="0"/>
                    </a:lnTo>
                    <a:close/>
                  </a:path>
                </a:pathLst>
              </a:custGeom>
              <a:solidFill>
                <a:srgbClr val="A7A9A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681" name="Freeform 499"/>
              <p:cNvSpPr/>
              <p:nvPr/>
            </p:nvSpPr>
            <p:spPr bwMode="auto">
              <a:xfrm>
                <a:off x="6581" y="3341"/>
                <a:ext cx="1" cy="2"/>
              </a:xfrm>
              <a:custGeom>
                <a:avLst/>
                <a:gdLst>
                  <a:gd name="T0" fmla="*/ 0 w 1"/>
                  <a:gd name="T1" fmla="*/ 0 h 2"/>
                  <a:gd name="T2" fmla="*/ 1 w 1"/>
                  <a:gd name="T3" fmla="*/ 0 h 2"/>
                  <a:gd name="T4" fmla="*/ 1 w 1"/>
                  <a:gd name="T5" fmla="*/ 1 h 2"/>
                  <a:gd name="T6" fmla="*/ 1 w 1"/>
                  <a:gd name="T7" fmla="*/ 2 h 2"/>
                  <a:gd name="T8" fmla="*/ 1 w 1"/>
                  <a:gd name="T9" fmla="*/ 1 h 2"/>
                  <a:gd name="T10" fmla="*/ 0 w 1"/>
                  <a:gd name="T11" fmla="*/ 0 h 2"/>
                  <a:gd name="T12" fmla="*/ 0 w 1"/>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1" h="2">
                    <a:moveTo>
                      <a:pt x="0" y="0"/>
                    </a:moveTo>
                    <a:lnTo>
                      <a:pt x="1" y="0"/>
                    </a:lnTo>
                    <a:lnTo>
                      <a:pt x="1" y="1"/>
                    </a:lnTo>
                    <a:lnTo>
                      <a:pt x="1" y="2"/>
                    </a:lnTo>
                    <a:lnTo>
                      <a:pt x="1" y="1"/>
                    </a:lnTo>
                    <a:lnTo>
                      <a:pt x="0" y="0"/>
                    </a:lnTo>
                    <a:lnTo>
                      <a:pt x="0" y="0"/>
                    </a:lnTo>
                    <a:close/>
                  </a:path>
                </a:pathLst>
              </a:custGeom>
              <a:solidFill>
                <a:srgbClr val="E5E5E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682" name="Freeform 500"/>
              <p:cNvSpPr/>
              <p:nvPr/>
            </p:nvSpPr>
            <p:spPr bwMode="auto">
              <a:xfrm>
                <a:off x="6582" y="3340"/>
                <a:ext cx="2" cy="2"/>
              </a:xfrm>
              <a:custGeom>
                <a:avLst/>
                <a:gdLst>
                  <a:gd name="T0" fmla="*/ 0 w 2"/>
                  <a:gd name="T1" fmla="*/ 0 h 2"/>
                  <a:gd name="T2" fmla="*/ 1 w 2"/>
                  <a:gd name="T3" fmla="*/ 2 h 2"/>
                  <a:gd name="T4" fmla="*/ 2 w 2"/>
                  <a:gd name="T5" fmla="*/ 2 h 2"/>
                  <a:gd name="T6" fmla="*/ 1 w 2"/>
                  <a:gd name="T7" fmla="*/ 1 h 2"/>
                  <a:gd name="T8" fmla="*/ 1 w 2"/>
                  <a:gd name="T9" fmla="*/ 0 h 2"/>
                  <a:gd name="T10" fmla="*/ 0 w 2"/>
                  <a:gd name="T11" fmla="*/ 0 h 2"/>
                </a:gdLst>
                <a:ahLst/>
                <a:cxnLst>
                  <a:cxn ang="0">
                    <a:pos x="T0" y="T1"/>
                  </a:cxn>
                  <a:cxn ang="0">
                    <a:pos x="T2" y="T3"/>
                  </a:cxn>
                  <a:cxn ang="0">
                    <a:pos x="T4" y="T5"/>
                  </a:cxn>
                  <a:cxn ang="0">
                    <a:pos x="T6" y="T7"/>
                  </a:cxn>
                  <a:cxn ang="0">
                    <a:pos x="T8" y="T9"/>
                  </a:cxn>
                  <a:cxn ang="0">
                    <a:pos x="T10" y="T11"/>
                  </a:cxn>
                </a:cxnLst>
                <a:rect l="0" t="0" r="r" b="b"/>
                <a:pathLst>
                  <a:path w="2" h="2">
                    <a:moveTo>
                      <a:pt x="0" y="0"/>
                    </a:moveTo>
                    <a:lnTo>
                      <a:pt x="1" y="2"/>
                    </a:lnTo>
                    <a:lnTo>
                      <a:pt x="2" y="2"/>
                    </a:lnTo>
                    <a:lnTo>
                      <a:pt x="1" y="1"/>
                    </a:lnTo>
                    <a:lnTo>
                      <a:pt x="1" y="0"/>
                    </a:lnTo>
                    <a:lnTo>
                      <a:pt x="0" y="0"/>
                    </a:lnTo>
                    <a:close/>
                  </a:path>
                </a:pathLst>
              </a:custGeom>
              <a:solidFill>
                <a:srgbClr val="D6435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683" name="Freeform 501"/>
              <p:cNvSpPr/>
              <p:nvPr/>
            </p:nvSpPr>
            <p:spPr bwMode="auto">
              <a:xfrm>
                <a:off x="6582" y="3325"/>
                <a:ext cx="28" cy="12"/>
              </a:xfrm>
              <a:custGeom>
                <a:avLst/>
                <a:gdLst>
                  <a:gd name="T0" fmla="*/ 3 w 28"/>
                  <a:gd name="T1" fmla="*/ 2 h 12"/>
                  <a:gd name="T2" fmla="*/ 13 w 28"/>
                  <a:gd name="T3" fmla="*/ 0 h 12"/>
                  <a:gd name="T4" fmla="*/ 27 w 28"/>
                  <a:gd name="T5" fmla="*/ 4 h 12"/>
                  <a:gd name="T6" fmla="*/ 26 w 28"/>
                  <a:gd name="T7" fmla="*/ 5 h 12"/>
                  <a:gd name="T8" fmla="*/ 19 w 28"/>
                  <a:gd name="T9" fmla="*/ 5 h 12"/>
                  <a:gd name="T10" fmla="*/ 18 w 28"/>
                  <a:gd name="T11" fmla="*/ 9 h 12"/>
                  <a:gd name="T12" fmla="*/ 14 w 28"/>
                  <a:gd name="T13" fmla="*/ 12 h 12"/>
                  <a:gd name="T14" fmla="*/ 11 w 28"/>
                  <a:gd name="T15" fmla="*/ 10 h 12"/>
                  <a:gd name="T16" fmla="*/ 2 w 28"/>
                  <a:gd name="T17" fmla="*/ 9 h 12"/>
                  <a:gd name="T18" fmla="*/ 3 w 28"/>
                  <a:gd name="T19" fmla="*/ 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12">
                    <a:moveTo>
                      <a:pt x="3" y="2"/>
                    </a:moveTo>
                    <a:cubicBezTo>
                      <a:pt x="3" y="2"/>
                      <a:pt x="11" y="0"/>
                      <a:pt x="13" y="0"/>
                    </a:cubicBezTo>
                    <a:cubicBezTo>
                      <a:pt x="16" y="0"/>
                      <a:pt x="27" y="4"/>
                      <a:pt x="27" y="4"/>
                    </a:cubicBezTo>
                    <a:cubicBezTo>
                      <a:pt x="27" y="4"/>
                      <a:pt x="28" y="5"/>
                      <a:pt x="26" y="5"/>
                    </a:cubicBezTo>
                    <a:cubicBezTo>
                      <a:pt x="25" y="5"/>
                      <a:pt x="19" y="5"/>
                      <a:pt x="19" y="5"/>
                    </a:cubicBezTo>
                    <a:cubicBezTo>
                      <a:pt x="19" y="5"/>
                      <a:pt x="18" y="8"/>
                      <a:pt x="18" y="9"/>
                    </a:cubicBezTo>
                    <a:cubicBezTo>
                      <a:pt x="17" y="10"/>
                      <a:pt x="16" y="12"/>
                      <a:pt x="14" y="12"/>
                    </a:cubicBezTo>
                    <a:cubicBezTo>
                      <a:pt x="11" y="12"/>
                      <a:pt x="11" y="10"/>
                      <a:pt x="11" y="10"/>
                    </a:cubicBezTo>
                    <a:cubicBezTo>
                      <a:pt x="11" y="10"/>
                      <a:pt x="5" y="10"/>
                      <a:pt x="2" y="9"/>
                    </a:cubicBezTo>
                    <a:cubicBezTo>
                      <a:pt x="0" y="9"/>
                      <a:pt x="1" y="4"/>
                      <a:pt x="3" y="2"/>
                    </a:cubicBezTo>
                    <a:close/>
                  </a:path>
                </a:pathLst>
              </a:custGeom>
              <a:solidFill>
                <a:srgbClr val="F2C8A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684" name="Freeform 502"/>
              <p:cNvSpPr/>
              <p:nvPr/>
            </p:nvSpPr>
            <p:spPr bwMode="auto">
              <a:xfrm>
                <a:off x="6551" y="3416"/>
                <a:ext cx="80" cy="56"/>
              </a:xfrm>
              <a:custGeom>
                <a:avLst/>
                <a:gdLst>
                  <a:gd name="T0" fmla="*/ 12 w 80"/>
                  <a:gd name="T1" fmla="*/ 8 h 56"/>
                  <a:gd name="T2" fmla="*/ 4 w 80"/>
                  <a:gd name="T3" fmla="*/ 20 h 56"/>
                  <a:gd name="T4" fmla="*/ 24 w 80"/>
                  <a:gd name="T5" fmla="*/ 52 h 56"/>
                  <a:gd name="T6" fmla="*/ 60 w 80"/>
                  <a:gd name="T7" fmla="*/ 52 h 56"/>
                  <a:gd name="T8" fmla="*/ 68 w 80"/>
                  <a:gd name="T9" fmla="*/ 32 h 56"/>
                  <a:gd name="T10" fmla="*/ 12 w 80"/>
                  <a:gd name="T11" fmla="*/ 8 h 56"/>
                </a:gdLst>
                <a:ahLst/>
                <a:cxnLst>
                  <a:cxn ang="0">
                    <a:pos x="T0" y="T1"/>
                  </a:cxn>
                  <a:cxn ang="0">
                    <a:pos x="T2" y="T3"/>
                  </a:cxn>
                  <a:cxn ang="0">
                    <a:pos x="T4" y="T5"/>
                  </a:cxn>
                  <a:cxn ang="0">
                    <a:pos x="T6" y="T7"/>
                  </a:cxn>
                  <a:cxn ang="0">
                    <a:pos x="T8" y="T9"/>
                  </a:cxn>
                  <a:cxn ang="0">
                    <a:pos x="T10" y="T11"/>
                  </a:cxn>
                </a:cxnLst>
                <a:rect l="0" t="0" r="r" b="b"/>
                <a:pathLst>
                  <a:path w="80" h="56">
                    <a:moveTo>
                      <a:pt x="12" y="8"/>
                    </a:moveTo>
                    <a:cubicBezTo>
                      <a:pt x="12" y="8"/>
                      <a:pt x="0" y="8"/>
                      <a:pt x="4" y="20"/>
                    </a:cubicBezTo>
                    <a:cubicBezTo>
                      <a:pt x="8" y="32"/>
                      <a:pt x="4" y="52"/>
                      <a:pt x="24" y="52"/>
                    </a:cubicBezTo>
                    <a:cubicBezTo>
                      <a:pt x="44" y="52"/>
                      <a:pt x="52" y="48"/>
                      <a:pt x="60" y="52"/>
                    </a:cubicBezTo>
                    <a:cubicBezTo>
                      <a:pt x="68" y="56"/>
                      <a:pt x="80" y="40"/>
                      <a:pt x="68" y="32"/>
                    </a:cubicBezTo>
                    <a:cubicBezTo>
                      <a:pt x="56" y="24"/>
                      <a:pt x="32" y="0"/>
                      <a:pt x="12" y="8"/>
                    </a:cubicBezTo>
                    <a:close/>
                  </a:path>
                </a:pathLst>
              </a:custGeom>
              <a:solidFill>
                <a:srgbClr val="1BB27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685" name="Freeform 503"/>
              <p:cNvSpPr/>
              <p:nvPr/>
            </p:nvSpPr>
            <p:spPr bwMode="auto">
              <a:xfrm>
                <a:off x="6531" y="3341"/>
                <a:ext cx="78" cy="118"/>
              </a:xfrm>
              <a:custGeom>
                <a:avLst/>
                <a:gdLst>
                  <a:gd name="T0" fmla="*/ 76 w 78"/>
                  <a:gd name="T1" fmla="*/ 109 h 118"/>
                  <a:gd name="T2" fmla="*/ 64 w 78"/>
                  <a:gd name="T3" fmla="*/ 98 h 118"/>
                  <a:gd name="T4" fmla="*/ 62 w 78"/>
                  <a:gd name="T5" fmla="*/ 83 h 118"/>
                  <a:gd name="T6" fmla="*/ 66 w 78"/>
                  <a:gd name="T7" fmla="*/ 48 h 118"/>
                  <a:gd name="T8" fmla="*/ 61 w 78"/>
                  <a:gd name="T9" fmla="*/ 31 h 118"/>
                  <a:gd name="T10" fmla="*/ 36 w 78"/>
                  <a:gd name="T11" fmla="*/ 7 h 118"/>
                  <a:gd name="T12" fmla="*/ 12 w 78"/>
                  <a:gd name="T13" fmla="*/ 9 h 118"/>
                  <a:gd name="T14" fmla="*/ 6 w 78"/>
                  <a:gd name="T15" fmla="*/ 24 h 118"/>
                  <a:gd name="T16" fmla="*/ 44 w 78"/>
                  <a:gd name="T17" fmla="*/ 46 h 118"/>
                  <a:gd name="T18" fmla="*/ 45 w 78"/>
                  <a:gd name="T19" fmla="*/ 57 h 118"/>
                  <a:gd name="T20" fmla="*/ 50 w 78"/>
                  <a:gd name="T21" fmla="*/ 95 h 118"/>
                  <a:gd name="T22" fmla="*/ 50 w 78"/>
                  <a:gd name="T23" fmla="*/ 95 h 118"/>
                  <a:gd name="T24" fmla="*/ 50 w 78"/>
                  <a:gd name="T25" fmla="*/ 100 h 118"/>
                  <a:gd name="T26" fmla="*/ 52 w 78"/>
                  <a:gd name="T27" fmla="*/ 104 h 118"/>
                  <a:gd name="T28" fmla="*/ 63 w 78"/>
                  <a:gd name="T29" fmla="*/ 113 h 118"/>
                  <a:gd name="T30" fmla="*/ 76 w 78"/>
                  <a:gd name="T31" fmla="*/ 115 h 118"/>
                  <a:gd name="T32" fmla="*/ 76 w 78"/>
                  <a:gd name="T33" fmla="*/ 110 h 118"/>
                  <a:gd name="T34" fmla="*/ 76 w 78"/>
                  <a:gd name="T35" fmla="*/ 109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8" h="118">
                    <a:moveTo>
                      <a:pt x="76" y="109"/>
                    </a:moveTo>
                    <a:cubicBezTo>
                      <a:pt x="76" y="109"/>
                      <a:pt x="66" y="99"/>
                      <a:pt x="64" y="98"/>
                    </a:cubicBezTo>
                    <a:cubicBezTo>
                      <a:pt x="61" y="95"/>
                      <a:pt x="62" y="83"/>
                      <a:pt x="62" y="83"/>
                    </a:cubicBezTo>
                    <a:cubicBezTo>
                      <a:pt x="66" y="48"/>
                      <a:pt x="66" y="48"/>
                      <a:pt x="66" y="48"/>
                    </a:cubicBezTo>
                    <a:cubicBezTo>
                      <a:pt x="66" y="45"/>
                      <a:pt x="68" y="39"/>
                      <a:pt x="61" y="31"/>
                    </a:cubicBezTo>
                    <a:cubicBezTo>
                      <a:pt x="36" y="7"/>
                      <a:pt x="36" y="7"/>
                      <a:pt x="36" y="7"/>
                    </a:cubicBezTo>
                    <a:cubicBezTo>
                      <a:pt x="36" y="7"/>
                      <a:pt x="18" y="0"/>
                      <a:pt x="12" y="9"/>
                    </a:cubicBezTo>
                    <a:cubicBezTo>
                      <a:pt x="6" y="18"/>
                      <a:pt x="0" y="18"/>
                      <a:pt x="6" y="24"/>
                    </a:cubicBezTo>
                    <a:cubicBezTo>
                      <a:pt x="6" y="24"/>
                      <a:pt x="40" y="42"/>
                      <a:pt x="44" y="46"/>
                    </a:cubicBezTo>
                    <a:cubicBezTo>
                      <a:pt x="47" y="49"/>
                      <a:pt x="45" y="56"/>
                      <a:pt x="45" y="57"/>
                    </a:cubicBezTo>
                    <a:cubicBezTo>
                      <a:pt x="43" y="69"/>
                      <a:pt x="50" y="93"/>
                      <a:pt x="50" y="95"/>
                    </a:cubicBezTo>
                    <a:cubicBezTo>
                      <a:pt x="50" y="95"/>
                      <a:pt x="50" y="95"/>
                      <a:pt x="50" y="95"/>
                    </a:cubicBezTo>
                    <a:cubicBezTo>
                      <a:pt x="50" y="100"/>
                      <a:pt x="50" y="100"/>
                      <a:pt x="50" y="100"/>
                    </a:cubicBezTo>
                    <a:cubicBezTo>
                      <a:pt x="50" y="101"/>
                      <a:pt x="50" y="102"/>
                      <a:pt x="52" y="104"/>
                    </a:cubicBezTo>
                    <a:cubicBezTo>
                      <a:pt x="53" y="106"/>
                      <a:pt x="63" y="113"/>
                      <a:pt x="63" y="113"/>
                    </a:cubicBezTo>
                    <a:cubicBezTo>
                      <a:pt x="63" y="113"/>
                      <a:pt x="70" y="118"/>
                      <a:pt x="76" y="115"/>
                    </a:cubicBezTo>
                    <a:cubicBezTo>
                      <a:pt x="78" y="113"/>
                      <a:pt x="78" y="111"/>
                      <a:pt x="76" y="110"/>
                    </a:cubicBezTo>
                    <a:lnTo>
                      <a:pt x="76" y="109"/>
                    </a:lnTo>
                    <a:close/>
                  </a:path>
                </a:pathLst>
              </a:custGeom>
              <a:solidFill>
                <a:srgbClr val="E8C5A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686" name="Freeform 504"/>
              <p:cNvSpPr/>
              <p:nvPr/>
            </p:nvSpPr>
            <p:spPr bwMode="auto">
              <a:xfrm>
                <a:off x="6579" y="3440"/>
                <a:ext cx="34" cy="22"/>
              </a:xfrm>
              <a:custGeom>
                <a:avLst/>
                <a:gdLst>
                  <a:gd name="T0" fmla="*/ 32 w 34"/>
                  <a:gd name="T1" fmla="*/ 20 h 22"/>
                  <a:gd name="T2" fmla="*/ 33 w 34"/>
                  <a:gd name="T3" fmla="*/ 15 h 22"/>
                  <a:gd name="T4" fmla="*/ 29 w 34"/>
                  <a:gd name="T5" fmla="*/ 13 h 22"/>
                  <a:gd name="T6" fmla="*/ 24 w 34"/>
                  <a:gd name="T7" fmla="*/ 17 h 22"/>
                  <a:gd name="T8" fmla="*/ 14 w 34"/>
                  <a:gd name="T9" fmla="*/ 14 h 22"/>
                  <a:gd name="T10" fmla="*/ 7 w 34"/>
                  <a:gd name="T11" fmla="*/ 9 h 22"/>
                  <a:gd name="T12" fmla="*/ 1 w 34"/>
                  <a:gd name="T13" fmla="*/ 0 h 22"/>
                  <a:gd name="T14" fmla="*/ 0 w 34"/>
                  <a:gd name="T15" fmla="*/ 2 h 22"/>
                  <a:gd name="T16" fmla="*/ 1 w 34"/>
                  <a:gd name="T17" fmla="*/ 8 h 22"/>
                  <a:gd name="T18" fmla="*/ 4 w 34"/>
                  <a:gd name="T19" fmla="*/ 12 h 22"/>
                  <a:gd name="T20" fmla="*/ 19 w 34"/>
                  <a:gd name="T21" fmla="*/ 20 h 22"/>
                  <a:gd name="T22" fmla="*/ 32 w 34"/>
                  <a:gd name="T23" fmla="*/ 2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22">
                    <a:moveTo>
                      <a:pt x="32" y="20"/>
                    </a:moveTo>
                    <a:cubicBezTo>
                      <a:pt x="34" y="18"/>
                      <a:pt x="33" y="16"/>
                      <a:pt x="33" y="15"/>
                    </a:cubicBezTo>
                    <a:cubicBezTo>
                      <a:pt x="31" y="13"/>
                      <a:pt x="29" y="13"/>
                      <a:pt x="29" y="13"/>
                    </a:cubicBezTo>
                    <a:cubicBezTo>
                      <a:pt x="31" y="15"/>
                      <a:pt x="19" y="18"/>
                      <a:pt x="24" y="17"/>
                    </a:cubicBezTo>
                    <a:cubicBezTo>
                      <a:pt x="27" y="16"/>
                      <a:pt x="18" y="16"/>
                      <a:pt x="14" y="14"/>
                    </a:cubicBezTo>
                    <a:cubicBezTo>
                      <a:pt x="12" y="13"/>
                      <a:pt x="9" y="10"/>
                      <a:pt x="7" y="9"/>
                    </a:cubicBezTo>
                    <a:cubicBezTo>
                      <a:pt x="2" y="4"/>
                      <a:pt x="1" y="0"/>
                      <a:pt x="1" y="0"/>
                    </a:cubicBezTo>
                    <a:cubicBezTo>
                      <a:pt x="1" y="0"/>
                      <a:pt x="0" y="0"/>
                      <a:pt x="0" y="2"/>
                    </a:cubicBezTo>
                    <a:cubicBezTo>
                      <a:pt x="0" y="6"/>
                      <a:pt x="1" y="8"/>
                      <a:pt x="1" y="8"/>
                    </a:cubicBezTo>
                    <a:cubicBezTo>
                      <a:pt x="1" y="8"/>
                      <a:pt x="2" y="11"/>
                      <a:pt x="4" y="12"/>
                    </a:cubicBezTo>
                    <a:cubicBezTo>
                      <a:pt x="8" y="14"/>
                      <a:pt x="14" y="18"/>
                      <a:pt x="19" y="20"/>
                    </a:cubicBezTo>
                    <a:cubicBezTo>
                      <a:pt x="23" y="22"/>
                      <a:pt x="29" y="22"/>
                      <a:pt x="32" y="20"/>
                    </a:cubicBezTo>
                    <a:close/>
                  </a:path>
                </a:pathLst>
              </a:custGeom>
              <a:solidFill>
                <a:srgbClr val="D4DBD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687" name="Freeform 505"/>
              <p:cNvSpPr/>
              <p:nvPr/>
            </p:nvSpPr>
            <p:spPr bwMode="auto">
              <a:xfrm>
                <a:off x="6578" y="3436"/>
                <a:ext cx="35" cy="25"/>
              </a:xfrm>
              <a:custGeom>
                <a:avLst/>
                <a:gdLst>
                  <a:gd name="T0" fmla="*/ 33 w 35"/>
                  <a:gd name="T1" fmla="*/ 23 h 25"/>
                  <a:gd name="T2" fmla="*/ 30 w 35"/>
                  <a:gd name="T3" fmla="*/ 15 h 25"/>
                  <a:gd name="T4" fmla="*/ 29 w 35"/>
                  <a:gd name="T5" fmla="*/ 14 h 25"/>
                  <a:gd name="T6" fmla="*/ 26 w 35"/>
                  <a:gd name="T7" fmla="*/ 19 h 25"/>
                  <a:gd name="T8" fmla="*/ 16 w 35"/>
                  <a:gd name="T9" fmla="*/ 17 h 25"/>
                  <a:gd name="T10" fmla="*/ 7 w 35"/>
                  <a:gd name="T11" fmla="*/ 10 h 25"/>
                  <a:gd name="T12" fmla="*/ 3 w 35"/>
                  <a:gd name="T13" fmla="*/ 0 h 25"/>
                  <a:gd name="T14" fmla="*/ 1 w 35"/>
                  <a:gd name="T15" fmla="*/ 7 h 25"/>
                  <a:gd name="T16" fmla="*/ 8 w 35"/>
                  <a:gd name="T17" fmla="*/ 16 h 25"/>
                  <a:gd name="T18" fmla="*/ 20 w 35"/>
                  <a:gd name="T19" fmla="*/ 23 h 25"/>
                  <a:gd name="T20" fmla="*/ 33 w 35"/>
                  <a:gd name="T21" fmla="*/ 23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 h="25">
                    <a:moveTo>
                      <a:pt x="33" y="23"/>
                    </a:moveTo>
                    <a:cubicBezTo>
                      <a:pt x="35" y="21"/>
                      <a:pt x="35" y="19"/>
                      <a:pt x="30" y="15"/>
                    </a:cubicBezTo>
                    <a:cubicBezTo>
                      <a:pt x="29" y="14"/>
                      <a:pt x="29" y="14"/>
                      <a:pt x="29" y="14"/>
                    </a:cubicBezTo>
                    <a:cubicBezTo>
                      <a:pt x="30" y="16"/>
                      <a:pt x="30" y="18"/>
                      <a:pt x="26" y="19"/>
                    </a:cubicBezTo>
                    <a:cubicBezTo>
                      <a:pt x="23" y="20"/>
                      <a:pt x="20" y="19"/>
                      <a:pt x="16" y="17"/>
                    </a:cubicBezTo>
                    <a:cubicBezTo>
                      <a:pt x="14" y="15"/>
                      <a:pt x="10" y="14"/>
                      <a:pt x="7" y="10"/>
                    </a:cubicBezTo>
                    <a:cubicBezTo>
                      <a:pt x="2" y="5"/>
                      <a:pt x="3" y="0"/>
                      <a:pt x="3" y="0"/>
                    </a:cubicBezTo>
                    <a:cubicBezTo>
                      <a:pt x="3" y="0"/>
                      <a:pt x="0" y="3"/>
                      <a:pt x="1" y="7"/>
                    </a:cubicBezTo>
                    <a:cubicBezTo>
                      <a:pt x="2" y="12"/>
                      <a:pt x="8" y="16"/>
                      <a:pt x="8" y="16"/>
                    </a:cubicBezTo>
                    <a:cubicBezTo>
                      <a:pt x="11" y="19"/>
                      <a:pt x="15" y="22"/>
                      <a:pt x="20" y="23"/>
                    </a:cubicBezTo>
                    <a:cubicBezTo>
                      <a:pt x="26" y="25"/>
                      <a:pt x="31" y="24"/>
                      <a:pt x="33" y="23"/>
                    </a:cubicBezTo>
                    <a:close/>
                  </a:path>
                </a:pathLst>
              </a:custGeom>
              <a:solidFill>
                <a:srgbClr val="4F10B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688" name="Freeform 506"/>
              <p:cNvSpPr/>
              <p:nvPr/>
            </p:nvSpPr>
            <p:spPr bwMode="auto">
              <a:xfrm>
                <a:off x="6552" y="3345"/>
                <a:ext cx="68" cy="112"/>
              </a:xfrm>
              <a:custGeom>
                <a:avLst/>
                <a:gdLst>
                  <a:gd name="T0" fmla="*/ 35 w 68"/>
                  <a:gd name="T1" fmla="*/ 108 h 112"/>
                  <a:gd name="T2" fmla="*/ 33 w 68"/>
                  <a:gd name="T3" fmla="*/ 95 h 112"/>
                  <a:gd name="T4" fmla="*/ 37 w 68"/>
                  <a:gd name="T5" fmla="*/ 81 h 112"/>
                  <a:gd name="T6" fmla="*/ 59 w 68"/>
                  <a:gd name="T7" fmla="*/ 50 h 112"/>
                  <a:gd name="T8" fmla="*/ 65 w 68"/>
                  <a:gd name="T9" fmla="*/ 38 h 112"/>
                  <a:gd name="T10" fmla="*/ 60 w 68"/>
                  <a:gd name="T11" fmla="*/ 21 h 112"/>
                  <a:gd name="T12" fmla="*/ 49 w 68"/>
                  <a:gd name="T13" fmla="*/ 12 h 112"/>
                  <a:gd name="T14" fmla="*/ 10 w 68"/>
                  <a:gd name="T15" fmla="*/ 0 h 112"/>
                  <a:gd name="T16" fmla="*/ 27 w 68"/>
                  <a:gd name="T17" fmla="*/ 19 h 112"/>
                  <a:gd name="T18" fmla="*/ 40 w 68"/>
                  <a:gd name="T19" fmla="*/ 46 h 112"/>
                  <a:gd name="T20" fmla="*/ 40 w 68"/>
                  <a:gd name="T21" fmla="*/ 50 h 112"/>
                  <a:gd name="T22" fmla="*/ 22 w 68"/>
                  <a:gd name="T23" fmla="*/ 79 h 112"/>
                  <a:gd name="T24" fmla="*/ 18 w 68"/>
                  <a:gd name="T25" fmla="*/ 85 h 112"/>
                  <a:gd name="T26" fmla="*/ 17 w 68"/>
                  <a:gd name="T27" fmla="*/ 90 h 112"/>
                  <a:gd name="T28" fmla="*/ 22 w 68"/>
                  <a:gd name="T29" fmla="*/ 104 h 112"/>
                  <a:gd name="T30" fmla="*/ 31 w 68"/>
                  <a:gd name="T31" fmla="*/ 112 h 112"/>
                  <a:gd name="T32" fmla="*/ 35 w 68"/>
                  <a:gd name="T33" fmla="*/ 10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8" h="112">
                    <a:moveTo>
                      <a:pt x="35" y="108"/>
                    </a:moveTo>
                    <a:cubicBezTo>
                      <a:pt x="34" y="107"/>
                      <a:pt x="33" y="97"/>
                      <a:pt x="33" y="95"/>
                    </a:cubicBezTo>
                    <a:cubicBezTo>
                      <a:pt x="32" y="89"/>
                      <a:pt x="37" y="81"/>
                      <a:pt x="37" y="81"/>
                    </a:cubicBezTo>
                    <a:cubicBezTo>
                      <a:pt x="59" y="50"/>
                      <a:pt x="59" y="50"/>
                      <a:pt x="59" y="50"/>
                    </a:cubicBezTo>
                    <a:cubicBezTo>
                      <a:pt x="60" y="48"/>
                      <a:pt x="64" y="41"/>
                      <a:pt x="65" y="38"/>
                    </a:cubicBezTo>
                    <a:cubicBezTo>
                      <a:pt x="68" y="29"/>
                      <a:pt x="61" y="23"/>
                      <a:pt x="60" y="21"/>
                    </a:cubicBezTo>
                    <a:cubicBezTo>
                      <a:pt x="49" y="12"/>
                      <a:pt x="49" y="12"/>
                      <a:pt x="49" y="12"/>
                    </a:cubicBezTo>
                    <a:cubicBezTo>
                      <a:pt x="10" y="0"/>
                      <a:pt x="10" y="0"/>
                      <a:pt x="10" y="0"/>
                    </a:cubicBezTo>
                    <a:cubicBezTo>
                      <a:pt x="0" y="4"/>
                      <a:pt x="30" y="15"/>
                      <a:pt x="27" y="19"/>
                    </a:cubicBezTo>
                    <a:cubicBezTo>
                      <a:pt x="27" y="19"/>
                      <a:pt x="38" y="41"/>
                      <a:pt x="40" y="46"/>
                    </a:cubicBezTo>
                    <a:cubicBezTo>
                      <a:pt x="40" y="47"/>
                      <a:pt x="41" y="50"/>
                      <a:pt x="40" y="50"/>
                    </a:cubicBezTo>
                    <a:cubicBezTo>
                      <a:pt x="38" y="54"/>
                      <a:pt x="27" y="72"/>
                      <a:pt x="22" y="79"/>
                    </a:cubicBezTo>
                    <a:cubicBezTo>
                      <a:pt x="18" y="85"/>
                      <a:pt x="18" y="85"/>
                      <a:pt x="18" y="85"/>
                    </a:cubicBezTo>
                    <a:cubicBezTo>
                      <a:pt x="17" y="87"/>
                      <a:pt x="17" y="87"/>
                      <a:pt x="17" y="90"/>
                    </a:cubicBezTo>
                    <a:cubicBezTo>
                      <a:pt x="17" y="93"/>
                      <a:pt x="22" y="104"/>
                      <a:pt x="22" y="104"/>
                    </a:cubicBezTo>
                    <a:cubicBezTo>
                      <a:pt x="22" y="104"/>
                      <a:pt x="25" y="111"/>
                      <a:pt x="31" y="112"/>
                    </a:cubicBezTo>
                    <a:cubicBezTo>
                      <a:pt x="34" y="112"/>
                      <a:pt x="35" y="110"/>
                      <a:pt x="35" y="108"/>
                    </a:cubicBezTo>
                    <a:close/>
                  </a:path>
                </a:pathLst>
              </a:custGeom>
              <a:solidFill>
                <a:srgbClr val="CCA28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689" name="Freeform 507"/>
              <p:cNvSpPr/>
              <p:nvPr/>
            </p:nvSpPr>
            <p:spPr bwMode="auto">
              <a:xfrm>
                <a:off x="6565" y="3430"/>
                <a:ext cx="23" cy="33"/>
              </a:xfrm>
              <a:custGeom>
                <a:avLst/>
                <a:gdLst>
                  <a:gd name="T0" fmla="*/ 20 w 23"/>
                  <a:gd name="T1" fmla="*/ 33 h 33"/>
                  <a:gd name="T2" fmla="*/ 23 w 23"/>
                  <a:gd name="T3" fmla="*/ 30 h 33"/>
                  <a:gd name="T4" fmla="*/ 21 w 23"/>
                  <a:gd name="T5" fmla="*/ 26 h 33"/>
                  <a:gd name="T6" fmla="*/ 15 w 23"/>
                  <a:gd name="T7" fmla="*/ 26 h 33"/>
                  <a:gd name="T8" fmla="*/ 8 w 23"/>
                  <a:gd name="T9" fmla="*/ 18 h 33"/>
                  <a:gd name="T10" fmla="*/ 5 w 23"/>
                  <a:gd name="T11" fmla="*/ 10 h 33"/>
                  <a:gd name="T12" fmla="*/ 5 w 23"/>
                  <a:gd name="T13" fmla="*/ 0 h 33"/>
                  <a:gd name="T14" fmla="*/ 3 w 23"/>
                  <a:gd name="T15" fmla="*/ 3 h 33"/>
                  <a:gd name="T16" fmla="*/ 2 w 23"/>
                  <a:gd name="T17" fmla="*/ 7 h 33"/>
                  <a:gd name="T18" fmla="*/ 2 w 23"/>
                  <a:gd name="T19" fmla="*/ 11 h 33"/>
                  <a:gd name="T20" fmla="*/ 8 w 23"/>
                  <a:gd name="T21" fmla="*/ 26 h 33"/>
                  <a:gd name="T22" fmla="*/ 20 w 23"/>
                  <a:gd name="T23"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 h="33">
                    <a:moveTo>
                      <a:pt x="20" y="33"/>
                    </a:moveTo>
                    <a:cubicBezTo>
                      <a:pt x="22" y="33"/>
                      <a:pt x="23" y="30"/>
                      <a:pt x="23" y="30"/>
                    </a:cubicBezTo>
                    <a:cubicBezTo>
                      <a:pt x="23" y="27"/>
                      <a:pt x="21" y="26"/>
                      <a:pt x="21" y="26"/>
                    </a:cubicBezTo>
                    <a:cubicBezTo>
                      <a:pt x="21" y="28"/>
                      <a:pt x="10" y="25"/>
                      <a:pt x="15" y="26"/>
                    </a:cubicBezTo>
                    <a:cubicBezTo>
                      <a:pt x="17" y="27"/>
                      <a:pt x="10" y="21"/>
                      <a:pt x="8" y="18"/>
                    </a:cubicBezTo>
                    <a:cubicBezTo>
                      <a:pt x="7" y="16"/>
                      <a:pt x="6" y="12"/>
                      <a:pt x="5" y="10"/>
                    </a:cubicBezTo>
                    <a:cubicBezTo>
                      <a:pt x="3" y="3"/>
                      <a:pt x="5" y="0"/>
                      <a:pt x="5" y="0"/>
                    </a:cubicBezTo>
                    <a:cubicBezTo>
                      <a:pt x="5" y="0"/>
                      <a:pt x="4" y="1"/>
                      <a:pt x="3" y="3"/>
                    </a:cubicBezTo>
                    <a:cubicBezTo>
                      <a:pt x="1" y="6"/>
                      <a:pt x="2" y="7"/>
                      <a:pt x="2" y="7"/>
                    </a:cubicBezTo>
                    <a:cubicBezTo>
                      <a:pt x="2" y="7"/>
                      <a:pt x="0" y="8"/>
                      <a:pt x="2" y="11"/>
                    </a:cubicBezTo>
                    <a:cubicBezTo>
                      <a:pt x="3" y="15"/>
                      <a:pt x="5" y="21"/>
                      <a:pt x="8" y="26"/>
                    </a:cubicBezTo>
                    <a:cubicBezTo>
                      <a:pt x="11" y="30"/>
                      <a:pt x="16" y="33"/>
                      <a:pt x="20" y="33"/>
                    </a:cubicBezTo>
                    <a:close/>
                  </a:path>
                </a:pathLst>
              </a:custGeom>
              <a:solidFill>
                <a:srgbClr val="D4DBD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690" name="Freeform 508"/>
              <p:cNvSpPr/>
              <p:nvPr/>
            </p:nvSpPr>
            <p:spPr bwMode="auto">
              <a:xfrm>
                <a:off x="6566" y="3427"/>
                <a:ext cx="23" cy="35"/>
              </a:xfrm>
              <a:custGeom>
                <a:avLst/>
                <a:gdLst>
                  <a:gd name="T0" fmla="*/ 19 w 23"/>
                  <a:gd name="T1" fmla="*/ 35 h 35"/>
                  <a:gd name="T2" fmla="*/ 21 w 23"/>
                  <a:gd name="T3" fmla="*/ 27 h 35"/>
                  <a:gd name="T4" fmla="*/ 21 w 23"/>
                  <a:gd name="T5" fmla="*/ 26 h 35"/>
                  <a:gd name="T6" fmla="*/ 16 w 23"/>
                  <a:gd name="T7" fmla="*/ 28 h 35"/>
                  <a:gd name="T8" fmla="*/ 8 w 23"/>
                  <a:gd name="T9" fmla="*/ 20 h 35"/>
                  <a:gd name="T10" fmla="*/ 4 w 23"/>
                  <a:gd name="T11" fmla="*/ 10 h 35"/>
                  <a:gd name="T12" fmla="*/ 6 w 23"/>
                  <a:gd name="T13" fmla="*/ 0 h 35"/>
                  <a:gd name="T14" fmla="*/ 1 w 23"/>
                  <a:gd name="T15" fmla="*/ 4 h 35"/>
                  <a:gd name="T16" fmla="*/ 0 w 23"/>
                  <a:gd name="T17" fmla="*/ 10 h 35"/>
                  <a:gd name="T18" fmla="*/ 2 w 23"/>
                  <a:gd name="T19" fmla="*/ 14 h 35"/>
                  <a:gd name="T20" fmla="*/ 8 w 23"/>
                  <a:gd name="T21" fmla="*/ 28 h 35"/>
                  <a:gd name="T22" fmla="*/ 19 w 23"/>
                  <a:gd name="T23"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 h="35">
                    <a:moveTo>
                      <a:pt x="19" y="35"/>
                    </a:moveTo>
                    <a:cubicBezTo>
                      <a:pt x="22" y="35"/>
                      <a:pt x="23" y="33"/>
                      <a:pt x="21" y="27"/>
                    </a:cubicBezTo>
                    <a:cubicBezTo>
                      <a:pt x="21" y="26"/>
                      <a:pt x="21" y="26"/>
                      <a:pt x="21" y="26"/>
                    </a:cubicBezTo>
                    <a:cubicBezTo>
                      <a:pt x="21" y="28"/>
                      <a:pt x="20" y="30"/>
                      <a:pt x="16" y="28"/>
                    </a:cubicBezTo>
                    <a:cubicBezTo>
                      <a:pt x="13" y="27"/>
                      <a:pt x="10" y="24"/>
                      <a:pt x="8" y="20"/>
                    </a:cubicBezTo>
                    <a:cubicBezTo>
                      <a:pt x="7" y="18"/>
                      <a:pt x="5" y="15"/>
                      <a:pt x="4" y="10"/>
                    </a:cubicBezTo>
                    <a:cubicBezTo>
                      <a:pt x="3" y="4"/>
                      <a:pt x="6" y="0"/>
                      <a:pt x="6" y="0"/>
                    </a:cubicBezTo>
                    <a:cubicBezTo>
                      <a:pt x="6" y="0"/>
                      <a:pt x="3" y="0"/>
                      <a:pt x="1" y="4"/>
                    </a:cubicBezTo>
                    <a:cubicBezTo>
                      <a:pt x="0" y="8"/>
                      <a:pt x="0" y="10"/>
                      <a:pt x="0" y="10"/>
                    </a:cubicBezTo>
                    <a:cubicBezTo>
                      <a:pt x="2" y="14"/>
                      <a:pt x="2" y="14"/>
                      <a:pt x="2" y="14"/>
                    </a:cubicBezTo>
                    <a:cubicBezTo>
                      <a:pt x="3" y="18"/>
                      <a:pt x="5" y="23"/>
                      <a:pt x="8" y="28"/>
                    </a:cubicBezTo>
                    <a:cubicBezTo>
                      <a:pt x="12" y="33"/>
                      <a:pt x="16" y="35"/>
                      <a:pt x="19" y="35"/>
                    </a:cubicBezTo>
                    <a:close/>
                  </a:path>
                </a:pathLst>
              </a:custGeom>
              <a:solidFill>
                <a:srgbClr val="4F10B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691" name="Freeform 509"/>
              <p:cNvSpPr/>
              <p:nvPr/>
            </p:nvSpPr>
            <p:spPr bwMode="auto">
              <a:xfrm>
                <a:off x="6529" y="3333"/>
                <a:ext cx="78" cy="57"/>
              </a:xfrm>
              <a:custGeom>
                <a:avLst/>
                <a:gdLst>
                  <a:gd name="T0" fmla="*/ 49 w 78"/>
                  <a:gd name="T1" fmla="*/ 7 h 57"/>
                  <a:gd name="T2" fmla="*/ 69 w 78"/>
                  <a:gd name="T3" fmla="*/ 21 h 57"/>
                  <a:gd name="T4" fmla="*/ 78 w 78"/>
                  <a:gd name="T5" fmla="*/ 29 h 57"/>
                  <a:gd name="T6" fmla="*/ 69 w 78"/>
                  <a:gd name="T7" fmla="*/ 29 h 57"/>
                  <a:gd name="T8" fmla="*/ 50 w 78"/>
                  <a:gd name="T9" fmla="*/ 35 h 57"/>
                  <a:gd name="T10" fmla="*/ 35 w 78"/>
                  <a:gd name="T11" fmla="*/ 57 h 57"/>
                  <a:gd name="T12" fmla="*/ 29 w 78"/>
                  <a:gd name="T13" fmla="*/ 50 h 57"/>
                  <a:gd name="T14" fmla="*/ 0 w 78"/>
                  <a:gd name="T15" fmla="*/ 23 h 57"/>
                  <a:gd name="T16" fmla="*/ 2 w 78"/>
                  <a:gd name="T17" fmla="*/ 3 h 57"/>
                  <a:gd name="T18" fmla="*/ 29 w 78"/>
                  <a:gd name="T19" fmla="*/ 10 h 57"/>
                  <a:gd name="T20" fmla="*/ 43 w 78"/>
                  <a:gd name="T21" fmla="*/ 0 h 57"/>
                  <a:gd name="T22" fmla="*/ 49 w 78"/>
                  <a:gd name="T23" fmla="*/ 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8" h="57">
                    <a:moveTo>
                      <a:pt x="49" y="7"/>
                    </a:moveTo>
                    <a:cubicBezTo>
                      <a:pt x="52" y="10"/>
                      <a:pt x="68" y="21"/>
                      <a:pt x="69" y="21"/>
                    </a:cubicBezTo>
                    <a:cubicBezTo>
                      <a:pt x="77" y="27"/>
                      <a:pt x="78" y="29"/>
                      <a:pt x="78" y="29"/>
                    </a:cubicBezTo>
                    <a:cubicBezTo>
                      <a:pt x="78" y="29"/>
                      <a:pt x="75" y="28"/>
                      <a:pt x="69" y="29"/>
                    </a:cubicBezTo>
                    <a:cubicBezTo>
                      <a:pt x="62" y="31"/>
                      <a:pt x="56" y="33"/>
                      <a:pt x="50" y="35"/>
                    </a:cubicBezTo>
                    <a:cubicBezTo>
                      <a:pt x="39" y="41"/>
                      <a:pt x="35" y="57"/>
                      <a:pt x="35" y="57"/>
                    </a:cubicBezTo>
                    <a:cubicBezTo>
                      <a:pt x="35" y="57"/>
                      <a:pt x="32" y="52"/>
                      <a:pt x="29" y="50"/>
                    </a:cubicBezTo>
                    <a:cubicBezTo>
                      <a:pt x="26" y="48"/>
                      <a:pt x="2" y="40"/>
                      <a:pt x="0" y="23"/>
                    </a:cubicBezTo>
                    <a:cubicBezTo>
                      <a:pt x="0" y="18"/>
                      <a:pt x="0" y="12"/>
                      <a:pt x="2" y="3"/>
                    </a:cubicBezTo>
                    <a:cubicBezTo>
                      <a:pt x="2" y="3"/>
                      <a:pt x="10" y="14"/>
                      <a:pt x="29" y="10"/>
                    </a:cubicBezTo>
                    <a:cubicBezTo>
                      <a:pt x="43" y="7"/>
                      <a:pt x="43" y="0"/>
                      <a:pt x="43" y="0"/>
                    </a:cubicBezTo>
                    <a:cubicBezTo>
                      <a:pt x="43" y="1"/>
                      <a:pt x="45" y="4"/>
                      <a:pt x="49" y="7"/>
                    </a:cubicBezTo>
                    <a:close/>
                  </a:path>
                </a:pathLst>
              </a:custGeom>
              <a:solidFill>
                <a:srgbClr val="5B535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692" name="Freeform 510"/>
              <p:cNvSpPr/>
              <p:nvPr/>
            </p:nvSpPr>
            <p:spPr bwMode="auto">
              <a:xfrm>
                <a:off x="6527" y="3256"/>
                <a:ext cx="52" cy="97"/>
              </a:xfrm>
              <a:custGeom>
                <a:avLst/>
                <a:gdLst>
                  <a:gd name="T0" fmla="*/ 44 w 52"/>
                  <a:gd name="T1" fmla="*/ 4 h 97"/>
                  <a:gd name="T2" fmla="*/ 50 w 52"/>
                  <a:gd name="T3" fmla="*/ 32 h 97"/>
                  <a:gd name="T4" fmla="*/ 51 w 52"/>
                  <a:gd name="T5" fmla="*/ 40 h 97"/>
                  <a:gd name="T6" fmla="*/ 47 w 52"/>
                  <a:gd name="T7" fmla="*/ 48 h 97"/>
                  <a:gd name="T8" fmla="*/ 44 w 52"/>
                  <a:gd name="T9" fmla="*/ 62 h 97"/>
                  <a:gd name="T10" fmla="*/ 46 w 52"/>
                  <a:gd name="T11" fmla="*/ 79 h 97"/>
                  <a:gd name="T12" fmla="*/ 35 w 52"/>
                  <a:gd name="T13" fmla="*/ 88 h 97"/>
                  <a:gd name="T14" fmla="*/ 3 w 52"/>
                  <a:gd name="T15" fmla="*/ 87 h 97"/>
                  <a:gd name="T16" fmla="*/ 2 w 52"/>
                  <a:gd name="T17" fmla="*/ 84 h 97"/>
                  <a:gd name="T18" fmla="*/ 5 w 52"/>
                  <a:gd name="T19" fmla="*/ 75 h 97"/>
                  <a:gd name="T20" fmla="*/ 8 w 52"/>
                  <a:gd name="T21" fmla="*/ 61 h 97"/>
                  <a:gd name="T22" fmla="*/ 9 w 52"/>
                  <a:gd name="T23" fmla="*/ 54 h 97"/>
                  <a:gd name="T24" fmla="*/ 5 w 52"/>
                  <a:gd name="T25" fmla="*/ 37 h 97"/>
                  <a:gd name="T26" fmla="*/ 4 w 52"/>
                  <a:gd name="T27" fmla="*/ 19 h 97"/>
                  <a:gd name="T28" fmla="*/ 23 w 52"/>
                  <a:gd name="T29" fmla="*/ 3 h 97"/>
                  <a:gd name="T30" fmla="*/ 29 w 52"/>
                  <a:gd name="T31" fmla="*/ 2 h 97"/>
                  <a:gd name="T32" fmla="*/ 44 w 52"/>
                  <a:gd name="T33" fmla="*/ 4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97">
                    <a:moveTo>
                      <a:pt x="44" y="4"/>
                    </a:moveTo>
                    <a:cubicBezTo>
                      <a:pt x="50" y="32"/>
                      <a:pt x="50" y="32"/>
                      <a:pt x="50" y="32"/>
                    </a:cubicBezTo>
                    <a:cubicBezTo>
                      <a:pt x="50" y="32"/>
                      <a:pt x="52" y="37"/>
                      <a:pt x="51" y="40"/>
                    </a:cubicBezTo>
                    <a:cubicBezTo>
                      <a:pt x="51" y="44"/>
                      <a:pt x="47" y="48"/>
                      <a:pt x="47" y="48"/>
                    </a:cubicBezTo>
                    <a:cubicBezTo>
                      <a:pt x="45" y="52"/>
                      <a:pt x="43" y="56"/>
                      <a:pt x="44" y="62"/>
                    </a:cubicBezTo>
                    <a:cubicBezTo>
                      <a:pt x="46" y="79"/>
                      <a:pt x="46" y="79"/>
                      <a:pt x="46" y="79"/>
                    </a:cubicBezTo>
                    <a:cubicBezTo>
                      <a:pt x="46" y="79"/>
                      <a:pt x="46" y="83"/>
                      <a:pt x="35" y="88"/>
                    </a:cubicBezTo>
                    <a:cubicBezTo>
                      <a:pt x="9" y="97"/>
                      <a:pt x="3" y="87"/>
                      <a:pt x="3" y="87"/>
                    </a:cubicBezTo>
                    <a:cubicBezTo>
                      <a:pt x="3" y="87"/>
                      <a:pt x="2" y="85"/>
                      <a:pt x="2" y="84"/>
                    </a:cubicBezTo>
                    <a:cubicBezTo>
                      <a:pt x="3" y="80"/>
                      <a:pt x="4" y="77"/>
                      <a:pt x="5" y="75"/>
                    </a:cubicBezTo>
                    <a:cubicBezTo>
                      <a:pt x="8" y="61"/>
                      <a:pt x="8" y="61"/>
                      <a:pt x="8" y="61"/>
                    </a:cubicBezTo>
                    <a:cubicBezTo>
                      <a:pt x="8" y="59"/>
                      <a:pt x="9" y="57"/>
                      <a:pt x="9" y="54"/>
                    </a:cubicBezTo>
                    <a:cubicBezTo>
                      <a:pt x="5" y="37"/>
                      <a:pt x="5" y="37"/>
                      <a:pt x="5" y="37"/>
                    </a:cubicBezTo>
                    <a:cubicBezTo>
                      <a:pt x="5" y="37"/>
                      <a:pt x="0" y="24"/>
                      <a:pt x="4" y="19"/>
                    </a:cubicBezTo>
                    <a:cubicBezTo>
                      <a:pt x="8" y="13"/>
                      <a:pt x="19" y="5"/>
                      <a:pt x="23" y="3"/>
                    </a:cubicBezTo>
                    <a:cubicBezTo>
                      <a:pt x="24" y="3"/>
                      <a:pt x="27" y="2"/>
                      <a:pt x="29" y="2"/>
                    </a:cubicBezTo>
                    <a:cubicBezTo>
                      <a:pt x="29" y="2"/>
                      <a:pt x="39" y="0"/>
                      <a:pt x="44" y="4"/>
                    </a:cubicBezTo>
                    <a:close/>
                  </a:path>
                </a:pathLst>
              </a:custGeom>
              <a:solidFill>
                <a:srgbClr val="C91DD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693" name="Freeform 511"/>
              <p:cNvSpPr/>
              <p:nvPr/>
            </p:nvSpPr>
            <p:spPr bwMode="auto">
              <a:xfrm>
                <a:off x="6526" y="3272"/>
                <a:ext cx="62" cy="68"/>
              </a:xfrm>
              <a:custGeom>
                <a:avLst/>
                <a:gdLst>
                  <a:gd name="T0" fmla="*/ 62 w 62"/>
                  <a:gd name="T1" fmla="*/ 54 h 68"/>
                  <a:gd name="T2" fmla="*/ 59 w 62"/>
                  <a:gd name="T3" fmla="*/ 58 h 68"/>
                  <a:gd name="T4" fmla="*/ 59 w 62"/>
                  <a:gd name="T5" fmla="*/ 62 h 68"/>
                  <a:gd name="T6" fmla="*/ 15 w 62"/>
                  <a:gd name="T7" fmla="*/ 62 h 68"/>
                  <a:gd name="T8" fmla="*/ 8 w 62"/>
                  <a:gd name="T9" fmla="*/ 55 h 68"/>
                  <a:gd name="T10" fmla="*/ 1 w 62"/>
                  <a:gd name="T11" fmla="*/ 16 h 68"/>
                  <a:gd name="T12" fmla="*/ 12 w 62"/>
                  <a:gd name="T13" fmla="*/ 1 h 68"/>
                  <a:gd name="T14" fmla="*/ 21 w 62"/>
                  <a:gd name="T15" fmla="*/ 24 h 68"/>
                  <a:gd name="T16" fmla="*/ 24 w 62"/>
                  <a:gd name="T17" fmla="*/ 45 h 68"/>
                  <a:gd name="T18" fmla="*/ 28 w 62"/>
                  <a:gd name="T19" fmla="*/ 50 h 68"/>
                  <a:gd name="T20" fmla="*/ 62 w 62"/>
                  <a:gd name="T21" fmla="*/ 54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2" h="68">
                    <a:moveTo>
                      <a:pt x="62" y="54"/>
                    </a:moveTo>
                    <a:cubicBezTo>
                      <a:pt x="62" y="54"/>
                      <a:pt x="59" y="56"/>
                      <a:pt x="59" y="58"/>
                    </a:cubicBezTo>
                    <a:cubicBezTo>
                      <a:pt x="58" y="60"/>
                      <a:pt x="59" y="62"/>
                      <a:pt x="59" y="62"/>
                    </a:cubicBezTo>
                    <a:cubicBezTo>
                      <a:pt x="59" y="62"/>
                      <a:pt x="30" y="68"/>
                      <a:pt x="15" y="62"/>
                    </a:cubicBezTo>
                    <a:cubicBezTo>
                      <a:pt x="9" y="60"/>
                      <a:pt x="8" y="55"/>
                      <a:pt x="8" y="55"/>
                    </a:cubicBezTo>
                    <a:cubicBezTo>
                      <a:pt x="1" y="16"/>
                      <a:pt x="1" y="16"/>
                      <a:pt x="1" y="16"/>
                    </a:cubicBezTo>
                    <a:cubicBezTo>
                      <a:pt x="0" y="4"/>
                      <a:pt x="6" y="0"/>
                      <a:pt x="12" y="1"/>
                    </a:cubicBezTo>
                    <a:cubicBezTo>
                      <a:pt x="19" y="3"/>
                      <a:pt x="21" y="18"/>
                      <a:pt x="21" y="24"/>
                    </a:cubicBezTo>
                    <a:cubicBezTo>
                      <a:pt x="21" y="29"/>
                      <a:pt x="23" y="40"/>
                      <a:pt x="24" y="45"/>
                    </a:cubicBezTo>
                    <a:cubicBezTo>
                      <a:pt x="25" y="49"/>
                      <a:pt x="26" y="49"/>
                      <a:pt x="28" y="50"/>
                    </a:cubicBezTo>
                    <a:lnTo>
                      <a:pt x="62" y="54"/>
                    </a:lnTo>
                    <a:close/>
                  </a:path>
                </a:pathLst>
              </a:custGeom>
              <a:solidFill>
                <a:srgbClr val="F2C8A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694" name="Freeform 512"/>
              <p:cNvSpPr/>
              <p:nvPr/>
            </p:nvSpPr>
            <p:spPr bwMode="auto">
              <a:xfrm>
                <a:off x="6553" y="3229"/>
                <a:ext cx="30" cy="36"/>
              </a:xfrm>
              <a:custGeom>
                <a:avLst/>
                <a:gdLst>
                  <a:gd name="T0" fmla="*/ 21 w 30"/>
                  <a:gd name="T1" fmla="*/ 0 h 36"/>
                  <a:gd name="T2" fmla="*/ 30 w 30"/>
                  <a:gd name="T3" fmla="*/ 10 h 36"/>
                  <a:gd name="T4" fmla="*/ 25 w 30"/>
                  <a:gd name="T5" fmla="*/ 27 h 36"/>
                  <a:gd name="T6" fmla="*/ 14 w 30"/>
                  <a:gd name="T7" fmla="*/ 36 h 36"/>
                  <a:gd name="T8" fmla="*/ 7 w 30"/>
                  <a:gd name="T9" fmla="*/ 32 h 36"/>
                  <a:gd name="T10" fmla="*/ 1 w 30"/>
                  <a:gd name="T11" fmla="*/ 26 h 36"/>
                  <a:gd name="T12" fmla="*/ 1 w 30"/>
                  <a:gd name="T13" fmla="*/ 13 h 36"/>
                  <a:gd name="T14" fmla="*/ 21 w 30"/>
                  <a:gd name="T15" fmla="*/ 0 h 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36">
                    <a:moveTo>
                      <a:pt x="21" y="0"/>
                    </a:moveTo>
                    <a:cubicBezTo>
                      <a:pt x="29" y="0"/>
                      <a:pt x="30" y="5"/>
                      <a:pt x="30" y="10"/>
                    </a:cubicBezTo>
                    <a:cubicBezTo>
                      <a:pt x="29" y="15"/>
                      <a:pt x="25" y="27"/>
                      <a:pt x="25" y="27"/>
                    </a:cubicBezTo>
                    <a:cubicBezTo>
                      <a:pt x="23" y="33"/>
                      <a:pt x="18" y="36"/>
                      <a:pt x="14" y="36"/>
                    </a:cubicBezTo>
                    <a:cubicBezTo>
                      <a:pt x="12" y="35"/>
                      <a:pt x="10" y="35"/>
                      <a:pt x="7" y="32"/>
                    </a:cubicBezTo>
                    <a:cubicBezTo>
                      <a:pt x="5" y="30"/>
                      <a:pt x="3" y="29"/>
                      <a:pt x="1" y="26"/>
                    </a:cubicBezTo>
                    <a:cubicBezTo>
                      <a:pt x="1" y="26"/>
                      <a:pt x="0" y="16"/>
                      <a:pt x="1" y="13"/>
                    </a:cubicBezTo>
                    <a:cubicBezTo>
                      <a:pt x="1" y="7"/>
                      <a:pt x="9" y="0"/>
                      <a:pt x="21" y="0"/>
                    </a:cubicBezTo>
                  </a:path>
                </a:pathLst>
              </a:custGeom>
              <a:solidFill>
                <a:srgbClr val="F2C8A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695" name="Freeform 513"/>
              <p:cNvSpPr/>
              <p:nvPr/>
            </p:nvSpPr>
            <p:spPr bwMode="auto">
              <a:xfrm>
                <a:off x="6544" y="3239"/>
                <a:ext cx="16" cy="6"/>
              </a:xfrm>
              <a:custGeom>
                <a:avLst/>
                <a:gdLst>
                  <a:gd name="T0" fmla="*/ 0 w 16"/>
                  <a:gd name="T1" fmla="*/ 4 h 6"/>
                  <a:gd name="T2" fmla="*/ 0 w 16"/>
                  <a:gd name="T3" fmla="*/ 4 h 6"/>
                  <a:gd name="T4" fmla="*/ 5 w 16"/>
                  <a:gd name="T5" fmla="*/ 1 h 6"/>
                  <a:gd name="T6" fmla="*/ 8 w 16"/>
                  <a:gd name="T7" fmla="*/ 1 h 6"/>
                  <a:gd name="T8" fmla="*/ 16 w 16"/>
                  <a:gd name="T9" fmla="*/ 5 h 6"/>
                  <a:gd name="T10" fmla="*/ 16 w 16"/>
                  <a:gd name="T11" fmla="*/ 5 h 6"/>
                  <a:gd name="T12" fmla="*/ 15 w 16"/>
                  <a:gd name="T13" fmla="*/ 6 h 6"/>
                  <a:gd name="T14" fmla="*/ 15 w 16"/>
                  <a:gd name="T15" fmla="*/ 6 h 6"/>
                  <a:gd name="T16" fmla="*/ 7 w 16"/>
                  <a:gd name="T17" fmla="*/ 2 h 6"/>
                  <a:gd name="T18" fmla="*/ 6 w 16"/>
                  <a:gd name="T19" fmla="*/ 2 h 6"/>
                  <a:gd name="T20" fmla="*/ 1 w 16"/>
                  <a:gd name="T21" fmla="*/ 5 h 6"/>
                  <a:gd name="T22" fmla="*/ 1 w 16"/>
                  <a:gd name="T23" fmla="*/ 5 h 6"/>
                  <a:gd name="T24" fmla="*/ 0 w 16"/>
                  <a:gd name="T25" fmla="*/ 4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6">
                    <a:moveTo>
                      <a:pt x="0" y="4"/>
                    </a:moveTo>
                    <a:cubicBezTo>
                      <a:pt x="0" y="4"/>
                      <a:pt x="0" y="4"/>
                      <a:pt x="0" y="4"/>
                    </a:cubicBezTo>
                    <a:cubicBezTo>
                      <a:pt x="5" y="1"/>
                      <a:pt x="5" y="1"/>
                      <a:pt x="5" y="1"/>
                    </a:cubicBezTo>
                    <a:cubicBezTo>
                      <a:pt x="6" y="0"/>
                      <a:pt x="7" y="0"/>
                      <a:pt x="8" y="1"/>
                    </a:cubicBezTo>
                    <a:cubicBezTo>
                      <a:pt x="16" y="5"/>
                      <a:pt x="16" y="5"/>
                      <a:pt x="16" y="5"/>
                    </a:cubicBezTo>
                    <a:cubicBezTo>
                      <a:pt x="16" y="5"/>
                      <a:pt x="16" y="5"/>
                      <a:pt x="16" y="5"/>
                    </a:cubicBezTo>
                    <a:cubicBezTo>
                      <a:pt x="15" y="6"/>
                      <a:pt x="15" y="6"/>
                      <a:pt x="15" y="6"/>
                    </a:cubicBezTo>
                    <a:cubicBezTo>
                      <a:pt x="15" y="6"/>
                      <a:pt x="15" y="6"/>
                      <a:pt x="15" y="6"/>
                    </a:cubicBezTo>
                    <a:cubicBezTo>
                      <a:pt x="7" y="2"/>
                      <a:pt x="7" y="2"/>
                      <a:pt x="7" y="2"/>
                    </a:cubicBezTo>
                    <a:cubicBezTo>
                      <a:pt x="6" y="2"/>
                      <a:pt x="6" y="2"/>
                      <a:pt x="6" y="2"/>
                    </a:cubicBezTo>
                    <a:cubicBezTo>
                      <a:pt x="1" y="5"/>
                      <a:pt x="1" y="5"/>
                      <a:pt x="1" y="5"/>
                    </a:cubicBezTo>
                    <a:cubicBezTo>
                      <a:pt x="1" y="5"/>
                      <a:pt x="1" y="5"/>
                      <a:pt x="1" y="5"/>
                    </a:cubicBezTo>
                    <a:cubicBezTo>
                      <a:pt x="0" y="4"/>
                      <a:pt x="0" y="4"/>
                      <a:pt x="0" y="4"/>
                    </a:cubicBezTo>
                  </a:path>
                </a:pathLst>
              </a:custGeom>
              <a:solidFill>
                <a:srgbClr val="6D1AD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696" name="Freeform 514"/>
              <p:cNvSpPr/>
              <p:nvPr/>
            </p:nvSpPr>
            <p:spPr bwMode="auto">
              <a:xfrm>
                <a:off x="6558" y="3243"/>
                <a:ext cx="12" cy="7"/>
              </a:xfrm>
              <a:custGeom>
                <a:avLst/>
                <a:gdLst>
                  <a:gd name="T0" fmla="*/ 11 w 12"/>
                  <a:gd name="T1" fmla="*/ 0 h 7"/>
                  <a:gd name="T2" fmla="*/ 3 w 12"/>
                  <a:gd name="T3" fmla="*/ 0 h 7"/>
                  <a:gd name="T4" fmla="*/ 3 w 12"/>
                  <a:gd name="T5" fmla="*/ 0 h 7"/>
                  <a:gd name="T6" fmla="*/ 3 w 12"/>
                  <a:gd name="T7" fmla="*/ 0 h 7"/>
                  <a:gd name="T8" fmla="*/ 3 w 12"/>
                  <a:gd name="T9" fmla="*/ 0 h 7"/>
                  <a:gd name="T10" fmla="*/ 2 w 12"/>
                  <a:gd name="T11" fmla="*/ 0 h 7"/>
                  <a:gd name="T12" fmla="*/ 1 w 12"/>
                  <a:gd name="T13" fmla="*/ 1 h 7"/>
                  <a:gd name="T14" fmla="*/ 2 w 12"/>
                  <a:gd name="T15" fmla="*/ 1 h 7"/>
                  <a:gd name="T16" fmla="*/ 2 w 12"/>
                  <a:gd name="T17" fmla="*/ 1 h 7"/>
                  <a:gd name="T18" fmla="*/ 1 w 12"/>
                  <a:gd name="T19" fmla="*/ 2 h 7"/>
                  <a:gd name="T20" fmla="*/ 1 w 12"/>
                  <a:gd name="T21" fmla="*/ 2 h 7"/>
                  <a:gd name="T22" fmla="*/ 0 w 12"/>
                  <a:gd name="T23" fmla="*/ 1 h 7"/>
                  <a:gd name="T24" fmla="*/ 2 w 12"/>
                  <a:gd name="T25" fmla="*/ 5 h 7"/>
                  <a:gd name="T26" fmla="*/ 3 w 12"/>
                  <a:gd name="T27" fmla="*/ 6 h 7"/>
                  <a:gd name="T28" fmla="*/ 5 w 12"/>
                  <a:gd name="T29" fmla="*/ 7 h 7"/>
                  <a:gd name="T30" fmla="*/ 6 w 12"/>
                  <a:gd name="T31" fmla="*/ 7 h 7"/>
                  <a:gd name="T32" fmla="*/ 8 w 12"/>
                  <a:gd name="T33" fmla="*/ 6 h 7"/>
                  <a:gd name="T34" fmla="*/ 11 w 12"/>
                  <a:gd name="T35" fmla="*/ 3 h 7"/>
                  <a:gd name="T36" fmla="*/ 12 w 12"/>
                  <a:gd name="T37" fmla="*/ 2 h 7"/>
                  <a:gd name="T38" fmla="*/ 12 w 12"/>
                  <a:gd name="T39" fmla="*/ 0 h 7"/>
                  <a:gd name="T40" fmla="*/ 11 w 12"/>
                  <a:gd name="T41"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 h="7">
                    <a:moveTo>
                      <a:pt x="11" y="0"/>
                    </a:moveTo>
                    <a:cubicBezTo>
                      <a:pt x="3" y="0"/>
                      <a:pt x="3" y="0"/>
                      <a:pt x="3" y="0"/>
                    </a:cubicBezTo>
                    <a:cubicBezTo>
                      <a:pt x="3" y="0"/>
                      <a:pt x="3" y="0"/>
                      <a:pt x="3" y="0"/>
                    </a:cubicBezTo>
                    <a:cubicBezTo>
                      <a:pt x="3" y="0"/>
                      <a:pt x="3" y="0"/>
                      <a:pt x="3" y="0"/>
                    </a:cubicBezTo>
                    <a:cubicBezTo>
                      <a:pt x="3" y="0"/>
                      <a:pt x="3" y="0"/>
                      <a:pt x="3" y="0"/>
                    </a:cubicBezTo>
                    <a:cubicBezTo>
                      <a:pt x="2" y="0"/>
                      <a:pt x="2" y="0"/>
                      <a:pt x="2" y="0"/>
                    </a:cubicBezTo>
                    <a:cubicBezTo>
                      <a:pt x="2" y="0"/>
                      <a:pt x="2" y="0"/>
                      <a:pt x="1" y="1"/>
                    </a:cubicBezTo>
                    <a:cubicBezTo>
                      <a:pt x="2" y="1"/>
                      <a:pt x="2" y="1"/>
                      <a:pt x="2" y="1"/>
                    </a:cubicBezTo>
                    <a:cubicBezTo>
                      <a:pt x="2" y="1"/>
                      <a:pt x="2" y="1"/>
                      <a:pt x="2" y="1"/>
                    </a:cubicBezTo>
                    <a:cubicBezTo>
                      <a:pt x="1" y="2"/>
                      <a:pt x="1" y="2"/>
                      <a:pt x="1" y="2"/>
                    </a:cubicBezTo>
                    <a:cubicBezTo>
                      <a:pt x="1" y="2"/>
                      <a:pt x="1" y="2"/>
                      <a:pt x="1" y="2"/>
                    </a:cubicBezTo>
                    <a:cubicBezTo>
                      <a:pt x="0" y="1"/>
                      <a:pt x="0" y="1"/>
                      <a:pt x="0" y="1"/>
                    </a:cubicBezTo>
                    <a:cubicBezTo>
                      <a:pt x="1" y="2"/>
                      <a:pt x="1" y="5"/>
                      <a:pt x="2" y="5"/>
                    </a:cubicBezTo>
                    <a:cubicBezTo>
                      <a:pt x="2" y="6"/>
                      <a:pt x="3" y="6"/>
                      <a:pt x="3" y="6"/>
                    </a:cubicBezTo>
                    <a:cubicBezTo>
                      <a:pt x="4" y="6"/>
                      <a:pt x="4" y="7"/>
                      <a:pt x="5" y="7"/>
                    </a:cubicBezTo>
                    <a:cubicBezTo>
                      <a:pt x="5" y="7"/>
                      <a:pt x="6" y="7"/>
                      <a:pt x="6" y="7"/>
                    </a:cubicBezTo>
                    <a:cubicBezTo>
                      <a:pt x="8" y="6"/>
                      <a:pt x="8" y="6"/>
                      <a:pt x="8" y="6"/>
                    </a:cubicBezTo>
                    <a:cubicBezTo>
                      <a:pt x="10" y="6"/>
                      <a:pt x="11" y="3"/>
                      <a:pt x="11" y="3"/>
                    </a:cubicBezTo>
                    <a:cubicBezTo>
                      <a:pt x="11" y="3"/>
                      <a:pt x="11" y="3"/>
                      <a:pt x="12" y="2"/>
                    </a:cubicBezTo>
                    <a:cubicBezTo>
                      <a:pt x="12" y="1"/>
                      <a:pt x="12" y="1"/>
                      <a:pt x="12" y="0"/>
                    </a:cubicBezTo>
                    <a:cubicBezTo>
                      <a:pt x="11" y="0"/>
                      <a:pt x="11" y="0"/>
                      <a:pt x="11" y="0"/>
                    </a:cubicBezTo>
                  </a:path>
                </a:pathLst>
              </a:custGeom>
              <a:solidFill>
                <a:srgbClr val="D6BAA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697" name="Freeform 515"/>
              <p:cNvSpPr/>
              <p:nvPr/>
            </p:nvSpPr>
            <p:spPr bwMode="auto">
              <a:xfrm>
                <a:off x="6558" y="3244"/>
                <a:ext cx="2" cy="1"/>
              </a:xfrm>
              <a:custGeom>
                <a:avLst/>
                <a:gdLst>
                  <a:gd name="T0" fmla="*/ 1 w 2"/>
                  <a:gd name="T1" fmla="*/ 0 h 1"/>
                  <a:gd name="T2" fmla="*/ 0 w 2"/>
                  <a:gd name="T3" fmla="*/ 0 h 1"/>
                  <a:gd name="T4" fmla="*/ 0 w 2"/>
                  <a:gd name="T5" fmla="*/ 0 h 1"/>
                  <a:gd name="T6" fmla="*/ 1 w 2"/>
                  <a:gd name="T7" fmla="*/ 1 h 1"/>
                  <a:gd name="T8" fmla="*/ 1 w 2"/>
                  <a:gd name="T9" fmla="*/ 1 h 1"/>
                  <a:gd name="T10" fmla="*/ 2 w 2"/>
                  <a:gd name="T11" fmla="*/ 0 h 1"/>
                  <a:gd name="T12" fmla="*/ 2 w 2"/>
                  <a:gd name="T13" fmla="*/ 0 h 1"/>
                  <a:gd name="T14" fmla="*/ 1 w 2"/>
                  <a:gd name="T15" fmla="*/ 0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1">
                    <a:moveTo>
                      <a:pt x="1" y="0"/>
                    </a:moveTo>
                    <a:cubicBezTo>
                      <a:pt x="1" y="0"/>
                      <a:pt x="1" y="0"/>
                      <a:pt x="0" y="0"/>
                    </a:cubicBezTo>
                    <a:cubicBezTo>
                      <a:pt x="0" y="0"/>
                      <a:pt x="0" y="0"/>
                      <a:pt x="0" y="0"/>
                    </a:cubicBezTo>
                    <a:cubicBezTo>
                      <a:pt x="1" y="1"/>
                      <a:pt x="1" y="1"/>
                      <a:pt x="1" y="1"/>
                    </a:cubicBezTo>
                    <a:cubicBezTo>
                      <a:pt x="1" y="1"/>
                      <a:pt x="1" y="1"/>
                      <a:pt x="1" y="1"/>
                    </a:cubicBezTo>
                    <a:cubicBezTo>
                      <a:pt x="2" y="0"/>
                      <a:pt x="2" y="0"/>
                      <a:pt x="2" y="0"/>
                    </a:cubicBezTo>
                    <a:cubicBezTo>
                      <a:pt x="2" y="0"/>
                      <a:pt x="2" y="0"/>
                      <a:pt x="2" y="0"/>
                    </a:cubicBezTo>
                    <a:cubicBezTo>
                      <a:pt x="1" y="0"/>
                      <a:pt x="1" y="0"/>
                      <a:pt x="1" y="0"/>
                    </a:cubicBezTo>
                  </a:path>
                </a:pathLst>
              </a:custGeom>
              <a:solidFill>
                <a:srgbClr val="7339C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698" name="Freeform 516"/>
              <p:cNvSpPr/>
              <p:nvPr/>
            </p:nvSpPr>
            <p:spPr bwMode="auto">
              <a:xfrm>
                <a:off x="6570" y="3244"/>
                <a:ext cx="3" cy="2"/>
              </a:xfrm>
              <a:custGeom>
                <a:avLst/>
                <a:gdLst>
                  <a:gd name="T0" fmla="*/ 3 w 3"/>
                  <a:gd name="T1" fmla="*/ 1 h 2"/>
                  <a:gd name="T2" fmla="*/ 3 w 3"/>
                  <a:gd name="T3" fmla="*/ 2 h 2"/>
                  <a:gd name="T4" fmla="*/ 2 w 3"/>
                  <a:gd name="T5" fmla="*/ 1 h 2"/>
                  <a:gd name="T6" fmla="*/ 0 w 3"/>
                  <a:gd name="T7" fmla="*/ 2 h 2"/>
                  <a:gd name="T8" fmla="*/ 0 w 3"/>
                  <a:gd name="T9" fmla="*/ 2 h 2"/>
                  <a:gd name="T10" fmla="*/ 2 w 3"/>
                  <a:gd name="T11" fmla="*/ 0 h 2"/>
                  <a:gd name="T12" fmla="*/ 3 w 3"/>
                  <a:gd name="T13" fmla="*/ 1 h 2"/>
                </a:gdLst>
                <a:ahLst/>
                <a:cxnLst>
                  <a:cxn ang="0">
                    <a:pos x="T0" y="T1"/>
                  </a:cxn>
                  <a:cxn ang="0">
                    <a:pos x="T2" y="T3"/>
                  </a:cxn>
                  <a:cxn ang="0">
                    <a:pos x="T4" y="T5"/>
                  </a:cxn>
                  <a:cxn ang="0">
                    <a:pos x="T6" y="T7"/>
                  </a:cxn>
                  <a:cxn ang="0">
                    <a:pos x="T8" y="T9"/>
                  </a:cxn>
                  <a:cxn ang="0">
                    <a:pos x="T10" y="T11"/>
                  </a:cxn>
                  <a:cxn ang="0">
                    <a:pos x="T12" y="T13"/>
                  </a:cxn>
                </a:cxnLst>
                <a:rect l="0" t="0" r="r" b="b"/>
                <a:pathLst>
                  <a:path w="3" h="2">
                    <a:moveTo>
                      <a:pt x="3" y="1"/>
                    </a:moveTo>
                    <a:cubicBezTo>
                      <a:pt x="3" y="1"/>
                      <a:pt x="3" y="2"/>
                      <a:pt x="3" y="2"/>
                    </a:cubicBezTo>
                    <a:cubicBezTo>
                      <a:pt x="3" y="2"/>
                      <a:pt x="3" y="1"/>
                      <a:pt x="2" y="1"/>
                    </a:cubicBezTo>
                    <a:cubicBezTo>
                      <a:pt x="1" y="1"/>
                      <a:pt x="0" y="2"/>
                      <a:pt x="0" y="2"/>
                    </a:cubicBezTo>
                    <a:cubicBezTo>
                      <a:pt x="0" y="2"/>
                      <a:pt x="0" y="2"/>
                      <a:pt x="0" y="2"/>
                    </a:cubicBezTo>
                    <a:cubicBezTo>
                      <a:pt x="0" y="2"/>
                      <a:pt x="0" y="0"/>
                      <a:pt x="2" y="0"/>
                    </a:cubicBezTo>
                    <a:cubicBezTo>
                      <a:pt x="3" y="0"/>
                      <a:pt x="3" y="1"/>
                      <a:pt x="3" y="1"/>
                    </a:cubicBezTo>
                  </a:path>
                </a:pathLst>
              </a:custGeom>
              <a:solidFill>
                <a:srgbClr val="6D1AD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699" name="Freeform 517"/>
              <p:cNvSpPr>
                <a:spLocks noEditPoints="1"/>
              </p:cNvSpPr>
              <p:nvPr/>
            </p:nvSpPr>
            <p:spPr bwMode="auto">
              <a:xfrm>
                <a:off x="6558" y="3242"/>
                <a:ext cx="13" cy="8"/>
              </a:xfrm>
              <a:custGeom>
                <a:avLst/>
                <a:gdLst>
                  <a:gd name="T0" fmla="*/ 7 w 13"/>
                  <a:gd name="T1" fmla="*/ 8 h 8"/>
                  <a:gd name="T2" fmla="*/ 7 w 13"/>
                  <a:gd name="T3" fmla="*/ 8 h 8"/>
                  <a:gd name="T4" fmla="*/ 4 w 13"/>
                  <a:gd name="T5" fmla="*/ 8 h 8"/>
                  <a:gd name="T6" fmla="*/ 1 w 13"/>
                  <a:gd name="T7" fmla="*/ 7 h 8"/>
                  <a:gd name="T8" fmla="*/ 0 w 13"/>
                  <a:gd name="T9" fmla="*/ 3 h 8"/>
                  <a:gd name="T10" fmla="*/ 1 w 13"/>
                  <a:gd name="T11" fmla="*/ 1 h 8"/>
                  <a:gd name="T12" fmla="*/ 4 w 13"/>
                  <a:gd name="T13" fmla="*/ 0 h 8"/>
                  <a:gd name="T14" fmla="*/ 10 w 13"/>
                  <a:gd name="T15" fmla="*/ 0 h 8"/>
                  <a:gd name="T16" fmla="*/ 12 w 13"/>
                  <a:gd name="T17" fmla="*/ 1 h 8"/>
                  <a:gd name="T18" fmla="*/ 13 w 13"/>
                  <a:gd name="T19" fmla="*/ 3 h 8"/>
                  <a:gd name="T20" fmla="*/ 11 w 13"/>
                  <a:gd name="T21" fmla="*/ 6 h 8"/>
                  <a:gd name="T22" fmla="*/ 7 w 13"/>
                  <a:gd name="T23" fmla="*/ 8 h 8"/>
                  <a:gd name="T24" fmla="*/ 4 w 13"/>
                  <a:gd name="T25" fmla="*/ 2 h 8"/>
                  <a:gd name="T26" fmla="*/ 1 w 13"/>
                  <a:gd name="T27" fmla="*/ 3 h 8"/>
                  <a:gd name="T28" fmla="*/ 2 w 13"/>
                  <a:gd name="T29" fmla="*/ 6 h 8"/>
                  <a:gd name="T30" fmla="*/ 8 w 13"/>
                  <a:gd name="T31" fmla="*/ 7 h 8"/>
                  <a:gd name="T32" fmla="*/ 10 w 13"/>
                  <a:gd name="T33" fmla="*/ 5 h 8"/>
                  <a:gd name="T34" fmla="*/ 11 w 13"/>
                  <a:gd name="T35" fmla="*/ 3 h 8"/>
                  <a:gd name="T36" fmla="*/ 11 w 13"/>
                  <a:gd name="T37" fmla="*/ 1 h 8"/>
                  <a:gd name="T38" fmla="*/ 10 w 13"/>
                  <a:gd name="T39" fmla="*/ 1 h 8"/>
                  <a:gd name="T40" fmla="*/ 4 w 13"/>
                  <a:gd name="T41" fmla="*/ 2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 h="8">
                    <a:moveTo>
                      <a:pt x="7" y="8"/>
                    </a:moveTo>
                    <a:cubicBezTo>
                      <a:pt x="7" y="8"/>
                      <a:pt x="7" y="8"/>
                      <a:pt x="7" y="8"/>
                    </a:cubicBezTo>
                    <a:cubicBezTo>
                      <a:pt x="5" y="8"/>
                      <a:pt x="4" y="8"/>
                      <a:pt x="4" y="8"/>
                    </a:cubicBezTo>
                    <a:cubicBezTo>
                      <a:pt x="4" y="8"/>
                      <a:pt x="2" y="8"/>
                      <a:pt x="1" y="7"/>
                    </a:cubicBezTo>
                    <a:cubicBezTo>
                      <a:pt x="0" y="6"/>
                      <a:pt x="0" y="4"/>
                      <a:pt x="0" y="3"/>
                    </a:cubicBezTo>
                    <a:cubicBezTo>
                      <a:pt x="0" y="1"/>
                      <a:pt x="0" y="1"/>
                      <a:pt x="1" y="1"/>
                    </a:cubicBezTo>
                    <a:cubicBezTo>
                      <a:pt x="4" y="0"/>
                      <a:pt x="4" y="0"/>
                      <a:pt x="4" y="0"/>
                    </a:cubicBezTo>
                    <a:cubicBezTo>
                      <a:pt x="10" y="0"/>
                      <a:pt x="10" y="0"/>
                      <a:pt x="10" y="0"/>
                    </a:cubicBezTo>
                    <a:cubicBezTo>
                      <a:pt x="10" y="0"/>
                      <a:pt x="11" y="0"/>
                      <a:pt x="12" y="1"/>
                    </a:cubicBezTo>
                    <a:cubicBezTo>
                      <a:pt x="13" y="1"/>
                      <a:pt x="13" y="2"/>
                      <a:pt x="13" y="3"/>
                    </a:cubicBezTo>
                    <a:cubicBezTo>
                      <a:pt x="12" y="4"/>
                      <a:pt x="11" y="6"/>
                      <a:pt x="11" y="6"/>
                    </a:cubicBezTo>
                    <a:cubicBezTo>
                      <a:pt x="11" y="6"/>
                      <a:pt x="10" y="8"/>
                      <a:pt x="7" y="8"/>
                    </a:cubicBezTo>
                    <a:close/>
                    <a:moveTo>
                      <a:pt x="4" y="2"/>
                    </a:moveTo>
                    <a:cubicBezTo>
                      <a:pt x="3" y="2"/>
                      <a:pt x="1" y="2"/>
                      <a:pt x="1" y="3"/>
                    </a:cubicBezTo>
                    <a:cubicBezTo>
                      <a:pt x="1" y="4"/>
                      <a:pt x="1" y="5"/>
                      <a:pt x="2" y="6"/>
                    </a:cubicBezTo>
                    <a:cubicBezTo>
                      <a:pt x="3" y="8"/>
                      <a:pt x="6" y="8"/>
                      <a:pt x="8" y="7"/>
                    </a:cubicBezTo>
                    <a:cubicBezTo>
                      <a:pt x="9" y="7"/>
                      <a:pt x="10" y="5"/>
                      <a:pt x="10" y="5"/>
                    </a:cubicBezTo>
                    <a:cubicBezTo>
                      <a:pt x="10" y="5"/>
                      <a:pt x="11" y="4"/>
                      <a:pt x="11" y="3"/>
                    </a:cubicBezTo>
                    <a:cubicBezTo>
                      <a:pt x="12" y="2"/>
                      <a:pt x="12" y="2"/>
                      <a:pt x="11" y="1"/>
                    </a:cubicBezTo>
                    <a:cubicBezTo>
                      <a:pt x="10" y="1"/>
                      <a:pt x="10" y="1"/>
                      <a:pt x="10" y="1"/>
                    </a:cubicBezTo>
                    <a:lnTo>
                      <a:pt x="4" y="2"/>
                    </a:lnTo>
                    <a:close/>
                  </a:path>
                </a:pathLst>
              </a:custGeom>
              <a:solidFill>
                <a:srgbClr val="6D1AD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700" name="Freeform 518"/>
              <p:cNvSpPr/>
              <p:nvPr/>
            </p:nvSpPr>
            <p:spPr bwMode="auto">
              <a:xfrm>
                <a:off x="6584" y="3243"/>
                <a:ext cx="0" cy="2"/>
              </a:xfrm>
              <a:custGeom>
                <a:avLst/>
                <a:gdLst>
                  <a:gd name="T0" fmla="*/ 0 h 2"/>
                  <a:gd name="T1" fmla="*/ 2 h 2"/>
                  <a:gd name="T2" fmla="*/ 1 h 2"/>
                  <a:gd name="T3" fmla="*/ 0 h 2"/>
                  <a:gd name="T4" fmla="*/ 0 h 2"/>
                </a:gdLst>
                <a:ahLst/>
                <a:cxnLst>
                  <a:cxn ang="0">
                    <a:pos x="0" y="T0"/>
                  </a:cxn>
                  <a:cxn ang="0">
                    <a:pos x="0" y="T1"/>
                  </a:cxn>
                  <a:cxn ang="0">
                    <a:pos x="0" y="T2"/>
                  </a:cxn>
                  <a:cxn ang="0">
                    <a:pos x="0" y="T3"/>
                  </a:cxn>
                  <a:cxn ang="0">
                    <a:pos x="0" y="T4"/>
                  </a:cxn>
                </a:cxnLst>
                <a:rect l="0" t="0" r="r" b="b"/>
                <a:pathLst>
                  <a:path h="2">
                    <a:moveTo>
                      <a:pt x="0" y="0"/>
                    </a:moveTo>
                    <a:cubicBezTo>
                      <a:pt x="0" y="0"/>
                      <a:pt x="0" y="1"/>
                      <a:pt x="0" y="2"/>
                    </a:cubicBezTo>
                    <a:cubicBezTo>
                      <a:pt x="0" y="2"/>
                      <a:pt x="0" y="1"/>
                      <a:pt x="0" y="1"/>
                    </a:cubicBezTo>
                    <a:cubicBezTo>
                      <a:pt x="0" y="0"/>
                      <a:pt x="0" y="0"/>
                      <a:pt x="0" y="0"/>
                    </a:cubicBezTo>
                    <a:cubicBezTo>
                      <a:pt x="0" y="0"/>
                      <a:pt x="0" y="0"/>
                      <a:pt x="0" y="0"/>
                    </a:cubicBezTo>
                  </a:path>
                </a:pathLst>
              </a:custGeom>
              <a:solidFill>
                <a:srgbClr val="48362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701" name="Freeform 519"/>
              <p:cNvSpPr/>
              <p:nvPr/>
            </p:nvSpPr>
            <p:spPr bwMode="auto">
              <a:xfrm>
                <a:off x="6580" y="3242"/>
                <a:ext cx="4" cy="6"/>
              </a:xfrm>
              <a:custGeom>
                <a:avLst/>
                <a:gdLst>
                  <a:gd name="T0" fmla="*/ 3 w 4"/>
                  <a:gd name="T1" fmla="*/ 0 h 6"/>
                  <a:gd name="T2" fmla="*/ 2 w 4"/>
                  <a:gd name="T3" fmla="*/ 0 h 6"/>
                  <a:gd name="T4" fmla="*/ 0 w 4"/>
                  <a:gd name="T5" fmla="*/ 6 h 6"/>
                  <a:gd name="T6" fmla="*/ 3 w 4"/>
                  <a:gd name="T7" fmla="*/ 4 h 6"/>
                  <a:gd name="T8" fmla="*/ 4 w 4"/>
                  <a:gd name="T9" fmla="*/ 3 h 6"/>
                  <a:gd name="T10" fmla="*/ 4 w 4"/>
                  <a:gd name="T11" fmla="*/ 1 h 6"/>
                  <a:gd name="T12" fmla="*/ 3 w 4"/>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4" h="6">
                    <a:moveTo>
                      <a:pt x="3" y="0"/>
                    </a:moveTo>
                    <a:cubicBezTo>
                      <a:pt x="2" y="0"/>
                      <a:pt x="2" y="0"/>
                      <a:pt x="2" y="0"/>
                    </a:cubicBezTo>
                    <a:cubicBezTo>
                      <a:pt x="2" y="2"/>
                      <a:pt x="1" y="4"/>
                      <a:pt x="0" y="6"/>
                    </a:cubicBezTo>
                    <a:cubicBezTo>
                      <a:pt x="3" y="6"/>
                      <a:pt x="3" y="4"/>
                      <a:pt x="3" y="4"/>
                    </a:cubicBezTo>
                    <a:cubicBezTo>
                      <a:pt x="3" y="4"/>
                      <a:pt x="3" y="3"/>
                      <a:pt x="4" y="3"/>
                    </a:cubicBezTo>
                    <a:cubicBezTo>
                      <a:pt x="4" y="2"/>
                      <a:pt x="4" y="1"/>
                      <a:pt x="4" y="1"/>
                    </a:cubicBezTo>
                    <a:cubicBezTo>
                      <a:pt x="3" y="0"/>
                      <a:pt x="3" y="0"/>
                      <a:pt x="3" y="0"/>
                    </a:cubicBezTo>
                  </a:path>
                </a:pathLst>
              </a:custGeom>
              <a:solidFill>
                <a:srgbClr val="48362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702" name="Freeform 520"/>
              <p:cNvSpPr/>
              <p:nvPr/>
            </p:nvSpPr>
            <p:spPr bwMode="auto">
              <a:xfrm>
                <a:off x="6573" y="3242"/>
                <a:ext cx="9" cy="7"/>
              </a:xfrm>
              <a:custGeom>
                <a:avLst/>
                <a:gdLst>
                  <a:gd name="T0" fmla="*/ 9 w 9"/>
                  <a:gd name="T1" fmla="*/ 0 h 7"/>
                  <a:gd name="T2" fmla="*/ 3 w 9"/>
                  <a:gd name="T3" fmla="*/ 1 h 7"/>
                  <a:gd name="T4" fmla="*/ 3 w 9"/>
                  <a:gd name="T5" fmla="*/ 1 h 7"/>
                  <a:gd name="T6" fmla="*/ 3 w 9"/>
                  <a:gd name="T7" fmla="*/ 1 h 7"/>
                  <a:gd name="T8" fmla="*/ 2 w 9"/>
                  <a:gd name="T9" fmla="*/ 1 h 7"/>
                  <a:gd name="T10" fmla="*/ 2 w 9"/>
                  <a:gd name="T11" fmla="*/ 1 h 7"/>
                  <a:gd name="T12" fmla="*/ 0 w 9"/>
                  <a:gd name="T13" fmla="*/ 2 h 7"/>
                  <a:gd name="T14" fmla="*/ 1 w 9"/>
                  <a:gd name="T15" fmla="*/ 5 h 7"/>
                  <a:gd name="T16" fmla="*/ 3 w 9"/>
                  <a:gd name="T17" fmla="*/ 7 h 7"/>
                  <a:gd name="T18" fmla="*/ 5 w 9"/>
                  <a:gd name="T19" fmla="*/ 7 h 7"/>
                  <a:gd name="T20" fmla="*/ 6 w 9"/>
                  <a:gd name="T21" fmla="*/ 7 h 7"/>
                  <a:gd name="T22" fmla="*/ 7 w 9"/>
                  <a:gd name="T23" fmla="*/ 6 h 7"/>
                  <a:gd name="T24" fmla="*/ 7 w 9"/>
                  <a:gd name="T25" fmla="*/ 6 h 7"/>
                  <a:gd name="T26" fmla="*/ 9 w 9"/>
                  <a:gd name="T27"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7">
                    <a:moveTo>
                      <a:pt x="9" y="0"/>
                    </a:moveTo>
                    <a:cubicBezTo>
                      <a:pt x="3" y="1"/>
                      <a:pt x="3" y="1"/>
                      <a:pt x="3" y="1"/>
                    </a:cubicBezTo>
                    <a:cubicBezTo>
                      <a:pt x="3" y="1"/>
                      <a:pt x="3" y="1"/>
                      <a:pt x="3" y="1"/>
                    </a:cubicBezTo>
                    <a:cubicBezTo>
                      <a:pt x="3" y="1"/>
                      <a:pt x="3" y="1"/>
                      <a:pt x="3" y="1"/>
                    </a:cubicBezTo>
                    <a:cubicBezTo>
                      <a:pt x="3" y="1"/>
                      <a:pt x="2" y="1"/>
                      <a:pt x="2" y="1"/>
                    </a:cubicBezTo>
                    <a:cubicBezTo>
                      <a:pt x="2" y="1"/>
                      <a:pt x="2" y="1"/>
                      <a:pt x="2" y="1"/>
                    </a:cubicBezTo>
                    <a:cubicBezTo>
                      <a:pt x="1" y="1"/>
                      <a:pt x="0" y="1"/>
                      <a:pt x="0" y="2"/>
                    </a:cubicBezTo>
                    <a:cubicBezTo>
                      <a:pt x="0" y="2"/>
                      <a:pt x="1" y="5"/>
                      <a:pt x="1" y="5"/>
                    </a:cubicBezTo>
                    <a:cubicBezTo>
                      <a:pt x="2" y="6"/>
                      <a:pt x="3" y="7"/>
                      <a:pt x="3" y="7"/>
                    </a:cubicBezTo>
                    <a:cubicBezTo>
                      <a:pt x="3" y="7"/>
                      <a:pt x="3" y="7"/>
                      <a:pt x="5" y="7"/>
                    </a:cubicBezTo>
                    <a:cubicBezTo>
                      <a:pt x="5" y="7"/>
                      <a:pt x="5" y="7"/>
                      <a:pt x="6" y="7"/>
                    </a:cubicBezTo>
                    <a:cubicBezTo>
                      <a:pt x="7" y="6"/>
                      <a:pt x="7" y="6"/>
                      <a:pt x="7" y="6"/>
                    </a:cubicBezTo>
                    <a:cubicBezTo>
                      <a:pt x="7" y="6"/>
                      <a:pt x="7" y="6"/>
                      <a:pt x="7" y="6"/>
                    </a:cubicBezTo>
                    <a:cubicBezTo>
                      <a:pt x="8" y="4"/>
                      <a:pt x="9" y="2"/>
                      <a:pt x="9" y="0"/>
                    </a:cubicBezTo>
                  </a:path>
                </a:pathLst>
              </a:custGeom>
              <a:solidFill>
                <a:srgbClr val="D6BAA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703" name="Freeform 521"/>
              <p:cNvSpPr>
                <a:spLocks noEditPoints="1"/>
              </p:cNvSpPr>
              <p:nvPr/>
            </p:nvSpPr>
            <p:spPr bwMode="auto">
              <a:xfrm>
                <a:off x="6573" y="3241"/>
                <a:ext cx="12" cy="9"/>
              </a:xfrm>
              <a:custGeom>
                <a:avLst/>
                <a:gdLst>
                  <a:gd name="T0" fmla="*/ 7 w 12"/>
                  <a:gd name="T1" fmla="*/ 8 h 9"/>
                  <a:gd name="T2" fmla="*/ 6 w 12"/>
                  <a:gd name="T3" fmla="*/ 8 h 9"/>
                  <a:gd name="T4" fmla="*/ 4 w 12"/>
                  <a:gd name="T5" fmla="*/ 8 h 9"/>
                  <a:gd name="T6" fmla="*/ 1 w 12"/>
                  <a:gd name="T7" fmla="*/ 7 h 9"/>
                  <a:gd name="T8" fmla="*/ 0 w 12"/>
                  <a:gd name="T9" fmla="*/ 4 h 9"/>
                  <a:gd name="T10" fmla="*/ 2 w 12"/>
                  <a:gd name="T11" fmla="*/ 1 h 9"/>
                  <a:gd name="T12" fmla="*/ 4 w 12"/>
                  <a:gd name="T13" fmla="*/ 1 h 9"/>
                  <a:gd name="T14" fmla="*/ 9 w 12"/>
                  <a:gd name="T15" fmla="*/ 1 h 9"/>
                  <a:gd name="T16" fmla="*/ 11 w 12"/>
                  <a:gd name="T17" fmla="*/ 1 h 9"/>
                  <a:gd name="T18" fmla="*/ 12 w 12"/>
                  <a:gd name="T19" fmla="*/ 4 h 9"/>
                  <a:gd name="T20" fmla="*/ 10 w 12"/>
                  <a:gd name="T21" fmla="*/ 6 h 9"/>
                  <a:gd name="T22" fmla="*/ 7 w 12"/>
                  <a:gd name="T23" fmla="*/ 8 h 9"/>
                  <a:gd name="T24" fmla="*/ 3 w 12"/>
                  <a:gd name="T25" fmla="*/ 2 h 9"/>
                  <a:gd name="T26" fmla="*/ 1 w 12"/>
                  <a:gd name="T27" fmla="*/ 4 h 9"/>
                  <a:gd name="T28" fmla="*/ 2 w 12"/>
                  <a:gd name="T29" fmla="*/ 7 h 9"/>
                  <a:gd name="T30" fmla="*/ 7 w 12"/>
                  <a:gd name="T31" fmla="*/ 7 h 9"/>
                  <a:gd name="T32" fmla="*/ 10 w 12"/>
                  <a:gd name="T33" fmla="*/ 5 h 9"/>
                  <a:gd name="T34" fmla="*/ 11 w 12"/>
                  <a:gd name="T35" fmla="*/ 3 h 9"/>
                  <a:gd name="T36" fmla="*/ 11 w 12"/>
                  <a:gd name="T37" fmla="*/ 2 h 9"/>
                  <a:gd name="T38" fmla="*/ 10 w 12"/>
                  <a:gd name="T39" fmla="*/ 2 h 9"/>
                  <a:gd name="T40" fmla="*/ 3 w 12"/>
                  <a:gd name="T41" fmla="*/ 2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 h="9">
                    <a:moveTo>
                      <a:pt x="7" y="8"/>
                    </a:moveTo>
                    <a:cubicBezTo>
                      <a:pt x="6" y="8"/>
                      <a:pt x="6" y="8"/>
                      <a:pt x="6" y="8"/>
                    </a:cubicBezTo>
                    <a:cubicBezTo>
                      <a:pt x="4" y="9"/>
                      <a:pt x="4" y="9"/>
                      <a:pt x="4" y="8"/>
                    </a:cubicBezTo>
                    <a:cubicBezTo>
                      <a:pt x="4" y="8"/>
                      <a:pt x="2" y="8"/>
                      <a:pt x="1" y="7"/>
                    </a:cubicBezTo>
                    <a:cubicBezTo>
                      <a:pt x="0" y="6"/>
                      <a:pt x="0" y="4"/>
                      <a:pt x="0" y="4"/>
                    </a:cubicBezTo>
                    <a:cubicBezTo>
                      <a:pt x="0" y="2"/>
                      <a:pt x="1" y="1"/>
                      <a:pt x="2" y="1"/>
                    </a:cubicBezTo>
                    <a:cubicBezTo>
                      <a:pt x="4" y="1"/>
                      <a:pt x="4" y="1"/>
                      <a:pt x="4" y="1"/>
                    </a:cubicBezTo>
                    <a:cubicBezTo>
                      <a:pt x="9" y="1"/>
                      <a:pt x="9" y="1"/>
                      <a:pt x="9" y="1"/>
                    </a:cubicBezTo>
                    <a:cubicBezTo>
                      <a:pt x="9" y="1"/>
                      <a:pt x="11" y="0"/>
                      <a:pt x="11" y="1"/>
                    </a:cubicBezTo>
                    <a:cubicBezTo>
                      <a:pt x="12" y="2"/>
                      <a:pt x="12" y="3"/>
                      <a:pt x="12" y="4"/>
                    </a:cubicBezTo>
                    <a:cubicBezTo>
                      <a:pt x="11" y="5"/>
                      <a:pt x="10" y="6"/>
                      <a:pt x="10" y="6"/>
                    </a:cubicBezTo>
                    <a:cubicBezTo>
                      <a:pt x="10" y="6"/>
                      <a:pt x="9" y="8"/>
                      <a:pt x="7" y="8"/>
                    </a:cubicBezTo>
                    <a:close/>
                    <a:moveTo>
                      <a:pt x="3" y="2"/>
                    </a:moveTo>
                    <a:cubicBezTo>
                      <a:pt x="3" y="2"/>
                      <a:pt x="1" y="3"/>
                      <a:pt x="1" y="4"/>
                    </a:cubicBezTo>
                    <a:cubicBezTo>
                      <a:pt x="1" y="4"/>
                      <a:pt x="1" y="5"/>
                      <a:pt x="2" y="7"/>
                    </a:cubicBezTo>
                    <a:cubicBezTo>
                      <a:pt x="3" y="8"/>
                      <a:pt x="5" y="8"/>
                      <a:pt x="7" y="7"/>
                    </a:cubicBezTo>
                    <a:cubicBezTo>
                      <a:pt x="9" y="7"/>
                      <a:pt x="10" y="5"/>
                      <a:pt x="10" y="5"/>
                    </a:cubicBezTo>
                    <a:cubicBezTo>
                      <a:pt x="10" y="5"/>
                      <a:pt x="10" y="4"/>
                      <a:pt x="11" y="3"/>
                    </a:cubicBezTo>
                    <a:cubicBezTo>
                      <a:pt x="11" y="3"/>
                      <a:pt x="11" y="2"/>
                      <a:pt x="11" y="2"/>
                    </a:cubicBezTo>
                    <a:cubicBezTo>
                      <a:pt x="10" y="2"/>
                      <a:pt x="10" y="2"/>
                      <a:pt x="10" y="2"/>
                    </a:cubicBezTo>
                    <a:lnTo>
                      <a:pt x="3" y="2"/>
                    </a:lnTo>
                    <a:close/>
                  </a:path>
                </a:pathLst>
              </a:custGeom>
              <a:solidFill>
                <a:srgbClr val="6D1AD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704" name="Freeform 522"/>
              <p:cNvSpPr/>
              <p:nvPr/>
            </p:nvSpPr>
            <p:spPr bwMode="auto">
              <a:xfrm>
                <a:off x="6537" y="3213"/>
                <a:ext cx="49" cy="53"/>
              </a:xfrm>
              <a:custGeom>
                <a:avLst/>
                <a:gdLst>
                  <a:gd name="T0" fmla="*/ 13 w 49"/>
                  <a:gd name="T1" fmla="*/ 44 h 54"/>
                  <a:gd name="T2" fmla="*/ 9 w 49"/>
                  <a:gd name="T3" fmla="*/ 53 h 54"/>
                  <a:gd name="T4" fmla="*/ 6 w 49"/>
                  <a:gd name="T5" fmla="*/ 51 h 54"/>
                  <a:gd name="T6" fmla="*/ 0 w 49"/>
                  <a:gd name="T7" fmla="*/ 42 h 54"/>
                  <a:gd name="T8" fmla="*/ 6 w 49"/>
                  <a:gd name="T9" fmla="*/ 23 h 54"/>
                  <a:gd name="T10" fmla="*/ 26 w 49"/>
                  <a:gd name="T11" fmla="*/ 1 h 54"/>
                  <a:gd name="T12" fmla="*/ 46 w 49"/>
                  <a:gd name="T13" fmla="*/ 12 h 54"/>
                  <a:gd name="T14" fmla="*/ 46 w 49"/>
                  <a:gd name="T15" fmla="*/ 24 h 54"/>
                  <a:gd name="T16" fmla="*/ 37 w 49"/>
                  <a:gd name="T17" fmla="*/ 20 h 54"/>
                  <a:gd name="T18" fmla="*/ 21 w 49"/>
                  <a:gd name="T19" fmla="*/ 32 h 54"/>
                  <a:gd name="T20" fmla="*/ 12 w 49"/>
                  <a:gd name="T21" fmla="*/ 54 h 54"/>
                  <a:gd name="T22" fmla="*/ 13 w 49"/>
                  <a:gd name="T23" fmla="*/ 4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9" h="54">
                    <a:moveTo>
                      <a:pt x="13" y="44"/>
                    </a:moveTo>
                    <a:cubicBezTo>
                      <a:pt x="13" y="44"/>
                      <a:pt x="12" y="51"/>
                      <a:pt x="9" y="53"/>
                    </a:cubicBezTo>
                    <a:cubicBezTo>
                      <a:pt x="8" y="53"/>
                      <a:pt x="7" y="53"/>
                      <a:pt x="6" y="51"/>
                    </a:cubicBezTo>
                    <a:cubicBezTo>
                      <a:pt x="2" y="47"/>
                      <a:pt x="0" y="43"/>
                      <a:pt x="0" y="42"/>
                    </a:cubicBezTo>
                    <a:cubicBezTo>
                      <a:pt x="9" y="35"/>
                      <a:pt x="5" y="27"/>
                      <a:pt x="6" y="23"/>
                    </a:cubicBezTo>
                    <a:cubicBezTo>
                      <a:pt x="7" y="9"/>
                      <a:pt x="14" y="2"/>
                      <a:pt x="26" y="1"/>
                    </a:cubicBezTo>
                    <a:cubicBezTo>
                      <a:pt x="34" y="0"/>
                      <a:pt x="43" y="6"/>
                      <a:pt x="46" y="12"/>
                    </a:cubicBezTo>
                    <a:cubicBezTo>
                      <a:pt x="49" y="19"/>
                      <a:pt x="46" y="25"/>
                      <a:pt x="46" y="24"/>
                    </a:cubicBezTo>
                    <a:cubicBezTo>
                      <a:pt x="46" y="24"/>
                      <a:pt x="42" y="17"/>
                      <a:pt x="37" y="20"/>
                    </a:cubicBezTo>
                    <a:cubicBezTo>
                      <a:pt x="28" y="27"/>
                      <a:pt x="21" y="29"/>
                      <a:pt x="21" y="32"/>
                    </a:cubicBezTo>
                    <a:cubicBezTo>
                      <a:pt x="16" y="51"/>
                      <a:pt x="13" y="53"/>
                      <a:pt x="12" y="54"/>
                    </a:cubicBezTo>
                    <a:cubicBezTo>
                      <a:pt x="14" y="51"/>
                      <a:pt x="13" y="44"/>
                      <a:pt x="13" y="44"/>
                    </a:cubicBezTo>
                    <a:close/>
                  </a:path>
                </a:pathLst>
              </a:custGeom>
              <a:solidFill>
                <a:srgbClr val="33150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705" name="Freeform 523"/>
              <p:cNvSpPr/>
              <p:nvPr/>
            </p:nvSpPr>
            <p:spPr bwMode="auto">
              <a:xfrm>
                <a:off x="6500" y="1473"/>
                <a:ext cx="422" cy="261"/>
              </a:xfrm>
              <a:custGeom>
                <a:avLst/>
                <a:gdLst>
                  <a:gd name="T0" fmla="*/ 410 w 422"/>
                  <a:gd name="T1" fmla="*/ 235 h 261"/>
                  <a:gd name="T2" fmla="*/ 375 w 422"/>
                  <a:gd name="T3" fmla="*/ 258 h 261"/>
                  <a:gd name="T4" fmla="*/ 356 w 422"/>
                  <a:gd name="T5" fmla="*/ 258 h 261"/>
                  <a:gd name="T6" fmla="*/ 12 w 422"/>
                  <a:gd name="T7" fmla="*/ 58 h 261"/>
                  <a:gd name="T8" fmla="*/ 12 w 422"/>
                  <a:gd name="T9" fmla="*/ 26 h 261"/>
                  <a:gd name="T10" fmla="*/ 47 w 422"/>
                  <a:gd name="T11" fmla="*/ 4 h 261"/>
                  <a:gd name="T12" fmla="*/ 65 w 422"/>
                  <a:gd name="T13" fmla="*/ 4 h 261"/>
                  <a:gd name="T14" fmla="*/ 410 w 422"/>
                  <a:gd name="T15" fmla="*/ 203 h 261"/>
                  <a:gd name="T16" fmla="*/ 410 w 422"/>
                  <a:gd name="T17" fmla="*/ 235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2" h="261">
                    <a:moveTo>
                      <a:pt x="410" y="235"/>
                    </a:moveTo>
                    <a:cubicBezTo>
                      <a:pt x="375" y="258"/>
                      <a:pt x="375" y="258"/>
                      <a:pt x="375" y="258"/>
                    </a:cubicBezTo>
                    <a:cubicBezTo>
                      <a:pt x="369" y="261"/>
                      <a:pt x="362" y="261"/>
                      <a:pt x="356" y="258"/>
                    </a:cubicBezTo>
                    <a:cubicBezTo>
                      <a:pt x="12" y="58"/>
                      <a:pt x="12" y="58"/>
                      <a:pt x="12" y="58"/>
                    </a:cubicBezTo>
                    <a:cubicBezTo>
                      <a:pt x="0" y="50"/>
                      <a:pt x="0" y="33"/>
                      <a:pt x="12" y="26"/>
                    </a:cubicBezTo>
                    <a:cubicBezTo>
                      <a:pt x="47" y="4"/>
                      <a:pt x="47" y="4"/>
                      <a:pt x="47" y="4"/>
                    </a:cubicBezTo>
                    <a:cubicBezTo>
                      <a:pt x="52" y="0"/>
                      <a:pt x="60" y="0"/>
                      <a:pt x="65" y="4"/>
                    </a:cubicBezTo>
                    <a:cubicBezTo>
                      <a:pt x="410" y="203"/>
                      <a:pt x="410" y="203"/>
                      <a:pt x="410" y="203"/>
                    </a:cubicBezTo>
                    <a:cubicBezTo>
                      <a:pt x="422" y="211"/>
                      <a:pt x="422" y="228"/>
                      <a:pt x="410" y="235"/>
                    </a:cubicBezTo>
                    <a:close/>
                  </a:path>
                </a:pathLst>
              </a:custGeom>
              <a:solidFill>
                <a:srgbClr val="1CB57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706" name="Freeform 524"/>
              <p:cNvSpPr/>
              <p:nvPr/>
            </p:nvSpPr>
            <p:spPr bwMode="auto">
              <a:xfrm>
                <a:off x="6541" y="1226"/>
                <a:ext cx="354" cy="481"/>
              </a:xfrm>
              <a:custGeom>
                <a:avLst/>
                <a:gdLst>
                  <a:gd name="T0" fmla="*/ 0 w 354"/>
                  <a:gd name="T1" fmla="*/ 13 h 481"/>
                  <a:gd name="T2" fmla="*/ 0 w 354"/>
                  <a:gd name="T3" fmla="*/ 275 h 481"/>
                  <a:gd name="T4" fmla="*/ 5 w 354"/>
                  <a:gd name="T5" fmla="*/ 284 h 481"/>
                  <a:gd name="T6" fmla="*/ 337 w 354"/>
                  <a:gd name="T7" fmla="*/ 477 h 481"/>
                  <a:gd name="T8" fmla="*/ 353 w 354"/>
                  <a:gd name="T9" fmla="*/ 468 h 481"/>
                  <a:gd name="T10" fmla="*/ 354 w 354"/>
                  <a:gd name="T11" fmla="*/ 206 h 481"/>
                  <a:gd name="T12" fmla="*/ 349 w 354"/>
                  <a:gd name="T13" fmla="*/ 197 h 481"/>
                  <a:gd name="T14" fmla="*/ 16 w 354"/>
                  <a:gd name="T15" fmla="*/ 4 h 481"/>
                  <a:gd name="T16" fmla="*/ 0 w 354"/>
                  <a:gd name="T17" fmla="*/ 13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4" h="481">
                    <a:moveTo>
                      <a:pt x="0" y="13"/>
                    </a:moveTo>
                    <a:cubicBezTo>
                      <a:pt x="0" y="275"/>
                      <a:pt x="0" y="275"/>
                      <a:pt x="0" y="275"/>
                    </a:cubicBezTo>
                    <a:cubicBezTo>
                      <a:pt x="0" y="278"/>
                      <a:pt x="2" y="282"/>
                      <a:pt x="5" y="284"/>
                    </a:cubicBezTo>
                    <a:cubicBezTo>
                      <a:pt x="337" y="477"/>
                      <a:pt x="337" y="477"/>
                      <a:pt x="337" y="477"/>
                    </a:cubicBezTo>
                    <a:cubicBezTo>
                      <a:pt x="344" y="481"/>
                      <a:pt x="353" y="476"/>
                      <a:pt x="353" y="468"/>
                    </a:cubicBezTo>
                    <a:cubicBezTo>
                      <a:pt x="354" y="206"/>
                      <a:pt x="354" y="206"/>
                      <a:pt x="354" y="206"/>
                    </a:cubicBezTo>
                    <a:cubicBezTo>
                      <a:pt x="354" y="203"/>
                      <a:pt x="352" y="199"/>
                      <a:pt x="349" y="197"/>
                    </a:cubicBezTo>
                    <a:cubicBezTo>
                      <a:pt x="16" y="4"/>
                      <a:pt x="16" y="4"/>
                      <a:pt x="16" y="4"/>
                    </a:cubicBezTo>
                    <a:cubicBezTo>
                      <a:pt x="9" y="0"/>
                      <a:pt x="0" y="5"/>
                      <a:pt x="0" y="13"/>
                    </a:cubicBezTo>
                    <a:close/>
                  </a:path>
                </a:pathLst>
              </a:custGeom>
              <a:solidFill>
                <a:srgbClr val="AEF4D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707" name="Freeform 525"/>
              <p:cNvSpPr/>
              <p:nvPr/>
            </p:nvSpPr>
            <p:spPr bwMode="auto">
              <a:xfrm>
                <a:off x="6534" y="1232"/>
                <a:ext cx="355" cy="481"/>
              </a:xfrm>
              <a:custGeom>
                <a:avLst/>
                <a:gdLst>
                  <a:gd name="T0" fmla="*/ 1 w 355"/>
                  <a:gd name="T1" fmla="*/ 13 h 481"/>
                  <a:gd name="T2" fmla="*/ 0 w 355"/>
                  <a:gd name="T3" fmla="*/ 275 h 481"/>
                  <a:gd name="T4" fmla="*/ 6 w 355"/>
                  <a:gd name="T5" fmla="*/ 284 h 481"/>
                  <a:gd name="T6" fmla="*/ 338 w 355"/>
                  <a:gd name="T7" fmla="*/ 477 h 481"/>
                  <a:gd name="T8" fmla="*/ 354 w 355"/>
                  <a:gd name="T9" fmla="*/ 468 h 481"/>
                  <a:gd name="T10" fmla="*/ 355 w 355"/>
                  <a:gd name="T11" fmla="*/ 206 h 481"/>
                  <a:gd name="T12" fmla="*/ 350 w 355"/>
                  <a:gd name="T13" fmla="*/ 197 h 481"/>
                  <a:gd name="T14" fmla="*/ 17 w 355"/>
                  <a:gd name="T15" fmla="*/ 4 h 481"/>
                  <a:gd name="T16" fmla="*/ 1 w 355"/>
                  <a:gd name="T17" fmla="*/ 13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5" h="481">
                    <a:moveTo>
                      <a:pt x="1" y="13"/>
                    </a:moveTo>
                    <a:cubicBezTo>
                      <a:pt x="0" y="275"/>
                      <a:pt x="0" y="275"/>
                      <a:pt x="0" y="275"/>
                    </a:cubicBezTo>
                    <a:cubicBezTo>
                      <a:pt x="0" y="278"/>
                      <a:pt x="2" y="282"/>
                      <a:pt x="6" y="284"/>
                    </a:cubicBezTo>
                    <a:cubicBezTo>
                      <a:pt x="338" y="477"/>
                      <a:pt x="338" y="477"/>
                      <a:pt x="338" y="477"/>
                    </a:cubicBezTo>
                    <a:cubicBezTo>
                      <a:pt x="345" y="481"/>
                      <a:pt x="354" y="476"/>
                      <a:pt x="354" y="468"/>
                    </a:cubicBezTo>
                    <a:cubicBezTo>
                      <a:pt x="355" y="206"/>
                      <a:pt x="355" y="206"/>
                      <a:pt x="355" y="206"/>
                    </a:cubicBezTo>
                    <a:cubicBezTo>
                      <a:pt x="355" y="203"/>
                      <a:pt x="353" y="199"/>
                      <a:pt x="350" y="197"/>
                    </a:cubicBezTo>
                    <a:cubicBezTo>
                      <a:pt x="17" y="4"/>
                      <a:pt x="17" y="4"/>
                      <a:pt x="17" y="4"/>
                    </a:cubicBezTo>
                    <a:cubicBezTo>
                      <a:pt x="10" y="0"/>
                      <a:pt x="1" y="5"/>
                      <a:pt x="1" y="13"/>
                    </a:cubicBezTo>
                    <a:close/>
                  </a:path>
                </a:pathLst>
              </a:custGeom>
              <a:solidFill>
                <a:srgbClr val="F0F1F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708" name="Freeform 526"/>
              <p:cNvSpPr/>
              <p:nvPr/>
            </p:nvSpPr>
            <p:spPr bwMode="auto">
              <a:xfrm>
                <a:off x="6563" y="1277"/>
                <a:ext cx="80" cy="79"/>
              </a:xfrm>
              <a:custGeom>
                <a:avLst/>
                <a:gdLst>
                  <a:gd name="T0" fmla="*/ 73 w 80"/>
                  <a:gd name="T1" fmla="*/ 78 h 79"/>
                  <a:gd name="T2" fmla="*/ 2 w 80"/>
                  <a:gd name="T3" fmla="*/ 36 h 79"/>
                  <a:gd name="T4" fmla="*/ 0 w 80"/>
                  <a:gd name="T5" fmla="*/ 32 h 79"/>
                  <a:gd name="T6" fmla="*/ 0 w 80"/>
                  <a:gd name="T7" fmla="*/ 6 h 79"/>
                  <a:gd name="T8" fmla="*/ 7 w 80"/>
                  <a:gd name="T9" fmla="*/ 2 h 79"/>
                  <a:gd name="T10" fmla="*/ 78 w 80"/>
                  <a:gd name="T11" fmla="*/ 44 h 79"/>
                  <a:gd name="T12" fmla="*/ 80 w 80"/>
                  <a:gd name="T13" fmla="*/ 48 h 79"/>
                  <a:gd name="T14" fmla="*/ 80 w 80"/>
                  <a:gd name="T15" fmla="*/ 74 h 79"/>
                  <a:gd name="T16" fmla="*/ 73 w 80"/>
                  <a:gd name="T17" fmla="*/ 78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 h="79">
                    <a:moveTo>
                      <a:pt x="73" y="78"/>
                    </a:moveTo>
                    <a:cubicBezTo>
                      <a:pt x="2" y="36"/>
                      <a:pt x="2" y="36"/>
                      <a:pt x="2" y="36"/>
                    </a:cubicBezTo>
                    <a:cubicBezTo>
                      <a:pt x="1" y="35"/>
                      <a:pt x="0" y="33"/>
                      <a:pt x="0" y="32"/>
                    </a:cubicBezTo>
                    <a:cubicBezTo>
                      <a:pt x="0" y="6"/>
                      <a:pt x="0" y="6"/>
                      <a:pt x="0" y="6"/>
                    </a:cubicBezTo>
                    <a:cubicBezTo>
                      <a:pt x="0" y="2"/>
                      <a:pt x="4" y="0"/>
                      <a:pt x="7" y="2"/>
                    </a:cubicBezTo>
                    <a:cubicBezTo>
                      <a:pt x="78" y="44"/>
                      <a:pt x="78" y="44"/>
                      <a:pt x="78" y="44"/>
                    </a:cubicBezTo>
                    <a:cubicBezTo>
                      <a:pt x="79" y="45"/>
                      <a:pt x="80" y="46"/>
                      <a:pt x="80" y="48"/>
                    </a:cubicBezTo>
                    <a:cubicBezTo>
                      <a:pt x="80" y="74"/>
                      <a:pt x="80" y="74"/>
                      <a:pt x="80" y="74"/>
                    </a:cubicBezTo>
                    <a:cubicBezTo>
                      <a:pt x="80" y="77"/>
                      <a:pt x="76" y="79"/>
                      <a:pt x="73" y="78"/>
                    </a:cubicBezTo>
                    <a:close/>
                  </a:path>
                </a:pathLst>
              </a:custGeom>
              <a:solidFill>
                <a:srgbClr val="BAE1B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709" name="Freeform 527"/>
              <p:cNvSpPr/>
              <p:nvPr/>
            </p:nvSpPr>
            <p:spPr bwMode="auto">
              <a:xfrm>
                <a:off x="6563" y="1417"/>
                <a:ext cx="176" cy="135"/>
              </a:xfrm>
              <a:custGeom>
                <a:avLst/>
                <a:gdLst>
                  <a:gd name="T0" fmla="*/ 169 w 176"/>
                  <a:gd name="T1" fmla="*/ 134 h 135"/>
                  <a:gd name="T2" fmla="*/ 2 w 176"/>
                  <a:gd name="T3" fmla="*/ 36 h 135"/>
                  <a:gd name="T4" fmla="*/ 0 w 176"/>
                  <a:gd name="T5" fmla="*/ 32 h 135"/>
                  <a:gd name="T6" fmla="*/ 0 w 176"/>
                  <a:gd name="T7" fmla="*/ 6 h 135"/>
                  <a:gd name="T8" fmla="*/ 7 w 176"/>
                  <a:gd name="T9" fmla="*/ 2 h 135"/>
                  <a:gd name="T10" fmla="*/ 174 w 176"/>
                  <a:gd name="T11" fmla="*/ 100 h 135"/>
                  <a:gd name="T12" fmla="*/ 176 w 176"/>
                  <a:gd name="T13" fmla="*/ 104 h 135"/>
                  <a:gd name="T14" fmla="*/ 176 w 176"/>
                  <a:gd name="T15" fmla="*/ 130 h 135"/>
                  <a:gd name="T16" fmla="*/ 169 w 176"/>
                  <a:gd name="T17" fmla="*/ 134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6" h="135">
                    <a:moveTo>
                      <a:pt x="169" y="134"/>
                    </a:moveTo>
                    <a:cubicBezTo>
                      <a:pt x="2" y="36"/>
                      <a:pt x="2" y="36"/>
                      <a:pt x="2" y="36"/>
                    </a:cubicBezTo>
                    <a:cubicBezTo>
                      <a:pt x="1" y="35"/>
                      <a:pt x="0" y="33"/>
                      <a:pt x="0" y="32"/>
                    </a:cubicBezTo>
                    <a:cubicBezTo>
                      <a:pt x="0" y="6"/>
                      <a:pt x="0" y="6"/>
                      <a:pt x="0" y="6"/>
                    </a:cubicBezTo>
                    <a:cubicBezTo>
                      <a:pt x="0" y="2"/>
                      <a:pt x="4" y="0"/>
                      <a:pt x="7" y="2"/>
                    </a:cubicBezTo>
                    <a:cubicBezTo>
                      <a:pt x="174" y="100"/>
                      <a:pt x="174" y="100"/>
                      <a:pt x="174" y="100"/>
                    </a:cubicBezTo>
                    <a:cubicBezTo>
                      <a:pt x="175" y="101"/>
                      <a:pt x="176" y="102"/>
                      <a:pt x="176" y="104"/>
                    </a:cubicBezTo>
                    <a:cubicBezTo>
                      <a:pt x="176" y="130"/>
                      <a:pt x="176" y="130"/>
                      <a:pt x="176" y="130"/>
                    </a:cubicBezTo>
                    <a:cubicBezTo>
                      <a:pt x="176" y="133"/>
                      <a:pt x="172" y="135"/>
                      <a:pt x="169" y="134"/>
                    </a:cubicBezTo>
                    <a:close/>
                  </a:path>
                </a:pathLst>
              </a:custGeom>
              <a:solidFill>
                <a:srgbClr val="7EC56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710" name="Freeform 528"/>
              <p:cNvSpPr/>
              <p:nvPr/>
            </p:nvSpPr>
            <p:spPr bwMode="auto">
              <a:xfrm>
                <a:off x="6563" y="1357"/>
                <a:ext cx="292" cy="203"/>
              </a:xfrm>
              <a:custGeom>
                <a:avLst/>
                <a:gdLst>
                  <a:gd name="T0" fmla="*/ 285 w 292"/>
                  <a:gd name="T1" fmla="*/ 202 h 203"/>
                  <a:gd name="T2" fmla="*/ 2 w 292"/>
                  <a:gd name="T3" fmla="*/ 36 h 203"/>
                  <a:gd name="T4" fmla="*/ 0 w 292"/>
                  <a:gd name="T5" fmla="*/ 32 h 203"/>
                  <a:gd name="T6" fmla="*/ 0 w 292"/>
                  <a:gd name="T7" fmla="*/ 6 h 203"/>
                  <a:gd name="T8" fmla="*/ 7 w 292"/>
                  <a:gd name="T9" fmla="*/ 2 h 203"/>
                  <a:gd name="T10" fmla="*/ 290 w 292"/>
                  <a:gd name="T11" fmla="*/ 168 h 203"/>
                  <a:gd name="T12" fmla="*/ 292 w 292"/>
                  <a:gd name="T13" fmla="*/ 172 h 203"/>
                  <a:gd name="T14" fmla="*/ 292 w 292"/>
                  <a:gd name="T15" fmla="*/ 198 h 203"/>
                  <a:gd name="T16" fmla="*/ 285 w 292"/>
                  <a:gd name="T17" fmla="*/ 202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2" h="203">
                    <a:moveTo>
                      <a:pt x="285" y="202"/>
                    </a:moveTo>
                    <a:cubicBezTo>
                      <a:pt x="2" y="36"/>
                      <a:pt x="2" y="36"/>
                      <a:pt x="2" y="36"/>
                    </a:cubicBezTo>
                    <a:cubicBezTo>
                      <a:pt x="1" y="35"/>
                      <a:pt x="0" y="33"/>
                      <a:pt x="0" y="32"/>
                    </a:cubicBezTo>
                    <a:cubicBezTo>
                      <a:pt x="0" y="6"/>
                      <a:pt x="0" y="6"/>
                      <a:pt x="0" y="6"/>
                    </a:cubicBezTo>
                    <a:cubicBezTo>
                      <a:pt x="0" y="2"/>
                      <a:pt x="4" y="0"/>
                      <a:pt x="7" y="2"/>
                    </a:cubicBezTo>
                    <a:cubicBezTo>
                      <a:pt x="290" y="168"/>
                      <a:pt x="290" y="168"/>
                      <a:pt x="290" y="168"/>
                    </a:cubicBezTo>
                    <a:cubicBezTo>
                      <a:pt x="291" y="169"/>
                      <a:pt x="292" y="170"/>
                      <a:pt x="292" y="172"/>
                    </a:cubicBezTo>
                    <a:cubicBezTo>
                      <a:pt x="292" y="198"/>
                      <a:pt x="292" y="198"/>
                      <a:pt x="292" y="198"/>
                    </a:cubicBezTo>
                    <a:cubicBezTo>
                      <a:pt x="292" y="201"/>
                      <a:pt x="288" y="203"/>
                      <a:pt x="285" y="202"/>
                    </a:cubicBezTo>
                    <a:close/>
                  </a:path>
                </a:pathLst>
              </a:custGeom>
              <a:solidFill>
                <a:srgbClr val="7EC56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711" name="Freeform 529"/>
              <p:cNvSpPr/>
              <p:nvPr/>
            </p:nvSpPr>
            <p:spPr bwMode="auto">
              <a:xfrm>
                <a:off x="6799" y="1427"/>
                <a:ext cx="16" cy="36"/>
              </a:xfrm>
              <a:custGeom>
                <a:avLst/>
                <a:gdLst>
                  <a:gd name="T0" fmla="*/ 12 w 16"/>
                  <a:gd name="T1" fmla="*/ 35 h 36"/>
                  <a:gd name="T2" fmla="*/ 2 w 16"/>
                  <a:gd name="T3" fmla="*/ 29 h 36"/>
                  <a:gd name="T4" fmla="*/ 0 w 16"/>
                  <a:gd name="T5" fmla="*/ 26 h 36"/>
                  <a:gd name="T6" fmla="*/ 0 w 16"/>
                  <a:gd name="T7" fmla="*/ 3 h 36"/>
                  <a:gd name="T8" fmla="*/ 4 w 16"/>
                  <a:gd name="T9" fmla="*/ 1 h 36"/>
                  <a:gd name="T10" fmla="*/ 15 w 16"/>
                  <a:gd name="T11" fmla="*/ 7 h 36"/>
                  <a:gd name="T12" fmla="*/ 16 w 16"/>
                  <a:gd name="T13" fmla="*/ 9 h 36"/>
                  <a:gd name="T14" fmla="*/ 16 w 16"/>
                  <a:gd name="T15" fmla="*/ 33 h 36"/>
                  <a:gd name="T16" fmla="*/ 12 w 16"/>
                  <a:gd name="T17" fmla="*/ 3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36">
                    <a:moveTo>
                      <a:pt x="12" y="35"/>
                    </a:moveTo>
                    <a:cubicBezTo>
                      <a:pt x="2" y="29"/>
                      <a:pt x="2" y="29"/>
                      <a:pt x="2" y="29"/>
                    </a:cubicBezTo>
                    <a:cubicBezTo>
                      <a:pt x="1" y="28"/>
                      <a:pt x="0" y="27"/>
                      <a:pt x="0" y="26"/>
                    </a:cubicBezTo>
                    <a:cubicBezTo>
                      <a:pt x="0" y="3"/>
                      <a:pt x="0" y="3"/>
                      <a:pt x="0" y="3"/>
                    </a:cubicBezTo>
                    <a:cubicBezTo>
                      <a:pt x="0" y="1"/>
                      <a:pt x="2" y="0"/>
                      <a:pt x="4" y="1"/>
                    </a:cubicBezTo>
                    <a:cubicBezTo>
                      <a:pt x="15" y="7"/>
                      <a:pt x="15" y="7"/>
                      <a:pt x="15" y="7"/>
                    </a:cubicBezTo>
                    <a:cubicBezTo>
                      <a:pt x="16" y="8"/>
                      <a:pt x="16" y="9"/>
                      <a:pt x="16" y="9"/>
                    </a:cubicBezTo>
                    <a:cubicBezTo>
                      <a:pt x="16" y="33"/>
                      <a:pt x="16" y="33"/>
                      <a:pt x="16" y="33"/>
                    </a:cubicBezTo>
                    <a:cubicBezTo>
                      <a:pt x="16" y="35"/>
                      <a:pt x="14" y="36"/>
                      <a:pt x="12" y="35"/>
                    </a:cubicBezTo>
                    <a:close/>
                  </a:path>
                </a:pathLst>
              </a:custGeom>
              <a:solidFill>
                <a:srgbClr val="FFC12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712" name="Freeform 530"/>
              <p:cNvSpPr/>
              <p:nvPr/>
            </p:nvSpPr>
            <p:spPr bwMode="auto">
              <a:xfrm>
                <a:off x="6820" y="1424"/>
                <a:ext cx="16" cy="52"/>
              </a:xfrm>
              <a:custGeom>
                <a:avLst/>
                <a:gdLst>
                  <a:gd name="T0" fmla="*/ 12 w 16"/>
                  <a:gd name="T1" fmla="*/ 50 h 52"/>
                  <a:gd name="T2" fmla="*/ 1 w 16"/>
                  <a:gd name="T3" fmla="*/ 44 h 52"/>
                  <a:gd name="T4" fmla="*/ 0 w 16"/>
                  <a:gd name="T5" fmla="*/ 42 h 52"/>
                  <a:gd name="T6" fmla="*/ 0 w 16"/>
                  <a:gd name="T7" fmla="*/ 3 h 52"/>
                  <a:gd name="T8" fmla="*/ 4 w 16"/>
                  <a:gd name="T9" fmla="*/ 1 h 52"/>
                  <a:gd name="T10" fmla="*/ 14 w 16"/>
                  <a:gd name="T11" fmla="*/ 8 h 52"/>
                  <a:gd name="T12" fmla="*/ 16 w 16"/>
                  <a:gd name="T13" fmla="*/ 10 h 52"/>
                  <a:gd name="T14" fmla="*/ 16 w 16"/>
                  <a:gd name="T15" fmla="*/ 49 h 52"/>
                  <a:gd name="T16" fmla="*/ 12 w 16"/>
                  <a:gd name="T17" fmla="*/ 5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52">
                    <a:moveTo>
                      <a:pt x="12" y="50"/>
                    </a:moveTo>
                    <a:cubicBezTo>
                      <a:pt x="1" y="44"/>
                      <a:pt x="1" y="44"/>
                      <a:pt x="1" y="44"/>
                    </a:cubicBezTo>
                    <a:cubicBezTo>
                      <a:pt x="0" y="44"/>
                      <a:pt x="0" y="43"/>
                      <a:pt x="0" y="42"/>
                    </a:cubicBezTo>
                    <a:cubicBezTo>
                      <a:pt x="0" y="3"/>
                      <a:pt x="0" y="3"/>
                      <a:pt x="0" y="3"/>
                    </a:cubicBezTo>
                    <a:cubicBezTo>
                      <a:pt x="0" y="1"/>
                      <a:pt x="2" y="0"/>
                      <a:pt x="4" y="1"/>
                    </a:cubicBezTo>
                    <a:cubicBezTo>
                      <a:pt x="14" y="8"/>
                      <a:pt x="14" y="8"/>
                      <a:pt x="14" y="8"/>
                    </a:cubicBezTo>
                    <a:cubicBezTo>
                      <a:pt x="15" y="8"/>
                      <a:pt x="16" y="9"/>
                      <a:pt x="16" y="10"/>
                    </a:cubicBezTo>
                    <a:cubicBezTo>
                      <a:pt x="16" y="49"/>
                      <a:pt x="16" y="49"/>
                      <a:pt x="16" y="49"/>
                    </a:cubicBezTo>
                    <a:cubicBezTo>
                      <a:pt x="16" y="51"/>
                      <a:pt x="13" y="52"/>
                      <a:pt x="12" y="50"/>
                    </a:cubicBezTo>
                    <a:close/>
                  </a:path>
                </a:pathLst>
              </a:custGeom>
              <a:solidFill>
                <a:srgbClr val="FFC12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713" name="Freeform 531"/>
              <p:cNvSpPr/>
              <p:nvPr/>
            </p:nvSpPr>
            <p:spPr bwMode="auto">
              <a:xfrm>
                <a:off x="6839" y="1460"/>
                <a:ext cx="16" cy="27"/>
              </a:xfrm>
              <a:custGeom>
                <a:avLst/>
                <a:gdLst>
                  <a:gd name="T0" fmla="*/ 12 w 16"/>
                  <a:gd name="T1" fmla="*/ 26 h 27"/>
                  <a:gd name="T2" fmla="*/ 1 w 16"/>
                  <a:gd name="T3" fmla="*/ 20 h 27"/>
                  <a:gd name="T4" fmla="*/ 0 w 16"/>
                  <a:gd name="T5" fmla="*/ 17 h 27"/>
                  <a:gd name="T6" fmla="*/ 0 w 16"/>
                  <a:gd name="T7" fmla="*/ 3 h 27"/>
                  <a:gd name="T8" fmla="*/ 4 w 16"/>
                  <a:gd name="T9" fmla="*/ 1 h 27"/>
                  <a:gd name="T10" fmla="*/ 14 w 16"/>
                  <a:gd name="T11" fmla="*/ 7 h 27"/>
                  <a:gd name="T12" fmla="*/ 16 w 16"/>
                  <a:gd name="T13" fmla="*/ 9 h 27"/>
                  <a:gd name="T14" fmla="*/ 16 w 16"/>
                  <a:gd name="T15" fmla="*/ 24 h 27"/>
                  <a:gd name="T16" fmla="*/ 12 w 16"/>
                  <a:gd name="T17" fmla="*/ 2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27">
                    <a:moveTo>
                      <a:pt x="12" y="26"/>
                    </a:moveTo>
                    <a:cubicBezTo>
                      <a:pt x="1" y="20"/>
                      <a:pt x="1" y="20"/>
                      <a:pt x="1" y="20"/>
                    </a:cubicBezTo>
                    <a:cubicBezTo>
                      <a:pt x="0" y="19"/>
                      <a:pt x="0" y="18"/>
                      <a:pt x="0" y="17"/>
                    </a:cubicBezTo>
                    <a:cubicBezTo>
                      <a:pt x="0" y="3"/>
                      <a:pt x="0" y="3"/>
                      <a:pt x="0" y="3"/>
                    </a:cubicBezTo>
                    <a:cubicBezTo>
                      <a:pt x="0" y="1"/>
                      <a:pt x="2" y="0"/>
                      <a:pt x="4" y="1"/>
                    </a:cubicBezTo>
                    <a:cubicBezTo>
                      <a:pt x="14" y="7"/>
                      <a:pt x="14" y="7"/>
                      <a:pt x="14" y="7"/>
                    </a:cubicBezTo>
                    <a:cubicBezTo>
                      <a:pt x="15" y="8"/>
                      <a:pt x="16" y="8"/>
                      <a:pt x="16" y="9"/>
                    </a:cubicBezTo>
                    <a:cubicBezTo>
                      <a:pt x="16" y="24"/>
                      <a:pt x="16" y="24"/>
                      <a:pt x="16" y="24"/>
                    </a:cubicBezTo>
                    <a:cubicBezTo>
                      <a:pt x="16" y="26"/>
                      <a:pt x="14" y="27"/>
                      <a:pt x="12" y="26"/>
                    </a:cubicBezTo>
                    <a:close/>
                  </a:path>
                </a:pathLst>
              </a:custGeom>
              <a:solidFill>
                <a:srgbClr val="FFC12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714" name="Freeform 532"/>
              <p:cNvSpPr>
                <a:spLocks noEditPoints="1"/>
              </p:cNvSpPr>
              <p:nvPr/>
            </p:nvSpPr>
            <p:spPr bwMode="auto">
              <a:xfrm>
                <a:off x="4950" y="1231"/>
                <a:ext cx="210" cy="141"/>
              </a:xfrm>
              <a:custGeom>
                <a:avLst/>
                <a:gdLst>
                  <a:gd name="T0" fmla="*/ 160 w 210"/>
                  <a:gd name="T1" fmla="*/ 24 h 141"/>
                  <a:gd name="T2" fmla="*/ 159 w 210"/>
                  <a:gd name="T3" fmla="*/ 25 h 141"/>
                  <a:gd name="T4" fmla="*/ 159 w 210"/>
                  <a:gd name="T5" fmla="*/ 26 h 141"/>
                  <a:gd name="T6" fmla="*/ 160 w 210"/>
                  <a:gd name="T7" fmla="*/ 24 h 141"/>
                  <a:gd name="T8" fmla="*/ 206 w 210"/>
                  <a:gd name="T9" fmla="*/ 0 h 141"/>
                  <a:gd name="T10" fmla="*/ 187 w 210"/>
                  <a:gd name="T11" fmla="*/ 6 h 141"/>
                  <a:gd name="T12" fmla="*/ 167 w 210"/>
                  <a:gd name="T13" fmla="*/ 19 h 141"/>
                  <a:gd name="T14" fmla="*/ 162 w 210"/>
                  <a:gd name="T15" fmla="*/ 41 h 141"/>
                  <a:gd name="T16" fmla="*/ 152 w 210"/>
                  <a:gd name="T17" fmla="*/ 30 h 141"/>
                  <a:gd name="T18" fmla="*/ 162 w 210"/>
                  <a:gd name="T19" fmla="*/ 41 h 141"/>
                  <a:gd name="T20" fmla="*/ 154 w 210"/>
                  <a:gd name="T21" fmla="*/ 37 h 141"/>
                  <a:gd name="T22" fmla="*/ 143 w 210"/>
                  <a:gd name="T23" fmla="*/ 24 h 141"/>
                  <a:gd name="T24" fmla="*/ 73 w 210"/>
                  <a:gd name="T25" fmla="*/ 60 h 141"/>
                  <a:gd name="T26" fmla="*/ 70 w 210"/>
                  <a:gd name="T27" fmla="*/ 75 h 141"/>
                  <a:gd name="T28" fmla="*/ 68 w 210"/>
                  <a:gd name="T29" fmla="*/ 74 h 141"/>
                  <a:gd name="T30" fmla="*/ 68 w 210"/>
                  <a:gd name="T31" fmla="*/ 73 h 141"/>
                  <a:gd name="T32" fmla="*/ 67 w 210"/>
                  <a:gd name="T33" fmla="*/ 71 h 141"/>
                  <a:gd name="T34" fmla="*/ 68 w 210"/>
                  <a:gd name="T35" fmla="*/ 63 h 141"/>
                  <a:gd name="T36" fmla="*/ 0 w 210"/>
                  <a:gd name="T37" fmla="*/ 120 h 141"/>
                  <a:gd name="T38" fmla="*/ 3 w 210"/>
                  <a:gd name="T39" fmla="*/ 141 h 141"/>
                  <a:gd name="T40" fmla="*/ 210 w 210"/>
                  <a:gd name="T41" fmla="*/ 21 h 141"/>
                  <a:gd name="T42" fmla="*/ 206 w 210"/>
                  <a:gd name="T43" fmla="*/ 2 h 141"/>
                  <a:gd name="T44" fmla="*/ 206 w 210"/>
                  <a:gd name="T45" fmla="*/ 0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0" h="141">
                    <a:moveTo>
                      <a:pt x="160" y="24"/>
                    </a:moveTo>
                    <a:cubicBezTo>
                      <a:pt x="159" y="25"/>
                      <a:pt x="159" y="25"/>
                      <a:pt x="159" y="25"/>
                    </a:cubicBezTo>
                    <a:cubicBezTo>
                      <a:pt x="159" y="26"/>
                      <a:pt x="159" y="26"/>
                      <a:pt x="159" y="26"/>
                    </a:cubicBezTo>
                    <a:cubicBezTo>
                      <a:pt x="160" y="24"/>
                      <a:pt x="160" y="24"/>
                      <a:pt x="160" y="24"/>
                    </a:cubicBezTo>
                    <a:moveTo>
                      <a:pt x="206" y="0"/>
                    </a:moveTo>
                    <a:cubicBezTo>
                      <a:pt x="200" y="2"/>
                      <a:pt x="194" y="4"/>
                      <a:pt x="187" y="6"/>
                    </a:cubicBezTo>
                    <a:cubicBezTo>
                      <a:pt x="167" y="19"/>
                      <a:pt x="167" y="19"/>
                      <a:pt x="167" y="19"/>
                    </a:cubicBezTo>
                    <a:cubicBezTo>
                      <a:pt x="162" y="41"/>
                      <a:pt x="162" y="41"/>
                      <a:pt x="162" y="41"/>
                    </a:cubicBezTo>
                    <a:cubicBezTo>
                      <a:pt x="152" y="30"/>
                      <a:pt x="152" y="30"/>
                      <a:pt x="152" y="30"/>
                    </a:cubicBezTo>
                    <a:cubicBezTo>
                      <a:pt x="162" y="41"/>
                      <a:pt x="162" y="41"/>
                      <a:pt x="162" y="41"/>
                    </a:cubicBezTo>
                    <a:cubicBezTo>
                      <a:pt x="154" y="37"/>
                      <a:pt x="154" y="37"/>
                      <a:pt x="154" y="37"/>
                    </a:cubicBezTo>
                    <a:cubicBezTo>
                      <a:pt x="143" y="24"/>
                      <a:pt x="143" y="24"/>
                      <a:pt x="143" y="24"/>
                    </a:cubicBezTo>
                    <a:cubicBezTo>
                      <a:pt x="119" y="35"/>
                      <a:pt x="95" y="48"/>
                      <a:pt x="73" y="60"/>
                    </a:cubicBezTo>
                    <a:cubicBezTo>
                      <a:pt x="70" y="75"/>
                      <a:pt x="70" y="75"/>
                      <a:pt x="70" y="75"/>
                    </a:cubicBezTo>
                    <a:cubicBezTo>
                      <a:pt x="68" y="74"/>
                      <a:pt x="68" y="74"/>
                      <a:pt x="68" y="74"/>
                    </a:cubicBezTo>
                    <a:cubicBezTo>
                      <a:pt x="68" y="73"/>
                      <a:pt x="68" y="73"/>
                      <a:pt x="68" y="73"/>
                    </a:cubicBezTo>
                    <a:cubicBezTo>
                      <a:pt x="67" y="73"/>
                      <a:pt x="66" y="72"/>
                      <a:pt x="67" y="71"/>
                    </a:cubicBezTo>
                    <a:cubicBezTo>
                      <a:pt x="68" y="63"/>
                      <a:pt x="68" y="63"/>
                      <a:pt x="68" y="63"/>
                    </a:cubicBezTo>
                    <a:cubicBezTo>
                      <a:pt x="35" y="83"/>
                      <a:pt x="9" y="104"/>
                      <a:pt x="0" y="120"/>
                    </a:cubicBezTo>
                    <a:cubicBezTo>
                      <a:pt x="0" y="120"/>
                      <a:pt x="0" y="130"/>
                      <a:pt x="3" y="141"/>
                    </a:cubicBezTo>
                    <a:cubicBezTo>
                      <a:pt x="210" y="21"/>
                      <a:pt x="210" y="21"/>
                      <a:pt x="210" y="21"/>
                    </a:cubicBezTo>
                    <a:cubicBezTo>
                      <a:pt x="207" y="16"/>
                      <a:pt x="206" y="9"/>
                      <a:pt x="206" y="2"/>
                    </a:cubicBezTo>
                    <a:cubicBezTo>
                      <a:pt x="206" y="1"/>
                      <a:pt x="206" y="0"/>
                      <a:pt x="206" y="0"/>
                    </a:cubicBezTo>
                  </a:path>
                </a:pathLst>
              </a:custGeom>
              <a:solidFill>
                <a:srgbClr val="1B9D6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715" name="Freeform 533"/>
              <p:cNvSpPr>
                <a:spLocks noEditPoints="1"/>
              </p:cNvSpPr>
              <p:nvPr/>
            </p:nvSpPr>
            <p:spPr bwMode="auto">
              <a:xfrm>
                <a:off x="4953" y="1225"/>
                <a:ext cx="290" cy="165"/>
              </a:xfrm>
              <a:custGeom>
                <a:avLst/>
                <a:gdLst>
                  <a:gd name="T0" fmla="*/ 207 w 290"/>
                  <a:gd name="T1" fmla="*/ 27 h 165"/>
                  <a:gd name="T2" fmla="*/ 0 w 290"/>
                  <a:gd name="T3" fmla="*/ 147 h 165"/>
                  <a:gd name="T4" fmla="*/ 8 w 290"/>
                  <a:gd name="T5" fmla="*/ 165 h 165"/>
                  <a:gd name="T6" fmla="*/ 220 w 290"/>
                  <a:gd name="T7" fmla="*/ 41 h 165"/>
                  <a:gd name="T8" fmla="*/ 207 w 290"/>
                  <a:gd name="T9" fmla="*/ 27 h 165"/>
                  <a:gd name="T10" fmla="*/ 289 w 290"/>
                  <a:gd name="T11" fmla="*/ 0 h 165"/>
                  <a:gd name="T12" fmla="*/ 287 w 290"/>
                  <a:gd name="T13" fmla="*/ 3 h 165"/>
                  <a:gd name="T14" fmla="*/ 290 w 290"/>
                  <a:gd name="T15" fmla="*/ 1 h 165"/>
                  <a:gd name="T16" fmla="*/ 289 w 290"/>
                  <a:gd name="T17" fmla="*/ 0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0" h="165">
                    <a:moveTo>
                      <a:pt x="207" y="27"/>
                    </a:moveTo>
                    <a:cubicBezTo>
                      <a:pt x="0" y="147"/>
                      <a:pt x="0" y="147"/>
                      <a:pt x="0" y="147"/>
                    </a:cubicBezTo>
                    <a:cubicBezTo>
                      <a:pt x="2" y="153"/>
                      <a:pt x="4" y="160"/>
                      <a:pt x="8" y="165"/>
                    </a:cubicBezTo>
                    <a:cubicBezTo>
                      <a:pt x="220" y="41"/>
                      <a:pt x="220" y="41"/>
                      <a:pt x="220" y="41"/>
                    </a:cubicBezTo>
                    <a:cubicBezTo>
                      <a:pt x="214" y="39"/>
                      <a:pt x="210" y="34"/>
                      <a:pt x="207" y="27"/>
                    </a:cubicBezTo>
                    <a:moveTo>
                      <a:pt x="289" y="0"/>
                    </a:moveTo>
                    <a:cubicBezTo>
                      <a:pt x="288" y="1"/>
                      <a:pt x="288" y="2"/>
                      <a:pt x="287" y="3"/>
                    </a:cubicBezTo>
                    <a:cubicBezTo>
                      <a:pt x="290" y="1"/>
                      <a:pt x="290" y="1"/>
                      <a:pt x="290" y="1"/>
                    </a:cubicBezTo>
                    <a:cubicBezTo>
                      <a:pt x="289" y="1"/>
                      <a:pt x="289" y="1"/>
                      <a:pt x="289" y="0"/>
                    </a:cubicBezTo>
                  </a:path>
                </a:pathLst>
              </a:custGeom>
              <a:solidFill>
                <a:srgbClr val="8BC3A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716" name="Freeform 534"/>
              <p:cNvSpPr/>
              <p:nvPr/>
            </p:nvSpPr>
            <p:spPr bwMode="auto">
              <a:xfrm>
                <a:off x="4961" y="1226"/>
                <a:ext cx="312" cy="176"/>
              </a:xfrm>
              <a:custGeom>
                <a:avLst/>
                <a:gdLst>
                  <a:gd name="T0" fmla="*/ 282 w 312"/>
                  <a:gd name="T1" fmla="*/ 0 h 176"/>
                  <a:gd name="T2" fmla="*/ 279 w 312"/>
                  <a:gd name="T3" fmla="*/ 2 h 176"/>
                  <a:gd name="T4" fmla="*/ 246 w 312"/>
                  <a:gd name="T5" fmla="*/ 36 h 176"/>
                  <a:gd name="T6" fmla="*/ 223 w 312"/>
                  <a:gd name="T7" fmla="*/ 42 h 176"/>
                  <a:gd name="T8" fmla="*/ 212 w 312"/>
                  <a:gd name="T9" fmla="*/ 40 h 176"/>
                  <a:gd name="T10" fmla="*/ 0 w 312"/>
                  <a:gd name="T11" fmla="*/ 164 h 176"/>
                  <a:gd name="T12" fmla="*/ 23 w 312"/>
                  <a:gd name="T13" fmla="*/ 176 h 176"/>
                  <a:gd name="T14" fmla="*/ 61 w 312"/>
                  <a:gd name="T15" fmla="*/ 161 h 176"/>
                  <a:gd name="T16" fmla="*/ 164 w 312"/>
                  <a:gd name="T17" fmla="*/ 104 h 176"/>
                  <a:gd name="T18" fmla="*/ 173 w 312"/>
                  <a:gd name="T19" fmla="*/ 105 h 176"/>
                  <a:gd name="T20" fmla="*/ 177 w 312"/>
                  <a:gd name="T21" fmla="*/ 105 h 176"/>
                  <a:gd name="T22" fmla="*/ 237 w 312"/>
                  <a:gd name="T23" fmla="*/ 57 h 176"/>
                  <a:gd name="T24" fmla="*/ 282 w 312"/>
                  <a:gd name="T25" fmla="*/ 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2" h="176">
                    <a:moveTo>
                      <a:pt x="282" y="0"/>
                    </a:moveTo>
                    <a:cubicBezTo>
                      <a:pt x="279" y="2"/>
                      <a:pt x="279" y="2"/>
                      <a:pt x="279" y="2"/>
                    </a:cubicBezTo>
                    <a:cubicBezTo>
                      <a:pt x="270" y="16"/>
                      <a:pt x="259" y="28"/>
                      <a:pt x="246" y="36"/>
                    </a:cubicBezTo>
                    <a:cubicBezTo>
                      <a:pt x="238" y="40"/>
                      <a:pt x="230" y="42"/>
                      <a:pt x="223" y="42"/>
                    </a:cubicBezTo>
                    <a:cubicBezTo>
                      <a:pt x="219" y="42"/>
                      <a:pt x="216" y="42"/>
                      <a:pt x="212" y="40"/>
                    </a:cubicBezTo>
                    <a:cubicBezTo>
                      <a:pt x="0" y="164"/>
                      <a:pt x="0" y="164"/>
                      <a:pt x="0" y="164"/>
                    </a:cubicBezTo>
                    <a:cubicBezTo>
                      <a:pt x="5" y="171"/>
                      <a:pt x="12" y="176"/>
                      <a:pt x="23" y="176"/>
                    </a:cubicBezTo>
                    <a:cubicBezTo>
                      <a:pt x="33" y="176"/>
                      <a:pt x="45" y="172"/>
                      <a:pt x="61" y="161"/>
                    </a:cubicBezTo>
                    <a:cubicBezTo>
                      <a:pt x="125" y="119"/>
                      <a:pt x="141" y="104"/>
                      <a:pt x="164" y="104"/>
                    </a:cubicBezTo>
                    <a:cubicBezTo>
                      <a:pt x="167" y="104"/>
                      <a:pt x="170" y="105"/>
                      <a:pt x="173" y="105"/>
                    </a:cubicBezTo>
                    <a:cubicBezTo>
                      <a:pt x="174" y="105"/>
                      <a:pt x="175" y="105"/>
                      <a:pt x="177" y="105"/>
                    </a:cubicBezTo>
                    <a:cubicBezTo>
                      <a:pt x="203" y="105"/>
                      <a:pt x="226" y="65"/>
                      <a:pt x="237" y="57"/>
                    </a:cubicBezTo>
                    <a:cubicBezTo>
                      <a:pt x="248" y="49"/>
                      <a:pt x="312" y="22"/>
                      <a:pt x="282" y="0"/>
                    </a:cubicBezTo>
                  </a:path>
                </a:pathLst>
              </a:custGeom>
              <a:solidFill>
                <a:srgbClr val="C0C1C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717" name="Freeform 535"/>
              <p:cNvSpPr/>
              <p:nvPr/>
            </p:nvSpPr>
            <p:spPr bwMode="auto">
              <a:xfrm>
                <a:off x="5165" y="1219"/>
                <a:ext cx="53" cy="28"/>
              </a:xfrm>
              <a:custGeom>
                <a:avLst/>
                <a:gdLst>
                  <a:gd name="T0" fmla="*/ 52 w 53"/>
                  <a:gd name="T1" fmla="*/ 0 h 28"/>
                  <a:gd name="T2" fmla="*/ 0 w 53"/>
                  <a:gd name="T3" fmla="*/ 9 h 28"/>
                  <a:gd name="T4" fmla="*/ 4 w 53"/>
                  <a:gd name="T5" fmla="*/ 28 h 28"/>
                  <a:gd name="T6" fmla="*/ 53 w 53"/>
                  <a:gd name="T7" fmla="*/ 0 h 28"/>
                  <a:gd name="T8" fmla="*/ 52 w 53"/>
                  <a:gd name="T9" fmla="*/ 0 h 28"/>
                </a:gdLst>
                <a:ahLst/>
                <a:cxnLst>
                  <a:cxn ang="0">
                    <a:pos x="T0" y="T1"/>
                  </a:cxn>
                  <a:cxn ang="0">
                    <a:pos x="T2" y="T3"/>
                  </a:cxn>
                  <a:cxn ang="0">
                    <a:pos x="T4" y="T5"/>
                  </a:cxn>
                  <a:cxn ang="0">
                    <a:pos x="T6" y="T7"/>
                  </a:cxn>
                  <a:cxn ang="0">
                    <a:pos x="T8" y="T9"/>
                  </a:cxn>
                </a:cxnLst>
                <a:rect l="0" t="0" r="r" b="b"/>
                <a:pathLst>
                  <a:path w="53" h="28">
                    <a:moveTo>
                      <a:pt x="52" y="0"/>
                    </a:moveTo>
                    <a:cubicBezTo>
                      <a:pt x="38" y="0"/>
                      <a:pt x="20" y="3"/>
                      <a:pt x="0" y="9"/>
                    </a:cubicBezTo>
                    <a:cubicBezTo>
                      <a:pt x="0" y="17"/>
                      <a:pt x="1" y="23"/>
                      <a:pt x="4" y="28"/>
                    </a:cubicBezTo>
                    <a:cubicBezTo>
                      <a:pt x="53" y="0"/>
                      <a:pt x="53" y="0"/>
                      <a:pt x="53" y="0"/>
                    </a:cubicBezTo>
                    <a:cubicBezTo>
                      <a:pt x="52" y="0"/>
                      <a:pt x="52" y="0"/>
                      <a:pt x="52" y="0"/>
                    </a:cubicBezTo>
                  </a:path>
                </a:pathLst>
              </a:custGeom>
              <a:solidFill>
                <a:srgbClr val="1B9D6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718" name="Freeform 536"/>
              <p:cNvSpPr/>
              <p:nvPr/>
            </p:nvSpPr>
            <p:spPr bwMode="auto">
              <a:xfrm>
                <a:off x="5169" y="1219"/>
                <a:ext cx="67" cy="39"/>
              </a:xfrm>
              <a:custGeom>
                <a:avLst/>
                <a:gdLst>
                  <a:gd name="T0" fmla="*/ 49 w 67"/>
                  <a:gd name="T1" fmla="*/ 0 h 39"/>
                  <a:gd name="T2" fmla="*/ 0 w 67"/>
                  <a:gd name="T3" fmla="*/ 28 h 39"/>
                  <a:gd name="T4" fmla="*/ 19 w 67"/>
                  <a:gd name="T5" fmla="*/ 39 h 39"/>
                  <a:gd name="T6" fmla="*/ 20 w 67"/>
                  <a:gd name="T7" fmla="*/ 39 h 39"/>
                  <a:gd name="T8" fmla="*/ 56 w 67"/>
                  <a:gd name="T9" fmla="*/ 18 h 39"/>
                  <a:gd name="T10" fmla="*/ 67 w 67"/>
                  <a:gd name="T11" fmla="*/ 3 h 39"/>
                  <a:gd name="T12" fmla="*/ 67 w 67"/>
                  <a:gd name="T13" fmla="*/ 3 h 39"/>
                  <a:gd name="T14" fmla="*/ 49 w 67"/>
                  <a:gd name="T15" fmla="*/ 0 h 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 h="39">
                    <a:moveTo>
                      <a:pt x="49" y="0"/>
                    </a:moveTo>
                    <a:cubicBezTo>
                      <a:pt x="0" y="28"/>
                      <a:pt x="0" y="28"/>
                      <a:pt x="0" y="28"/>
                    </a:cubicBezTo>
                    <a:cubicBezTo>
                      <a:pt x="4" y="35"/>
                      <a:pt x="11" y="39"/>
                      <a:pt x="19" y="39"/>
                    </a:cubicBezTo>
                    <a:cubicBezTo>
                      <a:pt x="19" y="39"/>
                      <a:pt x="19" y="39"/>
                      <a:pt x="20" y="39"/>
                    </a:cubicBezTo>
                    <a:cubicBezTo>
                      <a:pt x="56" y="18"/>
                      <a:pt x="56" y="18"/>
                      <a:pt x="56" y="18"/>
                    </a:cubicBezTo>
                    <a:cubicBezTo>
                      <a:pt x="60" y="13"/>
                      <a:pt x="63" y="8"/>
                      <a:pt x="67" y="3"/>
                    </a:cubicBezTo>
                    <a:cubicBezTo>
                      <a:pt x="67" y="3"/>
                      <a:pt x="67" y="3"/>
                      <a:pt x="67" y="3"/>
                    </a:cubicBezTo>
                    <a:cubicBezTo>
                      <a:pt x="62" y="1"/>
                      <a:pt x="56" y="0"/>
                      <a:pt x="49" y="0"/>
                    </a:cubicBezTo>
                  </a:path>
                </a:pathLst>
              </a:custGeom>
              <a:solidFill>
                <a:srgbClr val="8BC3A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719" name="Freeform 537"/>
              <p:cNvSpPr/>
              <p:nvPr/>
            </p:nvSpPr>
            <p:spPr bwMode="auto">
              <a:xfrm>
                <a:off x="5189" y="1237"/>
                <a:ext cx="36" cy="21"/>
              </a:xfrm>
              <a:custGeom>
                <a:avLst/>
                <a:gdLst>
                  <a:gd name="T0" fmla="*/ 36 w 36"/>
                  <a:gd name="T1" fmla="*/ 0 h 21"/>
                  <a:gd name="T2" fmla="*/ 0 w 36"/>
                  <a:gd name="T3" fmla="*/ 21 h 21"/>
                  <a:gd name="T4" fmla="*/ 18 w 36"/>
                  <a:gd name="T5" fmla="*/ 15 h 21"/>
                  <a:gd name="T6" fmla="*/ 36 w 36"/>
                  <a:gd name="T7" fmla="*/ 0 h 21"/>
                </a:gdLst>
                <a:ahLst/>
                <a:cxnLst>
                  <a:cxn ang="0">
                    <a:pos x="T0" y="T1"/>
                  </a:cxn>
                  <a:cxn ang="0">
                    <a:pos x="T2" y="T3"/>
                  </a:cxn>
                  <a:cxn ang="0">
                    <a:pos x="T4" y="T5"/>
                  </a:cxn>
                  <a:cxn ang="0">
                    <a:pos x="T6" y="T7"/>
                  </a:cxn>
                </a:cxnLst>
                <a:rect l="0" t="0" r="r" b="b"/>
                <a:pathLst>
                  <a:path w="36" h="21">
                    <a:moveTo>
                      <a:pt x="36" y="0"/>
                    </a:moveTo>
                    <a:cubicBezTo>
                      <a:pt x="0" y="21"/>
                      <a:pt x="0" y="21"/>
                      <a:pt x="0" y="21"/>
                    </a:cubicBezTo>
                    <a:cubicBezTo>
                      <a:pt x="5" y="20"/>
                      <a:pt x="11" y="19"/>
                      <a:pt x="18" y="15"/>
                    </a:cubicBezTo>
                    <a:cubicBezTo>
                      <a:pt x="24" y="11"/>
                      <a:pt x="30" y="6"/>
                      <a:pt x="36" y="0"/>
                    </a:cubicBezTo>
                  </a:path>
                </a:pathLst>
              </a:custGeom>
              <a:solidFill>
                <a:srgbClr val="C0C1C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720" name="Freeform 538"/>
              <p:cNvSpPr>
                <a:spLocks noEditPoints="1"/>
              </p:cNvSpPr>
              <p:nvPr/>
            </p:nvSpPr>
            <p:spPr bwMode="auto">
              <a:xfrm>
                <a:off x="5186" y="1256"/>
                <a:ext cx="20" cy="6"/>
              </a:xfrm>
              <a:custGeom>
                <a:avLst/>
                <a:gdLst>
                  <a:gd name="T0" fmla="*/ 0 w 20"/>
                  <a:gd name="T1" fmla="*/ 6 h 6"/>
                  <a:gd name="T2" fmla="*/ 0 w 20"/>
                  <a:gd name="T3" fmla="*/ 6 h 6"/>
                  <a:gd name="T4" fmla="*/ 0 w 20"/>
                  <a:gd name="T5" fmla="*/ 6 h 6"/>
                  <a:gd name="T6" fmla="*/ 0 w 20"/>
                  <a:gd name="T7" fmla="*/ 6 h 6"/>
                  <a:gd name="T8" fmla="*/ 20 w 20"/>
                  <a:gd name="T9" fmla="*/ 0 h 6"/>
                  <a:gd name="T10" fmla="*/ 1 w 20"/>
                  <a:gd name="T11" fmla="*/ 6 h 6"/>
                  <a:gd name="T12" fmla="*/ 20 w 20"/>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20" h="6">
                    <a:moveTo>
                      <a:pt x="0" y="6"/>
                    </a:moveTo>
                    <a:cubicBezTo>
                      <a:pt x="0" y="6"/>
                      <a:pt x="0" y="6"/>
                      <a:pt x="0" y="6"/>
                    </a:cubicBezTo>
                    <a:cubicBezTo>
                      <a:pt x="0" y="6"/>
                      <a:pt x="0" y="6"/>
                      <a:pt x="0" y="6"/>
                    </a:cubicBezTo>
                    <a:cubicBezTo>
                      <a:pt x="0" y="6"/>
                      <a:pt x="0" y="6"/>
                      <a:pt x="0" y="6"/>
                    </a:cubicBezTo>
                    <a:moveTo>
                      <a:pt x="20" y="0"/>
                    </a:moveTo>
                    <a:cubicBezTo>
                      <a:pt x="13" y="4"/>
                      <a:pt x="6" y="6"/>
                      <a:pt x="1" y="6"/>
                    </a:cubicBezTo>
                    <a:cubicBezTo>
                      <a:pt x="6" y="6"/>
                      <a:pt x="13" y="4"/>
                      <a:pt x="20" y="0"/>
                    </a:cubicBezTo>
                  </a:path>
                </a:pathLst>
              </a:custGeom>
              <a:solidFill>
                <a:srgbClr val="C0C1C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721" name="Freeform 539"/>
              <p:cNvSpPr/>
              <p:nvPr/>
            </p:nvSpPr>
            <p:spPr bwMode="auto">
              <a:xfrm>
                <a:off x="5098" y="1240"/>
                <a:ext cx="5" cy="6"/>
              </a:xfrm>
              <a:custGeom>
                <a:avLst/>
                <a:gdLst>
                  <a:gd name="T0" fmla="*/ 3 w 5"/>
                  <a:gd name="T1" fmla="*/ 6 h 6"/>
                  <a:gd name="T2" fmla="*/ 5 w 5"/>
                  <a:gd name="T3" fmla="*/ 5 h 6"/>
                  <a:gd name="T4" fmla="*/ 3 w 5"/>
                  <a:gd name="T5" fmla="*/ 0 h 6"/>
                  <a:gd name="T6" fmla="*/ 0 w 5"/>
                  <a:gd name="T7" fmla="*/ 1 h 6"/>
                  <a:gd name="T8" fmla="*/ 3 w 5"/>
                  <a:gd name="T9" fmla="*/ 6 h 6"/>
                </a:gdLst>
                <a:ahLst/>
                <a:cxnLst>
                  <a:cxn ang="0">
                    <a:pos x="T0" y="T1"/>
                  </a:cxn>
                  <a:cxn ang="0">
                    <a:pos x="T2" y="T3"/>
                  </a:cxn>
                  <a:cxn ang="0">
                    <a:pos x="T4" y="T5"/>
                  </a:cxn>
                  <a:cxn ang="0">
                    <a:pos x="T6" y="T7"/>
                  </a:cxn>
                  <a:cxn ang="0">
                    <a:pos x="T8" y="T9"/>
                  </a:cxn>
                </a:cxnLst>
                <a:rect l="0" t="0" r="r" b="b"/>
                <a:pathLst>
                  <a:path w="5" h="6">
                    <a:moveTo>
                      <a:pt x="3" y="6"/>
                    </a:moveTo>
                    <a:cubicBezTo>
                      <a:pt x="5" y="5"/>
                      <a:pt x="5" y="5"/>
                      <a:pt x="5" y="5"/>
                    </a:cubicBezTo>
                    <a:cubicBezTo>
                      <a:pt x="4" y="4"/>
                      <a:pt x="3" y="2"/>
                      <a:pt x="3" y="0"/>
                    </a:cubicBezTo>
                    <a:cubicBezTo>
                      <a:pt x="0" y="1"/>
                      <a:pt x="0" y="1"/>
                      <a:pt x="0" y="1"/>
                    </a:cubicBezTo>
                    <a:cubicBezTo>
                      <a:pt x="0" y="3"/>
                      <a:pt x="2" y="5"/>
                      <a:pt x="3" y="6"/>
                    </a:cubicBezTo>
                    <a:close/>
                  </a:path>
                </a:pathLst>
              </a:custGeom>
              <a:solidFill>
                <a:srgbClr val="B5331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722" name="Freeform 540"/>
              <p:cNvSpPr/>
              <p:nvPr/>
            </p:nvSpPr>
            <p:spPr bwMode="auto">
              <a:xfrm>
                <a:off x="5098" y="1235"/>
                <a:ext cx="3" cy="6"/>
              </a:xfrm>
              <a:custGeom>
                <a:avLst/>
                <a:gdLst>
                  <a:gd name="T0" fmla="*/ 0 w 3"/>
                  <a:gd name="T1" fmla="*/ 6 h 6"/>
                  <a:gd name="T2" fmla="*/ 3 w 3"/>
                  <a:gd name="T3" fmla="*/ 5 h 6"/>
                  <a:gd name="T4" fmla="*/ 3 w 3"/>
                  <a:gd name="T5" fmla="*/ 0 h 6"/>
                  <a:gd name="T6" fmla="*/ 0 w 3"/>
                  <a:gd name="T7" fmla="*/ 2 h 6"/>
                  <a:gd name="T8" fmla="*/ 0 w 3"/>
                  <a:gd name="T9" fmla="*/ 6 h 6"/>
                </a:gdLst>
                <a:ahLst/>
                <a:cxnLst>
                  <a:cxn ang="0">
                    <a:pos x="T0" y="T1"/>
                  </a:cxn>
                  <a:cxn ang="0">
                    <a:pos x="T2" y="T3"/>
                  </a:cxn>
                  <a:cxn ang="0">
                    <a:pos x="T4" y="T5"/>
                  </a:cxn>
                  <a:cxn ang="0">
                    <a:pos x="T6" y="T7"/>
                  </a:cxn>
                  <a:cxn ang="0">
                    <a:pos x="T8" y="T9"/>
                  </a:cxn>
                </a:cxnLst>
                <a:rect l="0" t="0" r="r" b="b"/>
                <a:pathLst>
                  <a:path w="3" h="6">
                    <a:moveTo>
                      <a:pt x="0" y="6"/>
                    </a:moveTo>
                    <a:lnTo>
                      <a:pt x="3" y="5"/>
                    </a:lnTo>
                    <a:lnTo>
                      <a:pt x="3" y="0"/>
                    </a:lnTo>
                    <a:lnTo>
                      <a:pt x="0" y="2"/>
                    </a:lnTo>
                    <a:lnTo>
                      <a:pt x="0" y="6"/>
                    </a:lnTo>
                    <a:close/>
                  </a:path>
                </a:pathLst>
              </a:custGeom>
              <a:solidFill>
                <a:srgbClr val="B5331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723" name="Freeform 541"/>
              <p:cNvSpPr/>
              <p:nvPr/>
            </p:nvSpPr>
            <p:spPr bwMode="auto">
              <a:xfrm>
                <a:off x="5088" y="1225"/>
                <a:ext cx="9" cy="5"/>
              </a:xfrm>
              <a:custGeom>
                <a:avLst/>
                <a:gdLst>
                  <a:gd name="T0" fmla="*/ 7 w 9"/>
                  <a:gd name="T1" fmla="*/ 5 h 5"/>
                  <a:gd name="T2" fmla="*/ 9 w 9"/>
                  <a:gd name="T3" fmla="*/ 4 h 5"/>
                  <a:gd name="T4" fmla="*/ 2 w 9"/>
                  <a:gd name="T5" fmla="*/ 0 h 5"/>
                  <a:gd name="T6" fmla="*/ 0 w 9"/>
                  <a:gd name="T7" fmla="*/ 1 h 5"/>
                  <a:gd name="T8" fmla="*/ 7 w 9"/>
                  <a:gd name="T9" fmla="*/ 5 h 5"/>
                </a:gdLst>
                <a:ahLst/>
                <a:cxnLst>
                  <a:cxn ang="0">
                    <a:pos x="T0" y="T1"/>
                  </a:cxn>
                  <a:cxn ang="0">
                    <a:pos x="T2" y="T3"/>
                  </a:cxn>
                  <a:cxn ang="0">
                    <a:pos x="T4" y="T5"/>
                  </a:cxn>
                  <a:cxn ang="0">
                    <a:pos x="T6" y="T7"/>
                  </a:cxn>
                  <a:cxn ang="0">
                    <a:pos x="T8" y="T9"/>
                  </a:cxn>
                </a:cxnLst>
                <a:rect l="0" t="0" r="r" b="b"/>
                <a:pathLst>
                  <a:path w="9" h="5">
                    <a:moveTo>
                      <a:pt x="7" y="5"/>
                    </a:moveTo>
                    <a:lnTo>
                      <a:pt x="9" y="4"/>
                    </a:lnTo>
                    <a:lnTo>
                      <a:pt x="2" y="0"/>
                    </a:lnTo>
                    <a:lnTo>
                      <a:pt x="0" y="1"/>
                    </a:lnTo>
                    <a:lnTo>
                      <a:pt x="7" y="5"/>
                    </a:lnTo>
                    <a:close/>
                  </a:path>
                </a:pathLst>
              </a:custGeom>
              <a:solidFill>
                <a:srgbClr val="E55E2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724" name="Freeform 542"/>
              <p:cNvSpPr/>
              <p:nvPr/>
            </p:nvSpPr>
            <p:spPr bwMode="auto">
              <a:xfrm>
                <a:off x="5095" y="1229"/>
                <a:ext cx="6" cy="8"/>
              </a:xfrm>
              <a:custGeom>
                <a:avLst/>
                <a:gdLst>
                  <a:gd name="T0" fmla="*/ 3 w 6"/>
                  <a:gd name="T1" fmla="*/ 8 h 8"/>
                  <a:gd name="T2" fmla="*/ 6 w 6"/>
                  <a:gd name="T3" fmla="*/ 6 h 8"/>
                  <a:gd name="T4" fmla="*/ 2 w 6"/>
                  <a:gd name="T5" fmla="*/ 0 h 8"/>
                  <a:gd name="T6" fmla="*/ 0 w 6"/>
                  <a:gd name="T7" fmla="*/ 1 h 8"/>
                  <a:gd name="T8" fmla="*/ 3 w 6"/>
                  <a:gd name="T9" fmla="*/ 8 h 8"/>
                </a:gdLst>
                <a:ahLst/>
                <a:cxnLst>
                  <a:cxn ang="0">
                    <a:pos x="T0" y="T1"/>
                  </a:cxn>
                  <a:cxn ang="0">
                    <a:pos x="T2" y="T3"/>
                  </a:cxn>
                  <a:cxn ang="0">
                    <a:pos x="T4" y="T5"/>
                  </a:cxn>
                  <a:cxn ang="0">
                    <a:pos x="T6" y="T7"/>
                  </a:cxn>
                  <a:cxn ang="0">
                    <a:pos x="T8" y="T9"/>
                  </a:cxn>
                </a:cxnLst>
                <a:rect l="0" t="0" r="r" b="b"/>
                <a:pathLst>
                  <a:path w="6" h="8">
                    <a:moveTo>
                      <a:pt x="3" y="8"/>
                    </a:moveTo>
                    <a:cubicBezTo>
                      <a:pt x="6" y="6"/>
                      <a:pt x="6" y="6"/>
                      <a:pt x="6" y="6"/>
                    </a:cubicBezTo>
                    <a:cubicBezTo>
                      <a:pt x="6" y="4"/>
                      <a:pt x="4" y="1"/>
                      <a:pt x="2" y="0"/>
                    </a:cubicBezTo>
                    <a:cubicBezTo>
                      <a:pt x="0" y="1"/>
                      <a:pt x="0" y="1"/>
                      <a:pt x="0" y="1"/>
                    </a:cubicBezTo>
                    <a:cubicBezTo>
                      <a:pt x="2" y="2"/>
                      <a:pt x="3" y="5"/>
                      <a:pt x="3" y="8"/>
                    </a:cubicBezTo>
                    <a:close/>
                  </a:path>
                </a:pathLst>
              </a:custGeom>
              <a:solidFill>
                <a:srgbClr val="B5331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725" name="Freeform 543"/>
              <p:cNvSpPr/>
              <p:nvPr/>
            </p:nvSpPr>
            <p:spPr bwMode="auto">
              <a:xfrm>
                <a:off x="5101" y="1245"/>
                <a:ext cx="9" cy="5"/>
              </a:xfrm>
              <a:custGeom>
                <a:avLst/>
                <a:gdLst>
                  <a:gd name="T0" fmla="*/ 7 w 9"/>
                  <a:gd name="T1" fmla="*/ 5 h 5"/>
                  <a:gd name="T2" fmla="*/ 9 w 9"/>
                  <a:gd name="T3" fmla="*/ 4 h 5"/>
                  <a:gd name="T4" fmla="*/ 2 w 9"/>
                  <a:gd name="T5" fmla="*/ 0 h 5"/>
                  <a:gd name="T6" fmla="*/ 0 w 9"/>
                  <a:gd name="T7" fmla="*/ 1 h 5"/>
                  <a:gd name="T8" fmla="*/ 7 w 9"/>
                  <a:gd name="T9" fmla="*/ 5 h 5"/>
                </a:gdLst>
                <a:ahLst/>
                <a:cxnLst>
                  <a:cxn ang="0">
                    <a:pos x="T0" y="T1"/>
                  </a:cxn>
                  <a:cxn ang="0">
                    <a:pos x="T2" y="T3"/>
                  </a:cxn>
                  <a:cxn ang="0">
                    <a:pos x="T4" y="T5"/>
                  </a:cxn>
                  <a:cxn ang="0">
                    <a:pos x="T6" y="T7"/>
                  </a:cxn>
                  <a:cxn ang="0">
                    <a:pos x="T8" y="T9"/>
                  </a:cxn>
                </a:cxnLst>
                <a:rect l="0" t="0" r="r" b="b"/>
                <a:pathLst>
                  <a:path w="9" h="5">
                    <a:moveTo>
                      <a:pt x="7" y="5"/>
                    </a:moveTo>
                    <a:lnTo>
                      <a:pt x="9" y="4"/>
                    </a:lnTo>
                    <a:lnTo>
                      <a:pt x="2" y="0"/>
                    </a:lnTo>
                    <a:lnTo>
                      <a:pt x="0" y="1"/>
                    </a:lnTo>
                    <a:lnTo>
                      <a:pt x="7" y="5"/>
                    </a:lnTo>
                    <a:close/>
                  </a:path>
                </a:pathLst>
              </a:custGeom>
              <a:solidFill>
                <a:srgbClr val="B5331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726" name="Freeform 544"/>
              <p:cNvSpPr/>
              <p:nvPr/>
            </p:nvSpPr>
            <p:spPr bwMode="auto">
              <a:xfrm>
                <a:off x="5108" y="1249"/>
                <a:ext cx="2" cy="2"/>
              </a:xfrm>
              <a:custGeom>
                <a:avLst/>
                <a:gdLst>
                  <a:gd name="T0" fmla="*/ 0 w 2"/>
                  <a:gd name="T1" fmla="*/ 2 h 2"/>
                  <a:gd name="T2" fmla="*/ 2 w 2"/>
                  <a:gd name="T3" fmla="*/ 1 h 2"/>
                  <a:gd name="T4" fmla="*/ 2 w 2"/>
                  <a:gd name="T5" fmla="*/ 0 h 2"/>
                  <a:gd name="T6" fmla="*/ 0 w 2"/>
                  <a:gd name="T7" fmla="*/ 1 h 2"/>
                  <a:gd name="T8" fmla="*/ 0 w 2"/>
                  <a:gd name="T9" fmla="*/ 2 h 2"/>
                </a:gdLst>
                <a:ahLst/>
                <a:cxnLst>
                  <a:cxn ang="0">
                    <a:pos x="T0" y="T1"/>
                  </a:cxn>
                  <a:cxn ang="0">
                    <a:pos x="T2" y="T3"/>
                  </a:cxn>
                  <a:cxn ang="0">
                    <a:pos x="T4" y="T5"/>
                  </a:cxn>
                  <a:cxn ang="0">
                    <a:pos x="T6" y="T7"/>
                  </a:cxn>
                  <a:cxn ang="0">
                    <a:pos x="T8" y="T9"/>
                  </a:cxn>
                </a:cxnLst>
                <a:rect l="0" t="0" r="r" b="b"/>
                <a:pathLst>
                  <a:path w="2" h="2">
                    <a:moveTo>
                      <a:pt x="0" y="2"/>
                    </a:moveTo>
                    <a:lnTo>
                      <a:pt x="2" y="1"/>
                    </a:lnTo>
                    <a:lnTo>
                      <a:pt x="2" y="0"/>
                    </a:lnTo>
                    <a:lnTo>
                      <a:pt x="0" y="1"/>
                    </a:lnTo>
                    <a:lnTo>
                      <a:pt x="0" y="2"/>
                    </a:lnTo>
                    <a:close/>
                  </a:path>
                </a:pathLst>
              </a:custGeom>
              <a:solidFill>
                <a:srgbClr val="19300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727" name="Freeform 545"/>
              <p:cNvSpPr/>
              <p:nvPr/>
            </p:nvSpPr>
            <p:spPr bwMode="auto">
              <a:xfrm>
                <a:off x="5088" y="1226"/>
                <a:ext cx="20" cy="25"/>
              </a:xfrm>
              <a:custGeom>
                <a:avLst/>
                <a:gdLst>
                  <a:gd name="T0" fmla="*/ 0 w 20"/>
                  <a:gd name="T1" fmla="*/ 0 h 25"/>
                  <a:gd name="T2" fmla="*/ 0 w 20"/>
                  <a:gd name="T3" fmla="*/ 1 h 25"/>
                  <a:gd name="T4" fmla="*/ 7 w 20"/>
                  <a:gd name="T5" fmla="*/ 5 h 25"/>
                  <a:gd name="T6" fmla="*/ 9 w 20"/>
                  <a:gd name="T7" fmla="*/ 10 h 25"/>
                  <a:gd name="T8" fmla="*/ 9 w 20"/>
                  <a:gd name="T9" fmla="*/ 15 h 25"/>
                  <a:gd name="T10" fmla="*/ 13 w 20"/>
                  <a:gd name="T11" fmla="*/ 21 h 25"/>
                  <a:gd name="T12" fmla="*/ 20 w 20"/>
                  <a:gd name="T13" fmla="*/ 25 h 25"/>
                  <a:gd name="T14" fmla="*/ 20 w 20"/>
                  <a:gd name="T15" fmla="*/ 24 h 25"/>
                  <a:gd name="T16" fmla="*/ 13 w 20"/>
                  <a:gd name="T17" fmla="*/ 20 h 25"/>
                  <a:gd name="T18" fmla="*/ 10 w 20"/>
                  <a:gd name="T19" fmla="*/ 15 h 25"/>
                  <a:gd name="T20" fmla="*/ 10 w 20"/>
                  <a:gd name="T21" fmla="*/ 11 h 25"/>
                  <a:gd name="T22" fmla="*/ 7 w 20"/>
                  <a:gd name="T23" fmla="*/ 4 h 25"/>
                  <a:gd name="T24" fmla="*/ 0 w 20"/>
                  <a:gd name="T25"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 h="25">
                    <a:moveTo>
                      <a:pt x="0" y="0"/>
                    </a:moveTo>
                    <a:cubicBezTo>
                      <a:pt x="0" y="1"/>
                      <a:pt x="0" y="1"/>
                      <a:pt x="0" y="1"/>
                    </a:cubicBezTo>
                    <a:cubicBezTo>
                      <a:pt x="7" y="5"/>
                      <a:pt x="7" y="5"/>
                      <a:pt x="7" y="5"/>
                    </a:cubicBezTo>
                    <a:cubicBezTo>
                      <a:pt x="8" y="6"/>
                      <a:pt x="9" y="8"/>
                      <a:pt x="9" y="10"/>
                    </a:cubicBezTo>
                    <a:cubicBezTo>
                      <a:pt x="9" y="15"/>
                      <a:pt x="9" y="15"/>
                      <a:pt x="9" y="15"/>
                    </a:cubicBezTo>
                    <a:cubicBezTo>
                      <a:pt x="9" y="17"/>
                      <a:pt x="11" y="20"/>
                      <a:pt x="13" y="21"/>
                    </a:cubicBezTo>
                    <a:cubicBezTo>
                      <a:pt x="20" y="25"/>
                      <a:pt x="20" y="25"/>
                      <a:pt x="20" y="25"/>
                    </a:cubicBezTo>
                    <a:cubicBezTo>
                      <a:pt x="20" y="24"/>
                      <a:pt x="20" y="24"/>
                      <a:pt x="20" y="24"/>
                    </a:cubicBezTo>
                    <a:cubicBezTo>
                      <a:pt x="13" y="20"/>
                      <a:pt x="13" y="20"/>
                      <a:pt x="13" y="20"/>
                    </a:cubicBezTo>
                    <a:cubicBezTo>
                      <a:pt x="12" y="19"/>
                      <a:pt x="10" y="17"/>
                      <a:pt x="10" y="15"/>
                    </a:cubicBezTo>
                    <a:cubicBezTo>
                      <a:pt x="10" y="11"/>
                      <a:pt x="10" y="11"/>
                      <a:pt x="10" y="11"/>
                    </a:cubicBezTo>
                    <a:cubicBezTo>
                      <a:pt x="10" y="8"/>
                      <a:pt x="9" y="5"/>
                      <a:pt x="7" y="4"/>
                    </a:cubicBezTo>
                    <a:lnTo>
                      <a:pt x="0" y="0"/>
                    </a:lnTo>
                    <a:close/>
                  </a:path>
                </a:pathLst>
              </a:custGeom>
              <a:solidFill>
                <a:srgbClr val="CC431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728" name="Freeform 546"/>
              <p:cNvSpPr/>
              <p:nvPr/>
            </p:nvSpPr>
            <p:spPr bwMode="auto">
              <a:xfrm>
                <a:off x="5078" y="1223"/>
                <a:ext cx="2" cy="5"/>
              </a:xfrm>
              <a:custGeom>
                <a:avLst/>
                <a:gdLst>
                  <a:gd name="T0" fmla="*/ 0 w 2"/>
                  <a:gd name="T1" fmla="*/ 0 h 5"/>
                  <a:gd name="T2" fmla="*/ 0 w 2"/>
                  <a:gd name="T3" fmla="*/ 2 h 5"/>
                  <a:gd name="T4" fmla="*/ 2 w 2"/>
                  <a:gd name="T5" fmla="*/ 5 h 5"/>
                  <a:gd name="T6" fmla="*/ 2 w 2"/>
                  <a:gd name="T7" fmla="*/ 2 h 5"/>
                  <a:gd name="T8" fmla="*/ 0 w 2"/>
                  <a:gd name="T9" fmla="*/ 0 h 5"/>
                </a:gdLst>
                <a:ahLst/>
                <a:cxnLst>
                  <a:cxn ang="0">
                    <a:pos x="T0" y="T1"/>
                  </a:cxn>
                  <a:cxn ang="0">
                    <a:pos x="T2" y="T3"/>
                  </a:cxn>
                  <a:cxn ang="0">
                    <a:pos x="T4" y="T5"/>
                  </a:cxn>
                  <a:cxn ang="0">
                    <a:pos x="T6" y="T7"/>
                  </a:cxn>
                  <a:cxn ang="0">
                    <a:pos x="T8" y="T9"/>
                  </a:cxn>
                </a:cxnLst>
                <a:rect l="0" t="0" r="r" b="b"/>
                <a:pathLst>
                  <a:path w="2" h="5">
                    <a:moveTo>
                      <a:pt x="0" y="0"/>
                    </a:moveTo>
                    <a:cubicBezTo>
                      <a:pt x="0" y="2"/>
                      <a:pt x="0" y="2"/>
                      <a:pt x="0" y="2"/>
                    </a:cubicBezTo>
                    <a:cubicBezTo>
                      <a:pt x="0" y="3"/>
                      <a:pt x="0" y="4"/>
                      <a:pt x="2" y="5"/>
                    </a:cubicBezTo>
                    <a:cubicBezTo>
                      <a:pt x="2" y="2"/>
                      <a:pt x="2" y="2"/>
                      <a:pt x="2" y="2"/>
                    </a:cubicBezTo>
                    <a:cubicBezTo>
                      <a:pt x="0" y="2"/>
                      <a:pt x="0" y="1"/>
                      <a:pt x="0" y="0"/>
                    </a:cubicBezTo>
                    <a:close/>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729" name="Freeform 547"/>
              <p:cNvSpPr/>
              <p:nvPr/>
            </p:nvSpPr>
            <p:spPr bwMode="auto">
              <a:xfrm>
                <a:off x="5101" y="1225"/>
                <a:ext cx="0" cy="3"/>
              </a:xfrm>
              <a:custGeom>
                <a:avLst/>
                <a:gdLst>
                  <a:gd name="T0" fmla="*/ 2 h 3"/>
                  <a:gd name="T1" fmla="*/ 0 h 3"/>
                  <a:gd name="T2" fmla="*/ 1 h 3"/>
                  <a:gd name="T3" fmla="*/ 3 h 3"/>
                  <a:gd name="T4" fmla="*/ 2 h 3"/>
                </a:gdLst>
                <a:ahLst/>
                <a:cxnLst>
                  <a:cxn ang="0">
                    <a:pos x="0" y="T0"/>
                  </a:cxn>
                  <a:cxn ang="0">
                    <a:pos x="0" y="T1"/>
                  </a:cxn>
                  <a:cxn ang="0">
                    <a:pos x="0" y="T2"/>
                  </a:cxn>
                  <a:cxn ang="0">
                    <a:pos x="0" y="T3"/>
                  </a:cxn>
                  <a:cxn ang="0">
                    <a:pos x="0" y="T4"/>
                  </a:cxn>
                </a:cxnLst>
                <a:rect l="0" t="0" r="r" b="b"/>
                <a:pathLst>
                  <a:path h="3">
                    <a:moveTo>
                      <a:pt x="0" y="2"/>
                    </a:moveTo>
                    <a:lnTo>
                      <a:pt x="0" y="0"/>
                    </a:lnTo>
                    <a:lnTo>
                      <a:pt x="0" y="1"/>
                    </a:lnTo>
                    <a:lnTo>
                      <a:pt x="0" y="3"/>
                    </a:lnTo>
                    <a:lnTo>
                      <a:pt x="0" y="2"/>
                    </a:lnTo>
                    <a:close/>
                  </a:path>
                </a:pathLst>
              </a:custGeom>
              <a:solidFill>
                <a:srgbClr val="4E4E4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730" name="Freeform 548"/>
              <p:cNvSpPr/>
              <p:nvPr/>
            </p:nvSpPr>
            <p:spPr bwMode="auto">
              <a:xfrm>
                <a:off x="5101" y="1225"/>
                <a:ext cx="0" cy="3"/>
              </a:xfrm>
              <a:custGeom>
                <a:avLst/>
                <a:gdLst>
                  <a:gd name="T0" fmla="*/ 1 h 3"/>
                  <a:gd name="T1" fmla="*/ 3 h 3"/>
                  <a:gd name="T2" fmla="*/ 2 h 3"/>
                  <a:gd name="T3" fmla="*/ 0 h 3"/>
                  <a:gd name="T4" fmla="*/ 1 h 3"/>
                </a:gdLst>
                <a:ahLst/>
                <a:cxnLst>
                  <a:cxn ang="0">
                    <a:pos x="0" y="T0"/>
                  </a:cxn>
                  <a:cxn ang="0">
                    <a:pos x="0" y="T1"/>
                  </a:cxn>
                  <a:cxn ang="0">
                    <a:pos x="0" y="T2"/>
                  </a:cxn>
                  <a:cxn ang="0">
                    <a:pos x="0" y="T3"/>
                  </a:cxn>
                  <a:cxn ang="0">
                    <a:pos x="0" y="T4"/>
                  </a:cxn>
                </a:cxnLst>
                <a:rect l="0" t="0" r="r" b="b"/>
                <a:pathLst>
                  <a:path h="3">
                    <a:moveTo>
                      <a:pt x="0" y="1"/>
                    </a:moveTo>
                    <a:lnTo>
                      <a:pt x="0" y="3"/>
                    </a:lnTo>
                    <a:lnTo>
                      <a:pt x="0" y="2"/>
                    </a:lnTo>
                    <a:lnTo>
                      <a:pt x="0" y="0"/>
                    </a:lnTo>
                    <a:lnTo>
                      <a:pt x="0" y="1"/>
                    </a:lnTo>
                    <a:close/>
                  </a:path>
                </a:pathLst>
              </a:custGeom>
              <a:solidFill>
                <a:srgbClr val="4E4E4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731" name="Freeform 549"/>
              <p:cNvSpPr/>
              <p:nvPr/>
            </p:nvSpPr>
            <p:spPr bwMode="auto">
              <a:xfrm>
                <a:off x="5080" y="1225"/>
                <a:ext cx="10" cy="8"/>
              </a:xfrm>
              <a:custGeom>
                <a:avLst/>
                <a:gdLst>
                  <a:gd name="T0" fmla="*/ 0 w 10"/>
                  <a:gd name="T1" fmla="*/ 0 h 8"/>
                  <a:gd name="T2" fmla="*/ 0 w 10"/>
                  <a:gd name="T3" fmla="*/ 3 h 8"/>
                  <a:gd name="T4" fmla="*/ 10 w 10"/>
                  <a:gd name="T5" fmla="*/ 8 h 8"/>
                  <a:gd name="T6" fmla="*/ 10 w 10"/>
                  <a:gd name="T7" fmla="*/ 6 h 8"/>
                  <a:gd name="T8" fmla="*/ 0 w 10"/>
                  <a:gd name="T9" fmla="*/ 0 h 8"/>
                </a:gdLst>
                <a:ahLst/>
                <a:cxnLst>
                  <a:cxn ang="0">
                    <a:pos x="T0" y="T1"/>
                  </a:cxn>
                  <a:cxn ang="0">
                    <a:pos x="T2" y="T3"/>
                  </a:cxn>
                  <a:cxn ang="0">
                    <a:pos x="T4" y="T5"/>
                  </a:cxn>
                  <a:cxn ang="0">
                    <a:pos x="T6" y="T7"/>
                  </a:cxn>
                  <a:cxn ang="0">
                    <a:pos x="T8" y="T9"/>
                  </a:cxn>
                </a:cxnLst>
                <a:rect l="0" t="0" r="r" b="b"/>
                <a:pathLst>
                  <a:path w="10" h="8">
                    <a:moveTo>
                      <a:pt x="0" y="0"/>
                    </a:moveTo>
                    <a:lnTo>
                      <a:pt x="0" y="3"/>
                    </a:lnTo>
                    <a:lnTo>
                      <a:pt x="10" y="8"/>
                    </a:lnTo>
                    <a:lnTo>
                      <a:pt x="10" y="6"/>
                    </a:lnTo>
                    <a:lnTo>
                      <a:pt x="0" y="0"/>
                    </a:lnTo>
                    <a:close/>
                  </a:path>
                </a:pathLst>
              </a:custGeom>
              <a:solidFill>
                <a:srgbClr val="4F4F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732" name="Freeform 550"/>
              <p:cNvSpPr/>
              <p:nvPr/>
            </p:nvSpPr>
            <p:spPr bwMode="auto">
              <a:xfrm>
                <a:off x="5091" y="1226"/>
                <a:ext cx="10" cy="7"/>
              </a:xfrm>
              <a:custGeom>
                <a:avLst/>
                <a:gdLst>
                  <a:gd name="T0" fmla="*/ 0 w 10"/>
                  <a:gd name="T1" fmla="*/ 5 h 7"/>
                  <a:gd name="T2" fmla="*/ 0 w 10"/>
                  <a:gd name="T3" fmla="*/ 7 h 7"/>
                  <a:gd name="T4" fmla="*/ 10 w 10"/>
                  <a:gd name="T5" fmla="*/ 2 h 7"/>
                  <a:gd name="T6" fmla="*/ 10 w 10"/>
                  <a:gd name="T7" fmla="*/ 0 h 7"/>
                  <a:gd name="T8" fmla="*/ 0 w 10"/>
                  <a:gd name="T9" fmla="*/ 5 h 7"/>
                </a:gdLst>
                <a:ahLst/>
                <a:cxnLst>
                  <a:cxn ang="0">
                    <a:pos x="T0" y="T1"/>
                  </a:cxn>
                  <a:cxn ang="0">
                    <a:pos x="T2" y="T3"/>
                  </a:cxn>
                  <a:cxn ang="0">
                    <a:pos x="T4" y="T5"/>
                  </a:cxn>
                  <a:cxn ang="0">
                    <a:pos x="T6" y="T7"/>
                  </a:cxn>
                  <a:cxn ang="0">
                    <a:pos x="T8" y="T9"/>
                  </a:cxn>
                </a:cxnLst>
                <a:rect l="0" t="0" r="r" b="b"/>
                <a:pathLst>
                  <a:path w="10" h="7">
                    <a:moveTo>
                      <a:pt x="0" y="5"/>
                    </a:moveTo>
                    <a:lnTo>
                      <a:pt x="0" y="7"/>
                    </a:lnTo>
                    <a:lnTo>
                      <a:pt x="10" y="2"/>
                    </a:lnTo>
                    <a:lnTo>
                      <a:pt x="10" y="0"/>
                    </a:lnTo>
                    <a:lnTo>
                      <a:pt x="0" y="5"/>
                    </a:lnTo>
                    <a:close/>
                  </a:path>
                </a:pathLst>
              </a:custGeom>
              <a:solidFill>
                <a:srgbClr val="4F4F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733" name="Freeform 551"/>
              <p:cNvSpPr/>
              <p:nvPr/>
            </p:nvSpPr>
            <p:spPr bwMode="auto">
              <a:xfrm>
                <a:off x="5090" y="1231"/>
                <a:ext cx="1" cy="3"/>
              </a:xfrm>
              <a:custGeom>
                <a:avLst/>
                <a:gdLst>
                  <a:gd name="T0" fmla="*/ 0 w 1"/>
                  <a:gd name="T1" fmla="*/ 0 h 3"/>
                  <a:gd name="T2" fmla="*/ 0 w 1"/>
                  <a:gd name="T3" fmla="*/ 2 h 3"/>
                  <a:gd name="T4" fmla="*/ 1 w 1"/>
                  <a:gd name="T5" fmla="*/ 2 h 3"/>
                  <a:gd name="T6" fmla="*/ 1 w 1"/>
                  <a:gd name="T7" fmla="*/ 0 h 3"/>
                  <a:gd name="T8" fmla="*/ 0 w 1"/>
                  <a:gd name="T9" fmla="*/ 0 h 3"/>
                </a:gdLst>
                <a:ahLst/>
                <a:cxnLst>
                  <a:cxn ang="0">
                    <a:pos x="T0" y="T1"/>
                  </a:cxn>
                  <a:cxn ang="0">
                    <a:pos x="T2" y="T3"/>
                  </a:cxn>
                  <a:cxn ang="0">
                    <a:pos x="T4" y="T5"/>
                  </a:cxn>
                  <a:cxn ang="0">
                    <a:pos x="T6" y="T7"/>
                  </a:cxn>
                  <a:cxn ang="0">
                    <a:pos x="T8" y="T9"/>
                  </a:cxn>
                </a:cxnLst>
                <a:rect l="0" t="0" r="r" b="b"/>
                <a:pathLst>
                  <a:path w="1" h="3">
                    <a:moveTo>
                      <a:pt x="0" y="0"/>
                    </a:moveTo>
                    <a:cubicBezTo>
                      <a:pt x="0" y="2"/>
                      <a:pt x="0" y="2"/>
                      <a:pt x="0" y="2"/>
                    </a:cubicBezTo>
                    <a:cubicBezTo>
                      <a:pt x="0" y="3"/>
                      <a:pt x="1" y="3"/>
                      <a:pt x="1" y="2"/>
                    </a:cubicBezTo>
                    <a:cubicBezTo>
                      <a:pt x="1" y="0"/>
                      <a:pt x="1" y="0"/>
                      <a:pt x="1" y="0"/>
                    </a:cubicBezTo>
                    <a:cubicBezTo>
                      <a:pt x="1" y="0"/>
                      <a:pt x="0" y="0"/>
                      <a:pt x="0" y="0"/>
                    </a:cubicBezTo>
                    <a:close/>
                  </a:path>
                </a:pathLst>
              </a:custGeom>
              <a:solidFill>
                <a:srgbClr val="4F4F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734" name="Freeform 552"/>
              <p:cNvSpPr/>
              <p:nvPr/>
            </p:nvSpPr>
            <p:spPr bwMode="auto">
              <a:xfrm>
                <a:off x="5090" y="1231"/>
                <a:ext cx="1" cy="3"/>
              </a:xfrm>
              <a:custGeom>
                <a:avLst/>
                <a:gdLst>
                  <a:gd name="T0" fmla="*/ 0 w 1"/>
                  <a:gd name="T1" fmla="*/ 0 h 3"/>
                  <a:gd name="T2" fmla="*/ 0 w 1"/>
                  <a:gd name="T3" fmla="*/ 2 h 3"/>
                  <a:gd name="T4" fmla="*/ 1 w 1"/>
                  <a:gd name="T5" fmla="*/ 2 h 3"/>
                  <a:gd name="T6" fmla="*/ 1 w 1"/>
                  <a:gd name="T7" fmla="*/ 0 h 3"/>
                  <a:gd name="T8" fmla="*/ 0 w 1"/>
                  <a:gd name="T9" fmla="*/ 0 h 3"/>
                </a:gdLst>
                <a:ahLst/>
                <a:cxnLst>
                  <a:cxn ang="0">
                    <a:pos x="T0" y="T1"/>
                  </a:cxn>
                  <a:cxn ang="0">
                    <a:pos x="T2" y="T3"/>
                  </a:cxn>
                  <a:cxn ang="0">
                    <a:pos x="T4" y="T5"/>
                  </a:cxn>
                  <a:cxn ang="0">
                    <a:pos x="T6" y="T7"/>
                  </a:cxn>
                  <a:cxn ang="0">
                    <a:pos x="T8" y="T9"/>
                  </a:cxn>
                </a:cxnLst>
                <a:rect l="0" t="0" r="r" b="b"/>
                <a:pathLst>
                  <a:path w="1" h="3">
                    <a:moveTo>
                      <a:pt x="0" y="0"/>
                    </a:moveTo>
                    <a:cubicBezTo>
                      <a:pt x="0" y="2"/>
                      <a:pt x="0" y="2"/>
                      <a:pt x="0" y="2"/>
                    </a:cubicBezTo>
                    <a:cubicBezTo>
                      <a:pt x="0" y="3"/>
                      <a:pt x="1" y="3"/>
                      <a:pt x="1" y="2"/>
                    </a:cubicBezTo>
                    <a:cubicBezTo>
                      <a:pt x="1" y="0"/>
                      <a:pt x="1" y="0"/>
                      <a:pt x="1" y="0"/>
                    </a:cubicBezTo>
                    <a:cubicBezTo>
                      <a:pt x="1" y="0"/>
                      <a:pt x="0" y="0"/>
                      <a:pt x="0" y="0"/>
                    </a:cubicBezTo>
                    <a:close/>
                  </a:path>
                </a:pathLst>
              </a:custGeom>
              <a:solidFill>
                <a:srgbClr val="4F4F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735" name="Freeform 553"/>
              <p:cNvSpPr/>
              <p:nvPr/>
            </p:nvSpPr>
            <p:spPr bwMode="auto">
              <a:xfrm>
                <a:off x="5077" y="1217"/>
                <a:ext cx="24" cy="14"/>
              </a:xfrm>
              <a:custGeom>
                <a:avLst/>
                <a:gdLst>
                  <a:gd name="T0" fmla="*/ 3 w 24"/>
                  <a:gd name="T1" fmla="*/ 3 h 14"/>
                  <a:gd name="T2" fmla="*/ 3 w 24"/>
                  <a:gd name="T3" fmla="*/ 8 h 14"/>
                  <a:gd name="T4" fmla="*/ 13 w 24"/>
                  <a:gd name="T5" fmla="*/ 14 h 14"/>
                  <a:gd name="T6" fmla="*/ 14 w 24"/>
                  <a:gd name="T7" fmla="*/ 14 h 14"/>
                  <a:gd name="T8" fmla="*/ 24 w 24"/>
                  <a:gd name="T9" fmla="*/ 9 h 14"/>
                  <a:gd name="T10" fmla="*/ 24 w 24"/>
                  <a:gd name="T11" fmla="*/ 7 h 14"/>
                  <a:gd name="T12" fmla="*/ 14 w 24"/>
                  <a:gd name="T13" fmla="*/ 2 h 14"/>
                  <a:gd name="T14" fmla="*/ 5 w 24"/>
                  <a:gd name="T15" fmla="*/ 2 h 14"/>
                  <a:gd name="T16" fmla="*/ 3 w 24"/>
                  <a:gd name="T17"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14">
                    <a:moveTo>
                      <a:pt x="3" y="3"/>
                    </a:moveTo>
                    <a:cubicBezTo>
                      <a:pt x="0" y="5"/>
                      <a:pt x="0" y="7"/>
                      <a:pt x="3" y="8"/>
                    </a:cubicBezTo>
                    <a:cubicBezTo>
                      <a:pt x="13" y="14"/>
                      <a:pt x="13" y="14"/>
                      <a:pt x="13" y="14"/>
                    </a:cubicBezTo>
                    <a:cubicBezTo>
                      <a:pt x="13" y="14"/>
                      <a:pt x="14" y="14"/>
                      <a:pt x="14" y="14"/>
                    </a:cubicBezTo>
                    <a:cubicBezTo>
                      <a:pt x="24" y="9"/>
                      <a:pt x="24" y="9"/>
                      <a:pt x="24" y="9"/>
                    </a:cubicBezTo>
                    <a:cubicBezTo>
                      <a:pt x="24" y="8"/>
                      <a:pt x="24" y="8"/>
                      <a:pt x="24" y="7"/>
                    </a:cubicBezTo>
                    <a:cubicBezTo>
                      <a:pt x="14" y="2"/>
                      <a:pt x="14" y="2"/>
                      <a:pt x="14" y="2"/>
                    </a:cubicBezTo>
                    <a:cubicBezTo>
                      <a:pt x="12" y="0"/>
                      <a:pt x="8" y="0"/>
                      <a:pt x="5" y="2"/>
                    </a:cubicBezTo>
                    <a:lnTo>
                      <a:pt x="3" y="3"/>
                    </a:lnTo>
                    <a:close/>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736" name="Freeform 554"/>
              <p:cNvSpPr/>
              <p:nvPr/>
            </p:nvSpPr>
            <p:spPr bwMode="auto">
              <a:xfrm>
                <a:off x="5043" y="1198"/>
                <a:ext cx="52" cy="42"/>
              </a:xfrm>
              <a:custGeom>
                <a:avLst/>
                <a:gdLst>
                  <a:gd name="T0" fmla="*/ 26 w 52"/>
                  <a:gd name="T1" fmla="*/ 6 h 42"/>
                  <a:gd name="T2" fmla="*/ 24 w 52"/>
                  <a:gd name="T3" fmla="*/ 11 h 42"/>
                  <a:gd name="T4" fmla="*/ 10 w 52"/>
                  <a:gd name="T5" fmla="*/ 22 h 42"/>
                  <a:gd name="T6" fmla="*/ 1 w 52"/>
                  <a:gd name="T7" fmla="*/ 30 h 42"/>
                  <a:gd name="T8" fmla="*/ 0 w 52"/>
                  <a:gd name="T9" fmla="*/ 35 h 42"/>
                  <a:gd name="T10" fmla="*/ 1 w 52"/>
                  <a:gd name="T11" fmla="*/ 39 h 42"/>
                  <a:gd name="T12" fmla="*/ 9 w 52"/>
                  <a:gd name="T13" fmla="*/ 42 h 42"/>
                  <a:gd name="T14" fmla="*/ 25 w 52"/>
                  <a:gd name="T15" fmla="*/ 36 h 42"/>
                  <a:gd name="T16" fmla="*/ 52 w 52"/>
                  <a:gd name="T17" fmla="*/ 20 h 42"/>
                  <a:gd name="T18" fmla="*/ 52 w 52"/>
                  <a:gd name="T19" fmla="*/ 16 h 42"/>
                  <a:gd name="T20" fmla="*/ 47 w 52"/>
                  <a:gd name="T21" fmla="*/ 0 h 42"/>
                  <a:gd name="T22" fmla="*/ 26 w 52"/>
                  <a:gd name="T23" fmla="*/ 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2" h="42">
                    <a:moveTo>
                      <a:pt x="26" y="6"/>
                    </a:moveTo>
                    <a:cubicBezTo>
                      <a:pt x="24" y="11"/>
                      <a:pt x="24" y="11"/>
                      <a:pt x="24" y="11"/>
                    </a:cubicBezTo>
                    <a:cubicBezTo>
                      <a:pt x="10" y="22"/>
                      <a:pt x="10" y="22"/>
                      <a:pt x="10" y="22"/>
                    </a:cubicBezTo>
                    <a:cubicBezTo>
                      <a:pt x="10" y="22"/>
                      <a:pt x="4" y="27"/>
                      <a:pt x="1" y="30"/>
                    </a:cubicBezTo>
                    <a:cubicBezTo>
                      <a:pt x="0" y="31"/>
                      <a:pt x="0" y="34"/>
                      <a:pt x="0" y="35"/>
                    </a:cubicBezTo>
                    <a:cubicBezTo>
                      <a:pt x="0" y="36"/>
                      <a:pt x="1" y="39"/>
                      <a:pt x="1" y="39"/>
                    </a:cubicBezTo>
                    <a:cubicBezTo>
                      <a:pt x="3" y="41"/>
                      <a:pt x="6" y="41"/>
                      <a:pt x="9" y="42"/>
                    </a:cubicBezTo>
                    <a:cubicBezTo>
                      <a:pt x="17" y="42"/>
                      <a:pt x="25" y="36"/>
                      <a:pt x="25" y="36"/>
                    </a:cubicBezTo>
                    <a:cubicBezTo>
                      <a:pt x="26" y="35"/>
                      <a:pt x="52" y="20"/>
                      <a:pt x="52" y="20"/>
                    </a:cubicBezTo>
                    <a:cubicBezTo>
                      <a:pt x="52" y="20"/>
                      <a:pt x="52" y="18"/>
                      <a:pt x="52" y="16"/>
                    </a:cubicBezTo>
                    <a:cubicBezTo>
                      <a:pt x="51" y="6"/>
                      <a:pt x="47" y="0"/>
                      <a:pt x="47" y="0"/>
                    </a:cubicBezTo>
                    <a:lnTo>
                      <a:pt x="26" y="6"/>
                    </a:lnTo>
                    <a:close/>
                  </a:path>
                </a:pathLst>
              </a:custGeom>
              <a:solidFill>
                <a:srgbClr val="269FC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737" name="Freeform 555"/>
              <p:cNvSpPr/>
              <p:nvPr/>
            </p:nvSpPr>
            <p:spPr bwMode="auto">
              <a:xfrm>
                <a:off x="5056" y="1216"/>
                <a:ext cx="13" cy="7"/>
              </a:xfrm>
              <a:custGeom>
                <a:avLst/>
                <a:gdLst>
                  <a:gd name="T0" fmla="*/ 13 w 13"/>
                  <a:gd name="T1" fmla="*/ 7 h 7"/>
                  <a:gd name="T2" fmla="*/ 13 w 13"/>
                  <a:gd name="T3" fmla="*/ 7 h 7"/>
                  <a:gd name="T4" fmla="*/ 13 w 13"/>
                  <a:gd name="T5" fmla="*/ 6 h 7"/>
                  <a:gd name="T6" fmla="*/ 6 w 13"/>
                  <a:gd name="T7" fmla="*/ 1 h 7"/>
                  <a:gd name="T8" fmla="*/ 0 w 13"/>
                  <a:gd name="T9" fmla="*/ 1 h 7"/>
                  <a:gd name="T10" fmla="*/ 0 w 13"/>
                  <a:gd name="T11" fmla="*/ 1 h 7"/>
                  <a:gd name="T12" fmla="*/ 0 w 13"/>
                  <a:gd name="T13" fmla="*/ 2 h 7"/>
                  <a:gd name="T14" fmla="*/ 6 w 13"/>
                  <a:gd name="T15" fmla="*/ 2 h 7"/>
                  <a:gd name="T16" fmla="*/ 13 w 13"/>
                  <a:gd name="T17"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7">
                    <a:moveTo>
                      <a:pt x="13" y="7"/>
                    </a:moveTo>
                    <a:cubicBezTo>
                      <a:pt x="13" y="7"/>
                      <a:pt x="13" y="7"/>
                      <a:pt x="13" y="7"/>
                    </a:cubicBezTo>
                    <a:cubicBezTo>
                      <a:pt x="13" y="6"/>
                      <a:pt x="13" y="6"/>
                      <a:pt x="13" y="6"/>
                    </a:cubicBezTo>
                    <a:cubicBezTo>
                      <a:pt x="13" y="5"/>
                      <a:pt x="9" y="2"/>
                      <a:pt x="6" y="1"/>
                    </a:cubicBezTo>
                    <a:cubicBezTo>
                      <a:pt x="3" y="0"/>
                      <a:pt x="1" y="0"/>
                      <a:pt x="0" y="1"/>
                    </a:cubicBezTo>
                    <a:cubicBezTo>
                      <a:pt x="0" y="1"/>
                      <a:pt x="0" y="1"/>
                      <a:pt x="0" y="1"/>
                    </a:cubicBezTo>
                    <a:cubicBezTo>
                      <a:pt x="0" y="2"/>
                      <a:pt x="0" y="2"/>
                      <a:pt x="0" y="2"/>
                    </a:cubicBezTo>
                    <a:cubicBezTo>
                      <a:pt x="1" y="1"/>
                      <a:pt x="3" y="1"/>
                      <a:pt x="6" y="2"/>
                    </a:cubicBezTo>
                    <a:cubicBezTo>
                      <a:pt x="8" y="3"/>
                      <a:pt x="11" y="6"/>
                      <a:pt x="13" y="7"/>
                    </a:cubicBezTo>
                    <a:close/>
                  </a:path>
                </a:pathLst>
              </a:custGeom>
              <a:solidFill>
                <a:srgbClr val="D5DFE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738" name="Freeform 556"/>
              <p:cNvSpPr/>
              <p:nvPr/>
            </p:nvSpPr>
            <p:spPr bwMode="auto">
              <a:xfrm>
                <a:off x="5053" y="1218"/>
                <a:ext cx="14" cy="7"/>
              </a:xfrm>
              <a:custGeom>
                <a:avLst/>
                <a:gdLst>
                  <a:gd name="T0" fmla="*/ 13 w 14"/>
                  <a:gd name="T1" fmla="*/ 7 h 7"/>
                  <a:gd name="T2" fmla="*/ 13 w 14"/>
                  <a:gd name="T3" fmla="*/ 7 h 7"/>
                  <a:gd name="T4" fmla="*/ 14 w 14"/>
                  <a:gd name="T5" fmla="*/ 6 h 7"/>
                  <a:gd name="T6" fmla="*/ 6 w 14"/>
                  <a:gd name="T7" fmla="*/ 1 h 7"/>
                  <a:gd name="T8" fmla="*/ 0 w 14"/>
                  <a:gd name="T9" fmla="*/ 1 h 7"/>
                  <a:gd name="T10" fmla="*/ 0 w 14"/>
                  <a:gd name="T11" fmla="*/ 2 h 7"/>
                  <a:gd name="T12" fmla="*/ 0 w 14"/>
                  <a:gd name="T13" fmla="*/ 2 h 7"/>
                  <a:gd name="T14" fmla="*/ 6 w 14"/>
                  <a:gd name="T15" fmla="*/ 2 h 7"/>
                  <a:gd name="T16" fmla="*/ 13 w 14"/>
                  <a:gd name="T17"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7">
                    <a:moveTo>
                      <a:pt x="13" y="7"/>
                    </a:moveTo>
                    <a:cubicBezTo>
                      <a:pt x="13" y="7"/>
                      <a:pt x="13" y="7"/>
                      <a:pt x="13" y="7"/>
                    </a:cubicBezTo>
                    <a:cubicBezTo>
                      <a:pt x="14" y="6"/>
                      <a:pt x="14" y="6"/>
                      <a:pt x="14" y="6"/>
                    </a:cubicBezTo>
                    <a:cubicBezTo>
                      <a:pt x="13" y="5"/>
                      <a:pt x="9" y="3"/>
                      <a:pt x="6" y="1"/>
                    </a:cubicBezTo>
                    <a:cubicBezTo>
                      <a:pt x="3" y="0"/>
                      <a:pt x="1" y="1"/>
                      <a:pt x="0" y="1"/>
                    </a:cubicBezTo>
                    <a:cubicBezTo>
                      <a:pt x="0" y="2"/>
                      <a:pt x="0" y="2"/>
                      <a:pt x="0" y="2"/>
                    </a:cubicBezTo>
                    <a:cubicBezTo>
                      <a:pt x="0" y="2"/>
                      <a:pt x="0" y="2"/>
                      <a:pt x="0" y="2"/>
                    </a:cubicBezTo>
                    <a:cubicBezTo>
                      <a:pt x="1" y="2"/>
                      <a:pt x="3" y="1"/>
                      <a:pt x="6" y="2"/>
                    </a:cubicBezTo>
                    <a:cubicBezTo>
                      <a:pt x="9" y="3"/>
                      <a:pt x="12" y="6"/>
                      <a:pt x="13" y="7"/>
                    </a:cubicBezTo>
                    <a:close/>
                  </a:path>
                </a:pathLst>
              </a:custGeom>
              <a:solidFill>
                <a:srgbClr val="D5DFE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739" name="Freeform 557"/>
              <p:cNvSpPr/>
              <p:nvPr/>
            </p:nvSpPr>
            <p:spPr bwMode="auto">
              <a:xfrm>
                <a:off x="5050" y="1221"/>
                <a:ext cx="14" cy="6"/>
              </a:xfrm>
              <a:custGeom>
                <a:avLst/>
                <a:gdLst>
                  <a:gd name="T0" fmla="*/ 13 w 14"/>
                  <a:gd name="T1" fmla="*/ 6 h 6"/>
                  <a:gd name="T2" fmla="*/ 14 w 14"/>
                  <a:gd name="T3" fmla="*/ 6 h 6"/>
                  <a:gd name="T4" fmla="*/ 14 w 14"/>
                  <a:gd name="T5" fmla="*/ 5 h 6"/>
                  <a:gd name="T6" fmla="*/ 6 w 14"/>
                  <a:gd name="T7" fmla="*/ 1 h 6"/>
                  <a:gd name="T8" fmla="*/ 0 w 14"/>
                  <a:gd name="T9" fmla="*/ 1 h 6"/>
                  <a:gd name="T10" fmla="*/ 0 w 14"/>
                  <a:gd name="T11" fmla="*/ 2 h 6"/>
                  <a:gd name="T12" fmla="*/ 1 w 14"/>
                  <a:gd name="T13" fmla="*/ 2 h 6"/>
                  <a:gd name="T14" fmla="*/ 6 w 14"/>
                  <a:gd name="T15" fmla="*/ 2 h 6"/>
                  <a:gd name="T16" fmla="*/ 13 w 14"/>
                  <a:gd name="T17"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6">
                    <a:moveTo>
                      <a:pt x="13" y="6"/>
                    </a:moveTo>
                    <a:cubicBezTo>
                      <a:pt x="14" y="6"/>
                      <a:pt x="14" y="6"/>
                      <a:pt x="14" y="6"/>
                    </a:cubicBezTo>
                    <a:cubicBezTo>
                      <a:pt x="14" y="5"/>
                      <a:pt x="14" y="5"/>
                      <a:pt x="14" y="5"/>
                    </a:cubicBezTo>
                    <a:cubicBezTo>
                      <a:pt x="13" y="4"/>
                      <a:pt x="10" y="2"/>
                      <a:pt x="6" y="1"/>
                    </a:cubicBezTo>
                    <a:cubicBezTo>
                      <a:pt x="4" y="0"/>
                      <a:pt x="1" y="0"/>
                      <a:pt x="0" y="1"/>
                    </a:cubicBezTo>
                    <a:cubicBezTo>
                      <a:pt x="0" y="2"/>
                      <a:pt x="0" y="2"/>
                      <a:pt x="0" y="2"/>
                    </a:cubicBezTo>
                    <a:cubicBezTo>
                      <a:pt x="1" y="2"/>
                      <a:pt x="1" y="2"/>
                      <a:pt x="1" y="2"/>
                    </a:cubicBezTo>
                    <a:cubicBezTo>
                      <a:pt x="2" y="1"/>
                      <a:pt x="4" y="1"/>
                      <a:pt x="6" y="2"/>
                    </a:cubicBezTo>
                    <a:cubicBezTo>
                      <a:pt x="9" y="2"/>
                      <a:pt x="12" y="5"/>
                      <a:pt x="13" y="6"/>
                    </a:cubicBezTo>
                    <a:close/>
                  </a:path>
                </a:pathLst>
              </a:custGeom>
              <a:solidFill>
                <a:srgbClr val="D5DFE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740" name="Freeform 558"/>
              <p:cNvSpPr/>
              <p:nvPr/>
            </p:nvSpPr>
            <p:spPr bwMode="auto">
              <a:xfrm>
                <a:off x="5043" y="1226"/>
                <a:ext cx="21" cy="13"/>
              </a:xfrm>
              <a:custGeom>
                <a:avLst/>
                <a:gdLst>
                  <a:gd name="T0" fmla="*/ 1 w 21"/>
                  <a:gd name="T1" fmla="*/ 2 h 13"/>
                  <a:gd name="T2" fmla="*/ 3 w 21"/>
                  <a:gd name="T3" fmla="*/ 1 h 13"/>
                  <a:gd name="T4" fmla="*/ 11 w 21"/>
                  <a:gd name="T5" fmla="*/ 2 h 13"/>
                  <a:gd name="T6" fmla="*/ 21 w 21"/>
                  <a:gd name="T7" fmla="*/ 9 h 13"/>
                  <a:gd name="T8" fmla="*/ 6 w 21"/>
                  <a:gd name="T9" fmla="*/ 13 h 13"/>
                  <a:gd name="T10" fmla="*/ 5 w 21"/>
                  <a:gd name="T11" fmla="*/ 13 h 13"/>
                  <a:gd name="T12" fmla="*/ 1 w 21"/>
                  <a:gd name="T13" fmla="*/ 11 h 13"/>
                  <a:gd name="T14" fmla="*/ 0 w 21"/>
                  <a:gd name="T15" fmla="*/ 7 h 13"/>
                  <a:gd name="T16" fmla="*/ 1 w 21"/>
                  <a:gd name="T17"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 h="13">
                    <a:moveTo>
                      <a:pt x="1" y="2"/>
                    </a:moveTo>
                    <a:cubicBezTo>
                      <a:pt x="2" y="2"/>
                      <a:pt x="2" y="1"/>
                      <a:pt x="3" y="1"/>
                    </a:cubicBezTo>
                    <a:cubicBezTo>
                      <a:pt x="4" y="0"/>
                      <a:pt x="6" y="0"/>
                      <a:pt x="11" y="2"/>
                    </a:cubicBezTo>
                    <a:cubicBezTo>
                      <a:pt x="17" y="4"/>
                      <a:pt x="21" y="9"/>
                      <a:pt x="21" y="9"/>
                    </a:cubicBezTo>
                    <a:cubicBezTo>
                      <a:pt x="21" y="9"/>
                      <a:pt x="17" y="12"/>
                      <a:pt x="6" y="13"/>
                    </a:cubicBezTo>
                    <a:cubicBezTo>
                      <a:pt x="5" y="13"/>
                      <a:pt x="5" y="13"/>
                      <a:pt x="5" y="13"/>
                    </a:cubicBezTo>
                    <a:cubicBezTo>
                      <a:pt x="4" y="13"/>
                      <a:pt x="2" y="12"/>
                      <a:pt x="1" y="11"/>
                    </a:cubicBezTo>
                    <a:cubicBezTo>
                      <a:pt x="1" y="11"/>
                      <a:pt x="0" y="8"/>
                      <a:pt x="0" y="7"/>
                    </a:cubicBezTo>
                    <a:cubicBezTo>
                      <a:pt x="0" y="6"/>
                      <a:pt x="0" y="3"/>
                      <a:pt x="1" y="2"/>
                    </a:cubicBezTo>
                    <a:close/>
                  </a:path>
                </a:pathLst>
              </a:custGeom>
              <a:solidFill>
                <a:srgbClr val="254B6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741" name="Freeform 559"/>
              <p:cNvSpPr/>
              <p:nvPr/>
            </p:nvSpPr>
            <p:spPr bwMode="auto">
              <a:xfrm>
                <a:off x="5043" y="1215"/>
                <a:ext cx="52" cy="27"/>
              </a:xfrm>
              <a:custGeom>
                <a:avLst/>
                <a:gdLst>
                  <a:gd name="T0" fmla="*/ 0 w 52"/>
                  <a:gd name="T1" fmla="*/ 18 h 27"/>
                  <a:gd name="T2" fmla="*/ 9 w 52"/>
                  <a:gd name="T3" fmla="*/ 22 h 27"/>
                  <a:gd name="T4" fmla="*/ 49 w 52"/>
                  <a:gd name="T5" fmla="*/ 3 h 27"/>
                  <a:gd name="T6" fmla="*/ 52 w 52"/>
                  <a:gd name="T7" fmla="*/ 0 h 27"/>
                  <a:gd name="T8" fmla="*/ 52 w 52"/>
                  <a:gd name="T9" fmla="*/ 3 h 27"/>
                  <a:gd name="T10" fmla="*/ 50 w 52"/>
                  <a:gd name="T11" fmla="*/ 8 h 27"/>
                  <a:gd name="T12" fmla="*/ 29 w 52"/>
                  <a:gd name="T13" fmla="*/ 20 h 27"/>
                  <a:gd name="T14" fmla="*/ 9 w 52"/>
                  <a:gd name="T15" fmla="*/ 26 h 27"/>
                  <a:gd name="T16" fmla="*/ 0 w 52"/>
                  <a:gd name="T17" fmla="*/ 22 h 27"/>
                  <a:gd name="T18" fmla="*/ 0 w 52"/>
                  <a:gd name="T19" fmla="*/ 18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 h="27">
                    <a:moveTo>
                      <a:pt x="0" y="18"/>
                    </a:moveTo>
                    <a:cubicBezTo>
                      <a:pt x="0" y="20"/>
                      <a:pt x="6" y="22"/>
                      <a:pt x="9" y="22"/>
                    </a:cubicBezTo>
                    <a:cubicBezTo>
                      <a:pt x="23" y="24"/>
                      <a:pt x="48" y="4"/>
                      <a:pt x="49" y="3"/>
                    </a:cubicBezTo>
                    <a:cubicBezTo>
                      <a:pt x="51" y="1"/>
                      <a:pt x="52" y="0"/>
                      <a:pt x="52" y="0"/>
                    </a:cubicBezTo>
                    <a:cubicBezTo>
                      <a:pt x="52" y="3"/>
                      <a:pt x="52" y="3"/>
                      <a:pt x="52" y="3"/>
                    </a:cubicBezTo>
                    <a:cubicBezTo>
                      <a:pt x="52" y="3"/>
                      <a:pt x="52" y="7"/>
                      <a:pt x="50" y="8"/>
                    </a:cubicBezTo>
                    <a:cubicBezTo>
                      <a:pt x="49" y="9"/>
                      <a:pt x="31" y="19"/>
                      <a:pt x="29" y="20"/>
                    </a:cubicBezTo>
                    <a:cubicBezTo>
                      <a:pt x="29" y="20"/>
                      <a:pt x="18" y="27"/>
                      <a:pt x="9" y="26"/>
                    </a:cubicBezTo>
                    <a:cubicBezTo>
                      <a:pt x="6" y="25"/>
                      <a:pt x="2" y="25"/>
                      <a:pt x="0" y="22"/>
                    </a:cubicBezTo>
                    <a:cubicBezTo>
                      <a:pt x="0" y="22"/>
                      <a:pt x="0" y="18"/>
                      <a:pt x="0" y="18"/>
                    </a:cubicBezTo>
                    <a:close/>
                  </a:path>
                </a:pathLst>
              </a:custGeom>
              <a:solidFill>
                <a:srgbClr val="D5DFE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742" name="Freeform 560"/>
              <p:cNvSpPr/>
              <p:nvPr/>
            </p:nvSpPr>
            <p:spPr bwMode="auto">
              <a:xfrm>
                <a:off x="5023" y="1108"/>
                <a:ext cx="105" cy="107"/>
              </a:xfrm>
              <a:custGeom>
                <a:avLst/>
                <a:gdLst>
                  <a:gd name="T0" fmla="*/ 84 w 105"/>
                  <a:gd name="T1" fmla="*/ 0 h 107"/>
                  <a:gd name="T2" fmla="*/ 24 w 105"/>
                  <a:gd name="T3" fmla="*/ 25 h 107"/>
                  <a:gd name="T4" fmla="*/ 16 w 105"/>
                  <a:gd name="T5" fmla="*/ 56 h 107"/>
                  <a:gd name="T6" fmla="*/ 45 w 105"/>
                  <a:gd name="T7" fmla="*/ 102 h 107"/>
                  <a:gd name="T8" fmla="*/ 62 w 105"/>
                  <a:gd name="T9" fmla="*/ 105 h 107"/>
                  <a:gd name="T10" fmla="*/ 71 w 105"/>
                  <a:gd name="T11" fmla="*/ 93 h 107"/>
                  <a:gd name="T12" fmla="*/ 48 w 105"/>
                  <a:gd name="T13" fmla="*/ 52 h 107"/>
                  <a:gd name="T14" fmla="*/ 52 w 105"/>
                  <a:gd name="T15" fmla="*/ 48 h 107"/>
                  <a:gd name="T16" fmla="*/ 105 w 105"/>
                  <a:gd name="T17" fmla="*/ 25 h 107"/>
                  <a:gd name="T18" fmla="*/ 84 w 105"/>
                  <a:gd name="T19"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5" h="107">
                    <a:moveTo>
                      <a:pt x="84" y="0"/>
                    </a:moveTo>
                    <a:cubicBezTo>
                      <a:pt x="24" y="25"/>
                      <a:pt x="24" y="25"/>
                      <a:pt x="24" y="25"/>
                    </a:cubicBezTo>
                    <a:cubicBezTo>
                      <a:pt x="24" y="25"/>
                      <a:pt x="0" y="34"/>
                      <a:pt x="16" y="56"/>
                    </a:cubicBezTo>
                    <a:cubicBezTo>
                      <a:pt x="29" y="75"/>
                      <a:pt x="45" y="102"/>
                      <a:pt x="45" y="102"/>
                    </a:cubicBezTo>
                    <a:cubicBezTo>
                      <a:pt x="45" y="102"/>
                      <a:pt x="56" y="107"/>
                      <a:pt x="62" y="105"/>
                    </a:cubicBezTo>
                    <a:cubicBezTo>
                      <a:pt x="71" y="101"/>
                      <a:pt x="71" y="93"/>
                      <a:pt x="71" y="93"/>
                    </a:cubicBezTo>
                    <a:cubicBezTo>
                      <a:pt x="71" y="93"/>
                      <a:pt x="59" y="67"/>
                      <a:pt x="48" y="52"/>
                    </a:cubicBezTo>
                    <a:cubicBezTo>
                      <a:pt x="47" y="51"/>
                      <a:pt x="52" y="48"/>
                      <a:pt x="52" y="48"/>
                    </a:cubicBezTo>
                    <a:cubicBezTo>
                      <a:pt x="105" y="25"/>
                      <a:pt x="105" y="25"/>
                      <a:pt x="105" y="25"/>
                    </a:cubicBezTo>
                    <a:cubicBezTo>
                      <a:pt x="84" y="0"/>
                      <a:pt x="84" y="0"/>
                      <a:pt x="84" y="0"/>
                    </a:cubicBezTo>
                  </a:path>
                </a:pathLst>
              </a:custGeom>
              <a:solidFill>
                <a:srgbClr val="16344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743" name="Freeform 561"/>
              <p:cNvSpPr/>
              <p:nvPr/>
            </p:nvSpPr>
            <p:spPr bwMode="auto">
              <a:xfrm>
                <a:off x="5095" y="1192"/>
                <a:ext cx="97" cy="65"/>
              </a:xfrm>
              <a:custGeom>
                <a:avLst/>
                <a:gdLst>
                  <a:gd name="T0" fmla="*/ 92 w 97"/>
                  <a:gd name="T1" fmla="*/ 2 h 65"/>
                  <a:gd name="T2" fmla="*/ 92 w 97"/>
                  <a:gd name="T3" fmla="*/ 2 h 65"/>
                  <a:gd name="T4" fmla="*/ 92 w 97"/>
                  <a:gd name="T5" fmla="*/ 1 h 65"/>
                  <a:gd name="T6" fmla="*/ 93 w 97"/>
                  <a:gd name="T7" fmla="*/ 1 h 65"/>
                  <a:gd name="T8" fmla="*/ 93 w 97"/>
                  <a:gd name="T9" fmla="*/ 1 h 65"/>
                  <a:gd name="T10" fmla="*/ 93 w 97"/>
                  <a:gd name="T11" fmla="*/ 1 h 65"/>
                  <a:gd name="T12" fmla="*/ 93 w 97"/>
                  <a:gd name="T13" fmla="*/ 0 h 65"/>
                  <a:gd name="T14" fmla="*/ 96 w 97"/>
                  <a:gd name="T15" fmla="*/ 3 h 65"/>
                  <a:gd name="T16" fmla="*/ 97 w 97"/>
                  <a:gd name="T17" fmla="*/ 3 h 65"/>
                  <a:gd name="T18" fmla="*/ 96 w 97"/>
                  <a:gd name="T19" fmla="*/ 3 h 65"/>
                  <a:gd name="T20" fmla="*/ 96 w 97"/>
                  <a:gd name="T21" fmla="*/ 3 h 65"/>
                  <a:gd name="T22" fmla="*/ 96 w 97"/>
                  <a:gd name="T23" fmla="*/ 4 h 65"/>
                  <a:gd name="T24" fmla="*/ 96 w 97"/>
                  <a:gd name="T25" fmla="*/ 4 h 65"/>
                  <a:gd name="T26" fmla="*/ 96 w 97"/>
                  <a:gd name="T27" fmla="*/ 4 h 65"/>
                  <a:gd name="T28" fmla="*/ 96 w 97"/>
                  <a:gd name="T29" fmla="*/ 4 h 65"/>
                  <a:gd name="T30" fmla="*/ 96 w 97"/>
                  <a:gd name="T31" fmla="*/ 4 h 65"/>
                  <a:gd name="T32" fmla="*/ 4 w 97"/>
                  <a:gd name="T33" fmla="*/ 65 h 65"/>
                  <a:gd name="T34" fmla="*/ 0 w 97"/>
                  <a:gd name="T35" fmla="*/ 63 h 65"/>
                  <a:gd name="T36" fmla="*/ 92 w 97"/>
                  <a:gd name="T37" fmla="*/ 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7" h="65">
                    <a:moveTo>
                      <a:pt x="92" y="2"/>
                    </a:moveTo>
                    <a:lnTo>
                      <a:pt x="92" y="2"/>
                    </a:lnTo>
                    <a:lnTo>
                      <a:pt x="92" y="1"/>
                    </a:lnTo>
                    <a:lnTo>
                      <a:pt x="93" y="1"/>
                    </a:lnTo>
                    <a:lnTo>
                      <a:pt x="93" y="1"/>
                    </a:lnTo>
                    <a:lnTo>
                      <a:pt x="93" y="1"/>
                    </a:lnTo>
                    <a:lnTo>
                      <a:pt x="93" y="0"/>
                    </a:lnTo>
                    <a:lnTo>
                      <a:pt x="96" y="3"/>
                    </a:lnTo>
                    <a:lnTo>
                      <a:pt x="97" y="3"/>
                    </a:lnTo>
                    <a:lnTo>
                      <a:pt x="96" y="3"/>
                    </a:lnTo>
                    <a:lnTo>
                      <a:pt x="96" y="3"/>
                    </a:lnTo>
                    <a:lnTo>
                      <a:pt x="96" y="4"/>
                    </a:lnTo>
                    <a:lnTo>
                      <a:pt x="96" y="4"/>
                    </a:lnTo>
                    <a:lnTo>
                      <a:pt x="96" y="4"/>
                    </a:lnTo>
                    <a:lnTo>
                      <a:pt x="96" y="4"/>
                    </a:lnTo>
                    <a:lnTo>
                      <a:pt x="96" y="4"/>
                    </a:lnTo>
                    <a:lnTo>
                      <a:pt x="4" y="65"/>
                    </a:lnTo>
                    <a:lnTo>
                      <a:pt x="0" y="63"/>
                    </a:lnTo>
                    <a:lnTo>
                      <a:pt x="92" y="2"/>
                    </a:lnTo>
                    <a:close/>
                  </a:path>
                </a:pathLst>
              </a:custGeom>
              <a:solidFill>
                <a:srgbClr val="CC431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744" name="Freeform 562"/>
              <p:cNvSpPr/>
              <p:nvPr/>
            </p:nvSpPr>
            <p:spPr bwMode="auto">
              <a:xfrm>
                <a:off x="5095" y="1192"/>
                <a:ext cx="97" cy="65"/>
              </a:xfrm>
              <a:custGeom>
                <a:avLst/>
                <a:gdLst>
                  <a:gd name="T0" fmla="*/ 92 w 97"/>
                  <a:gd name="T1" fmla="*/ 2 h 65"/>
                  <a:gd name="T2" fmla="*/ 92 w 97"/>
                  <a:gd name="T3" fmla="*/ 2 h 65"/>
                  <a:gd name="T4" fmla="*/ 92 w 97"/>
                  <a:gd name="T5" fmla="*/ 1 h 65"/>
                  <a:gd name="T6" fmla="*/ 93 w 97"/>
                  <a:gd name="T7" fmla="*/ 1 h 65"/>
                  <a:gd name="T8" fmla="*/ 93 w 97"/>
                  <a:gd name="T9" fmla="*/ 1 h 65"/>
                  <a:gd name="T10" fmla="*/ 93 w 97"/>
                  <a:gd name="T11" fmla="*/ 1 h 65"/>
                  <a:gd name="T12" fmla="*/ 93 w 97"/>
                  <a:gd name="T13" fmla="*/ 0 h 65"/>
                  <a:gd name="T14" fmla="*/ 96 w 97"/>
                  <a:gd name="T15" fmla="*/ 3 h 65"/>
                  <a:gd name="T16" fmla="*/ 97 w 97"/>
                  <a:gd name="T17" fmla="*/ 3 h 65"/>
                  <a:gd name="T18" fmla="*/ 96 w 97"/>
                  <a:gd name="T19" fmla="*/ 3 h 65"/>
                  <a:gd name="T20" fmla="*/ 96 w 97"/>
                  <a:gd name="T21" fmla="*/ 3 h 65"/>
                  <a:gd name="T22" fmla="*/ 96 w 97"/>
                  <a:gd name="T23" fmla="*/ 4 h 65"/>
                  <a:gd name="T24" fmla="*/ 96 w 97"/>
                  <a:gd name="T25" fmla="*/ 4 h 65"/>
                  <a:gd name="T26" fmla="*/ 96 w 97"/>
                  <a:gd name="T27" fmla="*/ 4 h 65"/>
                  <a:gd name="T28" fmla="*/ 96 w 97"/>
                  <a:gd name="T29" fmla="*/ 4 h 65"/>
                  <a:gd name="T30" fmla="*/ 96 w 97"/>
                  <a:gd name="T31" fmla="*/ 4 h 65"/>
                  <a:gd name="T32" fmla="*/ 4 w 97"/>
                  <a:gd name="T33" fmla="*/ 65 h 65"/>
                  <a:gd name="T34" fmla="*/ 0 w 97"/>
                  <a:gd name="T35" fmla="*/ 63 h 65"/>
                  <a:gd name="T36" fmla="*/ 92 w 97"/>
                  <a:gd name="T37" fmla="*/ 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7" h="65">
                    <a:moveTo>
                      <a:pt x="92" y="2"/>
                    </a:moveTo>
                    <a:lnTo>
                      <a:pt x="92" y="2"/>
                    </a:lnTo>
                    <a:lnTo>
                      <a:pt x="92" y="1"/>
                    </a:lnTo>
                    <a:lnTo>
                      <a:pt x="93" y="1"/>
                    </a:lnTo>
                    <a:lnTo>
                      <a:pt x="93" y="1"/>
                    </a:lnTo>
                    <a:lnTo>
                      <a:pt x="93" y="1"/>
                    </a:lnTo>
                    <a:lnTo>
                      <a:pt x="93" y="0"/>
                    </a:lnTo>
                    <a:lnTo>
                      <a:pt x="96" y="3"/>
                    </a:lnTo>
                    <a:lnTo>
                      <a:pt x="97" y="3"/>
                    </a:lnTo>
                    <a:lnTo>
                      <a:pt x="96" y="3"/>
                    </a:lnTo>
                    <a:lnTo>
                      <a:pt x="96" y="3"/>
                    </a:lnTo>
                    <a:lnTo>
                      <a:pt x="96" y="4"/>
                    </a:lnTo>
                    <a:lnTo>
                      <a:pt x="96" y="4"/>
                    </a:lnTo>
                    <a:lnTo>
                      <a:pt x="96" y="4"/>
                    </a:lnTo>
                    <a:lnTo>
                      <a:pt x="96" y="4"/>
                    </a:lnTo>
                    <a:lnTo>
                      <a:pt x="96" y="4"/>
                    </a:lnTo>
                    <a:lnTo>
                      <a:pt x="4" y="65"/>
                    </a:lnTo>
                    <a:lnTo>
                      <a:pt x="0" y="63"/>
                    </a:lnTo>
                    <a:lnTo>
                      <a:pt x="92" y="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745" name="Freeform 563"/>
              <p:cNvSpPr/>
              <p:nvPr/>
            </p:nvSpPr>
            <p:spPr bwMode="auto">
              <a:xfrm>
                <a:off x="5124" y="1152"/>
                <a:ext cx="67" cy="43"/>
              </a:xfrm>
              <a:custGeom>
                <a:avLst/>
                <a:gdLst>
                  <a:gd name="T0" fmla="*/ 4 w 67"/>
                  <a:gd name="T1" fmla="*/ 2 h 43"/>
                  <a:gd name="T2" fmla="*/ 0 w 67"/>
                  <a:gd name="T3" fmla="*/ 0 h 43"/>
                  <a:gd name="T4" fmla="*/ 64 w 67"/>
                  <a:gd name="T5" fmla="*/ 40 h 43"/>
                  <a:gd name="T6" fmla="*/ 67 w 67"/>
                  <a:gd name="T7" fmla="*/ 43 h 43"/>
                  <a:gd name="T8" fmla="*/ 4 w 67"/>
                  <a:gd name="T9" fmla="*/ 2 h 43"/>
                </a:gdLst>
                <a:ahLst/>
                <a:cxnLst>
                  <a:cxn ang="0">
                    <a:pos x="T0" y="T1"/>
                  </a:cxn>
                  <a:cxn ang="0">
                    <a:pos x="T2" y="T3"/>
                  </a:cxn>
                  <a:cxn ang="0">
                    <a:pos x="T4" y="T5"/>
                  </a:cxn>
                  <a:cxn ang="0">
                    <a:pos x="T6" y="T7"/>
                  </a:cxn>
                  <a:cxn ang="0">
                    <a:pos x="T8" y="T9"/>
                  </a:cxn>
                </a:cxnLst>
                <a:rect l="0" t="0" r="r" b="b"/>
                <a:pathLst>
                  <a:path w="67" h="43">
                    <a:moveTo>
                      <a:pt x="4" y="2"/>
                    </a:moveTo>
                    <a:lnTo>
                      <a:pt x="0" y="0"/>
                    </a:lnTo>
                    <a:lnTo>
                      <a:pt x="64" y="40"/>
                    </a:lnTo>
                    <a:lnTo>
                      <a:pt x="67" y="43"/>
                    </a:lnTo>
                    <a:lnTo>
                      <a:pt x="4" y="2"/>
                    </a:lnTo>
                    <a:close/>
                  </a:path>
                </a:pathLst>
              </a:custGeom>
              <a:solidFill>
                <a:srgbClr val="13240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746" name="Freeform 564"/>
              <p:cNvSpPr/>
              <p:nvPr/>
            </p:nvSpPr>
            <p:spPr bwMode="auto">
              <a:xfrm>
                <a:off x="5124" y="1152"/>
                <a:ext cx="67" cy="43"/>
              </a:xfrm>
              <a:custGeom>
                <a:avLst/>
                <a:gdLst>
                  <a:gd name="T0" fmla="*/ 4 w 67"/>
                  <a:gd name="T1" fmla="*/ 2 h 43"/>
                  <a:gd name="T2" fmla="*/ 0 w 67"/>
                  <a:gd name="T3" fmla="*/ 0 h 43"/>
                  <a:gd name="T4" fmla="*/ 64 w 67"/>
                  <a:gd name="T5" fmla="*/ 40 h 43"/>
                  <a:gd name="T6" fmla="*/ 67 w 67"/>
                  <a:gd name="T7" fmla="*/ 43 h 43"/>
                  <a:gd name="T8" fmla="*/ 4 w 67"/>
                  <a:gd name="T9" fmla="*/ 2 h 43"/>
                </a:gdLst>
                <a:ahLst/>
                <a:cxnLst>
                  <a:cxn ang="0">
                    <a:pos x="T0" y="T1"/>
                  </a:cxn>
                  <a:cxn ang="0">
                    <a:pos x="T2" y="T3"/>
                  </a:cxn>
                  <a:cxn ang="0">
                    <a:pos x="T4" y="T5"/>
                  </a:cxn>
                  <a:cxn ang="0">
                    <a:pos x="T6" y="T7"/>
                  </a:cxn>
                  <a:cxn ang="0">
                    <a:pos x="T8" y="T9"/>
                  </a:cxn>
                </a:cxnLst>
                <a:rect l="0" t="0" r="r" b="b"/>
                <a:pathLst>
                  <a:path w="67" h="43">
                    <a:moveTo>
                      <a:pt x="4" y="2"/>
                    </a:moveTo>
                    <a:lnTo>
                      <a:pt x="0" y="0"/>
                    </a:lnTo>
                    <a:lnTo>
                      <a:pt x="64" y="40"/>
                    </a:lnTo>
                    <a:lnTo>
                      <a:pt x="67" y="43"/>
                    </a:lnTo>
                    <a:lnTo>
                      <a:pt x="4" y="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747" name="Freeform 565"/>
              <p:cNvSpPr/>
              <p:nvPr/>
            </p:nvSpPr>
            <p:spPr bwMode="auto">
              <a:xfrm>
                <a:off x="5124" y="1146"/>
                <a:ext cx="8" cy="8"/>
              </a:xfrm>
              <a:custGeom>
                <a:avLst/>
                <a:gdLst>
                  <a:gd name="T0" fmla="*/ 8 w 8"/>
                  <a:gd name="T1" fmla="*/ 2 h 8"/>
                  <a:gd name="T2" fmla="*/ 4 w 8"/>
                  <a:gd name="T3" fmla="*/ 0 h 8"/>
                  <a:gd name="T4" fmla="*/ 0 w 8"/>
                  <a:gd name="T5" fmla="*/ 6 h 8"/>
                  <a:gd name="T6" fmla="*/ 4 w 8"/>
                  <a:gd name="T7" fmla="*/ 8 h 8"/>
                  <a:gd name="T8" fmla="*/ 8 w 8"/>
                  <a:gd name="T9" fmla="*/ 2 h 8"/>
                </a:gdLst>
                <a:ahLst/>
                <a:cxnLst>
                  <a:cxn ang="0">
                    <a:pos x="T0" y="T1"/>
                  </a:cxn>
                  <a:cxn ang="0">
                    <a:pos x="T2" y="T3"/>
                  </a:cxn>
                  <a:cxn ang="0">
                    <a:pos x="T4" y="T5"/>
                  </a:cxn>
                  <a:cxn ang="0">
                    <a:pos x="T6" y="T7"/>
                  </a:cxn>
                  <a:cxn ang="0">
                    <a:pos x="T8" y="T9"/>
                  </a:cxn>
                </a:cxnLst>
                <a:rect l="0" t="0" r="r" b="b"/>
                <a:pathLst>
                  <a:path w="8" h="8">
                    <a:moveTo>
                      <a:pt x="8" y="2"/>
                    </a:moveTo>
                    <a:lnTo>
                      <a:pt x="4" y="0"/>
                    </a:lnTo>
                    <a:lnTo>
                      <a:pt x="0" y="6"/>
                    </a:lnTo>
                    <a:lnTo>
                      <a:pt x="4" y="8"/>
                    </a:lnTo>
                    <a:lnTo>
                      <a:pt x="8" y="2"/>
                    </a:lnTo>
                    <a:close/>
                  </a:path>
                </a:pathLst>
              </a:custGeom>
              <a:solidFill>
                <a:srgbClr val="23440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748" name="Freeform 566"/>
              <p:cNvSpPr/>
              <p:nvPr/>
            </p:nvSpPr>
            <p:spPr bwMode="auto">
              <a:xfrm>
                <a:off x="5099" y="1148"/>
                <a:ext cx="99" cy="113"/>
              </a:xfrm>
              <a:custGeom>
                <a:avLst/>
                <a:gdLst>
                  <a:gd name="T0" fmla="*/ 33 w 99"/>
                  <a:gd name="T1" fmla="*/ 0 h 113"/>
                  <a:gd name="T2" fmla="*/ 29 w 99"/>
                  <a:gd name="T3" fmla="*/ 6 h 113"/>
                  <a:gd name="T4" fmla="*/ 92 w 99"/>
                  <a:gd name="T5" fmla="*/ 47 h 113"/>
                  <a:gd name="T6" fmla="*/ 93 w 99"/>
                  <a:gd name="T7" fmla="*/ 47 h 113"/>
                  <a:gd name="T8" fmla="*/ 92 w 99"/>
                  <a:gd name="T9" fmla="*/ 48 h 113"/>
                  <a:gd name="T10" fmla="*/ 0 w 99"/>
                  <a:gd name="T11" fmla="*/ 109 h 113"/>
                  <a:gd name="T12" fmla="*/ 2 w 99"/>
                  <a:gd name="T13" fmla="*/ 113 h 113"/>
                  <a:gd name="T14" fmla="*/ 92 w 99"/>
                  <a:gd name="T15" fmla="*/ 54 h 113"/>
                  <a:gd name="T16" fmla="*/ 98 w 99"/>
                  <a:gd name="T17" fmla="*/ 47 h 113"/>
                  <a:gd name="T18" fmla="*/ 96 w 99"/>
                  <a:gd name="T19" fmla="*/ 40 h 113"/>
                  <a:gd name="T20" fmla="*/ 33 w 99"/>
                  <a:gd name="T21"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9" h="113">
                    <a:moveTo>
                      <a:pt x="33" y="0"/>
                    </a:moveTo>
                    <a:cubicBezTo>
                      <a:pt x="29" y="6"/>
                      <a:pt x="29" y="6"/>
                      <a:pt x="29" y="6"/>
                    </a:cubicBezTo>
                    <a:cubicBezTo>
                      <a:pt x="92" y="47"/>
                      <a:pt x="92" y="47"/>
                      <a:pt x="92" y="47"/>
                    </a:cubicBezTo>
                    <a:cubicBezTo>
                      <a:pt x="93" y="47"/>
                      <a:pt x="93" y="47"/>
                      <a:pt x="93" y="47"/>
                    </a:cubicBezTo>
                    <a:cubicBezTo>
                      <a:pt x="92" y="48"/>
                      <a:pt x="92" y="48"/>
                      <a:pt x="92" y="48"/>
                    </a:cubicBezTo>
                    <a:cubicBezTo>
                      <a:pt x="0" y="109"/>
                      <a:pt x="0" y="109"/>
                      <a:pt x="0" y="109"/>
                    </a:cubicBezTo>
                    <a:cubicBezTo>
                      <a:pt x="2" y="113"/>
                      <a:pt x="2" y="113"/>
                      <a:pt x="2" y="113"/>
                    </a:cubicBezTo>
                    <a:cubicBezTo>
                      <a:pt x="92" y="54"/>
                      <a:pt x="92" y="54"/>
                      <a:pt x="92" y="54"/>
                    </a:cubicBezTo>
                    <a:cubicBezTo>
                      <a:pt x="95" y="52"/>
                      <a:pt x="98" y="50"/>
                      <a:pt x="98" y="47"/>
                    </a:cubicBezTo>
                    <a:cubicBezTo>
                      <a:pt x="99" y="44"/>
                      <a:pt x="98" y="41"/>
                      <a:pt x="96" y="40"/>
                    </a:cubicBezTo>
                    <a:cubicBezTo>
                      <a:pt x="33" y="0"/>
                      <a:pt x="33" y="0"/>
                      <a:pt x="33" y="0"/>
                    </a:cubicBezTo>
                  </a:path>
                </a:pathLst>
              </a:custGeom>
              <a:solidFill>
                <a:srgbClr val="E55E2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749" name="Freeform 567"/>
              <p:cNvSpPr/>
              <p:nvPr/>
            </p:nvSpPr>
            <p:spPr bwMode="auto">
              <a:xfrm>
                <a:off x="5001" y="1243"/>
                <a:ext cx="15" cy="51"/>
              </a:xfrm>
              <a:custGeom>
                <a:avLst/>
                <a:gdLst>
                  <a:gd name="T0" fmla="*/ 10 w 15"/>
                  <a:gd name="T1" fmla="*/ 3 h 51"/>
                  <a:gd name="T2" fmla="*/ 15 w 15"/>
                  <a:gd name="T3" fmla="*/ 0 h 51"/>
                  <a:gd name="T4" fmla="*/ 3 w 15"/>
                  <a:gd name="T5" fmla="*/ 51 h 51"/>
                  <a:gd name="T6" fmla="*/ 0 w 15"/>
                  <a:gd name="T7" fmla="*/ 48 h 51"/>
                  <a:gd name="T8" fmla="*/ 10 w 15"/>
                  <a:gd name="T9" fmla="*/ 3 h 51"/>
                </a:gdLst>
                <a:ahLst/>
                <a:cxnLst>
                  <a:cxn ang="0">
                    <a:pos x="T0" y="T1"/>
                  </a:cxn>
                  <a:cxn ang="0">
                    <a:pos x="T2" y="T3"/>
                  </a:cxn>
                  <a:cxn ang="0">
                    <a:pos x="T4" y="T5"/>
                  </a:cxn>
                  <a:cxn ang="0">
                    <a:pos x="T6" y="T7"/>
                  </a:cxn>
                  <a:cxn ang="0">
                    <a:pos x="T8" y="T9"/>
                  </a:cxn>
                </a:cxnLst>
                <a:rect l="0" t="0" r="r" b="b"/>
                <a:pathLst>
                  <a:path w="15" h="51">
                    <a:moveTo>
                      <a:pt x="10" y="3"/>
                    </a:moveTo>
                    <a:cubicBezTo>
                      <a:pt x="11" y="2"/>
                      <a:pt x="14" y="1"/>
                      <a:pt x="15" y="0"/>
                    </a:cubicBezTo>
                    <a:cubicBezTo>
                      <a:pt x="3" y="51"/>
                      <a:pt x="3" y="51"/>
                      <a:pt x="3" y="51"/>
                    </a:cubicBezTo>
                    <a:cubicBezTo>
                      <a:pt x="0" y="48"/>
                      <a:pt x="0" y="48"/>
                      <a:pt x="0" y="48"/>
                    </a:cubicBezTo>
                    <a:lnTo>
                      <a:pt x="10" y="3"/>
                    </a:lnTo>
                    <a:close/>
                  </a:path>
                </a:pathLst>
              </a:custGeom>
              <a:solidFill>
                <a:srgbClr val="AAAAA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750" name="Freeform 568"/>
              <p:cNvSpPr/>
              <p:nvPr/>
            </p:nvSpPr>
            <p:spPr bwMode="auto">
              <a:xfrm>
                <a:off x="5004" y="1218"/>
                <a:ext cx="22" cy="76"/>
              </a:xfrm>
              <a:custGeom>
                <a:avLst/>
                <a:gdLst>
                  <a:gd name="T0" fmla="*/ 0 w 22"/>
                  <a:gd name="T1" fmla="*/ 76 h 76"/>
                  <a:gd name="T2" fmla="*/ 5 w 22"/>
                  <a:gd name="T3" fmla="*/ 73 h 76"/>
                  <a:gd name="T4" fmla="*/ 22 w 22"/>
                  <a:gd name="T5" fmla="*/ 0 h 76"/>
                  <a:gd name="T6" fmla="*/ 17 w 22"/>
                  <a:gd name="T7" fmla="*/ 3 h 76"/>
                  <a:gd name="T8" fmla="*/ 0 w 22"/>
                  <a:gd name="T9" fmla="*/ 76 h 76"/>
                </a:gdLst>
                <a:ahLst/>
                <a:cxnLst>
                  <a:cxn ang="0">
                    <a:pos x="T0" y="T1"/>
                  </a:cxn>
                  <a:cxn ang="0">
                    <a:pos x="T2" y="T3"/>
                  </a:cxn>
                  <a:cxn ang="0">
                    <a:pos x="T4" y="T5"/>
                  </a:cxn>
                  <a:cxn ang="0">
                    <a:pos x="T6" y="T7"/>
                  </a:cxn>
                  <a:cxn ang="0">
                    <a:pos x="T8" y="T9"/>
                  </a:cxn>
                </a:cxnLst>
                <a:rect l="0" t="0" r="r" b="b"/>
                <a:pathLst>
                  <a:path w="22" h="76">
                    <a:moveTo>
                      <a:pt x="0" y="76"/>
                    </a:moveTo>
                    <a:lnTo>
                      <a:pt x="5" y="73"/>
                    </a:lnTo>
                    <a:lnTo>
                      <a:pt x="22" y="0"/>
                    </a:lnTo>
                    <a:lnTo>
                      <a:pt x="17" y="3"/>
                    </a:lnTo>
                    <a:lnTo>
                      <a:pt x="0" y="76"/>
                    </a:lnTo>
                    <a:close/>
                  </a:path>
                </a:pathLst>
              </a:custGeom>
              <a:solidFill>
                <a:srgbClr val="7C7C7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751" name="Freeform 569"/>
              <p:cNvSpPr/>
              <p:nvPr/>
            </p:nvSpPr>
            <p:spPr bwMode="auto">
              <a:xfrm>
                <a:off x="5007" y="1288"/>
                <a:ext cx="6" cy="3"/>
              </a:xfrm>
              <a:custGeom>
                <a:avLst/>
                <a:gdLst>
                  <a:gd name="T0" fmla="*/ 6 w 6"/>
                  <a:gd name="T1" fmla="*/ 3 h 3"/>
                  <a:gd name="T2" fmla="*/ 2 w 6"/>
                  <a:gd name="T3" fmla="*/ 0 h 3"/>
                  <a:gd name="T4" fmla="*/ 0 w 6"/>
                  <a:gd name="T5" fmla="*/ 1 h 3"/>
                  <a:gd name="T6" fmla="*/ 4 w 6"/>
                  <a:gd name="T7" fmla="*/ 3 h 3"/>
                  <a:gd name="T8" fmla="*/ 6 w 6"/>
                  <a:gd name="T9" fmla="*/ 3 h 3"/>
                </a:gdLst>
                <a:ahLst/>
                <a:cxnLst>
                  <a:cxn ang="0">
                    <a:pos x="T0" y="T1"/>
                  </a:cxn>
                  <a:cxn ang="0">
                    <a:pos x="T2" y="T3"/>
                  </a:cxn>
                  <a:cxn ang="0">
                    <a:pos x="T4" y="T5"/>
                  </a:cxn>
                  <a:cxn ang="0">
                    <a:pos x="T6" y="T7"/>
                  </a:cxn>
                  <a:cxn ang="0">
                    <a:pos x="T8" y="T9"/>
                  </a:cxn>
                </a:cxnLst>
                <a:rect l="0" t="0" r="r" b="b"/>
                <a:pathLst>
                  <a:path w="6" h="3">
                    <a:moveTo>
                      <a:pt x="6" y="3"/>
                    </a:moveTo>
                    <a:cubicBezTo>
                      <a:pt x="2" y="0"/>
                      <a:pt x="2" y="0"/>
                      <a:pt x="2" y="0"/>
                    </a:cubicBezTo>
                    <a:cubicBezTo>
                      <a:pt x="2" y="0"/>
                      <a:pt x="1" y="0"/>
                      <a:pt x="0" y="1"/>
                    </a:cubicBezTo>
                    <a:cubicBezTo>
                      <a:pt x="4" y="3"/>
                      <a:pt x="4" y="3"/>
                      <a:pt x="4" y="3"/>
                    </a:cubicBezTo>
                    <a:cubicBezTo>
                      <a:pt x="5" y="2"/>
                      <a:pt x="5" y="2"/>
                      <a:pt x="6" y="3"/>
                    </a:cubicBezTo>
                    <a:close/>
                  </a:path>
                </a:pathLst>
              </a:custGeom>
              <a:solidFill>
                <a:srgbClr val="23242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752" name="Freeform 570"/>
              <p:cNvSpPr/>
              <p:nvPr/>
            </p:nvSpPr>
            <p:spPr bwMode="auto">
              <a:xfrm>
                <a:off x="5006" y="1289"/>
                <a:ext cx="5" cy="3"/>
              </a:xfrm>
              <a:custGeom>
                <a:avLst/>
                <a:gdLst>
                  <a:gd name="T0" fmla="*/ 5 w 5"/>
                  <a:gd name="T1" fmla="*/ 2 h 3"/>
                  <a:gd name="T2" fmla="*/ 1 w 5"/>
                  <a:gd name="T3" fmla="*/ 0 h 3"/>
                  <a:gd name="T4" fmla="*/ 0 w 5"/>
                  <a:gd name="T5" fmla="*/ 1 h 3"/>
                  <a:gd name="T6" fmla="*/ 4 w 5"/>
                  <a:gd name="T7" fmla="*/ 3 h 3"/>
                  <a:gd name="T8" fmla="*/ 5 w 5"/>
                  <a:gd name="T9" fmla="*/ 2 h 3"/>
                </a:gdLst>
                <a:ahLst/>
                <a:cxnLst>
                  <a:cxn ang="0">
                    <a:pos x="T0" y="T1"/>
                  </a:cxn>
                  <a:cxn ang="0">
                    <a:pos x="T2" y="T3"/>
                  </a:cxn>
                  <a:cxn ang="0">
                    <a:pos x="T4" y="T5"/>
                  </a:cxn>
                  <a:cxn ang="0">
                    <a:pos x="T6" y="T7"/>
                  </a:cxn>
                  <a:cxn ang="0">
                    <a:pos x="T8" y="T9"/>
                  </a:cxn>
                </a:cxnLst>
                <a:rect l="0" t="0" r="r" b="b"/>
                <a:pathLst>
                  <a:path w="5" h="3">
                    <a:moveTo>
                      <a:pt x="5" y="2"/>
                    </a:moveTo>
                    <a:cubicBezTo>
                      <a:pt x="1" y="0"/>
                      <a:pt x="1" y="0"/>
                      <a:pt x="1" y="0"/>
                    </a:cubicBezTo>
                    <a:cubicBezTo>
                      <a:pt x="1" y="0"/>
                      <a:pt x="0" y="0"/>
                      <a:pt x="0" y="1"/>
                    </a:cubicBezTo>
                    <a:cubicBezTo>
                      <a:pt x="4" y="3"/>
                      <a:pt x="4" y="3"/>
                      <a:pt x="4" y="3"/>
                    </a:cubicBezTo>
                    <a:cubicBezTo>
                      <a:pt x="4" y="2"/>
                      <a:pt x="4" y="2"/>
                      <a:pt x="5" y="2"/>
                    </a:cubicBezTo>
                    <a:close/>
                  </a:path>
                </a:pathLst>
              </a:custGeom>
              <a:solidFill>
                <a:srgbClr val="23242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753" name="Freeform 571"/>
              <p:cNvSpPr/>
              <p:nvPr/>
            </p:nvSpPr>
            <p:spPr bwMode="auto">
              <a:xfrm>
                <a:off x="5005" y="1290"/>
                <a:ext cx="5" cy="4"/>
              </a:xfrm>
              <a:custGeom>
                <a:avLst/>
                <a:gdLst>
                  <a:gd name="T0" fmla="*/ 5 w 5"/>
                  <a:gd name="T1" fmla="*/ 2 h 4"/>
                  <a:gd name="T2" fmla="*/ 1 w 5"/>
                  <a:gd name="T3" fmla="*/ 0 h 4"/>
                  <a:gd name="T4" fmla="*/ 0 w 5"/>
                  <a:gd name="T5" fmla="*/ 1 h 4"/>
                  <a:gd name="T6" fmla="*/ 3 w 5"/>
                  <a:gd name="T7" fmla="*/ 4 h 4"/>
                  <a:gd name="T8" fmla="*/ 5 w 5"/>
                  <a:gd name="T9" fmla="*/ 2 h 4"/>
                </a:gdLst>
                <a:ahLst/>
                <a:cxnLst>
                  <a:cxn ang="0">
                    <a:pos x="T0" y="T1"/>
                  </a:cxn>
                  <a:cxn ang="0">
                    <a:pos x="T2" y="T3"/>
                  </a:cxn>
                  <a:cxn ang="0">
                    <a:pos x="T4" y="T5"/>
                  </a:cxn>
                  <a:cxn ang="0">
                    <a:pos x="T6" y="T7"/>
                  </a:cxn>
                  <a:cxn ang="0">
                    <a:pos x="T8" y="T9"/>
                  </a:cxn>
                </a:cxnLst>
                <a:rect l="0" t="0" r="r" b="b"/>
                <a:pathLst>
                  <a:path w="5" h="4">
                    <a:moveTo>
                      <a:pt x="5" y="2"/>
                    </a:moveTo>
                    <a:cubicBezTo>
                      <a:pt x="1" y="0"/>
                      <a:pt x="1" y="0"/>
                      <a:pt x="1" y="0"/>
                    </a:cubicBezTo>
                    <a:cubicBezTo>
                      <a:pt x="0" y="0"/>
                      <a:pt x="0" y="1"/>
                      <a:pt x="0" y="1"/>
                    </a:cubicBezTo>
                    <a:cubicBezTo>
                      <a:pt x="3" y="4"/>
                      <a:pt x="3" y="4"/>
                      <a:pt x="3" y="4"/>
                    </a:cubicBezTo>
                    <a:cubicBezTo>
                      <a:pt x="4" y="3"/>
                      <a:pt x="4" y="2"/>
                      <a:pt x="5" y="2"/>
                    </a:cubicBezTo>
                    <a:close/>
                  </a:path>
                </a:pathLst>
              </a:custGeom>
              <a:solidFill>
                <a:srgbClr val="23242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754" name="Freeform 572"/>
              <p:cNvSpPr/>
              <p:nvPr/>
            </p:nvSpPr>
            <p:spPr bwMode="auto">
              <a:xfrm>
                <a:off x="5004" y="1291"/>
                <a:ext cx="5" cy="7"/>
              </a:xfrm>
              <a:custGeom>
                <a:avLst/>
                <a:gdLst>
                  <a:gd name="T0" fmla="*/ 4 w 5"/>
                  <a:gd name="T1" fmla="*/ 3 h 7"/>
                  <a:gd name="T2" fmla="*/ 1 w 5"/>
                  <a:gd name="T3" fmla="*/ 0 h 7"/>
                  <a:gd name="T4" fmla="*/ 0 w 5"/>
                  <a:gd name="T5" fmla="*/ 3 h 7"/>
                  <a:gd name="T6" fmla="*/ 1 w 5"/>
                  <a:gd name="T7" fmla="*/ 4 h 7"/>
                  <a:gd name="T8" fmla="*/ 5 w 5"/>
                  <a:gd name="T9" fmla="*/ 7 h 7"/>
                  <a:gd name="T10" fmla="*/ 4 w 5"/>
                  <a:gd name="T11" fmla="*/ 5 h 7"/>
                  <a:gd name="T12" fmla="*/ 4 w 5"/>
                  <a:gd name="T13" fmla="*/ 3 h 7"/>
                </a:gdLst>
                <a:ahLst/>
                <a:cxnLst>
                  <a:cxn ang="0">
                    <a:pos x="T0" y="T1"/>
                  </a:cxn>
                  <a:cxn ang="0">
                    <a:pos x="T2" y="T3"/>
                  </a:cxn>
                  <a:cxn ang="0">
                    <a:pos x="T4" y="T5"/>
                  </a:cxn>
                  <a:cxn ang="0">
                    <a:pos x="T6" y="T7"/>
                  </a:cxn>
                  <a:cxn ang="0">
                    <a:pos x="T8" y="T9"/>
                  </a:cxn>
                  <a:cxn ang="0">
                    <a:pos x="T10" y="T11"/>
                  </a:cxn>
                  <a:cxn ang="0">
                    <a:pos x="T12" y="T13"/>
                  </a:cxn>
                </a:cxnLst>
                <a:rect l="0" t="0" r="r" b="b"/>
                <a:pathLst>
                  <a:path w="5" h="7">
                    <a:moveTo>
                      <a:pt x="4" y="3"/>
                    </a:moveTo>
                    <a:cubicBezTo>
                      <a:pt x="1" y="0"/>
                      <a:pt x="1" y="0"/>
                      <a:pt x="1" y="0"/>
                    </a:cubicBezTo>
                    <a:cubicBezTo>
                      <a:pt x="0" y="1"/>
                      <a:pt x="0" y="2"/>
                      <a:pt x="0" y="3"/>
                    </a:cubicBezTo>
                    <a:cubicBezTo>
                      <a:pt x="0" y="3"/>
                      <a:pt x="1" y="4"/>
                      <a:pt x="1" y="4"/>
                    </a:cubicBezTo>
                    <a:cubicBezTo>
                      <a:pt x="5" y="7"/>
                      <a:pt x="5" y="7"/>
                      <a:pt x="5" y="7"/>
                    </a:cubicBezTo>
                    <a:cubicBezTo>
                      <a:pt x="4" y="6"/>
                      <a:pt x="4" y="6"/>
                      <a:pt x="4" y="5"/>
                    </a:cubicBezTo>
                    <a:cubicBezTo>
                      <a:pt x="4" y="4"/>
                      <a:pt x="4" y="3"/>
                      <a:pt x="4" y="3"/>
                    </a:cubicBezTo>
                    <a:close/>
                  </a:path>
                </a:pathLst>
              </a:custGeom>
              <a:solidFill>
                <a:srgbClr val="23242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755" name="Freeform 573"/>
              <p:cNvSpPr/>
              <p:nvPr/>
            </p:nvSpPr>
            <p:spPr bwMode="auto">
              <a:xfrm>
                <a:off x="5008" y="1290"/>
                <a:ext cx="6" cy="8"/>
              </a:xfrm>
              <a:custGeom>
                <a:avLst/>
                <a:gdLst>
                  <a:gd name="T0" fmla="*/ 3 w 6"/>
                  <a:gd name="T1" fmla="*/ 1 h 8"/>
                  <a:gd name="T2" fmla="*/ 0 w 6"/>
                  <a:gd name="T3" fmla="*/ 6 h 8"/>
                  <a:gd name="T4" fmla="*/ 3 w 6"/>
                  <a:gd name="T5" fmla="*/ 8 h 8"/>
                  <a:gd name="T6" fmla="*/ 6 w 6"/>
                  <a:gd name="T7" fmla="*/ 3 h 8"/>
                  <a:gd name="T8" fmla="*/ 3 w 6"/>
                  <a:gd name="T9" fmla="*/ 1 h 8"/>
                </a:gdLst>
                <a:ahLst/>
                <a:cxnLst>
                  <a:cxn ang="0">
                    <a:pos x="T0" y="T1"/>
                  </a:cxn>
                  <a:cxn ang="0">
                    <a:pos x="T2" y="T3"/>
                  </a:cxn>
                  <a:cxn ang="0">
                    <a:pos x="T4" y="T5"/>
                  </a:cxn>
                  <a:cxn ang="0">
                    <a:pos x="T6" y="T7"/>
                  </a:cxn>
                  <a:cxn ang="0">
                    <a:pos x="T8" y="T9"/>
                  </a:cxn>
                </a:cxnLst>
                <a:rect l="0" t="0" r="r" b="b"/>
                <a:pathLst>
                  <a:path w="6" h="8">
                    <a:moveTo>
                      <a:pt x="3" y="1"/>
                    </a:moveTo>
                    <a:cubicBezTo>
                      <a:pt x="1" y="2"/>
                      <a:pt x="0" y="4"/>
                      <a:pt x="0" y="6"/>
                    </a:cubicBezTo>
                    <a:cubicBezTo>
                      <a:pt x="0" y="8"/>
                      <a:pt x="1" y="8"/>
                      <a:pt x="3" y="8"/>
                    </a:cubicBezTo>
                    <a:cubicBezTo>
                      <a:pt x="4" y="7"/>
                      <a:pt x="6" y="4"/>
                      <a:pt x="6" y="3"/>
                    </a:cubicBezTo>
                    <a:cubicBezTo>
                      <a:pt x="6" y="1"/>
                      <a:pt x="4" y="0"/>
                      <a:pt x="3" y="1"/>
                    </a:cubicBezTo>
                    <a:close/>
                  </a:path>
                </a:pathLst>
              </a:custGeom>
              <a:solidFill>
                <a:srgbClr val="43434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756" name="Freeform 574"/>
              <p:cNvSpPr/>
              <p:nvPr/>
            </p:nvSpPr>
            <p:spPr bwMode="auto">
              <a:xfrm>
                <a:off x="4977" y="1347"/>
                <a:ext cx="36" cy="10"/>
              </a:xfrm>
              <a:custGeom>
                <a:avLst/>
                <a:gdLst>
                  <a:gd name="T0" fmla="*/ 36 w 36"/>
                  <a:gd name="T1" fmla="*/ 2 h 10"/>
                  <a:gd name="T2" fmla="*/ 32 w 36"/>
                  <a:gd name="T3" fmla="*/ 0 h 10"/>
                  <a:gd name="T4" fmla="*/ 0 w 36"/>
                  <a:gd name="T5" fmla="*/ 3 h 10"/>
                  <a:gd name="T6" fmla="*/ 4 w 36"/>
                  <a:gd name="T7" fmla="*/ 6 h 10"/>
                  <a:gd name="T8" fmla="*/ 36 w 36"/>
                  <a:gd name="T9" fmla="*/ 2 h 10"/>
                </a:gdLst>
                <a:ahLst/>
                <a:cxnLst>
                  <a:cxn ang="0">
                    <a:pos x="T0" y="T1"/>
                  </a:cxn>
                  <a:cxn ang="0">
                    <a:pos x="T2" y="T3"/>
                  </a:cxn>
                  <a:cxn ang="0">
                    <a:pos x="T4" y="T5"/>
                  </a:cxn>
                  <a:cxn ang="0">
                    <a:pos x="T6" y="T7"/>
                  </a:cxn>
                  <a:cxn ang="0">
                    <a:pos x="T8" y="T9"/>
                  </a:cxn>
                </a:cxnLst>
                <a:rect l="0" t="0" r="r" b="b"/>
                <a:pathLst>
                  <a:path w="36" h="10">
                    <a:moveTo>
                      <a:pt x="36" y="2"/>
                    </a:moveTo>
                    <a:cubicBezTo>
                      <a:pt x="32" y="0"/>
                      <a:pt x="32" y="0"/>
                      <a:pt x="32" y="0"/>
                    </a:cubicBezTo>
                    <a:cubicBezTo>
                      <a:pt x="19" y="7"/>
                      <a:pt x="8" y="8"/>
                      <a:pt x="0" y="3"/>
                    </a:cubicBezTo>
                    <a:cubicBezTo>
                      <a:pt x="4" y="6"/>
                      <a:pt x="4" y="6"/>
                      <a:pt x="4" y="6"/>
                    </a:cubicBezTo>
                    <a:cubicBezTo>
                      <a:pt x="13" y="10"/>
                      <a:pt x="24" y="10"/>
                      <a:pt x="36" y="2"/>
                    </a:cubicBezTo>
                    <a:close/>
                  </a:path>
                </a:pathLst>
              </a:custGeom>
              <a:solidFill>
                <a:srgbClr val="4F4F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757" name="Freeform 575"/>
              <p:cNvSpPr/>
              <p:nvPr/>
            </p:nvSpPr>
            <p:spPr bwMode="auto">
              <a:xfrm>
                <a:off x="4977" y="1347"/>
                <a:ext cx="36" cy="10"/>
              </a:xfrm>
              <a:custGeom>
                <a:avLst/>
                <a:gdLst>
                  <a:gd name="T0" fmla="*/ 36 w 36"/>
                  <a:gd name="T1" fmla="*/ 2 h 10"/>
                  <a:gd name="T2" fmla="*/ 32 w 36"/>
                  <a:gd name="T3" fmla="*/ 0 h 10"/>
                  <a:gd name="T4" fmla="*/ 0 w 36"/>
                  <a:gd name="T5" fmla="*/ 3 h 10"/>
                  <a:gd name="T6" fmla="*/ 4 w 36"/>
                  <a:gd name="T7" fmla="*/ 6 h 10"/>
                  <a:gd name="T8" fmla="*/ 36 w 36"/>
                  <a:gd name="T9" fmla="*/ 2 h 10"/>
                </a:gdLst>
                <a:ahLst/>
                <a:cxnLst>
                  <a:cxn ang="0">
                    <a:pos x="T0" y="T1"/>
                  </a:cxn>
                  <a:cxn ang="0">
                    <a:pos x="T2" y="T3"/>
                  </a:cxn>
                  <a:cxn ang="0">
                    <a:pos x="T4" y="T5"/>
                  </a:cxn>
                  <a:cxn ang="0">
                    <a:pos x="T6" y="T7"/>
                  </a:cxn>
                  <a:cxn ang="0">
                    <a:pos x="T8" y="T9"/>
                  </a:cxn>
                </a:cxnLst>
                <a:rect l="0" t="0" r="r" b="b"/>
                <a:pathLst>
                  <a:path w="36" h="10">
                    <a:moveTo>
                      <a:pt x="36" y="2"/>
                    </a:moveTo>
                    <a:cubicBezTo>
                      <a:pt x="32" y="0"/>
                      <a:pt x="32" y="0"/>
                      <a:pt x="32" y="0"/>
                    </a:cubicBezTo>
                    <a:cubicBezTo>
                      <a:pt x="19" y="7"/>
                      <a:pt x="8" y="8"/>
                      <a:pt x="0" y="3"/>
                    </a:cubicBezTo>
                    <a:cubicBezTo>
                      <a:pt x="4" y="6"/>
                      <a:pt x="4" y="6"/>
                      <a:pt x="4" y="6"/>
                    </a:cubicBezTo>
                    <a:cubicBezTo>
                      <a:pt x="13" y="10"/>
                      <a:pt x="24" y="10"/>
                      <a:pt x="36" y="2"/>
                    </a:cubicBezTo>
                    <a:close/>
                  </a:path>
                </a:pathLst>
              </a:custGeom>
              <a:solidFill>
                <a:srgbClr val="4F4F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758" name="Freeform 576"/>
              <p:cNvSpPr/>
              <p:nvPr/>
            </p:nvSpPr>
            <p:spPr bwMode="auto">
              <a:xfrm>
                <a:off x="4977" y="1347"/>
                <a:ext cx="36" cy="10"/>
              </a:xfrm>
              <a:custGeom>
                <a:avLst/>
                <a:gdLst>
                  <a:gd name="T0" fmla="*/ 36 w 36"/>
                  <a:gd name="T1" fmla="*/ 2 h 10"/>
                  <a:gd name="T2" fmla="*/ 32 w 36"/>
                  <a:gd name="T3" fmla="*/ 0 h 10"/>
                  <a:gd name="T4" fmla="*/ 0 w 36"/>
                  <a:gd name="T5" fmla="*/ 3 h 10"/>
                  <a:gd name="T6" fmla="*/ 4 w 36"/>
                  <a:gd name="T7" fmla="*/ 6 h 10"/>
                  <a:gd name="T8" fmla="*/ 36 w 36"/>
                  <a:gd name="T9" fmla="*/ 2 h 10"/>
                </a:gdLst>
                <a:ahLst/>
                <a:cxnLst>
                  <a:cxn ang="0">
                    <a:pos x="T0" y="T1"/>
                  </a:cxn>
                  <a:cxn ang="0">
                    <a:pos x="T2" y="T3"/>
                  </a:cxn>
                  <a:cxn ang="0">
                    <a:pos x="T4" y="T5"/>
                  </a:cxn>
                  <a:cxn ang="0">
                    <a:pos x="T6" y="T7"/>
                  </a:cxn>
                  <a:cxn ang="0">
                    <a:pos x="T8" y="T9"/>
                  </a:cxn>
                </a:cxnLst>
                <a:rect l="0" t="0" r="r" b="b"/>
                <a:pathLst>
                  <a:path w="36" h="10">
                    <a:moveTo>
                      <a:pt x="36" y="2"/>
                    </a:moveTo>
                    <a:cubicBezTo>
                      <a:pt x="32" y="0"/>
                      <a:pt x="32" y="0"/>
                      <a:pt x="32" y="0"/>
                    </a:cubicBezTo>
                    <a:cubicBezTo>
                      <a:pt x="19" y="7"/>
                      <a:pt x="8" y="8"/>
                      <a:pt x="0" y="3"/>
                    </a:cubicBezTo>
                    <a:cubicBezTo>
                      <a:pt x="4" y="6"/>
                      <a:pt x="4" y="6"/>
                      <a:pt x="4" y="6"/>
                    </a:cubicBezTo>
                    <a:cubicBezTo>
                      <a:pt x="13" y="10"/>
                      <a:pt x="24" y="10"/>
                      <a:pt x="36" y="2"/>
                    </a:cubicBezTo>
                    <a:close/>
                  </a:path>
                </a:pathLst>
              </a:custGeom>
              <a:solidFill>
                <a:srgbClr val="4F4F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759" name="Freeform 577"/>
              <p:cNvSpPr/>
              <p:nvPr/>
            </p:nvSpPr>
            <p:spPr bwMode="auto">
              <a:xfrm>
                <a:off x="4977" y="1347"/>
                <a:ext cx="36" cy="10"/>
              </a:xfrm>
              <a:custGeom>
                <a:avLst/>
                <a:gdLst>
                  <a:gd name="T0" fmla="*/ 36 w 36"/>
                  <a:gd name="T1" fmla="*/ 2 h 10"/>
                  <a:gd name="T2" fmla="*/ 32 w 36"/>
                  <a:gd name="T3" fmla="*/ 0 h 10"/>
                  <a:gd name="T4" fmla="*/ 0 w 36"/>
                  <a:gd name="T5" fmla="*/ 3 h 10"/>
                  <a:gd name="T6" fmla="*/ 4 w 36"/>
                  <a:gd name="T7" fmla="*/ 6 h 10"/>
                  <a:gd name="T8" fmla="*/ 36 w 36"/>
                  <a:gd name="T9" fmla="*/ 2 h 10"/>
                </a:gdLst>
                <a:ahLst/>
                <a:cxnLst>
                  <a:cxn ang="0">
                    <a:pos x="T0" y="T1"/>
                  </a:cxn>
                  <a:cxn ang="0">
                    <a:pos x="T2" y="T3"/>
                  </a:cxn>
                  <a:cxn ang="0">
                    <a:pos x="T4" y="T5"/>
                  </a:cxn>
                  <a:cxn ang="0">
                    <a:pos x="T6" y="T7"/>
                  </a:cxn>
                  <a:cxn ang="0">
                    <a:pos x="T8" y="T9"/>
                  </a:cxn>
                </a:cxnLst>
                <a:rect l="0" t="0" r="r" b="b"/>
                <a:pathLst>
                  <a:path w="36" h="10">
                    <a:moveTo>
                      <a:pt x="36" y="2"/>
                    </a:moveTo>
                    <a:cubicBezTo>
                      <a:pt x="32" y="0"/>
                      <a:pt x="32" y="0"/>
                      <a:pt x="32" y="0"/>
                    </a:cubicBezTo>
                    <a:cubicBezTo>
                      <a:pt x="19" y="7"/>
                      <a:pt x="8" y="8"/>
                      <a:pt x="0" y="3"/>
                    </a:cubicBezTo>
                    <a:cubicBezTo>
                      <a:pt x="4" y="6"/>
                      <a:pt x="4" y="6"/>
                      <a:pt x="4" y="6"/>
                    </a:cubicBezTo>
                    <a:cubicBezTo>
                      <a:pt x="13" y="10"/>
                      <a:pt x="24" y="10"/>
                      <a:pt x="36" y="2"/>
                    </a:cubicBezTo>
                    <a:close/>
                  </a:path>
                </a:pathLst>
              </a:custGeom>
              <a:solidFill>
                <a:srgbClr val="4F4F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760" name="Freeform 578"/>
              <p:cNvSpPr/>
              <p:nvPr/>
            </p:nvSpPr>
            <p:spPr bwMode="auto">
              <a:xfrm>
                <a:off x="4989" y="1243"/>
                <a:ext cx="24" cy="19"/>
              </a:xfrm>
              <a:custGeom>
                <a:avLst/>
                <a:gdLst>
                  <a:gd name="T0" fmla="*/ 24 w 24"/>
                  <a:gd name="T1" fmla="*/ 2 h 19"/>
                  <a:gd name="T2" fmla="*/ 20 w 24"/>
                  <a:gd name="T3" fmla="*/ 0 h 19"/>
                  <a:gd name="T4" fmla="*/ 0 w 24"/>
                  <a:gd name="T5" fmla="*/ 16 h 19"/>
                  <a:gd name="T6" fmla="*/ 4 w 24"/>
                  <a:gd name="T7" fmla="*/ 19 h 19"/>
                  <a:gd name="T8" fmla="*/ 24 w 24"/>
                  <a:gd name="T9" fmla="*/ 2 h 19"/>
                </a:gdLst>
                <a:ahLst/>
                <a:cxnLst>
                  <a:cxn ang="0">
                    <a:pos x="T0" y="T1"/>
                  </a:cxn>
                  <a:cxn ang="0">
                    <a:pos x="T2" y="T3"/>
                  </a:cxn>
                  <a:cxn ang="0">
                    <a:pos x="T4" y="T5"/>
                  </a:cxn>
                  <a:cxn ang="0">
                    <a:pos x="T6" y="T7"/>
                  </a:cxn>
                  <a:cxn ang="0">
                    <a:pos x="T8" y="T9"/>
                  </a:cxn>
                </a:cxnLst>
                <a:rect l="0" t="0" r="r" b="b"/>
                <a:pathLst>
                  <a:path w="24" h="19">
                    <a:moveTo>
                      <a:pt x="24" y="2"/>
                    </a:moveTo>
                    <a:cubicBezTo>
                      <a:pt x="20" y="0"/>
                      <a:pt x="20" y="0"/>
                      <a:pt x="20" y="0"/>
                    </a:cubicBezTo>
                    <a:cubicBezTo>
                      <a:pt x="13" y="4"/>
                      <a:pt x="6" y="10"/>
                      <a:pt x="0" y="16"/>
                    </a:cubicBezTo>
                    <a:cubicBezTo>
                      <a:pt x="4" y="19"/>
                      <a:pt x="4" y="19"/>
                      <a:pt x="4" y="19"/>
                    </a:cubicBezTo>
                    <a:cubicBezTo>
                      <a:pt x="10" y="12"/>
                      <a:pt x="17" y="6"/>
                      <a:pt x="24" y="2"/>
                    </a:cubicBezTo>
                    <a:close/>
                  </a:path>
                </a:pathLst>
              </a:custGeom>
              <a:solidFill>
                <a:srgbClr val="99918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761" name="Freeform 579"/>
              <p:cNvSpPr/>
              <p:nvPr/>
            </p:nvSpPr>
            <p:spPr bwMode="auto">
              <a:xfrm>
                <a:off x="4971" y="1259"/>
                <a:ext cx="22" cy="31"/>
              </a:xfrm>
              <a:custGeom>
                <a:avLst/>
                <a:gdLst>
                  <a:gd name="T0" fmla="*/ 22 w 22"/>
                  <a:gd name="T1" fmla="*/ 3 h 31"/>
                  <a:gd name="T2" fmla="*/ 18 w 22"/>
                  <a:gd name="T3" fmla="*/ 0 h 31"/>
                  <a:gd name="T4" fmla="*/ 0 w 22"/>
                  <a:gd name="T5" fmla="*/ 28 h 31"/>
                  <a:gd name="T6" fmla="*/ 5 w 22"/>
                  <a:gd name="T7" fmla="*/ 31 h 31"/>
                  <a:gd name="T8" fmla="*/ 22 w 22"/>
                  <a:gd name="T9" fmla="*/ 3 h 31"/>
                </a:gdLst>
                <a:ahLst/>
                <a:cxnLst>
                  <a:cxn ang="0">
                    <a:pos x="T0" y="T1"/>
                  </a:cxn>
                  <a:cxn ang="0">
                    <a:pos x="T2" y="T3"/>
                  </a:cxn>
                  <a:cxn ang="0">
                    <a:pos x="T4" y="T5"/>
                  </a:cxn>
                  <a:cxn ang="0">
                    <a:pos x="T6" y="T7"/>
                  </a:cxn>
                  <a:cxn ang="0">
                    <a:pos x="T8" y="T9"/>
                  </a:cxn>
                </a:cxnLst>
                <a:rect l="0" t="0" r="r" b="b"/>
                <a:pathLst>
                  <a:path w="22" h="31">
                    <a:moveTo>
                      <a:pt x="22" y="3"/>
                    </a:moveTo>
                    <a:cubicBezTo>
                      <a:pt x="18" y="0"/>
                      <a:pt x="18" y="0"/>
                      <a:pt x="18" y="0"/>
                    </a:cubicBezTo>
                    <a:cubicBezTo>
                      <a:pt x="11" y="8"/>
                      <a:pt x="5" y="18"/>
                      <a:pt x="0" y="28"/>
                    </a:cubicBezTo>
                    <a:cubicBezTo>
                      <a:pt x="5" y="31"/>
                      <a:pt x="5" y="31"/>
                      <a:pt x="5" y="31"/>
                    </a:cubicBezTo>
                    <a:cubicBezTo>
                      <a:pt x="9" y="21"/>
                      <a:pt x="15" y="11"/>
                      <a:pt x="22" y="3"/>
                    </a:cubicBezTo>
                    <a:close/>
                  </a:path>
                </a:pathLst>
              </a:custGeom>
              <a:solidFill>
                <a:srgbClr val="D6D3D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762" name="Freeform 580"/>
              <p:cNvSpPr/>
              <p:nvPr/>
            </p:nvSpPr>
            <p:spPr bwMode="auto">
              <a:xfrm>
                <a:off x="4964" y="1287"/>
                <a:ext cx="17" cy="66"/>
              </a:xfrm>
              <a:custGeom>
                <a:avLst/>
                <a:gdLst>
                  <a:gd name="T0" fmla="*/ 12 w 17"/>
                  <a:gd name="T1" fmla="*/ 3 h 66"/>
                  <a:gd name="T2" fmla="*/ 7 w 17"/>
                  <a:gd name="T3" fmla="*/ 0 h 66"/>
                  <a:gd name="T4" fmla="*/ 0 w 17"/>
                  <a:gd name="T5" fmla="*/ 34 h 66"/>
                  <a:gd name="T6" fmla="*/ 13 w 17"/>
                  <a:gd name="T7" fmla="*/ 63 h 66"/>
                  <a:gd name="T8" fmla="*/ 17 w 17"/>
                  <a:gd name="T9" fmla="*/ 66 h 66"/>
                  <a:gd name="T10" fmla="*/ 4 w 17"/>
                  <a:gd name="T11" fmla="*/ 37 h 66"/>
                  <a:gd name="T12" fmla="*/ 12 w 17"/>
                  <a:gd name="T13" fmla="*/ 3 h 66"/>
                </a:gdLst>
                <a:ahLst/>
                <a:cxnLst>
                  <a:cxn ang="0">
                    <a:pos x="T0" y="T1"/>
                  </a:cxn>
                  <a:cxn ang="0">
                    <a:pos x="T2" y="T3"/>
                  </a:cxn>
                  <a:cxn ang="0">
                    <a:pos x="T4" y="T5"/>
                  </a:cxn>
                  <a:cxn ang="0">
                    <a:pos x="T6" y="T7"/>
                  </a:cxn>
                  <a:cxn ang="0">
                    <a:pos x="T8" y="T9"/>
                  </a:cxn>
                  <a:cxn ang="0">
                    <a:pos x="T10" y="T11"/>
                  </a:cxn>
                  <a:cxn ang="0">
                    <a:pos x="T12" y="T13"/>
                  </a:cxn>
                </a:cxnLst>
                <a:rect l="0" t="0" r="r" b="b"/>
                <a:pathLst>
                  <a:path w="17" h="66">
                    <a:moveTo>
                      <a:pt x="12" y="3"/>
                    </a:moveTo>
                    <a:cubicBezTo>
                      <a:pt x="7" y="0"/>
                      <a:pt x="7" y="0"/>
                      <a:pt x="7" y="0"/>
                    </a:cubicBezTo>
                    <a:cubicBezTo>
                      <a:pt x="2" y="11"/>
                      <a:pt x="0" y="23"/>
                      <a:pt x="0" y="34"/>
                    </a:cubicBezTo>
                    <a:cubicBezTo>
                      <a:pt x="0" y="48"/>
                      <a:pt x="5" y="58"/>
                      <a:pt x="13" y="63"/>
                    </a:cubicBezTo>
                    <a:cubicBezTo>
                      <a:pt x="17" y="66"/>
                      <a:pt x="17" y="66"/>
                      <a:pt x="17" y="66"/>
                    </a:cubicBezTo>
                    <a:cubicBezTo>
                      <a:pt x="9" y="61"/>
                      <a:pt x="4" y="51"/>
                      <a:pt x="4" y="37"/>
                    </a:cubicBezTo>
                    <a:cubicBezTo>
                      <a:pt x="4" y="26"/>
                      <a:pt x="7" y="14"/>
                      <a:pt x="12" y="3"/>
                    </a:cubicBezTo>
                    <a:close/>
                  </a:path>
                </a:pathLst>
              </a:custGeom>
              <a:solidFill>
                <a:srgbClr val="99918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763" name="Freeform 581"/>
              <p:cNvSpPr/>
              <p:nvPr/>
            </p:nvSpPr>
            <p:spPr bwMode="auto">
              <a:xfrm>
                <a:off x="4977" y="1347"/>
                <a:ext cx="36" cy="10"/>
              </a:xfrm>
              <a:custGeom>
                <a:avLst/>
                <a:gdLst>
                  <a:gd name="T0" fmla="*/ 36 w 36"/>
                  <a:gd name="T1" fmla="*/ 2 h 10"/>
                  <a:gd name="T2" fmla="*/ 32 w 36"/>
                  <a:gd name="T3" fmla="*/ 0 h 10"/>
                  <a:gd name="T4" fmla="*/ 0 w 36"/>
                  <a:gd name="T5" fmla="*/ 3 h 10"/>
                  <a:gd name="T6" fmla="*/ 4 w 36"/>
                  <a:gd name="T7" fmla="*/ 6 h 10"/>
                  <a:gd name="T8" fmla="*/ 36 w 36"/>
                  <a:gd name="T9" fmla="*/ 2 h 10"/>
                </a:gdLst>
                <a:ahLst/>
                <a:cxnLst>
                  <a:cxn ang="0">
                    <a:pos x="T0" y="T1"/>
                  </a:cxn>
                  <a:cxn ang="0">
                    <a:pos x="T2" y="T3"/>
                  </a:cxn>
                  <a:cxn ang="0">
                    <a:pos x="T4" y="T5"/>
                  </a:cxn>
                  <a:cxn ang="0">
                    <a:pos x="T6" y="T7"/>
                  </a:cxn>
                  <a:cxn ang="0">
                    <a:pos x="T8" y="T9"/>
                  </a:cxn>
                </a:cxnLst>
                <a:rect l="0" t="0" r="r" b="b"/>
                <a:pathLst>
                  <a:path w="36" h="10">
                    <a:moveTo>
                      <a:pt x="36" y="2"/>
                    </a:moveTo>
                    <a:cubicBezTo>
                      <a:pt x="32" y="0"/>
                      <a:pt x="32" y="0"/>
                      <a:pt x="32" y="0"/>
                    </a:cubicBezTo>
                    <a:cubicBezTo>
                      <a:pt x="19" y="7"/>
                      <a:pt x="8" y="8"/>
                      <a:pt x="0" y="3"/>
                    </a:cubicBezTo>
                    <a:cubicBezTo>
                      <a:pt x="4" y="6"/>
                      <a:pt x="4" y="6"/>
                      <a:pt x="4" y="6"/>
                    </a:cubicBezTo>
                    <a:cubicBezTo>
                      <a:pt x="13" y="10"/>
                      <a:pt x="24" y="10"/>
                      <a:pt x="36" y="2"/>
                    </a:cubicBezTo>
                    <a:close/>
                  </a:path>
                </a:pathLst>
              </a:custGeom>
              <a:solidFill>
                <a:srgbClr val="4F4F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764" name="Freeform 582"/>
              <p:cNvSpPr/>
              <p:nvPr/>
            </p:nvSpPr>
            <p:spPr bwMode="auto">
              <a:xfrm>
                <a:off x="5041" y="1240"/>
                <a:ext cx="18" cy="65"/>
              </a:xfrm>
              <a:custGeom>
                <a:avLst/>
                <a:gdLst>
                  <a:gd name="T0" fmla="*/ 4 w 18"/>
                  <a:gd name="T1" fmla="*/ 2 h 65"/>
                  <a:gd name="T2" fmla="*/ 0 w 18"/>
                  <a:gd name="T3" fmla="*/ 0 h 65"/>
                  <a:gd name="T4" fmla="*/ 13 w 18"/>
                  <a:gd name="T5" fmla="*/ 29 h 65"/>
                  <a:gd name="T6" fmla="*/ 5 w 18"/>
                  <a:gd name="T7" fmla="*/ 63 h 65"/>
                  <a:gd name="T8" fmla="*/ 10 w 18"/>
                  <a:gd name="T9" fmla="*/ 65 h 65"/>
                  <a:gd name="T10" fmla="*/ 18 w 18"/>
                  <a:gd name="T11" fmla="*/ 31 h 65"/>
                  <a:gd name="T12" fmla="*/ 4 w 18"/>
                  <a:gd name="T13" fmla="*/ 2 h 65"/>
                </a:gdLst>
                <a:ahLst/>
                <a:cxnLst>
                  <a:cxn ang="0">
                    <a:pos x="T0" y="T1"/>
                  </a:cxn>
                  <a:cxn ang="0">
                    <a:pos x="T2" y="T3"/>
                  </a:cxn>
                  <a:cxn ang="0">
                    <a:pos x="T4" y="T5"/>
                  </a:cxn>
                  <a:cxn ang="0">
                    <a:pos x="T6" y="T7"/>
                  </a:cxn>
                  <a:cxn ang="0">
                    <a:pos x="T8" y="T9"/>
                  </a:cxn>
                  <a:cxn ang="0">
                    <a:pos x="T10" y="T11"/>
                  </a:cxn>
                  <a:cxn ang="0">
                    <a:pos x="T12" y="T13"/>
                  </a:cxn>
                </a:cxnLst>
                <a:rect l="0" t="0" r="r" b="b"/>
                <a:pathLst>
                  <a:path w="18" h="65">
                    <a:moveTo>
                      <a:pt x="4" y="2"/>
                    </a:moveTo>
                    <a:cubicBezTo>
                      <a:pt x="0" y="0"/>
                      <a:pt x="0" y="0"/>
                      <a:pt x="0" y="0"/>
                    </a:cubicBezTo>
                    <a:cubicBezTo>
                      <a:pt x="8" y="4"/>
                      <a:pt x="13" y="14"/>
                      <a:pt x="13" y="29"/>
                    </a:cubicBezTo>
                    <a:cubicBezTo>
                      <a:pt x="13" y="40"/>
                      <a:pt x="10" y="51"/>
                      <a:pt x="5" y="63"/>
                    </a:cubicBezTo>
                    <a:cubicBezTo>
                      <a:pt x="10" y="65"/>
                      <a:pt x="10" y="65"/>
                      <a:pt x="10" y="65"/>
                    </a:cubicBezTo>
                    <a:cubicBezTo>
                      <a:pt x="15" y="54"/>
                      <a:pt x="18" y="42"/>
                      <a:pt x="18" y="31"/>
                    </a:cubicBezTo>
                    <a:cubicBezTo>
                      <a:pt x="18" y="17"/>
                      <a:pt x="13" y="7"/>
                      <a:pt x="4" y="2"/>
                    </a:cubicBezTo>
                    <a:close/>
                  </a:path>
                </a:pathLst>
              </a:custGeom>
              <a:solidFill>
                <a:srgbClr val="4F4F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765" name="Freeform 583"/>
              <p:cNvSpPr/>
              <p:nvPr/>
            </p:nvSpPr>
            <p:spPr bwMode="auto">
              <a:xfrm>
                <a:off x="5029" y="1303"/>
                <a:ext cx="22" cy="30"/>
              </a:xfrm>
              <a:custGeom>
                <a:avLst/>
                <a:gdLst>
                  <a:gd name="T0" fmla="*/ 22 w 22"/>
                  <a:gd name="T1" fmla="*/ 2 h 30"/>
                  <a:gd name="T2" fmla="*/ 17 w 22"/>
                  <a:gd name="T3" fmla="*/ 0 h 30"/>
                  <a:gd name="T4" fmla="*/ 0 w 22"/>
                  <a:gd name="T5" fmla="*/ 27 h 30"/>
                  <a:gd name="T6" fmla="*/ 4 w 22"/>
                  <a:gd name="T7" fmla="*/ 30 h 30"/>
                  <a:gd name="T8" fmla="*/ 22 w 22"/>
                  <a:gd name="T9" fmla="*/ 2 h 30"/>
                </a:gdLst>
                <a:ahLst/>
                <a:cxnLst>
                  <a:cxn ang="0">
                    <a:pos x="T0" y="T1"/>
                  </a:cxn>
                  <a:cxn ang="0">
                    <a:pos x="T2" y="T3"/>
                  </a:cxn>
                  <a:cxn ang="0">
                    <a:pos x="T4" y="T5"/>
                  </a:cxn>
                  <a:cxn ang="0">
                    <a:pos x="T6" y="T7"/>
                  </a:cxn>
                  <a:cxn ang="0">
                    <a:pos x="T8" y="T9"/>
                  </a:cxn>
                </a:cxnLst>
                <a:rect l="0" t="0" r="r" b="b"/>
                <a:pathLst>
                  <a:path w="22" h="30">
                    <a:moveTo>
                      <a:pt x="22" y="2"/>
                    </a:moveTo>
                    <a:cubicBezTo>
                      <a:pt x="17" y="0"/>
                      <a:pt x="17" y="0"/>
                      <a:pt x="17" y="0"/>
                    </a:cubicBezTo>
                    <a:cubicBezTo>
                      <a:pt x="13" y="10"/>
                      <a:pt x="7" y="19"/>
                      <a:pt x="0" y="27"/>
                    </a:cubicBezTo>
                    <a:cubicBezTo>
                      <a:pt x="4" y="30"/>
                      <a:pt x="4" y="30"/>
                      <a:pt x="4" y="30"/>
                    </a:cubicBezTo>
                    <a:cubicBezTo>
                      <a:pt x="11" y="22"/>
                      <a:pt x="17" y="12"/>
                      <a:pt x="22" y="2"/>
                    </a:cubicBezTo>
                    <a:close/>
                  </a:path>
                </a:pathLst>
              </a:custGeom>
              <a:solidFill>
                <a:srgbClr val="B9B9B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766" name="Freeform 584"/>
              <p:cNvSpPr/>
              <p:nvPr/>
            </p:nvSpPr>
            <p:spPr bwMode="auto">
              <a:xfrm>
                <a:off x="5009" y="1330"/>
                <a:ext cx="24" cy="19"/>
              </a:xfrm>
              <a:custGeom>
                <a:avLst/>
                <a:gdLst>
                  <a:gd name="T0" fmla="*/ 24 w 24"/>
                  <a:gd name="T1" fmla="*/ 3 h 19"/>
                  <a:gd name="T2" fmla="*/ 20 w 24"/>
                  <a:gd name="T3" fmla="*/ 0 h 19"/>
                  <a:gd name="T4" fmla="*/ 0 w 24"/>
                  <a:gd name="T5" fmla="*/ 17 h 19"/>
                  <a:gd name="T6" fmla="*/ 4 w 24"/>
                  <a:gd name="T7" fmla="*/ 19 h 19"/>
                  <a:gd name="T8" fmla="*/ 24 w 24"/>
                  <a:gd name="T9" fmla="*/ 3 h 19"/>
                </a:gdLst>
                <a:ahLst/>
                <a:cxnLst>
                  <a:cxn ang="0">
                    <a:pos x="T0" y="T1"/>
                  </a:cxn>
                  <a:cxn ang="0">
                    <a:pos x="T2" y="T3"/>
                  </a:cxn>
                  <a:cxn ang="0">
                    <a:pos x="T4" y="T5"/>
                  </a:cxn>
                  <a:cxn ang="0">
                    <a:pos x="T6" y="T7"/>
                  </a:cxn>
                  <a:cxn ang="0">
                    <a:pos x="T8" y="T9"/>
                  </a:cxn>
                </a:cxnLst>
                <a:rect l="0" t="0" r="r" b="b"/>
                <a:pathLst>
                  <a:path w="24" h="19">
                    <a:moveTo>
                      <a:pt x="24" y="3"/>
                    </a:moveTo>
                    <a:cubicBezTo>
                      <a:pt x="20" y="0"/>
                      <a:pt x="20" y="0"/>
                      <a:pt x="20" y="0"/>
                    </a:cubicBezTo>
                    <a:cubicBezTo>
                      <a:pt x="14" y="7"/>
                      <a:pt x="7" y="13"/>
                      <a:pt x="0" y="17"/>
                    </a:cubicBezTo>
                    <a:cubicBezTo>
                      <a:pt x="4" y="19"/>
                      <a:pt x="4" y="19"/>
                      <a:pt x="4" y="19"/>
                    </a:cubicBezTo>
                    <a:cubicBezTo>
                      <a:pt x="12" y="15"/>
                      <a:pt x="18" y="10"/>
                      <a:pt x="24" y="3"/>
                    </a:cubicBezTo>
                    <a:close/>
                  </a:path>
                </a:pathLst>
              </a:custGeom>
              <a:solidFill>
                <a:srgbClr val="4F4F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767" name="Freeform 585"/>
              <p:cNvSpPr/>
              <p:nvPr/>
            </p:nvSpPr>
            <p:spPr bwMode="auto">
              <a:xfrm>
                <a:off x="5039" y="1244"/>
                <a:ext cx="16" cy="61"/>
              </a:xfrm>
              <a:custGeom>
                <a:avLst/>
                <a:gdLst>
                  <a:gd name="T0" fmla="*/ 4 w 16"/>
                  <a:gd name="T1" fmla="*/ 2 h 61"/>
                  <a:gd name="T2" fmla="*/ 0 w 16"/>
                  <a:gd name="T3" fmla="*/ 0 h 61"/>
                  <a:gd name="T4" fmla="*/ 12 w 16"/>
                  <a:gd name="T5" fmla="*/ 26 h 61"/>
                  <a:gd name="T6" fmla="*/ 5 w 16"/>
                  <a:gd name="T7" fmla="*/ 58 h 61"/>
                  <a:gd name="T8" fmla="*/ 9 w 16"/>
                  <a:gd name="T9" fmla="*/ 61 h 61"/>
                  <a:gd name="T10" fmla="*/ 16 w 16"/>
                  <a:gd name="T11" fmla="*/ 29 h 61"/>
                  <a:gd name="T12" fmla="*/ 4 w 16"/>
                  <a:gd name="T13" fmla="*/ 2 h 61"/>
                </a:gdLst>
                <a:ahLst/>
                <a:cxnLst>
                  <a:cxn ang="0">
                    <a:pos x="T0" y="T1"/>
                  </a:cxn>
                  <a:cxn ang="0">
                    <a:pos x="T2" y="T3"/>
                  </a:cxn>
                  <a:cxn ang="0">
                    <a:pos x="T4" y="T5"/>
                  </a:cxn>
                  <a:cxn ang="0">
                    <a:pos x="T6" y="T7"/>
                  </a:cxn>
                  <a:cxn ang="0">
                    <a:pos x="T8" y="T9"/>
                  </a:cxn>
                  <a:cxn ang="0">
                    <a:pos x="T10" y="T11"/>
                  </a:cxn>
                  <a:cxn ang="0">
                    <a:pos x="T12" y="T13"/>
                  </a:cxn>
                </a:cxnLst>
                <a:rect l="0" t="0" r="r" b="b"/>
                <a:pathLst>
                  <a:path w="16" h="61">
                    <a:moveTo>
                      <a:pt x="4" y="2"/>
                    </a:moveTo>
                    <a:cubicBezTo>
                      <a:pt x="0" y="0"/>
                      <a:pt x="0" y="0"/>
                      <a:pt x="0" y="0"/>
                    </a:cubicBezTo>
                    <a:cubicBezTo>
                      <a:pt x="7" y="4"/>
                      <a:pt x="12" y="13"/>
                      <a:pt x="12" y="26"/>
                    </a:cubicBezTo>
                    <a:cubicBezTo>
                      <a:pt x="12" y="37"/>
                      <a:pt x="9" y="48"/>
                      <a:pt x="5" y="58"/>
                    </a:cubicBezTo>
                    <a:cubicBezTo>
                      <a:pt x="9" y="61"/>
                      <a:pt x="9" y="61"/>
                      <a:pt x="9" y="61"/>
                    </a:cubicBezTo>
                    <a:cubicBezTo>
                      <a:pt x="14" y="50"/>
                      <a:pt x="16" y="39"/>
                      <a:pt x="16" y="29"/>
                    </a:cubicBezTo>
                    <a:cubicBezTo>
                      <a:pt x="16" y="16"/>
                      <a:pt x="12" y="7"/>
                      <a:pt x="4" y="2"/>
                    </a:cubicBezTo>
                    <a:close/>
                  </a:path>
                </a:pathLst>
              </a:custGeom>
              <a:solidFill>
                <a:srgbClr val="99918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768" name="Freeform 586"/>
              <p:cNvSpPr/>
              <p:nvPr/>
            </p:nvSpPr>
            <p:spPr bwMode="auto">
              <a:xfrm>
                <a:off x="5027" y="1302"/>
                <a:ext cx="21" cy="28"/>
              </a:xfrm>
              <a:custGeom>
                <a:avLst/>
                <a:gdLst>
                  <a:gd name="T0" fmla="*/ 21 w 21"/>
                  <a:gd name="T1" fmla="*/ 3 h 28"/>
                  <a:gd name="T2" fmla="*/ 17 w 21"/>
                  <a:gd name="T3" fmla="*/ 0 h 28"/>
                  <a:gd name="T4" fmla="*/ 0 w 21"/>
                  <a:gd name="T5" fmla="*/ 26 h 28"/>
                  <a:gd name="T6" fmla="*/ 5 w 21"/>
                  <a:gd name="T7" fmla="*/ 28 h 28"/>
                  <a:gd name="T8" fmla="*/ 21 w 21"/>
                  <a:gd name="T9" fmla="*/ 3 h 28"/>
                </a:gdLst>
                <a:ahLst/>
                <a:cxnLst>
                  <a:cxn ang="0">
                    <a:pos x="T0" y="T1"/>
                  </a:cxn>
                  <a:cxn ang="0">
                    <a:pos x="T2" y="T3"/>
                  </a:cxn>
                  <a:cxn ang="0">
                    <a:pos x="T4" y="T5"/>
                  </a:cxn>
                  <a:cxn ang="0">
                    <a:pos x="T6" y="T7"/>
                  </a:cxn>
                  <a:cxn ang="0">
                    <a:pos x="T8" y="T9"/>
                  </a:cxn>
                </a:cxnLst>
                <a:rect l="0" t="0" r="r" b="b"/>
                <a:pathLst>
                  <a:path w="21" h="28">
                    <a:moveTo>
                      <a:pt x="21" y="3"/>
                    </a:moveTo>
                    <a:cubicBezTo>
                      <a:pt x="17" y="0"/>
                      <a:pt x="17" y="0"/>
                      <a:pt x="17" y="0"/>
                    </a:cubicBezTo>
                    <a:cubicBezTo>
                      <a:pt x="13" y="9"/>
                      <a:pt x="7" y="18"/>
                      <a:pt x="0" y="26"/>
                    </a:cubicBezTo>
                    <a:cubicBezTo>
                      <a:pt x="5" y="28"/>
                      <a:pt x="5" y="28"/>
                      <a:pt x="5" y="28"/>
                    </a:cubicBezTo>
                    <a:cubicBezTo>
                      <a:pt x="11" y="21"/>
                      <a:pt x="17" y="12"/>
                      <a:pt x="21" y="3"/>
                    </a:cubicBezTo>
                    <a:close/>
                  </a:path>
                </a:pathLst>
              </a:custGeom>
              <a:solidFill>
                <a:srgbClr val="D6D3D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769" name="Freeform 587"/>
              <p:cNvSpPr/>
              <p:nvPr/>
            </p:nvSpPr>
            <p:spPr bwMode="auto">
              <a:xfrm>
                <a:off x="5009" y="1328"/>
                <a:ext cx="23" cy="18"/>
              </a:xfrm>
              <a:custGeom>
                <a:avLst/>
                <a:gdLst>
                  <a:gd name="T0" fmla="*/ 23 w 23"/>
                  <a:gd name="T1" fmla="*/ 2 h 18"/>
                  <a:gd name="T2" fmla="*/ 18 w 23"/>
                  <a:gd name="T3" fmla="*/ 0 h 18"/>
                  <a:gd name="T4" fmla="*/ 0 w 23"/>
                  <a:gd name="T5" fmla="*/ 15 h 18"/>
                  <a:gd name="T6" fmla="*/ 4 w 23"/>
                  <a:gd name="T7" fmla="*/ 18 h 18"/>
                  <a:gd name="T8" fmla="*/ 23 w 23"/>
                  <a:gd name="T9" fmla="*/ 2 h 18"/>
                </a:gdLst>
                <a:ahLst/>
                <a:cxnLst>
                  <a:cxn ang="0">
                    <a:pos x="T0" y="T1"/>
                  </a:cxn>
                  <a:cxn ang="0">
                    <a:pos x="T2" y="T3"/>
                  </a:cxn>
                  <a:cxn ang="0">
                    <a:pos x="T4" y="T5"/>
                  </a:cxn>
                  <a:cxn ang="0">
                    <a:pos x="T6" y="T7"/>
                  </a:cxn>
                  <a:cxn ang="0">
                    <a:pos x="T8" y="T9"/>
                  </a:cxn>
                </a:cxnLst>
                <a:rect l="0" t="0" r="r" b="b"/>
                <a:pathLst>
                  <a:path w="23" h="18">
                    <a:moveTo>
                      <a:pt x="23" y="2"/>
                    </a:moveTo>
                    <a:cubicBezTo>
                      <a:pt x="18" y="0"/>
                      <a:pt x="18" y="0"/>
                      <a:pt x="18" y="0"/>
                    </a:cubicBezTo>
                    <a:cubicBezTo>
                      <a:pt x="13" y="6"/>
                      <a:pt x="7" y="11"/>
                      <a:pt x="0" y="15"/>
                    </a:cubicBezTo>
                    <a:cubicBezTo>
                      <a:pt x="4" y="18"/>
                      <a:pt x="4" y="18"/>
                      <a:pt x="4" y="18"/>
                    </a:cubicBezTo>
                    <a:cubicBezTo>
                      <a:pt x="11" y="14"/>
                      <a:pt x="17" y="9"/>
                      <a:pt x="23" y="2"/>
                    </a:cubicBezTo>
                    <a:close/>
                  </a:path>
                </a:pathLst>
              </a:custGeom>
              <a:solidFill>
                <a:srgbClr val="99918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770" name="Freeform 588"/>
              <p:cNvSpPr/>
              <p:nvPr/>
            </p:nvSpPr>
            <p:spPr bwMode="auto">
              <a:xfrm>
                <a:off x="4979" y="1343"/>
                <a:ext cx="34" cy="10"/>
              </a:xfrm>
              <a:custGeom>
                <a:avLst/>
                <a:gdLst>
                  <a:gd name="T0" fmla="*/ 34 w 34"/>
                  <a:gd name="T1" fmla="*/ 3 h 10"/>
                  <a:gd name="T2" fmla="*/ 30 w 34"/>
                  <a:gd name="T3" fmla="*/ 0 h 10"/>
                  <a:gd name="T4" fmla="*/ 0 w 34"/>
                  <a:gd name="T5" fmla="*/ 3 h 10"/>
                  <a:gd name="T6" fmla="*/ 5 w 34"/>
                  <a:gd name="T7" fmla="*/ 6 h 10"/>
                  <a:gd name="T8" fmla="*/ 34 w 34"/>
                  <a:gd name="T9" fmla="*/ 3 h 10"/>
                </a:gdLst>
                <a:ahLst/>
                <a:cxnLst>
                  <a:cxn ang="0">
                    <a:pos x="T0" y="T1"/>
                  </a:cxn>
                  <a:cxn ang="0">
                    <a:pos x="T2" y="T3"/>
                  </a:cxn>
                  <a:cxn ang="0">
                    <a:pos x="T4" y="T5"/>
                  </a:cxn>
                  <a:cxn ang="0">
                    <a:pos x="T6" y="T7"/>
                  </a:cxn>
                  <a:cxn ang="0">
                    <a:pos x="T8" y="T9"/>
                  </a:cxn>
                </a:cxnLst>
                <a:rect l="0" t="0" r="r" b="b"/>
                <a:pathLst>
                  <a:path w="34" h="10">
                    <a:moveTo>
                      <a:pt x="34" y="3"/>
                    </a:moveTo>
                    <a:cubicBezTo>
                      <a:pt x="30" y="0"/>
                      <a:pt x="30" y="0"/>
                      <a:pt x="30" y="0"/>
                    </a:cubicBezTo>
                    <a:cubicBezTo>
                      <a:pt x="18" y="7"/>
                      <a:pt x="8" y="7"/>
                      <a:pt x="0" y="3"/>
                    </a:cubicBezTo>
                    <a:cubicBezTo>
                      <a:pt x="5" y="6"/>
                      <a:pt x="5" y="6"/>
                      <a:pt x="5" y="6"/>
                    </a:cubicBezTo>
                    <a:cubicBezTo>
                      <a:pt x="12" y="10"/>
                      <a:pt x="23" y="9"/>
                      <a:pt x="34" y="3"/>
                    </a:cubicBezTo>
                    <a:close/>
                  </a:path>
                </a:pathLst>
              </a:custGeom>
              <a:solidFill>
                <a:srgbClr val="99918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771" name="Freeform 589"/>
              <p:cNvSpPr/>
              <p:nvPr/>
            </p:nvSpPr>
            <p:spPr bwMode="auto">
              <a:xfrm>
                <a:off x="5009" y="1235"/>
                <a:ext cx="36" cy="10"/>
              </a:xfrm>
              <a:custGeom>
                <a:avLst/>
                <a:gdLst>
                  <a:gd name="T0" fmla="*/ 36 w 36"/>
                  <a:gd name="T1" fmla="*/ 7 h 10"/>
                  <a:gd name="T2" fmla="*/ 32 w 36"/>
                  <a:gd name="T3" fmla="*/ 5 h 10"/>
                  <a:gd name="T4" fmla="*/ 0 w 36"/>
                  <a:gd name="T5" fmla="*/ 8 h 10"/>
                  <a:gd name="T6" fmla="*/ 4 w 36"/>
                  <a:gd name="T7" fmla="*/ 10 h 10"/>
                  <a:gd name="T8" fmla="*/ 36 w 36"/>
                  <a:gd name="T9" fmla="*/ 7 h 10"/>
                </a:gdLst>
                <a:ahLst/>
                <a:cxnLst>
                  <a:cxn ang="0">
                    <a:pos x="T0" y="T1"/>
                  </a:cxn>
                  <a:cxn ang="0">
                    <a:pos x="T2" y="T3"/>
                  </a:cxn>
                  <a:cxn ang="0">
                    <a:pos x="T4" y="T5"/>
                  </a:cxn>
                  <a:cxn ang="0">
                    <a:pos x="T6" y="T7"/>
                  </a:cxn>
                  <a:cxn ang="0">
                    <a:pos x="T8" y="T9"/>
                  </a:cxn>
                </a:cxnLst>
                <a:rect l="0" t="0" r="r" b="b"/>
                <a:pathLst>
                  <a:path w="36" h="10">
                    <a:moveTo>
                      <a:pt x="36" y="7"/>
                    </a:moveTo>
                    <a:cubicBezTo>
                      <a:pt x="32" y="5"/>
                      <a:pt x="32" y="5"/>
                      <a:pt x="32" y="5"/>
                    </a:cubicBezTo>
                    <a:cubicBezTo>
                      <a:pt x="24" y="0"/>
                      <a:pt x="12" y="0"/>
                      <a:pt x="0" y="8"/>
                    </a:cubicBezTo>
                    <a:cubicBezTo>
                      <a:pt x="4" y="10"/>
                      <a:pt x="4" y="10"/>
                      <a:pt x="4" y="10"/>
                    </a:cubicBezTo>
                    <a:cubicBezTo>
                      <a:pt x="17" y="3"/>
                      <a:pt x="28" y="2"/>
                      <a:pt x="36" y="7"/>
                    </a:cubicBezTo>
                    <a:close/>
                  </a:path>
                </a:pathLst>
              </a:custGeom>
              <a:solidFill>
                <a:srgbClr val="99918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772" name="Freeform 590"/>
              <p:cNvSpPr/>
              <p:nvPr/>
            </p:nvSpPr>
            <p:spPr bwMode="auto">
              <a:xfrm>
                <a:off x="5009" y="1228"/>
                <a:ext cx="40" cy="11"/>
              </a:xfrm>
              <a:custGeom>
                <a:avLst/>
                <a:gdLst>
                  <a:gd name="T0" fmla="*/ 40 w 40"/>
                  <a:gd name="T1" fmla="*/ 8 h 11"/>
                  <a:gd name="T2" fmla="*/ 36 w 40"/>
                  <a:gd name="T3" fmla="*/ 5 h 11"/>
                  <a:gd name="T4" fmla="*/ 0 w 40"/>
                  <a:gd name="T5" fmla="*/ 9 h 11"/>
                  <a:gd name="T6" fmla="*/ 4 w 40"/>
                  <a:gd name="T7" fmla="*/ 11 h 11"/>
                  <a:gd name="T8" fmla="*/ 40 w 40"/>
                  <a:gd name="T9" fmla="*/ 8 h 11"/>
                </a:gdLst>
                <a:ahLst/>
                <a:cxnLst>
                  <a:cxn ang="0">
                    <a:pos x="T0" y="T1"/>
                  </a:cxn>
                  <a:cxn ang="0">
                    <a:pos x="T2" y="T3"/>
                  </a:cxn>
                  <a:cxn ang="0">
                    <a:pos x="T4" y="T5"/>
                  </a:cxn>
                  <a:cxn ang="0">
                    <a:pos x="T6" y="T7"/>
                  </a:cxn>
                  <a:cxn ang="0">
                    <a:pos x="T8" y="T9"/>
                  </a:cxn>
                </a:cxnLst>
                <a:rect l="0" t="0" r="r" b="b"/>
                <a:pathLst>
                  <a:path w="40" h="11">
                    <a:moveTo>
                      <a:pt x="40" y="8"/>
                    </a:moveTo>
                    <a:cubicBezTo>
                      <a:pt x="36" y="5"/>
                      <a:pt x="36" y="5"/>
                      <a:pt x="36" y="5"/>
                    </a:cubicBezTo>
                    <a:cubicBezTo>
                      <a:pt x="26" y="0"/>
                      <a:pt x="14" y="1"/>
                      <a:pt x="0" y="9"/>
                    </a:cubicBezTo>
                    <a:cubicBezTo>
                      <a:pt x="4" y="11"/>
                      <a:pt x="4" y="11"/>
                      <a:pt x="4" y="11"/>
                    </a:cubicBezTo>
                    <a:cubicBezTo>
                      <a:pt x="18" y="3"/>
                      <a:pt x="31" y="2"/>
                      <a:pt x="40" y="8"/>
                    </a:cubicBezTo>
                    <a:close/>
                  </a:path>
                </a:pathLst>
              </a:custGeom>
              <a:solidFill>
                <a:srgbClr val="4F4F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773" name="Freeform 591"/>
              <p:cNvSpPr>
                <a:spLocks noEditPoints="1"/>
              </p:cNvSpPr>
              <p:nvPr/>
            </p:nvSpPr>
            <p:spPr bwMode="auto">
              <a:xfrm>
                <a:off x="4968" y="1231"/>
                <a:ext cx="91" cy="133"/>
              </a:xfrm>
              <a:custGeom>
                <a:avLst/>
                <a:gdLst>
                  <a:gd name="T0" fmla="*/ 91 w 91"/>
                  <a:gd name="T1" fmla="*/ 40 h 133"/>
                  <a:gd name="T2" fmla="*/ 45 w 91"/>
                  <a:gd name="T3" fmla="*/ 118 h 133"/>
                  <a:gd name="T4" fmla="*/ 0 w 91"/>
                  <a:gd name="T5" fmla="*/ 93 h 133"/>
                  <a:gd name="T6" fmla="*/ 45 w 91"/>
                  <a:gd name="T7" fmla="*/ 14 h 133"/>
                  <a:gd name="T8" fmla="*/ 91 w 91"/>
                  <a:gd name="T9" fmla="*/ 40 h 133"/>
                  <a:gd name="T10" fmla="*/ 45 w 91"/>
                  <a:gd name="T11" fmla="*/ 115 h 133"/>
                  <a:gd name="T12" fmla="*/ 87 w 91"/>
                  <a:gd name="T13" fmla="*/ 42 h 133"/>
                  <a:gd name="T14" fmla="*/ 45 w 91"/>
                  <a:gd name="T15" fmla="*/ 18 h 133"/>
                  <a:gd name="T16" fmla="*/ 3 w 91"/>
                  <a:gd name="T17" fmla="*/ 91 h 133"/>
                  <a:gd name="T18" fmla="*/ 45 w 91"/>
                  <a:gd name="T19" fmla="*/ 115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1" h="133">
                    <a:moveTo>
                      <a:pt x="91" y="40"/>
                    </a:moveTo>
                    <a:cubicBezTo>
                      <a:pt x="91" y="69"/>
                      <a:pt x="70" y="104"/>
                      <a:pt x="45" y="118"/>
                    </a:cubicBezTo>
                    <a:cubicBezTo>
                      <a:pt x="21" y="133"/>
                      <a:pt x="0" y="121"/>
                      <a:pt x="0" y="93"/>
                    </a:cubicBezTo>
                    <a:cubicBezTo>
                      <a:pt x="0" y="64"/>
                      <a:pt x="20" y="29"/>
                      <a:pt x="45" y="14"/>
                    </a:cubicBezTo>
                    <a:cubicBezTo>
                      <a:pt x="70" y="0"/>
                      <a:pt x="91" y="12"/>
                      <a:pt x="91" y="40"/>
                    </a:cubicBezTo>
                    <a:close/>
                    <a:moveTo>
                      <a:pt x="45" y="115"/>
                    </a:moveTo>
                    <a:cubicBezTo>
                      <a:pt x="69" y="101"/>
                      <a:pt x="87" y="69"/>
                      <a:pt x="87" y="42"/>
                    </a:cubicBezTo>
                    <a:cubicBezTo>
                      <a:pt x="87" y="15"/>
                      <a:pt x="68" y="5"/>
                      <a:pt x="45" y="18"/>
                    </a:cubicBezTo>
                    <a:cubicBezTo>
                      <a:pt x="22" y="31"/>
                      <a:pt x="3" y="64"/>
                      <a:pt x="3" y="91"/>
                    </a:cubicBezTo>
                    <a:cubicBezTo>
                      <a:pt x="3" y="117"/>
                      <a:pt x="22" y="128"/>
                      <a:pt x="45" y="115"/>
                    </a:cubicBezTo>
                    <a:close/>
                  </a:path>
                </a:pathLst>
              </a:custGeom>
              <a:solidFill>
                <a:srgbClr val="63616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774" name="Freeform 592"/>
              <p:cNvSpPr/>
              <p:nvPr/>
            </p:nvSpPr>
            <p:spPr bwMode="auto">
              <a:xfrm>
                <a:off x="4987" y="1237"/>
                <a:ext cx="26" cy="21"/>
              </a:xfrm>
              <a:custGeom>
                <a:avLst/>
                <a:gdLst>
                  <a:gd name="T0" fmla="*/ 26 w 26"/>
                  <a:gd name="T1" fmla="*/ 2 h 21"/>
                  <a:gd name="T2" fmla="*/ 22 w 26"/>
                  <a:gd name="T3" fmla="*/ 0 h 21"/>
                  <a:gd name="T4" fmla="*/ 0 w 26"/>
                  <a:gd name="T5" fmla="*/ 18 h 21"/>
                  <a:gd name="T6" fmla="*/ 4 w 26"/>
                  <a:gd name="T7" fmla="*/ 21 h 21"/>
                  <a:gd name="T8" fmla="*/ 26 w 26"/>
                  <a:gd name="T9" fmla="*/ 2 h 21"/>
                </a:gdLst>
                <a:ahLst/>
                <a:cxnLst>
                  <a:cxn ang="0">
                    <a:pos x="T0" y="T1"/>
                  </a:cxn>
                  <a:cxn ang="0">
                    <a:pos x="T2" y="T3"/>
                  </a:cxn>
                  <a:cxn ang="0">
                    <a:pos x="T4" y="T5"/>
                  </a:cxn>
                  <a:cxn ang="0">
                    <a:pos x="T6" y="T7"/>
                  </a:cxn>
                  <a:cxn ang="0">
                    <a:pos x="T8" y="T9"/>
                  </a:cxn>
                </a:cxnLst>
                <a:rect l="0" t="0" r="r" b="b"/>
                <a:pathLst>
                  <a:path w="26" h="21">
                    <a:moveTo>
                      <a:pt x="26" y="2"/>
                    </a:moveTo>
                    <a:cubicBezTo>
                      <a:pt x="22" y="0"/>
                      <a:pt x="22" y="0"/>
                      <a:pt x="22" y="0"/>
                    </a:cubicBezTo>
                    <a:cubicBezTo>
                      <a:pt x="14" y="4"/>
                      <a:pt x="6" y="11"/>
                      <a:pt x="0" y="18"/>
                    </a:cubicBezTo>
                    <a:cubicBezTo>
                      <a:pt x="4" y="21"/>
                      <a:pt x="4" y="21"/>
                      <a:pt x="4" y="21"/>
                    </a:cubicBezTo>
                    <a:cubicBezTo>
                      <a:pt x="11" y="13"/>
                      <a:pt x="18" y="7"/>
                      <a:pt x="26" y="2"/>
                    </a:cubicBezTo>
                    <a:close/>
                  </a:path>
                </a:pathLst>
              </a:custGeom>
              <a:solidFill>
                <a:srgbClr val="4F4F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775" name="Freeform 593"/>
              <p:cNvSpPr/>
              <p:nvPr/>
            </p:nvSpPr>
            <p:spPr bwMode="auto">
              <a:xfrm>
                <a:off x="4967" y="1255"/>
                <a:ext cx="24" cy="34"/>
              </a:xfrm>
              <a:custGeom>
                <a:avLst/>
                <a:gdLst>
                  <a:gd name="T0" fmla="*/ 24 w 24"/>
                  <a:gd name="T1" fmla="*/ 3 h 34"/>
                  <a:gd name="T2" fmla="*/ 20 w 24"/>
                  <a:gd name="T3" fmla="*/ 0 h 34"/>
                  <a:gd name="T4" fmla="*/ 0 w 24"/>
                  <a:gd name="T5" fmla="*/ 31 h 34"/>
                  <a:gd name="T6" fmla="*/ 5 w 24"/>
                  <a:gd name="T7" fmla="*/ 34 h 34"/>
                  <a:gd name="T8" fmla="*/ 24 w 24"/>
                  <a:gd name="T9" fmla="*/ 3 h 34"/>
                </a:gdLst>
                <a:ahLst/>
                <a:cxnLst>
                  <a:cxn ang="0">
                    <a:pos x="T0" y="T1"/>
                  </a:cxn>
                  <a:cxn ang="0">
                    <a:pos x="T2" y="T3"/>
                  </a:cxn>
                  <a:cxn ang="0">
                    <a:pos x="T4" y="T5"/>
                  </a:cxn>
                  <a:cxn ang="0">
                    <a:pos x="T6" y="T7"/>
                  </a:cxn>
                  <a:cxn ang="0">
                    <a:pos x="T8" y="T9"/>
                  </a:cxn>
                </a:cxnLst>
                <a:rect l="0" t="0" r="r" b="b"/>
                <a:pathLst>
                  <a:path w="24" h="34">
                    <a:moveTo>
                      <a:pt x="24" y="3"/>
                    </a:moveTo>
                    <a:cubicBezTo>
                      <a:pt x="20" y="0"/>
                      <a:pt x="20" y="0"/>
                      <a:pt x="20" y="0"/>
                    </a:cubicBezTo>
                    <a:cubicBezTo>
                      <a:pt x="12" y="9"/>
                      <a:pt x="5" y="20"/>
                      <a:pt x="0" y="31"/>
                    </a:cubicBezTo>
                    <a:cubicBezTo>
                      <a:pt x="5" y="34"/>
                      <a:pt x="5" y="34"/>
                      <a:pt x="5" y="34"/>
                    </a:cubicBezTo>
                    <a:cubicBezTo>
                      <a:pt x="9" y="23"/>
                      <a:pt x="16" y="12"/>
                      <a:pt x="24" y="3"/>
                    </a:cubicBezTo>
                    <a:close/>
                  </a:path>
                </a:pathLst>
              </a:custGeom>
              <a:solidFill>
                <a:srgbClr val="4F4F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776" name="Freeform 594"/>
              <p:cNvSpPr/>
              <p:nvPr/>
            </p:nvSpPr>
            <p:spPr bwMode="auto">
              <a:xfrm>
                <a:off x="4958" y="1286"/>
                <a:ext cx="20" cy="73"/>
              </a:xfrm>
              <a:custGeom>
                <a:avLst/>
                <a:gdLst>
                  <a:gd name="T0" fmla="*/ 14 w 20"/>
                  <a:gd name="T1" fmla="*/ 3 h 73"/>
                  <a:gd name="T2" fmla="*/ 9 w 20"/>
                  <a:gd name="T3" fmla="*/ 0 h 73"/>
                  <a:gd name="T4" fmla="*/ 0 w 20"/>
                  <a:gd name="T5" fmla="*/ 38 h 73"/>
                  <a:gd name="T6" fmla="*/ 15 w 20"/>
                  <a:gd name="T7" fmla="*/ 70 h 73"/>
                  <a:gd name="T8" fmla="*/ 20 w 20"/>
                  <a:gd name="T9" fmla="*/ 73 h 73"/>
                  <a:gd name="T10" fmla="*/ 5 w 20"/>
                  <a:gd name="T11" fmla="*/ 41 h 73"/>
                  <a:gd name="T12" fmla="*/ 14 w 20"/>
                  <a:gd name="T13" fmla="*/ 3 h 73"/>
                </a:gdLst>
                <a:ahLst/>
                <a:cxnLst>
                  <a:cxn ang="0">
                    <a:pos x="T0" y="T1"/>
                  </a:cxn>
                  <a:cxn ang="0">
                    <a:pos x="T2" y="T3"/>
                  </a:cxn>
                  <a:cxn ang="0">
                    <a:pos x="T4" y="T5"/>
                  </a:cxn>
                  <a:cxn ang="0">
                    <a:pos x="T6" y="T7"/>
                  </a:cxn>
                  <a:cxn ang="0">
                    <a:pos x="T8" y="T9"/>
                  </a:cxn>
                  <a:cxn ang="0">
                    <a:pos x="T10" y="T11"/>
                  </a:cxn>
                  <a:cxn ang="0">
                    <a:pos x="T12" y="T13"/>
                  </a:cxn>
                </a:cxnLst>
                <a:rect l="0" t="0" r="r" b="b"/>
                <a:pathLst>
                  <a:path w="20" h="73">
                    <a:moveTo>
                      <a:pt x="14" y="3"/>
                    </a:moveTo>
                    <a:cubicBezTo>
                      <a:pt x="9" y="0"/>
                      <a:pt x="9" y="0"/>
                      <a:pt x="9" y="0"/>
                    </a:cubicBezTo>
                    <a:cubicBezTo>
                      <a:pt x="4" y="13"/>
                      <a:pt x="0" y="26"/>
                      <a:pt x="0" y="38"/>
                    </a:cubicBezTo>
                    <a:cubicBezTo>
                      <a:pt x="0" y="54"/>
                      <a:pt x="6" y="65"/>
                      <a:pt x="15" y="70"/>
                    </a:cubicBezTo>
                    <a:cubicBezTo>
                      <a:pt x="20" y="73"/>
                      <a:pt x="20" y="73"/>
                      <a:pt x="20" y="73"/>
                    </a:cubicBezTo>
                    <a:cubicBezTo>
                      <a:pt x="10" y="68"/>
                      <a:pt x="5" y="56"/>
                      <a:pt x="5" y="41"/>
                    </a:cubicBezTo>
                    <a:cubicBezTo>
                      <a:pt x="5" y="28"/>
                      <a:pt x="8" y="15"/>
                      <a:pt x="14" y="3"/>
                    </a:cubicBezTo>
                    <a:close/>
                  </a:path>
                </a:pathLst>
              </a:custGeom>
              <a:solidFill>
                <a:srgbClr val="4F4F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777" name="Freeform 595"/>
              <p:cNvSpPr>
                <a:spLocks noEditPoints="1"/>
              </p:cNvSpPr>
              <p:nvPr/>
            </p:nvSpPr>
            <p:spPr bwMode="auto">
              <a:xfrm>
                <a:off x="4963" y="1223"/>
                <a:ext cx="101" cy="149"/>
              </a:xfrm>
              <a:custGeom>
                <a:avLst/>
                <a:gdLst>
                  <a:gd name="T0" fmla="*/ 101 w 101"/>
                  <a:gd name="T1" fmla="*/ 45 h 149"/>
                  <a:gd name="T2" fmla="*/ 51 w 101"/>
                  <a:gd name="T3" fmla="*/ 132 h 149"/>
                  <a:gd name="T4" fmla="*/ 0 w 101"/>
                  <a:gd name="T5" fmla="*/ 104 h 149"/>
                  <a:gd name="T6" fmla="*/ 50 w 101"/>
                  <a:gd name="T7" fmla="*/ 16 h 149"/>
                  <a:gd name="T8" fmla="*/ 101 w 101"/>
                  <a:gd name="T9" fmla="*/ 45 h 149"/>
                  <a:gd name="T10" fmla="*/ 50 w 101"/>
                  <a:gd name="T11" fmla="*/ 126 h 149"/>
                  <a:gd name="T12" fmla="*/ 96 w 101"/>
                  <a:gd name="T13" fmla="*/ 48 h 149"/>
                  <a:gd name="T14" fmla="*/ 50 w 101"/>
                  <a:gd name="T15" fmla="*/ 22 h 149"/>
                  <a:gd name="T16" fmla="*/ 5 w 101"/>
                  <a:gd name="T17" fmla="*/ 101 h 149"/>
                  <a:gd name="T18" fmla="*/ 50 w 101"/>
                  <a:gd name="T19" fmla="*/ 126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1" h="149">
                    <a:moveTo>
                      <a:pt x="101" y="45"/>
                    </a:moveTo>
                    <a:cubicBezTo>
                      <a:pt x="101" y="77"/>
                      <a:pt x="78" y="116"/>
                      <a:pt x="51" y="132"/>
                    </a:cubicBezTo>
                    <a:cubicBezTo>
                      <a:pt x="23" y="149"/>
                      <a:pt x="0" y="136"/>
                      <a:pt x="0" y="104"/>
                    </a:cubicBezTo>
                    <a:cubicBezTo>
                      <a:pt x="0" y="72"/>
                      <a:pt x="22" y="32"/>
                      <a:pt x="50" y="16"/>
                    </a:cubicBezTo>
                    <a:cubicBezTo>
                      <a:pt x="78" y="0"/>
                      <a:pt x="101" y="13"/>
                      <a:pt x="101" y="45"/>
                    </a:cubicBezTo>
                    <a:close/>
                    <a:moveTo>
                      <a:pt x="50" y="126"/>
                    </a:moveTo>
                    <a:cubicBezTo>
                      <a:pt x="75" y="112"/>
                      <a:pt x="96" y="77"/>
                      <a:pt x="96" y="48"/>
                    </a:cubicBezTo>
                    <a:cubicBezTo>
                      <a:pt x="96" y="20"/>
                      <a:pt x="75" y="8"/>
                      <a:pt x="50" y="22"/>
                    </a:cubicBezTo>
                    <a:cubicBezTo>
                      <a:pt x="25" y="37"/>
                      <a:pt x="5" y="72"/>
                      <a:pt x="5" y="101"/>
                    </a:cubicBezTo>
                    <a:cubicBezTo>
                      <a:pt x="5" y="129"/>
                      <a:pt x="26" y="141"/>
                      <a:pt x="50" y="126"/>
                    </a:cubicBezTo>
                    <a:close/>
                  </a:path>
                </a:pathLst>
              </a:custGeom>
              <a:solidFill>
                <a:srgbClr val="2A2A2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778" name="Freeform 596"/>
              <p:cNvSpPr/>
              <p:nvPr/>
            </p:nvSpPr>
            <p:spPr bwMode="auto">
              <a:xfrm>
                <a:off x="5013" y="1297"/>
                <a:ext cx="20" cy="28"/>
              </a:xfrm>
              <a:custGeom>
                <a:avLst/>
                <a:gdLst>
                  <a:gd name="T0" fmla="*/ 1 w 20"/>
                  <a:gd name="T1" fmla="*/ 1 h 28"/>
                  <a:gd name="T2" fmla="*/ 0 w 20"/>
                  <a:gd name="T3" fmla="*/ 0 h 28"/>
                  <a:gd name="T4" fmla="*/ 19 w 20"/>
                  <a:gd name="T5" fmla="*/ 28 h 28"/>
                  <a:gd name="T6" fmla="*/ 20 w 20"/>
                  <a:gd name="T7" fmla="*/ 28 h 28"/>
                  <a:gd name="T8" fmla="*/ 1 w 20"/>
                  <a:gd name="T9" fmla="*/ 1 h 28"/>
                </a:gdLst>
                <a:ahLst/>
                <a:cxnLst>
                  <a:cxn ang="0">
                    <a:pos x="T0" y="T1"/>
                  </a:cxn>
                  <a:cxn ang="0">
                    <a:pos x="T2" y="T3"/>
                  </a:cxn>
                  <a:cxn ang="0">
                    <a:pos x="T4" y="T5"/>
                  </a:cxn>
                  <a:cxn ang="0">
                    <a:pos x="T6" y="T7"/>
                  </a:cxn>
                  <a:cxn ang="0">
                    <a:pos x="T8" y="T9"/>
                  </a:cxn>
                </a:cxnLst>
                <a:rect l="0" t="0" r="r" b="b"/>
                <a:pathLst>
                  <a:path w="20" h="28">
                    <a:moveTo>
                      <a:pt x="1" y="1"/>
                    </a:moveTo>
                    <a:lnTo>
                      <a:pt x="0" y="0"/>
                    </a:lnTo>
                    <a:lnTo>
                      <a:pt x="19" y="28"/>
                    </a:lnTo>
                    <a:lnTo>
                      <a:pt x="20" y="28"/>
                    </a:lnTo>
                    <a:lnTo>
                      <a:pt x="1" y="1"/>
                    </a:lnTo>
                    <a:close/>
                  </a:path>
                </a:pathLst>
              </a:custGeom>
              <a:solidFill>
                <a:srgbClr val="514D4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779" name="Freeform 597"/>
              <p:cNvSpPr/>
              <p:nvPr/>
            </p:nvSpPr>
            <p:spPr bwMode="auto">
              <a:xfrm>
                <a:off x="5014" y="1295"/>
                <a:ext cx="34" cy="5"/>
              </a:xfrm>
              <a:custGeom>
                <a:avLst/>
                <a:gdLst>
                  <a:gd name="T0" fmla="*/ 34 w 34"/>
                  <a:gd name="T1" fmla="*/ 5 h 5"/>
                  <a:gd name="T2" fmla="*/ 33 w 34"/>
                  <a:gd name="T3" fmla="*/ 5 h 5"/>
                  <a:gd name="T4" fmla="*/ 0 w 34"/>
                  <a:gd name="T5" fmla="*/ 0 h 5"/>
                  <a:gd name="T6" fmla="*/ 1 w 34"/>
                  <a:gd name="T7" fmla="*/ 1 h 5"/>
                  <a:gd name="T8" fmla="*/ 34 w 34"/>
                  <a:gd name="T9" fmla="*/ 5 h 5"/>
                </a:gdLst>
                <a:ahLst/>
                <a:cxnLst>
                  <a:cxn ang="0">
                    <a:pos x="T0" y="T1"/>
                  </a:cxn>
                  <a:cxn ang="0">
                    <a:pos x="T2" y="T3"/>
                  </a:cxn>
                  <a:cxn ang="0">
                    <a:pos x="T4" y="T5"/>
                  </a:cxn>
                  <a:cxn ang="0">
                    <a:pos x="T6" y="T7"/>
                  </a:cxn>
                  <a:cxn ang="0">
                    <a:pos x="T8" y="T9"/>
                  </a:cxn>
                </a:cxnLst>
                <a:rect l="0" t="0" r="r" b="b"/>
                <a:pathLst>
                  <a:path w="34" h="5">
                    <a:moveTo>
                      <a:pt x="34" y="5"/>
                    </a:moveTo>
                    <a:lnTo>
                      <a:pt x="33" y="5"/>
                    </a:lnTo>
                    <a:lnTo>
                      <a:pt x="0" y="0"/>
                    </a:lnTo>
                    <a:lnTo>
                      <a:pt x="1" y="1"/>
                    </a:lnTo>
                    <a:lnTo>
                      <a:pt x="34" y="5"/>
                    </a:lnTo>
                    <a:close/>
                  </a:path>
                </a:pathLst>
              </a:custGeom>
              <a:solidFill>
                <a:srgbClr val="58545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780" name="Freeform 598"/>
              <p:cNvSpPr/>
              <p:nvPr/>
            </p:nvSpPr>
            <p:spPr bwMode="auto">
              <a:xfrm>
                <a:off x="5014" y="1272"/>
                <a:ext cx="40" cy="23"/>
              </a:xfrm>
              <a:custGeom>
                <a:avLst/>
                <a:gdLst>
                  <a:gd name="T0" fmla="*/ 40 w 40"/>
                  <a:gd name="T1" fmla="*/ 1 h 23"/>
                  <a:gd name="T2" fmla="*/ 38 w 40"/>
                  <a:gd name="T3" fmla="*/ 0 h 23"/>
                  <a:gd name="T4" fmla="*/ 0 w 40"/>
                  <a:gd name="T5" fmla="*/ 22 h 23"/>
                  <a:gd name="T6" fmla="*/ 1 w 40"/>
                  <a:gd name="T7" fmla="*/ 23 h 23"/>
                  <a:gd name="T8" fmla="*/ 40 w 40"/>
                  <a:gd name="T9" fmla="*/ 1 h 23"/>
                </a:gdLst>
                <a:ahLst/>
                <a:cxnLst>
                  <a:cxn ang="0">
                    <a:pos x="T0" y="T1"/>
                  </a:cxn>
                  <a:cxn ang="0">
                    <a:pos x="T2" y="T3"/>
                  </a:cxn>
                  <a:cxn ang="0">
                    <a:pos x="T4" y="T5"/>
                  </a:cxn>
                  <a:cxn ang="0">
                    <a:pos x="T6" y="T7"/>
                  </a:cxn>
                  <a:cxn ang="0">
                    <a:pos x="T8" y="T9"/>
                  </a:cxn>
                </a:cxnLst>
                <a:rect l="0" t="0" r="r" b="b"/>
                <a:pathLst>
                  <a:path w="40" h="23">
                    <a:moveTo>
                      <a:pt x="40" y="1"/>
                    </a:moveTo>
                    <a:lnTo>
                      <a:pt x="38" y="0"/>
                    </a:lnTo>
                    <a:lnTo>
                      <a:pt x="0" y="22"/>
                    </a:lnTo>
                    <a:lnTo>
                      <a:pt x="1" y="23"/>
                    </a:lnTo>
                    <a:lnTo>
                      <a:pt x="40" y="1"/>
                    </a:lnTo>
                    <a:close/>
                  </a:path>
                </a:pathLst>
              </a:custGeom>
              <a:solidFill>
                <a:srgbClr val="847D7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781" name="Freeform 599"/>
              <p:cNvSpPr/>
              <p:nvPr/>
            </p:nvSpPr>
            <p:spPr bwMode="auto">
              <a:xfrm>
                <a:off x="5012" y="1298"/>
                <a:ext cx="1" cy="45"/>
              </a:xfrm>
              <a:custGeom>
                <a:avLst/>
                <a:gdLst>
                  <a:gd name="T0" fmla="*/ 1 w 1"/>
                  <a:gd name="T1" fmla="*/ 1 h 45"/>
                  <a:gd name="T2" fmla="*/ 0 w 1"/>
                  <a:gd name="T3" fmla="*/ 0 h 45"/>
                  <a:gd name="T4" fmla="*/ 0 w 1"/>
                  <a:gd name="T5" fmla="*/ 45 h 45"/>
                  <a:gd name="T6" fmla="*/ 1 w 1"/>
                  <a:gd name="T7" fmla="*/ 45 h 45"/>
                  <a:gd name="T8" fmla="*/ 1 w 1"/>
                  <a:gd name="T9" fmla="*/ 1 h 45"/>
                </a:gdLst>
                <a:ahLst/>
                <a:cxnLst>
                  <a:cxn ang="0">
                    <a:pos x="T0" y="T1"/>
                  </a:cxn>
                  <a:cxn ang="0">
                    <a:pos x="T2" y="T3"/>
                  </a:cxn>
                  <a:cxn ang="0">
                    <a:pos x="T4" y="T5"/>
                  </a:cxn>
                  <a:cxn ang="0">
                    <a:pos x="T6" y="T7"/>
                  </a:cxn>
                  <a:cxn ang="0">
                    <a:pos x="T8" y="T9"/>
                  </a:cxn>
                </a:cxnLst>
                <a:rect l="0" t="0" r="r" b="b"/>
                <a:pathLst>
                  <a:path w="1" h="45">
                    <a:moveTo>
                      <a:pt x="1" y="1"/>
                    </a:moveTo>
                    <a:lnTo>
                      <a:pt x="0" y="0"/>
                    </a:lnTo>
                    <a:lnTo>
                      <a:pt x="0" y="45"/>
                    </a:lnTo>
                    <a:lnTo>
                      <a:pt x="1" y="45"/>
                    </a:lnTo>
                    <a:lnTo>
                      <a:pt x="1" y="1"/>
                    </a:lnTo>
                    <a:close/>
                  </a:path>
                </a:pathLst>
              </a:custGeom>
              <a:solidFill>
                <a:srgbClr val="76706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782" name="Freeform 600"/>
              <p:cNvSpPr/>
              <p:nvPr/>
            </p:nvSpPr>
            <p:spPr bwMode="auto">
              <a:xfrm>
                <a:off x="5013" y="1295"/>
                <a:ext cx="2" cy="1"/>
              </a:xfrm>
              <a:custGeom>
                <a:avLst/>
                <a:gdLst>
                  <a:gd name="T0" fmla="*/ 2 w 2"/>
                  <a:gd name="T1" fmla="*/ 1 h 1"/>
                  <a:gd name="T2" fmla="*/ 1 w 2"/>
                  <a:gd name="T3" fmla="*/ 0 h 1"/>
                  <a:gd name="T4" fmla="*/ 0 w 2"/>
                  <a:gd name="T5" fmla="*/ 0 h 1"/>
                  <a:gd name="T6" fmla="*/ 2 w 2"/>
                  <a:gd name="T7" fmla="*/ 1 h 1"/>
                  <a:gd name="T8" fmla="*/ 2 w 2"/>
                  <a:gd name="T9" fmla="*/ 1 h 1"/>
                </a:gdLst>
                <a:ahLst/>
                <a:cxnLst>
                  <a:cxn ang="0">
                    <a:pos x="T0" y="T1"/>
                  </a:cxn>
                  <a:cxn ang="0">
                    <a:pos x="T2" y="T3"/>
                  </a:cxn>
                  <a:cxn ang="0">
                    <a:pos x="T4" y="T5"/>
                  </a:cxn>
                  <a:cxn ang="0">
                    <a:pos x="T6" y="T7"/>
                  </a:cxn>
                  <a:cxn ang="0">
                    <a:pos x="T8" y="T9"/>
                  </a:cxn>
                </a:cxnLst>
                <a:rect l="0" t="0" r="r" b="b"/>
                <a:pathLst>
                  <a:path w="2" h="1">
                    <a:moveTo>
                      <a:pt x="2" y="1"/>
                    </a:moveTo>
                    <a:lnTo>
                      <a:pt x="1" y="0"/>
                    </a:lnTo>
                    <a:lnTo>
                      <a:pt x="0" y="0"/>
                    </a:lnTo>
                    <a:lnTo>
                      <a:pt x="2" y="1"/>
                    </a:lnTo>
                    <a:lnTo>
                      <a:pt x="2" y="1"/>
                    </a:lnTo>
                    <a:close/>
                  </a:path>
                </a:pathLst>
              </a:custGeom>
              <a:solidFill>
                <a:srgbClr val="58545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783" name="Freeform 601"/>
              <p:cNvSpPr/>
              <p:nvPr/>
            </p:nvSpPr>
            <p:spPr bwMode="auto">
              <a:xfrm>
                <a:off x="5015" y="1273"/>
                <a:ext cx="39" cy="23"/>
              </a:xfrm>
              <a:custGeom>
                <a:avLst/>
                <a:gdLst>
                  <a:gd name="T0" fmla="*/ 39 w 39"/>
                  <a:gd name="T1" fmla="*/ 0 h 23"/>
                  <a:gd name="T2" fmla="*/ 0 w 39"/>
                  <a:gd name="T3" fmla="*/ 22 h 23"/>
                  <a:gd name="T4" fmla="*/ 0 w 39"/>
                  <a:gd name="T5" fmla="*/ 23 h 23"/>
                  <a:gd name="T6" fmla="*/ 0 w 39"/>
                  <a:gd name="T7" fmla="*/ 23 h 23"/>
                  <a:gd name="T8" fmla="*/ 39 w 39"/>
                  <a:gd name="T9" fmla="*/ 1 h 23"/>
                  <a:gd name="T10" fmla="*/ 39 w 39"/>
                  <a:gd name="T11" fmla="*/ 0 h 23"/>
                </a:gdLst>
                <a:ahLst/>
                <a:cxnLst>
                  <a:cxn ang="0">
                    <a:pos x="T0" y="T1"/>
                  </a:cxn>
                  <a:cxn ang="0">
                    <a:pos x="T2" y="T3"/>
                  </a:cxn>
                  <a:cxn ang="0">
                    <a:pos x="T4" y="T5"/>
                  </a:cxn>
                  <a:cxn ang="0">
                    <a:pos x="T6" y="T7"/>
                  </a:cxn>
                  <a:cxn ang="0">
                    <a:pos x="T8" y="T9"/>
                  </a:cxn>
                  <a:cxn ang="0">
                    <a:pos x="T10" y="T11"/>
                  </a:cxn>
                </a:cxnLst>
                <a:rect l="0" t="0" r="r" b="b"/>
                <a:pathLst>
                  <a:path w="39" h="23">
                    <a:moveTo>
                      <a:pt x="39" y="0"/>
                    </a:moveTo>
                    <a:lnTo>
                      <a:pt x="0" y="22"/>
                    </a:lnTo>
                    <a:lnTo>
                      <a:pt x="0" y="23"/>
                    </a:lnTo>
                    <a:lnTo>
                      <a:pt x="0" y="23"/>
                    </a:lnTo>
                    <a:lnTo>
                      <a:pt x="39" y="1"/>
                    </a:lnTo>
                    <a:lnTo>
                      <a:pt x="39" y="0"/>
                    </a:lnTo>
                    <a:close/>
                  </a:path>
                </a:pathLst>
              </a:custGeom>
              <a:solidFill>
                <a:srgbClr val="C9C7C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784" name="Freeform 602"/>
              <p:cNvSpPr/>
              <p:nvPr/>
            </p:nvSpPr>
            <p:spPr bwMode="auto">
              <a:xfrm>
                <a:off x="5013" y="1294"/>
                <a:ext cx="2" cy="2"/>
              </a:xfrm>
              <a:custGeom>
                <a:avLst/>
                <a:gdLst>
                  <a:gd name="T0" fmla="*/ 2 w 2"/>
                  <a:gd name="T1" fmla="*/ 1 h 2"/>
                  <a:gd name="T2" fmla="*/ 1 w 2"/>
                  <a:gd name="T3" fmla="*/ 0 h 2"/>
                  <a:gd name="T4" fmla="*/ 0 w 2"/>
                  <a:gd name="T5" fmla="*/ 1 h 2"/>
                  <a:gd name="T6" fmla="*/ 2 w 2"/>
                  <a:gd name="T7" fmla="*/ 2 h 2"/>
                  <a:gd name="T8" fmla="*/ 2 w 2"/>
                  <a:gd name="T9" fmla="*/ 1 h 2"/>
                </a:gdLst>
                <a:ahLst/>
                <a:cxnLst>
                  <a:cxn ang="0">
                    <a:pos x="T0" y="T1"/>
                  </a:cxn>
                  <a:cxn ang="0">
                    <a:pos x="T2" y="T3"/>
                  </a:cxn>
                  <a:cxn ang="0">
                    <a:pos x="T4" y="T5"/>
                  </a:cxn>
                  <a:cxn ang="0">
                    <a:pos x="T6" y="T7"/>
                  </a:cxn>
                  <a:cxn ang="0">
                    <a:pos x="T8" y="T9"/>
                  </a:cxn>
                </a:cxnLst>
                <a:rect l="0" t="0" r="r" b="b"/>
                <a:pathLst>
                  <a:path w="2" h="2">
                    <a:moveTo>
                      <a:pt x="2" y="1"/>
                    </a:moveTo>
                    <a:lnTo>
                      <a:pt x="1" y="0"/>
                    </a:lnTo>
                    <a:lnTo>
                      <a:pt x="0" y="1"/>
                    </a:lnTo>
                    <a:lnTo>
                      <a:pt x="2" y="2"/>
                    </a:lnTo>
                    <a:lnTo>
                      <a:pt x="2" y="1"/>
                    </a:lnTo>
                    <a:close/>
                  </a:path>
                </a:pathLst>
              </a:custGeom>
              <a:solidFill>
                <a:srgbClr val="98908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785" name="Freeform 603"/>
              <p:cNvSpPr/>
              <p:nvPr/>
            </p:nvSpPr>
            <p:spPr bwMode="auto">
              <a:xfrm>
                <a:off x="5012" y="1297"/>
                <a:ext cx="2" cy="1"/>
              </a:xfrm>
              <a:custGeom>
                <a:avLst/>
                <a:gdLst>
                  <a:gd name="T0" fmla="*/ 2 w 2"/>
                  <a:gd name="T1" fmla="*/ 0 h 1"/>
                  <a:gd name="T2" fmla="*/ 0 w 2"/>
                  <a:gd name="T3" fmla="*/ 0 h 1"/>
                  <a:gd name="T4" fmla="*/ 1 w 2"/>
                  <a:gd name="T5" fmla="*/ 0 h 1"/>
                  <a:gd name="T6" fmla="*/ 2 w 2"/>
                  <a:gd name="T7" fmla="*/ 1 h 1"/>
                  <a:gd name="T8" fmla="*/ 2 w 2"/>
                  <a:gd name="T9" fmla="*/ 0 h 1"/>
                </a:gdLst>
                <a:ahLst/>
                <a:cxnLst>
                  <a:cxn ang="0">
                    <a:pos x="T0" y="T1"/>
                  </a:cxn>
                  <a:cxn ang="0">
                    <a:pos x="T2" y="T3"/>
                  </a:cxn>
                  <a:cxn ang="0">
                    <a:pos x="T4" y="T5"/>
                  </a:cxn>
                  <a:cxn ang="0">
                    <a:pos x="T6" y="T7"/>
                  </a:cxn>
                  <a:cxn ang="0">
                    <a:pos x="T8" y="T9"/>
                  </a:cxn>
                </a:cxnLst>
                <a:rect l="0" t="0" r="r" b="b"/>
                <a:pathLst>
                  <a:path w="2" h="1">
                    <a:moveTo>
                      <a:pt x="2" y="0"/>
                    </a:moveTo>
                    <a:lnTo>
                      <a:pt x="0" y="0"/>
                    </a:lnTo>
                    <a:lnTo>
                      <a:pt x="1" y="0"/>
                    </a:lnTo>
                    <a:lnTo>
                      <a:pt x="2" y="1"/>
                    </a:lnTo>
                    <a:lnTo>
                      <a:pt x="2" y="0"/>
                    </a:lnTo>
                    <a:close/>
                  </a:path>
                </a:pathLst>
              </a:custGeom>
              <a:solidFill>
                <a:srgbClr val="514D4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786" name="Freeform 604"/>
              <p:cNvSpPr/>
              <p:nvPr/>
            </p:nvSpPr>
            <p:spPr bwMode="auto">
              <a:xfrm>
                <a:off x="5012" y="1297"/>
                <a:ext cx="2" cy="2"/>
              </a:xfrm>
              <a:custGeom>
                <a:avLst/>
                <a:gdLst>
                  <a:gd name="T0" fmla="*/ 2 w 2"/>
                  <a:gd name="T1" fmla="*/ 0 h 2"/>
                  <a:gd name="T2" fmla="*/ 0 w 2"/>
                  <a:gd name="T3" fmla="*/ 0 h 2"/>
                  <a:gd name="T4" fmla="*/ 0 w 2"/>
                  <a:gd name="T5" fmla="*/ 1 h 2"/>
                  <a:gd name="T6" fmla="*/ 1 w 2"/>
                  <a:gd name="T7" fmla="*/ 2 h 2"/>
                  <a:gd name="T8" fmla="*/ 2 w 2"/>
                  <a:gd name="T9" fmla="*/ 0 h 2"/>
                </a:gdLst>
                <a:ahLst/>
                <a:cxnLst>
                  <a:cxn ang="0">
                    <a:pos x="T0" y="T1"/>
                  </a:cxn>
                  <a:cxn ang="0">
                    <a:pos x="T2" y="T3"/>
                  </a:cxn>
                  <a:cxn ang="0">
                    <a:pos x="T4" y="T5"/>
                  </a:cxn>
                  <a:cxn ang="0">
                    <a:pos x="T6" y="T7"/>
                  </a:cxn>
                  <a:cxn ang="0">
                    <a:pos x="T8" y="T9"/>
                  </a:cxn>
                </a:cxnLst>
                <a:rect l="0" t="0" r="r" b="b"/>
                <a:pathLst>
                  <a:path w="2" h="2">
                    <a:moveTo>
                      <a:pt x="2" y="0"/>
                    </a:moveTo>
                    <a:lnTo>
                      <a:pt x="0" y="0"/>
                    </a:lnTo>
                    <a:lnTo>
                      <a:pt x="0" y="1"/>
                    </a:lnTo>
                    <a:lnTo>
                      <a:pt x="1" y="2"/>
                    </a:lnTo>
                    <a:lnTo>
                      <a:pt x="2" y="0"/>
                    </a:lnTo>
                    <a:close/>
                  </a:path>
                </a:pathLst>
              </a:custGeom>
              <a:solidFill>
                <a:srgbClr val="938B8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787" name="Freeform 605"/>
              <p:cNvSpPr/>
              <p:nvPr/>
            </p:nvSpPr>
            <p:spPr bwMode="auto">
              <a:xfrm>
                <a:off x="5013" y="1297"/>
                <a:ext cx="1" cy="46"/>
              </a:xfrm>
              <a:custGeom>
                <a:avLst/>
                <a:gdLst>
                  <a:gd name="T0" fmla="*/ 1 w 1"/>
                  <a:gd name="T1" fmla="*/ 1 h 46"/>
                  <a:gd name="T2" fmla="*/ 1 w 1"/>
                  <a:gd name="T3" fmla="*/ 0 h 46"/>
                  <a:gd name="T4" fmla="*/ 0 w 1"/>
                  <a:gd name="T5" fmla="*/ 2 h 46"/>
                  <a:gd name="T6" fmla="*/ 0 w 1"/>
                  <a:gd name="T7" fmla="*/ 46 h 46"/>
                  <a:gd name="T8" fmla="*/ 1 w 1"/>
                  <a:gd name="T9" fmla="*/ 46 h 46"/>
                  <a:gd name="T10" fmla="*/ 1 w 1"/>
                  <a:gd name="T11" fmla="*/ 1 h 46"/>
                </a:gdLst>
                <a:ahLst/>
                <a:cxnLst>
                  <a:cxn ang="0">
                    <a:pos x="T0" y="T1"/>
                  </a:cxn>
                  <a:cxn ang="0">
                    <a:pos x="T2" y="T3"/>
                  </a:cxn>
                  <a:cxn ang="0">
                    <a:pos x="T4" y="T5"/>
                  </a:cxn>
                  <a:cxn ang="0">
                    <a:pos x="T6" y="T7"/>
                  </a:cxn>
                  <a:cxn ang="0">
                    <a:pos x="T8" y="T9"/>
                  </a:cxn>
                  <a:cxn ang="0">
                    <a:pos x="T10" y="T11"/>
                  </a:cxn>
                </a:cxnLst>
                <a:rect l="0" t="0" r="r" b="b"/>
                <a:pathLst>
                  <a:path w="1" h="46">
                    <a:moveTo>
                      <a:pt x="1" y="1"/>
                    </a:moveTo>
                    <a:lnTo>
                      <a:pt x="1" y="0"/>
                    </a:lnTo>
                    <a:lnTo>
                      <a:pt x="0" y="2"/>
                    </a:lnTo>
                    <a:lnTo>
                      <a:pt x="0" y="46"/>
                    </a:lnTo>
                    <a:lnTo>
                      <a:pt x="1" y="46"/>
                    </a:lnTo>
                    <a:lnTo>
                      <a:pt x="1" y="1"/>
                    </a:lnTo>
                    <a:close/>
                  </a:path>
                </a:pathLst>
              </a:custGeom>
              <a:solidFill>
                <a:srgbClr val="C9C7C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788" name="Freeform 606"/>
              <p:cNvSpPr/>
              <p:nvPr/>
            </p:nvSpPr>
            <p:spPr bwMode="auto">
              <a:xfrm>
                <a:off x="5013" y="1295"/>
                <a:ext cx="2" cy="1"/>
              </a:xfrm>
              <a:custGeom>
                <a:avLst/>
                <a:gdLst>
                  <a:gd name="T0" fmla="*/ 2 w 2"/>
                  <a:gd name="T1" fmla="*/ 1 h 1"/>
                  <a:gd name="T2" fmla="*/ 0 w 2"/>
                  <a:gd name="T3" fmla="*/ 0 h 1"/>
                  <a:gd name="T4" fmla="*/ 0 w 2"/>
                  <a:gd name="T5" fmla="*/ 0 h 1"/>
                  <a:gd name="T6" fmla="*/ 1 w 2"/>
                  <a:gd name="T7" fmla="*/ 1 h 1"/>
                  <a:gd name="T8" fmla="*/ 2 w 2"/>
                  <a:gd name="T9" fmla="*/ 1 h 1"/>
                </a:gdLst>
                <a:ahLst/>
                <a:cxnLst>
                  <a:cxn ang="0">
                    <a:pos x="T0" y="T1"/>
                  </a:cxn>
                  <a:cxn ang="0">
                    <a:pos x="T2" y="T3"/>
                  </a:cxn>
                  <a:cxn ang="0">
                    <a:pos x="T4" y="T5"/>
                  </a:cxn>
                  <a:cxn ang="0">
                    <a:pos x="T6" y="T7"/>
                  </a:cxn>
                  <a:cxn ang="0">
                    <a:pos x="T8" y="T9"/>
                  </a:cxn>
                </a:cxnLst>
                <a:rect l="0" t="0" r="r" b="b"/>
                <a:pathLst>
                  <a:path w="2" h="1">
                    <a:moveTo>
                      <a:pt x="2" y="1"/>
                    </a:moveTo>
                    <a:lnTo>
                      <a:pt x="0" y="0"/>
                    </a:lnTo>
                    <a:lnTo>
                      <a:pt x="0" y="0"/>
                    </a:lnTo>
                    <a:lnTo>
                      <a:pt x="1" y="1"/>
                    </a:lnTo>
                    <a:lnTo>
                      <a:pt x="2" y="1"/>
                    </a:lnTo>
                    <a:close/>
                  </a:path>
                </a:pathLst>
              </a:custGeom>
              <a:solidFill>
                <a:srgbClr val="58545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grpSp>
        <p:grpSp>
          <p:nvGrpSpPr>
            <p:cNvPr id="89" name="Group 808"/>
            <p:cNvGrpSpPr/>
            <p:nvPr/>
          </p:nvGrpSpPr>
          <p:grpSpPr bwMode="auto">
            <a:xfrm>
              <a:off x="8132763" y="1751013"/>
              <a:ext cx="454025" cy="392113"/>
              <a:chOff x="4971" y="1103"/>
              <a:chExt cx="286" cy="247"/>
            </a:xfrm>
          </p:grpSpPr>
          <p:sp>
            <p:nvSpPr>
              <p:cNvPr id="389" name="Freeform 608"/>
              <p:cNvSpPr/>
              <p:nvPr/>
            </p:nvSpPr>
            <p:spPr bwMode="auto">
              <a:xfrm>
                <a:off x="5014" y="1252"/>
                <a:ext cx="35" cy="42"/>
              </a:xfrm>
              <a:custGeom>
                <a:avLst/>
                <a:gdLst>
                  <a:gd name="T0" fmla="*/ 35 w 35"/>
                  <a:gd name="T1" fmla="*/ 1 h 42"/>
                  <a:gd name="T2" fmla="*/ 33 w 35"/>
                  <a:gd name="T3" fmla="*/ 0 h 42"/>
                  <a:gd name="T4" fmla="*/ 0 w 35"/>
                  <a:gd name="T5" fmla="*/ 42 h 42"/>
                  <a:gd name="T6" fmla="*/ 1 w 35"/>
                  <a:gd name="T7" fmla="*/ 42 h 42"/>
                  <a:gd name="T8" fmla="*/ 35 w 35"/>
                  <a:gd name="T9" fmla="*/ 1 h 42"/>
                </a:gdLst>
                <a:ahLst/>
                <a:cxnLst>
                  <a:cxn ang="0">
                    <a:pos x="T0" y="T1"/>
                  </a:cxn>
                  <a:cxn ang="0">
                    <a:pos x="T2" y="T3"/>
                  </a:cxn>
                  <a:cxn ang="0">
                    <a:pos x="T4" y="T5"/>
                  </a:cxn>
                  <a:cxn ang="0">
                    <a:pos x="T6" y="T7"/>
                  </a:cxn>
                  <a:cxn ang="0">
                    <a:pos x="T8" y="T9"/>
                  </a:cxn>
                </a:cxnLst>
                <a:rect l="0" t="0" r="r" b="b"/>
                <a:pathLst>
                  <a:path w="35" h="42">
                    <a:moveTo>
                      <a:pt x="35" y="1"/>
                    </a:moveTo>
                    <a:lnTo>
                      <a:pt x="33" y="0"/>
                    </a:lnTo>
                    <a:lnTo>
                      <a:pt x="0" y="42"/>
                    </a:lnTo>
                    <a:lnTo>
                      <a:pt x="1" y="42"/>
                    </a:lnTo>
                    <a:lnTo>
                      <a:pt x="35" y="1"/>
                    </a:lnTo>
                    <a:close/>
                  </a:path>
                </a:pathLst>
              </a:custGeom>
              <a:solidFill>
                <a:srgbClr val="98908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390" name="Freeform 609"/>
              <p:cNvSpPr/>
              <p:nvPr/>
            </p:nvSpPr>
            <p:spPr bwMode="auto">
              <a:xfrm>
                <a:off x="5013" y="1294"/>
                <a:ext cx="2" cy="2"/>
              </a:xfrm>
              <a:custGeom>
                <a:avLst/>
                <a:gdLst>
                  <a:gd name="T0" fmla="*/ 2 w 2"/>
                  <a:gd name="T1" fmla="*/ 0 h 2"/>
                  <a:gd name="T2" fmla="*/ 1 w 2"/>
                  <a:gd name="T3" fmla="*/ 0 h 2"/>
                  <a:gd name="T4" fmla="*/ 0 w 2"/>
                  <a:gd name="T5" fmla="*/ 1 h 2"/>
                  <a:gd name="T6" fmla="*/ 1 w 2"/>
                  <a:gd name="T7" fmla="*/ 2 h 2"/>
                  <a:gd name="T8" fmla="*/ 2 w 2"/>
                  <a:gd name="T9" fmla="*/ 0 h 2"/>
                </a:gdLst>
                <a:ahLst/>
                <a:cxnLst>
                  <a:cxn ang="0">
                    <a:pos x="T0" y="T1"/>
                  </a:cxn>
                  <a:cxn ang="0">
                    <a:pos x="T2" y="T3"/>
                  </a:cxn>
                  <a:cxn ang="0">
                    <a:pos x="T4" y="T5"/>
                  </a:cxn>
                  <a:cxn ang="0">
                    <a:pos x="T6" y="T7"/>
                  </a:cxn>
                  <a:cxn ang="0">
                    <a:pos x="T8" y="T9"/>
                  </a:cxn>
                </a:cxnLst>
                <a:rect l="0" t="0" r="r" b="b"/>
                <a:pathLst>
                  <a:path w="2" h="2">
                    <a:moveTo>
                      <a:pt x="2" y="0"/>
                    </a:moveTo>
                    <a:lnTo>
                      <a:pt x="1" y="0"/>
                    </a:lnTo>
                    <a:lnTo>
                      <a:pt x="0" y="1"/>
                    </a:lnTo>
                    <a:lnTo>
                      <a:pt x="1" y="2"/>
                    </a:lnTo>
                    <a:lnTo>
                      <a:pt x="2" y="0"/>
                    </a:lnTo>
                    <a:close/>
                  </a:path>
                </a:pathLst>
              </a:custGeom>
              <a:solidFill>
                <a:srgbClr val="938B8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391" name="Freeform 610"/>
              <p:cNvSpPr/>
              <p:nvPr/>
            </p:nvSpPr>
            <p:spPr bwMode="auto">
              <a:xfrm>
                <a:off x="5014" y="1253"/>
                <a:ext cx="35" cy="43"/>
              </a:xfrm>
              <a:custGeom>
                <a:avLst/>
                <a:gdLst>
                  <a:gd name="T0" fmla="*/ 35 w 35"/>
                  <a:gd name="T1" fmla="*/ 0 h 43"/>
                  <a:gd name="T2" fmla="*/ 1 w 35"/>
                  <a:gd name="T3" fmla="*/ 41 h 43"/>
                  <a:gd name="T4" fmla="*/ 0 w 35"/>
                  <a:gd name="T5" fmla="*/ 43 h 43"/>
                  <a:gd name="T6" fmla="*/ 1 w 35"/>
                  <a:gd name="T7" fmla="*/ 43 h 43"/>
                  <a:gd name="T8" fmla="*/ 1 w 35"/>
                  <a:gd name="T9" fmla="*/ 42 h 43"/>
                  <a:gd name="T10" fmla="*/ 35 w 35"/>
                  <a:gd name="T11" fmla="*/ 0 h 43"/>
                  <a:gd name="T12" fmla="*/ 35 w 3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35" h="43">
                    <a:moveTo>
                      <a:pt x="35" y="0"/>
                    </a:moveTo>
                    <a:lnTo>
                      <a:pt x="1" y="41"/>
                    </a:lnTo>
                    <a:lnTo>
                      <a:pt x="0" y="43"/>
                    </a:lnTo>
                    <a:lnTo>
                      <a:pt x="1" y="43"/>
                    </a:lnTo>
                    <a:lnTo>
                      <a:pt x="1" y="42"/>
                    </a:lnTo>
                    <a:lnTo>
                      <a:pt x="35" y="0"/>
                    </a:lnTo>
                    <a:lnTo>
                      <a:pt x="35" y="0"/>
                    </a:lnTo>
                    <a:close/>
                  </a:path>
                </a:pathLst>
              </a:custGeom>
              <a:solidFill>
                <a:srgbClr val="C9C7C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392" name="Freeform 611"/>
              <p:cNvSpPr/>
              <p:nvPr/>
            </p:nvSpPr>
            <p:spPr bwMode="auto">
              <a:xfrm>
                <a:off x="5013" y="1295"/>
                <a:ext cx="1" cy="1"/>
              </a:xfrm>
              <a:custGeom>
                <a:avLst/>
                <a:gdLst>
                  <a:gd name="T0" fmla="*/ 1 w 1"/>
                  <a:gd name="T1" fmla="*/ 1 h 1"/>
                  <a:gd name="T2" fmla="*/ 0 w 1"/>
                  <a:gd name="T3" fmla="*/ 0 h 1"/>
                  <a:gd name="T4" fmla="*/ 0 w 1"/>
                  <a:gd name="T5" fmla="*/ 0 h 1"/>
                  <a:gd name="T6" fmla="*/ 1 w 1"/>
                  <a:gd name="T7" fmla="*/ 1 h 1"/>
                  <a:gd name="T8" fmla="*/ 1 w 1"/>
                  <a:gd name="T9" fmla="*/ 1 h 1"/>
                </a:gdLst>
                <a:ahLst/>
                <a:cxnLst>
                  <a:cxn ang="0">
                    <a:pos x="T0" y="T1"/>
                  </a:cxn>
                  <a:cxn ang="0">
                    <a:pos x="T2" y="T3"/>
                  </a:cxn>
                  <a:cxn ang="0">
                    <a:pos x="T4" y="T5"/>
                  </a:cxn>
                  <a:cxn ang="0">
                    <a:pos x="T6" y="T7"/>
                  </a:cxn>
                  <a:cxn ang="0">
                    <a:pos x="T8" y="T9"/>
                  </a:cxn>
                </a:cxnLst>
                <a:rect l="0" t="0" r="r" b="b"/>
                <a:pathLst>
                  <a:path w="1" h="1">
                    <a:moveTo>
                      <a:pt x="1" y="1"/>
                    </a:moveTo>
                    <a:lnTo>
                      <a:pt x="0" y="0"/>
                    </a:lnTo>
                    <a:lnTo>
                      <a:pt x="0" y="0"/>
                    </a:lnTo>
                    <a:lnTo>
                      <a:pt x="1" y="1"/>
                    </a:lnTo>
                    <a:lnTo>
                      <a:pt x="1" y="1"/>
                    </a:lnTo>
                    <a:close/>
                  </a:path>
                </a:pathLst>
              </a:custGeom>
              <a:solidFill>
                <a:srgbClr val="58545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393" name="Freeform 612"/>
              <p:cNvSpPr/>
              <p:nvPr/>
            </p:nvSpPr>
            <p:spPr bwMode="auto">
              <a:xfrm>
                <a:off x="5012" y="1296"/>
                <a:ext cx="3" cy="1"/>
              </a:xfrm>
              <a:custGeom>
                <a:avLst/>
                <a:gdLst>
                  <a:gd name="T0" fmla="*/ 3 w 3"/>
                  <a:gd name="T1" fmla="*/ 1 h 1"/>
                  <a:gd name="T2" fmla="*/ 2 w 3"/>
                  <a:gd name="T3" fmla="*/ 1 h 1"/>
                  <a:gd name="T4" fmla="*/ 0 w 3"/>
                  <a:gd name="T5" fmla="*/ 0 h 1"/>
                  <a:gd name="T6" fmla="*/ 1 w 3"/>
                  <a:gd name="T7" fmla="*/ 1 h 1"/>
                  <a:gd name="T8" fmla="*/ 3 w 3"/>
                  <a:gd name="T9" fmla="*/ 1 h 1"/>
                </a:gdLst>
                <a:ahLst/>
                <a:cxnLst>
                  <a:cxn ang="0">
                    <a:pos x="T0" y="T1"/>
                  </a:cxn>
                  <a:cxn ang="0">
                    <a:pos x="T2" y="T3"/>
                  </a:cxn>
                  <a:cxn ang="0">
                    <a:pos x="T4" y="T5"/>
                  </a:cxn>
                  <a:cxn ang="0">
                    <a:pos x="T6" y="T7"/>
                  </a:cxn>
                  <a:cxn ang="0">
                    <a:pos x="T8" y="T9"/>
                  </a:cxn>
                </a:cxnLst>
                <a:rect l="0" t="0" r="r" b="b"/>
                <a:pathLst>
                  <a:path w="3" h="1">
                    <a:moveTo>
                      <a:pt x="3" y="1"/>
                    </a:moveTo>
                    <a:lnTo>
                      <a:pt x="2" y="1"/>
                    </a:lnTo>
                    <a:lnTo>
                      <a:pt x="0" y="0"/>
                    </a:lnTo>
                    <a:lnTo>
                      <a:pt x="1" y="1"/>
                    </a:lnTo>
                    <a:lnTo>
                      <a:pt x="3" y="1"/>
                    </a:lnTo>
                    <a:close/>
                  </a:path>
                </a:pathLst>
              </a:custGeom>
              <a:solidFill>
                <a:srgbClr val="58545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394" name="Freeform 613"/>
              <p:cNvSpPr/>
              <p:nvPr/>
            </p:nvSpPr>
            <p:spPr bwMode="auto">
              <a:xfrm>
                <a:off x="5012" y="1296"/>
                <a:ext cx="2" cy="1"/>
              </a:xfrm>
              <a:custGeom>
                <a:avLst/>
                <a:gdLst>
                  <a:gd name="T0" fmla="*/ 1 w 2"/>
                  <a:gd name="T1" fmla="*/ 1 h 1"/>
                  <a:gd name="T2" fmla="*/ 0 w 2"/>
                  <a:gd name="T3" fmla="*/ 0 h 1"/>
                  <a:gd name="T4" fmla="*/ 0 w 2"/>
                  <a:gd name="T5" fmla="*/ 1 h 1"/>
                  <a:gd name="T6" fmla="*/ 2 w 2"/>
                  <a:gd name="T7" fmla="*/ 1 h 1"/>
                  <a:gd name="T8" fmla="*/ 1 w 2"/>
                  <a:gd name="T9" fmla="*/ 1 h 1"/>
                </a:gdLst>
                <a:ahLst/>
                <a:cxnLst>
                  <a:cxn ang="0">
                    <a:pos x="T0" y="T1"/>
                  </a:cxn>
                  <a:cxn ang="0">
                    <a:pos x="T2" y="T3"/>
                  </a:cxn>
                  <a:cxn ang="0">
                    <a:pos x="T4" y="T5"/>
                  </a:cxn>
                  <a:cxn ang="0">
                    <a:pos x="T6" y="T7"/>
                  </a:cxn>
                  <a:cxn ang="0">
                    <a:pos x="T8" y="T9"/>
                  </a:cxn>
                </a:cxnLst>
                <a:rect l="0" t="0" r="r" b="b"/>
                <a:pathLst>
                  <a:path w="2" h="1">
                    <a:moveTo>
                      <a:pt x="1" y="1"/>
                    </a:moveTo>
                    <a:lnTo>
                      <a:pt x="0" y="0"/>
                    </a:lnTo>
                    <a:lnTo>
                      <a:pt x="0" y="1"/>
                    </a:lnTo>
                    <a:lnTo>
                      <a:pt x="2" y="1"/>
                    </a:lnTo>
                    <a:lnTo>
                      <a:pt x="1" y="1"/>
                    </a:lnTo>
                    <a:close/>
                  </a:path>
                </a:pathLst>
              </a:custGeom>
              <a:solidFill>
                <a:srgbClr val="514D4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395" name="Freeform 614"/>
              <p:cNvSpPr/>
              <p:nvPr/>
            </p:nvSpPr>
            <p:spPr bwMode="auto">
              <a:xfrm>
                <a:off x="5013" y="1297"/>
                <a:ext cx="21" cy="28"/>
              </a:xfrm>
              <a:custGeom>
                <a:avLst/>
                <a:gdLst>
                  <a:gd name="T0" fmla="*/ 21 w 21"/>
                  <a:gd name="T1" fmla="*/ 27 h 28"/>
                  <a:gd name="T2" fmla="*/ 2 w 21"/>
                  <a:gd name="T3" fmla="*/ 0 h 28"/>
                  <a:gd name="T4" fmla="*/ 0 w 21"/>
                  <a:gd name="T5" fmla="*/ 0 h 28"/>
                  <a:gd name="T6" fmla="*/ 1 w 21"/>
                  <a:gd name="T7" fmla="*/ 0 h 28"/>
                  <a:gd name="T8" fmla="*/ 1 w 21"/>
                  <a:gd name="T9" fmla="*/ 1 h 28"/>
                  <a:gd name="T10" fmla="*/ 20 w 21"/>
                  <a:gd name="T11" fmla="*/ 28 h 28"/>
                  <a:gd name="T12" fmla="*/ 21 w 21"/>
                  <a:gd name="T13" fmla="*/ 27 h 28"/>
                </a:gdLst>
                <a:ahLst/>
                <a:cxnLst>
                  <a:cxn ang="0">
                    <a:pos x="T0" y="T1"/>
                  </a:cxn>
                  <a:cxn ang="0">
                    <a:pos x="T2" y="T3"/>
                  </a:cxn>
                  <a:cxn ang="0">
                    <a:pos x="T4" y="T5"/>
                  </a:cxn>
                  <a:cxn ang="0">
                    <a:pos x="T6" y="T7"/>
                  </a:cxn>
                  <a:cxn ang="0">
                    <a:pos x="T8" y="T9"/>
                  </a:cxn>
                  <a:cxn ang="0">
                    <a:pos x="T10" y="T11"/>
                  </a:cxn>
                  <a:cxn ang="0">
                    <a:pos x="T12" y="T13"/>
                  </a:cxn>
                </a:cxnLst>
                <a:rect l="0" t="0" r="r" b="b"/>
                <a:pathLst>
                  <a:path w="21" h="28">
                    <a:moveTo>
                      <a:pt x="21" y="27"/>
                    </a:moveTo>
                    <a:lnTo>
                      <a:pt x="2" y="0"/>
                    </a:lnTo>
                    <a:lnTo>
                      <a:pt x="0" y="0"/>
                    </a:lnTo>
                    <a:lnTo>
                      <a:pt x="1" y="0"/>
                    </a:lnTo>
                    <a:lnTo>
                      <a:pt x="1" y="1"/>
                    </a:lnTo>
                    <a:lnTo>
                      <a:pt x="20" y="28"/>
                    </a:lnTo>
                    <a:lnTo>
                      <a:pt x="21" y="27"/>
                    </a:lnTo>
                    <a:close/>
                  </a:path>
                </a:pathLst>
              </a:custGeom>
              <a:solidFill>
                <a:srgbClr val="C9C7C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396" name="Freeform 615"/>
              <p:cNvSpPr/>
              <p:nvPr/>
            </p:nvSpPr>
            <p:spPr bwMode="auto">
              <a:xfrm>
                <a:off x="4990" y="1298"/>
                <a:ext cx="22" cy="52"/>
              </a:xfrm>
              <a:custGeom>
                <a:avLst/>
                <a:gdLst>
                  <a:gd name="T0" fmla="*/ 22 w 22"/>
                  <a:gd name="T1" fmla="*/ 1 h 52"/>
                  <a:gd name="T2" fmla="*/ 21 w 22"/>
                  <a:gd name="T3" fmla="*/ 0 h 52"/>
                  <a:gd name="T4" fmla="*/ 0 w 22"/>
                  <a:gd name="T5" fmla="*/ 51 h 52"/>
                  <a:gd name="T6" fmla="*/ 1 w 22"/>
                  <a:gd name="T7" fmla="*/ 52 h 52"/>
                  <a:gd name="T8" fmla="*/ 22 w 22"/>
                  <a:gd name="T9" fmla="*/ 1 h 52"/>
                </a:gdLst>
                <a:ahLst/>
                <a:cxnLst>
                  <a:cxn ang="0">
                    <a:pos x="T0" y="T1"/>
                  </a:cxn>
                  <a:cxn ang="0">
                    <a:pos x="T2" y="T3"/>
                  </a:cxn>
                  <a:cxn ang="0">
                    <a:pos x="T4" y="T5"/>
                  </a:cxn>
                  <a:cxn ang="0">
                    <a:pos x="T6" y="T7"/>
                  </a:cxn>
                  <a:cxn ang="0">
                    <a:pos x="T8" y="T9"/>
                  </a:cxn>
                </a:cxnLst>
                <a:rect l="0" t="0" r="r" b="b"/>
                <a:pathLst>
                  <a:path w="22" h="52">
                    <a:moveTo>
                      <a:pt x="22" y="1"/>
                    </a:moveTo>
                    <a:lnTo>
                      <a:pt x="21" y="0"/>
                    </a:lnTo>
                    <a:lnTo>
                      <a:pt x="0" y="51"/>
                    </a:lnTo>
                    <a:lnTo>
                      <a:pt x="1" y="52"/>
                    </a:lnTo>
                    <a:lnTo>
                      <a:pt x="22" y="1"/>
                    </a:lnTo>
                    <a:close/>
                  </a:path>
                </a:pathLst>
              </a:custGeom>
              <a:solidFill>
                <a:srgbClr val="938B8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397" name="Freeform 616"/>
              <p:cNvSpPr/>
              <p:nvPr/>
            </p:nvSpPr>
            <p:spPr bwMode="auto">
              <a:xfrm>
                <a:off x="5012" y="1296"/>
                <a:ext cx="1" cy="1"/>
              </a:xfrm>
              <a:custGeom>
                <a:avLst/>
                <a:gdLst>
                  <a:gd name="T0" fmla="*/ 1 w 1"/>
                  <a:gd name="T1" fmla="*/ 1 h 1"/>
                  <a:gd name="T2" fmla="*/ 0 w 1"/>
                  <a:gd name="T3" fmla="*/ 0 h 1"/>
                  <a:gd name="T4" fmla="*/ 0 w 1"/>
                  <a:gd name="T5" fmla="*/ 0 h 1"/>
                  <a:gd name="T6" fmla="*/ 1 w 1"/>
                  <a:gd name="T7" fmla="*/ 1 h 1"/>
                  <a:gd name="T8" fmla="*/ 1 w 1"/>
                  <a:gd name="T9" fmla="*/ 1 h 1"/>
                </a:gdLst>
                <a:ahLst/>
                <a:cxnLst>
                  <a:cxn ang="0">
                    <a:pos x="T0" y="T1"/>
                  </a:cxn>
                  <a:cxn ang="0">
                    <a:pos x="T2" y="T3"/>
                  </a:cxn>
                  <a:cxn ang="0">
                    <a:pos x="T4" y="T5"/>
                  </a:cxn>
                  <a:cxn ang="0">
                    <a:pos x="T6" y="T7"/>
                  </a:cxn>
                  <a:cxn ang="0">
                    <a:pos x="T8" y="T9"/>
                  </a:cxn>
                </a:cxnLst>
                <a:rect l="0" t="0" r="r" b="b"/>
                <a:pathLst>
                  <a:path w="1" h="1">
                    <a:moveTo>
                      <a:pt x="1" y="1"/>
                    </a:moveTo>
                    <a:lnTo>
                      <a:pt x="0" y="0"/>
                    </a:lnTo>
                    <a:lnTo>
                      <a:pt x="0" y="0"/>
                    </a:lnTo>
                    <a:lnTo>
                      <a:pt x="1" y="1"/>
                    </a:lnTo>
                    <a:lnTo>
                      <a:pt x="1" y="1"/>
                    </a:lnTo>
                    <a:close/>
                  </a:path>
                </a:pathLst>
              </a:custGeom>
              <a:solidFill>
                <a:srgbClr val="58545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398" name="Freeform 617"/>
              <p:cNvSpPr/>
              <p:nvPr/>
            </p:nvSpPr>
            <p:spPr bwMode="auto">
              <a:xfrm>
                <a:off x="4991" y="1297"/>
                <a:ext cx="23" cy="53"/>
              </a:xfrm>
              <a:custGeom>
                <a:avLst/>
                <a:gdLst>
                  <a:gd name="T0" fmla="*/ 21 w 23"/>
                  <a:gd name="T1" fmla="*/ 2 h 53"/>
                  <a:gd name="T2" fmla="*/ 0 w 23"/>
                  <a:gd name="T3" fmla="*/ 53 h 53"/>
                  <a:gd name="T4" fmla="*/ 1 w 23"/>
                  <a:gd name="T5" fmla="*/ 53 h 53"/>
                  <a:gd name="T6" fmla="*/ 22 w 23"/>
                  <a:gd name="T7" fmla="*/ 2 h 53"/>
                  <a:gd name="T8" fmla="*/ 23 w 23"/>
                  <a:gd name="T9" fmla="*/ 0 h 53"/>
                  <a:gd name="T10" fmla="*/ 22 w 23"/>
                  <a:gd name="T11" fmla="*/ 0 h 53"/>
                  <a:gd name="T12" fmla="*/ 22 w 23"/>
                  <a:gd name="T13" fmla="*/ 0 h 53"/>
                  <a:gd name="T14" fmla="*/ 21 w 23"/>
                  <a:gd name="T15" fmla="*/ 2 h 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53">
                    <a:moveTo>
                      <a:pt x="21" y="2"/>
                    </a:moveTo>
                    <a:lnTo>
                      <a:pt x="0" y="53"/>
                    </a:lnTo>
                    <a:lnTo>
                      <a:pt x="1" y="53"/>
                    </a:lnTo>
                    <a:lnTo>
                      <a:pt x="22" y="2"/>
                    </a:lnTo>
                    <a:lnTo>
                      <a:pt x="23" y="0"/>
                    </a:lnTo>
                    <a:lnTo>
                      <a:pt x="22" y="0"/>
                    </a:lnTo>
                    <a:lnTo>
                      <a:pt x="22" y="0"/>
                    </a:lnTo>
                    <a:lnTo>
                      <a:pt x="21" y="2"/>
                    </a:lnTo>
                    <a:close/>
                  </a:path>
                </a:pathLst>
              </a:custGeom>
              <a:solidFill>
                <a:srgbClr val="C9C7C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399" name="Freeform 618"/>
              <p:cNvSpPr/>
              <p:nvPr/>
            </p:nvSpPr>
            <p:spPr bwMode="auto">
              <a:xfrm>
                <a:off x="5011" y="1296"/>
                <a:ext cx="2" cy="3"/>
              </a:xfrm>
              <a:custGeom>
                <a:avLst/>
                <a:gdLst>
                  <a:gd name="T0" fmla="*/ 2 w 2"/>
                  <a:gd name="T1" fmla="*/ 1 h 3"/>
                  <a:gd name="T2" fmla="*/ 1 w 2"/>
                  <a:gd name="T3" fmla="*/ 0 h 3"/>
                  <a:gd name="T4" fmla="*/ 0 w 2"/>
                  <a:gd name="T5" fmla="*/ 2 h 3"/>
                  <a:gd name="T6" fmla="*/ 1 w 2"/>
                  <a:gd name="T7" fmla="*/ 3 h 3"/>
                  <a:gd name="T8" fmla="*/ 2 w 2"/>
                  <a:gd name="T9" fmla="*/ 1 h 3"/>
                </a:gdLst>
                <a:ahLst/>
                <a:cxnLst>
                  <a:cxn ang="0">
                    <a:pos x="T0" y="T1"/>
                  </a:cxn>
                  <a:cxn ang="0">
                    <a:pos x="T2" y="T3"/>
                  </a:cxn>
                  <a:cxn ang="0">
                    <a:pos x="T4" y="T5"/>
                  </a:cxn>
                  <a:cxn ang="0">
                    <a:pos x="T6" y="T7"/>
                  </a:cxn>
                  <a:cxn ang="0">
                    <a:pos x="T8" y="T9"/>
                  </a:cxn>
                </a:cxnLst>
                <a:rect l="0" t="0" r="r" b="b"/>
                <a:pathLst>
                  <a:path w="2" h="3">
                    <a:moveTo>
                      <a:pt x="2" y="1"/>
                    </a:moveTo>
                    <a:lnTo>
                      <a:pt x="1" y="0"/>
                    </a:lnTo>
                    <a:lnTo>
                      <a:pt x="0" y="2"/>
                    </a:lnTo>
                    <a:lnTo>
                      <a:pt x="1" y="3"/>
                    </a:lnTo>
                    <a:lnTo>
                      <a:pt x="2" y="1"/>
                    </a:lnTo>
                    <a:close/>
                  </a:path>
                </a:pathLst>
              </a:custGeom>
              <a:solidFill>
                <a:srgbClr val="938B8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400" name="Freeform 619"/>
              <p:cNvSpPr/>
              <p:nvPr/>
            </p:nvSpPr>
            <p:spPr bwMode="auto">
              <a:xfrm>
                <a:off x="5012" y="1295"/>
                <a:ext cx="2" cy="1"/>
              </a:xfrm>
              <a:custGeom>
                <a:avLst/>
                <a:gdLst>
                  <a:gd name="T0" fmla="*/ 2 w 2"/>
                  <a:gd name="T1" fmla="*/ 0 h 1"/>
                  <a:gd name="T2" fmla="*/ 0 w 2"/>
                  <a:gd name="T3" fmla="*/ 0 h 1"/>
                  <a:gd name="T4" fmla="*/ 1 w 2"/>
                  <a:gd name="T5" fmla="*/ 0 h 1"/>
                  <a:gd name="T6" fmla="*/ 2 w 2"/>
                  <a:gd name="T7" fmla="*/ 1 h 1"/>
                  <a:gd name="T8" fmla="*/ 2 w 2"/>
                  <a:gd name="T9" fmla="*/ 0 h 1"/>
                </a:gdLst>
                <a:ahLst/>
                <a:cxnLst>
                  <a:cxn ang="0">
                    <a:pos x="T0" y="T1"/>
                  </a:cxn>
                  <a:cxn ang="0">
                    <a:pos x="T2" y="T3"/>
                  </a:cxn>
                  <a:cxn ang="0">
                    <a:pos x="T4" y="T5"/>
                  </a:cxn>
                  <a:cxn ang="0">
                    <a:pos x="T6" y="T7"/>
                  </a:cxn>
                  <a:cxn ang="0">
                    <a:pos x="T8" y="T9"/>
                  </a:cxn>
                </a:cxnLst>
                <a:rect l="0" t="0" r="r" b="b"/>
                <a:pathLst>
                  <a:path w="2" h="1">
                    <a:moveTo>
                      <a:pt x="2" y="0"/>
                    </a:moveTo>
                    <a:lnTo>
                      <a:pt x="0" y="0"/>
                    </a:lnTo>
                    <a:lnTo>
                      <a:pt x="1" y="0"/>
                    </a:lnTo>
                    <a:lnTo>
                      <a:pt x="2" y="1"/>
                    </a:lnTo>
                    <a:lnTo>
                      <a:pt x="2" y="0"/>
                    </a:lnTo>
                    <a:close/>
                  </a:path>
                </a:pathLst>
              </a:custGeom>
              <a:solidFill>
                <a:srgbClr val="514D4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401" name="Freeform 620"/>
              <p:cNvSpPr/>
              <p:nvPr/>
            </p:nvSpPr>
            <p:spPr bwMode="auto">
              <a:xfrm>
                <a:off x="5012" y="1296"/>
                <a:ext cx="1" cy="1"/>
              </a:xfrm>
              <a:custGeom>
                <a:avLst/>
                <a:gdLst>
                  <a:gd name="T0" fmla="*/ 1 w 1"/>
                  <a:gd name="T1" fmla="*/ 1 h 1"/>
                  <a:gd name="T2" fmla="*/ 0 w 1"/>
                  <a:gd name="T3" fmla="*/ 0 h 1"/>
                  <a:gd name="T4" fmla="*/ 0 w 1"/>
                  <a:gd name="T5" fmla="*/ 0 h 1"/>
                  <a:gd name="T6" fmla="*/ 1 w 1"/>
                  <a:gd name="T7" fmla="*/ 1 h 1"/>
                  <a:gd name="T8" fmla="*/ 1 w 1"/>
                  <a:gd name="T9" fmla="*/ 1 h 1"/>
                </a:gdLst>
                <a:ahLst/>
                <a:cxnLst>
                  <a:cxn ang="0">
                    <a:pos x="T0" y="T1"/>
                  </a:cxn>
                  <a:cxn ang="0">
                    <a:pos x="T2" y="T3"/>
                  </a:cxn>
                  <a:cxn ang="0">
                    <a:pos x="T4" y="T5"/>
                  </a:cxn>
                  <a:cxn ang="0">
                    <a:pos x="T6" y="T7"/>
                  </a:cxn>
                  <a:cxn ang="0">
                    <a:pos x="T8" y="T9"/>
                  </a:cxn>
                </a:cxnLst>
                <a:rect l="0" t="0" r="r" b="b"/>
                <a:pathLst>
                  <a:path w="1" h="1">
                    <a:moveTo>
                      <a:pt x="1" y="1"/>
                    </a:moveTo>
                    <a:lnTo>
                      <a:pt x="0" y="0"/>
                    </a:lnTo>
                    <a:lnTo>
                      <a:pt x="0" y="0"/>
                    </a:lnTo>
                    <a:lnTo>
                      <a:pt x="1" y="1"/>
                    </a:lnTo>
                    <a:lnTo>
                      <a:pt x="1" y="1"/>
                    </a:lnTo>
                    <a:close/>
                  </a:path>
                </a:pathLst>
              </a:custGeom>
              <a:solidFill>
                <a:srgbClr val="58545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402" name="Freeform 621"/>
              <p:cNvSpPr/>
              <p:nvPr/>
            </p:nvSpPr>
            <p:spPr bwMode="auto">
              <a:xfrm>
                <a:off x="5012" y="1294"/>
                <a:ext cx="2" cy="1"/>
              </a:xfrm>
              <a:custGeom>
                <a:avLst/>
                <a:gdLst>
                  <a:gd name="T0" fmla="*/ 2 w 2"/>
                  <a:gd name="T1" fmla="*/ 0 h 1"/>
                  <a:gd name="T2" fmla="*/ 1 w 2"/>
                  <a:gd name="T3" fmla="*/ 0 h 1"/>
                  <a:gd name="T4" fmla="*/ 0 w 2"/>
                  <a:gd name="T5" fmla="*/ 1 h 1"/>
                  <a:gd name="T6" fmla="*/ 2 w 2"/>
                  <a:gd name="T7" fmla="*/ 1 h 1"/>
                  <a:gd name="T8" fmla="*/ 2 w 2"/>
                  <a:gd name="T9" fmla="*/ 0 h 1"/>
                </a:gdLst>
                <a:ahLst/>
                <a:cxnLst>
                  <a:cxn ang="0">
                    <a:pos x="T0" y="T1"/>
                  </a:cxn>
                  <a:cxn ang="0">
                    <a:pos x="T2" y="T3"/>
                  </a:cxn>
                  <a:cxn ang="0">
                    <a:pos x="T4" y="T5"/>
                  </a:cxn>
                  <a:cxn ang="0">
                    <a:pos x="T6" y="T7"/>
                  </a:cxn>
                  <a:cxn ang="0">
                    <a:pos x="T8" y="T9"/>
                  </a:cxn>
                </a:cxnLst>
                <a:rect l="0" t="0" r="r" b="b"/>
                <a:pathLst>
                  <a:path w="2" h="1">
                    <a:moveTo>
                      <a:pt x="2" y="0"/>
                    </a:moveTo>
                    <a:lnTo>
                      <a:pt x="1" y="0"/>
                    </a:lnTo>
                    <a:lnTo>
                      <a:pt x="0" y="1"/>
                    </a:lnTo>
                    <a:lnTo>
                      <a:pt x="2" y="1"/>
                    </a:lnTo>
                    <a:lnTo>
                      <a:pt x="2" y="0"/>
                    </a:lnTo>
                    <a:close/>
                  </a:path>
                </a:pathLst>
              </a:custGeom>
              <a:solidFill>
                <a:srgbClr val="938B8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403" name="Freeform 622"/>
              <p:cNvSpPr/>
              <p:nvPr/>
            </p:nvSpPr>
            <p:spPr bwMode="auto">
              <a:xfrm>
                <a:off x="5011" y="1296"/>
                <a:ext cx="2" cy="2"/>
              </a:xfrm>
              <a:custGeom>
                <a:avLst/>
                <a:gdLst>
                  <a:gd name="T0" fmla="*/ 2 w 2"/>
                  <a:gd name="T1" fmla="*/ 1 h 2"/>
                  <a:gd name="T2" fmla="*/ 1 w 2"/>
                  <a:gd name="T3" fmla="*/ 0 h 2"/>
                  <a:gd name="T4" fmla="*/ 0 w 2"/>
                  <a:gd name="T5" fmla="*/ 1 h 2"/>
                  <a:gd name="T6" fmla="*/ 1 w 2"/>
                  <a:gd name="T7" fmla="*/ 2 h 2"/>
                  <a:gd name="T8" fmla="*/ 2 w 2"/>
                  <a:gd name="T9" fmla="*/ 1 h 2"/>
                </a:gdLst>
                <a:ahLst/>
                <a:cxnLst>
                  <a:cxn ang="0">
                    <a:pos x="T0" y="T1"/>
                  </a:cxn>
                  <a:cxn ang="0">
                    <a:pos x="T2" y="T3"/>
                  </a:cxn>
                  <a:cxn ang="0">
                    <a:pos x="T4" y="T5"/>
                  </a:cxn>
                  <a:cxn ang="0">
                    <a:pos x="T6" y="T7"/>
                  </a:cxn>
                  <a:cxn ang="0">
                    <a:pos x="T8" y="T9"/>
                  </a:cxn>
                </a:cxnLst>
                <a:rect l="0" t="0" r="r" b="b"/>
                <a:pathLst>
                  <a:path w="2" h="2">
                    <a:moveTo>
                      <a:pt x="2" y="1"/>
                    </a:moveTo>
                    <a:lnTo>
                      <a:pt x="1" y="0"/>
                    </a:lnTo>
                    <a:lnTo>
                      <a:pt x="0" y="1"/>
                    </a:lnTo>
                    <a:lnTo>
                      <a:pt x="1" y="2"/>
                    </a:lnTo>
                    <a:lnTo>
                      <a:pt x="2" y="1"/>
                    </a:lnTo>
                    <a:close/>
                  </a:path>
                </a:pathLst>
              </a:custGeom>
              <a:solidFill>
                <a:srgbClr val="98908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404" name="Freeform 623"/>
              <p:cNvSpPr/>
              <p:nvPr/>
            </p:nvSpPr>
            <p:spPr bwMode="auto">
              <a:xfrm>
                <a:off x="5011" y="1296"/>
                <a:ext cx="2" cy="1"/>
              </a:xfrm>
              <a:custGeom>
                <a:avLst/>
                <a:gdLst>
                  <a:gd name="T0" fmla="*/ 2 w 2"/>
                  <a:gd name="T1" fmla="*/ 1 h 1"/>
                  <a:gd name="T2" fmla="*/ 1 w 2"/>
                  <a:gd name="T3" fmla="*/ 0 h 1"/>
                  <a:gd name="T4" fmla="*/ 0 w 2"/>
                  <a:gd name="T5" fmla="*/ 0 h 1"/>
                  <a:gd name="T6" fmla="*/ 1 w 2"/>
                  <a:gd name="T7" fmla="*/ 1 h 1"/>
                  <a:gd name="T8" fmla="*/ 2 w 2"/>
                  <a:gd name="T9" fmla="*/ 1 h 1"/>
                </a:gdLst>
                <a:ahLst/>
                <a:cxnLst>
                  <a:cxn ang="0">
                    <a:pos x="T0" y="T1"/>
                  </a:cxn>
                  <a:cxn ang="0">
                    <a:pos x="T2" y="T3"/>
                  </a:cxn>
                  <a:cxn ang="0">
                    <a:pos x="T4" y="T5"/>
                  </a:cxn>
                  <a:cxn ang="0">
                    <a:pos x="T6" y="T7"/>
                  </a:cxn>
                  <a:cxn ang="0">
                    <a:pos x="T8" y="T9"/>
                  </a:cxn>
                </a:cxnLst>
                <a:rect l="0" t="0" r="r" b="b"/>
                <a:pathLst>
                  <a:path w="2" h="1">
                    <a:moveTo>
                      <a:pt x="2" y="1"/>
                    </a:moveTo>
                    <a:lnTo>
                      <a:pt x="1" y="0"/>
                    </a:lnTo>
                    <a:lnTo>
                      <a:pt x="0" y="0"/>
                    </a:lnTo>
                    <a:lnTo>
                      <a:pt x="1" y="1"/>
                    </a:lnTo>
                    <a:lnTo>
                      <a:pt x="2" y="1"/>
                    </a:lnTo>
                    <a:close/>
                  </a:path>
                </a:pathLst>
              </a:custGeom>
              <a:solidFill>
                <a:srgbClr val="58545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405" name="Freeform 624"/>
              <p:cNvSpPr/>
              <p:nvPr/>
            </p:nvSpPr>
            <p:spPr bwMode="auto">
              <a:xfrm>
                <a:off x="5012" y="1294"/>
                <a:ext cx="2" cy="1"/>
              </a:xfrm>
              <a:custGeom>
                <a:avLst/>
                <a:gdLst>
                  <a:gd name="T0" fmla="*/ 1 w 2"/>
                  <a:gd name="T1" fmla="*/ 1 h 1"/>
                  <a:gd name="T2" fmla="*/ 0 w 2"/>
                  <a:gd name="T3" fmla="*/ 0 h 1"/>
                  <a:gd name="T4" fmla="*/ 0 w 2"/>
                  <a:gd name="T5" fmla="*/ 1 h 1"/>
                  <a:gd name="T6" fmla="*/ 2 w 2"/>
                  <a:gd name="T7" fmla="*/ 1 h 1"/>
                  <a:gd name="T8" fmla="*/ 1 w 2"/>
                  <a:gd name="T9" fmla="*/ 1 h 1"/>
                </a:gdLst>
                <a:ahLst/>
                <a:cxnLst>
                  <a:cxn ang="0">
                    <a:pos x="T0" y="T1"/>
                  </a:cxn>
                  <a:cxn ang="0">
                    <a:pos x="T2" y="T3"/>
                  </a:cxn>
                  <a:cxn ang="0">
                    <a:pos x="T4" y="T5"/>
                  </a:cxn>
                  <a:cxn ang="0">
                    <a:pos x="T6" y="T7"/>
                  </a:cxn>
                  <a:cxn ang="0">
                    <a:pos x="T8" y="T9"/>
                  </a:cxn>
                </a:cxnLst>
                <a:rect l="0" t="0" r="r" b="b"/>
                <a:pathLst>
                  <a:path w="2" h="1">
                    <a:moveTo>
                      <a:pt x="1" y="1"/>
                    </a:moveTo>
                    <a:lnTo>
                      <a:pt x="0" y="0"/>
                    </a:lnTo>
                    <a:lnTo>
                      <a:pt x="0" y="1"/>
                    </a:lnTo>
                    <a:lnTo>
                      <a:pt x="2" y="1"/>
                    </a:lnTo>
                    <a:lnTo>
                      <a:pt x="1" y="1"/>
                    </a:lnTo>
                    <a:close/>
                  </a:path>
                </a:pathLst>
              </a:custGeom>
              <a:solidFill>
                <a:srgbClr val="514D4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406" name="Freeform 625"/>
              <p:cNvSpPr/>
              <p:nvPr/>
            </p:nvSpPr>
            <p:spPr bwMode="auto">
              <a:xfrm>
                <a:off x="5011" y="1295"/>
                <a:ext cx="3" cy="1"/>
              </a:xfrm>
              <a:custGeom>
                <a:avLst/>
                <a:gdLst>
                  <a:gd name="T0" fmla="*/ 3 w 3"/>
                  <a:gd name="T1" fmla="*/ 1 h 1"/>
                  <a:gd name="T2" fmla="*/ 2 w 3"/>
                  <a:gd name="T3" fmla="*/ 0 h 1"/>
                  <a:gd name="T4" fmla="*/ 0 w 3"/>
                  <a:gd name="T5" fmla="*/ 0 h 1"/>
                  <a:gd name="T6" fmla="*/ 1 w 3"/>
                  <a:gd name="T7" fmla="*/ 1 h 1"/>
                  <a:gd name="T8" fmla="*/ 3 w 3"/>
                  <a:gd name="T9" fmla="*/ 1 h 1"/>
                </a:gdLst>
                <a:ahLst/>
                <a:cxnLst>
                  <a:cxn ang="0">
                    <a:pos x="T0" y="T1"/>
                  </a:cxn>
                  <a:cxn ang="0">
                    <a:pos x="T2" y="T3"/>
                  </a:cxn>
                  <a:cxn ang="0">
                    <a:pos x="T4" y="T5"/>
                  </a:cxn>
                  <a:cxn ang="0">
                    <a:pos x="T6" y="T7"/>
                  </a:cxn>
                  <a:cxn ang="0">
                    <a:pos x="T8" y="T9"/>
                  </a:cxn>
                </a:cxnLst>
                <a:rect l="0" t="0" r="r" b="b"/>
                <a:pathLst>
                  <a:path w="3" h="1">
                    <a:moveTo>
                      <a:pt x="3" y="1"/>
                    </a:moveTo>
                    <a:lnTo>
                      <a:pt x="2" y="0"/>
                    </a:lnTo>
                    <a:lnTo>
                      <a:pt x="0" y="0"/>
                    </a:lnTo>
                    <a:lnTo>
                      <a:pt x="1" y="1"/>
                    </a:lnTo>
                    <a:lnTo>
                      <a:pt x="3" y="1"/>
                    </a:lnTo>
                    <a:close/>
                  </a:path>
                </a:pathLst>
              </a:custGeom>
              <a:solidFill>
                <a:srgbClr val="58545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407" name="Freeform 626"/>
              <p:cNvSpPr/>
              <p:nvPr/>
            </p:nvSpPr>
            <p:spPr bwMode="auto">
              <a:xfrm>
                <a:off x="5014" y="1243"/>
                <a:ext cx="21" cy="53"/>
              </a:xfrm>
              <a:custGeom>
                <a:avLst/>
                <a:gdLst>
                  <a:gd name="T0" fmla="*/ 21 w 21"/>
                  <a:gd name="T1" fmla="*/ 0 h 53"/>
                  <a:gd name="T2" fmla="*/ 0 w 21"/>
                  <a:gd name="T3" fmla="*/ 51 h 53"/>
                  <a:gd name="T4" fmla="*/ 0 w 21"/>
                  <a:gd name="T5" fmla="*/ 52 h 53"/>
                  <a:gd name="T6" fmla="*/ 0 w 21"/>
                  <a:gd name="T7" fmla="*/ 53 h 53"/>
                  <a:gd name="T8" fmla="*/ 0 w 21"/>
                  <a:gd name="T9" fmla="*/ 53 h 53"/>
                  <a:gd name="T10" fmla="*/ 1 w 21"/>
                  <a:gd name="T11" fmla="*/ 51 h 53"/>
                  <a:gd name="T12" fmla="*/ 21 w 21"/>
                  <a:gd name="T13" fmla="*/ 1 h 53"/>
                  <a:gd name="T14" fmla="*/ 21 w 21"/>
                  <a:gd name="T15" fmla="*/ 0 h 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53">
                    <a:moveTo>
                      <a:pt x="21" y="0"/>
                    </a:moveTo>
                    <a:lnTo>
                      <a:pt x="0" y="51"/>
                    </a:lnTo>
                    <a:lnTo>
                      <a:pt x="0" y="52"/>
                    </a:lnTo>
                    <a:lnTo>
                      <a:pt x="0" y="53"/>
                    </a:lnTo>
                    <a:lnTo>
                      <a:pt x="0" y="53"/>
                    </a:lnTo>
                    <a:lnTo>
                      <a:pt x="1" y="51"/>
                    </a:lnTo>
                    <a:lnTo>
                      <a:pt x="21" y="1"/>
                    </a:lnTo>
                    <a:lnTo>
                      <a:pt x="21" y="0"/>
                    </a:lnTo>
                    <a:close/>
                  </a:path>
                </a:pathLst>
              </a:custGeom>
              <a:solidFill>
                <a:srgbClr val="C9C7C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408" name="Freeform 627"/>
              <p:cNvSpPr/>
              <p:nvPr/>
            </p:nvSpPr>
            <p:spPr bwMode="auto">
              <a:xfrm>
                <a:off x="5013" y="1243"/>
                <a:ext cx="22" cy="51"/>
              </a:xfrm>
              <a:custGeom>
                <a:avLst/>
                <a:gdLst>
                  <a:gd name="T0" fmla="*/ 22 w 22"/>
                  <a:gd name="T1" fmla="*/ 0 h 51"/>
                  <a:gd name="T2" fmla="*/ 20 w 22"/>
                  <a:gd name="T3" fmla="*/ 0 h 51"/>
                  <a:gd name="T4" fmla="*/ 0 w 22"/>
                  <a:gd name="T5" fmla="*/ 51 h 51"/>
                  <a:gd name="T6" fmla="*/ 1 w 22"/>
                  <a:gd name="T7" fmla="*/ 51 h 51"/>
                  <a:gd name="T8" fmla="*/ 22 w 22"/>
                  <a:gd name="T9" fmla="*/ 0 h 51"/>
                </a:gdLst>
                <a:ahLst/>
                <a:cxnLst>
                  <a:cxn ang="0">
                    <a:pos x="T0" y="T1"/>
                  </a:cxn>
                  <a:cxn ang="0">
                    <a:pos x="T2" y="T3"/>
                  </a:cxn>
                  <a:cxn ang="0">
                    <a:pos x="T4" y="T5"/>
                  </a:cxn>
                  <a:cxn ang="0">
                    <a:pos x="T6" y="T7"/>
                  </a:cxn>
                  <a:cxn ang="0">
                    <a:pos x="T8" y="T9"/>
                  </a:cxn>
                </a:cxnLst>
                <a:rect l="0" t="0" r="r" b="b"/>
                <a:pathLst>
                  <a:path w="22" h="51">
                    <a:moveTo>
                      <a:pt x="22" y="0"/>
                    </a:moveTo>
                    <a:lnTo>
                      <a:pt x="20" y="0"/>
                    </a:lnTo>
                    <a:lnTo>
                      <a:pt x="0" y="51"/>
                    </a:lnTo>
                    <a:lnTo>
                      <a:pt x="1" y="51"/>
                    </a:lnTo>
                    <a:lnTo>
                      <a:pt x="22" y="0"/>
                    </a:lnTo>
                    <a:close/>
                  </a:path>
                </a:pathLst>
              </a:custGeom>
              <a:solidFill>
                <a:srgbClr val="938B8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409" name="Freeform 628"/>
              <p:cNvSpPr/>
              <p:nvPr/>
            </p:nvSpPr>
            <p:spPr bwMode="auto">
              <a:xfrm>
                <a:off x="4976" y="1297"/>
                <a:ext cx="36" cy="45"/>
              </a:xfrm>
              <a:custGeom>
                <a:avLst/>
                <a:gdLst>
                  <a:gd name="T0" fmla="*/ 36 w 36"/>
                  <a:gd name="T1" fmla="*/ 1 h 45"/>
                  <a:gd name="T2" fmla="*/ 35 w 36"/>
                  <a:gd name="T3" fmla="*/ 0 h 45"/>
                  <a:gd name="T4" fmla="*/ 0 w 36"/>
                  <a:gd name="T5" fmla="*/ 44 h 45"/>
                  <a:gd name="T6" fmla="*/ 0 w 36"/>
                  <a:gd name="T7" fmla="*/ 45 h 45"/>
                  <a:gd name="T8" fmla="*/ 36 w 36"/>
                  <a:gd name="T9" fmla="*/ 1 h 45"/>
                </a:gdLst>
                <a:ahLst/>
                <a:cxnLst>
                  <a:cxn ang="0">
                    <a:pos x="T0" y="T1"/>
                  </a:cxn>
                  <a:cxn ang="0">
                    <a:pos x="T2" y="T3"/>
                  </a:cxn>
                  <a:cxn ang="0">
                    <a:pos x="T4" y="T5"/>
                  </a:cxn>
                  <a:cxn ang="0">
                    <a:pos x="T6" y="T7"/>
                  </a:cxn>
                  <a:cxn ang="0">
                    <a:pos x="T8" y="T9"/>
                  </a:cxn>
                </a:cxnLst>
                <a:rect l="0" t="0" r="r" b="b"/>
                <a:pathLst>
                  <a:path w="36" h="45">
                    <a:moveTo>
                      <a:pt x="36" y="1"/>
                    </a:moveTo>
                    <a:lnTo>
                      <a:pt x="35" y="0"/>
                    </a:lnTo>
                    <a:lnTo>
                      <a:pt x="0" y="44"/>
                    </a:lnTo>
                    <a:lnTo>
                      <a:pt x="0" y="45"/>
                    </a:lnTo>
                    <a:lnTo>
                      <a:pt x="36" y="1"/>
                    </a:lnTo>
                    <a:close/>
                  </a:path>
                </a:pathLst>
              </a:custGeom>
              <a:solidFill>
                <a:srgbClr val="98908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410" name="Freeform 629"/>
              <p:cNvSpPr/>
              <p:nvPr/>
            </p:nvSpPr>
            <p:spPr bwMode="auto">
              <a:xfrm>
                <a:off x="4976" y="1297"/>
                <a:ext cx="37" cy="45"/>
              </a:xfrm>
              <a:custGeom>
                <a:avLst/>
                <a:gdLst>
                  <a:gd name="T0" fmla="*/ 36 w 37"/>
                  <a:gd name="T1" fmla="*/ 1 h 45"/>
                  <a:gd name="T2" fmla="*/ 0 w 37"/>
                  <a:gd name="T3" fmla="*/ 45 h 45"/>
                  <a:gd name="T4" fmla="*/ 1 w 37"/>
                  <a:gd name="T5" fmla="*/ 45 h 45"/>
                  <a:gd name="T6" fmla="*/ 36 w 37"/>
                  <a:gd name="T7" fmla="*/ 2 h 45"/>
                  <a:gd name="T8" fmla="*/ 37 w 37"/>
                  <a:gd name="T9" fmla="*/ 0 h 45"/>
                  <a:gd name="T10" fmla="*/ 37 w 37"/>
                  <a:gd name="T11" fmla="*/ 0 h 45"/>
                  <a:gd name="T12" fmla="*/ 36 w 37"/>
                  <a:gd name="T13" fmla="*/ 1 h 45"/>
                </a:gdLst>
                <a:ahLst/>
                <a:cxnLst>
                  <a:cxn ang="0">
                    <a:pos x="T0" y="T1"/>
                  </a:cxn>
                  <a:cxn ang="0">
                    <a:pos x="T2" y="T3"/>
                  </a:cxn>
                  <a:cxn ang="0">
                    <a:pos x="T4" y="T5"/>
                  </a:cxn>
                  <a:cxn ang="0">
                    <a:pos x="T6" y="T7"/>
                  </a:cxn>
                  <a:cxn ang="0">
                    <a:pos x="T8" y="T9"/>
                  </a:cxn>
                  <a:cxn ang="0">
                    <a:pos x="T10" y="T11"/>
                  </a:cxn>
                  <a:cxn ang="0">
                    <a:pos x="T12" y="T13"/>
                  </a:cxn>
                </a:cxnLst>
                <a:rect l="0" t="0" r="r" b="b"/>
                <a:pathLst>
                  <a:path w="37" h="45">
                    <a:moveTo>
                      <a:pt x="36" y="1"/>
                    </a:moveTo>
                    <a:lnTo>
                      <a:pt x="0" y="45"/>
                    </a:lnTo>
                    <a:lnTo>
                      <a:pt x="1" y="45"/>
                    </a:lnTo>
                    <a:lnTo>
                      <a:pt x="36" y="2"/>
                    </a:lnTo>
                    <a:lnTo>
                      <a:pt x="37" y="0"/>
                    </a:lnTo>
                    <a:lnTo>
                      <a:pt x="37" y="0"/>
                    </a:lnTo>
                    <a:lnTo>
                      <a:pt x="36" y="1"/>
                    </a:lnTo>
                    <a:close/>
                  </a:path>
                </a:pathLst>
              </a:custGeom>
              <a:solidFill>
                <a:srgbClr val="C9C7C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411" name="Freeform 630"/>
              <p:cNvSpPr/>
              <p:nvPr/>
            </p:nvSpPr>
            <p:spPr bwMode="auto">
              <a:xfrm>
                <a:off x="4971" y="1297"/>
                <a:ext cx="42" cy="24"/>
              </a:xfrm>
              <a:custGeom>
                <a:avLst/>
                <a:gdLst>
                  <a:gd name="T0" fmla="*/ 41 w 42"/>
                  <a:gd name="T1" fmla="*/ 0 h 24"/>
                  <a:gd name="T2" fmla="*/ 0 w 42"/>
                  <a:gd name="T3" fmla="*/ 23 h 24"/>
                  <a:gd name="T4" fmla="*/ 0 w 42"/>
                  <a:gd name="T5" fmla="*/ 24 h 24"/>
                  <a:gd name="T6" fmla="*/ 41 w 42"/>
                  <a:gd name="T7" fmla="*/ 1 h 24"/>
                  <a:gd name="T8" fmla="*/ 42 w 42"/>
                  <a:gd name="T9" fmla="*/ 0 h 24"/>
                  <a:gd name="T10" fmla="*/ 41 w 42"/>
                  <a:gd name="T11" fmla="*/ 0 h 24"/>
                </a:gdLst>
                <a:ahLst/>
                <a:cxnLst>
                  <a:cxn ang="0">
                    <a:pos x="T0" y="T1"/>
                  </a:cxn>
                  <a:cxn ang="0">
                    <a:pos x="T2" y="T3"/>
                  </a:cxn>
                  <a:cxn ang="0">
                    <a:pos x="T4" y="T5"/>
                  </a:cxn>
                  <a:cxn ang="0">
                    <a:pos x="T6" y="T7"/>
                  </a:cxn>
                  <a:cxn ang="0">
                    <a:pos x="T8" y="T9"/>
                  </a:cxn>
                  <a:cxn ang="0">
                    <a:pos x="T10" y="T11"/>
                  </a:cxn>
                </a:cxnLst>
                <a:rect l="0" t="0" r="r" b="b"/>
                <a:pathLst>
                  <a:path w="42" h="24">
                    <a:moveTo>
                      <a:pt x="41" y="0"/>
                    </a:moveTo>
                    <a:lnTo>
                      <a:pt x="0" y="23"/>
                    </a:lnTo>
                    <a:lnTo>
                      <a:pt x="0" y="24"/>
                    </a:lnTo>
                    <a:lnTo>
                      <a:pt x="41" y="1"/>
                    </a:lnTo>
                    <a:lnTo>
                      <a:pt x="42" y="0"/>
                    </a:lnTo>
                    <a:lnTo>
                      <a:pt x="41" y="0"/>
                    </a:lnTo>
                    <a:close/>
                  </a:path>
                </a:pathLst>
              </a:custGeom>
              <a:solidFill>
                <a:srgbClr val="C9C7C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412" name="Freeform 631"/>
              <p:cNvSpPr/>
              <p:nvPr/>
            </p:nvSpPr>
            <p:spPr bwMode="auto">
              <a:xfrm>
                <a:off x="4971" y="1296"/>
                <a:ext cx="41" cy="24"/>
              </a:xfrm>
              <a:custGeom>
                <a:avLst/>
                <a:gdLst>
                  <a:gd name="T0" fmla="*/ 41 w 41"/>
                  <a:gd name="T1" fmla="*/ 1 h 24"/>
                  <a:gd name="T2" fmla="*/ 40 w 41"/>
                  <a:gd name="T3" fmla="*/ 0 h 24"/>
                  <a:gd name="T4" fmla="*/ 0 w 41"/>
                  <a:gd name="T5" fmla="*/ 23 h 24"/>
                  <a:gd name="T6" fmla="*/ 0 w 41"/>
                  <a:gd name="T7" fmla="*/ 24 h 24"/>
                  <a:gd name="T8" fmla="*/ 41 w 41"/>
                  <a:gd name="T9" fmla="*/ 1 h 24"/>
                </a:gdLst>
                <a:ahLst/>
                <a:cxnLst>
                  <a:cxn ang="0">
                    <a:pos x="T0" y="T1"/>
                  </a:cxn>
                  <a:cxn ang="0">
                    <a:pos x="T2" y="T3"/>
                  </a:cxn>
                  <a:cxn ang="0">
                    <a:pos x="T4" y="T5"/>
                  </a:cxn>
                  <a:cxn ang="0">
                    <a:pos x="T6" y="T7"/>
                  </a:cxn>
                  <a:cxn ang="0">
                    <a:pos x="T8" y="T9"/>
                  </a:cxn>
                </a:cxnLst>
                <a:rect l="0" t="0" r="r" b="b"/>
                <a:pathLst>
                  <a:path w="41" h="24">
                    <a:moveTo>
                      <a:pt x="41" y="1"/>
                    </a:moveTo>
                    <a:lnTo>
                      <a:pt x="40" y="0"/>
                    </a:lnTo>
                    <a:lnTo>
                      <a:pt x="0" y="23"/>
                    </a:lnTo>
                    <a:lnTo>
                      <a:pt x="0" y="24"/>
                    </a:lnTo>
                    <a:lnTo>
                      <a:pt x="41" y="1"/>
                    </a:lnTo>
                    <a:close/>
                  </a:path>
                </a:pathLst>
              </a:custGeom>
              <a:solidFill>
                <a:srgbClr val="847D7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413" name="Freeform 632"/>
              <p:cNvSpPr/>
              <p:nvPr/>
            </p:nvSpPr>
            <p:spPr bwMode="auto">
              <a:xfrm>
                <a:off x="5013" y="1249"/>
                <a:ext cx="1" cy="46"/>
              </a:xfrm>
              <a:custGeom>
                <a:avLst/>
                <a:gdLst>
                  <a:gd name="T0" fmla="*/ 1 w 1"/>
                  <a:gd name="T1" fmla="*/ 0 h 46"/>
                  <a:gd name="T2" fmla="*/ 0 w 1"/>
                  <a:gd name="T3" fmla="*/ 0 h 46"/>
                  <a:gd name="T4" fmla="*/ 0 w 1"/>
                  <a:gd name="T5" fmla="*/ 46 h 46"/>
                  <a:gd name="T6" fmla="*/ 1 w 1"/>
                  <a:gd name="T7" fmla="*/ 46 h 46"/>
                  <a:gd name="T8" fmla="*/ 1 w 1"/>
                  <a:gd name="T9" fmla="*/ 45 h 46"/>
                  <a:gd name="T10" fmla="*/ 1 w 1"/>
                  <a:gd name="T11" fmla="*/ 0 h 46"/>
                </a:gdLst>
                <a:ahLst/>
                <a:cxnLst>
                  <a:cxn ang="0">
                    <a:pos x="T0" y="T1"/>
                  </a:cxn>
                  <a:cxn ang="0">
                    <a:pos x="T2" y="T3"/>
                  </a:cxn>
                  <a:cxn ang="0">
                    <a:pos x="T4" y="T5"/>
                  </a:cxn>
                  <a:cxn ang="0">
                    <a:pos x="T6" y="T7"/>
                  </a:cxn>
                  <a:cxn ang="0">
                    <a:pos x="T8" y="T9"/>
                  </a:cxn>
                  <a:cxn ang="0">
                    <a:pos x="T10" y="T11"/>
                  </a:cxn>
                </a:cxnLst>
                <a:rect l="0" t="0" r="r" b="b"/>
                <a:pathLst>
                  <a:path w="1" h="46">
                    <a:moveTo>
                      <a:pt x="1" y="0"/>
                    </a:moveTo>
                    <a:lnTo>
                      <a:pt x="0" y="0"/>
                    </a:lnTo>
                    <a:lnTo>
                      <a:pt x="0" y="46"/>
                    </a:lnTo>
                    <a:lnTo>
                      <a:pt x="1" y="46"/>
                    </a:lnTo>
                    <a:lnTo>
                      <a:pt x="1" y="45"/>
                    </a:lnTo>
                    <a:lnTo>
                      <a:pt x="1" y="0"/>
                    </a:lnTo>
                    <a:close/>
                  </a:path>
                </a:pathLst>
              </a:custGeom>
              <a:solidFill>
                <a:srgbClr val="C9C7C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414" name="Freeform 633"/>
              <p:cNvSpPr/>
              <p:nvPr/>
            </p:nvSpPr>
            <p:spPr bwMode="auto">
              <a:xfrm>
                <a:off x="5012" y="1249"/>
                <a:ext cx="1" cy="46"/>
              </a:xfrm>
              <a:custGeom>
                <a:avLst/>
                <a:gdLst>
                  <a:gd name="T0" fmla="*/ 1 w 1"/>
                  <a:gd name="T1" fmla="*/ 0 h 46"/>
                  <a:gd name="T2" fmla="*/ 0 w 1"/>
                  <a:gd name="T3" fmla="*/ 1 h 46"/>
                  <a:gd name="T4" fmla="*/ 0 w 1"/>
                  <a:gd name="T5" fmla="*/ 45 h 46"/>
                  <a:gd name="T6" fmla="*/ 1 w 1"/>
                  <a:gd name="T7" fmla="*/ 46 h 46"/>
                  <a:gd name="T8" fmla="*/ 1 w 1"/>
                  <a:gd name="T9" fmla="*/ 0 h 46"/>
                </a:gdLst>
                <a:ahLst/>
                <a:cxnLst>
                  <a:cxn ang="0">
                    <a:pos x="T0" y="T1"/>
                  </a:cxn>
                  <a:cxn ang="0">
                    <a:pos x="T2" y="T3"/>
                  </a:cxn>
                  <a:cxn ang="0">
                    <a:pos x="T4" y="T5"/>
                  </a:cxn>
                  <a:cxn ang="0">
                    <a:pos x="T6" y="T7"/>
                  </a:cxn>
                  <a:cxn ang="0">
                    <a:pos x="T8" y="T9"/>
                  </a:cxn>
                </a:cxnLst>
                <a:rect l="0" t="0" r="r" b="b"/>
                <a:pathLst>
                  <a:path w="1" h="46">
                    <a:moveTo>
                      <a:pt x="1" y="0"/>
                    </a:moveTo>
                    <a:lnTo>
                      <a:pt x="0" y="1"/>
                    </a:lnTo>
                    <a:lnTo>
                      <a:pt x="0" y="45"/>
                    </a:lnTo>
                    <a:lnTo>
                      <a:pt x="1" y="46"/>
                    </a:lnTo>
                    <a:lnTo>
                      <a:pt x="1" y="0"/>
                    </a:lnTo>
                    <a:close/>
                  </a:path>
                </a:pathLst>
              </a:custGeom>
              <a:solidFill>
                <a:srgbClr val="76706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415" name="Freeform 634"/>
              <p:cNvSpPr/>
              <p:nvPr/>
            </p:nvSpPr>
            <p:spPr bwMode="auto">
              <a:xfrm>
                <a:off x="4992" y="1266"/>
                <a:ext cx="22" cy="30"/>
              </a:xfrm>
              <a:custGeom>
                <a:avLst/>
                <a:gdLst>
                  <a:gd name="T0" fmla="*/ 1 w 22"/>
                  <a:gd name="T1" fmla="*/ 0 h 30"/>
                  <a:gd name="T2" fmla="*/ 0 w 22"/>
                  <a:gd name="T3" fmla="*/ 1 h 30"/>
                  <a:gd name="T4" fmla="*/ 20 w 22"/>
                  <a:gd name="T5" fmla="*/ 30 h 30"/>
                  <a:gd name="T6" fmla="*/ 22 w 22"/>
                  <a:gd name="T7" fmla="*/ 30 h 30"/>
                  <a:gd name="T8" fmla="*/ 22 w 22"/>
                  <a:gd name="T9" fmla="*/ 29 h 30"/>
                  <a:gd name="T10" fmla="*/ 21 w 22"/>
                  <a:gd name="T11" fmla="*/ 29 h 30"/>
                  <a:gd name="T12" fmla="*/ 1 w 22"/>
                  <a:gd name="T13" fmla="*/ 0 h 30"/>
                </a:gdLst>
                <a:ahLst/>
                <a:cxnLst>
                  <a:cxn ang="0">
                    <a:pos x="T0" y="T1"/>
                  </a:cxn>
                  <a:cxn ang="0">
                    <a:pos x="T2" y="T3"/>
                  </a:cxn>
                  <a:cxn ang="0">
                    <a:pos x="T4" y="T5"/>
                  </a:cxn>
                  <a:cxn ang="0">
                    <a:pos x="T6" y="T7"/>
                  </a:cxn>
                  <a:cxn ang="0">
                    <a:pos x="T8" y="T9"/>
                  </a:cxn>
                  <a:cxn ang="0">
                    <a:pos x="T10" y="T11"/>
                  </a:cxn>
                  <a:cxn ang="0">
                    <a:pos x="T12" y="T13"/>
                  </a:cxn>
                </a:cxnLst>
                <a:rect l="0" t="0" r="r" b="b"/>
                <a:pathLst>
                  <a:path w="22" h="30">
                    <a:moveTo>
                      <a:pt x="1" y="0"/>
                    </a:moveTo>
                    <a:lnTo>
                      <a:pt x="0" y="1"/>
                    </a:lnTo>
                    <a:lnTo>
                      <a:pt x="20" y="30"/>
                    </a:lnTo>
                    <a:lnTo>
                      <a:pt x="22" y="30"/>
                    </a:lnTo>
                    <a:lnTo>
                      <a:pt x="22" y="29"/>
                    </a:lnTo>
                    <a:lnTo>
                      <a:pt x="21" y="29"/>
                    </a:lnTo>
                    <a:lnTo>
                      <a:pt x="1" y="0"/>
                    </a:lnTo>
                    <a:close/>
                  </a:path>
                </a:pathLst>
              </a:custGeom>
              <a:solidFill>
                <a:srgbClr val="C9C7C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416" name="Freeform 635"/>
              <p:cNvSpPr/>
              <p:nvPr/>
            </p:nvSpPr>
            <p:spPr bwMode="auto">
              <a:xfrm>
                <a:off x="4992" y="1267"/>
                <a:ext cx="20" cy="29"/>
              </a:xfrm>
              <a:custGeom>
                <a:avLst/>
                <a:gdLst>
                  <a:gd name="T0" fmla="*/ 0 w 20"/>
                  <a:gd name="T1" fmla="*/ 0 h 29"/>
                  <a:gd name="T2" fmla="*/ 0 w 20"/>
                  <a:gd name="T3" fmla="*/ 1 h 29"/>
                  <a:gd name="T4" fmla="*/ 19 w 20"/>
                  <a:gd name="T5" fmla="*/ 28 h 29"/>
                  <a:gd name="T6" fmla="*/ 20 w 20"/>
                  <a:gd name="T7" fmla="*/ 29 h 29"/>
                  <a:gd name="T8" fmla="*/ 0 w 20"/>
                  <a:gd name="T9" fmla="*/ 0 h 29"/>
                </a:gdLst>
                <a:ahLst/>
                <a:cxnLst>
                  <a:cxn ang="0">
                    <a:pos x="T0" y="T1"/>
                  </a:cxn>
                  <a:cxn ang="0">
                    <a:pos x="T2" y="T3"/>
                  </a:cxn>
                  <a:cxn ang="0">
                    <a:pos x="T4" y="T5"/>
                  </a:cxn>
                  <a:cxn ang="0">
                    <a:pos x="T6" y="T7"/>
                  </a:cxn>
                  <a:cxn ang="0">
                    <a:pos x="T8" y="T9"/>
                  </a:cxn>
                </a:cxnLst>
                <a:rect l="0" t="0" r="r" b="b"/>
                <a:pathLst>
                  <a:path w="20" h="29">
                    <a:moveTo>
                      <a:pt x="0" y="0"/>
                    </a:moveTo>
                    <a:lnTo>
                      <a:pt x="0" y="1"/>
                    </a:lnTo>
                    <a:lnTo>
                      <a:pt x="19" y="28"/>
                    </a:lnTo>
                    <a:lnTo>
                      <a:pt x="20" y="29"/>
                    </a:lnTo>
                    <a:lnTo>
                      <a:pt x="0" y="0"/>
                    </a:lnTo>
                    <a:close/>
                  </a:path>
                </a:pathLst>
              </a:custGeom>
              <a:solidFill>
                <a:srgbClr val="514D4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417" name="Freeform 636"/>
              <p:cNvSpPr/>
              <p:nvPr/>
            </p:nvSpPr>
            <p:spPr bwMode="auto">
              <a:xfrm>
                <a:off x="4978" y="1291"/>
                <a:ext cx="70" cy="10"/>
              </a:xfrm>
              <a:custGeom>
                <a:avLst/>
                <a:gdLst>
                  <a:gd name="T0" fmla="*/ 0 w 70"/>
                  <a:gd name="T1" fmla="*/ 0 h 10"/>
                  <a:gd name="T2" fmla="*/ 0 w 70"/>
                  <a:gd name="T3" fmla="*/ 2 h 10"/>
                  <a:gd name="T4" fmla="*/ 34 w 70"/>
                  <a:gd name="T5" fmla="*/ 6 h 10"/>
                  <a:gd name="T6" fmla="*/ 35 w 70"/>
                  <a:gd name="T7" fmla="*/ 6 h 10"/>
                  <a:gd name="T8" fmla="*/ 35 w 70"/>
                  <a:gd name="T9" fmla="*/ 6 h 10"/>
                  <a:gd name="T10" fmla="*/ 35 w 70"/>
                  <a:gd name="T11" fmla="*/ 6 h 10"/>
                  <a:gd name="T12" fmla="*/ 37 w 70"/>
                  <a:gd name="T13" fmla="*/ 6 h 10"/>
                  <a:gd name="T14" fmla="*/ 69 w 70"/>
                  <a:gd name="T15" fmla="*/ 10 h 10"/>
                  <a:gd name="T16" fmla="*/ 70 w 70"/>
                  <a:gd name="T17" fmla="*/ 9 h 10"/>
                  <a:gd name="T18" fmla="*/ 37 w 70"/>
                  <a:gd name="T19" fmla="*/ 5 h 10"/>
                  <a:gd name="T20" fmla="*/ 37 w 70"/>
                  <a:gd name="T21" fmla="*/ 5 h 10"/>
                  <a:gd name="T22" fmla="*/ 36 w 70"/>
                  <a:gd name="T23" fmla="*/ 5 h 10"/>
                  <a:gd name="T24" fmla="*/ 36 w 70"/>
                  <a:gd name="T25" fmla="*/ 5 h 10"/>
                  <a:gd name="T26" fmla="*/ 34 w 70"/>
                  <a:gd name="T27" fmla="*/ 5 h 10"/>
                  <a:gd name="T28" fmla="*/ 0 w 70"/>
                  <a:gd name="T29"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10">
                    <a:moveTo>
                      <a:pt x="0" y="0"/>
                    </a:moveTo>
                    <a:lnTo>
                      <a:pt x="0" y="2"/>
                    </a:lnTo>
                    <a:lnTo>
                      <a:pt x="34" y="6"/>
                    </a:lnTo>
                    <a:lnTo>
                      <a:pt x="35" y="6"/>
                    </a:lnTo>
                    <a:lnTo>
                      <a:pt x="35" y="6"/>
                    </a:lnTo>
                    <a:lnTo>
                      <a:pt x="35" y="6"/>
                    </a:lnTo>
                    <a:lnTo>
                      <a:pt x="37" y="6"/>
                    </a:lnTo>
                    <a:lnTo>
                      <a:pt x="69" y="10"/>
                    </a:lnTo>
                    <a:lnTo>
                      <a:pt x="70" y="9"/>
                    </a:lnTo>
                    <a:lnTo>
                      <a:pt x="37" y="5"/>
                    </a:lnTo>
                    <a:lnTo>
                      <a:pt x="37" y="5"/>
                    </a:lnTo>
                    <a:lnTo>
                      <a:pt x="36" y="5"/>
                    </a:lnTo>
                    <a:lnTo>
                      <a:pt x="36" y="5"/>
                    </a:lnTo>
                    <a:lnTo>
                      <a:pt x="34" y="5"/>
                    </a:lnTo>
                    <a:lnTo>
                      <a:pt x="0" y="0"/>
                    </a:lnTo>
                    <a:close/>
                  </a:path>
                </a:pathLst>
              </a:custGeom>
              <a:solidFill>
                <a:srgbClr val="C9C7C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418" name="Freeform 637"/>
              <p:cNvSpPr/>
              <p:nvPr/>
            </p:nvSpPr>
            <p:spPr bwMode="auto">
              <a:xfrm>
                <a:off x="4978" y="1291"/>
                <a:ext cx="34" cy="5"/>
              </a:xfrm>
              <a:custGeom>
                <a:avLst/>
                <a:gdLst>
                  <a:gd name="T0" fmla="*/ 34 w 34"/>
                  <a:gd name="T1" fmla="*/ 5 h 5"/>
                  <a:gd name="T2" fmla="*/ 33 w 34"/>
                  <a:gd name="T3" fmla="*/ 4 h 5"/>
                  <a:gd name="T4" fmla="*/ 0 w 34"/>
                  <a:gd name="T5" fmla="*/ 0 h 5"/>
                  <a:gd name="T6" fmla="*/ 0 w 34"/>
                  <a:gd name="T7" fmla="*/ 0 h 5"/>
                  <a:gd name="T8" fmla="*/ 34 w 34"/>
                  <a:gd name="T9" fmla="*/ 5 h 5"/>
                </a:gdLst>
                <a:ahLst/>
                <a:cxnLst>
                  <a:cxn ang="0">
                    <a:pos x="T0" y="T1"/>
                  </a:cxn>
                  <a:cxn ang="0">
                    <a:pos x="T2" y="T3"/>
                  </a:cxn>
                  <a:cxn ang="0">
                    <a:pos x="T4" y="T5"/>
                  </a:cxn>
                  <a:cxn ang="0">
                    <a:pos x="T6" y="T7"/>
                  </a:cxn>
                  <a:cxn ang="0">
                    <a:pos x="T8" y="T9"/>
                  </a:cxn>
                </a:cxnLst>
                <a:rect l="0" t="0" r="r" b="b"/>
                <a:pathLst>
                  <a:path w="34" h="5">
                    <a:moveTo>
                      <a:pt x="34" y="5"/>
                    </a:moveTo>
                    <a:lnTo>
                      <a:pt x="33" y="4"/>
                    </a:lnTo>
                    <a:lnTo>
                      <a:pt x="0" y="0"/>
                    </a:lnTo>
                    <a:lnTo>
                      <a:pt x="0" y="0"/>
                    </a:lnTo>
                    <a:lnTo>
                      <a:pt x="34" y="5"/>
                    </a:lnTo>
                    <a:close/>
                  </a:path>
                </a:pathLst>
              </a:custGeom>
              <a:solidFill>
                <a:srgbClr val="58545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419" name="Freeform 638"/>
              <p:cNvSpPr/>
              <p:nvPr/>
            </p:nvSpPr>
            <p:spPr bwMode="auto">
              <a:xfrm>
                <a:off x="5170" y="1253"/>
                <a:ext cx="37" cy="10"/>
              </a:xfrm>
              <a:custGeom>
                <a:avLst/>
                <a:gdLst>
                  <a:gd name="T0" fmla="*/ 37 w 37"/>
                  <a:gd name="T1" fmla="*/ 3 h 10"/>
                  <a:gd name="T2" fmla="*/ 32 w 37"/>
                  <a:gd name="T3" fmla="*/ 0 h 10"/>
                  <a:gd name="T4" fmla="*/ 0 w 37"/>
                  <a:gd name="T5" fmla="*/ 3 h 10"/>
                  <a:gd name="T6" fmla="*/ 5 w 37"/>
                  <a:gd name="T7" fmla="*/ 6 h 10"/>
                  <a:gd name="T8" fmla="*/ 37 w 37"/>
                  <a:gd name="T9" fmla="*/ 3 h 10"/>
                </a:gdLst>
                <a:ahLst/>
                <a:cxnLst>
                  <a:cxn ang="0">
                    <a:pos x="T0" y="T1"/>
                  </a:cxn>
                  <a:cxn ang="0">
                    <a:pos x="T2" y="T3"/>
                  </a:cxn>
                  <a:cxn ang="0">
                    <a:pos x="T4" y="T5"/>
                  </a:cxn>
                  <a:cxn ang="0">
                    <a:pos x="T6" y="T7"/>
                  </a:cxn>
                  <a:cxn ang="0">
                    <a:pos x="T8" y="T9"/>
                  </a:cxn>
                </a:cxnLst>
                <a:rect l="0" t="0" r="r" b="b"/>
                <a:pathLst>
                  <a:path w="37" h="10">
                    <a:moveTo>
                      <a:pt x="37" y="3"/>
                    </a:moveTo>
                    <a:cubicBezTo>
                      <a:pt x="32" y="0"/>
                      <a:pt x="32" y="0"/>
                      <a:pt x="32" y="0"/>
                    </a:cubicBezTo>
                    <a:cubicBezTo>
                      <a:pt x="20" y="7"/>
                      <a:pt x="8" y="8"/>
                      <a:pt x="0" y="3"/>
                    </a:cubicBezTo>
                    <a:cubicBezTo>
                      <a:pt x="5" y="6"/>
                      <a:pt x="5" y="6"/>
                      <a:pt x="5" y="6"/>
                    </a:cubicBezTo>
                    <a:cubicBezTo>
                      <a:pt x="13" y="10"/>
                      <a:pt x="24" y="10"/>
                      <a:pt x="37" y="3"/>
                    </a:cubicBezTo>
                    <a:close/>
                  </a:path>
                </a:pathLst>
              </a:custGeom>
              <a:solidFill>
                <a:srgbClr val="4F4F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420" name="Freeform 639"/>
              <p:cNvSpPr/>
              <p:nvPr/>
            </p:nvSpPr>
            <p:spPr bwMode="auto">
              <a:xfrm>
                <a:off x="5170" y="1253"/>
                <a:ext cx="37" cy="10"/>
              </a:xfrm>
              <a:custGeom>
                <a:avLst/>
                <a:gdLst>
                  <a:gd name="T0" fmla="*/ 37 w 37"/>
                  <a:gd name="T1" fmla="*/ 3 h 10"/>
                  <a:gd name="T2" fmla="*/ 32 w 37"/>
                  <a:gd name="T3" fmla="*/ 0 h 10"/>
                  <a:gd name="T4" fmla="*/ 0 w 37"/>
                  <a:gd name="T5" fmla="*/ 3 h 10"/>
                  <a:gd name="T6" fmla="*/ 5 w 37"/>
                  <a:gd name="T7" fmla="*/ 6 h 10"/>
                  <a:gd name="T8" fmla="*/ 37 w 37"/>
                  <a:gd name="T9" fmla="*/ 3 h 10"/>
                </a:gdLst>
                <a:ahLst/>
                <a:cxnLst>
                  <a:cxn ang="0">
                    <a:pos x="T0" y="T1"/>
                  </a:cxn>
                  <a:cxn ang="0">
                    <a:pos x="T2" y="T3"/>
                  </a:cxn>
                  <a:cxn ang="0">
                    <a:pos x="T4" y="T5"/>
                  </a:cxn>
                  <a:cxn ang="0">
                    <a:pos x="T6" y="T7"/>
                  </a:cxn>
                  <a:cxn ang="0">
                    <a:pos x="T8" y="T9"/>
                  </a:cxn>
                </a:cxnLst>
                <a:rect l="0" t="0" r="r" b="b"/>
                <a:pathLst>
                  <a:path w="37" h="10">
                    <a:moveTo>
                      <a:pt x="37" y="3"/>
                    </a:moveTo>
                    <a:cubicBezTo>
                      <a:pt x="32" y="0"/>
                      <a:pt x="32" y="0"/>
                      <a:pt x="32" y="0"/>
                    </a:cubicBezTo>
                    <a:cubicBezTo>
                      <a:pt x="20" y="7"/>
                      <a:pt x="8" y="8"/>
                      <a:pt x="0" y="3"/>
                    </a:cubicBezTo>
                    <a:cubicBezTo>
                      <a:pt x="5" y="6"/>
                      <a:pt x="5" y="6"/>
                      <a:pt x="5" y="6"/>
                    </a:cubicBezTo>
                    <a:cubicBezTo>
                      <a:pt x="13" y="10"/>
                      <a:pt x="24" y="10"/>
                      <a:pt x="37" y="3"/>
                    </a:cubicBezTo>
                    <a:close/>
                  </a:path>
                </a:pathLst>
              </a:custGeom>
              <a:solidFill>
                <a:srgbClr val="4F4F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421" name="Freeform 640"/>
              <p:cNvSpPr/>
              <p:nvPr/>
            </p:nvSpPr>
            <p:spPr bwMode="auto">
              <a:xfrm>
                <a:off x="5170" y="1253"/>
                <a:ext cx="37" cy="10"/>
              </a:xfrm>
              <a:custGeom>
                <a:avLst/>
                <a:gdLst>
                  <a:gd name="T0" fmla="*/ 37 w 37"/>
                  <a:gd name="T1" fmla="*/ 3 h 10"/>
                  <a:gd name="T2" fmla="*/ 32 w 37"/>
                  <a:gd name="T3" fmla="*/ 0 h 10"/>
                  <a:gd name="T4" fmla="*/ 0 w 37"/>
                  <a:gd name="T5" fmla="*/ 3 h 10"/>
                  <a:gd name="T6" fmla="*/ 5 w 37"/>
                  <a:gd name="T7" fmla="*/ 6 h 10"/>
                  <a:gd name="T8" fmla="*/ 37 w 37"/>
                  <a:gd name="T9" fmla="*/ 3 h 10"/>
                </a:gdLst>
                <a:ahLst/>
                <a:cxnLst>
                  <a:cxn ang="0">
                    <a:pos x="T0" y="T1"/>
                  </a:cxn>
                  <a:cxn ang="0">
                    <a:pos x="T2" y="T3"/>
                  </a:cxn>
                  <a:cxn ang="0">
                    <a:pos x="T4" y="T5"/>
                  </a:cxn>
                  <a:cxn ang="0">
                    <a:pos x="T6" y="T7"/>
                  </a:cxn>
                  <a:cxn ang="0">
                    <a:pos x="T8" y="T9"/>
                  </a:cxn>
                </a:cxnLst>
                <a:rect l="0" t="0" r="r" b="b"/>
                <a:pathLst>
                  <a:path w="37" h="10">
                    <a:moveTo>
                      <a:pt x="37" y="3"/>
                    </a:moveTo>
                    <a:cubicBezTo>
                      <a:pt x="32" y="0"/>
                      <a:pt x="32" y="0"/>
                      <a:pt x="32" y="0"/>
                    </a:cubicBezTo>
                    <a:cubicBezTo>
                      <a:pt x="20" y="7"/>
                      <a:pt x="8" y="8"/>
                      <a:pt x="0" y="3"/>
                    </a:cubicBezTo>
                    <a:cubicBezTo>
                      <a:pt x="5" y="6"/>
                      <a:pt x="5" y="6"/>
                      <a:pt x="5" y="6"/>
                    </a:cubicBezTo>
                    <a:cubicBezTo>
                      <a:pt x="13" y="10"/>
                      <a:pt x="24" y="10"/>
                      <a:pt x="37" y="3"/>
                    </a:cubicBezTo>
                    <a:close/>
                  </a:path>
                </a:pathLst>
              </a:custGeom>
              <a:solidFill>
                <a:srgbClr val="4F4F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422" name="Freeform 641"/>
              <p:cNvSpPr/>
              <p:nvPr/>
            </p:nvSpPr>
            <p:spPr bwMode="auto">
              <a:xfrm>
                <a:off x="5170" y="1253"/>
                <a:ext cx="37" cy="10"/>
              </a:xfrm>
              <a:custGeom>
                <a:avLst/>
                <a:gdLst>
                  <a:gd name="T0" fmla="*/ 37 w 37"/>
                  <a:gd name="T1" fmla="*/ 3 h 10"/>
                  <a:gd name="T2" fmla="*/ 32 w 37"/>
                  <a:gd name="T3" fmla="*/ 0 h 10"/>
                  <a:gd name="T4" fmla="*/ 0 w 37"/>
                  <a:gd name="T5" fmla="*/ 3 h 10"/>
                  <a:gd name="T6" fmla="*/ 5 w 37"/>
                  <a:gd name="T7" fmla="*/ 6 h 10"/>
                  <a:gd name="T8" fmla="*/ 37 w 37"/>
                  <a:gd name="T9" fmla="*/ 3 h 10"/>
                </a:gdLst>
                <a:ahLst/>
                <a:cxnLst>
                  <a:cxn ang="0">
                    <a:pos x="T0" y="T1"/>
                  </a:cxn>
                  <a:cxn ang="0">
                    <a:pos x="T2" y="T3"/>
                  </a:cxn>
                  <a:cxn ang="0">
                    <a:pos x="T4" y="T5"/>
                  </a:cxn>
                  <a:cxn ang="0">
                    <a:pos x="T6" y="T7"/>
                  </a:cxn>
                  <a:cxn ang="0">
                    <a:pos x="T8" y="T9"/>
                  </a:cxn>
                </a:cxnLst>
                <a:rect l="0" t="0" r="r" b="b"/>
                <a:pathLst>
                  <a:path w="37" h="10">
                    <a:moveTo>
                      <a:pt x="37" y="3"/>
                    </a:moveTo>
                    <a:cubicBezTo>
                      <a:pt x="32" y="0"/>
                      <a:pt x="32" y="0"/>
                      <a:pt x="32" y="0"/>
                    </a:cubicBezTo>
                    <a:cubicBezTo>
                      <a:pt x="20" y="7"/>
                      <a:pt x="8" y="8"/>
                      <a:pt x="0" y="3"/>
                    </a:cubicBezTo>
                    <a:cubicBezTo>
                      <a:pt x="5" y="6"/>
                      <a:pt x="5" y="6"/>
                      <a:pt x="5" y="6"/>
                    </a:cubicBezTo>
                    <a:cubicBezTo>
                      <a:pt x="13" y="10"/>
                      <a:pt x="24" y="10"/>
                      <a:pt x="37" y="3"/>
                    </a:cubicBezTo>
                    <a:close/>
                  </a:path>
                </a:pathLst>
              </a:custGeom>
              <a:solidFill>
                <a:srgbClr val="4F4F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423" name="Freeform 642"/>
              <p:cNvSpPr/>
              <p:nvPr/>
            </p:nvSpPr>
            <p:spPr bwMode="auto">
              <a:xfrm>
                <a:off x="5182" y="1149"/>
                <a:ext cx="24" cy="19"/>
              </a:xfrm>
              <a:custGeom>
                <a:avLst/>
                <a:gdLst>
                  <a:gd name="T0" fmla="*/ 24 w 24"/>
                  <a:gd name="T1" fmla="*/ 2 h 19"/>
                  <a:gd name="T2" fmla="*/ 20 w 24"/>
                  <a:gd name="T3" fmla="*/ 0 h 19"/>
                  <a:gd name="T4" fmla="*/ 0 w 24"/>
                  <a:gd name="T5" fmla="*/ 16 h 19"/>
                  <a:gd name="T6" fmla="*/ 5 w 24"/>
                  <a:gd name="T7" fmla="*/ 19 h 19"/>
                  <a:gd name="T8" fmla="*/ 24 w 24"/>
                  <a:gd name="T9" fmla="*/ 2 h 19"/>
                </a:gdLst>
                <a:ahLst/>
                <a:cxnLst>
                  <a:cxn ang="0">
                    <a:pos x="T0" y="T1"/>
                  </a:cxn>
                  <a:cxn ang="0">
                    <a:pos x="T2" y="T3"/>
                  </a:cxn>
                  <a:cxn ang="0">
                    <a:pos x="T4" y="T5"/>
                  </a:cxn>
                  <a:cxn ang="0">
                    <a:pos x="T6" y="T7"/>
                  </a:cxn>
                  <a:cxn ang="0">
                    <a:pos x="T8" y="T9"/>
                  </a:cxn>
                </a:cxnLst>
                <a:rect l="0" t="0" r="r" b="b"/>
                <a:pathLst>
                  <a:path w="24" h="19">
                    <a:moveTo>
                      <a:pt x="24" y="2"/>
                    </a:moveTo>
                    <a:cubicBezTo>
                      <a:pt x="20" y="0"/>
                      <a:pt x="20" y="0"/>
                      <a:pt x="20" y="0"/>
                    </a:cubicBezTo>
                    <a:cubicBezTo>
                      <a:pt x="13" y="4"/>
                      <a:pt x="6" y="10"/>
                      <a:pt x="0" y="16"/>
                    </a:cubicBezTo>
                    <a:cubicBezTo>
                      <a:pt x="5" y="19"/>
                      <a:pt x="5" y="19"/>
                      <a:pt x="5" y="19"/>
                    </a:cubicBezTo>
                    <a:cubicBezTo>
                      <a:pt x="11" y="12"/>
                      <a:pt x="17" y="7"/>
                      <a:pt x="24" y="2"/>
                    </a:cubicBezTo>
                    <a:close/>
                  </a:path>
                </a:pathLst>
              </a:custGeom>
              <a:solidFill>
                <a:srgbClr val="99918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424" name="Freeform 643"/>
              <p:cNvSpPr/>
              <p:nvPr/>
            </p:nvSpPr>
            <p:spPr bwMode="auto">
              <a:xfrm>
                <a:off x="5165" y="1165"/>
                <a:ext cx="22" cy="31"/>
              </a:xfrm>
              <a:custGeom>
                <a:avLst/>
                <a:gdLst>
                  <a:gd name="T0" fmla="*/ 22 w 22"/>
                  <a:gd name="T1" fmla="*/ 3 h 31"/>
                  <a:gd name="T2" fmla="*/ 17 w 22"/>
                  <a:gd name="T3" fmla="*/ 0 h 31"/>
                  <a:gd name="T4" fmla="*/ 0 w 22"/>
                  <a:gd name="T5" fmla="*/ 28 h 31"/>
                  <a:gd name="T6" fmla="*/ 4 w 22"/>
                  <a:gd name="T7" fmla="*/ 31 h 31"/>
                  <a:gd name="T8" fmla="*/ 22 w 22"/>
                  <a:gd name="T9" fmla="*/ 3 h 31"/>
                </a:gdLst>
                <a:ahLst/>
                <a:cxnLst>
                  <a:cxn ang="0">
                    <a:pos x="T0" y="T1"/>
                  </a:cxn>
                  <a:cxn ang="0">
                    <a:pos x="T2" y="T3"/>
                  </a:cxn>
                  <a:cxn ang="0">
                    <a:pos x="T4" y="T5"/>
                  </a:cxn>
                  <a:cxn ang="0">
                    <a:pos x="T6" y="T7"/>
                  </a:cxn>
                  <a:cxn ang="0">
                    <a:pos x="T8" y="T9"/>
                  </a:cxn>
                </a:cxnLst>
                <a:rect l="0" t="0" r="r" b="b"/>
                <a:pathLst>
                  <a:path w="22" h="31">
                    <a:moveTo>
                      <a:pt x="22" y="3"/>
                    </a:moveTo>
                    <a:cubicBezTo>
                      <a:pt x="17" y="0"/>
                      <a:pt x="17" y="0"/>
                      <a:pt x="17" y="0"/>
                    </a:cubicBezTo>
                    <a:cubicBezTo>
                      <a:pt x="10" y="9"/>
                      <a:pt x="4" y="18"/>
                      <a:pt x="0" y="28"/>
                    </a:cubicBezTo>
                    <a:cubicBezTo>
                      <a:pt x="4" y="31"/>
                      <a:pt x="4" y="31"/>
                      <a:pt x="4" y="31"/>
                    </a:cubicBezTo>
                    <a:cubicBezTo>
                      <a:pt x="9" y="21"/>
                      <a:pt x="15" y="11"/>
                      <a:pt x="22" y="3"/>
                    </a:cubicBezTo>
                  </a:path>
                </a:pathLst>
              </a:custGeom>
              <a:solidFill>
                <a:srgbClr val="D6D3D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425" name="Freeform 644"/>
              <p:cNvSpPr/>
              <p:nvPr/>
            </p:nvSpPr>
            <p:spPr bwMode="auto">
              <a:xfrm>
                <a:off x="5157" y="1193"/>
                <a:ext cx="18" cy="66"/>
              </a:xfrm>
              <a:custGeom>
                <a:avLst/>
                <a:gdLst>
                  <a:gd name="T0" fmla="*/ 12 w 18"/>
                  <a:gd name="T1" fmla="*/ 3 h 66"/>
                  <a:gd name="T2" fmla="*/ 8 w 18"/>
                  <a:gd name="T3" fmla="*/ 0 h 66"/>
                  <a:gd name="T4" fmla="*/ 0 w 18"/>
                  <a:gd name="T5" fmla="*/ 34 h 66"/>
                  <a:gd name="T6" fmla="*/ 13 w 18"/>
                  <a:gd name="T7" fmla="*/ 63 h 66"/>
                  <a:gd name="T8" fmla="*/ 18 w 18"/>
                  <a:gd name="T9" fmla="*/ 66 h 66"/>
                  <a:gd name="T10" fmla="*/ 4 w 18"/>
                  <a:gd name="T11" fmla="*/ 37 h 66"/>
                  <a:gd name="T12" fmla="*/ 12 w 18"/>
                  <a:gd name="T13" fmla="*/ 3 h 66"/>
                </a:gdLst>
                <a:ahLst/>
                <a:cxnLst>
                  <a:cxn ang="0">
                    <a:pos x="T0" y="T1"/>
                  </a:cxn>
                  <a:cxn ang="0">
                    <a:pos x="T2" y="T3"/>
                  </a:cxn>
                  <a:cxn ang="0">
                    <a:pos x="T4" y="T5"/>
                  </a:cxn>
                  <a:cxn ang="0">
                    <a:pos x="T6" y="T7"/>
                  </a:cxn>
                  <a:cxn ang="0">
                    <a:pos x="T8" y="T9"/>
                  </a:cxn>
                  <a:cxn ang="0">
                    <a:pos x="T10" y="T11"/>
                  </a:cxn>
                  <a:cxn ang="0">
                    <a:pos x="T12" y="T13"/>
                  </a:cxn>
                </a:cxnLst>
                <a:rect l="0" t="0" r="r" b="b"/>
                <a:pathLst>
                  <a:path w="18" h="66">
                    <a:moveTo>
                      <a:pt x="12" y="3"/>
                    </a:moveTo>
                    <a:cubicBezTo>
                      <a:pt x="8" y="0"/>
                      <a:pt x="8" y="0"/>
                      <a:pt x="8" y="0"/>
                    </a:cubicBezTo>
                    <a:cubicBezTo>
                      <a:pt x="3" y="11"/>
                      <a:pt x="0" y="23"/>
                      <a:pt x="0" y="34"/>
                    </a:cubicBezTo>
                    <a:cubicBezTo>
                      <a:pt x="0" y="48"/>
                      <a:pt x="5" y="58"/>
                      <a:pt x="13" y="63"/>
                    </a:cubicBezTo>
                    <a:cubicBezTo>
                      <a:pt x="18" y="66"/>
                      <a:pt x="18" y="66"/>
                      <a:pt x="18" y="66"/>
                    </a:cubicBezTo>
                    <a:cubicBezTo>
                      <a:pt x="9" y="61"/>
                      <a:pt x="4" y="51"/>
                      <a:pt x="4" y="37"/>
                    </a:cubicBezTo>
                    <a:cubicBezTo>
                      <a:pt x="4" y="26"/>
                      <a:pt x="7" y="14"/>
                      <a:pt x="12" y="3"/>
                    </a:cubicBezTo>
                    <a:close/>
                  </a:path>
                </a:pathLst>
              </a:custGeom>
              <a:solidFill>
                <a:srgbClr val="99918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426" name="Freeform 645"/>
              <p:cNvSpPr/>
              <p:nvPr/>
            </p:nvSpPr>
            <p:spPr bwMode="auto">
              <a:xfrm>
                <a:off x="5170" y="1253"/>
                <a:ext cx="37" cy="10"/>
              </a:xfrm>
              <a:custGeom>
                <a:avLst/>
                <a:gdLst>
                  <a:gd name="T0" fmla="*/ 37 w 37"/>
                  <a:gd name="T1" fmla="*/ 3 h 10"/>
                  <a:gd name="T2" fmla="*/ 32 w 37"/>
                  <a:gd name="T3" fmla="*/ 0 h 10"/>
                  <a:gd name="T4" fmla="*/ 0 w 37"/>
                  <a:gd name="T5" fmla="*/ 3 h 10"/>
                  <a:gd name="T6" fmla="*/ 5 w 37"/>
                  <a:gd name="T7" fmla="*/ 6 h 10"/>
                  <a:gd name="T8" fmla="*/ 37 w 37"/>
                  <a:gd name="T9" fmla="*/ 3 h 10"/>
                </a:gdLst>
                <a:ahLst/>
                <a:cxnLst>
                  <a:cxn ang="0">
                    <a:pos x="T0" y="T1"/>
                  </a:cxn>
                  <a:cxn ang="0">
                    <a:pos x="T2" y="T3"/>
                  </a:cxn>
                  <a:cxn ang="0">
                    <a:pos x="T4" y="T5"/>
                  </a:cxn>
                  <a:cxn ang="0">
                    <a:pos x="T6" y="T7"/>
                  </a:cxn>
                  <a:cxn ang="0">
                    <a:pos x="T8" y="T9"/>
                  </a:cxn>
                </a:cxnLst>
                <a:rect l="0" t="0" r="r" b="b"/>
                <a:pathLst>
                  <a:path w="37" h="10">
                    <a:moveTo>
                      <a:pt x="37" y="3"/>
                    </a:moveTo>
                    <a:cubicBezTo>
                      <a:pt x="32" y="0"/>
                      <a:pt x="32" y="0"/>
                      <a:pt x="32" y="0"/>
                    </a:cubicBezTo>
                    <a:cubicBezTo>
                      <a:pt x="20" y="7"/>
                      <a:pt x="8" y="8"/>
                      <a:pt x="0" y="3"/>
                    </a:cubicBezTo>
                    <a:cubicBezTo>
                      <a:pt x="5" y="6"/>
                      <a:pt x="5" y="6"/>
                      <a:pt x="5" y="6"/>
                    </a:cubicBezTo>
                    <a:cubicBezTo>
                      <a:pt x="13" y="10"/>
                      <a:pt x="24" y="10"/>
                      <a:pt x="37" y="3"/>
                    </a:cubicBezTo>
                    <a:close/>
                  </a:path>
                </a:pathLst>
              </a:custGeom>
              <a:solidFill>
                <a:srgbClr val="4F4F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427" name="Freeform 646"/>
              <p:cNvSpPr/>
              <p:nvPr/>
            </p:nvSpPr>
            <p:spPr bwMode="auto">
              <a:xfrm>
                <a:off x="5234" y="1146"/>
                <a:ext cx="18" cy="65"/>
              </a:xfrm>
              <a:custGeom>
                <a:avLst/>
                <a:gdLst>
                  <a:gd name="T0" fmla="*/ 5 w 18"/>
                  <a:gd name="T1" fmla="*/ 2 h 65"/>
                  <a:gd name="T2" fmla="*/ 0 w 18"/>
                  <a:gd name="T3" fmla="*/ 0 h 65"/>
                  <a:gd name="T4" fmla="*/ 13 w 18"/>
                  <a:gd name="T5" fmla="*/ 29 h 65"/>
                  <a:gd name="T6" fmla="*/ 6 w 18"/>
                  <a:gd name="T7" fmla="*/ 63 h 65"/>
                  <a:gd name="T8" fmla="*/ 10 w 18"/>
                  <a:gd name="T9" fmla="*/ 65 h 65"/>
                  <a:gd name="T10" fmla="*/ 18 w 18"/>
                  <a:gd name="T11" fmla="*/ 31 h 65"/>
                  <a:gd name="T12" fmla="*/ 5 w 18"/>
                  <a:gd name="T13" fmla="*/ 2 h 65"/>
                </a:gdLst>
                <a:ahLst/>
                <a:cxnLst>
                  <a:cxn ang="0">
                    <a:pos x="T0" y="T1"/>
                  </a:cxn>
                  <a:cxn ang="0">
                    <a:pos x="T2" y="T3"/>
                  </a:cxn>
                  <a:cxn ang="0">
                    <a:pos x="T4" y="T5"/>
                  </a:cxn>
                  <a:cxn ang="0">
                    <a:pos x="T6" y="T7"/>
                  </a:cxn>
                  <a:cxn ang="0">
                    <a:pos x="T8" y="T9"/>
                  </a:cxn>
                  <a:cxn ang="0">
                    <a:pos x="T10" y="T11"/>
                  </a:cxn>
                  <a:cxn ang="0">
                    <a:pos x="T12" y="T13"/>
                  </a:cxn>
                </a:cxnLst>
                <a:rect l="0" t="0" r="r" b="b"/>
                <a:pathLst>
                  <a:path w="18" h="65">
                    <a:moveTo>
                      <a:pt x="5" y="2"/>
                    </a:moveTo>
                    <a:cubicBezTo>
                      <a:pt x="0" y="0"/>
                      <a:pt x="0" y="0"/>
                      <a:pt x="0" y="0"/>
                    </a:cubicBezTo>
                    <a:cubicBezTo>
                      <a:pt x="8" y="4"/>
                      <a:pt x="13" y="14"/>
                      <a:pt x="13" y="29"/>
                    </a:cubicBezTo>
                    <a:cubicBezTo>
                      <a:pt x="13" y="40"/>
                      <a:pt x="11" y="51"/>
                      <a:pt x="6" y="63"/>
                    </a:cubicBezTo>
                    <a:cubicBezTo>
                      <a:pt x="10" y="65"/>
                      <a:pt x="10" y="65"/>
                      <a:pt x="10" y="65"/>
                    </a:cubicBezTo>
                    <a:cubicBezTo>
                      <a:pt x="15" y="54"/>
                      <a:pt x="18" y="42"/>
                      <a:pt x="18" y="31"/>
                    </a:cubicBezTo>
                    <a:cubicBezTo>
                      <a:pt x="18" y="17"/>
                      <a:pt x="13" y="7"/>
                      <a:pt x="5" y="2"/>
                    </a:cubicBezTo>
                    <a:close/>
                  </a:path>
                </a:pathLst>
              </a:custGeom>
              <a:solidFill>
                <a:srgbClr val="4F4F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428" name="Freeform 647"/>
              <p:cNvSpPr/>
              <p:nvPr/>
            </p:nvSpPr>
            <p:spPr bwMode="auto">
              <a:xfrm>
                <a:off x="5222" y="1209"/>
                <a:ext cx="22" cy="30"/>
              </a:xfrm>
              <a:custGeom>
                <a:avLst/>
                <a:gdLst>
                  <a:gd name="T0" fmla="*/ 22 w 22"/>
                  <a:gd name="T1" fmla="*/ 2 h 30"/>
                  <a:gd name="T2" fmla="*/ 18 w 22"/>
                  <a:gd name="T3" fmla="*/ 0 h 30"/>
                  <a:gd name="T4" fmla="*/ 0 w 22"/>
                  <a:gd name="T5" fmla="*/ 27 h 30"/>
                  <a:gd name="T6" fmla="*/ 4 w 22"/>
                  <a:gd name="T7" fmla="*/ 30 h 30"/>
                  <a:gd name="T8" fmla="*/ 22 w 22"/>
                  <a:gd name="T9" fmla="*/ 2 h 30"/>
                </a:gdLst>
                <a:ahLst/>
                <a:cxnLst>
                  <a:cxn ang="0">
                    <a:pos x="T0" y="T1"/>
                  </a:cxn>
                  <a:cxn ang="0">
                    <a:pos x="T2" y="T3"/>
                  </a:cxn>
                  <a:cxn ang="0">
                    <a:pos x="T4" y="T5"/>
                  </a:cxn>
                  <a:cxn ang="0">
                    <a:pos x="T6" y="T7"/>
                  </a:cxn>
                  <a:cxn ang="0">
                    <a:pos x="T8" y="T9"/>
                  </a:cxn>
                </a:cxnLst>
                <a:rect l="0" t="0" r="r" b="b"/>
                <a:pathLst>
                  <a:path w="22" h="30">
                    <a:moveTo>
                      <a:pt x="22" y="2"/>
                    </a:moveTo>
                    <a:cubicBezTo>
                      <a:pt x="18" y="0"/>
                      <a:pt x="18" y="0"/>
                      <a:pt x="18" y="0"/>
                    </a:cubicBezTo>
                    <a:cubicBezTo>
                      <a:pt x="13" y="10"/>
                      <a:pt x="7" y="19"/>
                      <a:pt x="0" y="27"/>
                    </a:cubicBezTo>
                    <a:cubicBezTo>
                      <a:pt x="4" y="30"/>
                      <a:pt x="4" y="30"/>
                      <a:pt x="4" y="30"/>
                    </a:cubicBezTo>
                    <a:cubicBezTo>
                      <a:pt x="12" y="22"/>
                      <a:pt x="18" y="12"/>
                      <a:pt x="22" y="2"/>
                    </a:cubicBezTo>
                    <a:close/>
                  </a:path>
                </a:pathLst>
              </a:custGeom>
              <a:solidFill>
                <a:srgbClr val="B9B9B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429" name="Freeform 648"/>
              <p:cNvSpPr/>
              <p:nvPr/>
            </p:nvSpPr>
            <p:spPr bwMode="auto">
              <a:xfrm>
                <a:off x="5202" y="1236"/>
                <a:ext cx="24" cy="20"/>
              </a:xfrm>
              <a:custGeom>
                <a:avLst/>
                <a:gdLst>
                  <a:gd name="T0" fmla="*/ 24 w 24"/>
                  <a:gd name="T1" fmla="*/ 3 h 20"/>
                  <a:gd name="T2" fmla="*/ 20 w 24"/>
                  <a:gd name="T3" fmla="*/ 0 h 20"/>
                  <a:gd name="T4" fmla="*/ 0 w 24"/>
                  <a:gd name="T5" fmla="*/ 17 h 20"/>
                  <a:gd name="T6" fmla="*/ 5 w 24"/>
                  <a:gd name="T7" fmla="*/ 20 h 20"/>
                  <a:gd name="T8" fmla="*/ 24 w 24"/>
                  <a:gd name="T9" fmla="*/ 3 h 20"/>
                </a:gdLst>
                <a:ahLst/>
                <a:cxnLst>
                  <a:cxn ang="0">
                    <a:pos x="T0" y="T1"/>
                  </a:cxn>
                  <a:cxn ang="0">
                    <a:pos x="T2" y="T3"/>
                  </a:cxn>
                  <a:cxn ang="0">
                    <a:pos x="T4" y="T5"/>
                  </a:cxn>
                  <a:cxn ang="0">
                    <a:pos x="T6" y="T7"/>
                  </a:cxn>
                  <a:cxn ang="0">
                    <a:pos x="T8" y="T9"/>
                  </a:cxn>
                </a:cxnLst>
                <a:rect l="0" t="0" r="r" b="b"/>
                <a:pathLst>
                  <a:path w="24" h="20">
                    <a:moveTo>
                      <a:pt x="24" y="3"/>
                    </a:moveTo>
                    <a:cubicBezTo>
                      <a:pt x="20" y="0"/>
                      <a:pt x="20" y="0"/>
                      <a:pt x="20" y="0"/>
                    </a:cubicBezTo>
                    <a:cubicBezTo>
                      <a:pt x="14" y="7"/>
                      <a:pt x="7" y="13"/>
                      <a:pt x="0" y="17"/>
                    </a:cubicBezTo>
                    <a:cubicBezTo>
                      <a:pt x="5" y="20"/>
                      <a:pt x="5" y="20"/>
                      <a:pt x="5" y="20"/>
                    </a:cubicBezTo>
                    <a:cubicBezTo>
                      <a:pt x="12" y="15"/>
                      <a:pt x="19" y="10"/>
                      <a:pt x="24" y="3"/>
                    </a:cubicBezTo>
                    <a:close/>
                  </a:path>
                </a:pathLst>
              </a:custGeom>
              <a:solidFill>
                <a:srgbClr val="4F4F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430" name="Freeform 649"/>
              <p:cNvSpPr/>
              <p:nvPr/>
            </p:nvSpPr>
            <p:spPr bwMode="auto">
              <a:xfrm>
                <a:off x="5232" y="1150"/>
                <a:ext cx="17" cy="61"/>
              </a:xfrm>
              <a:custGeom>
                <a:avLst/>
                <a:gdLst>
                  <a:gd name="T0" fmla="*/ 4 w 17"/>
                  <a:gd name="T1" fmla="*/ 2 h 61"/>
                  <a:gd name="T2" fmla="*/ 0 w 17"/>
                  <a:gd name="T3" fmla="*/ 0 h 61"/>
                  <a:gd name="T4" fmla="*/ 12 w 17"/>
                  <a:gd name="T5" fmla="*/ 27 h 61"/>
                  <a:gd name="T6" fmla="*/ 5 w 17"/>
                  <a:gd name="T7" fmla="*/ 58 h 61"/>
                  <a:gd name="T8" fmla="*/ 9 w 17"/>
                  <a:gd name="T9" fmla="*/ 61 h 61"/>
                  <a:gd name="T10" fmla="*/ 17 w 17"/>
                  <a:gd name="T11" fmla="*/ 29 h 61"/>
                  <a:gd name="T12" fmla="*/ 4 w 17"/>
                  <a:gd name="T13" fmla="*/ 2 h 61"/>
                </a:gdLst>
                <a:ahLst/>
                <a:cxnLst>
                  <a:cxn ang="0">
                    <a:pos x="T0" y="T1"/>
                  </a:cxn>
                  <a:cxn ang="0">
                    <a:pos x="T2" y="T3"/>
                  </a:cxn>
                  <a:cxn ang="0">
                    <a:pos x="T4" y="T5"/>
                  </a:cxn>
                  <a:cxn ang="0">
                    <a:pos x="T6" y="T7"/>
                  </a:cxn>
                  <a:cxn ang="0">
                    <a:pos x="T8" y="T9"/>
                  </a:cxn>
                  <a:cxn ang="0">
                    <a:pos x="T10" y="T11"/>
                  </a:cxn>
                  <a:cxn ang="0">
                    <a:pos x="T12" y="T13"/>
                  </a:cxn>
                </a:cxnLst>
                <a:rect l="0" t="0" r="r" b="b"/>
                <a:pathLst>
                  <a:path w="17" h="61">
                    <a:moveTo>
                      <a:pt x="4" y="2"/>
                    </a:moveTo>
                    <a:cubicBezTo>
                      <a:pt x="0" y="0"/>
                      <a:pt x="0" y="0"/>
                      <a:pt x="0" y="0"/>
                    </a:cubicBezTo>
                    <a:cubicBezTo>
                      <a:pt x="7" y="4"/>
                      <a:pt x="12" y="13"/>
                      <a:pt x="12" y="27"/>
                    </a:cubicBezTo>
                    <a:cubicBezTo>
                      <a:pt x="12" y="37"/>
                      <a:pt x="9" y="48"/>
                      <a:pt x="5" y="58"/>
                    </a:cubicBezTo>
                    <a:cubicBezTo>
                      <a:pt x="9" y="61"/>
                      <a:pt x="9" y="61"/>
                      <a:pt x="9" y="61"/>
                    </a:cubicBezTo>
                    <a:cubicBezTo>
                      <a:pt x="14" y="50"/>
                      <a:pt x="17" y="39"/>
                      <a:pt x="17" y="29"/>
                    </a:cubicBezTo>
                    <a:cubicBezTo>
                      <a:pt x="17" y="16"/>
                      <a:pt x="12" y="7"/>
                      <a:pt x="4" y="2"/>
                    </a:cubicBezTo>
                    <a:close/>
                  </a:path>
                </a:pathLst>
              </a:custGeom>
              <a:solidFill>
                <a:srgbClr val="99918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431" name="Freeform 650"/>
              <p:cNvSpPr/>
              <p:nvPr/>
            </p:nvSpPr>
            <p:spPr bwMode="auto">
              <a:xfrm>
                <a:off x="5221" y="1208"/>
                <a:ext cx="20" cy="28"/>
              </a:xfrm>
              <a:custGeom>
                <a:avLst/>
                <a:gdLst>
                  <a:gd name="T0" fmla="*/ 20 w 20"/>
                  <a:gd name="T1" fmla="*/ 3 h 28"/>
                  <a:gd name="T2" fmla="*/ 16 w 20"/>
                  <a:gd name="T3" fmla="*/ 0 h 28"/>
                  <a:gd name="T4" fmla="*/ 0 w 20"/>
                  <a:gd name="T5" fmla="*/ 26 h 28"/>
                  <a:gd name="T6" fmla="*/ 4 w 20"/>
                  <a:gd name="T7" fmla="*/ 28 h 28"/>
                  <a:gd name="T8" fmla="*/ 20 w 20"/>
                  <a:gd name="T9" fmla="*/ 3 h 28"/>
                </a:gdLst>
                <a:ahLst/>
                <a:cxnLst>
                  <a:cxn ang="0">
                    <a:pos x="T0" y="T1"/>
                  </a:cxn>
                  <a:cxn ang="0">
                    <a:pos x="T2" y="T3"/>
                  </a:cxn>
                  <a:cxn ang="0">
                    <a:pos x="T4" y="T5"/>
                  </a:cxn>
                  <a:cxn ang="0">
                    <a:pos x="T6" y="T7"/>
                  </a:cxn>
                  <a:cxn ang="0">
                    <a:pos x="T8" y="T9"/>
                  </a:cxn>
                </a:cxnLst>
                <a:rect l="0" t="0" r="r" b="b"/>
                <a:pathLst>
                  <a:path w="20" h="28">
                    <a:moveTo>
                      <a:pt x="20" y="3"/>
                    </a:moveTo>
                    <a:cubicBezTo>
                      <a:pt x="16" y="0"/>
                      <a:pt x="16" y="0"/>
                      <a:pt x="16" y="0"/>
                    </a:cubicBezTo>
                    <a:cubicBezTo>
                      <a:pt x="12" y="9"/>
                      <a:pt x="6" y="18"/>
                      <a:pt x="0" y="26"/>
                    </a:cubicBezTo>
                    <a:cubicBezTo>
                      <a:pt x="4" y="28"/>
                      <a:pt x="4" y="28"/>
                      <a:pt x="4" y="28"/>
                    </a:cubicBezTo>
                    <a:cubicBezTo>
                      <a:pt x="11" y="21"/>
                      <a:pt x="16" y="12"/>
                      <a:pt x="20" y="3"/>
                    </a:cubicBezTo>
                    <a:close/>
                  </a:path>
                </a:pathLst>
              </a:custGeom>
              <a:solidFill>
                <a:srgbClr val="D6D3D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432" name="Freeform 651"/>
              <p:cNvSpPr/>
              <p:nvPr/>
            </p:nvSpPr>
            <p:spPr bwMode="auto">
              <a:xfrm>
                <a:off x="5202" y="1234"/>
                <a:ext cx="23" cy="18"/>
              </a:xfrm>
              <a:custGeom>
                <a:avLst/>
                <a:gdLst>
                  <a:gd name="T0" fmla="*/ 23 w 23"/>
                  <a:gd name="T1" fmla="*/ 2 h 18"/>
                  <a:gd name="T2" fmla="*/ 19 w 23"/>
                  <a:gd name="T3" fmla="*/ 0 h 18"/>
                  <a:gd name="T4" fmla="*/ 0 w 23"/>
                  <a:gd name="T5" fmla="*/ 15 h 18"/>
                  <a:gd name="T6" fmla="*/ 5 w 23"/>
                  <a:gd name="T7" fmla="*/ 18 h 18"/>
                  <a:gd name="T8" fmla="*/ 23 w 23"/>
                  <a:gd name="T9" fmla="*/ 2 h 18"/>
                </a:gdLst>
                <a:ahLst/>
                <a:cxnLst>
                  <a:cxn ang="0">
                    <a:pos x="T0" y="T1"/>
                  </a:cxn>
                  <a:cxn ang="0">
                    <a:pos x="T2" y="T3"/>
                  </a:cxn>
                  <a:cxn ang="0">
                    <a:pos x="T4" y="T5"/>
                  </a:cxn>
                  <a:cxn ang="0">
                    <a:pos x="T6" y="T7"/>
                  </a:cxn>
                  <a:cxn ang="0">
                    <a:pos x="T8" y="T9"/>
                  </a:cxn>
                </a:cxnLst>
                <a:rect l="0" t="0" r="r" b="b"/>
                <a:pathLst>
                  <a:path w="23" h="18">
                    <a:moveTo>
                      <a:pt x="23" y="2"/>
                    </a:moveTo>
                    <a:cubicBezTo>
                      <a:pt x="19" y="0"/>
                      <a:pt x="19" y="0"/>
                      <a:pt x="19" y="0"/>
                    </a:cubicBezTo>
                    <a:cubicBezTo>
                      <a:pt x="13" y="6"/>
                      <a:pt x="7" y="11"/>
                      <a:pt x="0" y="15"/>
                    </a:cubicBezTo>
                    <a:cubicBezTo>
                      <a:pt x="5" y="18"/>
                      <a:pt x="5" y="18"/>
                      <a:pt x="5" y="18"/>
                    </a:cubicBezTo>
                    <a:cubicBezTo>
                      <a:pt x="11" y="14"/>
                      <a:pt x="18" y="9"/>
                      <a:pt x="23" y="2"/>
                    </a:cubicBezTo>
                    <a:close/>
                  </a:path>
                </a:pathLst>
              </a:custGeom>
              <a:solidFill>
                <a:srgbClr val="99918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433" name="Freeform 652"/>
              <p:cNvSpPr/>
              <p:nvPr/>
            </p:nvSpPr>
            <p:spPr bwMode="auto">
              <a:xfrm>
                <a:off x="5172" y="1249"/>
                <a:ext cx="35" cy="10"/>
              </a:xfrm>
              <a:custGeom>
                <a:avLst/>
                <a:gdLst>
                  <a:gd name="T0" fmla="*/ 35 w 35"/>
                  <a:gd name="T1" fmla="*/ 3 h 10"/>
                  <a:gd name="T2" fmla="*/ 30 w 35"/>
                  <a:gd name="T3" fmla="*/ 0 h 10"/>
                  <a:gd name="T4" fmla="*/ 0 w 35"/>
                  <a:gd name="T5" fmla="*/ 3 h 10"/>
                  <a:gd name="T6" fmla="*/ 5 w 35"/>
                  <a:gd name="T7" fmla="*/ 6 h 10"/>
                  <a:gd name="T8" fmla="*/ 35 w 35"/>
                  <a:gd name="T9" fmla="*/ 3 h 10"/>
                </a:gdLst>
                <a:ahLst/>
                <a:cxnLst>
                  <a:cxn ang="0">
                    <a:pos x="T0" y="T1"/>
                  </a:cxn>
                  <a:cxn ang="0">
                    <a:pos x="T2" y="T3"/>
                  </a:cxn>
                  <a:cxn ang="0">
                    <a:pos x="T4" y="T5"/>
                  </a:cxn>
                  <a:cxn ang="0">
                    <a:pos x="T6" y="T7"/>
                  </a:cxn>
                  <a:cxn ang="0">
                    <a:pos x="T8" y="T9"/>
                  </a:cxn>
                </a:cxnLst>
                <a:rect l="0" t="0" r="r" b="b"/>
                <a:pathLst>
                  <a:path w="35" h="10">
                    <a:moveTo>
                      <a:pt x="35" y="3"/>
                    </a:moveTo>
                    <a:cubicBezTo>
                      <a:pt x="30" y="0"/>
                      <a:pt x="30" y="0"/>
                      <a:pt x="30" y="0"/>
                    </a:cubicBezTo>
                    <a:cubicBezTo>
                      <a:pt x="19" y="7"/>
                      <a:pt x="8" y="8"/>
                      <a:pt x="0" y="3"/>
                    </a:cubicBezTo>
                    <a:cubicBezTo>
                      <a:pt x="5" y="6"/>
                      <a:pt x="5" y="6"/>
                      <a:pt x="5" y="6"/>
                    </a:cubicBezTo>
                    <a:cubicBezTo>
                      <a:pt x="12" y="10"/>
                      <a:pt x="23" y="10"/>
                      <a:pt x="35" y="3"/>
                    </a:cubicBezTo>
                    <a:close/>
                  </a:path>
                </a:pathLst>
              </a:custGeom>
              <a:solidFill>
                <a:srgbClr val="99918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434" name="Freeform 653"/>
              <p:cNvSpPr/>
              <p:nvPr/>
            </p:nvSpPr>
            <p:spPr bwMode="auto">
              <a:xfrm>
                <a:off x="5202" y="1141"/>
                <a:ext cx="37" cy="10"/>
              </a:xfrm>
              <a:custGeom>
                <a:avLst/>
                <a:gdLst>
                  <a:gd name="T0" fmla="*/ 37 w 37"/>
                  <a:gd name="T1" fmla="*/ 7 h 10"/>
                  <a:gd name="T2" fmla="*/ 32 w 37"/>
                  <a:gd name="T3" fmla="*/ 5 h 10"/>
                  <a:gd name="T4" fmla="*/ 0 w 37"/>
                  <a:gd name="T5" fmla="*/ 8 h 10"/>
                  <a:gd name="T6" fmla="*/ 4 w 37"/>
                  <a:gd name="T7" fmla="*/ 10 h 10"/>
                  <a:gd name="T8" fmla="*/ 37 w 37"/>
                  <a:gd name="T9" fmla="*/ 7 h 10"/>
                </a:gdLst>
                <a:ahLst/>
                <a:cxnLst>
                  <a:cxn ang="0">
                    <a:pos x="T0" y="T1"/>
                  </a:cxn>
                  <a:cxn ang="0">
                    <a:pos x="T2" y="T3"/>
                  </a:cxn>
                  <a:cxn ang="0">
                    <a:pos x="T4" y="T5"/>
                  </a:cxn>
                  <a:cxn ang="0">
                    <a:pos x="T6" y="T7"/>
                  </a:cxn>
                  <a:cxn ang="0">
                    <a:pos x="T8" y="T9"/>
                  </a:cxn>
                </a:cxnLst>
                <a:rect l="0" t="0" r="r" b="b"/>
                <a:pathLst>
                  <a:path w="37" h="10">
                    <a:moveTo>
                      <a:pt x="37" y="7"/>
                    </a:moveTo>
                    <a:cubicBezTo>
                      <a:pt x="32" y="5"/>
                      <a:pt x="32" y="5"/>
                      <a:pt x="32" y="5"/>
                    </a:cubicBezTo>
                    <a:cubicBezTo>
                      <a:pt x="24" y="0"/>
                      <a:pt x="13" y="1"/>
                      <a:pt x="0" y="8"/>
                    </a:cubicBezTo>
                    <a:cubicBezTo>
                      <a:pt x="4" y="10"/>
                      <a:pt x="4" y="10"/>
                      <a:pt x="4" y="10"/>
                    </a:cubicBezTo>
                    <a:cubicBezTo>
                      <a:pt x="17" y="3"/>
                      <a:pt x="28" y="3"/>
                      <a:pt x="37" y="7"/>
                    </a:cubicBezTo>
                    <a:close/>
                  </a:path>
                </a:pathLst>
              </a:custGeom>
              <a:solidFill>
                <a:srgbClr val="99918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435" name="Freeform 654"/>
              <p:cNvSpPr/>
              <p:nvPr/>
            </p:nvSpPr>
            <p:spPr bwMode="auto">
              <a:xfrm>
                <a:off x="5202" y="1134"/>
                <a:ext cx="40" cy="11"/>
              </a:xfrm>
              <a:custGeom>
                <a:avLst/>
                <a:gdLst>
                  <a:gd name="T0" fmla="*/ 40 w 40"/>
                  <a:gd name="T1" fmla="*/ 8 h 11"/>
                  <a:gd name="T2" fmla="*/ 36 w 40"/>
                  <a:gd name="T3" fmla="*/ 5 h 11"/>
                  <a:gd name="T4" fmla="*/ 0 w 40"/>
                  <a:gd name="T5" fmla="*/ 9 h 11"/>
                  <a:gd name="T6" fmla="*/ 4 w 40"/>
                  <a:gd name="T7" fmla="*/ 11 h 11"/>
                  <a:gd name="T8" fmla="*/ 40 w 40"/>
                  <a:gd name="T9" fmla="*/ 8 h 11"/>
                </a:gdLst>
                <a:ahLst/>
                <a:cxnLst>
                  <a:cxn ang="0">
                    <a:pos x="T0" y="T1"/>
                  </a:cxn>
                  <a:cxn ang="0">
                    <a:pos x="T2" y="T3"/>
                  </a:cxn>
                  <a:cxn ang="0">
                    <a:pos x="T4" y="T5"/>
                  </a:cxn>
                  <a:cxn ang="0">
                    <a:pos x="T6" y="T7"/>
                  </a:cxn>
                  <a:cxn ang="0">
                    <a:pos x="T8" y="T9"/>
                  </a:cxn>
                </a:cxnLst>
                <a:rect l="0" t="0" r="r" b="b"/>
                <a:pathLst>
                  <a:path w="40" h="11">
                    <a:moveTo>
                      <a:pt x="40" y="8"/>
                    </a:moveTo>
                    <a:cubicBezTo>
                      <a:pt x="36" y="5"/>
                      <a:pt x="36" y="5"/>
                      <a:pt x="36" y="5"/>
                    </a:cubicBezTo>
                    <a:cubicBezTo>
                      <a:pt x="27" y="0"/>
                      <a:pt x="14" y="1"/>
                      <a:pt x="0" y="9"/>
                    </a:cubicBezTo>
                    <a:cubicBezTo>
                      <a:pt x="4" y="11"/>
                      <a:pt x="4" y="11"/>
                      <a:pt x="4" y="11"/>
                    </a:cubicBezTo>
                    <a:cubicBezTo>
                      <a:pt x="18" y="3"/>
                      <a:pt x="31" y="3"/>
                      <a:pt x="40" y="8"/>
                    </a:cubicBezTo>
                    <a:close/>
                  </a:path>
                </a:pathLst>
              </a:custGeom>
              <a:solidFill>
                <a:srgbClr val="4F4F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436" name="Freeform 655"/>
              <p:cNvSpPr>
                <a:spLocks noEditPoints="1"/>
              </p:cNvSpPr>
              <p:nvPr/>
            </p:nvSpPr>
            <p:spPr bwMode="auto">
              <a:xfrm>
                <a:off x="5161" y="1137"/>
                <a:ext cx="91" cy="133"/>
              </a:xfrm>
              <a:custGeom>
                <a:avLst/>
                <a:gdLst>
                  <a:gd name="T0" fmla="*/ 91 w 91"/>
                  <a:gd name="T1" fmla="*/ 40 h 133"/>
                  <a:gd name="T2" fmla="*/ 46 w 91"/>
                  <a:gd name="T3" fmla="*/ 119 h 133"/>
                  <a:gd name="T4" fmla="*/ 0 w 91"/>
                  <a:gd name="T5" fmla="*/ 93 h 133"/>
                  <a:gd name="T6" fmla="*/ 45 w 91"/>
                  <a:gd name="T7" fmla="*/ 14 h 133"/>
                  <a:gd name="T8" fmla="*/ 91 w 91"/>
                  <a:gd name="T9" fmla="*/ 40 h 133"/>
                  <a:gd name="T10" fmla="*/ 46 w 91"/>
                  <a:gd name="T11" fmla="*/ 115 h 133"/>
                  <a:gd name="T12" fmla="*/ 88 w 91"/>
                  <a:gd name="T13" fmla="*/ 42 h 133"/>
                  <a:gd name="T14" fmla="*/ 45 w 91"/>
                  <a:gd name="T15" fmla="*/ 18 h 133"/>
                  <a:gd name="T16" fmla="*/ 4 w 91"/>
                  <a:gd name="T17" fmla="*/ 91 h 133"/>
                  <a:gd name="T18" fmla="*/ 46 w 91"/>
                  <a:gd name="T19" fmla="*/ 115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1" h="133">
                    <a:moveTo>
                      <a:pt x="91" y="40"/>
                    </a:moveTo>
                    <a:cubicBezTo>
                      <a:pt x="91" y="69"/>
                      <a:pt x="71" y="104"/>
                      <a:pt x="46" y="119"/>
                    </a:cubicBezTo>
                    <a:cubicBezTo>
                      <a:pt x="21" y="133"/>
                      <a:pt x="0" y="121"/>
                      <a:pt x="0" y="93"/>
                    </a:cubicBezTo>
                    <a:cubicBezTo>
                      <a:pt x="0" y="64"/>
                      <a:pt x="20" y="29"/>
                      <a:pt x="45" y="14"/>
                    </a:cubicBezTo>
                    <a:cubicBezTo>
                      <a:pt x="70" y="0"/>
                      <a:pt x="91" y="12"/>
                      <a:pt x="91" y="40"/>
                    </a:cubicBezTo>
                    <a:moveTo>
                      <a:pt x="46" y="115"/>
                    </a:moveTo>
                    <a:cubicBezTo>
                      <a:pt x="69" y="101"/>
                      <a:pt x="88" y="69"/>
                      <a:pt x="88" y="42"/>
                    </a:cubicBezTo>
                    <a:cubicBezTo>
                      <a:pt x="88" y="16"/>
                      <a:pt x="69" y="5"/>
                      <a:pt x="45" y="18"/>
                    </a:cubicBezTo>
                    <a:cubicBezTo>
                      <a:pt x="22" y="32"/>
                      <a:pt x="3" y="64"/>
                      <a:pt x="4" y="91"/>
                    </a:cubicBezTo>
                    <a:cubicBezTo>
                      <a:pt x="4" y="117"/>
                      <a:pt x="23" y="128"/>
                      <a:pt x="46" y="115"/>
                    </a:cubicBezTo>
                  </a:path>
                </a:pathLst>
              </a:custGeom>
              <a:solidFill>
                <a:srgbClr val="63616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437" name="Freeform 656"/>
              <p:cNvSpPr/>
              <p:nvPr/>
            </p:nvSpPr>
            <p:spPr bwMode="auto">
              <a:xfrm>
                <a:off x="5180" y="1143"/>
                <a:ext cx="26" cy="21"/>
              </a:xfrm>
              <a:custGeom>
                <a:avLst/>
                <a:gdLst>
                  <a:gd name="T0" fmla="*/ 26 w 26"/>
                  <a:gd name="T1" fmla="*/ 2 h 21"/>
                  <a:gd name="T2" fmla="*/ 22 w 26"/>
                  <a:gd name="T3" fmla="*/ 0 h 21"/>
                  <a:gd name="T4" fmla="*/ 0 w 26"/>
                  <a:gd name="T5" fmla="*/ 18 h 21"/>
                  <a:gd name="T6" fmla="*/ 4 w 26"/>
                  <a:gd name="T7" fmla="*/ 21 h 21"/>
                  <a:gd name="T8" fmla="*/ 26 w 26"/>
                  <a:gd name="T9" fmla="*/ 2 h 21"/>
                </a:gdLst>
                <a:ahLst/>
                <a:cxnLst>
                  <a:cxn ang="0">
                    <a:pos x="T0" y="T1"/>
                  </a:cxn>
                  <a:cxn ang="0">
                    <a:pos x="T2" y="T3"/>
                  </a:cxn>
                  <a:cxn ang="0">
                    <a:pos x="T4" y="T5"/>
                  </a:cxn>
                  <a:cxn ang="0">
                    <a:pos x="T6" y="T7"/>
                  </a:cxn>
                  <a:cxn ang="0">
                    <a:pos x="T8" y="T9"/>
                  </a:cxn>
                </a:cxnLst>
                <a:rect l="0" t="0" r="r" b="b"/>
                <a:pathLst>
                  <a:path w="26" h="21">
                    <a:moveTo>
                      <a:pt x="26" y="2"/>
                    </a:moveTo>
                    <a:cubicBezTo>
                      <a:pt x="22" y="0"/>
                      <a:pt x="22" y="0"/>
                      <a:pt x="22" y="0"/>
                    </a:cubicBezTo>
                    <a:cubicBezTo>
                      <a:pt x="14" y="4"/>
                      <a:pt x="7" y="11"/>
                      <a:pt x="0" y="18"/>
                    </a:cubicBezTo>
                    <a:cubicBezTo>
                      <a:pt x="4" y="21"/>
                      <a:pt x="4" y="21"/>
                      <a:pt x="4" y="21"/>
                    </a:cubicBezTo>
                    <a:cubicBezTo>
                      <a:pt x="11" y="13"/>
                      <a:pt x="19" y="7"/>
                      <a:pt x="26" y="2"/>
                    </a:cubicBezTo>
                    <a:close/>
                  </a:path>
                </a:pathLst>
              </a:custGeom>
              <a:solidFill>
                <a:srgbClr val="4F4F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438" name="Freeform 657"/>
              <p:cNvSpPr/>
              <p:nvPr/>
            </p:nvSpPr>
            <p:spPr bwMode="auto">
              <a:xfrm>
                <a:off x="5160" y="1161"/>
                <a:ext cx="24" cy="34"/>
              </a:xfrm>
              <a:custGeom>
                <a:avLst/>
                <a:gdLst>
                  <a:gd name="T0" fmla="*/ 24 w 24"/>
                  <a:gd name="T1" fmla="*/ 3 h 34"/>
                  <a:gd name="T2" fmla="*/ 20 w 24"/>
                  <a:gd name="T3" fmla="*/ 0 h 34"/>
                  <a:gd name="T4" fmla="*/ 0 w 24"/>
                  <a:gd name="T5" fmla="*/ 31 h 34"/>
                  <a:gd name="T6" fmla="*/ 5 w 24"/>
                  <a:gd name="T7" fmla="*/ 34 h 34"/>
                  <a:gd name="T8" fmla="*/ 24 w 24"/>
                  <a:gd name="T9" fmla="*/ 3 h 34"/>
                </a:gdLst>
                <a:ahLst/>
                <a:cxnLst>
                  <a:cxn ang="0">
                    <a:pos x="T0" y="T1"/>
                  </a:cxn>
                  <a:cxn ang="0">
                    <a:pos x="T2" y="T3"/>
                  </a:cxn>
                  <a:cxn ang="0">
                    <a:pos x="T4" y="T5"/>
                  </a:cxn>
                  <a:cxn ang="0">
                    <a:pos x="T6" y="T7"/>
                  </a:cxn>
                  <a:cxn ang="0">
                    <a:pos x="T8" y="T9"/>
                  </a:cxn>
                </a:cxnLst>
                <a:rect l="0" t="0" r="r" b="b"/>
                <a:pathLst>
                  <a:path w="24" h="34">
                    <a:moveTo>
                      <a:pt x="24" y="3"/>
                    </a:moveTo>
                    <a:cubicBezTo>
                      <a:pt x="20" y="0"/>
                      <a:pt x="20" y="0"/>
                      <a:pt x="20" y="0"/>
                    </a:cubicBezTo>
                    <a:cubicBezTo>
                      <a:pt x="12" y="9"/>
                      <a:pt x="5" y="20"/>
                      <a:pt x="0" y="31"/>
                    </a:cubicBezTo>
                    <a:cubicBezTo>
                      <a:pt x="5" y="34"/>
                      <a:pt x="5" y="34"/>
                      <a:pt x="5" y="34"/>
                    </a:cubicBezTo>
                    <a:cubicBezTo>
                      <a:pt x="10" y="23"/>
                      <a:pt x="16" y="12"/>
                      <a:pt x="24" y="3"/>
                    </a:cubicBezTo>
                  </a:path>
                </a:pathLst>
              </a:custGeom>
              <a:solidFill>
                <a:srgbClr val="4F4F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439" name="Freeform 658"/>
              <p:cNvSpPr/>
              <p:nvPr/>
            </p:nvSpPr>
            <p:spPr bwMode="auto">
              <a:xfrm>
                <a:off x="5152" y="1192"/>
                <a:ext cx="19" cy="73"/>
              </a:xfrm>
              <a:custGeom>
                <a:avLst/>
                <a:gdLst>
                  <a:gd name="T0" fmla="*/ 13 w 19"/>
                  <a:gd name="T1" fmla="*/ 3 h 73"/>
                  <a:gd name="T2" fmla="*/ 8 w 19"/>
                  <a:gd name="T3" fmla="*/ 0 h 73"/>
                  <a:gd name="T4" fmla="*/ 0 w 19"/>
                  <a:gd name="T5" fmla="*/ 38 h 73"/>
                  <a:gd name="T6" fmla="*/ 14 w 19"/>
                  <a:gd name="T7" fmla="*/ 70 h 73"/>
                  <a:gd name="T8" fmla="*/ 19 w 19"/>
                  <a:gd name="T9" fmla="*/ 73 h 73"/>
                  <a:gd name="T10" fmla="*/ 4 w 19"/>
                  <a:gd name="T11" fmla="*/ 41 h 73"/>
                  <a:gd name="T12" fmla="*/ 13 w 19"/>
                  <a:gd name="T13" fmla="*/ 3 h 73"/>
                </a:gdLst>
                <a:ahLst/>
                <a:cxnLst>
                  <a:cxn ang="0">
                    <a:pos x="T0" y="T1"/>
                  </a:cxn>
                  <a:cxn ang="0">
                    <a:pos x="T2" y="T3"/>
                  </a:cxn>
                  <a:cxn ang="0">
                    <a:pos x="T4" y="T5"/>
                  </a:cxn>
                  <a:cxn ang="0">
                    <a:pos x="T6" y="T7"/>
                  </a:cxn>
                  <a:cxn ang="0">
                    <a:pos x="T8" y="T9"/>
                  </a:cxn>
                  <a:cxn ang="0">
                    <a:pos x="T10" y="T11"/>
                  </a:cxn>
                  <a:cxn ang="0">
                    <a:pos x="T12" y="T13"/>
                  </a:cxn>
                </a:cxnLst>
                <a:rect l="0" t="0" r="r" b="b"/>
                <a:pathLst>
                  <a:path w="19" h="73">
                    <a:moveTo>
                      <a:pt x="13" y="3"/>
                    </a:moveTo>
                    <a:cubicBezTo>
                      <a:pt x="8" y="0"/>
                      <a:pt x="8" y="0"/>
                      <a:pt x="8" y="0"/>
                    </a:cubicBezTo>
                    <a:cubicBezTo>
                      <a:pt x="3" y="13"/>
                      <a:pt x="0" y="26"/>
                      <a:pt x="0" y="38"/>
                    </a:cubicBezTo>
                    <a:cubicBezTo>
                      <a:pt x="0" y="54"/>
                      <a:pt x="5" y="65"/>
                      <a:pt x="14" y="70"/>
                    </a:cubicBezTo>
                    <a:cubicBezTo>
                      <a:pt x="19" y="73"/>
                      <a:pt x="19" y="73"/>
                      <a:pt x="19" y="73"/>
                    </a:cubicBezTo>
                    <a:cubicBezTo>
                      <a:pt x="10" y="68"/>
                      <a:pt x="4" y="57"/>
                      <a:pt x="4" y="41"/>
                    </a:cubicBezTo>
                    <a:cubicBezTo>
                      <a:pt x="4" y="29"/>
                      <a:pt x="7" y="15"/>
                      <a:pt x="13" y="3"/>
                    </a:cubicBezTo>
                    <a:close/>
                  </a:path>
                </a:pathLst>
              </a:custGeom>
              <a:solidFill>
                <a:srgbClr val="4F4F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440" name="Freeform 659"/>
              <p:cNvSpPr>
                <a:spLocks noEditPoints="1"/>
              </p:cNvSpPr>
              <p:nvPr/>
            </p:nvSpPr>
            <p:spPr bwMode="auto">
              <a:xfrm>
                <a:off x="5156" y="1129"/>
                <a:ext cx="101" cy="149"/>
              </a:xfrm>
              <a:custGeom>
                <a:avLst/>
                <a:gdLst>
                  <a:gd name="T0" fmla="*/ 101 w 101"/>
                  <a:gd name="T1" fmla="*/ 45 h 149"/>
                  <a:gd name="T2" fmla="*/ 51 w 101"/>
                  <a:gd name="T3" fmla="*/ 133 h 149"/>
                  <a:gd name="T4" fmla="*/ 0 w 101"/>
                  <a:gd name="T5" fmla="*/ 104 h 149"/>
                  <a:gd name="T6" fmla="*/ 50 w 101"/>
                  <a:gd name="T7" fmla="*/ 16 h 149"/>
                  <a:gd name="T8" fmla="*/ 101 w 101"/>
                  <a:gd name="T9" fmla="*/ 45 h 149"/>
                  <a:gd name="T10" fmla="*/ 51 w 101"/>
                  <a:gd name="T11" fmla="*/ 127 h 149"/>
                  <a:gd name="T12" fmla="*/ 96 w 101"/>
                  <a:gd name="T13" fmla="*/ 48 h 149"/>
                  <a:gd name="T14" fmla="*/ 50 w 101"/>
                  <a:gd name="T15" fmla="*/ 22 h 149"/>
                  <a:gd name="T16" fmla="*/ 5 w 101"/>
                  <a:gd name="T17" fmla="*/ 101 h 149"/>
                  <a:gd name="T18" fmla="*/ 51 w 101"/>
                  <a:gd name="T19" fmla="*/ 127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1" h="149">
                    <a:moveTo>
                      <a:pt x="101" y="45"/>
                    </a:moveTo>
                    <a:cubicBezTo>
                      <a:pt x="101" y="77"/>
                      <a:pt x="79" y="116"/>
                      <a:pt x="51" y="133"/>
                    </a:cubicBezTo>
                    <a:cubicBezTo>
                      <a:pt x="23" y="149"/>
                      <a:pt x="0" y="136"/>
                      <a:pt x="0" y="104"/>
                    </a:cubicBezTo>
                    <a:cubicBezTo>
                      <a:pt x="0" y="72"/>
                      <a:pt x="23" y="33"/>
                      <a:pt x="50" y="16"/>
                    </a:cubicBezTo>
                    <a:cubicBezTo>
                      <a:pt x="78" y="0"/>
                      <a:pt x="101" y="13"/>
                      <a:pt x="101" y="45"/>
                    </a:cubicBezTo>
                    <a:moveTo>
                      <a:pt x="51" y="127"/>
                    </a:moveTo>
                    <a:cubicBezTo>
                      <a:pt x="76" y="112"/>
                      <a:pt x="96" y="77"/>
                      <a:pt x="96" y="48"/>
                    </a:cubicBezTo>
                    <a:cubicBezTo>
                      <a:pt x="96" y="20"/>
                      <a:pt x="75" y="8"/>
                      <a:pt x="50" y="22"/>
                    </a:cubicBezTo>
                    <a:cubicBezTo>
                      <a:pt x="25" y="37"/>
                      <a:pt x="5" y="72"/>
                      <a:pt x="5" y="101"/>
                    </a:cubicBezTo>
                    <a:cubicBezTo>
                      <a:pt x="5" y="129"/>
                      <a:pt x="26" y="141"/>
                      <a:pt x="51" y="127"/>
                    </a:cubicBezTo>
                  </a:path>
                </a:pathLst>
              </a:custGeom>
              <a:solidFill>
                <a:srgbClr val="2A2A2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441" name="Freeform 660"/>
              <p:cNvSpPr/>
              <p:nvPr/>
            </p:nvSpPr>
            <p:spPr bwMode="auto">
              <a:xfrm>
                <a:off x="5206" y="1204"/>
                <a:ext cx="20" cy="27"/>
              </a:xfrm>
              <a:custGeom>
                <a:avLst/>
                <a:gdLst>
                  <a:gd name="T0" fmla="*/ 1 w 20"/>
                  <a:gd name="T1" fmla="*/ 0 h 27"/>
                  <a:gd name="T2" fmla="*/ 0 w 20"/>
                  <a:gd name="T3" fmla="*/ 0 h 27"/>
                  <a:gd name="T4" fmla="*/ 19 w 20"/>
                  <a:gd name="T5" fmla="*/ 27 h 27"/>
                  <a:gd name="T6" fmla="*/ 20 w 20"/>
                  <a:gd name="T7" fmla="*/ 27 h 27"/>
                  <a:gd name="T8" fmla="*/ 1 w 20"/>
                  <a:gd name="T9" fmla="*/ 0 h 27"/>
                </a:gdLst>
                <a:ahLst/>
                <a:cxnLst>
                  <a:cxn ang="0">
                    <a:pos x="T0" y="T1"/>
                  </a:cxn>
                  <a:cxn ang="0">
                    <a:pos x="T2" y="T3"/>
                  </a:cxn>
                  <a:cxn ang="0">
                    <a:pos x="T4" y="T5"/>
                  </a:cxn>
                  <a:cxn ang="0">
                    <a:pos x="T6" y="T7"/>
                  </a:cxn>
                  <a:cxn ang="0">
                    <a:pos x="T8" y="T9"/>
                  </a:cxn>
                </a:cxnLst>
                <a:rect l="0" t="0" r="r" b="b"/>
                <a:pathLst>
                  <a:path w="20" h="27">
                    <a:moveTo>
                      <a:pt x="1" y="0"/>
                    </a:moveTo>
                    <a:lnTo>
                      <a:pt x="0" y="0"/>
                    </a:lnTo>
                    <a:lnTo>
                      <a:pt x="19" y="27"/>
                    </a:lnTo>
                    <a:lnTo>
                      <a:pt x="20" y="27"/>
                    </a:lnTo>
                    <a:lnTo>
                      <a:pt x="1" y="0"/>
                    </a:lnTo>
                    <a:close/>
                  </a:path>
                </a:pathLst>
              </a:custGeom>
              <a:solidFill>
                <a:srgbClr val="514D4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442" name="Freeform 661"/>
              <p:cNvSpPr/>
              <p:nvPr/>
            </p:nvSpPr>
            <p:spPr bwMode="auto">
              <a:xfrm>
                <a:off x="5207" y="1201"/>
                <a:ext cx="34" cy="5"/>
              </a:xfrm>
              <a:custGeom>
                <a:avLst/>
                <a:gdLst>
                  <a:gd name="T0" fmla="*/ 34 w 34"/>
                  <a:gd name="T1" fmla="*/ 5 h 5"/>
                  <a:gd name="T2" fmla="*/ 33 w 34"/>
                  <a:gd name="T3" fmla="*/ 5 h 5"/>
                  <a:gd name="T4" fmla="*/ 0 w 34"/>
                  <a:gd name="T5" fmla="*/ 0 h 5"/>
                  <a:gd name="T6" fmla="*/ 1 w 34"/>
                  <a:gd name="T7" fmla="*/ 1 h 5"/>
                  <a:gd name="T8" fmla="*/ 34 w 34"/>
                  <a:gd name="T9" fmla="*/ 5 h 5"/>
                </a:gdLst>
                <a:ahLst/>
                <a:cxnLst>
                  <a:cxn ang="0">
                    <a:pos x="T0" y="T1"/>
                  </a:cxn>
                  <a:cxn ang="0">
                    <a:pos x="T2" y="T3"/>
                  </a:cxn>
                  <a:cxn ang="0">
                    <a:pos x="T4" y="T5"/>
                  </a:cxn>
                  <a:cxn ang="0">
                    <a:pos x="T6" y="T7"/>
                  </a:cxn>
                  <a:cxn ang="0">
                    <a:pos x="T8" y="T9"/>
                  </a:cxn>
                </a:cxnLst>
                <a:rect l="0" t="0" r="r" b="b"/>
                <a:pathLst>
                  <a:path w="34" h="5">
                    <a:moveTo>
                      <a:pt x="34" y="5"/>
                    </a:moveTo>
                    <a:lnTo>
                      <a:pt x="33" y="5"/>
                    </a:lnTo>
                    <a:lnTo>
                      <a:pt x="0" y="0"/>
                    </a:lnTo>
                    <a:lnTo>
                      <a:pt x="1" y="1"/>
                    </a:lnTo>
                    <a:lnTo>
                      <a:pt x="34" y="5"/>
                    </a:lnTo>
                    <a:close/>
                  </a:path>
                </a:pathLst>
              </a:custGeom>
              <a:solidFill>
                <a:srgbClr val="58545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443" name="Freeform 662"/>
              <p:cNvSpPr/>
              <p:nvPr/>
            </p:nvSpPr>
            <p:spPr bwMode="auto">
              <a:xfrm>
                <a:off x="5207" y="1178"/>
                <a:ext cx="40" cy="23"/>
              </a:xfrm>
              <a:custGeom>
                <a:avLst/>
                <a:gdLst>
                  <a:gd name="T0" fmla="*/ 40 w 40"/>
                  <a:gd name="T1" fmla="*/ 1 h 23"/>
                  <a:gd name="T2" fmla="*/ 39 w 40"/>
                  <a:gd name="T3" fmla="*/ 0 h 23"/>
                  <a:gd name="T4" fmla="*/ 0 w 40"/>
                  <a:gd name="T5" fmla="*/ 22 h 23"/>
                  <a:gd name="T6" fmla="*/ 2 w 40"/>
                  <a:gd name="T7" fmla="*/ 23 h 23"/>
                  <a:gd name="T8" fmla="*/ 40 w 40"/>
                  <a:gd name="T9" fmla="*/ 1 h 23"/>
                </a:gdLst>
                <a:ahLst/>
                <a:cxnLst>
                  <a:cxn ang="0">
                    <a:pos x="T0" y="T1"/>
                  </a:cxn>
                  <a:cxn ang="0">
                    <a:pos x="T2" y="T3"/>
                  </a:cxn>
                  <a:cxn ang="0">
                    <a:pos x="T4" y="T5"/>
                  </a:cxn>
                  <a:cxn ang="0">
                    <a:pos x="T6" y="T7"/>
                  </a:cxn>
                  <a:cxn ang="0">
                    <a:pos x="T8" y="T9"/>
                  </a:cxn>
                </a:cxnLst>
                <a:rect l="0" t="0" r="r" b="b"/>
                <a:pathLst>
                  <a:path w="40" h="23">
                    <a:moveTo>
                      <a:pt x="40" y="1"/>
                    </a:moveTo>
                    <a:lnTo>
                      <a:pt x="39" y="0"/>
                    </a:lnTo>
                    <a:lnTo>
                      <a:pt x="0" y="22"/>
                    </a:lnTo>
                    <a:lnTo>
                      <a:pt x="2" y="23"/>
                    </a:lnTo>
                    <a:lnTo>
                      <a:pt x="40" y="1"/>
                    </a:lnTo>
                    <a:close/>
                  </a:path>
                </a:pathLst>
              </a:custGeom>
              <a:solidFill>
                <a:srgbClr val="847D7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444" name="Freeform 663"/>
              <p:cNvSpPr/>
              <p:nvPr/>
            </p:nvSpPr>
            <p:spPr bwMode="auto">
              <a:xfrm>
                <a:off x="5205" y="1204"/>
                <a:ext cx="2" cy="45"/>
              </a:xfrm>
              <a:custGeom>
                <a:avLst/>
                <a:gdLst>
                  <a:gd name="T0" fmla="*/ 1 w 2"/>
                  <a:gd name="T1" fmla="*/ 1 h 45"/>
                  <a:gd name="T2" fmla="*/ 0 w 2"/>
                  <a:gd name="T3" fmla="*/ 0 h 45"/>
                  <a:gd name="T4" fmla="*/ 0 w 2"/>
                  <a:gd name="T5" fmla="*/ 45 h 45"/>
                  <a:gd name="T6" fmla="*/ 2 w 2"/>
                  <a:gd name="T7" fmla="*/ 45 h 45"/>
                  <a:gd name="T8" fmla="*/ 1 w 2"/>
                  <a:gd name="T9" fmla="*/ 1 h 45"/>
                </a:gdLst>
                <a:ahLst/>
                <a:cxnLst>
                  <a:cxn ang="0">
                    <a:pos x="T0" y="T1"/>
                  </a:cxn>
                  <a:cxn ang="0">
                    <a:pos x="T2" y="T3"/>
                  </a:cxn>
                  <a:cxn ang="0">
                    <a:pos x="T4" y="T5"/>
                  </a:cxn>
                  <a:cxn ang="0">
                    <a:pos x="T6" y="T7"/>
                  </a:cxn>
                  <a:cxn ang="0">
                    <a:pos x="T8" y="T9"/>
                  </a:cxn>
                </a:cxnLst>
                <a:rect l="0" t="0" r="r" b="b"/>
                <a:pathLst>
                  <a:path w="2" h="45">
                    <a:moveTo>
                      <a:pt x="1" y="1"/>
                    </a:moveTo>
                    <a:lnTo>
                      <a:pt x="0" y="0"/>
                    </a:lnTo>
                    <a:lnTo>
                      <a:pt x="0" y="45"/>
                    </a:lnTo>
                    <a:lnTo>
                      <a:pt x="2" y="45"/>
                    </a:lnTo>
                    <a:lnTo>
                      <a:pt x="1" y="1"/>
                    </a:lnTo>
                    <a:close/>
                  </a:path>
                </a:pathLst>
              </a:custGeom>
              <a:solidFill>
                <a:srgbClr val="76706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445" name="Freeform 664"/>
              <p:cNvSpPr/>
              <p:nvPr/>
            </p:nvSpPr>
            <p:spPr bwMode="auto">
              <a:xfrm>
                <a:off x="5207" y="1201"/>
                <a:ext cx="1" cy="1"/>
              </a:xfrm>
              <a:custGeom>
                <a:avLst/>
                <a:gdLst>
                  <a:gd name="T0" fmla="*/ 1 w 1"/>
                  <a:gd name="T1" fmla="*/ 1 h 1"/>
                  <a:gd name="T2" fmla="*/ 0 w 1"/>
                  <a:gd name="T3" fmla="*/ 0 h 1"/>
                  <a:gd name="T4" fmla="*/ 0 w 1"/>
                  <a:gd name="T5" fmla="*/ 0 h 1"/>
                  <a:gd name="T6" fmla="*/ 1 w 1"/>
                  <a:gd name="T7" fmla="*/ 1 h 1"/>
                  <a:gd name="T8" fmla="*/ 1 w 1"/>
                  <a:gd name="T9" fmla="*/ 1 h 1"/>
                </a:gdLst>
                <a:ahLst/>
                <a:cxnLst>
                  <a:cxn ang="0">
                    <a:pos x="T0" y="T1"/>
                  </a:cxn>
                  <a:cxn ang="0">
                    <a:pos x="T2" y="T3"/>
                  </a:cxn>
                  <a:cxn ang="0">
                    <a:pos x="T4" y="T5"/>
                  </a:cxn>
                  <a:cxn ang="0">
                    <a:pos x="T6" y="T7"/>
                  </a:cxn>
                  <a:cxn ang="0">
                    <a:pos x="T8" y="T9"/>
                  </a:cxn>
                </a:cxnLst>
                <a:rect l="0" t="0" r="r" b="b"/>
                <a:pathLst>
                  <a:path w="1" h="1">
                    <a:moveTo>
                      <a:pt x="1" y="1"/>
                    </a:moveTo>
                    <a:lnTo>
                      <a:pt x="0" y="0"/>
                    </a:lnTo>
                    <a:lnTo>
                      <a:pt x="0" y="0"/>
                    </a:lnTo>
                    <a:lnTo>
                      <a:pt x="1" y="1"/>
                    </a:lnTo>
                    <a:lnTo>
                      <a:pt x="1" y="1"/>
                    </a:lnTo>
                    <a:close/>
                  </a:path>
                </a:pathLst>
              </a:custGeom>
              <a:solidFill>
                <a:srgbClr val="58545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446" name="Freeform 665"/>
              <p:cNvSpPr/>
              <p:nvPr/>
            </p:nvSpPr>
            <p:spPr bwMode="auto">
              <a:xfrm>
                <a:off x="5208" y="1179"/>
                <a:ext cx="39" cy="23"/>
              </a:xfrm>
              <a:custGeom>
                <a:avLst/>
                <a:gdLst>
                  <a:gd name="T0" fmla="*/ 39 w 39"/>
                  <a:gd name="T1" fmla="*/ 0 h 23"/>
                  <a:gd name="T2" fmla="*/ 1 w 39"/>
                  <a:gd name="T3" fmla="*/ 22 h 23"/>
                  <a:gd name="T4" fmla="*/ 0 w 39"/>
                  <a:gd name="T5" fmla="*/ 23 h 23"/>
                  <a:gd name="T6" fmla="*/ 0 w 39"/>
                  <a:gd name="T7" fmla="*/ 23 h 23"/>
                  <a:gd name="T8" fmla="*/ 39 w 39"/>
                  <a:gd name="T9" fmla="*/ 1 h 23"/>
                  <a:gd name="T10" fmla="*/ 39 w 39"/>
                  <a:gd name="T11" fmla="*/ 0 h 23"/>
                </a:gdLst>
                <a:ahLst/>
                <a:cxnLst>
                  <a:cxn ang="0">
                    <a:pos x="T0" y="T1"/>
                  </a:cxn>
                  <a:cxn ang="0">
                    <a:pos x="T2" y="T3"/>
                  </a:cxn>
                  <a:cxn ang="0">
                    <a:pos x="T4" y="T5"/>
                  </a:cxn>
                  <a:cxn ang="0">
                    <a:pos x="T6" y="T7"/>
                  </a:cxn>
                  <a:cxn ang="0">
                    <a:pos x="T8" y="T9"/>
                  </a:cxn>
                  <a:cxn ang="0">
                    <a:pos x="T10" y="T11"/>
                  </a:cxn>
                </a:cxnLst>
                <a:rect l="0" t="0" r="r" b="b"/>
                <a:pathLst>
                  <a:path w="39" h="23">
                    <a:moveTo>
                      <a:pt x="39" y="0"/>
                    </a:moveTo>
                    <a:lnTo>
                      <a:pt x="1" y="22"/>
                    </a:lnTo>
                    <a:lnTo>
                      <a:pt x="0" y="23"/>
                    </a:lnTo>
                    <a:lnTo>
                      <a:pt x="0" y="23"/>
                    </a:lnTo>
                    <a:lnTo>
                      <a:pt x="39" y="1"/>
                    </a:lnTo>
                    <a:lnTo>
                      <a:pt x="39" y="0"/>
                    </a:lnTo>
                    <a:close/>
                  </a:path>
                </a:pathLst>
              </a:custGeom>
              <a:solidFill>
                <a:srgbClr val="C9C7C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447" name="Freeform 666"/>
              <p:cNvSpPr/>
              <p:nvPr/>
            </p:nvSpPr>
            <p:spPr bwMode="auto">
              <a:xfrm>
                <a:off x="5207" y="1200"/>
                <a:ext cx="2" cy="2"/>
              </a:xfrm>
              <a:custGeom>
                <a:avLst/>
                <a:gdLst>
                  <a:gd name="T0" fmla="*/ 2 w 2"/>
                  <a:gd name="T1" fmla="*/ 1 h 2"/>
                  <a:gd name="T2" fmla="*/ 0 w 2"/>
                  <a:gd name="T3" fmla="*/ 0 h 2"/>
                  <a:gd name="T4" fmla="*/ 0 w 2"/>
                  <a:gd name="T5" fmla="*/ 1 h 2"/>
                  <a:gd name="T6" fmla="*/ 1 w 2"/>
                  <a:gd name="T7" fmla="*/ 2 h 2"/>
                  <a:gd name="T8" fmla="*/ 2 w 2"/>
                  <a:gd name="T9" fmla="*/ 1 h 2"/>
                </a:gdLst>
                <a:ahLst/>
                <a:cxnLst>
                  <a:cxn ang="0">
                    <a:pos x="T0" y="T1"/>
                  </a:cxn>
                  <a:cxn ang="0">
                    <a:pos x="T2" y="T3"/>
                  </a:cxn>
                  <a:cxn ang="0">
                    <a:pos x="T4" y="T5"/>
                  </a:cxn>
                  <a:cxn ang="0">
                    <a:pos x="T6" y="T7"/>
                  </a:cxn>
                  <a:cxn ang="0">
                    <a:pos x="T8" y="T9"/>
                  </a:cxn>
                </a:cxnLst>
                <a:rect l="0" t="0" r="r" b="b"/>
                <a:pathLst>
                  <a:path w="2" h="2">
                    <a:moveTo>
                      <a:pt x="2" y="1"/>
                    </a:moveTo>
                    <a:lnTo>
                      <a:pt x="0" y="0"/>
                    </a:lnTo>
                    <a:lnTo>
                      <a:pt x="0" y="1"/>
                    </a:lnTo>
                    <a:lnTo>
                      <a:pt x="1" y="2"/>
                    </a:lnTo>
                    <a:lnTo>
                      <a:pt x="2" y="1"/>
                    </a:lnTo>
                    <a:close/>
                  </a:path>
                </a:pathLst>
              </a:custGeom>
              <a:solidFill>
                <a:srgbClr val="98908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448" name="Freeform 667"/>
              <p:cNvSpPr/>
              <p:nvPr/>
            </p:nvSpPr>
            <p:spPr bwMode="auto">
              <a:xfrm>
                <a:off x="5206" y="1203"/>
                <a:ext cx="1" cy="1"/>
              </a:xfrm>
              <a:custGeom>
                <a:avLst/>
                <a:gdLst>
                  <a:gd name="T0" fmla="*/ 1 w 1"/>
                  <a:gd name="T1" fmla="*/ 1 h 1"/>
                  <a:gd name="T2" fmla="*/ 0 w 1"/>
                  <a:gd name="T3" fmla="*/ 0 h 1"/>
                  <a:gd name="T4" fmla="*/ 0 w 1"/>
                  <a:gd name="T5" fmla="*/ 1 h 1"/>
                  <a:gd name="T6" fmla="*/ 1 w 1"/>
                  <a:gd name="T7" fmla="*/ 1 h 1"/>
                  <a:gd name="T8" fmla="*/ 1 w 1"/>
                  <a:gd name="T9" fmla="*/ 1 h 1"/>
                </a:gdLst>
                <a:ahLst/>
                <a:cxnLst>
                  <a:cxn ang="0">
                    <a:pos x="T0" y="T1"/>
                  </a:cxn>
                  <a:cxn ang="0">
                    <a:pos x="T2" y="T3"/>
                  </a:cxn>
                  <a:cxn ang="0">
                    <a:pos x="T4" y="T5"/>
                  </a:cxn>
                  <a:cxn ang="0">
                    <a:pos x="T6" y="T7"/>
                  </a:cxn>
                  <a:cxn ang="0">
                    <a:pos x="T8" y="T9"/>
                  </a:cxn>
                </a:cxnLst>
                <a:rect l="0" t="0" r="r" b="b"/>
                <a:pathLst>
                  <a:path w="1" h="1">
                    <a:moveTo>
                      <a:pt x="1" y="1"/>
                    </a:moveTo>
                    <a:lnTo>
                      <a:pt x="0" y="0"/>
                    </a:lnTo>
                    <a:lnTo>
                      <a:pt x="0" y="1"/>
                    </a:lnTo>
                    <a:lnTo>
                      <a:pt x="1" y="1"/>
                    </a:lnTo>
                    <a:lnTo>
                      <a:pt x="1" y="1"/>
                    </a:lnTo>
                    <a:close/>
                  </a:path>
                </a:pathLst>
              </a:custGeom>
              <a:solidFill>
                <a:srgbClr val="514D4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449" name="Freeform 668"/>
              <p:cNvSpPr/>
              <p:nvPr/>
            </p:nvSpPr>
            <p:spPr bwMode="auto">
              <a:xfrm>
                <a:off x="5205" y="1203"/>
                <a:ext cx="2" cy="2"/>
              </a:xfrm>
              <a:custGeom>
                <a:avLst/>
                <a:gdLst>
                  <a:gd name="T0" fmla="*/ 2 w 2"/>
                  <a:gd name="T1" fmla="*/ 1 h 2"/>
                  <a:gd name="T2" fmla="*/ 1 w 2"/>
                  <a:gd name="T3" fmla="*/ 0 h 2"/>
                  <a:gd name="T4" fmla="*/ 0 w 2"/>
                  <a:gd name="T5" fmla="*/ 1 h 2"/>
                  <a:gd name="T6" fmla="*/ 1 w 2"/>
                  <a:gd name="T7" fmla="*/ 2 h 2"/>
                  <a:gd name="T8" fmla="*/ 2 w 2"/>
                  <a:gd name="T9" fmla="*/ 1 h 2"/>
                </a:gdLst>
                <a:ahLst/>
                <a:cxnLst>
                  <a:cxn ang="0">
                    <a:pos x="T0" y="T1"/>
                  </a:cxn>
                  <a:cxn ang="0">
                    <a:pos x="T2" y="T3"/>
                  </a:cxn>
                  <a:cxn ang="0">
                    <a:pos x="T4" y="T5"/>
                  </a:cxn>
                  <a:cxn ang="0">
                    <a:pos x="T6" y="T7"/>
                  </a:cxn>
                  <a:cxn ang="0">
                    <a:pos x="T8" y="T9"/>
                  </a:cxn>
                </a:cxnLst>
                <a:rect l="0" t="0" r="r" b="b"/>
                <a:pathLst>
                  <a:path w="2" h="2">
                    <a:moveTo>
                      <a:pt x="2" y="1"/>
                    </a:moveTo>
                    <a:lnTo>
                      <a:pt x="1" y="0"/>
                    </a:lnTo>
                    <a:lnTo>
                      <a:pt x="0" y="1"/>
                    </a:lnTo>
                    <a:lnTo>
                      <a:pt x="1" y="2"/>
                    </a:lnTo>
                    <a:lnTo>
                      <a:pt x="2" y="1"/>
                    </a:lnTo>
                    <a:close/>
                  </a:path>
                </a:pathLst>
              </a:custGeom>
              <a:solidFill>
                <a:srgbClr val="938B8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450" name="Freeform 669"/>
              <p:cNvSpPr/>
              <p:nvPr/>
            </p:nvSpPr>
            <p:spPr bwMode="auto">
              <a:xfrm>
                <a:off x="5206" y="1204"/>
                <a:ext cx="1" cy="45"/>
              </a:xfrm>
              <a:custGeom>
                <a:avLst/>
                <a:gdLst>
                  <a:gd name="T0" fmla="*/ 1 w 1"/>
                  <a:gd name="T1" fmla="*/ 0 h 45"/>
                  <a:gd name="T2" fmla="*/ 1 w 1"/>
                  <a:gd name="T3" fmla="*/ 0 h 45"/>
                  <a:gd name="T4" fmla="*/ 0 w 1"/>
                  <a:gd name="T5" fmla="*/ 1 h 45"/>
                  <a:gd name="T6" fmla="*/ 1 w 1"/>
                  <a:gd name="T7" fmla="*/ 45 h 45"/>
                  <a:gd name="T8" fmla="*/ 1 w 1"/>
                  <a:gd name="T9" fmla="*/ 45 h 45"/>
                  <a:gd name="T10" fmla="*/ 1 w 1"/>
                  <a:gd name="T11" fmla="*/ 0 h 45"/>
                </a:gdLst>
                <a:ahLst/>
                <a:cxnLst>
                  <a:cxn ang="0">
                    <a:pos x="T0" y="T1"/>
                  </a:cxn>
                  <a:cxn ang="0">
                    <a:pos x="T2" y="T3"/>
                  </a:cxn>
                  <a:cxn ang="0">
                    <a:pos x="T4" y="T5"/>
                  </a:cxn>
                  <a:cxn ang="0">
                    <a:pos x="T6" y="T7"/>
                  </a:cxn>
                  <a:cxn ang="0">
                    <a:pos x="T8" y="T9"/>
                  </a:cxn>
                  <a:cxn ang="0">
                    <a:pos x="T10" y="T11"/>
                  </a:cxn>
                </a:cxnLst>
                <a:rect l="0" t="0" r="r" b="b"/>
                <a:pathLst>
                  <a:path w="1" h="45">
                    <a:moveTo>
                      <a:pt x="1" y="0"/>
                    </a:moveTo>
                    <a:lnTo>
                      <a:pt x="1" y="0"/>
                    </a:lnTo>
                    <a:lnTo>
                      <a:pt x="0" y="1"/>
                    </a:lnTo>
                    <a:lnTo>
                      <a:pt x="1" y="45"/>
                    </a:lnTo>
                    <a:lnTo>
                      <a:pt x="1" y="45"/>
                    </a:lnTo>
                    <a:lnTo>
                      <a:pt x="1" y="0"/>
                    </a:lnTo>
                    <a:close/>
                  </a:path>
                </a:pathLst>
              </a:custGeom>
              <a:solidFill>
                <a:srgbClr val="C9C7C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451" name="Freeform 670"/>
              <p:cNvSpPr/>
              <p:nvPr/>
            </p:nvSpPr>
            <p:spPr bwMode="auto">
              <a:xfrm>
                <a:off x="5206" y="1201"/>
                <a:ext cx="2" cy="1"/>
              </a:xfrm>
              <a:custGeom>
                <a:avLst/>
                <a:gdLst>
                  <a:gd name="T0" fmla="*/ 2 w 2"/>
                  <a:gd name="T1" fmla="*/ 1 h 1"/>
                  <a:gd name="T2" fmla="*/ 1 w 2"/>
                  <a:gd name="T3" fmla="*/ 0 h 1"/>
                  <a:gd name="T4" fmla="*/ 0 w 2"/>
                  <a:gd name="T5" fmla="*/ 0 h 1"/>
                  <a:gd name="T6" fmla="*/ 1 w 2"/>
                  <a:gd name="T7" fmla="*/ 1 h 1"/>
                  <a:gd name="T8" fmla="*/ 2 w 2"/>
                  <a:gd name="T9" fmla="*/ 1 h 1"/>
                </a:gdLst>
                <a:ahLst/>
                <a:cxnLst>
                  <a:cxn ang="0">
                    <a:pos x="T0" y="T1"/>
                  </a:cxn>
                  <a:cxn ang="0">
                    <a:pos x="T2" y="T3"/>
                  </a:cxn>
                  <a:cxn ang="0">
                    <a:pos x="T4" y="T5"/>
                  </a:cxn>
                  <a:cxn ang="0">
                    <a:pos x="T6" y="T7"/>
                  </a:cxn>
                  <a:cxn ang="0">
                    <a:pos x="T8" y="T9"/>
                  </a:cxn>
                </a:cxnLst>
                <a:rect l="0" t="0" r="r" b="b"/>
                <a:pathLst>
                  <a:path w="2" h="1">
                    <a:moveTo>
                      <a:pt x="2" y="1"/>
                    </a:moveTo>
                    <a:lnTo>
                      <a:pt x="1" y="0"/>
                    </a:lnTo>
                    <a:lnTo>
                      <a:pt x="0" y="0"/>
                    </a:lnTo>
                    <a:lnTo>
                      <a:pt x="1" y="1"/>
                    </a:lnTo>
                    <a:lnTo>
                      <a:pt x="2" y="1"/>
                    </a:lnTo>
                    <a:close/>
                  </a:path>
                </a:pathLst>
              </a:custGeom>
              <a:solidFill>
                <a:srgbClr val="58545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452" name="Freeform 671"/>
              <p:cNvSpPr/>
              <p:nvPr/>
            </p:nvSpPr>
            <p:spPr bwMode="auto">
              <a:xfrm>
                <a:off x="5207" y="1158"/>
                <a:ext cx="35" cy="42"/>
              </a:xfrm>
              <a:custGeom>
                <a:avLst/>
                <a:gdLst>
                  <a:gd name="T0" fmla="*/ 35 w 35"/>
                  <a:gd name="T1" fmla="*/ 1 h 42"/>
                  <a:gd name="T2" fmla="*/ 34 w 35"/>
                  <a:gd name="T3" fmla="*/ 0 h 42"/>
                  <a:gd name="T4" fmla="*/ 0 w 35"/>
                  <a:gd name="T5" fmla="*/ 42 h 42"/>
                  <a:gd name="T6" fmla="*/ 1 w 35"/>
                  <a:gd name="T7" fmla="*/ 42 h 42"/>
                  <a:gd name="T8" fmla="*/ 35 w 35"/>
                  <a:gd name="T9" fmla="*/ 1 h 42"/>
                </a:gdLst>
                <a:ahLst/>
                <a:cxnLst>
                  <a:cxn ang="0">
                    <a:pos x="T0" y="T1"/>
                  </a:cxn>
                  <a:cxn ang="0">
                    <a:pos x="T2" y="T3"/>
                  </a:cxn>
                  <a:cxn ang="0">
                    <a:pos x="T4" y="T5"/>
                  </a:cxn>
                  <a:cxn ang="0">
                    <a:pos x="T6" y="T7"/>
                  </a:cxn>
                  <a:cxn ang="0">
                    <a:pos x="T8" y="T9"/>
                  </a:cxn>
                </a:cxnLst>
                <a:rect l="0" t="0" r="r" b="b"/>
                <a:pathLst>
                  <a:path w="35" h="42">
                    <a:moveTo>
                      <a:pt x="35" y="1"/>
                    </a:moveTo>
                    <a:lnTo>
                      <a:pt x="34" y="0"/>
                    </a:lnTo>
                    <a:lnTo>
                      <a:pt x="0" y="42"/>
                    </a:lnTo>
                    <a:lnTo>
                      <a:pt x="1" y="42"/>
                    </a:lnTo>
                    <a:lnTo>
                      <a:pt x="35" y="1"/>
                    </a:lnTo>
                    <a:close/>
                  </a:path>
                </a:pathLst>
              </a:custGeom>
              <a:solidFill>
                <a:srgbClr val="98908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453" name="Freeform 672"/>
              <p:cNvSpPr/>
              <p:nvPr/>
            </p:nvSpPr>
            <p:spPr bwMode="auto">
              <a:xfrm>
                <a:off x="5206" y="1200"/>
                <a:ext cx="2" cy="2"/>
              </a:xfrm>
              <a:custGeom>
                <a:avLst/>
                <a:gdLst>
                  <a:gd name="T0" fmla="*/ 2 w 2"/>
                  <a:gd name="T1" fmla="*/ 0 h 2"/>
                  <a:gd name="T2" fmla="*/ 1 w 2"/>
                  <a:gd name="T3" fmla="*/ 0 h 2"/>
                  <a:gd name="T4" fmla="*/ 0 w 2"/>
                  <a:gd name="T5" fmla="*/ 1 h 2"/>
                  <a:gd name="T6" fmla="*/ 1 w 2"/>
                  <a:gd name="T7" fmla="*/ 2 h 2"/>
                  <a:gd name="T8" fmla="*/ 2 w 2"/>
                  <a:gd name="T9" fmla="*/ 0 h 2"/>
                </a:gdLst>
                <a:ahLst/>
                <a:cxnLst>
                  <a:cxn ang="0">
                    <a:pos x="T0" y="T1"/>
                  </a:cxn>
                  <a:cxn ang="0">
                    <a:pos x="T2" y="T3"/>
                  </a:cxn>
                  <a:cxn ang="0">
                    <a:pos x="T4" y="T5"/>
                  </a:cxn>
                  <a:cxn ang="0">
                    <a:pos x="T6" y="T7"/>
                  </a:cxn>
                  <a:cxn ang="0">
                    <a:pos x="T8" y="T9"/>
                  </a:cxn>
                </a:cxnLst>
                <a:rect l="0" t="0" r="r" b="b"/>
                <a:pathLst>
                  <a:path w="2" h="2">
                    <a:moveTo>
                      <a:pt x="2" y="0"/>
                    </a:moveTo>
                    <a:lnTo>
                      <a:pt x="1" y="0"/>
                    </a:lnTo>
                    <a:lnTo>
                      <a:pt x="0" y="1"/>
                    </a:lnTo>
                    <a:lnTo>
                      <a:pt x="1" y="2"/>
                    </a:lnTo>
                    <a:lnTo>
                      <a:pt x="2" y="0"/>
                    </a:lnTo>
                    <a:close/>
                  </a:path>
                </a:pathLst>
              </a:custGeom>
              <a:solidFill>
                <a:srgbClr val="938B8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454" name="Freeform 673"/>
              <p:cNvSpPr/>
              <p:nvPr/>
            </p:nvSpPr>
            <p:spPr bwMode="auto">
              <a:xfrm>
                <a:off x="5207" y="1159"/>
                <a:ext cx="35" cy="43"/>
              </a:xfrm>
              <a:custGeom>
                <a:avLst/>
                <a:gdLst>
                  <a:gd name="T0" fmla="*/ 35 w 35"/>
                  <a:gd name="T1" fmla="*/ 0 h 43"/>
                  <a:gd name="T2" fmla="*/ 1 w 35"/>
                  <a:gd name="T3" fmla="*/ 41 h 43"/>
                  <a:gd name="T4" fmla="*/ 0 w 35"/>
                  <a:gd name="T5" fmla="*/ 43 h 43"/>
                  <a:gd name="T6" fmla="*/ 1 w 35"/>
                  <a:gd name="T7" fmla="*/ 43 h 43"/>
                  <a:gd name="T8" fmla="*/ 2 w 35"/>
                  <a:gd name="T9" fmla="*/ 42 h 43"/>
                  <a:gd name="T10" fmla="*/ 35 w 35"/>
                  <a:gd name="T11" fmla="*/ 0 h 43"/>
                  <a:gd name="T12" fmla="*/ 35 w 3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35" h="43">
                    <a:moveTo>
                      <a:pt x="35" y="0"/>
                    </a:moveTo>
                    <a:lnTo>
                      <a:pt x="1" y="41"/>
                    </a:lnTo>
                    <a:lnTo>
                      <a:pt x="0" y="43"/>
                    </a:lnTo>
                    <a:lnTo>
                      <a:pt x="1" y="43"/>
                    </a:lnTo>
                    <a:lnTo>
                      <a:pt x="2" y="42"/>
                    </a:lnTo>
                    <a:lnTo>
                      <a:pt x="35" y="0"/>
                    </a:lnTo>
                    <a:lnTo>
                      <a:pt x="35" y="0"/>
                    </a:lnTo>
                    <a:close/>
                  </a:path>
                </a:pathLst>
              </a:custGeom>
              <a:solidFill>
                <a:srgbClr val="C9C7C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455" name="Freeform 674"/>
              <p:cNvSpPr/>
              <p:nvPr/>
            </p:nvSpPr>
            <p:spPr bwMode="auto">
              <a:xfrm>
                <a:off x="5206" y="1201"/>
                <a:ext cx="1" cy="1"/>
              </a:xfrm>
              <a:custGeom>
                <a:avLst/>
                <a:gdLst>
                  <a:gd name="T0" fmla="*/ 1 w 1"/>
                  <a:gd name="T1" fmla="*/ 1 h 1"/>
                  <a:gd name="T2" fmla="*/ 0 w 1"/>
                  <a:gd name="T3" fmla="*/ 0 h 1"/>
                  <a:gd name="T4" fmla="*/ 0 w 1"/>
                  <a:gd name="T5" fmla="*/ 0 h 1"/>
                  <a:gd name="T6" fmla="*/ 1 w 1"/>
                  <a:gd name="T7" fmla="*/ 1 h 1"/>
                  <a:gd name="T8" fmla="*/ 1 w 1"/>
                  <a:gd name="T9" fmla="*/ 1 h 1"/>
                </a:gdLst>
                <a:ahLst/>
                <a:cxnLst>
                  <a:cxn ang="0">
                    <a:pos x="T0" y="T1"/>
                  </a:cxn>
                  <a:cxn ang="0">
                    <a:pos x="T2" y="T3"/>
                  </a:cxn>
                  <a:cxn ang="0">
                    <a:pos x="T4" y="T5"/>
                  </a:cxn>
                  <a:cxn ang="0">
                    <a:pos x="T6" y="T7"/>
                  </a:cxn>
                  <a:cxn ang="0">
                    <a:pos x="T8" y="T9"/>
                  </a:cxn>
                </a:cxnLst>
                <a:rect l="0" t="0" r="r" b="b"/>
                <a:pathLst>
                  <a:path w="1" h="1">
                    <a:moveTo>
                      <a:pt x="1" y="1"/>
                    </a:moveTo>
                    <a:lnTo>
                      <a:pt x="0" y="0"/>
                    </a:lnTo>
                    <a:lnTo>
                      <a:pt x="0" y="0"/>
                    </a:lnTo>
                    <a:lnTo>
                      <a:pt x="1" y="1"/>
                    </a:lnTo>
                    <a:lnTo>
                      <a:pt x="1" y="1"/>
                    </a:lnTo>
                    <a:close/>
                  </a:path>
                </a:pathLst>
              </a:custGeom>
              <a:solidFill>
                <a:srgbClr val="58545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456" name="Freeform 675"/>
              <p:cNvSpPr/>
              <p:nvPr/>
            </p:nvSpPr>
            <p:spPr bwMode="auto">
              <a:xfrm>
                <a:off x="5205" y="1202"/>
                <a:ext cx="3" cy="1"/>
              </a:xfrm>
              <a:custGeom>
                <a:avLst/>
                <a:gdLst>
                  <a:gd name="T0" fmla="*/ 3 w 3"/>
                  <a:gd name="T1" fmla="*/ 1 h 1"/>
                  <a:gd name="T2" fmla="*/ 2 w 3"/>
                  <a:gd name="T3" fmla="*/ 1 h 1"/>
                  <a:gd name="T4" fmla="*/ 0 w 3"/>
                  <a:gd name="T5" fmla="*/ 0 h 1"/>
                  <a:gd name="T6" fmla="*/ 2 w 3"/>
                  <a:gd name="T7" fmla="*/ 1 h 1"/>
                  <a:gd name="T8" fmla="*/ 3 w 3"/>
                  <a:gd name="T9" fmla="*/ 1 h 1"/>
                </a:gdLst>
                <a:ahLst/>
                <a:cxnLst>
                  <a:cxn ang="0">
                    <a:pos x="T0" y="T1"/>
                  </a:cxn>
                  <a:cxn ang="0">
                    <a:pos x="T2" y="T3"/>
                  </a:cxn>
                  <a:cxn ang="0">
                    <a:pos x="T4" y="T5"/>
                  </a:cxn>
                  <a:cxn ang="0">
                    <a:pos x="T6" y="T7"/>
                  </a:cxn>
                  <a:cxn ang="0">
                    <a:pos x="T8" y="T9"/>
                  </a:cxn>
                </a:cxnLst>
                <a:rect l="0" t="0" r="r" b="b"/>
                <a:pathLst>
                  <a:path w="3" h="1">
                    <a:moveTo>
                      <a:pt x="3" y="1"/>
                    </a:moveTo>
                    <a:lnTo>
                      <a:pt x="2" y="1"/>
                    </a:lnTo>
                    <a:lnTo>
                      <a:pt x="0" y="0"/>
                    </a:lnTo>
                    <a:lnTo>
                      <a:pt x="2" y="1"/>
                    </a:lnTo>
                    <a:lnTo>
                      <a:pt x="3" y="1"/>
                    </a:lnTo>
                    <a:close/>
                  </a:path>
                </a:pathLst>
              </a:custGeom>
              <a:solidFill>
                <a:srgbClr val="58545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457" name="Freeform 676"/>
              <p:cNvSpPr/>
              <p:nvPr/>
            </p:nvSpPr>
            <p:spPr bwMode="auto">
              <a:xfrm>
                <a:off x="5205" y="1202"/>
                <a:ext cx="2" cy="2"/>
              </a:xfrm>
              <a:custGeom>
                <a:avLst/>
                <a:gdLst>
                  <a:gd name="T0" fmla="*/ 2 w 2"/>
                  <a:gd name="T1" fmla="*/ 1 h 2"/>
                  <a:gd name="T2" fmla="*/ 0 w 2"/>
                  <a:gd name="T3" fmla="*/ 0 h 2"/>
                  <a:gd name="T4" fmla="*/ 1 w 2"/>
                  <a:gd name="T5" fmla="*/ 1 h 2"/>
                  <a:gd name="T6" fmla="*/ 2 w 2"/>
                  <a:gd name="T7" fmla="*/ 2 h 2"/>
                  <a:gd name="T8" fmla="*/ 2 w 2"/>
                  <a:gd name="T9" fmla="*/ 1 h 2"/>
                </a:gdLst>
                <a:ahLst/>
                <a:cxnLst>
                  <a:cxn ang="0">
                    <a:pos x="T0" y="T1"/>
                  </a:cxn>
                  <a:cxn ang="0">
                    <a:pos x="T2" y="T3"/>
                  </a:cxn>
                  <a:cxn ang="0">
                    <a:pos x="T4" y="T5"/>
                  </a:cxn>
                  <a:cxn ang="0">
                    <a:pos x="T6" y="T7"/>
                  </a:cxn>
                  <a:cxn ang="0">
                    <a:pos x="T8" y="T9"/>
                  </a:cxn>
                </a:cxnLst>
                <a:rect l="0" t="0" r="r" b="b"/>
                <a:pathLst>
                  <a:path w="2" h="2">
                    <a:moveTo>
                      <a:pt x="2" y="1"/>
                    </a:moveTo>
                    <a:lnTo>
                      <a:pt x="0" y="0"/>
                    </a:lnTo>
                    <a:lnTo>
                      <a:pt x="1" y="1"/>
                    </a:lnTo>
                    <a:lnTo>
                      <a:pt x="2" y="2"/>
                    </a:lnTo>
                    <a:lnTo>
                      <a:pt x="2" y="1"/>
                    </a:lnTo>
                    <a:close/>
                  </a:path>
                </a:pathLst>
              </a:custGeom>
              <a:solidFill>
                <a:srgbClr val="514D4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458" name="Freeform 677"/>
              <p:cNvSpPr/>
              <p:nvPr/>
            </p:nvSpPr>
            <p:spPr bwMode="auto">
              <a:xfrm>
                <a:off x="5207" y="1203"/>
                <a:ext cx="20" cy="28"/>
              </a:xfrm>
              <a:custGeom>
                <a:avLst/>
                <a:gdLst>
                  <a:gd name="T0" fmla="*/ 20 w 20"/>
                  <a:gd name="T1" fmla="*/ 27 h 28"/>
                  <a:gd name="T2" fmla="*/ 1 w 20"/>
                  <a:gd name="T3" fmla="*/ 0 h 28"/>
                  <a:gd name="T4" fmla="*/ 0 w 20"/>
                  <a:gd name="T5" fmla="*/ 0 h 28"/>
                  <a:gd name="T6" fmla="*/ 0 w 20"/>
                  <a:gd name="T7" fmla="*/ 1 h 28"/>
                  <a:gd name="T8" fmla="*/ 0 w 20"/>
                  <a:gd name="T9" fmla="*/ 1 h 28"/>
                  <a:gd name="T10" fmla="*/ 19 w 20"/>
                  <a:gd name="T11" fmla="*/ 28 h 28"/>
                  <a:gd name="T12" fmla="*/ 20 w 20"/>
                  <a:gd name="T13" fmla="*/ 27 h 28"/>
                </a:gdLst>
                <a:ahLst/>
                <a:cxnLst>
                  <a:cxn ang="0">
                    <a:pos x="T0" y="T1"/>
                  </a:cxn>
                  <a:cxn ang="0">
                    <a:pos x="T2" y="T3"/>
                  </a:cxn>
                  <a:cxn ang="0">
                    <a:pos x="T4" y="T5"/>
                  </a:cxn>
                  <a:cxn ang="0">
                    <a:pos x="T6" y="T7"/>
                  </a:cxn>
                  <a:cxn ang="0">
                    <a:pos x="T8" y="T9"/>
                  </a:cxn>
                  <a:cxn ang="0">
                    <a:pos x="T10" y="T11"/>
                  </a:cxn>
                  <a:cxn ang="0">
                    <a:pos x="T12" y="T13"/>
                  </a:cxn>
                </a:cxnLst>
                <a:rect l="0" t="0" r="r" b="b"/>
                <a:pathLst>
                  <a:path w="20" h="28">
                    <a:moveTo>
                      <a:pt x="20" y="27"/>
                    </a:moveTo>
                    <a:lnTo>
                      <a:pt x="1" y="0"/>
                    </a:lnTo>
                    <a:lnTo>
                      <a:pt x="0" y="0"/>
                    </a:lnTo>
                    <a:lnTo>
                      <a:pt x="0" y="1"/>
                    </a:lnTo>
                    <a:lnTo>
                      <a:pt x="0" y="1"/>
                    </a:lnTo>
                    <a:lnTo>
                      <a:pt x="19" y="28"/>
                    </a:lnTo>
                    <a:lnTo>
                      <a:pt x="20" y="27"/>
                    </a:lnTo>
                    <a:close/>
                  </a:path>
                </a:pathLst>
              </a:custGeom>
              <a:solidFill>
                <a:srgbClr val="C9C7C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459" name="Freeform 678"/>
              <p:cNvSpPr/>
              <p:nvPr/>
            </p:nvSpPr>
            <p:spPr bwMode="auto">
              <a:xfrm>
                <a:off x="5184" y="1204"/>
                <a:ext cx="22" cy="52"/>
              </a:xfrm>
              <a:custGeom>
                <a:avLst/>
                <a:gdLst>
                  <a:gd name="T0" fmla="*/ 22 w 22"/>
                  <a:gd name="T1" fmla="*/ 1 h 52"/>
                  <a:gd name="T2" fmla="*/ 20 w 22"/>
                  <a:gd name="T3" fmla="*/ 0 h 52"/>
                  <a:gd name="T4" fmla="*/ 0 w 22"/>
                  <a:gd name="T5" fmla="*/ 52 h 52"/>
                  <a:gd name="T6" fmla="*/ 1 w 22"/>
                  <a:gd name="T7" fmla="*/ 52 h 52"/>
                  <a:gd name="T8" fmla="*/ 22 w 22"/>
                  <a:gd name="T9" fmla="*/ 1 h 52"/>
                </a:gdLst>
                <a:ahLst/>
                <a:cxnLst>
                  <a:cxn ang="0">
                    <a:pos x="T0" y="T1"/>
                  </a:cxn>
                  <a:cxn ang="0">
                    <a:pos x="T2" y="T3"/>
                  </a:cxn>
                  <a:cxn ang="0">
                    <a:pos x="T4" y="T5"/>
                  </a:cxn>
                  <a:cxn ang="0">
                    <a:pos x="T6" y="T7"/>
                  </a:cxn>
                  <a:cxn ang="0">
                    <a:pos x="T8" y="T9"/>
                  </a:cxn>
                </a:cxnLst>
                <a:rect l="0" t="0" r="r" b="b"/>
                <a:pathLst>
                  <a:path w="22" h="52">
                    <a:moveTo>
                      <a:pt x="22" y="1"/>
                    </a:moveTo>
                    <a:lnTo>
                      <a:pt x="20" y="0"/>
                    </a:lnTo>
                    <a:lnTo>
                      <a:pt x="0" y="52"/>
                    </a:lnTo>
                    <a:lnTo>
                      <a:pt x="1" y="52"/>
                    </a:lnTo>
                    <a:lnTo>
                      <a:pt x="22" y="1"/>
                    </a:lnTo>
                    <a:close/>
                  </a:path>
                </a:pathLst>
              </a:custGeom>
              <a:solidFill>
                <a:srgbClr val="938B8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460" name="Freeform 679"/>
              <p:cNvSpPr/>
              <p:nvPr/>
            </p:nvSpPr>
            <p:spPr bwMode="auto">
              <a:xfrm>
                <a:off x="5205" y="1202"/>
                <a:ext cx="2" cy="1"/>
              </a:xfrm>
              <a:custGeom>
                <a:avLst/>
                <a:gdLst>
                  <a:gd name="T0" fmla="*/ 2 w 2"/>
                  <a:gd name="T1" fmla="*/ 1 h 1"/>
                  <a:gd name="T2" fmla="*/ 0 w 2"/>
                  <a:gd name="T3" fmla="*/ 0 h 1"/>
                  <a:gd name="T4" fmla="*/ 0 w 2"/>
                  <a:gd name="T5" fmla="*/ 0 h 1"/>
                  <a:gd name="T6" fmla="*/ 1 w 2"/>
                  <a:gd name="T7" fmla="*/ 1 h 1"/>
                  <a:gd name="T8" fmla="*/ 2 w 2"/>
                  <a:gd name="T9" fmla="*/ 1 h 1"/>
                </a:gdLst>
                <a:ahLst/>
                <a:cxnLst>
                  <a:cxn ang="0">
                    <a:pos x="T0" y="T1"/>
                  </a:cxn>
                  <a:cxn ang="0">
                    <a:pos x="T2" y="T3"/>
                  </a:cxn>
                  <a:cxn ang="0">
                    <a:pos x="T4" y="T5"/>
                  </a:cxn>
                  <a:cxn ang="0">
                    <a:pos x="T6" y="T7"/>
                  </a:cxn>
                  <a:cxn ang="0">
                    <a:pos x="T8" y="T9"/>
                  </a:cxn>
                </a:cxnLst>
                <a:rect l="0" t="0" r="r" b="b"/>
                <a:pathLst>
                  <a:path w="2" h="1">
                    <a:moveTo>
                      <a:pt x="2" y="1"/>
                    </a:moveTo>
                    <a:lnTo>
                      <a:pt x="0" y="0"/>
                    </a:lnTo>
                    <a:lnTo>
                      <a:pt x="0" y="0"/>
                    </a:lnTo>
                    <a:lnTo>
                      <a:pt x="1" y="1"/>
                    </a:lnTo>
                    <a:lnTo>
                      <a:pt x="2" y="1"/>
                    </a:lnTo>
                    <a:close/>
                  </a:path>
                </a:pathLst>
              </a:custGeom>
              <a:solidFill>
                <a:srgbClr val="58545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461" name="Freeform 680"/>
              <p:cNvSpPr/>
              <p:nvPr/>
            </p:nvSpPr>
            <p:spPr bwMode="auto">
              <a:xfrm>
                <a:off x="5185" y="1203"/>
                <a:ext cx="22" cy="53"/>
              </a:xfrm>
              <a:custGeom>
                <a:avLst/>
                <a:gdLst>
                  <a:gd name="T0" fmla="*/ 21 w 22"/>
                  <a:gd name="T1" fmla="*/ 2 h 53"/>
                  <a:gd name="T2" fmla="*/ 0 w 22"/>
                  <a:gd name="T3" fmla="*/ 53 h 53"/>
                  <a:gd name="T4" fmla="*/ 0 w 22"/>
                  <a:gd name="T5" fmla="*/ 53 h 53"/>
                  <a:gd name="T6" fmla="*/ 21 w 22"/>
                  <a:gd name="T7" fmla="*/ 2 h 53"/>
                  <a:gd name="T8" fmla="*/ 22 w 22"/>
                  <a:gd name="T9" fmla="*/ 1 h 53"/>
                  <a:gd name="T10" fmla="*/ 22 w 22"/>
                  <a:gd name="T11" fmla="*/ 0 h 53"/>
                  <a:gd name="T12" fmla="*/ 21 w 22"/>
                  <a:gd name="T13" fmla="*/ 0 h 53"/>
                  <a:gd name="T14" fmla="*/ 21 w 22"/>
                  <a:gd name="T15" fmla="*/ 2 h 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53">
                    <a:moveTo>
                      <a:pt x="21" y="2"/>
                    </a:moveTo>
                    <a:lnTo>
                      <a:pt x="0" y="53"/>
                    </a:lnTo>
                    <a:lnTo>
                      <a:pt x="0" y="53"/>
                    </a:lnTo>
                    <a:lnTo>
                      <a:pt x="21" y="2"/>
                    </a:lnTo>
                    <a:lnTo>
                      <a:pt x="22" y="1"/>
                    </a:lnTo>
                    <a:lnTo>
                      <a:pt x="22" y="0"/>
                    </a:lnTo>
                    <a:lnTo>
                      <a:pt x="21" y="0"/>
                    </a:lnTo>
                    <a:lnTo>
                      <a:pt x="21" y="2"/>
                    </a:lnTo>
                    <a:close/>
                  </a:path>
                </a:pathLst>
              </a:custGeom>
              <a:solidFill>
                <a:srgbClr val="C9C7C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462" name="Freeform 681"/>
              <p:cNvSpPr/>
              <p:nvPr/>
            </p:nvSpPr>
            <p:spPr bwMode="auto">
              <a:xfrm>
                <a:off x="5204" y="1202"/>
                <a:ext cx="2" cy="3"/>
              </a:xfrm>
              <a:custGeom>
                <a:avLst/>
                <a:gdLst>
                  <a:gd name="T0" fmla="*/ 2 w 2"/>
                  <a:gd name="T1" fmla="*/ 1 h 3"/>
                  <a:gd name="T2" fmla="*/ 1 w 2"/>
                  <a:gd name="T3" fmla="*/ 0 h 3"/>
                  <a:gd name="T4" fmla="*/ 0 w 2"/>
                  <a:gd name="T5" fmla="*/ 2 h 3"/>
                  <a:gd name="T6" fmla="*/ 2 w 2"/>
                  <a:gd name="T7" fmla="*/ 3 h 3"/>
                  <a:gd name="T8" fmla="*/ 2 w 2"/>
                  <a:gd name="T9" fmla="*/ 1 h 3"/>
                </a:gdLst>
                <a:ahLst/>
                <a:cxnLst>
                  <a:cxn ang="0">
                    <a:pos x="T0" y="T1"/>
                  </a:cxn>
                  <a:cxn ang="0">
                    <a:pos x="T2" y="T3"/>
                  </a:cxn>
                  <a:cxn ang="0">
                    <a:pos x="T4" y="T5"/>
                  </a:cxn>
                  <a:cxn ang="0">
                    <a:pos x="T6" y="T7"/>
                  </a:cxn>
                  <a:cxn ang="0">
                    <a:pos x="T8" y="T9"/>
                  </a:cxn>
                </a:cxnLst>
                <a:rect l="0" t="0" r="r" b="b"/>
                <a:pathLst>
                  <a:path w="2" h="3">
                    <a:moveTo>
                      <a:pt x="2" y="1"/>
                    </a:moveTo>
                    <a:lnTo>
                      <a:pt x="1" y="0"/>
                    </a:lnTo>
                    <a:lnTo>
                      <a:pt x="0" y="2"/>
                    </a:lnTo>
                    <a:lnTo>
                      <a:pt x="2" y="3"/>
                    </a:lnTo>
                    <a:lnTo>
                      <a:pt x="2" y="1"/>
                    </a:lnTo>
                    <a:close/>
                  </a:path>
                </a:pathLst>
              </a:custGeom>
              <a:solidFill>
                <a:srgbClr val="938B8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463" name="Freeform 682"/>
              <p:cNvSpPr/>
              <p:nvPr/>
            </p:nvSpPr>
            <p:spPr bwMode="auto">
              <a:xfrm>
                <a:off x="5206" y="1201"/>
                <a:ext cx="1" cy="1"/>
              </a:xfrm>
              <a:custGeom>
                <a:avLst/>
                <a:gdLst>
                  <a:gd name="T0" fmla="*/ 1 w 1"/>
                  <a:gd name="T1" fmla="*/ 1 h 1"/>
                  <a:gd name="T2" fmla="*/ 0 w 1"/>
                  <a:gd name="T3" fmla="*/ 0 h 1"/>
                  <a:gd name="T4" fmla="*/ 0 w 1"/>
                  <a:gd name="T5" fmla="*/ 0 h 1"/>
                  <a:gd name="T6" fmla="*/ 1 w 1"/>
                  <a:gd name="T7" fmla="*/ 1 h 1"/>
                  <a:gd name="T8" fmla="*/ 1 w 1"/>
                  <a:gd name="T9" fmla="*/ 1 h 1"/>
                </a:gdLst>
                <a:ahLst/>
                <a:cxnLst>
                  <a:cxn ang="0">
                    <a:pos x="T0" y="T1"/>
                  </a:cxn>
                  <a:cxn ang="0">
                    <a:pos x="T2" y="T3"/>
                  </a:cxn>
                  <a:cxn ang="0">
                    <a:pos x="T4" y="T5"/>
                  </a:cxn>
                  <a:cxn ang="0">
                    <a:pos x="T6" y="T7"/>
                  </a:cxn>
                  <a:cxn ang="0">
                    <a:pos x="T8" y="T9"/>
                  </a:cxn>
                </a:cxnLst>
                <a:rect l="0" t="0" r="r" b="b"/>
                <a:pathLst>
                  <a:path w="1" h="1">
                    <a:moveTo>
                      <a:pt x="1" y="1"/>
                    </a:moveTo>
                    <a:lnTo>
                      <a:pt x="0" y="0"/>
                    </a:lnTo>
                    <a:lnTo>
                      <a:pt x="0" y="0"/>
                    </a:lnTo>
                    <a:lnTo>
                      <a:pt x="1" y="1"/>
                    </a:lnTo>
                    <a:lnTo>
                      <a:pt x="1" y="1"/>
                    </a:lnTo>
                    <a:close/>
                  </a:path>
                </a:pathLst>
              </a:custGeom>
              <a:solidFill>
                <a:srgbClr val="514D4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464" name="Freeform 683"/>
              <p:cNvSpPr/>
              <p:nvPr/>
            </p:nvSpPr>
            <p:spPr bwMode="auto">
              <a:xfrm>
                <a:off x="5205" y="1202"/>
                <a:ext cx="1" cy="1"/>
              </a:xfrm>
              <a:custGeom>
                <a:avLst/>
                <a:gdLst>
                  <a:gd name="T0" fmla="*/ 1 w 1"/>
                  <a:gd name="T1" fmla="*/ 1 h 1"/>
                  <a:gd name="T2" fmla="*/ 0 w 1"/>
                  <a:gd name="T3" fmla="*/ 0 h 1"/>
                  <a:gd name="T4" fmla="*/ 0 w 1"/>
                  <a:gd name="T5" fmla="*/ 0 h 1"/>
                  <a:gd name="T6" fmla="*/ 1 w 1"/>
                  <a:gd name="T7" fmla="*/ 1 h 1"/>
                  <a:gd name="T8" fmla="*/ 1 w 1"/>
                  <a:gd name="T9" fmla="*/ 1 h 1"/>
                </a:gdLst>
                <a:ahLst/>
                <a:cxnLst>
                  <a:cxn ang="0">
                    <a:pos x="T0" y="T1"/>
                  </a:cxn>
                  <a:cxn ang="0">
                    <a:pos x="T2" y="T3"/>
                  </a:cxn>
                  <a:cxn ang="0">
                    <a:pos x="T4" y="T5"/>
                  </a:cxn>
                  <a:cxn ang="0">
                    <a:pos x="T6" y="T7"/>
                  </a:cxn>
                  <a:cxn ang="0">
                    <a:pos x="T8" y="T9"/>
                  </a:cxn>
                </a:cxnLst>
                <a:rect l="0" t="0" r="r" b="b"/>
                <a:pathLst>
                  <a:path w="1" h="1">
                    <a:moveTo>
                      <a:pt x="1" y="1"/>
                    </a:moveTo>
                    <a:lnTo>
                      <a:pt x="0" y="0"/>
                    </a:lnTo>
                    <a:lnTo>
                      <a:pt x="0" y="0"/>
                    </a:lnTo>
                    <a:lnTo>
                      <a:pt x="1" y="1"/>
                    </a:lnTo>
                    <a:lnTo>
                      <a:pt x="1" y="1"/>
                    </a:lnTo>
                    <a:close/>
                  </a:path>
                </a:pathLst>
              </a:custGeom>
              <a:solidFill>
                <a:srgbClr val="58545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465" name="Freeform 684"/>
              <p:cNvSpPr/>
              <p:nvPr/>
            </p:nvSpPr>
            <p:spPr bwMode="auto">
              <a:xfrm>
                <a:off x="5206" y="1200"/>
                <a:ext cx="1" cy="2"/>
              </a:xfrm>
              <a:custGeom>
                <a:avLst/>
                <a:gdLst>
                  <a:gd name="T0" fmla="*/ 1 w 1"/>
                  <a:gd name="T1" fmla="*/ 0 h 2"/>
                  <a:gd name="T2" fmla="*/ 0 w 1"/>
                  <a:gd name="T3" fmla="*/ 0 h 2"/>
                  <a:gd name="T4" fmla="*/ 0 w 1"/>
                  <a:gd name="T5" fmla="*/ 1 h 2"/>
                  <a:gd name="T6" fmla="*/ 1 w 1"/>
                  <a:gd name="T7" fmla="*/ 2 h 2"/>
                  <a:gd name="T8" fmla="*/ 1 w 1"/>
                  <a:gd name="T9" fmla="*/ 0 h 2"/>
                </a:gdLst>
                <a:ahLst/>
                <a:cxnLst>
                  <a:cxn ang="0">
                    <a:pos x="T0" y="T1"/>
                  </a:cxn>
                  <a:cxn ang="0">
                    <a:pos x="T2" y="T3"/>
                  </a:cxn>
                  <a:cxn ang="0">
                    <a:pos x="T4" y="T5"/>
                  </a:cxn>
                  <a:cxn ang="0">
                    <a:pos x="T6" y="T7"/>
                  </a:cxn>
                  <a:cxn ang="0">
                    <a:pos x="T8" y="T9"/>
                  </a:cxn>
                </a:cxnLst>
                <a:rect l="0" t="0" r="r" b="b"/>
                <a:pathLst>
                  <a:path w="1" h="2">
                    <a:moveTo>
                      <a:pt x="1" y="0"/>
                    </a:moveTo>
                    <a:lnTo>
                      <a:pt x="0" y="0"/>
                    </a:lnTo>
                    <a:lnTo>
                      <a:pt x="0" y="1"/>
                    </a:lnTo>
                    <a:lnTo>
                      <a:pt x="1" y="2"/>
                    </a:lnTo>
                    <a:lnTo>
                      <a:pt x="1" y="0"/>
                    </a:lnTo>
                    <a:close/>
                  </a:path>
                </a:pathLst>
              </a:custGeom>
              <a:solidFill>
                <a:srgbClr val="938B8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466" name="Freeform 685"/>
              <p:cNvSpPr/>
              <p:nvPr/>
            </p:nvSpPr>
            <p:spPr bwMode="auto">
              <a:xfrm>
                <a:off x="5204" y="1202"/>
                <a:ext cx="2" cy="2"/>
              </a:xfrm>
              <a:custGeom>
                <a:avLst/>
                <a:gdLst>
                  <a:gd name="T0" fmla="*/ 2 w 2"/>
                  <a:gd name="T1" fmla="*/ 1 h 2"/>
                  <a:gd name="T2" fmla="*/ 1 w 2"/>
                  <a:gd name="T3" fmla="*/ 0 h 2"/>
                  <a:gd name="T4" fmla="*/ 0 w 2"/>
                  <a:gd name="T5" fmla="*/ 1 h 2"/>
                  <a:gd name="T6" fmla="*/ 1 w 2"/>
                  <a:gd name="T7" fmla="*/ 2 h 2"/>
                  <a:gd name="T8" fmla="*/ 2 w 2"/>
                  <a:gd name="T9" fmla="*/ 1 h 2"/>
                </a:gdLst>
                <a:ahLst/>
                <a:cxnLst>
                  <a:cxn ang="0">
                    <a:pos x="T0" y="T1"/>
                  </a:cxn>
                  <a:cxn ang="0">
                    <a:pos x="T2" y="T3"/>
                  </a:cxn>
                  <a:cxn ang="0">
                    <a:pos x="T4" y="T5"/>
                  </a:cxn>
                  <a:cxn ang="0">
                    <a:pos x="T6" y="T7"/>
                  </a:cxn>
                  <a:cxn ang="0">
                    <a:pos x="T8" y="T9"/>
                  </a:cxn>
                </a:cxnLst>
                <a:rect l="0" t="0" r="r" b="b"/>
                <a:pathLst>
                  <a:path w="2" h="2">
                    <a:moveTo>
                      <a:pt x="2" y="1"/>
                    </a:moveTo>
                    <a:lnTo>
                      <a:pt x="1" y="0"/>
                    </a:lnTo>
                    <a:lnTo>
                      <a:pt x="0" y="1"/>
                    </a:lnTo>
                    <a:lnTo>
                      <a:pt x="1" y="2"/>
                    </a:lnTo>
                    <a:lnTo>
                      <a:pt x="2" y="1"/>
                    </a:lnTo>
                    <a:close/>
                  </a:path>
                </a:pathLst>
              </a:custGeom>
              <a:solidFill>
                <a:srgbClr val="98908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467" name="Freeform 686"/>
              <p:cNvSpPr/>
              <p:nvPr/>
            </p:nvSpPr>
            <p:spPr bwMode="auto">
              <a:xfrm>
                <a:off x="5204" y="1202"/>
                <a:ext cx="2" cy="1"/>
              </a:xfrm>
              <a:custGeom>
                <a:avLst/>
                <a:gdLst>
                  <a:gd name="T0" fmla="*/ 2 w 2"/>
                  <a:gd name="T1" fmla="*/ 1 h 1"/>
                  <a:gd name="T2" fmla="*/ 1 w 2"/>
                  <a:gd name="T3" fmla="*/ 0 h 1"/>
                  <a:gd name="T4" fmla="*/ 0 w 2"/>
                  <a:gd name="T5" fmla="*/ 0 h 1"/>
                  <a:gd name="T6" fmla="*/ 1 w 2"/>
                  <a:gd name="T7" fmla="*/ 1 h 1"/>
                  <a:gd name="T8" fmla="*/ 2 w 2"/>
                  <a:gd name="T9" fmla="*/ 1 h 1"/>
                </a:gdLst>
                <a:ahLst/>
                <a:cxnLst>
                  <a:cxn ang="0">
                    <a:pos x="T0" y="T1"/>
                  </a:cxn>
                  <a:cxn ang="0">
                    <a:pos x="T2" y="T3"/>
                  </a:cxn>
                  <a:cxn ang="0">
                    <a:pos x="T4" y="T5"/>
                  </a:cxn>
                  <a:cxn ang="0">
                    <a:pos x="T6" y="T7"/>
                  </a:cxn>
                  <a:cxn ang="0">
                    <a:pos x="T8" y="T9"/>
                  </a:cxn>
                </a:cxnLst>
                <a:rect l="0" t="0" r="r" b="b"/>
                <a:pathLst>
                  <a:path w="2" h="1">
                    <a:moveTo>
                      <a:pt x="2" y="1"/>
                    </a:moveTo>
                    <a:lnTo>
                      <a:pt x="1" y="0"/>
                    </a:lnTo>
                    <a:lnTo>
                      <a:pt x="0" y="0"/>
                    </a:lnTo>
                    <a:lnTo>
                      <a:pt x="1" y="1"/>
                    </a:lnTo>
                    <a:lnTo>
                      <a:pt x="2" y="1"/>
                    </a:lnTo>
                    <a:close/>
                  </a:path>
                </a:pathLst>
              </a:custGeom>
              <a:solidFill>
                <a:srgbClr val="58545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468" name="Freeform 687"/>
              <p:cNvSpPr/>
              <p:nvPr/>
            </p:nvSpPr>
            <p:spPr bwMode="auto">
              <a:xfrm>
                <a:off x="5205" y="1200"/>
                <a:ext cx="2" cy="2"/>
              </a:xfrm>
              <a:custGeom>
                <a:avLst/>
                <a:gdLst>
                  <a:gd name="T0" fmla="*/ 1 w 2"/>
                  <a:gd name="T1" fmla="*/ 1 h 2"/>
                  <a:gd name="T2" fmla="*/ 0 w 2"/>
                  <a:gd name="T3" fmla="*/ 0 h 2"/>
                  <a:gd name="T4" fmla="*/ 1 w 2"/>
                  <a:gd name="T5" fmla="*/ 1 h 2"/>
                  <a:gd name="T6" fmla="*/ 2 w 2"/>
                  <a:gd name="T7" fmla="*/ 2 h 2"/>
                  <a:gd name="T8" fmla="*/ 1 w 2"/>
                  <a:gd name="T9" fmla="*/ 1 h 2"/>
                </a:gdLst>
                <a:ahLst/>
                <a:cxnLst>
                  <a:cxn ang="0">
                    <a:pos x="T0" y="T1"/>
                  </a:cxn>
                  <a:cxn ang="0">
                    <a:pos x="T2" y="T3"/>
                  </a:cxn>
                  <a:cxn ang="0">
                    <a:pos x="T4" y="T5"/>
                  </a:cxn>
                  <a:cxn ang="0">
                    <a:pos x="T6" y="T7"/>
                  </a:cxn>
                  <a:cxn ang="0">
                    <a:pos x="T8" y="T9"/>
                  </a:cxn>
                </a:cxnLst>
                <a:rect l="0" t="0" r="r" b="b"/>
                <a:pathLst>
                  <a:path w="2" h="2">
                    <a:moveTo>
                      <a:pt x="1" y="1"/>
                    </a:moveTo>
                    <a:lnTo>
                      <a:pt x="0" y="0"/>
                    </a:lnTo>
                    <a:lnTo>
                      <a:pt x="1" y="1"/>
                    </a:lnTo>
                    <a:lnTo>
                      <a:pt x="2" y="2"/>
                    </a:lnTo>
                    <a:lnTo>
                      <a:pt x="1" y="1"/>
                    </a:lnTo>
                    <a:close/>
                  </a:path>
                </a:pathLst>
              </a:custGeom>
              <a:solidFill>
                <a:srgbClr val="514D4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469" name="Freeform 688"/>
              <p:cNvSpPr/>
              <p:nvPr/>
            </p:nvSpPr>
            <p:spPr bwMode="auto">
              <a:xfrm>
                <a:off x="5204" y="1201"/>
                <a:ext cx="3" cy="1"/>
              </a:xfrm>
              <a:custGeom>
                <a:avLst/>
                <a:gdLst>
                  <a:gd name="T0" fmla="*/ 3 w 3"/>
                  <a:gd name="T1" fmla="*/ 1 h 1"/>
                  <a:gd name="T2" fmla="*/ 2 w 3"/>
                  <a:gd name="T3" fmla="*/ 0 h 1"/>
                  <a:gd name="T4" fmla="*/ 0 w 3"/>
                  <a:gd name="T5" fmla="*/ 0 h 1"/>
                  <a:gd name="T6" fmla="*/ 2 w 3"/>
                  <a:gd name="T7" fmla="*/ 1 h 1"/>
                  <a:gd name="T8" fmla="*/ 3 w 3"/>
                  <a:gd name="T9" fmla="*/ 1 h 1"/>
                </a:gdLst>
                <a:ahLst/>
                <a:cxnLst>
                  <a:cxn ang="0">
                    <a:pos x="T0" y="T1"/>
                  </a:cxn>
                  <a:cxn ang="0">
                    <a:pos x="T2" y="T3"/>
                  </a:cxn>
                  <a:cxn ang="0">
                    <a:pos x="T4" y="T5"/>
                  </a:cxn>
                  <a:cxn ang="0">
                    <a:pos x="T6" y="T7"/>
                  </a:cxn>
                  <a:cxn ang="0">
                    <a:pos x="T8" y="T9"/>
                  </a:cxn>
                </a:cxnLst>
                <a:rect l="0" t="0" r="r" b="b"/>
                <a:pathLst>
                  <a:path w="3" h="1">
                    <a:moveTo>
                      <a:pt x="3" y="1"/>
                    </a:moveTo>
                    <a:lnTo>
                      <a:pt x="2" y="0"/>
                    </a:lnTo>
                    <a:lnTo>
                      <a:pt x="0" y="0"/>
                    </a:lnTo>
                    <a:lnTo>
                      <a:pt x="2" y="1"/>
                    </a:lnTo>
                    <a:lnTo>
                      <a:pt x="3" y="1"/>
                    </a:lnTo>
                    <a:close/>
                  </a:path>
                </a:pathLst>
              </a:custGeom>
              <a:solidFill>
                <a:srgbClr val="58545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470" name="Freeform 689"/>
              <p:cNvSpPr/>
              <p:nvPr/>
            </p:nvSpPr>
            <p:spPr bwMode="auto">
              <a:xfrm>
                <a:off x="5207" y="1150"/>
                <a:ext cx="22" cy="52"/>
              </a:xfrm>
              <a:custGeom>
                <a:avLst/>
                <a:gdLst>
                  <a:gd name="T0" fmla="*/ 21 w 22"/>
                  <a:gd name="T1" fmla="*/ 0 h 52"/>
                  <a:gd name="T2" fmla="*/ 0 w 22"/>
                  <a:gd name="T3" fmla="*/ 50 h 52"/>
                  <a:gd name="T4" fmla="*/ 0 w 22"/>
                  <a:gd name="T5" fmla="*/ 52 h 52"/>
                  <a:gd name="T6" fmla="*/ 0 w 22"/>
                  <a:gd name="T7" fmla="*/ 52 h 52"/>
                  <a:gd name="T8" fmla="*/ 0 w 22"/>
                  <a:gd name="T9" fmla="*/ 52 h 52"/>
                  <a:gd name="T10" fmla="*/ 1 w 22"/>
                  <a:gd name="T11" fmla="*/ 50 h 52"/>
                  <a:gd name="T12" fmla="*/ 22 w 22"/>
                  <a:gd name="T13" fmla="*/ 0 h 52"/>
                  <a:gd name="T14" fmla="*/ 21 w 22"/>
                  <a:gd name="T15" fmla="*/ 0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52">
                    <a:moveTo>
                      <a:pt x="21" y="0"/>
                    </a:moveTo>
                    <a:lnTo>
                      <a:pt x="0" y="50"/>
                    </a:lnTo>
                    <a:lnTo>
                      <a:pt x="0" y="52"/>
                    </a:lnTo>
                    <a:lnTo>
                      <a:pt x="0" y="52"/>
                    </a:lnTo>
                    <a:lnTo>
                      <a:pt x="0" y="52"/>
                    </a:lnTo>
                    <a:lnTo>
                      <a:pt x="1" y="50"/>
                    </a:lnTo>
                    <a:lnTo>
                      <a:pt x="22" y="0"/>
                    </a:lnTo>
                    <a:lnTo>
                      <a:pt x="21" y="0"/>
                    </a:lnTo>
                    <a:close/>
                  </a:path>
                </a:pathLst>
              </a:custGeom>
              <a:solidFill>
                <a:srgbClr val="C9C7C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471" name="Freeform 690"/>
              <p:cNvSpPr/>
              <p:nvPr/>
            </p:nvSpPr>
            <p:spPr bwMode="auto">
              <a:xfrm>
                <a:off x="5206" y="1149"/>
                <a:ext cx="22" cy="51"/>
              </a:xfrm>
              <a:custGeom>
                <a:avLst/>
                <a:gdLst>
                  <a:gd name="T0" fmla="*/ 22 w 22"/>
                  <a:gd name="T1" fmla="*/ 1 h 51"/>
                  <a:gd name="T2" fmla="*/ 20 w 22"/>
                  <a:gd name="T3" fmla="*/ 0 h 51"/>
                  <a:gd name="T4" fmla="*/ 0 w 22"/>
                  <a:gd name="T5" fmla="*/ 51 h 51"/>
                  <a:gd name="T6" fmla="*/ 1 w 22"/>
                  <a:gd name="T7" fmla="*/ 51 h 51"/>
                  <a:gd name="T8" fmla="*/ 22 w 22"/>
                  <a:gd name="T9" fmla="*/ 1 h 51"/>
                </a:gdLst>
                <a:ahLst/>
                <a:cxnLst>
                  <a:cxn ang="0">
                    <a:pos x="T0" y="T1"/>
                  </a:cxn>
                  <a:cxn ang="0">
                    <a:pos x="T2" y="T3"/>
                  </a:cxn>
                  <a:cxn ang="0">
                    <a:pos x="T4" y="T5"/>
                  </a:cxn>
                  <a:cxn ang="0">
                    <a:pos x="T6" y="T7"/>
                  </a:cxn>
                  <a:cxn ang="0">
                    <a:pos x="T8" y="T9"/>
                  </a:cxn>
                </a:cxnLst>
                <a:rect l="0" t="0" r="r" b="b"/>
                <a:pathLst>
                  <a:path w="22" h="51">
                    <a:moveTo>
                      <a:pt x="22" y="1"/>
                    </a:moveTo>
                    <a:lnTo>
                      <a:pt x="20" y="0"/>
                    </a:lnTo>
                    <a:lnTo>
                      <a:pt x="0" y="51"/>
                    </a:lnTo>
                    <a:lnTo>
                      <a:pt x="1" y="51"/>
                    </a:lnTo>
                    <a:lnTo>
                      <a:pt x="22" y="1"/>
                    </a:lnTo>
                    <a:close/>
                  </a:path>
                </a:pathLst>
              </a:custGeom>
              <a:solidFill>
                <a:srgbClr val="938B8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472" name="Freeform 691"/>
              <p:cNvSpPr/>
              <p:nvPr/>
            </p:nvSpPr>
            <p:spPr bwMode="auto">
              <a:xfrm>
                <a:off x="5169" y="1203"/>
                <a:ext cx="36" cy="45"/>
              </a:xfrm>
              <a:custGeom>
                <a:avLst/>
                <a:gdLst>
                  <a:gd name="T0" fmla="*/ 36 w 36"/>
                  <a:gd name="T1" fmla="*/ 1 h 45"/>
                  <a:gd name="T2" fmla="*/ 35 w 36"/>
                  <a:gd name="T3" fmla="*/ 0 h 45"/>
                  <a:gd name="T4" fmla="*/ 0 w 36"/>
                  <a:gd name="T5" fmla="*/ 44 h 45"/>
                  <a:gd name="T6" fmla="*/ 1 w 36"/>
                  <a:gd name="T7" fmla="*/ 45 h 45"/>
                  <a:gd name="T8" fmla="*/ 36 w 36"/>
                  <a:gd name="T9" fmla="*/ 1 h 45"/>
                </a:gdLst>
                <a:ahLst/>
                <a:cxnLst>
                  <a:cxn ang="0">
                    <a:pos x="T0" y="T1"/>
                  </a:cxn>
                  <a:cxn ang="0">
                    <a:pos x="T2" y="T3"/>
                  </a:cxn>
                  <a:cxn ang="0">
                    <a:pos x="T4" y="T5"/>
                  </a:cxn>
                  <a:cxn ang="0">
                    <a:pos x="T6" y="T7"/>
                  </a:cxn>
                  <a:cxn ang="0">
                    <a:pos x="T8" y="T9"/>
                  </a:cxn>
                </a:cxnLst>
                <a:rect l="0" t="0" r="r" b="b"/>
                <a:pathLst>
                  <a:path w="36" h="45">
                    <a:moveTo>
                      <a:pt x="36" y="1"/>
                    </a:moveTo>
                    <a:lnTo>
                      <a:pt x="35" y="0"/>
                    </a:lnTo>
                    <a:lnTo>
                      <a:pt x="0" y="44"/>
                    </a:lnTo>
                    <a:lnTo>
                      <a:pt x="1" y="45"/>
                    </a:lnTo>
                    <a:lnTo>
                      <a:pt x="36" y="1"/>
                    </a:lnTo>
                    <a:close/>
                  </a:path>
                </a:pathLst>
              </a:custGeom>
              <a:solidFill>
                <a:srgbClr val="98908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473" name="Freeform 692"/>
              <p:cNvSpPr/>
              <p:nvPr/>
            </p:nvSpPr>
            <p:spPr bwMode="auto">
              <a:xfrm>
                <a:off x="5170" y="1203"/>
                <a:ext cx="36" cy="46"/>
              </a:xfrm>
              <a:custGeom>
                <a:avLst/>
                <a:gdLst>
                  <a:gd name="T0" fmla="*/ 35 w 36"/>
                  <a:gd name="T1" fmla="*/ 1 h 46"/>
                  <a:gd name="T2" fmla="*/ 0 w 36"/>
                  <a:gd name="T3" fmla="*/ 45 h 46"/>
                  <a:gd name="T4" fmla="*/ 0 w 36"/>
                  <a:gd name="T5" fmla="*/ 46 h 46"/>
                  <a:gd name="T6" fmla="*/ 36 w 36"/>
                  <a:gd name="T7" fmla="*/ 2 h 46"/>
                  <a:gd name="T8" fmla="*/ 36 w 36"/>
                  <a:gd name="T9" fmla="*/ 0 h 46"/>
                  <a:gd name="T10" fmla="*/ 36 w 36"/>
                  <a:gd name="T11" fmla="*/ 0 h 46"/>
                  <a:gd name="T12" fmla="*/ 35 w 36"/>
                  <a:gd name="T13" fmla="*/ 1 h 46"/>
                </a:gdLst>
                <a:ahLst/>
                <a:cxnLst>
                  <a:cxn ang="0">
                    <a:pos x="T0" y="T1"/>
                  </a:cxn>
                  <a:cxn ang="0">
                    <a:pos x="T2" y="T3"/>
                  </a:cxn>
                  <a:cxn ang="0">
                    <a:pos x="T4" y="T5"/>
                  </a:cxn>
                  <a:cxn ang="0">
                    <a:pos x="T6" y="T7"/>
                  </a:cxn>
                  <a:cxn ang="0">
                    <a:pos x="T8" y="T9"/>
                  </a:cxn>
                  <a:cxn ang="0">
                    <a:pos x="T10" y="T11"/>
                  </a:cxn>
                  <a:cxn ang="0">
                    <a:pos x="T12" y="T13"/>
                  </a:cxn>
                </a:cxnLst>
                <a:rect l="0" t="0" r="r" b="b"/>
                <a:pathLst>
                  <a:path w="36" h="46">
                    <a:moveTo>
                      <a:pt x="35" y="1"/>
                    </a:moveTo>
                    <a:lnTo>
                      <a:pt x="0" y="45"/>
                    </a:lnTo>
                    <a:lnTo>
                      <a:pt x="0" y="46"/>
                    </a:lnTo>
                    <a:lnTo>
                      <a:pt x="36" y="2"/>
                    </a:lnTo>
                    <a:lnTo>
                      <a:pt x="36" y="0"/>
                    </a:lnTo>
                    <a:lnTo>
                      <a:pt x="36" y="0"/>
                    </a:lnTo>
                    <a:lnTo>
                      <a:pt x="35" y="1"/>
                    </a:lnTo>
                    <a:close/>
                  </a:path>
                </a:pathLst>
              </a:custGeom>
              <a:solidFill>
                <a:srgbClr val="C9C7C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474" name="Freeform 693"/>
              <p:cNvSpPr/>
              <p:nvPr/>
            </p:nvSpPr>
            <p:spPr bwMode="auto">
              <a:xfrm>
                <a:off x="5165" y="1203"/>
                <a:ext cx="41" cy="25"/>
              </a:xfrm>
              <a:custGeom>
                <a:avLst/>
                <a:gdLst>
                  <a:gd name="T0" fmla="*/ 40 w 41"/>
                  <a:gd name="T1" fmla="*/ 0 h 25"/>
                  <a:gd name="T2" fmla="*/ 0 w 41"/>
                  <a:gd name="T3" fmla="*/ 23 h 25"/>
                  <a:gd name="T4" fmla="*/ 0 w 41"/>
                  <a:gd name="T5" fmla="*/ 25 h 25"/>
                  <a:gd name="T6" fmla="*/ 40 w 41"/>
                  <a:gd name="T7" fmla="*/ 1 h 25"/>
                  <a:gd name="T8" fmla="*/ 41 w 41"/>
                  <a:gd name="T9" fmla="*/ 0 h 25"/>
                  <a:gd name="T10" fmla="*/ 40 w 41"/>
                  <a:gd name="T11" fmla="*/ 0 h 25"/>
                </a:gdLst>
                <a:ahLst/>
                <a:cxnLst>
                  <a:cxn ang="0">
                    <a:pos x="T0" y="T1"/>
                  </a:cxn>
                  <a:cxn ang="0">
                    <a:pos x="T2" y="T3"/>
                  </a:cxn>
                  <a:cxn ang="0">
                    <a:pos x="T4" y="T5"/>
                  </a:cxn>
                  <a:cxn ang="0">
                    <a:pos x="T6" y="T7"/>
                  </a:cxn>
                  <a:cxn ang="0">
                    <a:pos x="T8" y="T9"/>
                  </a:cxn>
                  <a:cxn ang="0">
                    <a:pos x="T10" y="T11"/>
                  </a:cxn>
                </a:cxnLst>
                <a:rect l="0" t="0" r="r" b="b"/>
                <a:pathLst>
                  <a:path w="41" h="25">
                    <a:moveTo>
                      <a:pt x="40" y="0"/>
                    </a:moveTo>
                    <a:lnTo>
                      <a:pt x="0" y="23"/>
                    </a:lnTo>
                    <a:lnTo>
                      <a:pt x="0" y="25"/>
                    </a:lnTo>
                    <a:lnTo>
                      <a:pt x="40" y="1"/>
                    </a:lnTo>
                    <a:lnTo>
                      <a:pt x="41" y="0"/>
                    </a:lnTo>
                    <a:lnTo>
                      <a:pt x="40" y="0"/>
                    </a:lnTo>
                    <a:close/>
                  </a:path>
                </a:pathLst>
              </a:custGeom>
              <a:solidFill>
                <a:srgbClr val="C9C7C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475" name="Freeform 694"/>
              <p:cNvSpPr/>
              <p:nvPr/>
            </p:nvSpPr>
            <p:spPr bwMode="auto">
              <a:xfrm>
                <a:off x="5165" y="1202"/>
                <a:ext cx="40" cy="25"/>
              </a:xfrm>
              <a:custGeom>
                <a:avLst/>
                <a:gdLst>
                  <a:gd name="T0" fmla="*/ 40 w 40"/>
                  <a:gd name="T1" fmla="*/ 1 h 25"/>
                  <a:gd name="T2" fmla="*/ 39 w 40"/>
                  <a:gd name="T3" fmla="*/ 0 h 25"/>
                  <a:gd name="T4" fmla="*/ 0 w 40"/>
                  <a:gd name="T5" fmla="*/ 23 h 25"/>
                  <a:gd name="T6" fmla="*/ 0 w 40"/>
                  <a:gd name="T7" fmla="*/ 25 h 25"/>
                  <a:gd name="T8" fmla="*/ 40 w 40"/>
                  <a:gd name="T9" fmla="*/ 1 h 25"/>
                </a:gdLst>
                <a:ahLst/>
                <a:cxnLst>
                  <a:cxn ang="0">
                    <a:pos x="T0" y="T1"/>
                  </a:cxn>
                  <a:cxn ang="0">
                    <a:pos x="T2" y="T3"/>
                  </a:cxn>
                  <a:cxn ang="0">
                    <a:pos x="T4" y="T5"/>
                  </a:cxn>
                  <a:cxn ang="0">
                    <a:pos x="T6" y="T7"/>
                  </a:cxn>
                  <a:cxn ang="0">
                    <a:pos x="T8" y="T9"/>
                  </a:cxn>
                </a:cxnLst>
                <a:rect l="0" t="0" r="r" b="b"/>
                <a:pathLst>
                  <a:path w="40" h="25">
                    <a:moveTo>
                      <a:pt x="40" y="1"/>
                    </a:moveTo>
                    <a:lnTo>
                      <a:pt x="39" y="0"/>
                    </a:lnTo>
                    <a:lnTo>
                      <a:pt x="0" y="23"/>
                    </a:lnTo>
                    <a:lnTo>
                      <a:pt x="0" y="25"/>
                    </a:lnTo>
                    <a:lnTo>
                      <a:pt x="40" y="1"/>
                    </a:lnTo>
                    <a:close/>
                  </a:path>
                </a:pathLst>
              </a:custGeom>
              <a:solidFill>
                <a:srgbClr val="847D7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476" name="Freeform 695"/>
              <p:cNvSpPr/>
              <p:nvPr/>
            </p:nvSpPr>
            <p:spPr bwMode="auto">
              <a:xfrm>
                <a:off x="5206" y="1155"/>
                <a:ext cx="1" cy="47"/>
              </a:xfrm>
              <a:custGeom>
                <a:avLst/>
                <a:gdLst>
                  <a:gd name="T0" fmla="*/ 1 w 1"/>
                  <a:gd name="T1" fmla="*/ 0 h 47"/>
                  <a:gd name="T2" fmla="*/ 0 w 1"/>
                  <a:gd name="T3" fmla="*/ 0 h 47"/>
                  <a:gd name="T4" fmla="*/ 0 w 1"/>
                  <a:gd name="T5" fmla="*/ 46 h 47"/>
                  <a:gd name="T6" fmla="*/ 1 w 1"/>
                  <a:gd name="T7" fmla="*/ 47 h 47"/>
                  <a:gd name="T8" fmla="*/ 1 w 1"/>
                  <a:gd name="T9" fmla="*/ 45 h 47"/>
                  <a:gd name="T10" fmla="*/ 1 w 1"/>
                  <a:gd name="T11" fmla="*/ 0 h 47"/>
                </a:gdLst>
                <a:ahLst/>
                <a:cxnLst>
                  <a:cxn ang="0">
                    <a:pos x="T0" y="T1"/>
                  </a:cxn>
                  <a:cxn ang="0">
                    <a:pos x="T2" y="T3"/>
                  </a:cxn>
                  <a:cxn ang="0">
                    <a:pos x="T4" y="T5"/>
                  </a:cxn>
                  <a:cxn ang="0">
                    <a:pos x="T6" y="T7"/>
                  </a:cxn>
                  <a:cxn ang="0">
                    <a:pos x="T8" y="T9"/>
                  </a:cxn>
                  <a:cxn ang="0">
                    <a:pos x="T10" y="T11"/>
                  </a:cxn>
                </a:cxnLst>
                <a:rect l="0" t="0" r="r" b="b"/>
                <a:pathLst>
                  <a:path w="1" h="47">
                    <a:moveTo>
                      <a:pt x="1" y="0"/>
                    </a:moveTo>
                    <a:lnTo>
                      <a:pt x="0" y="0"/>
                    </a:lnTo>
                    <a:lnTo>
                      <a:pt x="0" y="46"/>
                    </a:lnTo>
                    <a:lnTo>
                      <a:pt x="1" y="47"/>
                    </a:lnTo>
                    <a:lnTo>
                      <a:pt x="1" y="45"/>
                    </a:lnTo>
                    <a:lnTo>
                      <a:pt x="1" y="0"/>
                    </a:lnTo>
                    <a:close/>
                  </a:path>
                </a:pathLst>
              </a:custGeom>
              <a:solidFill>
                <a:srgbClr val="C9C7C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477" name="Freeform 696"/>
              <p:cNvSpPr/>
              <p:nvPr/>
            </p:nvSpPr>
            <p:spPr bwMode="auto">
              <a:xfrm>
                <a:off x="5205" y="1155"/>
                <a:ext cx="1" cy="46"/>
              </a:xfrm>
              <a:custGeom>
                <a:avLst/>
                <a:gdLst>
                  <a:gd name="T0" fmla="*/ 1 w 1"/>
                  <a:gd name="T1" fmla="*/ 0 h 46"/>
                  <a:gd name="T2" fmla="*/ 0 w 1"/>
                  <a:gd name="T3" fmla="*/ 1 h 46"/>
                  <a:gd name="T4" fmla="*/ 0 w 1"/>
                  <a:gd name="T5" fmla="*/ 45 h 46"/>
                  <a:gd name="T6" fmla="*/ 1 w 1"/>
                  <a:gd name="T7" fmla="*/ 46 h 46"/>
                  <a:gd name="T8" fmla="*/ 1 w 1"/>
                  <a:gd name="T9" fmla="*/ 0 h 46"/>
                </a:gdLst>
                <a:ahLst/>
                <a:cxnLst>
                  <a:cxn ang="0">
                    <a:pos x="T0" y="T1"/>
                  </a:cxn>
                  <a:cxn ang="0">
                    <a:pos x="T2" y="T3"/>
                  </a:cxn>
                  <a:cxn ang="0">
                    <a:pos x="T4" y="T5"/>
                  </a:cxn>
                  <a:cxn ang="0">
                    <a:pos x="T6" y="T7"/>
                  </a:cxn>
                  <a:cxn ang="0">
                    <a:pos x="T8" y="T9"/>
                  </a:cxn>
                </a:cxnLst>
                <a:rect l="0" t="0" r="r" b="b"/>
                <a:pathLst>
                  <a:path w="1" h="46">
                    <a:moveTo>
                      <a:pt x="1" y="0"/>
                    </a:moveTo>
                    <a:lnTo>
                      <a:pt x="0" y="1"/>
                    </a:lnTo>
                    <a:lnTo>
                      <a:pt x="0" y="45"/>
                    </a:lnTo>
                    <a:lnTo>
                      <a:pt x="1" y="46"/>
                    </a:lnTo>
                    <a:lnTo>
                      <a:pt x="1" y="0"/>
                    </a:lnTo>
                    <a:close/>
                  </a:path>
                </a:pathLst>
              </a:custGeom>
              <a:solidFill>
                <a:srgbClr val="76706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478" name="Freeform 697"/>
              <p:cNvSpPr/>
              <p:nvPr/>
            </p:nvSpPr>
            <p:spPr bwMode="auto">
              <a:xfrm>
                <a:off x="5186" y="1173"/>
                <a:ext cx="21" cy="29"/>
              </a:xfrm>
              <a:custGeom>
                <a:avLst/>
                <a:gdLst>
                  <a:gd name="T0" fmla="*/ 0 w 21"/>
                  <a:gd name="T1" fmla="*/ 0 h 29"/>
                  <a:gd name="T2" fmla="*/ 0 w 21"/>
                  <a:gd name="T3" fmla="*/ 0 h 29"/>
                  <a:gd name="T4" fmla="*/ 20 w 21"/>
                  <a:gd name="T5" fmla="*/ 29 h 29"/>
                  <a:gd name="T6" fmla="*/ 21 w 21"/>
                  <a:gd name="T7" fmla="*/ 29 h 29"/>
                  <a:gd name="T8" fmla="*/ 21 w 21"/>
                  <a:gd name="T9" fmla="*/ 29 h 29"/>
                  <a:gd name="T10" fmla="*/ 20 w 21"/>
                  <a:gd name="T11" fmla="*/ 28 h 29"/>
                  <a:gd name="T12" fmla="*/ 0 w 2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21" h="29">
                    <a:moveTo>
                      <a:pt x="0" y="0"/>
                    </a:moveTo>
                    <a:lnTo>
                      <a:pt x="0" y="0"/>
                    </a:lnTo>
                    <a:lnTo>
                      <a:pt x="20" y="29"/>
                    </a:lnTo>
                    <a:lnTo>
                      <a:pt x="21" y="29"/>
                    </a:lnTo>
                    <a:lnTo>
                      <a:pt x="21" y="29"/>
                    </a:lnTo>
                    <a:lnTo>
                      <a:pt x="20" y="28"/>
                    </a:lnTo>
                    <a:lnTo>
                      <a:pt x="0" y="0"/>
                    </a:lnTo>
                    <a:close/>
                  </a:path>
                </a:pathLst>
              </a:custGeom>
              <a:solidFill>
                <a:srgbClr val="C9C7C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479" name="Freeform 698"/>
              <p:cNvSpPr/>
              <p:nvPr/>
            </p:nvSpPr>
            <p:spPr bwMode="auto">
              <a:xfrm>
                <a:off x="5186" y="1173"/>
                <a:ext cx="21" cy="29"/>
              </a:xfrm>
              <a:custGeom>
                <a:avLst/>
                <a:gdLst>
                  <a:gd name="T0" fmla="*/ 0 w 21"/>
                  <a:gd name="T1" fmla="*/ 0 h 29"/>
                  <a:gd name="T2" fmla="*/ 0 w 21"/>
                  <a:gd name="T3" fmla="*/ 0 h 29"/>
                  <a:gd name="T4" fmla="*/ 20 w 21"/>
                  <a:gd name="T5" fmla="*/ 29 h 29"/>
                  <a:gd name="T6" fmla="*/ 21 w 21"/>
                  <a:gd name="T7" fmla="*/ 29 h 29"/>
                  <a:gd name="T8" fmla="*/ 21 w 21"/>
                  <a:gd name="T9" fmla="*/ 29 h 29"/>
                  <a:gd name="T10" fmla="*/ 20 w 21"/>
                  <a:gd name="T11" fmla="*/ 28 h 29"/>
                  <a:gd name="T12" fmla="*/ 0 w 2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21" h="29">
                    <a:moveTo>
                      <a:pt x="0" y="0"/>
                    </a:moveTo>
                    <a:lnTo>
                      <a:pt x="0" y="0"/>
                    </a:lnTo>
                    <a:lnTo>
                      <a:pt x="20" y="29"/>
                    </a:lnTo>
                    <a:lnTo>
                      <a:pt x="21" y="29"/>
                    </a:lnTo>
                    <a:lnTo>
                      <a:pt x="21" y="29"/>
                    </a:lnTo>
                    <a:lnTo>
                      <a:pt x="20" y="28"/>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480" name="Freeform 699"/>
              <p:cNvSpPr/>
              <p:nvPr/>
            </p:nvSpPr>
            <p:spPr bwMode="auto">
              <a:xfrm>
                <a:off x="5185" y="1173"/>
                <a:ext cx="21" cy="29"/>
              </a:xfrm>
              <a:custGeom>
                <a:avLst/>
                <a:gdLst>
                  <a:gd name="T0" fmla="*/ 1 w 21"/>
                  <a:gd name="T1" fmla="*/ 0 h 29"/>
                  <a:gd name="T2" fmla="*/ 0 w 21"/>
                  <a:gd name="T3" fmla="*/ 1 h 29"/>
                  <a:gd name="T4" fmla="*/ 19 w 21"/>
                  <a:gd name="T5" fmla="*/ 28 h 29"/>
                  <a:gd name="T6" fmla="*/ 21 w 21"/>
                  <a:gd name="T7" fmla="*/ 29 h 29"/>
                  <a:gd name="T8" fmla="*/ 1 w 21"/>
                  <a:gd name="T9" fmla="*/ 0 h 29"/>
                </a:gdLst>
                <a:ahLst/>
                <a:cxnLst>
                  <a:cxn ang="0">
                    <a:pos x="T0" y="T1"/>
                  </a:cxn>
                  <a:cxn ang="0">
                    <a:pos x="T2" y="T3"/>
                  </a:cxn>
                  <a:cxn ang="0">
                    <a:pos x="T4" y="T5"/>
                  </a:cxn>
                  <a:cxn ang="0">
                    <a:pos x="T6" y="T7"/>
                  </a:cxn>
                  <a:cxn ang="0">
                    <a:pos x="T8" y="T9"/>
                  </a:cxn>
                </a:cxnLst>
                <a:rect l="0" t="0" r="r" b="b"/>
                <a:pathLst>
                  <a:path w="21" h="29">
                    <a:moveTo>
                      <a:pt x="1" y="0"/>
                    </a:moveTo>
                    <a:lnTo>
                      <a:pt x="0" y="1"/>
                    </a:lnTo>
                    <a:lnTo>
                      <a:pt x="19" y="28"/>
                    </a:lnTo>
                    <a:lnTo>
                      <a:pt x="21" y="29"/>
                    </a:lnTo>
                    <a:lnTo>
                      <a:pt x="1" y="0"/>
                    </a:lnTo>
                    <a:close/>
                  </a:path>
                </a:pathLst>
              </a:custGeom>
              <a:solidFill>
                <a:srgbClr val="514D4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481" name="Freeform 700"/>
              <p:cNvSpPr/>
              <p:nvPr/>
            </p:nvSpPr>
            <p:spPr bwMode="auto">
              <a:xfrm>
                <a:off x="5185" y="1173"/>
                <a:ext cx="21" cy="29"/>
              </a:xfrm>
              <a:custGeom>
                <a:avLst/>
                <a:gdLst>
                  <a:gd name="T0" fmla="*/ 1 w 21"/>
                  <a:gd name="T1" fmla="*/ 0 h 29"/>
                  <a:gd name="T2" fmla="*/ 0 w 21"/>
                  <a:gd name="T3" fmla="*/ 1 h 29"/>
                  <a:gd name="T4" fmla="*/ 19 w 21"/>
                  <a:gd name="T5" fmla="*/ 28 h 29"/>
                  <a:gd name="T6" fmla="*/ 21 w 21"/>
                  <a:gd name="T7" fmla="*/ 29 h 29"/>
                  <a:gd name="T8" fmla="*/ 1 w 21"/>
                  <a:gd name="T9" fmla="*/ 0 h 29"/>
                </a:gdLst>
                <a:ahLst/>
                <a:cxnLst>
                  <a:cxn ang="0">
                    <a:pos x="T0" y="T1"/>
                  </a:cxn>
                  <a:cxn ang="0">
                    <a:pos x="T2" y="T3"/>
                  </a:cxn>
                  <a:cxn ang="0">
                    <a:pos x="T4" y="T5"/>
                  </a:cxn>
                  <a:cxn ang="0">
                    <a:pos x="T6" y="T7"/>
                  </a:cxn>
                  <a:cxn ang="0">
                    <a:pos x="T8" y="T9"/>
                  </a:cxn>
                </a:cxnLst>
                <a:rect l="0" t="0" r="r" b="b"/>
                <a:pathLst>
                  <a:path w="21" h="29">
                    <a:moveTo>
                      <a:pt x="1" y="0"/>
                    </a:moveTo>
                    <a:lnTo>
                      <a:pt x="0" y="1"/>
                    </a:lnTo>
                    <a:lnTo>
                      <a:pt x="19" y="28"/>
                    </a:lnTo>
                    <a:lnTo>
                      <a:pt x="21" y="29"/>
                    </a:lnTo>
                    <a:lnTo>
                      <a:pt x="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482" name="Freeform 701"/>
              <p:cNvSpPr/>
              <p:nvPr/>
            </p:nvSpPr>
            <p:spPr bwMode="auto">
              <a:xfrm>
                <a:off x="5171" y="1197"/>
                <a:ext cx="70" cy="10"/>
              </a:xfrm>
              <a:custGeom>
                <a:avLst/>
                <a:gdLst>
                  <a:gd name="T0" fmla="*/ 0 w 70"/>
                  <a:gd name="T1" fmla="*/ 0 h 10"/>
                  <a:gd name="T2" fmla="*/ 0 w 70"/>
                  <a:gd name="T3" fmla="*/ 2 h 10"/>
                  <a:gd name="T4" fmla="*/ 34 w 70"/>
                  <a:gd name="T5" fmla="*/ 6 h 10"/>
                  <a:gd name="T6" fmla="*/ 35 w 70"/>
                  <a:gd name="T7" fmla="*/ 6 h 10"/>
                  <a:gd name="T8" fmla="*/ 35 w 70"/>
                  <a:gd name="T9" fmla="*/ 6 h 10"/>
                  <a:gd name="T10" fmla="*/ 36 w 70"/>
                  <a:gd name="T11" fmla="*/ 6 h 10"/>
                  <a:gd name="T12" fmla="*/ 37 w 70"/>
                  <a:gd name="T13" fmla="*/ 6 h 10"/>
                  <a:gd name="T14" fmla="*/ 70 w 70"/>
                  <a:gd name="T15" fmla="*/ 10 h 10"/>
                  <a:gd name="T16" fmla="*/ 70 w 70"/>
                  <a:gd name="T17" fmla="*/ 9 h 10"/>
                  <a:gd name="T18" fmla="*/ 37 w 70"/>
                  <a:gd name="T19" fmla="*/ 5 h 10"/>
                  <a:gd name="T20" fmla="*/ 37 w 70"/>
                  <a:gd name="T21" fmla="*/ 5 h 10"/>
                  <a:gd name="T22" fmla="*/ 36 w 70"/>
                  <a:gd name="T23" fmla="*/ 5 h 10"/>
                  <a:gd name="T24" fmla="*/ 36 w 70"/>
                  <a:gd name="T25" fmla="*/ 5 h 10"/>
                  <a:gd name="T26" fmla="*/ 35 w 70"/>
                  <a:gd name="T27" fmla="*/ 5 h 10"/>
                  <a:gd name="T28" fmla="*/ 0 w 70"/>
                  <a:gd name="T29"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10">
                    <a:moveTo>
                      <a:pt x="0" y="0"/>
                    </a:moveTo>
                    <a:lnTo>
                      <a:pt x="0" y="2"/>
                    </a:lnTo>
                    <a:lnTo>
                      <a:pt x="34" y="6"/>
                    </a:lnTo>
                    <a:lnTo>
                      <a:pt x="35" y="6"/>
                    </a:lnTo>
                    <a:lnTo>
                      <a:pt x="35" y="6"/>
                    </a:lnTo>
                    <a:lnTo>
                      <a:pt x="36" y="6"/>
                    </a:lnTo>
                    <a:lnTo>
                      <a:pt x="37" y="6"/>
                    </a:lnTo>
                    <a:lnTo>
                      <a:pt x="70" y="10"/>
                    </a:lnTo>
                    <a:lnTo>
                      <a:pt x="70" y="9"/>
                    </a:lnTo>
                    <a:lnTo>
                      <a:pt x="37" y="5"/>
                    </a:lnTo>
                    <a:lnTo>
                      <a:pt x="37" y="5"/>
                    </a:lnTo>
                    <a:lnTo>
                      <a:pt x="36" y="5"/>
                    </a:lnTo>
                    <a:lnTo>
                      <a:pt x="36" y="5"/>
                    </a:lnTo>
                    <a:lnTo>
                      <a:pt x="35" y="5"/>
                    </a:lnTo>
                    <a:lnTo>
                      <a:pt x="0" y="0"/>
                    </a:lnTo>
                    <a:close/>
                  </a:path>
                </a:pathLst>
              </a:custGeom>
              <a:solidFill>
                <a:srgbClr val="C9C7C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483" name="Freeform 702"/>
              <p:cNvSpPr/>
              <p:nvPr/>
            </p:nvSpPr>
            <p:spPr bwMode="auto">
              <a:xfrm>
                <a:off x="5171" y="1197"/>
                <a:ext cx="35" cy="5"/>
              </a:xfrm>
              <a:custGeom>
                <a:avLst/>
                <a:gdLst>
                  <a:gd name="T0" fmla="*/ 35 w 35"/>
                  <a:gd name="T1" fmla="*/ 5 h 5"/>
                  <a:gd name="T2" fmla="*/ 33 w 35"/>
                  <a:gd name="T3" fmla="*/ 4 h 5"/>
                  <a:gd name="T4" fmla="*/ 1 w 35"/>
                  <a:gd name="T5" fmla="*/ 0 h 5"/>
                  <a:gd name="T6" fmla="*/ 0 w 35"/>
                  <a:gd name="T7" fmla="*/ 0 h 5"/>
                  <a:gd name="T8" fmla="*/ 35 w 35"/>
                  <a:gd name="T9" fmla="*/ 5 h 5"/>
                </a:gdLst>
                <a:ahLst/>
                <a:cxnLst>
                  <a:cxn ang="0">
                    <a:pos x="T0" y="T1"/>
                  </a:cxn>
                  <a:cxn ang="0">
                    <a:pos x="T2" y="T3"/>
                  </a:cxn>
                  <a:cxn ang="0">
                    <a:pos x="T4" y="T5"/>
                  </a:cxn>
                  <a:cxn ang="0">
                    <a:pos x="T6" y="T7"/>
                  </a:cxn>
                  <a:cxn ang="0">
                    <a:pos x="T8" y="T9"/>
                  </a:cxn>
                </a:cxnLst>
                <a:rect l="0" t="0" r="r" b="b"/>
                <a:pathLst>
                  <a:path w="35" h="5">
                    <a:moveTo>
                      <a:pt x="35" y="5"/>
                    </a:moveTo>
                    <a:lnTo>
                      <a:pt x="33" y="4"/>
                    </a:lnTo>
                    <a:lnTo>
                      <a:pt x="1" y="0"/>
                    </a:lnTo>
                    <a:lnTo>
                      <a:pt x="0" y="0"/>
                    </a:lnTo>
                    <a:lnTo>
                      <a:pt x="35" y="5"/>
                    </a:lnTo>
                    <a:close/>
                  </a:path>
                </a:pathLst>
              </a:custGeom>
              <a:solidFill>
                <a:srgbClr val="58545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484" name="Freeform 703"/>
              <p:cNvSpPr/>
              <p:nvPr/>
            </p:nvSpPr>
            <p:spPr bwMode="auto">
              <a:xfrm>
                <a:off x="5103" y="1246"/>
                <a:ext cx="9" cy="5"/>
              </a:xfrm>
              <a:custGeom>
                <a:avLst/>
                <a:gdLst>
                  <a:gd name="T0" fmla="*/ 6 w 9"/>
                  <a:gd name="T1" fmla="*/ 5 h 5"/>
                  <a:gd name="T2" fmla="*/ 9 w 9"/>
                  <a:gd name="T3" fmla="*/ 4 h 5"/>
                  <a:gd name="T4" fmla="*/ 2 w 9"/>
                  <a:gd name="T5" fmla="*/ 0 h 5"/>
                  <a:gd name="T6" fmla="*/ 0 w 9"/>
                  <a:gd name="T7" fmla="*/ 1 h 5"/>
                  <a:gd name="T8" fmla="*/ 6 w 9"/>
                  <a:gd name="T9" fmla="*/ 5 h 5"/>
                </a:gdLst>
                <a:ahLst/>
                <a:cxnLst>
                  <a:cxn ang="0">
                    <a:pos x="T0" y="T1"/>
                  </a:cxn>
                  <a:cxn ang="0">
                    <a:pos x="T2" y="T3"/>
                  </a:cxn>
                  <a:cxn ang="0">
                    <a:pos x="T4" y="T5"/>
                  </a:cxn>
                  <a:cxn ang="0">
                    <a:pos x="T6" y="T7"/>
                  </a:cxn>
                  <a:cxn ang="0">
                    <a:pos x="T8" y="T9"/>
                  </a:cxn>
                </a:cxnLst>
                <a:rect l="0" t="0" r="r" b="b"/>
                <a:pathLst>
                  <a:path w="9" h="5">
                    <a:moveTo>
                      <a:pt x="6" y="5"/>
                    </a:moveTo>
                    <a:lnTo>
                      <a:pt x="9" y="4"/>
                    </a:lnTo>
                    <a:lnTo>
                      <a:pt x="2" y="0"/>
                    </a:lnTo>
                    <a:lnTo>
                      <a:pt x="0" y="1"/>
                    </a:lnTo>
                    <a:lnTo>
                      <a:pt x="6" y="5"/>
                    </a:lnTo>
                    <a:close/>
                  </a:path>
                </a:pathLst>
              </a:custGeom>
              <a:solidFill>
                <a:srgbClr val="B5331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485" name="Freeform 704"/>
              <p:cNvSpPr/>
              <p:nvPr/>
            </p:nvSpPr>
            <p:spPr bwMode="auto">
              <a:xfrm>
                <a:off x="5109" y="1250"/>
                <a:ext cx="3" cy="3"/>
              </a:xfrm>
              <a:custGeom>
                <a:avLst/>
                <a:gdLst>
                  <a:gd name="T0" fmla="*/ 0 w 3"/>
                  <a:gd name="T1" fmla="*/ 3 h 3"/>
                  <a:gd name="T2" fmla="*/ 2 w 3"/>
                  <a:gd name="T3" fmla="*/ 1 h 3"/>
                  <a:gd name="T4" fmla="*/ 3 w 3"/>
                  <a:gd name="T5" fmla="*/ 0 h 3"/>
                  <a:gd name="T6" fmla="*/ 0 w 3"/>
                  <a:gd name="T7" fmla="*/ 1 h 3"/>
                  <a:gd name="T8" fmla="*/ 0 w 3"/>
                  <a:gd name="T9" fmla="*/ 3 h 3"/>
                </a:gdLst>
                <a:ahLst/>
                <a:cxnLst>
                  <a:cxn ang="0">
                    <a:pos x="T0" y="T1"/>
                  </a:cxn>
                  <a:cxn ang="0">
                    <a:pos x="T2" y="T3"/>
                  </a:cxn>
                  <a:cxn ang="0">
                    <a:pos x="T4" y="T5"/>
                  </a:cxn>
                  <a:cxn ang="0">
                    <a:pos x="T6" y="T7"/>
                  </a:cxn>
                  <a:cxn ang="0">
                    <a:pos x="T8" y="T9"/>
                  </a:cxn>
                </a:cxnLst>
                <a:rect l="0" t="0" r="r" b="b"/>
                <a:pathLst>
                  <a:path w="3" h="3">
                    <a:moveTo>
                      <a:pt x="0" y="3"/>
                    </a:moveTo>
                    <a:lnTo>
                      <a:pt x="2" y="1"/>
                    </a:lnTo>
                    <a:lnTo>
                      <a:pt x="3" y="0"/>
                    </a:lnTo>
                    <a:lnTo>
                      <a:pt x="0" y="1"/>
                    </a:lnTo>
                    <a:lnTo>
                      <a:pt x="0" y="3"/>
                    </a:lnTo>
                    <a:close/>
                  </a:path>
                </a:pathLst>
              </a:custGeom>
              <a:solidFill>
                <a:srgbClr val="19300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486" name="Freeform 705"/>
              <p:cNvSpPr/>
              <p:nvPr/>
            </p:nvSpPr>
            <p:spPr bwMode="auto">
              <a:xfrm>
                <a:off x="5079" y="1224"/>
                <a:ext cx="2" cy="5"/>
              </a:xfrm>
              <a:custGeom>
                <a:avLst/>
                <a:gdLst>
                  <a:gd name="T0" fmla="*/ 0 w 2"/>
                  <a:gd name="T1" fmla="*/ 0 h 5"/>
                  <a:gd name="T2" fmla="*/ 0 w 2"/>
                  <a:gd name="T3" fmla="*/ 2 h 5"/>
                  <a:gd name="T4" fmla="*/ 2 w 2"/>
                  <a:gd name="T5" fmla="*/ 5 h 5"/>
                  <a:gd name="T6" fmla="*/ 2 w 2"/>
                  <a:gd name="T7" fmla="*/ 3 h 5"/>
                  <a:gd name="T8" fmla="*/ 0 w 2"/>
                  <a:gd name="T9" fmla="*/ 0 h 5"/>
                </a:gdLst>
                <a:ahLst/>
                <a:cxnLst>
                  <a:cxn ang="0">
                    <a:pos x="T0" y="T1"/>
                  </a:cxn>
                  <a:cxn ang="0">
                    <a:pos x="T2" y="T3"/>
                  </a:cxn>
                  <a:cxn ang="0">
                    <a:pos x="T4" y="T5"/>
                  </a:cxn>
                  <a:cxn ang="0">
                    <a:pos x="T6" y="T7"/>
                  </a:cxn>
                  <a:cxn ang="0">
                    <a:pos x="T8" y="T9"/>
                  </a:cxn>
                </a:cxnLst>
                <a:rect l="0" t="0" r="r" b="b"/>
                <a:pathLst>
                  <a:path w="2" h="5">
                    <a:moveTo>
                      <a:pt x="0" y="0"/>
                    </a:moveTo>
                    <a:cubicBezTo>
                      <a:pt x="0" y="2"/>
                      <a:pt x="0" y="2"/>
                      <a:pt x="0" y="2"/>
                    </a:cubicBezTo>
                    <a:cubicBezTo>
                      <a:pt x="0" y="3"/>
                      <a:pt x="1" y="4"/>
                      <a:pt x="2" y="5"/>
                    </a:cubicBezTo>
                    <a:cubicBezTo>
                      <a:pt x="2" y="3"/>
                      <a:pt x="2" y="3"/>
                      <a:pt x="2" y="3"/>
                    </a:cubicBezTo>
                    <a:cubicBezTo>
                      <a:pt x="1" y="2"/>
                      <a:pt x="0" y="1"/>
                      <a:pt x="0" y="0"/>
                    </a:cubicBezTo>
                    <a:close/>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487" name="Freeform 706"/>
              <p:cNvSpPr/>
              <p:nvPr/>
            </p:nvSpPr>
            <p:spPr bwMode="auto">
              <a:xfrm>
                <a:off x="5144" y="1129"/>
                <a:ext cx="70" cy="83"/>
              </a:xfrm>
              <a:custGeom>
                <a:avLst/>
                <a:gdLst>
                  <a:gd name="T0" fmla="*/ 11 w 70"/>
                  <a:gd name="T1" fmla="*/ 47 h 83"/>
                  <a:gd name="T2" fmla="*/ 27 w 70"/>
                  <a:gd name="T3" fmla="*/ 21 h 83"/>
                  <a:gd name="T4" fmla="*/ 43 w 70"/>
                  <a:gd name="T5" fmla="*/ 7 h 83"/>
                  <a:gd name="T6" fmla="*/ 62 w 70"/>
                  <a:gd name="T7" fmla="*/ 1 h 83"/>
                  <a:gd name="T8" fmla="*/ 63 w 70"/>
                  <a:gd name="T9" fmla="*/ 1 h 83"/>
                  <a:gd name="T10" fmla="*/ 70 w 70"/>
                  <a:gd name="T11" fmla="*/ 5 h 83"/>
                  <a:gd name="T12" fmla="*/ 69 w 70"/>
                  <a:gd name="T13" fmla="*/ 5 h 83"/>
                  <a:gd name="T14" fmla="*/ 50 w 70"/>
                  <a:gd name="T15" fmla="*/ 11 h 83"/>
                  <a:gd name="T16" fmla="*/ 34 w 70"/>
                  <a:gd name="T17" fmla="*/ 26 h 83"/>
                  <a:gd name="T18" fmla="*/ 19 w 70"/>
                  <a:gd name="T19" fmla="*/ 49 h 83"/>
                  <a:gd name="T20" fmla="*/ 8 w 70"/>
                  <a:gd name="T21" fmla="*/ 82 h 83"/>
                  <a:gd name="T22" fmla="*/ 8 w 70"/>
                  <a:gd name="T23" fmla="*/ 83 h 83"/>
                  <a:gd name="T24" fmla="*/ 2 w 70"/>
                  <a:gd name="T25" fmla="*/ 79 h 83"/>
                  <a:gd name="T26" fmla="*/ 11 w 70"/>
                  <a:gd name="T27" fmla="*/ 47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83">
                    <a:moveTo>
                      <a:pt x="11" y="47"/>
                    </a:moveTo>
                    <a:cubicBezTo>
                      <a:pt x="15" y="37"/>
                      <a:pt x="21" y="29"/>
                      <a:pt x="27" y="21"/>
                    </a:cubicBezTo>
                    <a:cubicBezTo>
                      <a:pt x="32" y="16"/>
                      <a:pt x="37" y="11"/>
                      <a:pt x="43" y="7"/>
                    </a:cubicBezTo>
                    <a:cubicBezTo>
                      <a:pt x="49" y="4"/>
                      <a:pt x="57" y="0"/>
                      <a:pt x="62" y="1"/>
                    </a:cubicBezTo>
                    <a:cubicBezTo>
                      <a:pt x="63" y="1"/>
                      <a:pt x="63" y="1"/>
                      <a:pt x="63" y="1"/>
                    </a:cubicBezTo>
                    <a:cubicBezTo>
                      <a:pt x="70" y="5"/>
                      <a:pt x="70" y="5"/>
                      <a:pt x="70" y="5"/>
                    </a:cubicBezTo>
                    <a:cubicBezTo>
                      <a:pt x="69" y="5"/>
                      <a:pt x="69" y="5"/>
                      <a:pt x="69" y="5"/>
                    </a:cubicBezTo>
                    <a:cubicBezTo>
                      <a:pt x="64" y="4"/>
                      <a:pt x="56" y="8"/>
                      <a:pt x="50" y="11"/>
                    </a:cubicBezTo>
                    <a:cubicBezTo>
                      <a:pt x="44" y="15"/>
                      <a:pt x="39" y="20"/>
                      <a:pt x="34" y="26"/>
                    </a:cubicBezTo>
                    <a:cubicBezTo>
                      <a:pt x="28" y="33"/>
                      <a:pt x="23" y="41"/>
                      <a:pt x="19" y="49"/>
                    </a:cubicBezTo>
                    <a:cubicBezTo>
                      <a:pt x="16" y="56"/>
                      <a:pt x="8" y="76"/>
                      <a:pt x="8" y="82"/>
                    </a:cubicBezTo>
                    <a:cubicBezTo>
                      <a:pt x="8" y="83"/>
                      <a:pt x="8" y="83"/>
                      <a:pt x="8" y="83"/>
                    </a:cubicBezTo>
                    <a:cubicBezTo>
                      <a:pt x="8" y="83"/>
                      <a:pt x="2" y="83"/>
                      <a:pt x="2" y="79"/>
                    </a:cubicBezTo>
                    <a:cubicBezTo>
                      <a:pt x="0" y="71"/>
                      <a:pt x="8" y="54"/>
                      <a:pt x="11" y="47"/>
                    </a:cubicBezTo>
                  </a:path>
                </a:pathLst>
              </a:custGeom>
              <a:solidFill>
                <a:srgbClr val="7C7C7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488" name="Freeform 707"/>
              <p:cNvSpPr/>
              <p:nvPr/>
            </p:nvSpPr>
            <p:spPr bwMode="auto">
              <a:xfrm>
                <a:off x="5152" y="1133"/>
                <a:ext cx="62" cy="79"/>
              </a:xfrm>
              <a:custGeom>
                <a:avLst/>
                <a:gdLst>
                  <a:gd name="T0" fmla="*/ 41 w 62"/>
                  <a:gd name="T1" fmla="*/ 7 h 79"/>
                  <a:gd name="T2" fmla="*/ 0 w 62"/>
                  <a:gd name="T3" fmla="*/ 78 h 79"/>
                  <a:gd name="T4" fmla="*/ 0 w 62"/>
                  <a:gd name="T5" fmla="*/ 79 h 79"/>
                  <a:gd name="T6" fmla="*/ 1 w 62"/>
                  <a:gd name="T7" fmla="*/ 79 h 79"/>
                  <a:gd name="T8" fmla="*/ 2 w 62"/>
                  <a:gd name="T9" fmla="*/ 76 h 79"/>
                  <a:gd name="T10" fmla="*/ 42 w 62"/>
                  <a:gd name="T11" fmla="*/ 10 h 79"/>
                  <a:gd name="T12" fmla="*/ 59 w 62"/>
                  <a:gd name="T13" fmla="*/ 3 h 79"/>
                  <a:gd name="T14" fmla="*/ 60 w 62"/>
                  <a:gd name="T15" fmla="*/ 3 h 79"/>
                  <a:gd name="T16" fmla="*/ 61 w 62"/>
                  <a:gd name="T17" fmla="*/ 2 h 79"/>
                  <a:gd name="T18" fmla="*/ 61 w 62"/>
                  <a:gd name="T19" fmla="*/ 1 h 79"/>
                  <a:gd name="T20" fmla="*/ 41 w 62"/>
                  <a:gd name="T21" fmla="*/ 7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2" h="79">
                    <a:moveTo>
                      <a:pt x="41" y="7"/>
                    </a:moveTo>
                    <a:cubicBezTo>
                      <a:pt x="20" y="20"/>
                      <a:pt x="2" y="56"/>
                      <a:pt x="0" y="78"/>
                    </a:cubicBezTo>
                    <a:cubicBezTo>
                      <a:pt x="0" y="79"/>
                      <a:pt x="0" y="79"/>
                      <a:pt x="0" y="79"/>
                    </a:cubicBezTo>
                    <a:cubicBezTo>
                      <a:pt x="1" y="79"/>
                      <a:pt x="1" y="79"/>
                      <a:pt x="1" y="79"/>
                    </a:cubicBezTo>
                    <a:cubicBezTo>
                      <a:pt x="1" y="78"/>
                      <a:pt x="2" y="77"/>
                      <a:pt x="2" y="76"/>
                    </a:cubicBezTo>
                    <a:cubicBezTo>
                      <a:pt x="9" y="48"/>
                      <a:pt x="25" y="20"/>
                      <a:pt x="42" y="10"/>
                    </a:cubicBezTo>
                    <a:cubicBezTo>
                      <a:pt x="48" y="7"/>
                      <a:pt x="54" y="4"/>
                      <a:pt x="59" y="3"/>
                    </a:cubicBezTo>
                    <a:cubicBezTo>
                      <a:pt x="59" y="3"/>
                      <a:pt x="60" y="3"/>
                      <a:pt x="60" y="3"/>
                    </a:cubicBezTo>
                    <a:cubicBezTo>
                      <a:pt x="61" y="3"/>
                      <a:pt x="61" y="2"/>
                      <a:pt x="61" y="2"/>
                    </a:cubicBezTo>
                    <a:cubicBezTo>
                      <a:pt x="62" y="1"/>
                      <a:pt x="62" y="1"/>
                      <a:pt x="61" y="1"/>
                    </a:cubicBezTo>
                    <a:cubicBezTo>
                      <a:pt x="56" y="0"/>
                      <a:pt x="48" y="4"/>
                      <a:pt x="41" y="7"/>
                    </a:cubicBezTo>
                  </a:path>
                </a:pathLst>
              </a:custGeom>
              <a:solidFill>
                <a:srgbClr val="BFC6C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489" name="Freeform 708"/>
              <p:cNvSpPr/>
              <p:nvPr/>
            </p:nvSpPr>
            <p:spPr bwMode="auto">
              <a:xfrm>
                <a:off x="5021" y="1216"/>
                <a:ext cx="6" cy="5"/>
              </a:xfrm>
              <a:custGeom>
                <a:avLst/>
                <a:gdLst>
                  <a:gd name="T0" fmla="*/ 0 w 6"/>
                  <a:gd name="T1" fmla="*/ 5 h 5"/>
                  <a:gd name="T2" fmla="*/ 5 w 6"/>
                  <a:gd name="T3" fmla="*/ 2 h 5"/>
                  <a:gd name="T4" fmla="*/ 6 w 6"/>
                  <a:gd name="T5" fmla="*/ 0 h 5"/>
                  <a:gd name="T6" fmla="*/ 2 w 6"/>
                  <a:gd name="T7" fmla="*/ 2 h 5"/>
                  <a:gd name="T8" fmla="*/ 0 w 6"/>
                  <a:gd name="T9" fmla="*/ 5 h 5"/>
                </a:gdLst>
                <a:ahLst/>
                <a:cxnLst>
                  <a:cxn ang="0">
                    <a:pos x="T0" y="T1"/>
                  </a:cxn>
                  <a:cxn ang="0">
                    <a:pos x="T2" y="T3"/>
                  </a:cxn>
                  <a:cxn ang="0">
                    <a:pos x="T4" y="T5"/>
                  </a:cxn>
                  <a:cxn ang="0">
                    <a:pos x="T6" y="T7"/>
                  </a:cxn>
                  <a:cxn ang="0">
                    <a:pos x="T8" y="T9"/>
                  </a:cxn>
                </a:cxnLst>
                <a:rect l="0" t="0" r="r" b="b"/>
                <a:pathLst>
                  <a:path w="6" h="5">
                    <a:moveTo>
                      <a:pt x="0" y="5"/>
                    </a:moveTo>
                    <a:cubicBezTo>
                      <a:pt x="5" y="2"/>
                      <a:pt x="5" y="2"/>
                      <a:pt x="5" y="2"/>
                    </a:cubicBezTo>
                    <a:cubicBezTo>
                      <a:pt x="5" y="1"/>
                      <a:pt x="5" y="0"/>
                      <a:pt x="6" y="0"/>
                    </a:cubicBezTo>
                    <a:cubicBezTo>
                      <a:pt x="2" y="2"/>
                      <a:pt x="2" y="2"/>
                      <a:pt x="2" y="2"/>
                    </a:cubicBezTo>
                    <a:cubicBezTo>
                      <a:pt x="1" y="3"/>
                      <a:pt x="0" y="4"/>
                      <a:pt x="0" y="5"/>
                    </a:cubicBezTo>
                    <a:close/>
                  </a:path>
                </a:pathLst>
              </a:custGeom>
              <a:solidFill>
                <a:srgbClr val="7C7C7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490" name="Freeform 709"/>
              <p:cNvSpPr/>
              <p:nvPr/>
            </p:nvSpPr>
            <p:spPr bwMode="auto">
              <a:xfrm>
                <a:off x="5020" y="1210"/>
                <a:ext cx="12" cy="5"/>
              </a:xfrm>
              <a:custGeom>
                <a:avLst/>
                <a:gdLst>
                  <a:gd name="T0" fmla="*/ 7 w 12"/>
                  <a:gd name="T1" fmla="*/ 5 h 5"/>
                  <a:gd name="T2" fmla="*/ 12 w 12"/>
                  <a:gd name="T3" fmla="*/ 2 h 5"/>
                  <a:gd name="T4" fmla="*/ 5 w 12"/>
                  <a:gd name="T5" fmla="*/ 1 h 5"/>
                  <a:gd name="T6" fmla="*/ 0 w 12"/>
                  <a:gd name="T7" fmla="*/ 4 h 5"/>
                  <a:gd name="T8" fmla="*/ 7 w 12"/>
                  <a:gd name="T9" fmla="*/ 5 h 5"/>
                </a:gdLst>
                <a:ahLst/>
                <a:cxnLst>
                  <a:cxn ang="0">
                    <a:pos x="T0" y="T1"/>
                  </a:cxn>
                  <a:cxn ang="0">
                    <a:pos x="T2" y="T3"/>
                  </a:cxn>
                  <a:cxn ang="0">
                    <a:pos x="T4" y="T5"/>
                  </a:cxn>
                  <a:cxn ang="0">
                    <a:pos x="T6" y="T7"/>
                  </a:cxn>
                  <a:cxn ang="0">
                    <a:pos x="T8" y="T9"/>
                  </a:cxn>
                </a:cxnLst>
                <a:rect l="0" t="0" r="r" b="b"/>
                <a:pathLst>
                  <a:path w="12" h="5">
                    <a:moveTo>
                      <a:pt x="7" y="5"/>
                    </a:moveTo>
                    <a:cubicBezTo>
                      <a:pt x="12" y="2"/>
                      <a:pt x="12" y="2"/>
                      <a:pt x="12" y="2"/>
                    </a:cubicBezTo>
                    <a:cubicBezTo>
                      <a:pt x="9" y="0"/>
                      <a:pt x="6" y="0"/>
                      <a:pt x="5" y="1"/>
                    </a:cubicBezTo>
                    <a:cubicBezTo>
                      <a:pt x="0" y="4"/>
                      <a:pt x="0" y="4"/>
                      <a:pt x="0" y="4"/>
                    </a:cubicBezTo>
                    <a:cubicBezTo>
                      <a:pt x="2" y="3"/>
                      <a:pt x="4" y="3"/>
                      <a:pt x="7" y="5"/>
                    </a:cubicBezTo>
                  </a:path>
                </a:pathLst>
              </a:custGeom>
              <a:solidFill>
                <a:srgbClr val="CECEC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491" name="Freeform 710"/>
              <p:cNvSpPr/>
              <p:nvPr/>
            </p:nvSpPr>
            <p:spPr bwMode="auto">
              <a:xfrm>
                <a:off x="5106" y="1148"/>
                <a:ext cx="36" cy="106"/>
              </a:xfrm>
              <a:custGeom>
                <a:avLst/>
                <a:gdLst>
                  <a:gd name="T0" fmla="*/ 36 w 36"/>
                  <a:gd name="T1" fmla="*/ 6 h 106"/>
                  <a:gd name="T2" fmla="*/ 26 w 36"/>
                  <a:gd name="T3" fmla="*/ 0 h 106"/>
                  <a:gd name="T4" fmla="*/ 0 w 36"/>
                  <a:gd name="T5" fmla="*/ 101 h 106"/>
                  <a:gd name="T6" fmla="*/ 10 w 36"/>
                  <a:gd name="T7" fmla="*/ 106 h 106"/>
                  <a:gd name="T8" fmla="*/ 36 w 36"/>
                  <a:gd name="T9" fmla="*/ 6 h 106"/>
                </a:gdLst>
                <a:ahLst/>
                <a:cxnLst>
                  <a:cxn ang="0">
                    <a:pos x="T0" y="T1"/>
                  </a:cxn>
                  <a:cxn ang="0">
                    <a:pos x="T2" y="T3"/>
                  </a:cxn>
                  <a:cxn ang="0">
                    <a:pos x="T4" y="T5"/>
                  </a:cxn>
                  <a:cxn ang="0">
                    <a:pos x="T6" y="T7"/>
                  </a:cxn>
                  <a:cxn ang="0">
                    <a:pos x="T8" y="T9"/>
                  </a:cxn>
                </a:cxnLst>
                <a:rect l="0" t="0" r="r" b="b"/>
                <a:pathLst>
                  <a:path w="36" h="106">
                    <a:moveTo>
                      <a:pt x="36" y="6"/>
                    </a:moveTo>
                    <a:lnTo>
                      <a:pt x="26" y="0"/>
                    </a:lnTo>
                    <a:lnTo>
                      <a:pt x="0" y="101"/>
                    </a:lnTo>
                    <a:lnTo>
                      <a:pt x="10" y="106"/>
                    </a:lnTo>
                    <a:lnTo>
                      <a:pt x="36" y="6"/>
                    </a:lnTo>
                    <a:close/>
                  </a:path>
                </a:pathLst>
              </a:custGeom>
              <a:solidFill>
                <a:srgbClr val="E55E2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492" name="Freeform 711"/>
              <p:cNvSpPr/>
              <p:nvPr/>
            </p:nvSpPr>
            <p:spPr bwMode="auto">
              <a:xfrm>
                <a:off x="5106" y="1148"/>
                <a:ext cx="36" cy="106"/>
              </a:xfrm>
              <a:custGeom>
                <a:avLst/>
                <a:gdLst>
                  <a:gd name="T0" fmla="*/ 36 w 36"/>
                  <a:gd name="T1" fmla="*/ 6 h 106"/>
                  <a:gd name="T2" fmla="*/ 26 w 36"/>
                  <a:gd name="T3" fmla="*/ 0 h 106"/>
                  <a:gd name="T4" fmla="*/ 0 w 36"/>
                  <a:gd name="T5" fmla="*/ 101 h 106"/>
                  <a:gd name="T6" fmla="*/ 10 w 36"/>
                  <a:gd name="T7" fmla="*/ 106 h 106"/>
                  <a:gd name="T8" fmla="*/ 36 w 36"/>
                  <a:gd name="T9" fmla="*/ 6 h 106"/>
                </a:gdLst>
                <a:ahLst/>
                <a:cxnLst>
                  <a:cxn ang="0">
                    <a:pos x="T0" y="T1"/>
                  </a:cxn>
                  <a:cxn ang="0">
                    <a:pos x="T2" y="T3"/>
                  </a:cxn>
                  <a:cxn ang="0">
                    <a:pos x="T4" y="T5"/>
                  </a:cxn>
                  <a:cxn ang="0">
                    <a:pos x="T6" y="T7"/>
                  </a:cxn>
                  <a:cxn ang="0">
                    <a:pos x="T8" y="T9"/>
                  </a:cxn>
                </a:cxnLst>
                <a:rect l="0" t="0" r="r" b="b"/>
                <a:pathLst>
                  <a:path w="36" h="106">
                    <a:moveTo>
                      <a:pt x="36" y="6"/>
                    </a:moveTo>
                    <a:lnTo>
                      <a:pt x="26" y="0"/>
                    </a:lnTo>
                    <a:lnTo>
                      <a:pt x="0" y="101"/>
                    </a:lnTo>
                    <a:lnTo>
                      <a:pt x="10" y="106"/>
                    </a:lnTo>
                    <a:lnTo>
                      <a:pt x="36" y="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493" name="Freeform 712"/>
              <p:cNvSpPr/>
              <p:nvPr/>
            </p:nvSpPr>
            <p:spPr bwMode="auto">
              <a:xfrm>
                <a:off x="5131" y="1134"/>
                <a:ext cx="15" cy="5"/>
              </a:xfrm>
              <a:custGeom>
                <a:avLst/>
                <a:gdLst>
                  <a:gd name="T0" fmla="*/ 15 w 15"/>
                  <a:gd name="T1" fmla="*/ 4 h 5"/>
                  <a:gd name="T2" fmla="*/ 7 w 15"/>
                  <a:gd name="T3" fmla="*/ 0 h 5"/>
                  <a:gd name="T4" fmla="*/ 0 w 15"/>
                  <a:gd name="T5" fmla="*/ 1 h 5"/>
                  <a:gd name="T6" fmla="*/ 8 w 15"/>
                  <a:gd name="T7" fmla="*/ 5 h 5"/>
                  <a:gd name="T8" fmla="*/ 15 w 15"/>
                  <a:gd name="T9" fmla="*/ 4 h 5"/>
                </a:gdLst>
                <a:ahLst/>
                <a:cxnLst>
                  <a:cxn ang="0">
                    <a:pos x="T0" y="T1"/>
                  </a:cxn>
                  <a:cxn ang="0">
                    <a:pos x="T2" y="T3"/>
                  </a:cxn>
                  <a:cxn ang="0">
                    <a:pos x="T4" y="T5"/>
                  </a:cxn>
                  <a:cxn ang="0">
                    <a:pos x="T6" y="T7"/>
                  </a:cxn>
                  <a:cxn ang="0">
                    <a:pos x="T8" y="T9"/>
                  </a:cxn>
                </a:cxnLst>
                <a:rect l="0" t="0" r="r" b="b"/>
                <a:pathLst>
                  <a:path w="15" h="5">
                    <a:moveTo>
                      <a:pt x="15" y="4"/>
                    </a:moveTo>
                    <a:lnTo>
                      <a:pt x="7" y="0"/>
                    </a:lnTo>
                    <a:lnTo>
                      <a:pt x="0" y="1"/>
                    </a:lnTo>
                    <a:lnTo>
                      <a:pt x="8" y="5"/>
                    </a:lnTo>
                    <a:lnTo>
                      <a:pt x="15" y="4"/>
                    </a:lnTo>
                    <a:close/>
                  </a:path>
                </a:pathLst>
              </a:custGeom>
              <a:solidFill>
                <a:srgbClr val="2E581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494" name="Freeform 713"/>
              <p:cNvSpPr/>
              <p:nvPr/>
            </p:nvSpPr>
            <p:spPr bwMode="auto">
              <a:xfrm>
                <a:off x="5128" y="1135"/>
                <a:ext cx="11" cy="14"/>
              </a:xfrm>
              <a:custGeom>
                <a:avLst/>
                <a:gdLst>
                  <a:gd name="T0" fmla="*/ 11 w 11"/>
                  <a:gd name="T1" fmla="*/ 4 h 14"/>
                  <a:gd name="T2" fmla="*/ 3 w 11"/>
                  <a:gd name="T3" fmla="*/ 0 h 14"/>
                  <a:gd name="T4" fmla="*/ 0 w 11"/>
                  <a:gd name="T5" fmla="*/ 14 h 14"/>
                  <a:gd name="T6" fmla="*/ 9 w 11"/>
                  <a:gd name="T7" fmla="*/ 13 h 14"/>
                  <a:gd name="T8" fmla="*/ 11 w 11"/>
                  <a:gd name="T9" fmla="*/ 4 h 14"/>
                </a:gdLst>
                <a:ahLst/>
                <a:cxnLst>
                  <a:cxn ang="0">
                    <a:pos x="T0" y="T1"/>
                  </a:cxn>
                  <a:cxn ang="0">
                    <a:pos x="T2" y="T3"/>
                  </a:cxn>
                  <a:cxn ang="0">
                    <a:pos x="T4" y="T5"/>
                  </a:cxn>
                  <a:cxn ang="0">
                    <a:pos x="T6" y="T7"/>
                  </a:cxn>
                  <a:cxn ang="0">
                    <a:pos x="T8" y="T9"/>
                  </a:cxn>
                </a:cxnLst>
                <a:rect l="0" t="0" r="r" b="b"/>
                <a:pathLst>
                  <a:path w="11" h="14">
                    <a:moveTo>
                      <a:pt x="11" y="4"/>
                    </a:moveTo>
                    <a:lnTo>
                      <a:pt x="3" y="0"/>
                    </a:lnTo>
                    <a:lnTo>
                      <a:pt x="0" y="14"/>
                    </a:lnTo>
                    <a:lnTo>
                      <a:pt x="9" y="13"/>
                    </a:lnTo>
                    <a:lnTo>
                      <a:pt x="11" y="4"/>
                    </a:lnTo>
                    <a:close/>
                  </a:path>
                </a:pathLst>
              </a:custGeom>
              <a:solidFill>
                <a:srgbClr val="E55E2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495" name="Freeform 714"/>
              <p:cNvSpPr/>
              <p:nvPr/>
            </p:nvSpPr>
            <p:spPr bwMode="auto">
              <a:xfrm>
                <a:off x="5128" y="1135"/>
                <a:ext cx="11" cy="14"/>
              </a:xfrm>
              <a:custGeom>
                <a:avLst/>
                <a:gdLst>
                  <a:gd name="T0" fmla="*/ 11 w 11"/>
                  <a:gd name="T1" fmla="*/ 4 h 14"/>
                  <a:gd name="T2" fmla="*/ 3 w 11"/>
                  <a:gd name="T3" fmla="*/ 0 h 14"/>
                  <a:gd name="T4" fmla="*/ 0 w 11"/>
                  <a:gd name="T5" fmla="*/ 14 h 14"/>
                  <a:gd name="T6" fmla="*/ 9 w 11"/>
                  <a:gd name="T7" fmla="*/ 13 h 14"/>
                  <a:gd name="T8" fmla="*/ 11 w 11"/>
                  <a:gd name="T9" fmla="*/ 4 h 14"/>
                </a:gdLst>
                <a:ahLst/>
                <a:cxnLst>
                  <a:cxn ang="0">
                    <a:pos x="T0" y="T1"/>
                  </a:cxn>
                  <a:cxn ang="0">
                    <a:pos x="T2" y="T3"/>
                  </a:cxn>
                  <a:cxn ang="0">
                    <a:pos x="T4" y="T5"/>
                  </a:cxn>
                  <a:cxn ang="0">
                    <a:pos x="T6" y="T7"/>
                  </a:cxn>
                  <a:cxn ang="0">
                    <a:pos x="T8" y="T9"/>
                  </a:cxn>
                </a:cxnLst>
                <a:rect l="0" t="0" r="r" b="b"/>
                <a:pathLst>
                  <a:path w="11" h="14">
                    <a:moveTo>
                      <a:pt x="11" y="4"/>
                    </a:moveTo>
                    <a:lnTo>
                      <a:pt x="3" y="0"/>
                    </a:lnTo>
                    <a:lnTo>
                      <a:pt x="0" y="14"/>
                    </a:lnTo>
                    <a:lnTo>
                      <a:pt x="9" y="13"/>
                    </a:lnTo>
                    <a:lnTo>
                      <a:pt x="11" y="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496" name="Freeform 715"/>
              <p:cNvSpPr/>
              <p:nvPr/>
            </p:nvSpPr>
            <p:spPr bwMode="auto">
              <a:xfrm>
                <a:off x="5034" y="1185"/>
                <a:ext cx="78" cy="87"/>
              </a:xfrm>
              <a:custGeom>
                <a:avLst/>
                <a:gdLst>
                  <a:gd name="T0" fmla="*/ 7 w 78"/>
                  <a:gd name="T1" fmla="*/ 5 h 87"/>
                  <a:gd name="T2" fmla="*/ 0 w 78"/>
                  <a:gd name="T3" fmla="*/ 0 h 87"/>
                  <a:gd name="T4" fmla="*/ 70 w 78"/>
                  <a:gd name="T5" fmla="*/ 83 h 87"/>
                  <a:gd name="T6" fmla="*/ 78 w 78"/>
                  <a:gd name="T7" fmla="*/ 87 h 87"/>
                  <a:gd name="T8" fmla="*/ 7 w 78"/>
                  <a:gd name="T9" fmla="*/ 5 h 87"/>
                </a:gdLst>
                <a:ahLst/>
                <a:cxnLst>
                  <a:cxn ang="0">
                    <a:pos x="T0" y="T1"/>
                  </a:cxn>
                  <a:cxn ang="0">
                    <a:pos x="T2" y="T3"/>
                  </a:cxn>
                  <a:cxn ang="0">
                    <a:pos x="T4" y="T5"/>
                  </a:cxn>
                  <a:cxn ang="0">
                    <a:pos x="T6" y="T7"/>
                  </a:cxn>
                  <a:cxn ang="0">
                    <a:pos x="T8" y="T9"/>
                  </a:cxn>
                </a:cxnLst>
                <a:rect l="0" t="0" r="r" b="b"/>
                <a:pathLst>
                  <a:path w="78" h="87">
                    <a:moveTo>
                      <a:pt x="7" y="5"/>
                    </a:moveTo>
                    <a:lnTo>
                      <a:pt x="0" y="0"/>
                    </a:lnTo>
                    <a:lnTo>
                      <a:pt x="70" y="83"/>
                    </a:lnTo>
                    <a:lnTo>
                      <a:pt x="78" y="87"/>
                    </a:lnTo>
                    <a:lnTo>
                      <a:pt x="7" y="5"/>
                    </a:lnTo>
                    <a:close/>
                  </a:path>
                </a:pathLst>
              </a:custGeom>
              <a:solidFill>
                <a:srgbClr val="E55E2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497" name="Freeform 716"/>
              <p:cNvSpPr/>
              <p:nvPr/>
            </p:nvSpPr>
            <p:spPr bwMode="auto">
              <a:xfrm>
                <a:off x="5034" y="1185"/>
                <a:ext cx="78" cy="87"/>
              </a:xfrm>
              <a:custGeom>
                <a:avLst/>
                <a:gdLst>
                  <a:gd name="T0" fmla="*/ 7 w 78"/>
                  <a:gd name="T1" fmla="*/ 5 h 87"/>
                  <a:gd name="T2" fmla="*/ 0 w 78"/>
                  <a:gd name="T3" fmla="*/ 0 h 87"/>
                  <a:gd name="T4" fmla="*/ 70 w 78"/>
                  <a:gd name="T5" fmla="*/ 83 h 87"/>
                  <a:gd name="T6" fmla="*/ 78 w 78"/>
                  <a:gd name="T7" fmla="*/ 87 h 87"/>
                  <a:gd name="T8" fmla="*/ 7 w 78"/>
                  <a:gd name="T9" fmla="*/ 5 h 87"/>
                </a:gdLst>
                <a:ahLst/>
                <a:cxnLst>
                  <a:cxn ang="0">
                    <a:pos x="T0" y="T1"/>
                  </a:cxn>
                  <a:cxn ang="0">
                    <a:pos x="T2" y="T3"/>
                  </a:cxn>
                  <a:cxn ang="0">
                    <a:pos x="T4" y="T5"/>
                  </a:cxn>
                  <a:cxn ang="0">
                    <a:pos x="T6" y="T7"/>
                  </a:cxn>
                  <a:cxn ang="0">
                    <a:pos x="T8" y="T9"/>
                  </a:cxn>
                </a:cxnLst>
                <a:rect l="0" t="0" r="r" b="b"/>
                <a:pathLst>
                  <a:path w="78" h="87">
                    <a:moveTo>
                      <a:pt x="7" y="5"/>
                    </a:moveTo>
                    <a:lnTo>
                      <a:pt x="0" y="0"/>
                    </a:lnTo>
                    <a:lnTo>
                      <a:pt x="70" y="83"/>
                    </a:lnTo>
                    <a:lnTo>
                      <a:pt x="78" y="87"/>
                    </a:lnTo>
                    <a:lnTo>
                      <a:pt x="7" y="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498" name="Freeform 717"/>
              <p:cNvSpPr/>
              <p:nvPr/>
            </p:nvSpPr>
            <p:spPr bwMode="auto">
              <a:xfrm>
                <a:off x="5037" y="1146"/>
                <a:ext cx="99" cy="28"/>
              </a:xfrm>
              <a:custGeom>
                <a:avLst/>
                <a:gdLst>
                  <a:gd name="T0" fmla="*/ 99 w 99"/>
                  <a:gd name="T1" fmla="*/ 4 h 28"/>
                  <a:gd name="T2" fmla="*/ 91 w 99"/>
                  <a:gd name="T3" fmla="*/ 0 h 28"/>
                  <a:gd name="T4" fmla="*/ 0 w 99"/>
                  <a:gd name="T5" fmla="*/ 23 h 28"/>
                  <a:gd name="T6" fmla="*/ 8 w 99"/>
                  <a:gd name="T7" fmla="*/ 28 h 28"/>
                  <a:gd name="T8" fmla="*/ 99 w 99"/>
                  <a:gd name="T9" fmla="*/ 4 h 28"/>
                </a:gdLst>
                <a:ahLst/>
                <a:cxnLst>
                  <a:cxn ang="0">
                    <a:pos x="T0" y="T1"/>
                  </a:cxn>
                  <a:cxn ang="0">
                    <a:pos x="T2" y="T3"/>
                  </a:cxn>
                  <a:cxn ang="0">
                    <a:pos x="T4" y="T5"/>
                  </a:cxn>
                  <a:cxn ang="0">
                    <a:pos x="T6" y="T7"/>
                  </a:cxn>
                  <a:cxn ang="0">
                    <a:pos x="T8" y="T9"/>
                  </a:cxn>
                </a:cxnLst>
                <a:rect l="0" t="0" r="r" b="b"/>
                <a:pathLst>
                  <a:path w="99" h="28">
                    <a:moveTo>
                      <a:pt x="99" y="4"/>
                    </a:moveTo>
                    <a:lnTo>
                      <a:pt x="91" y="0"/>
                    </a:lnTo>
                    <a:lnTo>
                      <a:pt x="0" y="23"/>
                    </a:lnTo>
                    <a:lnTo>
                      <a:pt x="8" y="28"/>
                    </a:lnTo>
                    <a:lnTo>
                      <a:pt x="99" y="4"/>
                    </a:lnTo>
                    <a:close/>
                  </a:path>
                </a:pathLst>
              </a:custGeom>
              <a:solidFill>
                <a:srgbClr val="E55E2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499" name="Freeform 718"/>
              <p:cNvSpPr/>
              <p:nvPr/>
            </p:nvSpPr>
            <p:spPr bwMode="auto">
              <a:xfrm>
                <a:off x="5037" y="1146"/>
                <a:ext cx="99" cy="28"/>
              </a:xfrm>
              <a:custGeom>
                <a:avLst/>
                <a:gdLst>
                  <a:gd name="T0" fmla="*/ 99 w 99"/>
                  <a:gd name="T1" fmla="*/ 4 h 28"/>
                  <a:gd name="T2" fmla="*/ 91 w 99"/>
                  <a:gd name="T3" fmla="*/ 0 h 28"/>
                  <a:gd name="T4" fmla="*/ 0 w 99"/>
                  <a:gd name="T5" fmla="*/ 23 h 28"/>
                  <a:gd name="T6" fmla="*/ 8 w 99"/>
                  <a:gd name="T7" fmla="*/ 28 h 28"/>
                  <a:gd name="T8" fmla="*/ 99 w 99"/>
                  <a:gd name="T9" fmla="*/ 4 h 28"/>
                </a:gdLst>
                <a:ahLst/>
                <a:cxnLst>
                  <a:cxn ang="0">
                    <a:pos x="T0" y="T1"/>
                  </a:cxn>
                  <a:cxn ang="0">
                    <a:pos x="T2" y="T3"/>
                  </a:cxn>
                  <a:cxn ang="0">
                    <a:pos x="T4" y="T5"/>
                  </a:cxn>
                  <a:cxn ang="0">
                    <a:pos x="T6" y="T7"/>
                  </a:cxn>
                  <a:cxn ang="0">
                    <a:pos x="T8" y="T9"/>
                  </a:cxn>
                </a:cxnLst>
                <a:rect l="0" t="0" r="r" b="b"/>
                <a:pathLst>
                  <a:path w="99" h="28">
                    <a:moveTo>
                      <a:pt x="99" y="4"/>
                    </a:moveTo>
                    <a:lnTo>
                      <a:pt x="91" y="0"/>
                    </a:lnTo>
                    <a:lnTo>
                      <a:pt x="0" y="23"/>
                    </a:lnTo>
                    <a:lnTo>
                      <a:pt x="8" y="28"/>
                    </a:lnTo>
                    <a:lnTo>
                      <a:pt x="99" y="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500" name="Freeform 719"/>
              <p:cNvSpPr/>
              <p:nvPr/>
            </p:nvSpPr>
            <p:spPr bwMode="auto">
              <a:xfrm>
                <a:off x="5034" y="1166"/>
                <a:ext cx="12" cy="24"/>
              </a:xfrm>
              <a:custGeom>
                <a:avLst/>
                <a:gdLst>
                  <a:gd name="T0" fmla="*/ 12 w 12"/>
                  <a:gd name="T1" fmla="*/ 5 h 24"/>
                  <a:gd name="T2" fmla="*/ 4 w 12"/>
                  <a:gd name="T3" fmla="*/ 0 h 24"/>
                  <a:gd name="T4" fmla="*/ 0 w 12"/>
                  <a:gd name="T5" fmla="*/ 19 h 24"/>
                  <a:gd name="T6" fmla="*/ 7 w 12"/>
                  <a:gd name="T7" fmla="*/ 24 h 24"/>
                  <a:gd name="T8" fmla="*/ 12 w 12"/>
                  <a:gd name="T9" fmla="*/ 5 h 24"/>
                </a:gdLst>
                <a:ahLst/>
                <a:cxnLst>
                  <a:cxn ang="0">
                    <a:pos x="T0" y="T1"/>
                  </a:cxn>
                  <a:cxn ang="0">
                    <a:pos x="T2" y="T3"/>
                  </a:cxn>
                  <a:cxn ang="0">
                    <a:pos x="T4" y="T5"/>
                  </a:cxn>
                  <a:cxn ang="0">
                    <a:pos x="T6" y="T7"/>
                  </a:cxn>
                  <a:cxn ang="0">
                    <a:pos x="T8" y="T9"/>
                  </a:cxn>
                </a:cxnLst>
                <a:rect l="0" t="0" r="r" b="b"/>
                <a:pathLst>
                  <a:path w="12" h="24">
                    <a:moveTo>
                      <a:pt x="12" y="5"/>
                    </a:moveTo>
                    <a:lnTo>
                      <a:pt x="4" y="0"/>
                    </a:lnTo>
                    <a:lnTo>
                      <a:pt x="0" y="19"/>
                    </a:lnTo>
                    <a:lnTo>
                      <a:pt x="7" y="24"/>
                    </a:lnTo>
                    <a:lnTo>
                      <a:pt x="12" y="5"/>
                    </a:lnTo>
                    <a:close/>
                  </a:path>
                </a:pathLst>
              </a:custGeom>
              <a:solidFill>
                <a:srgbClr val="3B721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501" name="Freeform 720"/>
              <p:cNvSpPr/>
              <p:nvPr/>
            </p:nvSpPr>
            <p:spPr bwMode="auto">
              <a:xfrm>
                <a:off x="5034" y="1166"/>
                <a:ext cx="12" cy="24"/>
              </a:xfrm>
              <a:custGeom>
                <a:avLst/>
                <a:gdLst>
                  <a:gd name="T0" fmla="*/ 12 w 12"/>
                  <a:gd name="T1" fmla="*/ 5 h 24"/>
                  <a:gd name="T2" fmla="*/ 4 w 12"/>
                  <a:gd name="T3" fmla="*/ 0 h 24"/>
                  <a:gd name="T4" fmla="*/ 0 w 12"/>
                  <a:gd name="T5" fmla="*/ 19 h 24"/>
                  <a:gd name="T6" fmla="*/ 7 w 12"/>
                  <a:gd name="T7" fmla="*/ 24 h 24"/>
                  <a:gd name="T8" fmla="*/ 12 w 12"/>
                  <a:gd name="T9" fmla="*/ 5 h 24"/>
                </a:gdLst>
                <a:ahLst/>
                <a:cxnLst>
                  <a:cxn ang="0">
                    <a:pos x="T0" y="T1"/>
                  </a:cxn>
                  <a:cxn ang="0">
                    <a:pos x="T2" y="T3"/>
                  </a:cxn>
                  <a:cxn ang="0">
                    <a:pos x="T4" y="T5"/>
                  </a:cxn>
                  <a:cxn ang="0">
                    <a:pos x="T6" y="T7"/>
                  </a:cxn>
                  <a:cxn ang="0">
                    <a:pos x="T8" y="T9"/>
                  </a:cxn>
                </a:cxnLst>
                <a:rect l="0" t="0" r="r" b="b"/>
                <a:pathLst>
                  <a:path w="12" h="24">
                    <a:moveTo>
                      <a:pt x="12" y="5"/>
                    </a:moveTo>
                    <a:lnTo>
                      <a:pt x="4" y="0"/>
                    </a:lnTo>
                    <a:lnTo>
                      <a:pt x="0" y="19"/>
                    </a:lnTo>
                    <a:lnTo>
                      <a:pt x="7" y="24"/>
                    </a:lnTo>
                    <a:lnTo>
                      <a:pt x="12" y="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502" name="Freeform 721"/>
              <p:cNvSpPr>
                <a:spLocks noEditPoints="1"/>
              </p:cNvSpPr>
              <p:nvPr/>
            </p:nvSpPr>
            <p:spPr bwMode="auto">
              <a:xfrm>
                <a:off x="5041" y="1138"/>
                <a:ext cx="105" cy="134"/>
              </a:xfrm>
              <a:custGeom>
                <a:avLst/>
                <a:gdLst>
                  <a:gd name="T0" fmla="*/ 96 w 105"/>
                  <a:gd name="T1" fmla="*/ 10 h 134"/>
                  <a:gd name="T2" fmla="*/ 98 w 105"/>
                  <a:gd name="T3" fmla="*/ 1 h 134"/>
                  <a:gd name="T4" fmla="*/ 105 w 105"/>
                  <a:gd name="T5" fmla="*/ 0 h 134"/>
                  <a:gd name="T6" fmla="*/ 71 w 105"/>
                  <a:gd name="T7" fmla="*/ 134 h 134"/>
                  <a:gd name="T8" fmla="*/ 0 w 105"/>
                  <a:gd name="T9" fmla="*/ 52 h 134"/>
                  <a:gd name="T10" fmla="*/ 5 w 105"/>
                  <a:gd name="T11" fmla="*/ 33 h 134"/>
                  <a:gd name="T12" fmla="*/ 96 w 105"/>
                  <a:gd name="T13" fmla="*/ 10 h 134"/>
                  <a:gd name="T14" fmla="*/ 68 w 105"/>
                  <a:gd name="T15" fmla="*/ 119 h 134"/>
                  <a:gd name="T16" fmla="*/ 94 w 105"/>
                  <a:gd name="T17" fmla="*/ 19 h 134"/>
                  <a:gd name="T18" fmla="*/ 9 w 105"/>
                  <a:gd name="T19" fmla="*/ 40 h 134"/>
                  <a:gd name="T20" fmla="*/ 8 w 105"/>
                  <a:gd name="T21" fmla="*/ 46 h 134"/>
                  <a:gd name="T22" fmla="*/ 68 w 105"/>
                  <a:gd name="T23" fmla="*/ 119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5" h="134">
                    <a:moveTo>
                      <a:pt x="96" y="10"/>
                    </a:moveTo>
                    <a:lnTo>
                      <a:pt x="98" y="1"/>
                    </a:lnTo>
                    <a:lnTo>
                      <a:pt x="105" y="0"/>
                    </a:lnTo>
                    <a:lnTo>
                      <a:pt x="71" y="134"/>
                    </a:lnTo>
                    <a:lnTo>
                      <a:pt x="0" y="52"/>
                    </a:lnTo>
                    <a:lnTo>
                      <a:pt x="5" y="33"/>
                    </a:lnTo>
                    <a:lnTo>
                      <a:pt x="96" y="10"/>
                    </a:lnTo>
                    <a:close/>
                    <a:moveTo>
                      <a:pt x="68" y="119"/>
                    </a:moveTo>
                    <a:lnTo>
                      <a:pt x="94" y="19"/>
                    </a:lnTo>
                    <a:lnTo>
                      <a:pt x="9" y="40"/>
                    </a:lnTo>
                    <a:lnTo>
                      <a:pt x="8" y="46"/>
                    </a:lnTo>
                    <a:lnTo>
                      <a:pt x="68" y="119"/>
                    </a:lnTo>
                    <a:close/>
                  </a:path>
                </a:pathLst>
              </a:custGeom>
              <a:solidFill>
                <a:srgbClr val="E55E2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503" name="Freeform 722"/>
              <p:cNvSpPr>
                <a:spLocks noEditPoints="1"/>
              </p:cNvSpPr>
              <p:nvPr/>
            </p:nvSpPr>
            <p:spPr bwMode="auto">
              <a:xfrm>
                <a:off x="5041" y="1138"/>
                <a:ext cx="105" cy="134"/>
              </a:xfrm>
              <a:custGeom>
                <a:avLst/>
                <a:gdLst>
                  <a:gd name="T0" fmla="*/ 96 w 105"/>
                  <a:gd name="T1" fmla="*/ 10 h 134"/>
                  <a:gd name="T2" fmla="*/ 98 w 105"/>
                  <a:gd name="T3" fmla="*/ 1 h 134"/>
                  <a:gd name="T4" fmla="*/ 105 w 105"/>
                  <a:gd name="T5" fmla="*/ 0 h 134"/>
                  <a:gd name="T6" fmla="*/ 71 w 105"/>
                  <a:gd name="T7" fmla="*/ 134 h 134"/>
                  <a:gd name="T8" fmla="*/ 0 w 105"/>
                  <a:gd name="T9" fmla="*/ 52 h 134"/>
                  <a:gd name="T10" fmla="*/ 5 w 105"/>
                  <a:gd name="T11" fmla="*/ 33 h 134"/>
                  <a:gd name="T12" fmla="*/ 96 w 105"/>
                  <a:gd name="T13" fmla="*/ 10 h 134"/>
                  <a:gd name="T14" fmla="*/ 68 w 105"/>
                  <a:gd name="T15" fmla="*/ 119 h 134"/>
                  <a:gd name="T16" fmla="*/ 94 w 105"/>
                  <a:gd name="T17" fmla="*/ 19 h 134"/>
                  <a:gd name="T18" fmla="*/ 9 w 105"/>
                  <a:gd name="T19" fmla="*/ 40 h 134"/>
                  <a:gd name="T20" fmla="*/ 8 w 105"/>
                  <a:gd name="T21" fmla="*/ 46 h 134"/>
                  <a:gd name="T22" fmla="*/ 68 w 105"/>
                  <a:gd name="T23" fmla="*/ 119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5" h="134">
                    <a:moveTo>
                      <a:pt x="96" y="10"/>
                    </a:moveTo>
                    <a:lnTo>
                      <a:pt x="98" y="1"/>
                    </a:lnTo>
                    <a:lnTo>
                      <a:pt x="105" y="0"/>
                    </a:lnTo>
                    <a:lnTo>
                      <a:pt x="71" y="134"/>
                    </a:lnTo>
                    <a:lnTo>
                      <a:pt x="0" y="52"/>
                    </a:lnTo>
                    <a:lnTo>
                      <a:pt x="5" y="33"/>
                    </a:lnTo>
                    <a:lnTo>
                      <a:pt x="96" y="10"/>
                    </a:lnTo>
                    <a:moveTo>
                      <a:pt x="68" y="119"/>
                    </a:moveTo>
                    <a:lnTo>
                      <a:pt x="94" y="19"/>
                    </a:lnTo>
                    <a:lnTo>
                      <a:pt x="9" y="40"/>
                    </a:lnTo>
                    <a:lnTo>
                      <a:pt x="8" y="46"/>
                    </a:lnTo>
                    <a:lnTo>
                      <a:pt x="68" y="11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504" name="Freeform 723"/>
              <p:cNvSpPr/>
              <p:nvPr/>
            </p:nvSpPr>
            <p:spPr bwMode="auto">
              <a:xfrm>
                <a:off x="5128" y="1135"/>
                <a:ext cx="18" cy="19"/>
              </a:xfrm>
              <a:custGeom>
                <a:avLst/>
                <a:gdLst>
                  <a:gd name="T0" fmla="*/ 3 w 18"/>
                  <a:gd name="T1" fmla="*/ 0 h 19"/>
                  <a:gd name="T2" fmla="*/ 0 w 18"/>
                  <a:gd name="T3" fmla="*/ 11 h 19"/>
                  <a:gd name="T4" fmla="*/ 1 w 18"/>
                  <a:gd name="T5" fmla="*/ 15 h 19"/>
                  <a:gd name="T6" fmla="*/ 12 w 18"/>
                  <a:gd name="T7" fmla="*/ 18 h 19"/>
                  <a:gd name="T8" fmla="*/ 15 w 18"/>
                  <a:gd name="T9" fmla="*/ 15 h 19"/>
                  <a:gd name="T10" fmla="*/ 18 w 18"/>
                  <a:gd name="T11" fmla="*/ 4 h 19"/>
                  <a:gd name="T12" fmla="*/ 15 w 18"/>
                  <a:gd name="T13" fmla="*/ 6 h 19"/>
                  <a:gd name="T14" fmla="*/ 4 w 18"/>
                  <a:gd name="T15" fmla="*/ 4 h 19"/>
                  <a:gd name="T16" fmla="*/ 3 w 18"/>
                  <a:gd name="T17"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19">
                    <a:moveTo>
                      <a:pt x="3" y="0"/>
                    </a:moveTo>
                    <a:cubicBezTo>
                      <a:pt x="0" y="11"/>
                      <a:pt x="0" y="11"/>
                      <a:pt x="0" y="11"/>
                    </a:cubicBezTo>
                    <a:cubicBezTo>
                      <a:pt x="0" y="12"/>
                      <a:pt x="0" y="14"/>
                      <a:pt x="1" y="15"/>
                    </a:cubicBezTo>
                    <a:cubicBezTo>
                      <a:pt x="4" y="17"/>
                      <a:pt x="8" y="19"/>
                      <a:pt x="12" y="18"/>
                    </a:cubicBezTo>
                    <a:cubicBezTo>
                      <a:pt x="13" y="17"/>
                      <a:pt x="14" y="16"/>
                      <a:pt x="15" y="15"/>
                    </a:cubicBezTo>
                    <a:cubicBezTo>
                      <a:pt x="18" y="4"/>
                      <a:pt x="18" y="4"/>
                      <a:pt x="18" y="4"/>
                    </a:cubicBezTo>
                    <a:cubicBezTo>
                      <a:pt x="17" y="5"/>
                      <a:pt x="16" y="6"/>
                      <a:pt x="15" y="6"/>
                    </a:cubicBezTo>
                    <a:cubicBezTo>
                      <a:pt x="11" y="7"/>
                      <a:pt x="7" y="6"/>
                      <a:pt x="4" y="4"/>
                    </a:cubicBezTo>
                    <a:cubicBezTo>
                      <a:pt x="3" y="2"/>
                      <a:pt x="2" y="1"/>
                      <a:pt x="3" y="0"/>
                    </a:cubicBezTo>
                  </a:path>
                </a:pathLst>
              </a:custGeom>
              <a:solidFill>
                <a:srgbClr val="E55E2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505" name="Freeform 724"/>
              <p:cNvSpPr/>
              <p:nvPr/>
            </p:nvSpPr>
            <p:spPr bwMode="auto">
              <a:xfrm>
                <a:off x="5130" y="1132"/>
                <a:ext cx="17" cy="10"/>
              </a:xfrm>
              <a:custGeom>
                <a:avLst/>
                <a:gdLst>
                  <a:gd name="T0" fmla="*/ 4 w 17"/>
                  <a:gd name="T1" fmla="*/ 0 h 10"/>
                  <a:gd name="T2" fmla="*/ 2 w 17"/>
                  <a:gd name="T3" fmla="*/ 7 h 10"/>
                  <a:gd name="T4" fmla="*/ 13 w 17"/>
                  <a:gd name="T5" fmla="*/ 9 h 10"/>
                  <a:gd name="T6" fmla="*/ 14 w 17"/>
                  <a:gd name="T7" fmla="*/ 3 h 10"/>
                  <a:gd name="T8" fmla="*/ 4 w 17"/>
                  <a:gd name="T9" fmla="*/ 0 h 10"/>
                </a:gdLst>
                <a:ahLst/>
                <a:cxnLst>
                  <a:cxn ang="0">
                    <a:pos x="T0" y="T1"/>
                  </a:cxn>
                  <a:cxn ang="0">
                    <a:pos x="T2" y="T3"/>
                  </a:cxn>
                  <a:cxn ang="0">
                    <a:pos x="T4" y="T5"/>
                  </a:cxn>
                  <a:cxn ang="0">
                    <a:pos x="T6" y="T7"/>
                  </a:cxn>
                  <a:cxn ang="0">
                    <a:pos x="T8" y="T9"/>
                  </a:cxn>
                </a:cxnLst>
                <a:rect l="0" t="0" r="r" b="b"/>
                <a:pathLst>
                  <a:path w="17" h="10">
                    <a:moveTo>
                      <a:pt x="4" y="0"/>
                    </a:moveTo>
                    <a:cubicBezTo>
                      <a:pt x="0" y="1"/>
                      <a:pt x="0" y="4"/>
                      <a:pt x="2" y="7"/>
                    </a:cubicBezTo>
                    <a:cubicBezTo>
                      <a:pt x="5" y="9"/>
                      <a:pt x="9" y="10"/>
                      <a:pt x="13" y="9"/>
                    </a:cubicBezTo>
                    <a:cubicBezTo>
                      <a:pt x="16" y="8"/>
                      <a:pt x="17" y="6"/>
                      <a:pt x="14" y="3"/>
                    </a:cubicBezTo>
                    <a:cubicBezTo>
                      <a:pt x="12" y="1"/>
                      <a:pt x="7" y="0"/>
                      <a:pt x="4" y="0"/>
                    </a:cubicBezTo>
                  </a:path>
                </a:pathLst>
              </a:custGeom>
              <a:solidFill>
                <a:srgbClr val="CC431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506" name="Freeform 725"/>
              <p:cNvSpPr/>
              <p:nvPr/>
            </p:nvSpPr>
            <p:spPr bwMode="auto">
              <a:xfrm>
                <a:off x="5135" y="1128"/>
                <a:ext cx="8" cy="11"/>
              </a:xfrm>
              <a:custGeom>
                <a:avLst/>
                <a:gdLst>
                  <a:gd name="T0" fmla="*/ 2 w 8"/>
                  <a:gd name="T1" fmla="*/ 0 h 11"/>
                  <a:gd name="T2" fmla="*/ 0 w 8"/>
                  <a:gd name="T3" fmla="*/ 7 h 11"/>
                  <a:gd name="T4" fmla="*/ 0 w 8"/>
                  <a:gd name="T5" fmla="*/ 9 h 11"/>
                  <a:gd name="T6" fmla="*/ 5 w 8"/>
                  <a:gd name="T7" fmla="*/ 10 h 11"/>
                  <a:gd name="T8" fmla="*/ 6 w 8"/>
                  <a:gd name="T9" fmla="*/ 9 h 11"/>
                  <a:gd name="T10" fmla="*/ 8 w 8"/>
                  <a:gd name="T11" fmla="*/ 1 h 11"/>
                  <a:gd name="T12" fmla="*/ 7 w 8"/>
                  <a:gd name="T13" fmla="*/ 2 h 11"/>
                  <a:gd name="T14" fmla="*/ 2 w 8"/>
                  <a:gd name="T15" fmla="*/ 1 h 11"/>
                  <a:gd name="T16" fmla="*/ 2 w 8"/>
                  <a:gd name="T17"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11">
                    <a:moveTo>
                      <a:pt x="2" y="0"/>
                    </a:moveTo>
                    <a:cubicBezTo>
                      <a:pt x="0" y="7"/>
                      <a:pt x="0" y="7"/>
                      <a:pt x="0" y="7"/>
                    </a:cubicBezTo>
                    <a:cubicBezTo>
                      <a:pt x="0" y="8"/>
                      <a:pt x="0" y="9"/>
                      <a:pt x="0" y="9"/>
                    </a:cubicBezTo>
                    <a:cubicBezTo>
                      <a:pt x="1" y="10"/>
                      <a:pt x="4" y="11"/>
                      <a:pt x="5" y="10"/>
                    </a:cubicBezTo>
                    <a:cubicBezTo>
                      <a:pt x="6" y="10"/>
                      <a:pt x="6" y="10"/>
                      <a:pt x="6" y="9"/>
                    </a:cubicBezTo>
                    <a:cubicBezTo>
                      <a:pt x="8" y="1"/>
                      <a:pt x="8" y="1"/>
                      <a:pt x="8" y="1"/>
                    </a:cubicBezTo>
                    <a:cubicBezTo>
                      <a:pt x="8" y="2"/>
                      <a:pt x="8" y="2"/>
                      <a:pt x="7" y="2"/>
                    </a:cubicBezTo>
                    <a:cubicBezTo>
                      <a:pt x="6" y="3"/>
                      <a:pt x="3" y="2"/>
                      <a:pt x="2" y="1"/>
                    </a:cubicBezTo>
                    <a:cubicBezTo>
                      <a:pt x="2" y="1"/>
                      <a:pt x="2" y="0"/>
                      <a:pt x="2" y="0"/>
                    </a:cubicBezTo>
                  </a:path>
                </a:pathLst>
              </a:custGeom>
              <a:solidFill>
                <a:srgbClr val="7C7C7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507" name="Freeform 726"/>
              <p:cNvSpPr/>
              <p:nvPr/>
            </p:nvSpPr>
            <p:spPr bwMode="auto">
              <a:xfrm>
                <a:off x="5136" y="1126"/>
                <a:ext cx="8" cy="5"/>
              </a:xfrm>
              <a:custGeom>
                <a:avLst/>
                <a:gdLst>
                  <a:gd name="T0" fmla="*/ 2 w 8"/>
                  <a:gd name="T1" fmla="*/ 0 h 5"/>
                  <a:gd name="T2" fmla="*/ 1 w 8"/>
                  <a:gd name="T3" fmla="*/ 3 h 5"/>
                  <a:gd name="T4" fmla="*/ 6 w 8"/>
                  <a:gd name="T5" fmla="*/ 4 h 5"/>
                  <a:gd name="T6" fmla="*/ 7 w 8"/>
                  <a:gd name="T7" fmla="*/ 2 h 5"/>
                  <a:gd name="T8" fmla="*/ 2 w 8"/>
                  <a:gd name="T9" fmla="*/ 0 h 5"/>
                </a:gdLst>
                <a:ahLst/>
                <a:cxnLst>
                  <a:cxn ang="0">
                    <a:pos x="T0" y="T1"/>
                  </a:cxn>
                  <a:cxn ang="0">
                    <a:pos x="T2" y="T3"/>
                  </a:cxn>
                  <a:cxn ang="0">
                    <a:pos x="T4" y="T5"/>
                  </a:cxn>
                  <a:cxn ang="0">
                    <a:pos x="T6" y="T7"/>
                  </a:cxn>
                  <a:cxn ang="0">
                    <a:pos x="T8" y="T9"/>
                  </a:cxn>
                </a:cxnLst>
                <a:rect l="0" t="0" r="r" b="b"/>
                <a:pathLst>
                  <a:path w="8" h="5">
                    <a:moveTo>
                      <a:pt x="2" y="0"/>
                    </a:moveTo>
                    <a:cubicBezTo>
                      <a:pt x="1" y="1"/>
                      <a:pt x="0" y="2"/>
                      <a:pt x="1" y="3"/>
                    </a:cubicBezTo>
                    <a:cubicBezTo>
                      <a:pt x="2" y="4"/>
                      <a:pt x="5" y="5"/>
                      <a:pt x="6" y="4"/>
                    </a:cubicBezTo>
                    <a:cubicBezTo>
                      <a:pt x="8" y="4"/>
                      <a:pt x="8" y="3"/>
                      <a:pt x="7" y="2"/>
                    </a:cubicBezTo>
                    <a:cubicBezTo>
                      <a:pt x="6" y="1"/>
                      <a:pt x="4" y="0"/>
                      <a:pt x="2" y="0"/>
                    </a:cubicBezTo>
                  </a:path>
                </a:pathLst>
              </a:custGeom>
              <a:solidFill>
                <a:srgbClr val="7C7C7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508" name="Freeform 727"/>
              <p:cNvSpPr/>
              <p:nvPr/>
            </p:nvSpPr>
            <p:spPr bwMode="auto">
              <a:xfrm>
                <a:off x="5015" y="1293"/>
                <a:ext cx="6" cy="3"/>
              </a:xfrm>
              <a:custGeom>
                <a:avLst/>
                <a:gdLst>
                  <a:gd name="T0" fmla="*/ 6 w 6"/>
                  <a:gd name="T1" fmla="*/ 3 h 3"/>
                  <a:gd name="T2" fmla="*/ 2 w 6"/>
                  <a:gd name="T3" fmla="*/ 0 h 3"/>
                  <a:gd name="T4" fmla="*/ 0 w 6"/>
                  <a:gd name="T5" fmla="*/ 0 h 3"/>
                  <a:gd name="T6" fmla="*/ 4 w 6"/>
                  <a:gd name="T7" fmla="*/ 3 h 3"/>
                  <a:gd name="T8" fmla="*/ 6 w 6"/>
                  <a:gd name="T9" fmla="*/ 3 h 3"/>
                </a:gdLst>
                <a:ahLst/>
                <a:cxnLst>
                  <a:cxn ang="0">
                    <a:pos x="T0" y="T1"/>
                  </a:cxn>
                  <a:cxn ang="0">
                    <a:pos x="T2" y="T3"/>
                  </a:cxn>
                  <a:cxn ang="0">
                    <a:pos x="T4" y="T5"/>
                  </a:cxn>
                  <a:cxn ang="0">
                    <a:pos x="T6" y="T7"/>
                  </a:cxn>
                  <a:cxn ang="0">
                    <a:pos x="T8" y="T9"/>
                  </a:cxn>
                </a:cxnLst>
                <a:rect l="0" t="0" r="r" b="b"/>
                <a:pathLst>
                  <a:path w="6" h="3">
                    <a:moveTo>
                      <a:pt x="6" y="3"/>
                    </a:moveTo>
                    <a:cubicBezTo>
                      <a:pt x="2" y="0"/>
                      <a:pt x="2" y="0"/>
                      <a:pt x="2" y="0"/>
                    </a:cubicBezTo>
                    <a:cubicBezTo>
                      <a:pt x="2" y="0"/>
                      <a:pt x="1" y="0"/>
                      <a:pt x="0" y="0"/>
                    </a:cubicBezTo>
                    <a:cubicBezTo>
                      <a:pt x="4" y="3"/>
                      <a:pt x="4" y="3"/>
                      <a:pt x="4" y="3"/>
                    </a:cubicBezTo>
                    <a:cubicBezTo>
                      <a:pt x="5" y="2"/>
                      <a:pt x="5" y="2"/>
                      <a:pt x="6" y="3"/>
                    </a:cubicBezTo>
                    <a:close/>
                  </a:path>
                </a:pathLst>
              </a:custGeom>
              <a:solidFill>
                <a:srgbClr val="23242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509" name="Freeform 728"/>
              <p:cNvSpPr/>
              <p:nvPr/>
            </p:nvSpPr>
            <p:spPr bwMode="auto">
              <a:xfrm>
                <a:off x="5014" y="1293"/>
                <a:ext cx="5" cy="4"/>
              </a:xfrm>
              <a:custGeom>
                <a:avLst/>
                <a:gdLst>
                  <a:gd name="T0" fmla="*/ 5 w 5"/>
                  <a:gd name="T1" fmla="*/ 3 h 4"/>
                  <a:gd name="T2" fmla="*/ 1 w 5"/>
                  <a:gd name="T3" fmla="*/ 0 h 4"/>
                  <a:gd name="T4" fmla="*/ 0 w 5"/>
                  <a:gd name="T5" fmla="*/ 1 h 4"/>
                  <a:gd name="T6" fmla="*/ 3 w 5"/>
                  <a:gd name="T7" fmla="*/ 4 h 4"/>
                  <a:gd name="T8" fmla="*/ 5 w 5"/>
                  <a:gd name="T9" fmla="*/ 3 h 4"/>
                </a:gdLst>
                <a:ahLst/>
                <a:cxnLst>
                  <a:cxn ang="0">
                    <a:pos x="T0" y="T1"/>
                  </a:cxn>
                  <a:cxn ang="0">
                    <a:pos x="T2" y="T3"/>
                  </a:cxn>
                  <a:cxn ang="0">
                    <a:pos x="T4" y="T5"/>
                  </a:cxn>
                  <a:cxn ang="0">
                    <a:pos x="T6" y="T7"/>
                  </a:cxn>
                  <a:cxn ang="0">
                    <a:pos x="T8" y="T9"/>
                  </a:cxn>
                </a:cxnLst>
                <a:rect l="0" t="0" r="r" b="b"/>
                <a:pathLst>
                  <a:path w="5" h="4">
                    <a:moveTo>
                      <a:pt x="5" y="3"/>
                    </a:moveTo>
                    <a:cubicBezTo>
                      <a:pt x="1" y="0"/>
                      <a:pt x="1" y="0"/>
                      <a:pt x="1" y="0"/>
                    </a:cubicBezTo>
                    <a:cubicBezTo>
                      <a:pt x="1" y="1"/>
                      <a:pt x="0" y="1"/>
                      <a:pt x="0" y="1"/>
                    </a:cubicBezTo>
                    <a:cubicBezTo>
                      <a:pt x="3" y="4"/>
                      <a:pt x="3" y="4"/>
                      <a:pt x="3" y="4"/>
                    </a:cubicBezTo>
                    <a:cubicBezTo>
                      <a:pt x="4" y="3"/>
                      <a:pt x="4" y="3"/>
                      <a:pt x="5" y="3"/>
                    </a:cubicBezTo>
                    <a:close/>
                  </a:path>
                </a:pathLst>
              </a:custGeom>
              <a:solidFill>
                <a:srgbClr val="23242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510" name="Freeform 729"/>
              <p:cNvSpPr/>
              <p:nvPr/>
            </p:nvSpPr>
            <p:spPr bwMode="auto">
              <a:xfrm>
                <a:off x="5013" y="1294"/>
                <a:ext cx="4" cy="5"/>
              </a:xfrm>
              <a:custGeom>
                <a:avLst/>
                <a:gdLst>
                  <a:gd name="T0" fmla="*/ 4 w 4"/>
                  <a:gd name="T1" fmla="*/ 3 h 5"/>
                  <a:gd name="T2" fmla="*/ 1 w 4"/>
                  <a:gd name="T3" fmla="*/ 0 h 5"/>
                  <a:gd name="T4" fmla="*/ 0 w 4"/>
                  <a:gd name="T5" fmla="*/ 2 h 5"/>
                  <a:gd name="T6" fmla="*/ 3 w 4"/>
                  <a:gd name="T7" fmla="*/ 5 h 5"/>
                  <a:gd name="T8" fmla="*/ 4 w 4"/>
                  <a:gd name="T9" fmla="*/ 3 h 5"/>
                </a:gdLst>
                <a:ahLst/>
                <a:cxnLst>
                  <a:cxn ang="0">
                    <a:pos x="T0" y="T1"/>
                  </a:cxn>
                  <a:cxn ang="0">
                    <a:pos x="T2" y="T3"/>
                  </a:cxn>
                  <a:cxn ang="0">
                    <a:pos x="T4" y="T5"/>
                  </a:cxn>
                  <a:cxn ang="0">
                    <a:pos x="T6" y="T7"/>
                  </a:cxn>
                  <a:cxn ang="0">
                    <a:pos x="T8" y="T9"/>
                  </a:cxn>
                </a:cxnLst>
                <a:rect l="0" t="0" r="r" b="b"/>
                <a:pathLst>
                  <a:path w="4" h="5">
                    <a:moveTo>
                      <a:pt x="4" y="3"/>
                    </a:moveTo>
                    <a:cubicBezTo>
                      <a:pt x="1" y="0"/>
                      <a:pt x="1" y="0"/>
                      <a:pt x="1" y="0"/>
                    </a:cubicBezTo>
                    <a:cubicBezTo>
                      <a:pt x="0" y="1"/>
                      <a:pt x="0" y="2"/>
                      <a:pt x="0" y="2"/>
                    </a:cubicBezTo>
                    <a:cubicBezTo>
                      <a:pt x="3" y="5"/>
                      <a:pt x="3" y="5"/>
                      <a:pt x="3" y="5"/>
                    </a:cubicBezTo>
                    <a:cubicBezTo>
                      <a:pt x="4" y="4"/>
                      <a:pt x="4" y="3"/>
                      <a:pt x="4" y="3"/>
                    </a:cubicBezTo>
                    <a:close/>
                  </a:path>
                </a:pathLst>
              </a:custGeom>
              <a:solidFill>
                <a:srgbClr val="23242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511" name="Freeform 730"/>
              <p:cNvSpPr/>
              <p:nvPr/>
            </p:nvSpPr>
            <p:spPr bwMode="auto">
              <a:xfrm>
                <a:off x="5012" y="1296"/>
                <a:ext cx="5" cy="7"/>
              </a:xfrm>
              <a:custGeom>
                <a:avLst/>
                <a:gdLst>
                  <a:gd name="T0" fmla="*/ 4 w 5"/>
                  <a:gd name="T1" fmla="*/ 3 h 7"/>
                  <a:gd name="T2" fmla="*/ 1 w 5"/>
                  <a:gd name="T3" fmla="*/ 0 h 7"/>
                  <a:gd name="T4" fmla="*/ 0 w 5"/>
                  <a:gd name="T5" fmla="*/ 2 h 7"/>
                  <a:gd name="T6" fmla="*/ 1 w 5"/>
                  <a:gd name="T7" fmla="*/ 4 h 7"/>
                  <a:gd name="T8" fmla="*/ 5 w 5"/>
                  <a:gd name="T9" fmla="*/ 7 h 7"/>
                  <a:gd name="T10" fmla="*/ 4 w 5"/>
                  <a:gd name="T11" fmla="*/ 5 h 7"/>
                  <a:gd name="T12" fmla="*/ 4 w 5"/>
                  <a:gd name="T13" fmla="*/ 3 h 7"/>
                </a:gdLst>
                <a:ahLst/>
                <a:cxnLst>
                  <a:cxn ang="0">
                    <a:pos x="T0" y="T1"/>
                  </a:cxn>
                  <a:cxn ang="0">
                    <a:pos x="T2" y="T3"/>
                  </a:cxn>
                  <a:cxn ang="0">
                    <a:pos x="T4" y="T5"/>
                  </a:cxn>
                  <a:cxn ang="0">
                    <a:pos x="T6" y="T7"/>
                  </a:cxn>
                  <a:cxn ang="0">
                    <a:pos x="T8" y="T9"/>
                  </a:cxn>
                  <a:cxn ang="0">
                    <a:pos x="T10" y="T11"/>
                  </a:cxn>
                  <a:cxn ang="0">
                    <a:pos x="T12" y="T13"/>
                  </a:cxn>
                </a:cxnLst>
                <a:rect l="0" t="0" r="r" b="b"/>
                <a:pathLst>
                  <a:path w="5" h="7">
                    <a:moveTo>
                      <a:pt x="4" y="3"/>
                    </a:moveTo>
                    <a:cubicBezTo>
                      <a:pt x="1" y="0"/>
                      <a:pt x="1" y="0"/>
                      <a:pt x="1" y="0"/>
                    </a:cubicBezTo>
                    <a:cubicBezTo>
                      <a:pt x="0" y="1"/>
                      <a:pt x="0" y="2"/>
                      <a:pt x="0" y="2"/>
                    </a:cubicBezTo>
                    <a:cubicBezTo>
                      <a:pt x="0" y="3"/>
                      <a:pt x="1" y="4"/>
                      <a:pt x="1" y="4"/>
                    </a:cubicBezTo>
                    <a:cubicBezTo>
                      <a:pt x="5" y="7"/>
                      <a:pt x="5" y="7"/>
                      <a:pt x="5" y="7"/>
                    </a:cubicBezTo>
                    <a:cubicBezTo>
                      <a:pt x="4" y="6"/>
                      <a:pt x="4" y="6"/>
                      <a:pt x="4" y="5"/>
                    </a:cubicBezTo>
                    <a:cubicBezTo>
                      <a:pt x="4" y="4"/>
                      <a:pt x="4" y="3"/>
                      <a:pt x="4" y="3"/>
                    </a:cubicBezTo>
                    <a:close/>
                  </a:path>
                </a:pathLst>
              </a:custGeom>
              <a:solidFill>
                <a:srgbClr val="23242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512" name="Freeform 731"/>
              <p:cNvSpPr/>
              <p:nvPr/>
            </p:nvSpPr>
            <p:spPr bwMode="auto">
              <a:xfrm>
                <a:off x="5016" y="1295"/>
                <a:ext cx="6" cy="8"/>
              </a:xfrm>
              <a:custGeom>
                <a:avLst/>
                <a:gdLst>
                  <a:gd name="T0" fmla="*/ 3 w 6"/>
                  <a:gd name="T1" fmla="*/ 1 h 8"/>
                  <a:gd name="T2" fmla="*/ 0 w 6"/>
                  <a:gd name="T3" fmla="*/ 6 h 8"/>
                  <a:gd name="T4" fmla="*/ 3 w 6"/>
                  <a:gd name="T5" fmla="*/ 7 h 8"/>
                  <a:gd name="T6" fmla="*/ 6 w 6"/>
                  <a:gd name="T7" fmla="*/ 2 h 8"/>
                  <a:gd name="T8" fmla="*/ 3 w 6"/>
                  <a:gd name="T9" fmla="*/ 1 h 8"/>
                </a:gdLst>
                <a:ahLst/>
                <a:cxnLst>
                  <a:cxn ang="0">
                    <a:pos x="T0" y="T1"/>
                  </a:cxn>
                  <a:cxn ang="0">
                    <a:pos x="T2" y="T3"/>
                  </a:cxn>
                  <a:cxn ang="0">
                    <a:pos x="T4" y="T5"/>
                  </a:cxn>
                  <a:cxn ang="0">
                    <a:pos x="T6" y="T7"/>
                  </a:cxn>
                  <a:cxn ang="0">
                    <a:pos x="T8" y="T9"/>
                  </a:cxn>
                </a:cxnLst>
                <a:rect l="0" t="0" r="r" b="b"/>
                <a:pathLst>
                  <a:path w="6" h="8">
                    <a:moveTo>
                      <a:pt x="3" y="1"/>
                    </a:moveTo>
                    <a:cubicBezTo>
                      <a:pt x="1" y="2"/>
                      <a:pt x="0" y="4"/>
                      <a:pt x="0" y="6"/>
                    </a:cubicBezTo>
                    <a:cubicBezTo>
                      <a:pt x="0" y="8"/>
                      <a:pt x="1" y="8"/>
                      <a:pt x="3" y="7"/>
                    </a:cubicBezTo>
                    <a:cubicBezTo>
                      <a:pt x="4" y="6"/>
                      <a:pt x="6" y="4"/>
                      <a:pt x="6" y="2"/>
                    </a:cubicBezTo>
                    <a:cubicBezTo>
                      <a:pt x="6" y="1"/>
                      <a:pt x="4" y="0"/>
                      <a:pt x="3" y="1"/>
                    </a:cubicBezTo>
                    <a:close/>
                  </a:path>
                </a:pathLst>
              </a:custGeom>
              <a:solidFill>
                <a:srgbClr val="43434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513" name="Freeform 732"/>
              <p:cNvSpPr/>
              <p:nvPr/>
            </p:nvSpPr>
            <p:spPr bwMode="auto">
              <a:xfrm>
                <a:off x="5206" y="1197"/>
                <a:ext cx="5" cy="3"/>
              </a:xfrm>
              <a:custGeom>
                <a:avLst/>
                <a:gdLst>
                  <a:gd name="T0" fmla="*/ 5 w 5"/>
                  <a:gd name="T1" fmla="*/ 3 h 3"/>
                  <a:gd name="T2" fmla="*/ 2 w 5"/>
                  <a:gd name="T3" fmla="*/ 0 h 3"/>
                  <a:gd name="T4" fmla="*/ 0 w 5"/>
                  <a:gd name="T5" fmla="*/ 0 h 3"/>
                  <a:gd name="T6" fmla="*/ 3 w 5"/>
                  <a:gd name="T7" fmla="*/ 3 h 3"/>
                  <a:gd name="T8" fmla="*/ 5 w 5"/>
                  <a:gd name="T9" fmla="*/ 3 h 3"/>
                </a:gdLst>
                <a:ahLst/>
                <a:cxnLst>
                  <a:cxn ang="0">
                    <a:pos x="T0" y="T1"/>
                  </a:cxn>
                  <a:cxn ang="0">
                    <a:pos x="T2" y="T3"/>
                  </a:cxn>
                  <a:cxn ang="0">
                    <a:pos x="T4" y="T5"/>
                  </a:cxn>
                  <a:cxn ang="0">
                    <a:pos x="T6" y="T7"/>
                  </a:cxn>
                  <a:cxn ang="0">
                    <a:pos x="T8" y="T9"/>
                  </a:cxn>
                </a:cxnLst>
                <a:rect l="0" t="0" r="r" b="b"/>
                <a:pathLst>
                  <a:path w="5" h="3">
                    <a:moveTo>
                      <a:pt x="5" y="3"/>
                    </a:moveTo>
                    <a:cubicBezTo>
                      <a:pt x="2" y="0"/>
                      <a:pt x="2" y="0"/>
                      <a:pt x="2" y="0"/>
                    </a:cubicBezTo>
                    <a:cubicBezTo>
                      <a:pt x="1" y="0"/>
                      <a:pt x="0" y="0"/>
                      <a:pt x="0" y="0"/>
                    </a:cubicBezTo>
                    <a:cubicBezTo>
                      <a:pt x="3" y="3"/>
                      <a:pt x="3" y="3"/>
                      <a:pt x="3" y="3"/>
                    </a:cubicBezTo>
                    <a:cubicBezTo>
                      <a:pt x="4" y="2"/>
                      <a:pt x="5" y="2"/>
                      <a:pt x="5" y="3"/>
                    </a:cubicBezTo>
                    <a:close/>
                  </a:path>
                </a:pathLst>
              </a:custGeom>
              <a:solidFill>
                <a:srgbClr val="7C7C7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514" name="Freeform 733"/>
              <p:cNvSpPr/>
              <p:nvPr/>
            </p:nvSpPr>
            <p:spPr bwMode="auto">
              <a:xfrm>
                <a:off x="5204" y="1197"/>
                <a:ext cx="5" cy="4"/>
              </a:xfrm>
              <a:custGeom>
                <a:avLst/>
                <a:gdLst>
                  <a:gd name="T0" fmla="*/ 5 w 5"/>
                  <a:gd name="T1" fmla="*/ 3 h 4"/>
                  <a:gd name="T2" fmla="*/ 2 w 5"/>
                  <a:gd name="T3" fmla="*/ 0 h 4"/>
                  <a:gd name="T4" fmla="*/ 0 w 5"/>
                  <a:gd name="T5" fmla="*/ 2 h 4"/>
                  <a:gd name="T6" fmla="*/ 4 w 5"/>
                  <a:gd name="T7" fmla="*/ 4 h 4"/>
                  <a:gd name="T8" fmla="*/ 5 w 5"/>
                  <a:gd name="T9" fmla="*/ 3 h 4"/>
                </a:gdLst>
                <a:ahLst/>
                <a:cxnLst>
                  <a:cxn ang="0">
                    <a:pos x="T0" y="T1"/>
                  </a:cxn>
                  <a:cxn ang="0">
                    <a:pos x="T2" y="T3"/>
                  </a:cxn>
                  <a:cxn ang="0">
                    <a:pos x="T4" y="T5"/>
                  </a:cxn>
                  <a:cxn ang="0">
                    <a:pos x="T6" y="T7"/>
                  </a:cxn>
                  <a:cxn ang="0">
                    <a:pos x="T8" y="T9"/>
                  </a:cxn>
                </a:cxnLst>
                <a:rect l="0" t="0" r="r" b="b"/>
                <a:pathLst>
                  <a:path w="5" h="4">
                    <a:moveTo>
                      <a:pt x="5" y="3"/>
                    </a:moveTo>
                    <a:cubicBezTo>
                      <a:pt x="2" y="0"/>
                      <a:pt x="2" y="0"/>
                      <a:pt x="2" y="0"/>
                    </a:cubicBezTo>
                    <a:cubicBezTo>
                      <a:pt x="1" y="1"/>
                      <a:pt x="1" y="1"/>
                      <a:pt x="0" y="2"/>
                    </a:cubicBezTo>
                    <a:cubicBezTo>
                      <a:pt x="4" y="4"/>
                      <a:pt x="4" y="4"/>
                      <a:pt x="4" y="4"/>
                    </a:cubicBezTo>
                    <a:cubicBezTo>
                      <a:pt x="4" y="3"/>
                      <a:pt x="5" y="3"/>
                      <a:pt x="5" y="3"/>
                    </a:cubicBezTo>
                    <a:close/>
                  </a:path>
                </a:pathLst>
              </a:custGeom>
              <a:solidFill>
                <a:srgbClr val="7C7C7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515" name="Freeform 734"/>
              <p:cNvSpPr/>
              <p:nvPr/>
            </p:nvSpPr>
            <p:spPr bwMode="auto">
              <a:xfrm>
                <a:off x="5203" y="1199"/>
                <a:ext cx="5" cy="4"/>
              </a:xfrm>
              <a:custGeom>
                <a:avLst/>
                <a:gdLst>
                  <a:gd name="T0" fmla="*/ 5 w 5"/>
                  <a:gd name="T1" fmla="*/ 2 h 4"/>
                  <a:gd name="T2" fmla="*/ 1 w 5"/>
                  <a:gd name="T3" fmla="*/ 0 h 4"/>
                  <a:gd name="T4" fmla="*/ 0 w 5"/>
                  <a:gd name="T5" fmla="*/ 1 h 4"/>
                  <a:gd name="T6" fmla="*/ 4 w 5"/>
                  <a:gd name="T7" fmla="*/ 4 h 4"/>
                  <a:gd name="T8" fmla="*/ 5 w 5"/>
                  <a:gd name="T9" fmla="*/ 2 h 4"/>
                </a:gdLst>
                <a:ahLst/>
                <a:cxnLst>
                  <a:cxn ang="0">
                    <a:pos x="T0" y="T1"/>
                  </a:cxn>
                  <a:cxn ang="0">
                    <a:pos x="T2" y="T3"/>
                  </a:cxn>
                  <a:cxn ang="0">
                    <a:pos x="T4" y="T5"/>
                  </a:cxn>
                  <a:cxn ang="0">
                    <a:pos x="T6" y="T7"/>
                  </a:cxn>
                  <a:cxn ang="0">
                    <a:pos x="T8" y="T9"/>
                  </a:cxn>
                </a:cxnLst>
                <a:rect l="0" t="0" r="r" b="b"/>
                <a:pathLst>
                  <a:path w="5" h="4">
                    <a:moveTo>
                      <a:pt x="5" y="2"/>
                    </a:moveTo>
                    <a:cubicBezTo>
                      <a:pt x="1" y="0"/>
                      <a:pt x="1" y="0"/>
                      <a:pt x="1" y="0"/>
                    </a:cubicBezTo>
                    <a:cubicBezTo>
                      <a:pt x="1" y="0"/>
                      <a:pt x="0" y="1"/>
                      <a:pt x="0" y="1"/>
                    </a:cubicBezTo>
                    <a:cubicBezTo>
                      <a:pt x="4" y="4"/>
                      <a:pt x="4" y="4"/>
                      <a:pt x="4" y="4"/>
                    </a:cubicBezTo>
                    <a:cubicBezTo>
                      <a:pt x="4" y="3"/>
                      <a:pt x="4" y="2"/>
                      <a:pt x="5" y="2"/>
                    </a:cubicBezTo>
                    <a:close/>
                  </a:path>
                </a:pathLst>
              </a:custGeom>
              <a:solidFill>
                <a:srgbClr val="7C7C7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516" name="Freeform 735"/>
              <p:cNvSpPr/>
              <p:nvPr/>
            </p:nvSpPr>
            <p:spPr bwMode="auto">
              <a:xfrm>
                <a:off x="5203" y="1200"/>
                <a:ext cx="4" cy="7"/>
              </a:xfrm>
              <a:custGeom>
                <a:avLst/>
                <a:gdLst>
                  <a:gd name="T0" fmla="*/ 4 w 4"/>
                  <a:gd name="T1" fmla="*/ 3 h 7"/>
                  <a:gd name="T2" fmla="*/ 0 w 4"/>
                  <a:gd name="T3" fmla="*/ 0 h 7"/>
                  <a:gd name="T4" fmla="*/ 0 w 4"/>
                  <a:gd name="T5" fmla="*/ 3 h 7"/>
                  <a:gd name="T6" fmla="*/ 0 w 4"/>
                  <a:gd name="T7" fmla="*/ 4 h 7"/>
                  <a:gd name="T8" fmla="*/ 4 w 4"/>
                  <a:gd name="T9" fmla="*/ 7 h 7"/>
                  <a:gd name="T10" fmla="*/ 3 w 4"/>
                  <a:gd name="T11" fmla="*/ 5 h 7"/>
                  <a:gd name="T12" fmla="*/ 4 w 4"/>
                  <a:gd name="T13" fmla="*/ 3 h 7"/>
                </a:gdLst>
                <a:ahLst/>
                <a:cxnLst>
                  <a:cxn ang="0">
                    <a:pos x="T0" y="T1"/>
                  </a:cxn>
                  <a:cxn ang="0">
                    <a:pos x="T2" y="T3"/>
                  </a:cxn>
                  <a:cxn ang="0">
                    <a:pos x="T4" y="T5"/>
                  </a:cxn>
                  <a:cxn ang="0">
                    <a:pos x="T6" y="T7"/>
                  </a:cxn>
                  <a:cxn ang="0">
                    <a:pos x="T8" y="T9"/>
                  </a:cxn>
                  <a:cxn ang="0">
                    <a:pos x="T10" y="T11"/>
                  </a:cxn>
                  <a:cxn ang="0">
                    <a:pos x="T12" y="T13"/>
                  </a:cxn>
                </a:cxnLst>
                <a:rect l="0" t="0" r="r" b="b"/>
                <a:pathLst>
                  <a:path w="4" h="7">
                    <a:moveTo>
                      <a:pt x="4" y="3"/>
                    </a:moveTo>
                    <a:cubicBezTo>
                      <a:pt x="0" y="0"/>
                      <a:pt x="0" y="0"/>
                      <a:pt x="0" y="0"/>
                    </a:cubicBezTo>
                    <a:cubicBezTo>
                      <a:pt x="0" y="1"/>
                      <a:pt x="0" y="2"/>
                      <a:pt x="0" y="3"/>
                    </a:cubicBezTo>
                    <a:cubicBezTo>
                      <a:pt x="0" y="3"/>
                      <a:pt x="0" y="4"/>
                      <a:pt x="0" y="4"/>
                    </a:cubicBezTo>
                    <a:cubicBezTo>
                      <a:pt x="4" y="7"/>
                      <a:pt x="4" y="7"/>
                      <a:pt x="4" y="7"/>
                    </a:cubicBezTo>
                    <a:cubicBezTo>
                      <a:pt x="4" y="6"/>
                      <a:pt x="3" y="6"/>
                      <a:pt x="3" y="5"/>
                    </a:cubicBezTo>
                    <a:cubicBezTo>
                      <a:pt x="3" y="4"/>
                      <a:pt x="3" y="3"/>
                      <a:pt x="4" y="3"/>
                    </a:cubicBezTo>
                    <a:close/>
                  </a:path>
                </a:pathLst>
              </a:custGeom>
              <a:solidFill>
                <a:srgbClr val="7C7C7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517" name="Freeform 736"/>
              <p:cNvSpPr/>
              <p:nvPr/>
            </p:nvSpPr>
            <p:spPr bwMode="auto">
              <a:xfrm>
                <a:off x="5206" y="1199"/>
                <a:ext cx="6" cy="8"/>
              </a:xfrm>
              <a:custGeom>
                <a:avLst/>
                <a:gdLst>
                  <a:gd name="T0" fmla="*/ 3 w 6"/>
                  <a:gd name="T1" fmla="*/ 1 h 8"/>
                  <a:gd name="T2" fmla="*/ 0 w 6"/>
                  <a:gd name="T3" fmla="*/ 6 h 8"/>
                  <a:gd name="T4" fmla="*/ 3 w 6"/>
                  <a:gd name="T5" fmla="*/ 8 h 8"/>
                  <a:gd name="T6" fmla="*/ 6 w 6"/>
                  <a:gd name="T7" fmla="*/ 2 h 8"/>
                  <a:gd name="T8" fmla="*/ 3 w 6"/>
                  <a:gd name="T9" fmla="*/ 1 h 8"/>
                </a:gdLst>
                <a:ahLst/>
                <a:cxnLst>
                  <a:cxn ang="0">
                    <a:pos x="T0" y="T1"/>
                  </a:cxn>
                  <a:cxn ang="0">
                    <a:pos x="T2" y="T3"/>
                  </a:cxn>
                  <a:cxn ang="0">
                    <a:pos x="T4" y="T5"/>
                  </a:cxn>
                  <a:cxn ang="0">
                    <a:pos x="T6" y="T7"/>
                  </a:cxn>
                  <a:cxn ang="0">
                    <a:pos x="T8" y="T9"/>
                  </a:cxn>
                </a:cxnLst>
                <a:rect l="0" t="0" r="r" b="b"/>
                <a:pathLst>
                  <a:path w="6" h="8">
                    <a:moveTo>
                      <a:pt x="3" y="1"/>
                    </a:moveTo>
                    <a:cubicBezTo>
                      <a:pt x="2" y="2"/>
                      <a:pt x="0" y="4"/>
                      <a:pt x="0" y="6"/>
                    </a:cubicBezTo>
                    <a:cubicBezTo>
                      <a:pt x="0" y="8"/>
                      <a:pt x="2" y="8"/>
                      <a:pt x="3" y="8"/>
                    </a:cubicBezTo>
                    <a:cubicBezTo>
                      <a:pt x="5" y="7"/>
                      <a:pt x="6" y="4"/>
                      <a:pt x="6" y="2"/>
                    </a:cubicBezTo>
                    <a:cubicBezTo>
                      <a:pt x="6" y="1"/>
                      <a:pt x="5" y="0"/>
                      <a:pt x="3" y="1"/>
                    </a:cubicBezTo>
                    <a:close/>
                  </a:path>
                </a:pathLst>
              </a:custGeom>
              <a:solidFill>
                <a:srgbClr val="D3D3D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518" name="Freeform 737"/>
              <p:cNvSpPr/>
              <p:nvPr/>
            </p:nvSpPr>
            <p:spPr bwMode="auto">
              <a:xfrm>
                <a:off x="5110" y="1103"/>
                <a:ext cx="55" cy="30"/>
              </a:xfrm>
              <a:custGeom>
                <a:avLst/>
                <a:gdLst>
                  <a:gd name="T0" fmla="*/ 31 w 55"/>
                  <a:gd name="T1" fmla="*/ 3 h 30"/>
                  <a:gd name="T2" fmla="*/ 45 w 55"/>
                  <a:gd name="T3" fmla="*/ 22 h 30"/>
                  <a:gd name="T4" fmla="*/ 4 w 55"/>
                  <a:gd name="T5" fmla="*/ 25 h 30"/>
                  <a:gd name="T6" fmla="*/ 31 w 55"/>
                  <a:gd name="T7" fmla="*/ 3 h 30"/>
                </a:gdLst>
                <a:ahLst/>
                <a:cxnLst>
                  <a:cxn ang="0">
                    <a:pos x="T0" y="T1"/>
                  </a:cxn>
                  <a:cxn ang="0">
                    <a:pos x="T2" y="T3"/>
                  </a:cxn>
                  <a:cxn ang="0">
                    <a:pos x="T4" y="T5"/>
                  </a:cxn>
                  <a:cxn ang="0">
                    <a:pos x="T6" y="T7"/>
                  </a:cxn>
                </a:cxnLst>
                <a:rect l="0" t="0" r="r" b="b"/>
                <a:pathLst>
                  <a:path w="55" h="30">
                    <a:moveTo>
                      <a:pt x="31" y="3"/>
                    </a:moveTo>
                    <a:cubicBezTo>
                      <a:pt x="31" y="3"/>
                      <a:pt x="55" y="12"/>
                      <a:pt x="45" y="22"/>
                    </a:cubicBezTo>
                    <a:cubicBezTo>
                      <a:pt x="38" y="30"/>
                      <a:pt x="9" y="30"/>
                      <a:pt x="4" y="25"/>
                    </a:cubicBezTo>
                    <a:cubicBezTo>
                      <a:pt x="0" y="21"/>
                      <a:pt x="22" y="0"/>
                      <a:pt x="31" y="3"/>
                    </a:cubicBezTo>
                  </a:path>
                </a:pathLst>
              </a:custGeom>
              <a:solidFill>
                <a:srgbClr val="43434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519" name="Freeform 738"/>
              <p:cNvSpPr/>
              <p:nvPr/>
            </p:nvSpPr>
            <p:spPr bwMode="auto">
              <a:xfrm>
                <a:off x="5115" y="1118"/>
                <a:ext cx="41" cy="11"/>
              </a:xfrm>
              <a:custGeom>
                <a:avLst/>
                <a:gdLst>
                  <a:gd name="T0" fmla="*/ 39 w 41"/>
                  <a:gd name="T1" fmla="*/ 0 h 11"/>
                  <a:gd name="T2" fmla="*/ 19 w 41"/>
                  <a:gd name="T3" fmla="*/ 8 h 11"/>
                  <a:gd name="T4" fmla="*/ 8 w 41"/>
                  <a:gd name="T5" fmla="*/ 9 h 11"/>
                  <a:gd name="T6" fmla="*/ 6 w 41"/>
                  <a:gd name="T7" fmla="*/ 9 h 11"/>
                  <a:gd name="T8" fmla="*/ 5 w 41"/>
                  <a:gd name="T9" fmla="*/ 9 h 11"/>
                  <a:gd name="T10" fmla="*/ 5 w 41"/>
                  <a:gd name="T11" fmla="*/ 10 h 11"/>
                  <a:gd name="T12" fmla="*/ 19 w 41"/>
                  <a:gd name="T13" fmla="*/ 11 h 11"/>
                  <a:gd name="T14" fmla="*/ 40 w 41"/>
                  <a:gd name="T15" fmla="*/ 2 h 11"/>
                  <a:gd name="T16" fmla="*/ 39 w 41"/>
                  <a:gd name="T17"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11">
                    <a:moveTo>
                      <a:pt x="39" y="0"/>
                    </a:moveTo>
                    <a:cubicBezTo>
                      <a:pt x="36" y="0"/>
                      <a:pt x="27" y="7"/>
                      <a:pt x="19" y="8"/>
                    </a:cubicBezTo>
                    <a:cubicBezTo>
                      <a:pt x="16" y="9"/>
                      <a:pt x="12" y="9"/>
                      <a:pt x="8" y="9"/>
                    </a:cubicBezTo>
                    <a:cubicBezTo>
                      <a:pt x="8" y="9"/>
                      <a:pt x="7" y="9"/>
                      <a:pt x="6" y="9"/>
                    </a:cubicBezTo>
                    <a:cubicBezTo>
                      <a:pt x="6" y="9"/>
                      <a:pt x="5" y="9"/>
                      <a:pt x="5" y="9"/>
                    </a:cubicBezTo>
                    <a:cubicBezTo>
                      <a:pt x="1" y="9"/>
                      <a:pt x="0" y="9"/>
                      <a:pt x="5" y="10"/>
                    </a:cubicBezTo>
                    <a:cubicBezTo>
                      <a:pt x="10" y="11"/>
                      <a:pt x="15" y="11"/>
                      <a:pt x="19" y="11"/>
                    </a:cubicBezTo>
                    <a:cubicBezTo>
                      <a:pt x="37" y="11"/>
                      <a:pt x="40" y="2"/>
                      <a:pt x="40" y="2"/>
                    </a:cubicBezTo>
                    <a:cubicBezTo>
                      <a:pt x="41" y="1"/>
                      <a:pt x="40" y="0"/>
                      <a:pt x="39" y="0"/>
                    </a:cubicBezTo>
                  </a:path>
                </a:pathLst>
              </a:custGeom>
              <a:solidFill>
                <a:srgbClr val="58585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520" name="Freeform 739"/>
              <p:cNvSpPr/>
              <p:nvPr/>
            </p:nvSpPr>
            <p:spPr bwMode="auto">
              <a:xfrm>
                <a:off x="5114" y="1157"/>
                <a:ext cx="21" cy="78"/>
              </a:xfrm>
              <a:custGeom>
                <a:avLst/>
                <a:gdLst>
                  <a:gd name="T0" fmla="*/ 21 w 21"/>
                  <a:gd name="T1" fmla="*/ 0 h 78"/>
                  <a:gd name="T2" fmla="*/ 20 w 21"/>
                  <a:gd name="T3" fmla="*/ 0 h 78"/>
                  <a:gd name="T4" fmla="*/ 1 w 21"/>
                  <a:gd name="T5" fmla="*/ 77 h 78"/>
                  <a:gd name="T6" fmla="*/ 1 w 21"/>
                  <a:gd name="T7" fmla="*/ 78 h 78"/>
                  <a:gd name="T8" fmla="*/ 21 w 21"/>
                  <a:gd name="T9" fmla="*/ 0 h 78"/>
                </a:gdLst>
                <a:ahLst/>
                <a:cxnLst>
                  <a:cxn ang="0">
                    <a:pos x="T0" y="T1"/>
                  </a:cxn>
                  <a:cxn ang="0">
                    <a:pos x="T2" y="T3"/>
                  </a:cxn>
                  <a:cxn ang="0">
                    <a:pos x="T4" y="T5"/>
                  </a:cxn>
                  <a:cxn ang="0">
                    <a:pos x="T6" y="T7"/>
                  </a:cxn>
                  <a:cxn ang="0">
                    <a:pos x="T8" y="T9"/>
                  </a:cxn>
                </a:cxnLst>
                <a:rect l="0" t="0" r="r" b="b"/>
                <a:pathLst>
                  <a:path w="21" h="78">
                    <a:moveTo>
                      <a:pt x="21" y="0"/>
                    </a:moveTo>
                    <a:cubicBezTo>
                      <a:pt x="20" y="0"/>
                      <a:pt x="20" y="0"/>
                      <a:pt x="20" y="0"/>
                    </a:cubicBezTo>
                    <a:cubicBezTo>
                      <a:pt x="1" y="77"/>
                      <a:pt x="1" y="77"/>
                      <a:pt x="1" y="77"/>
                    </a:cubicBezTo>
                    <a:cubicBezTo>
                      <a:pt x="0" y="77"/>
                      <a:pt x="1" y="78"/>
                      <a:pt x="1" y="78"/>
                    </a:cubicBezTo>
                    <a:cubicBezTo>
                      <a:pt x="21" y="0"/>
                      <a:pt x="21" y="0"/>
                      <a:pt x="21" y="0"/>
                    </a:cubicBezTo>
                  </a:path>
                </a:pathLst>
              </a:custGeom>
              <a:solidFill>
                <a:srgbClr val="EE967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521" name="Freeform 740"/>
              <p:cNvSpPr/>
              <p:nvPr/>
            </p:nvSpPr>
            <p:spPr bwMode="auto">
              <a:xfrm>
                <a:off x="5115" y="1153"/>
                <a:ext cx="23" cy="83"/>
              </a:xfrm>
              <a:custGeom>
                <a:avLst/>
                <a:gdLst>
                  <a:gd name="T0" fmla="*/ 20 w 23"/>
                  <a:gd name="T1" fmla="*/ 0 h 83"/>
                  <a:gd name="T2" fmla="*/ 19 w 23"/>
                  <a:gd name="T3" fmla="*/ 4 h 83"/>
                  <a:gd name="T4" fmla="*/ 20 w 23"/>
                  <a:gd name="T5" fmla="*/ 4 h 83"/>
                  <a:gd name="T6" fmla="*/ 0 w 23"/>
                  <a:gd name="T7" fmla="*/ 82 h 83"/>
                  <a:gd name="T8" fmla="*/ 1 w 23"/>
                  <a:gd name="T9" fmla="*/ 83 h 83"/>
                  <a:gd name="T10" fmla="*/ 1 w 23"/>
                  <a:gd name="T11" fmla="*/ 83 h 83"/>
                  <a:gd name="T12" fmla="*/ 3 w 23"/>
                  <a:gd name="T13" fmla="*/ 82 h 83"/>
                  <a:gd name="T14" fmla="*/ 23 w 23"/>
                  <a:gd name="T15" fmla="*/ 0 h 83"/>
                  <a:gd name="T16" fmla="*/ 22 w 23"/>
                  <a:gd name="T17" fmla="*/ 0 h 83"/>
                  <a:gd name="T18" fmla="*/ 20 w 23"/>
                  <a:gd name="T19"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 h="83">
                    <a:moveTo>
                      <a:pt x="20" y="0"/>
                    </a:moveTo>
                    <a:cubicBezTo>
                      <a:pt x="19" y="4"/>
                      <a:pt x="19" y="4"/>
                      <a:pt x="19" y="4"/>
                    </a:cubicBezTo>
                    <a:cubicBezTo>
                      <a:pt x="20" y="4"/>
                      <a:pt x="20" y="4"/>
                      <a:pt x="20" y="4"/>
                    </a:cubicBezTo>
                    <a:cubicBezTo>
                      <a:pt x="0" y="82"/>
                      <a:pt x="0" y="82"/>
                      <a:pt x="0" y="82"/>
                    </a:cubicBezTo>
                    <a:cubicBezTo>
                      <a:pt x="0" y="83"/>
                      <a:pt x="0" y="83"/>
                      <a:pt x="1" y="83"/>
                    </a:cubicBezTo>
                    <a:cubicBezTo>
                      <a:pt x="1" y="83"/>
                      <a:pt x="1" y="83"/>
                      <a:pt x="1" y="83"/>
                    </a:cubicBezTo>
                    <a:cubicBezTo>
                      <a:pt x="2" y="83"/>
                      <a:pt x="3" y="83"/>
                      <a:pt x="3" y="82"/>
                    </a:cubicBezTo>
                    <a:cubicBezTo>
                      <a:pt x="23" y="0"/>
                      <a:pt x="23" y="0"/>
                      <a:pt x="23" y="0"/>
                    </a:cubicBezTo>
                    <a:cubicBezTo>
                      <a:pt x="23" y="0"/>
                      <a:pt x="23" y="0"/>
                      <a:pt x="22" y="0"/>
                    </a:cubicBezTo>
                    <a:cubicBezTo>
                      <a:pt x="21" y="0"/>
                      <a:pt x="21" y="0"/>
                      <a:pt x="20" y="0"/>
                    </a:cubicBezTo>
                  </a:path>
                </a:pathLst>
              </a:custGeom>
              <a:solidFill>
                <a:srgbClr val="EE967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522" name="Freeform 741"/>
              <p:cNvSpPr/>
              <p:nvPr/>
            </p:nvSpPr>
            <p:spPr bwMode="auto">
              <a:xfrm>
                <a:off x="5135" y="1144"/>
                <a:ext cx="5" cy="9"/>
              </a:xfrm>
              <a:custGeom>
                <a:avLst/>
                <a:gdLst>
                  <a:gd name="T0" fmla="*/ 3 w 5"/>
                  <a:gd name="T1" fmla="*/ 0 h 9"/>
                  <a:gd name="T2" fmla="*/ 2 w 5"/>
                  <a:gd name="T3" fmla="*/ 1 h 9"/>
                  <a:gd name="T4" fmla="*/ 0 w 5"/>
                  <a:gd name="T5" fmla="*/ 9 h 9"/>
                  <a:gd name="T6" fmla="*/ 2 w 5"/>
                  <a:gd name="T7" fmla="*/ 9 h 9"/>
                  <a:gd name="T8" fmla="*/ 3 w 5"/>
                  <a:gd name="T9" fmla="*/ 9 h 9"/>
                  <a:gd name="T10" fmla="*/ 5 w 5"/>
                  <a:gd name="T11" fmla="*/ 2 h 9"/>
                  <a:gd name="T12" fmla="*/ 4 w 5"/>
                  <a:gd name="T13" fmla="*/ 0 h 9"/>
                  <a:gd name="T14" fmla="*/ 3 w 5"/>
                  <a:gd name="T15" fmla="*/ 0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9">
                    <a:moveTo>
                      <a:pt x="3" y="0"/>
                    </a:moveTo>
                    <a:cubicBezTo>
                      <a:pt x="3" y="0"/>
                      <a:pt x="2" y="0"/>
                      <a:pt x="2" y="1"/>
                    </a:cubicBezTo>
                    <a:cubicBezTo>
                      <a:pt x="0" y="9"/>
                      <a:pt x="0" y="9"/>
                      <a:pt x="0" y="9"/>
                    </a:cubicBezTo>
                    <a:cubicBezTo>
                      <a:pt x="1" y="9"/>
                      <a:pt x="1" y="9"/>
                      <a:pt x="2" y="9"/>
                    </a:cubicBezTo>
                    <a:cubicBezTo>
                      <a:pt x="3" y="9"/>
                      <a:pt x="3" y="9"/>
                      <a:pt x="3" y="9"/>
                    </a:cubicBezTo>
                    <a:cubicBezTo>
                      <a:pt x="5" y="2"/>
                      <a:pt x="5" y="2"/>
                      <a:pt x="5" y="2"/>
                    </a:cubicBezTo>
                    <a:cubicBezTo>
                      <a:pt x="5" y="1"/>
                      <a:pt x="5" y="0"/>
                      <a:pt x="4" y="0"/>
                    </a:cubicBezTo>
                    <a:cubicBezTo>
                      <a:pt x="4" y="0"/>
                      <a:pt x="4" y="0"/>
                      <a:pt x="3" y="0"/>
                    </a:cubicBezTo>
                  </a:path>
                </a:pathLst>
              </a:custGeom>
              <a:solidFill>
                <a:srgbClr val="EE967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523" name="Freeform 742"/>
              <p:cNvSpPr>
                <a:spLocks noEditPoints="1"/>
              </p:cNvSpPr>
              <p:nvPr/>
            </p:nvSpPr>
            <p:spPr bwMode="auto">
              <a:xfrm>
                <a:off x="5146" y="1160"/>
                <a:ext cx="51" cy="32"/>
              </a:xfrm>
              <a:custGeom>
                <a:avLst/>
                <a:gdLst>
                  <a:gd name="T0" fmla="*/ 34 w 51"/>
                  <a:gd name="T1" fmla="*/ 21 h 32"/>
                  <a:gd name="T2" fmla="*/ 34 w 51"/>
                  <a:gd name="T3" fmla="*/ 22 h 32"/>
                  <a:gd name="T4" fmla="*/ 50 w 51"/>
                  <a:gd name="T5" fmla="*/ 32 h 32"/>
                  <a:gd name="T6" fmla="*/ 51 w 51"/>
                  <a:gd name="T7" fmla="*/ 32 h 32"/>
                  <a:gd name="T8" fmla="*/ 51 w 51"/>
                  <a:gd name="T9" fmla="*/ 31 h 32"/>
                  <a:gd name="T10" fmla="*/ 34 w 51"/>
                  <a:gd name="T11" fmla="*/ 21 h 32"/>
                  <a:gd name="T12" fmla="*/ 22 w 51"/>
                  <a:gd name="T13" fmla="*/ 13 h 32"/>
                  <a:gd name="T14" fmla="*/ 21 w 51"/>
                  <a:gd name="T15" fmla="*/ 14 h 32"/>
                  <a:gd name="T16" fmla="*/ 23 w 51"/>
                  <a:gd name="T17" fmla="*/ 15 h 32"/>
                  <a:gd name="T18" fmla="*/ 24 w 51"/>
                  <a:gd name="T19" fmla="*/ 14 h 32"/>
                  <a:gd name="T20" fmla="*/ 22 w 51"/>
                  <a:gd name="T21" fmla="*/ 13 h 32"/>
                  <a:gd name="T22" fmla="*/ 0 w 51"/>
                  <a:gd name="T23" fmla="*/ 0 h 32"/>
                  <a:gd name="T24" fmla="*/ 0 w 51"/>
                  <a:gd name="T25" fmla="*/ 0 h 32"/>
                  <a:gd name="T26" fmla="*/ 0 w 51"/>
                  <a:gd name="T27" fmla="*/ 1 h 32"/>
                  <a:gd name="T28" fmla="*/ 13 w 51"/>
                  <a:gd name="T29" fmla="*/ 9 h 32"/>
                  <a:gd name="T30" fmla="*/ 13 w 51"/>
                  <a:gd name="T31" fmla="*/ 8 h 32"/>
                  <a:gd name="T32" fmla="*/ 0 w 51"/>
                  <a:gd name="T3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1" h="32">
                    <a:moveTo>
                      <a:pt x="34" y="21"/>
                    </a:moveTo>
                    <a:cubicBezTo>
                      <a:pt x="34" y="21"/>
                      <a:pt x="34" y="22"/>
                      <a:pt x="34" y="22"/>
                    </a:cubicBezTo>
                    <a:cubicBezTo>
                      <a:pt x="50" y="32"/>
                      <a:pt x="50" y="32"/>
                      <a:pt x="50" y="32"/>
                    </a:cubicBezTo>
                    <a:cubicBezTo>
                      <a:pt x="51" y="32"/>
                      <a:pt x="51" y="32"/>
                      <a:pt x="51" y="32"/>
                    </a:cubicBezTo>
                    <a:cubicBezTo>
                      <a:pt x="51" y="31"/>
                      <a:pt x="51" y="31"/>
                      <a:pt x="51" y="31"/>
                    </a:cubicBezTo>
                    <a:cubicBezTo>
                      <a:pt x="34" y="21"/>
                      <a:pt x="34" y="21"/>
                      <a:pt x="34" y="21"/>
                    </a:cubicBezTo>
                    <a:moveTo>
                      <a:pt x="22" y="13"/>
                    </a:moveTo>
                    <a:cubicBezTo>
                      <a:pt x="22" y="14"/>
                      <a:pt x="22" y="14"/>
                      <a:pt x="21" y="14"/>
                    </a:cubicBezTo>
                    <a:cubicBezTo>
                      <a:pt x="23" y="15"/>
                      <a:pt x="23" y="15"/>
                      <a:pt x="23" y="15"/>
                    </a:cubicBezTo>
                    <a:cubicBezTo>
                      <a:pt x="24" y="15"/>
                      <a:pt x="24" y="15"/>
                      <a:pt x="24" y="14"/>
                    </a:cubicBezTo>
                    <a:cubicBezTo>
                      <a:pt x="22" y="13"/>
                      <a:pt x="22" y="13"/>
                      <a:pt x="22" y="13"/>
                    </a:cubicBezTo>
                    <a:moveTo>
                      <a:pt x="0" y="0"/>
                    </a:moveTo>
                    <a:cubicBezTo>
                      <a:pt x="0" y="0"/>
                      <a:pt x="0" y="0"/>
                      <a:pt x="0" y="0"/>
                    </a:cubicBezTo>
                    <a:cubicBezTo>
                      <a:pt x="0" y="1"/>
                      <a:pt x="0" y="1"/>
                      <a:pt x="0" y="1"/>
                    </a:cubicBezTo>
                    <a:cubicBezTo>
                      <a:pt x="13" y="9"/>
                      <a:pt x="13" y="9"/>
                      <a:pt x="13" y="9"/>
                    </a:cubicBezTo>
                    <a:cubicBezTo>
                      <a:pt x="13" y="8"/>
                      <a:pt x="13" y="8"/>
                      <a:pt x="13" y="8"/>
                    </a:cubicBezTo>
                    <a:cubicBezTo>
                      <a:pt x="0" y="0"/>
                      <a:pt x="0" y="0"/>
                      <a:pt x="0" y="0"/>
                    </a:cubicBezTo>
                  </a:path>
                </a:pathLst>
              </a:custGeom>
              <a:solidFill>
                <a:srgbClr val="EE967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524" name="Freeform 743"/>
              <p:cNvSpPr/>
              <p:nvPr/>
            </p:nvSpPr>
            <p:spPr bwMode="auto">
              <a:xfrm>
                <a:off x="5174" y="1177"/>
                <a:ext cx="0" cy="1"/>
              </a:xfrm>
              <a:custGeom>
                <a:avLst/>
                <a:gdLst>
                  <a:gd name="T0" fmla="*/ 0 h 1"/>
                  <a:gd name="T1" fmla="*/ 1 h 1"/>
                  <a:gd name="T2" fmla="*/ 1 h 1"/>
                  <a:gd name="T3" fmla="*/ 0 h 1"/>
                  <a:gd name="T4" fmla="*/ 0 h 1"/>
                </a:gdLst>
                <a:ahLst/>
                <a:cxnLst>
                  <a:cxn ang="0">
                    <a:pos x="0" y="T0"/>
                  </a:cxn>
                  <a:cxn ang="0">
                    <a:pos x="0" y="T1"/>
                  </a:cxn>
                  <a:cxn ang="0">
                    <a:pos x="0" y="T2"/>
                  </a:cxn>
                  <a:cxn ang="0">
                    <a:pos x="0" y="T3"/>
                  </a:cxn>
                  <a:cxn ang="0">
                    <a:pos x="0" y="T4"/>
                  </a:cxn>
                </a:cxnLst>
                <a:rect l="0" t="0" r="r" b="b"/>
                <a:pathLst>
                  <a:path h="1">
                    <a:moveTo>
                      <a:pt x="0" y="0"/>
                    </a:moveTo>
                    <a:cubicBezTo>
                      <a:pt x="0" y="1"/>
                      <a:pt x="0" y="1"/>
                      <a:pt x="0" y="1"/>
                    </a:cubicBezTo>
                    <a:cubicBezTo>
                      <a:pt x="0" y="1"/>
                      <a:pt x="0" y="1"/>
                      <a:pt x="0" y="1"/>
                    </a:cubicBezTo>
                    <a:cubicBezTo>
                      <a:pt x="0" y="1"/>
                      <a:pt x="0" y="1"/>
                      <a:pt x="0" y="0"/>
                    </a:cubicBezTo>
                    <a:cubicBezTo>
                      <a:pt x="0" y="0"/>
                      <a:pt x="0" y="0"/>
                      <a:pt x="0" y="0"/>
                    </a:cubicBezTo>
                  </a:path>
                </a:pathLst>
              </a:custGeom>
              <a:solidFill>
                <a:srgbClr val="E5E1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525" name="Freeform 744"/>
              <p:cNvSpPr/>
              <p:nvPr/>
            </p:nvSpPr>
            <p:spPr bwMode="auto">
              <a:xfrm>
                <a:off x="5177" y="1180"/>
                <a:ext cx="3" cy="2"/>
              </a:xfrm>
              <a:custGeom>
                <a:avLst/>
                <a:gdLst>
                  <a:gd name="T0" fmla="*/ 1 w 3"/>
                  <a:gd name="T1" fmla="*/ 0 h 2"/>
                  <a:gd name="T2" fmla="*/ 0 w 3"/>
                  <a:gd name="T3" fmla="*/ 0 h 2"/>
                  <a:gd name="T4" fmla="*/ 3 w 3"/>
                  <a:gd name="T5" fmla="*/ 2 h 2"/>
                  <a:gd name="T6" fmla="*/ 3 w 3"/>
                  <a:gd name="T7" fmla="*/ 1 h 2"/>
                  <a:gd name="T8" fmla="*/ 1 w 3"/>
                  <a:gd name="T9" fmla="*/ 0 h 2"/>
                </a:gdLst>
                <a:ahLst/>
                <a:cxnLst>
                  <a:cxn ang="0">
                    <a:pos x="T0" y="T1"/>
                  </a:cxn>
                  <a:cxn ang="0">
                    <a:pos x="T2" y="T3"/>
                  </a:cxn>
                  <a:cxn ang="0">
                    <a:pos x="T4" y="T5"/>
                  </a:cxn>
                  <a:cxn ang="0">
                    <a:pos x="T6" y="T7"/>
                  </a:cxn>
                  <a:cxn ang="0">
                    <a:pos x="T8" y="T9"/>
                  </a:cxn>
                </a:cxnLst>
                <a:rect l="0" t="0" r="r" b="b"/>
                <a:pathLst>
                  <a:path w="3" h="2">
                    <a:moveTo>
                      <a:pt x="1" y="0"/>
                    </a:moveTo>
                    <a:cubicBezTo>
                      <a:pt x="1" y="0"/>
                      <a:pt x="1" y="0"/>
                      <a:pt x="0" y="0"/>
                    </a:cubicBezTo>
                    <a:cubicBezTo>
                      <a:pt x="3" y="2"/>
                      <a:pt x="3" y="2"/>
                      <a:pt x="3" y="2"/>
                    </a:cubicBezTo>
                    <a:cubicBezTo>
                      <a:pt x="3" y="2"/>
                      <a:pt x="3" y="1"/>
                      <a:pt x="3" y="1"/>
                    </a:cubicBezTo>
                    <a:cubicBezTo>
                      <a:pt x="1" y="0"/>
                      <a:pt x="1" y="0"/>
                      <a:pt x="1" y="0"/>
                    </a:cubicBezTo>
                  </a:path>
                </a:pathLst>
              </a:custGeom>
              <a:solidFill>
                <a:srgbClr val="9B989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526" name="Freeform 745"/>
              <p:cNvSpPr/>
              <p:nvPr/>
            </p:nvSpPr>
            <p:spPr bwMode="auto">
              <a:xfrm>
                <a:off x="5169" y="1174"/>
                <a:ext cx="5" cy="4"/>
              </a:xfrm>
              <a:custGeom>
                <a:avLst/>
                <a:gdLst>
                  <a:gd name="T0" fmla="*/ 1 w 5"/>
                  <a:gd name="T1" fmla="*/ 0 h 4"/>
                  <a:gd name="T2" fmla="*/ 0 w 5"/>
                  <a:gd name="T3" fmla="*/ 1 h 4"/>
                  <a:gd name="T4" fmla="*/ 5 w 5"/>
                  <a:gd name="T5" fmla="*/ 4 h 4"/>
                  <a:gd name="T6" fmla="*/ 5 w 5"/>
                  <a:gd name="T7" fmla="*/ 3 h 4"/>
                  <a:gd name="T8" fmla="*/ 1 w 5"/>
                  <a:gd name="T9" fmla="*/ 0 h 4"/>
                </a:gdLst>
                <a:ahLst/>
                <a:cxnLst>
                  <a:cxn ang="0">
                    <a:pos x="T0" y="T1"/>
                  </a:cxn>
                  <a:cxn ang="0">
                    <a:pos x="T2" y="T3"/>
                  </a:cxn>
                  <a:cxn ang="0">
                    <a:pos x="T4" y="T5"/>
                  </a:cxn>
                  <a:cxn ang="0">
                    <a:pos x="T6" y="T7"/>
                  </a:cxn>
                  <a:cxn ang="0">
                    <a:pos x="T8" y="T9"/>
                  </a:cxn>
                </a:cxnLst>
                <a:rect l="0" t="0" r="r" b="b"/>
                <a:pathLst>
                  <a:path w="5" h="4">
                    <a:moveTo>
                      <a:pt x="1" y="0"/>
                    </a:moveTo>
                    <a:cubicBezTo>
                      <a:pt x="1" y="1"/>
                      <a:pt x="1" y="1"/>
                      <a:pt x="0" y="1"/>
                    </a:cubicBezTo>
                    <a:cubicBezTo>
                      <a:pt x="5" y="4"/>
                      <a:pt x="5" y="4"/>
                      <a:pt x="5" y="4"/>
                    </a:cubicBezTo>
                    <a:cubicBezTo>
                      <a:pt x="5" y="4"/>
                      <a:pt x="5" y="4"/>
                      <a:pt x="5" y="3"/>
                    </a:cubicBezTo>
                    <a:cubicBezTo>
                      <a:pt x="1" y="0"/>
                      <a:pt x="1" y="0"/>
                      <a:pt x="1" y="0"/>
                    </a:cubicBezTo>
                  </a:path>
                </a:pathLst>
              </a:custGeom>
              <a:solidFill>
                <a:srgbClr val="8E8D8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527" name="Freeform 746"/>
              <p:cNvSpPr/>
              <p:nvPr/>
            </p:nvSpPr>
            <p:spPr bwMode="auto">
              <a:xfrm>
                <a:off x="5174" y="1177"/>
                <a:ext cx="4" cy="3"/>
              </a:xfrm>
              <a:custGeom>
                <a:avLst/>
                <a:gdLst>
                  <a:gd name="T0" fmla="*/ 0 w 4"/>
                  <a:gd name="T1" fmla="*/ 0 h 3"/>
                  <a:gd name="T2" fmla="*/ 0 w 4"/>
                  <a:gd name="T3" fmla="*/ 1 h 3"/>
                  <a:gd name="T4" fmla="*/ 3 w 4"/>
                  <a:gd name="T5" fmla="*/ 3 h 3"/>
                  <a:gd name="T6" fmla="*/ 4 w 4"/>
                  <a:gd name="T7" fmla="*/ 3 h 3"/>
                  <a:gd name="T8" fmla="*/ 0 w 4"/>
                  <a:gd name="T9" fmla="*/ 0 h 3"/>
                </a:gdLst>
                <a:ahLst/>
                <a:cxnLst>
                  <a:cxn ang="0">
                    <a:pos x="T0" y="T1"/>
                  </a:cxn>
                  <a:cxn ang="0">
                    <a:pos x="T2" y="T3"/>
                  </a:cxn>
                  <a:cxn ang="0">
                    <a:pos x="T4" y="T5"/>
                  </a:cxn>
                  <a:cxn ang="0">
                    <a:pos x="T6" y="T7"/>
                  </a:cxn>
                  <a:cxn ang="0">
                    <a:pos x="T8" y="T9"/>
                  </a:cxn>
                </a:cxnLst>
                <a:rect l="0" t="0" r="r" b="b"/>
                <a:pathLst>
                  <a:path w="4" h="3">
                    <a:moveTo>
                      <a:pt x="0" y="0"/>
                    </a:moveTo>
                    <a:cubicBezTo>
                      <a:pt x="0" y="1"/>
                      <a:pt x="0" y="1"/>
                      <a:pt x="0" y="1"/>
                    </a:cubicBezTo>
                    <a:cubicBezTo>
                      <a:pt x="3" y="3"/>
                      <a:pt x="3" y="3"/>
                      <a:pt x="3" y="3"/>
                    </a:cubicBezTo>
                    <a:cubicBezTo>
                      <a:pt x="4" y="3"/>
                      <a:pt x="4" y="3"/>
                      <a:pt x="4" y="3"/>
                    </a:cubicBezTo>
                    <a:cubicBezTo>
                      <a:pt x="0" y="0"/>
                      <a:pt x="0" y="0"/>
                      <a:pt x="0" y="0"/>
                    </a:cubicBezTo>
                  </a:path>
                </a:pathLst>
              </a:custGeom>
              <a:solidFill>
                <a:srgbClr val="77757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528" name="Freeform 747"/>
              <p:cNvSpPr/>
              <p:nvPr/>
            </p:nvSpPr>
            <p:spPr bwMode="auto">
              <a:xfrm>
                <a:off x="5159" y="1168"/>
                <a:ext cx="7" cy="5"/>
              </a:xfrm>
              <a:custGeom>
                <a:avLst/>
                <a:gdLst>
                  <a:gd name="T0" fmla="*/ 0 w 7"/>
                  <a:gd name="T1" fmla="*/ 0 h 5"/>
                  <a:gd name="T2" fmla="*/ 0 w 7"/>
                  <a:gd name="T3" fmla="*/ 1 h 5"/>
                  <a:gd name="T4" fmla="*/ 6 w 7"/>
                  <a:gd name="T5" fmla="*/ 5 h 5"/>
                  <a:gd name="T6" fmla="*/ 7 w 7"/>
                  <a:gd name="T7" fmla="*/ 4 h 5"/>
                  <a:gd name="T8" fmla="*/ 0 w 7"/>
                  <a:gd name="T9" fmla="*/ 0 h 5"/>
                </a:gdLst>
                <a:ahLst/>
                <a:cxnLst>
                  <a:cxn ang="0">
                    <a:pos x="T0" y="T1"/>
                  </a:cxn>
                  <a:cxn ang="0">
                    <a:pos x="T2" y="T3"/>
                  </a:cxn>
                  <a:cxn ang="0">
                    <a:pos x="T4" y="T5"/>
                  </a:cxn>
                  <a:cxn ang="0">
                    <a:pos x="T6" y="T7"/>
                  </a:cxn>
                  <a:cxn ang="0">
                    <a:pos x="T8" y="T9"/>
                  </a:cxn>
                </a:cxnLst>
                <a:rect l="0" t="0" r="r" b="b"/>
                <a:pathLst>
                  <a:path w="7" h="5">
                    <a:moveTo>
                      <a:pt x="0" y="0"/>
                    </a:moveTo>
                    <a:cubicBezTo>
                      <a:pt x="0" y="0"/>
                      <a:pt x="0" y="0"/>
                      <a:pt x="0" y="1"/>
                    </a:cubicBezTo>
                    <a:cubicBezTo>
                      <a:pt x="6" y="5"/>
                      <a:pt x="6" y="5"/>
                      <a:pt x="6" y="5"/>
                    </a:cubicBezTo>
                    <a:cubicBezTo>
                      <a:pt x="6" y="5"/>
                      <a:pt x="7" y="4"/>
                      <a:pt x="7" y="4"/>
                    </a:cubicBezTo>
                    <a:cubicBezTo>
                      <a:pt x="0" y="0"/>
                      <a:pt x="0" y="0"/>
                      <a:pt x="0" y="0"/>
                    </a:cubicBezTo>
                  </a:path>
                </a:pathLst>
              </a:custGeom>
              <a:solidFill>
                <a:srgbClr val="ABA9A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529" name="Freeform 748"/>
              <p:cNvSpPr/>
              <p:nvPr/>
            </p:nvSpPr>
            <p:spPr bwMode="auto">
              <a:xfrm>
                <a:off x="5165" y="1172"/>
                <a:ext cx="3" cy="2"/>
              </a:xfrm>
              <a:custGeom>
                <a:avLst/>
                <a:gdLst>
                  <a:gd name="T0" fmla="*/ 1 w 3"/>
                  <a:gd name="T1" fmla="*/ 0 h 2"/>
                  <a:gd name="T2" fmla="*/ 0 w 3"/>
                  <a:gd name="T3" fmla="*/ 1 h 2"/>
                  <a:gd name="T4" fmla="*/ 2 w 3"/>
                  <a:gd name="T5" fmla="*/ 2 h 2"/>
                  <a:gd name="T6" fmla="*/ 3 w 3"/>
                  <a:gd name="T7" fmla="*/ 1 h 2"/>
                  <a:gd name="T8" fmla="*/ 1 w 3"/>
                  <a:gd name="T9" fmla="*/ 0 h 2"/>
                </a:gdLst>
                <a:ahLst/>
                <a:cxnLst>
                  <a:cxn ang="0">
                    <a:pos x="T0" y="T1"/>
                  </a:cxn>
                  <a:cxn ang="0">
                    <a:pos x="T2" y="T3"/>
                  </a:cxn>
                  <a:cxn ang="0">
                    <a:pos x="T4" y="T5"/>
                  </a:cxn>
                  <a:cxn ang="0">
                    <a:pos x="T6" y="T7"/>
                  </a:cxn>
                  <a:cxn ang="0">
                    <a:pos x="T8" y="T9"/>
                  </a:cxn>
                </a:cxnLst>
                <a:rect l="0" t="0" r="r" b="b"/>
                <a:pathLst>
                  <a:path w="3" h="2">
                    <a:moveTo>
                      <a:pt x="1" y="0"/>
                    </a:moveTo>
                    <a:cubicBezTo>
                      <a:pt x="1" y="0"/>
                      <a:pt x="0" y="1"/>
                      <a:pt x="0" y="1"/>
                    </a:cubicBezTo>
                    <a:cubicBezTo>
                      <a:pt x="2" y="2"/>
                      <a:pt x="2" y="2"/>
                      <a:pt x="2" y="2"/>
                    </a:cubicBezTo>
                    <a:cubicBezTo>
                      <a:pt x="3" y="2"/>
                      <a:pt x="3" y="2"/>
                      <a:pt x="3" y="1"/>
                    </a:cubicBezTo>
                    <a:cubicBezTo>
                      <a:pt x="1" y="0"/>
                      <a:pt x="1" y="0"/>
                      <a:pt x="1" y="0"/>
                    </a:cubicBezTo>
                  </a:path>
                </a:pathLst>
              </a:custGeom>
              <a:solidFill>
                <a:srgbClr val="D6D9D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530" name="Freeform 749"/>
              <p:cNvSpPr/>
              <p:nvPr/>
            </p:nvSpPr>
            <p:spPr bwMode="auto">
              <a:xfrm>
                <a:off x="5051" y="1228"/>
                <a:ext cx="15" cy="22"/>
              </a:xfrm>
              <a:custGeom>
                <a:avLst/>
                <a:gdLst>
                  <a:gd name="T0" fmla="*/ 8 w 15"/>
                  <a:gd name="T1" fmla="*/ 8 h 22"/>
                  <a:gd name="T2" fmla="*/ 0 w 15"/>
                  <a:gd name="T3" fmla="*/ 0 h 22"/>
                  <a:gd name="T4" fmla="*/ 6 w 15"/>
                  <a:gd name="T5" fmla="*/ 13 h 22"/>
                  <a:gd name="T6" fmla="*/ 7 w 15"/>
                  <a:gd name="T7" fmla="*/ 14 h 22"/>
                  <a:gd name="T8" fmla="*/ 15 w 15"/>
                  <a:gd name="T9" fmla="*/ 22 h 22"/>
                  <a:gd name="T10" fmla="*/ 14 w 15"/>
                  <a:gd name="T11" fmla="*/ 21 h 22"/>
                  <a:gd name="T12" fmla="*/ 8 w 15"/>
                  <a:gd name="T13" fmla="*/ 8 h 22"/>
                </a:gdLst>
                <a:ahLst/>
                <a:cxnLst>
                  <a:cxn ang="0">
                    <a:pos x="T0" y="T1"/>
                  </a:cxn>
                  <a:cxn ang="0">
                    <a:pos x="T2" y="T3"/>
                  </a:cxn>
                  <a:cxn ang="0">
                    <a:pos x="T4" y="T5"/>
                  </a:cxn>
                  <a:cxn ang="0">
                    <a:pos x="T6" y="T7"/>
                  </a:cxn>
                  <a:cxn ang="0">
                    <a:pos x="T8" y="T9"/>
                  </a:cxn>
                  <a:cxn ang="0">
                    <a:pos x="T10" y="T11"/>
                  </a:cxn>
                  <a:cxn ang="0">
                    <a:pos x="T12" y="T13"/>
                  </a:cxn>
                </a:cxnLst>
                <a:rect l="0" t="0" r="r" b="b"/>
                <a:pathLst>
                  <a:path w="15" h="22">
                    <a:moveTo>
                      <a:pt x="8" y="8"/>
                    </a:moveTo>
                    <a:cubicBezTo>
                      <a:pt x="0" y="0"/>
                      <a:pt x="0" y="0"/>
                      <a:pt x="0" y="0"/>
                    </a:cubicBezTo>
                    <a:cubicBezTo>
                      <a:pt x="3" y="3"/>
                      <a:pt x="5" y="8"/>
                      <a:pt x="6" y="13"/>
                    </a:cubicBezTo>
                    <a:cubicBezTo>
                      <a:pt x="6" y="14"/>
                      <a:pt x="7" y="14"/>
                      <a:pt x="7" y="14"/>
                    </a:cubicBezTo>
                    <a:cubicBezTo>
                      <a:pt x="15" y="22"/>
                      <a:pt x="15" y="22"/>
                      <a:pt x="15" y="22"/>
                    </a:cubicBezTo>
                    <a:cubicBezTo>
                      <a:pt x="15" y="22"/>
                      <a:pt x="14" y="21"/>
                      <a:pt x="14" y="21"/>
                    </a:cubicBezTo>
                    <a:cubicBezTo>
                      <a:pt x="13" y="15"/>
                      <a:pt x="11" y="11"/>
                      <a:pt x="8" y="8"/>
                    </a:cubicBezTo>
                    <a:close/>
                  </a:path>
                </a:pathLst>
              </a:custGeom>
              <a:solidFill>
                <a:srgbClr val="5A5B5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531" name="Freeform 750"/>
              <p:cNvSpPr/>
              <p:nvPr/>
            </p:nvSpPr>
            <p:spPr bwMode="auto">
              <a:xfrm>
                <a:off x="5023" y="1217"/>
                <a:ext cx="38" cy="16"/>
              </a:xfrm>
              <a:custGeom>
                <a:avLst/>
                <a:gdLst>
                  <a:gd name="T0" fmla="*/ 38 w 38"/>
                  <a:gd name="T1" fmla="*/ 16 h 16"/>
                  <a:gd name="T2" fmla="*/ 31 w 38"/>
                  <a:gd name="T3" fmla="*/ 10 h 16"/>
                  <a:gd name="T4" fmla="*/ 0 w 38"/>
                  <a:gd name="T5" fmla="*/ 4 h 16"/>
                  <a:gd name="T6" fmla="*/ 8 w 38"/>
                  <a:gd name="T7" fmla="*/ 12 h 16"/>
                  <a:gd name="T8" fmla="*/ 38 w 38"/>
                  <a:gd name="T9" fmla="*/ 16 h 16"/>
                </a:gdLst>
                <a:ahLst/>
                <a:cxnLst>
                  <a:cxn ang="0">
                    <a:pos x="T0" y="T1"/>
                  </a:cxn>
                  <a:cxn ang="0">
                    <a:pos x="T2" y="T3"/>
                  </a:cxn>
                  <a:cxn ang="0">
                    <a:pos x="T4" y="T5"/>
                  </a:cxn>
                  <a:cxn ang="0">
                    <a:pos x="T6" y="T7"/>
                  </a:cxn>
                  <a:cxn ang="0">
                    <a:pos x="T8" y="T9"/>
                  </a:cxn>
                </a:cxnLst>
                <a:rect l="0" t="0" r="r" b="b"/>
                <a:pathLst>
                  <a:path w="38" h="16">
                    <a:moveTo>
                      <a:pt x="38" y="16"/>
                    </a:moveTo>
                    <a:cubicBezTo>
                      <a:pt x="31" y="10"/>
                      <a:pt x="31" y="10"/>
                      <a:pt x="31" y="10"/>
                    </a:cubicBezTo>
                    <a:cubicBezTo>
                      <a:pt x="25" y="3"/>
                      <a:pt x="15" y="0"/>
                      <a:pt x="0" y="4"/>
                    </a:cubicBezTo>
                    <a:cubicBezTo>
                      <a:pt x="8" y="12"/>
                      <a:pt x="8" y="12"/>
                      <a:pt x="8" y="12"/>
                    </a:cubicBezTo>
                    <a:cubicBezTo>
                      <a:pt x="21" y="8"/>
                      <a:pt x="32" y="10"/>
                      <a:pt x="38" y="16"/>
                    </a:cubicBezTo>
                    <a:close/>
                  </a:path>
                </a:pathLst>
              </a:custGeom>
              <a:solidFill>
                <a:srgbClr val="7D7D7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532" name="Freeform 751"/>
              <p:cNvSpPr/>
              <p:nvPr/>
            </p:nvSpPr>
            <p:spPr bwMode="auto">
              <a:xfrm>
                <a:off x="4991" y="1221"/>
                <a:ext cx="40" cy="23"/>
              </a:xfrm>
              <a:custGeom>
                <a:avLst/>
                <a:gdLst>
                  <a:gd name="T0" fmla="*/ 40 w 40"/>
                  <a:gd name="T1" fmla="*/ 8 h 23"/>
                  <a:gd name="T2" fmla="*/ 32 w 40"/>
                  <a:gd name="T3" fmla="*/ 0 h 23"/>
                  <a:gd name="T4" fmla="*/ 0 w 40"/>
                  <a:gd name="T5" fmla="*/ 19 h 23"/>
                  <a:gd name="T6" fmla="*/ 9 w 40"/>
                  <a:gd name="T7" fmla="*/ 23 h 23"/>
                  <a:gd name="T8" fmla="*/ 40 w 40"/>
                  <a:gd name="T9" fmla="*/ 8 h 23"/>
                </a:gdLst>
                <a:ahLst/>
                <a:cxnLst>
                  <a:cxn ang="0">
                    <a:pos x="T0" y="T1"/>
                  </a:cxn>
                  <a:cxn ang="0">
                    <a:pos x="T2" y="T3"/>
                  </a:cxn>
                  <a:cxn ang="0">
                    <a:pos x="T4" y="T5"/>
                  </a:cxn>
                  <a:cxn ang="0">
                    <a:pos x="T6" y="T7"/>
                  </a:cxn>
                  <a:cxn ang="0">
                    <a:pos x="T8" y="T9"/>
                  </a:cxn>
                </a:cxnLst>
                <a:rect l="0" t="0" r="r" b="b"/>
                <a:pathLst>
                  <a:path w="40" h="23">
                    <a:moveTo>
                      <a:pt x="40" y="8"/>
                    </a:moveTo>
                    <a:cubicBezTo>
                      <a:pt x="32" y="0"/>
                      <a:pt x="32" y="0"/>
                      <a:pt x="32" y="0"/>
                    </a:cubicBezTo>
                    <a:cubicBezTo>
                      <a:pt x="24" y="2"/>
                      <a:pt x="10" y="10"/>
                      <a:pt x="0" y="19"/>
                    </a:cubicBezTo>
                    <a:cubicBezTo>
                      <a:pt x="9" y="23"/>
                      <a:pt x="9" y="23"/>
                      <a:pt x="9" y="23"/>
                    </a:cubicBezTo>
                    <a:cubicBezTo>
                      <a:pt x="16" y="18"/>
                      <a:pt x="32" y="10"/>
                      <a:pt x="40" y="8"/>
                    </a:cubicBezTo>
                    <a:close/>
                  </a:path>
                </a:pathLst>
              </a:custGeom>
              <a:solidFill>
                <a:srgbClr val="7D7D7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533" name="Freeform 752"/>
              <p:cNvSpPr/>
              <p:nvPr/>
            </p:nvSpPr>
            <p:spPr bwMode="auto">
              <a:xfrm>
                <a:off x="4990" y="1240"/>
                <a:ext cx="10" cy="5"/>
              </a:xfrm>
              <a:custGeom>
                <a:avLst/>
                <a:gdLst>
                  <a:gd name="T0" fmla="*/ 10 w 10"/>
                  <a:gd name="T1" fmla="*/ 4 h 5"/>
                  <a:gd name="T2" fmla="*/ 1 w 10"/>
                  <a:gd name="T3" fmla="*/ 0 h 5"/>
                  <a:gd name="T4" fmla="*/ 1 w 10"/>
                  <a:gd name="T5" fmla="*/ 0 h 5"/>
                  <a:gd name="T6" fmla="*/ 0 w 10"/>
                  <a:gd name="T7" fmla="*/ 0 h 5"/>
                  <a:gd name="T8" fmla="*/ 9 w 10"/>
                  <a:gd name="T9" fmla="*/ 5 h 5"/>
                  <a:gd name="T10" fmla="*/ 9 w 10"/>
                  <a:gd name="T11" fmla="*/ 5 h 5"/>
                  <a:gd name="T12" fmla="*/ 10 w 10"/>
                  <a:gd name="T13" fmla="*/ 4 h 5"/>
                </a:gdLst>
                <a:ahLst/>
                <a:cxnLst>
                  <a:cxn ang="0">
                    <a:pos x="T0" y="T1"/>
                  </a:cxn>
                  <a:cxn ang="0">
                    <a:pos x="T2" y="T3"/>
                  </a:cxn>
                  <a:cxn ang="0">
                    <a:pos x="T4" y="T5"/>
                  </a:cxn>
                  <a:cxn ang="0">
                    <a:pos x="T6" y="T7"/>
                  </a:cxn>
                  <a:cxn ang="0">
                    <a:pos x="T8" y="T9"/>
                  </a:cxn>
                  <a:cxn ang="0">
                    <a:pos x="T10" y="T11"/>
                  </a:cxn>
                  <a:cxn ang="0">
                    <a:pos x="T12" y="T13"/>
                  </a:cxn>
                </a:cxnLst>
                <a:rect l="0" t="0" r="r" b="b"/>
                <a:pathLst>
                  <a:path w="10" h="5">
                    <a:moveTo>
                      <a:pt x="10" y="4"/>
                    </a:moveTo>
                    <a:lnTo>
                      <a:pt x="1" y="0"/>
                    </a:lnTo>
                    <a:lnTo>
                      <a:pt x="1" y="0"/>
                    </a:lnTo>
                    <a:lnTo>
                      <a:pt x="0" y="0"/>
                    </a:lnTo>
                    <a:lnTo>
                      <a:pt x="9" y="5"/>
                    </a:lnTo>
                    <a:lnTo>
                      <a:pt x="9" y="5"/>
                    </a:lnTo>
                    <a:lnTo>
                      <a:pt x="10" y="4"/>
                    </a:lnTo>
                    <a:close/>
                  </a:path>
                </a:pathLst>
              </a:custGeom>
              <a:solidFill>
                <a:srgbClr val="7D7D7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534" name="Freeform 753"/>
              <p:cNvSpPr/>
              <p:nvPr/>
            </p:nvSpPr>
            <p:spPr bwMode="auto">
              <a:xfrm>
                <a:off x="4990" y="1240"/>
                <a:ext cx="9" cy="6"/>
              </a:xfrm>
              <a:custGeom>
                <a:avLst/>
                <a:gdLst>
                  <a:gd name="T0" fmla="*/ 9 w 9"/>
                  <a:gd name="T1" fmla="*/ 5 h 6"/>
                  <a:gd name="T2" fmla="*/ 0 w 9"/>
                  <a:gd name="T3" fmla="*/ 0 h 6"/>
                  <a:gd name="T4" fmla="*/ 0 w 9"/>
                  <a:gd name="T5" fmla="*/ 1 h 6"/>
                  <a:gd name="T6" fmla="*/ 9 w 9"/>
                  <a:gd name="T7" fmla="*/ 6 h 6"/>
                  <a:gd name="T8" fmla="*/ 9 w 9"/>
                  <a:gd name="T9" fmla="*/ 5 h 6"/>
                </a:gdLst>
                <a:ahLst/>
                <a:cxnLst>
                  <a:cxn ang="0">
                    <a:pos x="T0" y="T1"/>
                  </a:cxn>
                  <a:cxn ang="0">
                    <a:pos x="T2" y="T3"/>
                  </a:cxn>
                  <a:cxn ang="0">
                    <a:pos x="T4" y="T5"/>
                  </a:cxn>
                  <a:cxn ang="0">
                    <a:pos x="T6" y="T7"/>
                  </a:cxn>
                  <a:cxn ang="0">
                    <a:pos x="T8" y="T9"/>
                  </a:cxn>
                </a:cxnLst>
                <a:rect l="0" t="0" r="r" b="b"/>
                <a:pathLst>
                  <a:path w="9" h="6">
                    <a:moveTo>
                      <a:pt x="9" y="5"/>
                    </a:moveTo>
                    <a:cubicBezTo>
                      <a:pt x="0" y="0"/>
                      <a:pt x="0" y="0"/>
                      <a:pt x="0" y="0"/>
                    </a:cubicBezTo>
                    <a:cubicBezTo>
                      <a:pt x="0" y="1"/>
                      <a:pt x="0" y="1"/>
                      <a:pt x="0" y="1"/>
                    </a:cubicBezTo>
                    <a:cubicBezTo>
                      <a:pt x="9" y="6"/>
                      <a:pt x="9" y="6"/>
                      <a:pt x="9" y="6"/>
                    </a:cubicBezTo>
                    <a:cubicBezTo>
                      <a:pt x="8" y="6"/>
                      <a:pt x="8" y="5"/>
                      <a:pt x="9" y="5"/>
                    </a:cubicBezTo>
                    <a:close/>
                  </a:path>
                </a:pathLst>
              </a:custGeom>
              <a:solidFill>
                <a:srgbClr val="7D7D7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535" name="Freeform 754"/>
              <p:cNvSpPr/>
              <p:nvPr/>
            </p:nvSpPr>
            <p:spPr bwMode="auto">
              <a:xfrm>
                <a:off x="4998" y="1222"/>
                <a:ext cx="70" cy="29"/>
              </a:xfrm>
              <a:custGeom>
                <a:avLst/>
                <a:gdLst>
                  <a:gd name="T0" fmla="*/ 32 w 70"/>
                  <a:gd name="T1" fmla="*/ 6 h 29"/>
                  <a:gd name="T2" fmla="*/ 1 w 70"/>
                  <a:gd name="T3" fmla="*/ 23 h 29"/>
                  <a:gd name="T4" fmla="*/ 1 w 70"/>
                  <a:gd name="T5" fmla="*/ 24 h 29"/>
                  <a:gd name="T6" fmla="*/ 2 w 70"/>
                  <a:gd name="T7" fmla="*/ 24 h 29"/>
                  <a:gd name="T8" fmla="*/ 4 w 70"/>
                  <a:gd name="T9" fmla="*/ 23 h 29"/>
                  <a:gd name="T10" fmla="*/ 32 w 70"/>
                  <a:gd name="T11" fmla="*/ 9 h 29"/>
                  <a:gd name="T12" fmla="*/ 67 w 70"/>
                  <a:gd name="T13" fmla="*/ 27 h 29"/>
                  <a:gd name="T14" fmla="*/ 69 w 70"/>
                  <a:gd name="T15" fmla="*/ 29 h 29"/>
                  <a:gd name="T16" fmla="*/ 69 w 70"/>
                  <a:gd name="T17" fmla="*/ 29 h 29"/>
                  <a:gd name="T18" fmla="*/ 70 w 70"/>
                  <a:gd name="T19" fmla="*/ 27 h 29"/>
                  <a:gd name="T20" fmla="*/ 32 w 70"/>
                  <a:gd name="T21" fmla="*/ 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 h="29">
                    <a:moveTo>
                      <a:pt x="32" y="6"/>
                    </a:moveTo>
                    <a:cubicBezTo>
                      <a:pt x="25" y="8"/>
                      <a:pt x="16" y="10"/>
                      <a:pt x="1" y="23"/>
                    </a:cubicBezTo>
                    <a:cubicBezTo>
                      <a:pt x="0" y="23"/>
                      <a:pt x="0" y="24"/>
                      <a:pt x="1" y="24"/>
                    </a:cubicBezTo>
                    <a:cubicBezTo>
                      <a:pt x="1" y="24"/>
                      <a:pt x="2" y="24"/>
                      <a:pt x="2" y="24"/>
                    </a:cubicBezTo>
                    <a:cubicBezTo>
                      <a:pt x="3" y="24"/>
                      <a:pt x="4" y="24"/>
                      <a:pt x="4" y="23"/>
                    </a:cubicBezTo>
                    <a:cubicBezTo>
                      <a:pt x="17" y="14"/>
                      <a:pt x="25" y="11"/>
                      <a:pt x="32" y="9"/>
                    </a:cubicBezTo>
                    <a:cubicBezTo>
                      <a:pt x="51" y="4"/>
                      <a:pt x="65" y="11"/>
                      <a:pt x="67" y="27"/>
                    </a:cubicBezTo>
                    <a:cubicBezTo>
                      <a:pt x="67" y="28"/>
                      <a:pt x="68" y="28"/>
                      <a:pt x="69" y="29"/>
                    </a:cubicBezTo>
                    <a:cubicBezTo>
                      <a:pt x="69" y="29"/>
                      <a:pt x="69" y="29"/>
                      <a:pt x="69" y="29"/>
                    </a:cubicBezTo>
                    <a:cubicBezTo>
                      <a:pt x="70" y="28"/>
                      <a:pt x="70" y="28"/>
                      <a:pt x="70" y="27"/>
                    </a:cubicBezTo>
                    <a:cubicBezTo>
                      <a:pt x="69" y="9"/>
                      <a:pt x="54" y="0"/>
                      <a:pt x="32" y="6"/>
                    </a:cubicBezTo>
                    <a:close/>
                  </a:path>
                </a:pathLst>
              </a:custGeom>
              <a:solidFill>
                <a:srgbClr val="BFC6C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536" name="Freeform 755"/>
              <p:cNvSpPr/>
              <p:nvPr/>
            </p:nvSpPr>
            <p:spPr bwMode="auto">
              <a:xfrm>
                <a:off x="5027" y="1212"/>
                <a:ext cx="15" cy="22"/>
              </a:xfrm>
              <a:custGeom>
                <a:avLst/>
                <a:gdLst>
                  <a:gd name="T0" fmla="*/ 9 w 15"/>
                  <a:gd name="T1" fmla="*/ 22 h 22"/>
                  <a:gd name="T2" fmla="*/ 14 w 15"/>
                  <a:gd name="T3" fmla="*/ 19 h 22"/>
                  <a:gd name="T4" fmla="*/ 7 w 15"/>
                  <a:gd name="T5" fmla="*/ 2 h 22"/>
                  <a:gd name="T6" fmla="*/ 5 w 15"/>
                  <a:gd name="T7" fmla="*/ 0 h 22"/>
                  <a:gd name="T8" fmla="*/ 0 w 15"/>
                  <a:gd name="T9" fmla="*/ 3 h 22"/>
                  <a:gd name="T10" fmla="*/ 2 w 15"/>
                  <a:gd name="T11" fmla="*/ 4 h 22"/>
                  <a:gd name="T12" fmla="*/ 9 w 15"/>
                  <a:gd name="T13" fmla="*/ 22 h 22"/>
                </a:gdLst>
                <a:ahLst/>
                <a:cxnLst>
                  <a:cxn ang="0">
                    <a:pos x="T0" y="T1"/>
                  </a:cxn>
                  <a:cxn ang="0">
                    <a:pos x="T2" y="T3"/>
                  </a:cxn>
                  <a:cxn ang="0">
                    <a:pos x="T4" y="T5"/>
                  </a:cxn>
                  <a:cxn ang="0">
                    <a:pos x="T6" y="T7"/>
                  </a:cxn>
                  <a:cxn ang="0">
                    <a:pos x="T8" y="T9"/>
                  </a:cxn>
                  <a:cxn ang="0">
                    <a:pos x="T10" y="T11"/>
                  </a:cxn>
                  <a:cxn ang="0">
                    <a:pos x="T12" y="T13"/>
                  </a:cxn>
                </a:cxnLst>
                <a:rect l="0" t="0" r="r" b="b"/>
                <a:pathLst>
                  <a:path w="15" h="22">
                    <a:moveTo>
                      <a:pt x="9" y="22"/>
                    </a:moveTo>
                    <a:cubicBezTo>
                      <a:pt x="14" y="19"/>
                      <a:pt x="14" y="19"/>
                      <a:pt x="14" y="19"/>
                    </a:cubicBezTo>
                    <a:cubicBezTo>
                      <a:pt x="15" y="14"/>
                      <a:pt x="12" y="6"/>
                      <a:pt x="7" y="2"/>
                    </a:cubicBezTo>
                    <a:cubicBezTo>
                      <a:pt x="6" y="1"/>
                      <a:pt x="5" y="0"/>
                      <a:pt x="5" y="0"/>
                    </a:cubicBezTo>
                    <a:cubicBezTo>
                      <a:pt x="0" y="3"/>
                      <a:pt x="0" y="3"/>
                      <a:pt x="0" y="3"/>
                    </a:cubicBezTo>
                    <a:cubicBezTo>
                      <a:pt x="1" y="3"/>
                      <a:pt x="1" y="4"/>
                      <a:pt x="2" y="4"/>
                    </a:cubicBezTo>
                    <a:cubicBezTo>
                      <a:pt x="7" y="9"/>
                      <a:pt x="11" y="16"/>
                      <a:pt x="9" y="22"/>
                    </a:cubicBezTo>
                  </a:path>
                </a:pathLst>
              </a:custGeom>
              <a:solidFill>
                <a:srgbClr val="CECEC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537" name="Freeform 756"/>
              <p:cNvSpPr/>
              <p:nvPr/>
            </p:nvSpPr>
            <p:spPr bwMode="auto">
              <a:xfrm>
                <a:off x="5020" y="1231"/>
                <a:ext cx="21" cy="76"/>
              </a:xfrm>
              <a:custGeom>
                <a:avLst/>
                <a:gdLst>
                  <a:gd name="T0" fmla="*/ 0 w 21"/>
                  <a:gd name="T1" fmla="*/ 75 h 76"/>
                  <a:gd name="T2" fmla="*/ 2 w 21"/>
                  <a:gd name="T3" fmla="*/ 75 h 76"/>
                  <a:gd name="T4" fmla="*/ 4 w 21"/>
                  <a:gd name="T5" fmla="*/ 72 h 76"/>
                  <a:gd name="T6" fmla="*/ 21 w 21"/>
                  <a:gd name="T7" fmla="*/ 0 h 76"/>
                  <a:gd name="T8" fmla="*/ 16 w 21"/>
                  <a:gd name="T9" fmla="*/ 3 h 76"/>
                  <a:gd name="T10" fmla="*/ 0 w 21"/>
                  <a:gd name="T11" fmla="*/ 75 h 76"/>
                </a:gdLst>
                <a:ahLst/>
                <a:cxnLst>
                  <a:cxn ang="0">
                    <a:pos x="T0" y="T1"/>
                  </a:cxn>
                  <a:cxn ang="0">
                    <a:pos x="T2" y="T3"/>
                  </a:cxn>
                  <a:cxn ang="0">
                    <a:pos x="T4" y="T5"/>
                  </a:cxn>
                  <a:cxn ang="0">
                    <a:pos x="T6" y="T7"/>
                  </a:cxn>
                  <a:cxn ang="0">
                    <a:pos x="T8" y="T9"/>
                  </a:cxn>
                  <a:cxn ang="0">
                    <a:pos x="T10" y="T11"/>
                  </a:cxn>
                </a:cxnLst>
                <a:rect l="0" t="0" r="r" b="b"/>
                <a:pathLst>
                  <a:path w="21" h="76">
                    <a:moveTo>
                      <a:pt x="0" y="75"/>
                    </a:moveTo>
                    <a:cubicBezTo>
                      <a:pt x="0" y="75"/>
                      <a:pt x="1" y="76"/>
                      <a:pt x="2" y="75"/>
                    </a:cubicBezTo>
                    <a:cubicBezTo>
                      <a:pt x="4" y="74"/>
                      <a:pt x="4" y="72"/>
                      <a:pt x="4" y="72"/>
                    </a:cubicBezTo>
                    <a:cubicBezTo>
                      <a:pt x="21" y="0"/>
                      <a:pt x="21" y="0"/>
                      <a:pt x="21" y="0"/>
                    </a:cubicBezTo>
                    <a:cubicBezTo>
                      <a:pt x="16" y="3"/>
                      <a:pt x="16" y="3"/>
                      <a:pt x="16" y="3"/>
                    </a:cubicBezTo>
                    <a:lnTo>
                      <a:pt x="0" y="75"/>
                    </a:lnTo>
                    <a:close/>
                  </a:path>
                </a:pathLst>
              </a:custGeom>
              <a:solidFill>
                <a:srgbClr val="CECEC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538" name="Freeform 757"/>
              <p:cNvSpPr/>
              <p:nvPr/>
            </p:nvSpPr>
            <p:spPr bwMode="auto">
              <a:xfrm>
                <a:off x="5016" y="1212"/>
                <a:ext cx="22" cy="94"/>
              </a:xfrm>
              <a:custGeom>
                <a:avLst/>
                <a:gdLst>
                  <a:gd name="T0" fmla="*/ 12 w 22"/>
                  <a:gd name="T1" fmla="*/ 8 h 94"/>
                  <a:gd name="T2" fmla="*/ 11 w 22"/>
                  <a:gd name="T3" fmla="*/ 7 h 94"/>
                  <a:gd name="T4" fmla="*/ 5 w 22"/>
                  <a:gd name="T5" fmla="*/ 9 h 94"/>
                  <a:gd name="T6" fmla="*/ 5 w 22"/>
                  <a:gd name="T7" fmla="*/ 9 h 94"/>
                  <a:gd name="T8" fmla="*/ 0 w 22"/>
                  <a:gd name="T9" fmla="*/ 11 h 94"/>
                  <a:gd name="T10" fmla="*/ 2 w 22"/>
                  <a:gd name="T11" fmla="*/ 6 h 94"/>
                  <a:gd name="T12" fmla="*/ 12 w 22"/>
                  <a:gd name="T13" fmla="*/ 2 h 94"/>
                  <a:gd name="T14" fmla="*/ 14 w 22"/>
                  <a:gd name="T15" fmla="*/ 4 h 94"/>
                  <a:gd name="T16" fmla="*/ 20 w 22"/>
                  <a:gd name="T17" fmla="*/ 22 h 94"/>
                  <a:gd name="T18" fmla="*/ 4 w 22"/>
                  <a:gd name="T19" fmla="*/ 94 h 94"/>
                  <a:gd name="T20" fmla="*/ 2 w 22"/>
                  <a:gd name="T21" fmla="*/ 93 h 94"/>
                  <a:gd name="T22" fmla="*/ 2 w 22"/>
                  <a:gd name="T23" fmla="*/ 92 h 94"/>
                  <a:gd name="T24" fmla="*/ 1 w 22"/>
                  <a:gd name="T25" fmla="*/ 90 h 94"/>
                  <a:gd name="T26" fmla="*/ 17 w 22"/>
                  <a:gd name="T27" fmla="*/ 19 h 94"/>
                  <a:gd name="T28" fmla="*/ 12 w 22"/>
                  <a:gd name="T29" fmla="*/ 8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 h="94">
                    <a:moveTo>
                      <a:pt x="12" y="8"/>
                    </a:moveTo>
                    <a:cubicBezTo>
                      <a:pt x="12" y="7"/>
                      <a:pt x="11" y="7"/>
                      <a:pt x="11" y="7"/>
                    </a:cubicBezTo>
                    <a:cubicBezTo>
                      <a:pt x="8" y="5"/>
                      <a:pt x="6" y="6"/>
                      <a:pt x="5" y="9"/>
                    </a:cubicBezTo>
                    <a:cubicBezTo>
                      <a:pt x="5" y="9"/>
                      <a:pt x="5" y="9"/>
                      <a:pt x="5" y="9"/>
                    </a:cubicBezTo>
                    <a:cubicBezTo>
                      <a:pt x="4" y="10"/>
                      <a:pt x="1" y="11"/>
                      <a:pt x="0" y="11"/>
                    </a:cubicBezTo>
                    <a:cubicBezTo>
                      <a:pt x="2" y="6"/>
                      <a:pt x="2" y="6"/>
                      <a:pt x="2" y="6"/>
                    </a:cubicBezTo>
                    <a:cubicBezTo>
                      <a:pt x="3" y="1"/>
                      <a:pt x="8" y="0"/>
                      <a:pt x="12" y="2"/>
                    </a:cubicBezTo>
                    <a:cubicBezTo>
                      <a:pt x="13" y="3"/>
                      <a:pt x="14" y="3"/>
                      <a:pt x="14" y="4"/>
                    </a:cubicBezTo>
                    <a:cubicBezTo>
                      <a:pt x="20" y="8"/>
                      <a:pt x="22" y="16"/>
                      <a:pt x="20" y="22"/>
                    </a:cubicBezTo>
                    <a:cubicBezTo>
                      <a:pt x="4" y="94"/>
                      <a:pt x="4" y="94"/>
                      <a:pt x="4" y="94"/>
                    </a:cubicBezTo>
                    <a:cubicBezTo>
                      <a:pt x="2" y="93"/>
                      <a:pt x="2" y="93"/>
                      <a:pt x="2" y="93"/>
                    </a:cubicBezTo>
                    <a:cubicBezTo>
                      <a:pt x="2" y="92"/>
                      <a:pt x="2" y="92"/>
                      <a:pt x="2" y="92"/>
                    </a:cubicBezTo>
                    <a:cubicBezTo>
                      <a:pt x="1" y="92"/>
                      <a:pt x="0" y="91"/>
                      <a:pt x="1" y="90"/>
                    </a:cubicBezTo>
                    <a:cubicBezTo>
                      <a:pt x="17" y="19"/>
                      <a:pt x="17" y="19"/>
                      <a:pt x="17" y="19"/>
                    </a:cubicBezTo>
                    <a:cubicBezTo>
                      <a:pt x="18" y="15"/>
                      <a:pt x="16" y="10"/>
                      <a:pt x="12" y="8"/>
                    </a:cubicBezTo>
                  </a:path>
                </a:pathLst>
              </a:custGeom>
              <a:solidFill>
                <a:srgbClr val="AAAAA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539" name="Freeform 758"/>
              <p:cNvSpPr/>
              <p:nvPr/>
            </p:nvSpPr>
            <p:spPr bwMode="auto">
              <a:xfrm>
                <a:off x="4994" y="1108"/>
                <a:ext cx="23" cy="13"/>
              </a:xfrm>
              <a:custGeom>
                <a:avLst/>
                <a:gdLst>
                  <a:gd name="T0" fmla="*/ 23 w 23"/>
                  <a:gd name="T1" fmla="*/ 13 h 13"/>
                  <a:gd name="T2" fmla="*/ 2 w 23"/>
                  <a:gd name="T3" fmla="*/ 1 h 13"/>
                  <a:gd name="T4" fmla="*/ 0 w 23"/>
                  <a:gd name="T5" fmla="*/ 1 h 13"/>
                  <a:gd name="T6" fmla="*/ 20 w 23"/>
                  <a:gd name="T7" fmla="*/ 13 h 13"/>
                  <a:gd name="T8" fmla="*/ 23 w 23"/>
                  <a:gd name="T9" fmla="*/ 13 h 13"/>
                </a:gdLst>
                <a:ahLst/>
                <a:cxnLst>
                  <a:cxn ang="0">
                    <a:pos x="T0" y="T1"/>
                  </a:cxn>
                  <a:cxn ang="0">
                    <a:pos x="T2" y="T3"/>
                  </a:cxn>
                  <a:cxn ang="0">
                    <a:pos x="T4" y="T5"/>
                  </a:cxn>
                  <a:cxn ang="0">
                    <a:pos x="T6" y="T7"/>
                  </a:cxn>
                  <a:cxn ang="0">
                    <a:pos x="T8" y="T9"/>
                  </a:cxn>
                </a:cxnLst>
                <a:rect l="0" t="0" r="r" b="b"/>
                <a:pathLst>
                  <a:path w="23" h="13">
                    <a:moveTo>
                      <a:pt x="23" y="13"/>
                    </a:moveTo>
                    <a:cubicBezTo>
                      <a:pt x="2" y="1"/>
                      <a:pt x="2" y="1"/>
                      <a:pt x="2" y="1"/>
                    </a:cubicBezTo>
                    <a:cubicBezTo>
                      <a:pt x="2" y="0"/>
                      <a:pt x="1" y="0"/>
                      <a:pt x="0" y="1"/>
                    </a:cubicBezTo>
                    <a:cubicBezTo>
                      <a:pt x="20" y="13"/>
                      <a:pt x="20" y="13"/>
                      <a:pt x="20" y="13"/>
                    </a:cubicBezTo>
                    <a:cubicBezTo>
                      <a:pt x="21" y="12"/>
                      <a:pt x="22" y="12"/>
                      <a:pt x="23" y="13"/>
                    </a:cubicBezTo>
                    <a:close/>
                  </a:path>
                </a:pathLst>
              </a:custGeom>
              <a:solidFill>
                <a:srgbClr val="43434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540" name="Freeform 759"/>
              <p:cNvSpPr/>
              <p:nvPr/>
            </p:nvSpPr>
            <p:spPr bwMode="auto">
              <a:xfrm>
                <a:off x="4992" y="1109"/>
                <a:ext cx="22" cy="13"/>
              </a:xfrm>
              <a:custGeom>
                <a:avLst/>
                <a:gdLst>
                  <a:gd name="T0" fmla="*/ 22 w 22"/>
                  <a:gd name="T1" fmla="*/ 12 h 13"/>
                  <a:gd name="T2" fmla="*/ 2 w 22"/>
                  <a:gd name="T3" fmla="*/ 0 h 13"/>
                  <a:gd name="T4" fmla="*/ 0 w 22"/>
                  <a:gd name="T5" fmla="*/ 1 h 13"/>
                  <a:gd name="T6" fmla="*/ 21 w 22"/>
                  <a:gd name="T7" fmla="*/ 13 h 13"/>
                  <a:gd name="T8" fmla="*/ 22 w 22"/>
                  <a:gd name="T9" fmla="*/ 12 h 13"/>
                </a:gdLst>
                <a:ahLst/>
                <a:cxnLst>
                  <a:cxn ang="0">
                    <a:pos x="T0" y="T1"/>
                  </a:cxn>
                  <a:cxn ang="0">
                    <a:pos x="T2" y="T3"/>
                  </a:cxn>
                  <a:cxn ang="0">
                    <a:pos x="T4" y="T5"/>
                  </a:cxn>
                  <a:cxn ang="0">
                    <a:pos x="T6" y="T7"/>
                  </a:cxn>
                  <a:cxn ang="0">
                    <a:pos x="T8" y="T9"/>
                  </a:cxn>
                </a:cxnLst>
                <a:rect l="0" t="0" r="r" b="b"/>
                <a:pathLst>
                  <a:path w="22" h="13">
                    <a:moveTo>
                      <a:pt x="22" y="12"/>
                    </a:moveTo>
                    <a:cubicBezTo>
                      <a:pt x="2" y="0"/>
                      <a:pt x="2" y="0"/>
                      <a:pt x="2" y="0"/>
                    </a:cubicBezTo>
                    <a:cubicBezTo>
                      <a:pt x="1" y="0"/>
                      <a:pt x="1" y="0"/>
                      <a:pt x="0" y="1"/>
                    </a:cubicBezTo>
                    <a:cubicBezTo>
                      <a:pt x="21" y="13"/>
                      <a:pt x="21" y="13"/>
                      <a:pt x="21" y="13"/>
                    </a:cubicBezTo>
                    <a:cubicBezTo>
                      <a:pt x="21" y="13"/>
                      <a:pt x="22" y="12"/>
                      <a:pt x="22" y="12"/>
                    </a:cubicBezTo>
                    <a:close/>
                  </a:path>
                </a:pathLst>
              </a:custGeom>
              <a:solidFill>
                <a:srgbClr val="43434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541" name="Freeform 760"/>
              <p:cNvSpPr/>
              <p:nvPr/>
            </p:nvSpPr>
            <p:spPr bwMode="auto">
              <a:xfrm>
                <a:off x="4991" y="1110"/>
                <a:ext cx="22" cy="14"/>
              </a:xfrm>
              <a:custGeom>
                <a:avLst/>
                <a:gdLst>
                  <a:gd name="T0" fmla="*/ 22 w 22"/>
                  <a:gd name="T1" fmla="*/ 12 h 14"/>
                  <a:gd name="T2" fmla="*/ 1 w 22"/>
                  <a:gd name="T3" fmla="*/ 0 h 14"/>
                  <a:gd name="T4" fmla="*/ 0 w 22"/>
                  <a:gd name="T5" fmla="*/ 2 h 14"/>
                  <a:gd name="T6" fmla="*/ 21 w 22"/>
                  <a:gd name="T7" fmla="*/ 14 h 14"/>
                  <a:gd name="T8" fmla="*/ 22 w 22"/>
                  <a:gd name="T9" fmla="*/ 12 h 14"/>
                </a:gdLst>
                <a:ahLst/>
                <a:cxnLst>
                  <a:cxn ang="0">
                    <a:pos x="T0" y="T1"/>
                  </a:cxn>
                  <a:cxn ang="0">
                    <a:pos x="T2" y="T3"/>
                  </a:cxn>
                  <a:cxn ang="0">
                    <a:pos x="T4" y="T5"/>
                  </a:cxn>
                  <a:cxn ang="0">
                    <a:pos x="T6" y="T7"/>
                  </a:cxn>
                  <a:cxn ang="0">
                    <a:pos x="T8" y="T9"/>
                  </a:cxn>
                </a:cxnLst>
                <a:rect l="0" t="0" r="r" b="b"/>
                <a:pathLst>
                  <a:path w="22" h="14">
                    <a:moveTo>
                      <a:pt x="22" y="12"/>
                    </a:moveTo>
                    <a:cubicBezTo>
                      <a:pt x="1" y="0"/>
                      <a:pt x="1" y="0"/>
                      <a:pt x="1" y="0"/>
                    </a:cubicBezTo>
                    <a:cubicBezTo>
                      <a:pt x="1" y="1"/>
                      <a:pt x="0" y="1"/>
                      <a:pt x="0" y="2"/>
                    </a:cubicBezTo>
                    <a:cubicBezTo>
                      <a:pt x="21" y="14"/>
                      <a:pt x="21" y="14"/>
                      <a:pt x="21" y="14"/>
                    </a:cubicBezTo>
                    <a:cubicBezTo>
                      <a:pt x="21" y="13"/>
                      <a:pt x="21" y="13"/>
                      <a:pt x="22" y="12"/>
                    </a:cubicBezTo>
                    <a:close/>
                  </a:path>
                </a:pathLst>
              </a:custGeom>
              <a:solidFill>
                <a:srgbClr val="B4B4B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542" name="Freeform 761"/>
              <p:cNvSpPr/>
              <p:nvPr/>
            </p:nvSpPr>
            <p:spPr bwMode="auto">
              <a:xfrm>
                <a:off x="4991" y="1112"/>
                <a:ext cx="21" cy="17"/>
              </a:xfrm>
              <a:custGeom>
                <a:avLst/>
                <a:gdLst>
                  <a:gd name="T0" fmla="*/ 21 w 21"/>
                  <a:gd name="T1" fmla="*/ 12 h 17"/>
                  <a:gd name="T2" fmla="*/ 0 w 21"/>
                  <a:gd name="T3" fmla="*/ 0 h 17"/>
                  <a:gd name="T4" fmla="*/ 0 w 21"/>
                  <a:gd name="T5" fmla="*/ 2 h 17"/>
                  <a:gd name="T6" fmla="*/ 1 w 21"/>
                  <a:gd name="T7" fmla="*/ 5 h 17"/>
                  <a:gd name="T8" fmla="*/ 21 w 21"/>
                  <a:gd name="T9" fmla="*/ 17 h 17"/>
                  <a:gd name="T10" fmla="*/ 20 w 21"/>
                  <a:gd name="T11" fmla="*/ 15 h 17"/>
                  <a:gd name="T12" fmla="*/ 21 w 21"/>
                  <a:gd name="T13" fmla="*/ 12 h 17"/>
                </a:gdLst>
                <a:ahLst/>
                <a:cxnLst>
                  <a:cxn ang="0">
                    <a:pos x="T0" y="T1"/>
                  </a:cxn>
                  <a:cxn ang="0">
                    <a:pos x="T2" y="T3"/>
                  </a:cxn>
                  <a:cxn ang="0">
                    <a:pos x="T4" y="T5"/>
                  </a:cxn>
                  <a:cxn ang="0">
                    <a:pos x="T6" y="T7"/>
                  </a:cxn>
                  <a:cxn ang="0">
                    <a:pos x="T8" y="T9"/>
                  </a:cxn>
                  <a:cxn ang="0">
                    <a:pos x="T10" y="T11"/>
                  </a:cxn>
                  <a:cxn ang="0">
                    <a:pos x="T12" y="T13"/>
                  </a:cxn>
                </a:cxnLst>
                <a:rect l="0" t="0" r="r" b="b"/>
                <a:pathLst>
                  <a:path w="21" h="17">
                    <a:moveTo>
                      <a:pt x="21" y="12"/>
                    </a:moveTo>
                    <a:cubicBezTo>
                      <a:pt x="0" y="0"/>
                      <a:pt x="0" y="0"/>
                      <a:pt x="0" y="0"/>
                    </a:cubicBezTo>
                    <a:cubicBezTo>
                      <a:pt x="0" y="1"/>
                      <a:pt x="0" y="2"/>
                      <a:pt x="0" y="2"/>
                    </a:cubicBezTo>
                    <a:cubicBezTo>
                      <a:pt x="0" y="3"/>
                      <a:pt x="0" y="4"/>
                      <a:pt x="1" y="5"/>
                    </a:cubicBezTo>
                    <a:cubicBezTo>
                      <a:pt x="21" y="17"/>
                      <a:pt x="21" y="17"/>
                      <a:pt x="21" y="17"/>
                    </a:cubicBezTo>
                    <a:cubicBezTo>
                      <a:pt x="21" y="16"/>
                      <a:pt x="20" y="16"/>
                      <a:pt x="20" y="15"/>
                    </a:cubicBezTo>
                    <a:cubicBezTo>
                      <a:pt x="20" y="14"/>
                      <a:pt x="20" y="13"/>
                      <a:pt x="21" y="12"/>
                    </a:cubicBezTo>
                    <a:close/>
                  </a:path>
                </a:pathLst>
              </a:custGeom>
              <a:solidFill>
                <a:srgbClr val="43434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543" name="Freeform 762"/>
              <p:cNvSpPr/>
              <p:nvPr/>
            </p:nvSpPr>
            <p:spPr bwMode="auto">
              <a:xfrm>
                <a:off x="5011" y="1120"/>
                <a:ext cx="7" cy="10"/>
              </a:xfrm>
              <a:custGeom>
                <a:avLst/>
                <a:gdLst>
                  <a:gd name="T0" fmla="*/ 3 w 7"/>
                  <a:gd name="T1" fmla="*/ 1 h 10"/>
                  <a:gd name="T2" fmla="*/ 0 w 7"/>
                  <a:gd name="T3" fmla="*/ 7 h 10"/>
                  <a:gd name="T4" fmla="*/ 3 w 7"/>
                  <a:gd name="T5" fmla="*/ 9 h 10"/>
                  <a:gd name="T6" fmla="*/ 7 w 7"/>
                  <a:gd name="T7" fmla="*/ 3 h 10"/>
                  <a:gd name="T8" fmla="*/ 3 w 7"/>
                  <a:gd name="T9" fmla="*/ 1 h 10"/>
                </a:gdLst>
                <a:ahLst/>
                <a:cxnLst>
                  <a:cxn ang="0">
                    <a:pos x="T0" y="T1"/>
                  </a:cxn>
                  <a:cxn ang="0">
                    <a:pos x="T2" y="T3"/>
                  </a:cxn>
                  <a:cxn ang="0">
                    <a:pos x="T4" y="T5"/>
                  </a:cxn>
                  <a:cxn ang="0">
                    <a:pos x="T6" y="T7"/>
                  </a:cxn>
                  <a:cxn ang="0">
                    <a:pos x="T8" y="T9"/>
                  </a:cxn>
                </a:cxnLst>
                <a:rect l="0" t="0" r="r" b="b"/>
                <a:pathLst>
                  <a:path w="7" h="10">
                    <a:moveTo>
                      <a:pt x="3" y="1"/>
                    </a:moveTo>
                    <a:cubicBezTo>
                      <a:pt x="2" y="2"/>
                      <a:pt x="0" y="5"/>
                      <a:pt x="0" y="7"/>
                    </a:cubicBezTo>
                    <a:cubicBezTo>
                      <a:pt x="0" y="9"/>
                      <a:pt x="2" y="10"/>
                      <a:pt x="3" y="9"/>
                    </a:cubicBezTo>
                    <a:cubicBezTo>
                      <a:pt x="5" y="7"/>
                      <a:pt x="7" y="5"/>
                      <a:pt x="7" y="3"/>
                    </a:cubicBezTo>
                    <a:cubicBezTo>
                      <a:pt x="7" y="1"/>
                      <a:pt x="5" y="0"/>
                      <a:pt x="3" y="1"/>
                    </a:cubicBezTo>
                    <a:close/>
                  </a:path>
                </a:pathLst>
              </a:custGeom>
              <a:solidFill>
                <a:srgbClr val="24242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544" name="Freeform 763"/>
              <p:cNvSpPr/>
              <p:nvPr/>
            </p:nvSpPr>
            <p:spPr bwMode="auto">
              <a:xfrm>
                <a:off x="5024" y="1159"/>
                <a:ext cx="24" cy="58"/>
              </a:xfrm>
              <a:custGeom>
                <a:avLst/>
                <a:gdLst>
                  <a:gd name="T0" fmla="*/ 12 w 24"/>
                  <a:gd name="T1" fmla="*/ 0 h 58"/>
                  <a:gd name="T2" fmla="*/ 0 w 24"/>
                  <a:gd name="T3" fmla="*/ 52 h 58"/>
                  <a:gd name="T4" fmla="*/ 1 w 24"/>
                  <a:gd name="T5" fmla="*/ 55 h 58"/>
                  <a:gd name="T6" fmla="*/ 10 w 24"/>
                  <a:gd name="T7" fmla="*/ 58 h 58"/>
                  <a:gd name="T8" fmla="*/ 12 w 24"/>
                  <a:gd name="T9" fmla="*/ 55 h 58"/>
                  <a:gd name="T10" fmla="*/ 24 w 24"/>
                  <a:gd name="T11" fmla="*/ 2 h 58"/>
                  <a:gd name="T12" fmla="*/ 22 w 24"/>
                  <a:gd name="T13" fmla="*/ 5 h 58"/>
                  <a:gd name="T14" fmla="*/ 13 w 24"/>
                  <a:gd name="T15" fmla="*/ 2 h 58"/>
                  <a:gd name="T16" fmla="*/ 12 w 24"/>
                  <a:gd name="T17"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58">
                    <a:moveTo>
                      <a:pt x="12" y="0"/>
                    </a:moveTo>
                    <a:cubicBezTo>
                      <a:pt x="0" y="52"/>
                      <a:pt x="0" y="52"/>
                      <a:pt x="0" y="52"/>
                    </a:cubicBezTo>
                    <a:cubicBezTo>
                      <a:pt x="0" y="53"/>
                      <a:pt x="0" y="54"/>
                      <a:pt x="1" y="55"/>
                    </a:cubicBezTo>
                    <a:cubicBezTo>
                      <a:pt x="3" y="57"/>
                      <a:pt x="7" y="58"/>
                      <a:pt x="10" y="58"/>
                    </a:cubicBezTo>
                    <a:cubicBezTo>
                      <a:pt x="11" y="57"/>
                      <a:pt x="12" y="56"/>
                      <a:pt x="12" y="55"/>
                    </a:cubicBezTo>
                    <a:cubicBezTo>
                      <a:pt x="24" y="2"/>
                      <a:pt x="24" y="2"/>
                      <a:pt x="24" y="2"/>
                    </a:cubicBezTo>
                    <a:cubicBezTo>
                      <a:pt x="24" y="3"/>
                      <a:pt x="23" y="4"/>
                      <a:pt x="22" y="5"/>
                    </a:cubicBezTo>
                    <a:cubicBezTo>
                      <a:pt x="19" y="5"/>
                      <a:pt x="15" y="4"/>
                      <a:pt x="13" y="2"/>
                    </a:cubicBezTo>
                    <a:cubicBezTo>
                      <a:pt x="12" y="1"/>
                      <a:pt x="12" y="0"/>
                      <a:pt x="12" y="0"/>
                    </a:cubicBezTo>
                  </a:path>
                </a:pathLst>
              </a:custGeom>
              <a:solidFill>
                <a:srgbClr val="EF643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545" name="Freeform 764"/>
              <p:cNvSpPr/>
              <p:nvPr/>
            </p:nvSpPr>
            <p:spPr bwMode="auto">
              <a:xfrm>
                <a:off x="5035" y="1156"/>
                <a:ext cx="14" cy="8"/>
              </a:xfrm>
              <a:custGeom>
                <a:avLst/>
                <a:gdLst>
                  <a:gd name="T0" fmla="*/ 4 w 14"/>
                  <a:gd name="T1" fmla="*/ 0 h 8"/>
                  <a:gd name="T2" fmla="*/ 2 w 14"/>
                  <a:gd name="T3" fmla="*/ 5 h 8"/>
                  <a:gd name="T4" fmla="*/ 11 w 14"/>
                  <a:gd name="T5" fmla="*/ 8 h 8"/>
                  <a:gd name="T6" fmla="*/ 12 w 14"/>
                  <a:gd name="T7" fmla="*/ 3 h 8"/>
                  <a:gd name="T8" fmla="*/ 4 w 14"/>
                  <a:gd name="T9" fmla="*/ 0 h 8"/>
                </a:gdLst>
                <a:ahLst/>
                <a:cxnLst>
                  <a:cxn ang="0">
                    <a:pos x="T0" y="T1"/>
                  </a:cxn>
                  <a:cxn ang="0">
                    <a:pos x="T2" y="T3"/>
                  </a:cxn>
                  <a:cxn ang="0">
                    <a:pos x="T4" y="T5"/>
                  </a:cxn>
                  <a:cxn ang="0">
                    <a:pos x="T6" y="T7"/>
                  </a:cxn>
                  <a:cxn ang="0">
                    <a:pos x="T8" y="T9"/>
                  </a:cxn>
                </a:cxnLst>
                <a:rect l="0" t="0" r="r" b="b"/>
                <a:pathLst>
                  <a:path w="14" h="8">
                    <a:moveTo>
                      <a:pt x="4" y="0"/>
                    </a:moveTo>
                    <a:cubicBezTo>
                      <a:pt x="1" y="1"/>
                      <a:pt x="0" y="3"/>
                      <a:pt x="2" y="5"/>
                    </a:cubicBezTo>
                    <a:cubicBezTo>
                      <a:pt x="4" y="7"/>
                      <a:pt x="8" y="8"/>
                      <a:pt x="11" y="8"/>
                    </a:cubicBezTo>
                    <a:cubicBezTo>
                      <a:pt x="14" y="7"/>
                      <a:pt x="14" y="5"/>
                      <a:pt x="12" y="3"/>
                    </a:cubicBezTo>
                    <a:cubicBezTo>
                      <a:pt x="10" y="1"/>
                      <a:pt x="6" y="0"/>
                      <a:pt x="4" y="0"/>
                    </a:cubicBezTo>
                    <a:close/>
                  </a:path>
                </a:pathLst>
              </a:custGeom>
              <a:solidFill>
                <a:srgbClr val="FF816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546" name="Freeform 765"/>
              <p:cNvSpPr/>
              <p:nvPr/>
            </p:nvSpPr>
            <p:spPr bwMode="auto">
              <a:xfrm>
                <a:off x="5039" y="1151"/>
                <a:ext cx="9" cy="11"/>
              </a:xfrm>
              <a:custGeom>
                <a:avLst/>
                <a:gdLst>
                  <a:gd name="T0" fmla="*/ 2 w 9"/>
                  <a:gd name="T1" fmla="*/ 0 h 11"/>
                  <a:gd name="T2" fmla="*/ 0 w 9"/>
                  <a:gd name="T3" fmla="*/ 8 h 11"/>
                  <a:gd name="T4" fmla="*/ 1 w 9"/>
                  <a:gd name="T5" fmla="*/ 9 h 11"/>
                  <a:gd name="T6" fmla="*/ 6 w 9"/>
                  <a:gd name="T7" fmla="*/ 11 h 11"/>
                  <a:gd name="T8" fmla="*/ 7 w 9"/>
                  <a:gd name="T9" fmla="*/ 9 h 11"/>
                  <a:gd name="T10" fmla="*/ 9 w 9"/>
                  <a:gd name="T11" fmla="*/ 2 h 11"/>
                  <a:gd name="T12" fmla="*/ 7 w 9"/>
                  <a:gd name="T13" fmla="*/ 3 h 11"/>
                  <a:gd name="T14" fmla="*/ 3 w 9"/>
                  <a:gd name="T15" fmla="*/ 1 h 11"/>
                  <a:gd name="T16" fmla="*/ 2 w 9"/>
                  <a:gd name="T17"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1">
                    <a:moveTo>
                      <a:pt x="2" y="0"/>
                    </a:moveTo>
                    <a:cubicBezTo>
                      <a:pt x="0" y="8"/>
                      <a:pt x="0" y="8"/>
                      <a:pt x="0" y="8"/>
                    </a:cubicBezTo>
                    <a:cubicBezTo>
                      <a:pt x="0" y="8"/>
                      <a:pt x="0" y="9"/>
                      <a:pt x="1" y="9"/>
                    </a:cubicBezTo>
                    <a:cubicBezTo>
                      <a:pt x="2" y="10"/>
                      <a:pt x="4" y="11"/>
                      <a:pt x="6" y="11"/>
                    </a:cubicBezTo>
                    <a:cubicBezTo>
                      <a:pt x="6" y="10"/>
                      <a:pt x="7" y="10"/>
                      <a:pt x="7" y="9"/>
                    </a:cubicBezTo>
                    <a:cubicBezTo>
                      <a:pt x="9" y="2"/>
                      <a:pt x="9" y="2"/>
                      <a:pt x="9" y="2"/>
                    </a:cubicBezTo>
                    <a:cubicBezTo>
                      <a:pt x="9" y="2"/>
                      <a:pt x="8" y="2"/>
                      <a:pt x="7" y="3"/>
                    </a:cubicBezTo>
                    <a:cubicBezTo>
                      <a:pt x="6" y="3"/>
                      <a:pt x="4" y="3"/>
                      <a:pt x="3" y="1"/>
                    </a:cubicBezTo>
                    <a:cubicBezTo>
                      <a:pt x="2" y="1"/>
                      <a:pt x="2" y="0"/>
                      <a:pt x="2" y="0"/>
                    </a:cubicBezTo>
                    <a:close/>
                  </a:path>
                </a:pathLst>
              </a:custGeom>
              <a:solidFill>
                <a:srgbClr val="7C7C7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547" name="Freeform 766"/>
              <p:cNvSpPr/>
              <p:nvPr/>
            </p:nvSpPr>
            <p:spPr bwMode="auto">
              <a:xfrm>
                <a:off x="5041" y="1149"/>
                <a:ext cx="7" cy="5"/>
              </a:xfrm>
              <a:custGeom>
                <a:avLst/>
                <a:gdLst>
                  <a:gd name="T0" fmla="*/ 1 w 7"/>
                  <a:gd name="T1" fmla="*/ 1 h 5"/>
                  <a:gd name="T2" fmla="*/ 1 w 7"/>
                  <a:gd name="T3" fmla="*/ 3 h 5"/>
                  <a:gd name="T4" fmla="*/ 5 w 7"/>
                  <a:gd name="T5" fmla="*/ 5 h 5"/>
                  <a:gd name="T6" fmla="*/ 6 w 7"/>
                  <a:gd name="T7" fmla="*/ 2 h 5"/>
                  <a:gd name="T8" fmla="*/ 1 w 7"/>
                  <a:gd name="T9" fmla="*/ 1 h 5"/>
                </a:gdLst>
                <a:ahLst/>
                <a:cxnLst>
                  <a:cxn ang="0">
                    <a:pos x="T0" y="T1"/>
                  </a:cxn>
                  <a:cxn ang="0">
                    <a:pos x="T2" y="T3"/>
                  </a:cxn>
                  <a:cxn ang="0">
                    <a:pos x="T4" y="T5"/>
                  </a:cxn>
                  <a:cxn ang="0">
                    <a:pos x="T6" y="T7"/>
                  </a:cxn>
                  <a:cxn ang="0">
                    <a:pos x="T8" y="T9"/>
                  </a:cxn>
                </a:cxnLst>
                <a:rect l="0" t="0" r="r" b="b"/>
                <a:pathLst>
                  <a:path w="7" h="5">
                    <a:moveTo>
                      <a:pt x="1" y="1"/>
                    </a:moveTo>
                    <a:cubicBezTo>
                      <a:pt x="0" y="1"/>
                      <a:pt x="0" y="2"/>
                      <a:pt x="1" y="3"/>
                    </a:cubicBezTo>
                    <a:cubicBezTo>
                      <a:pt x="2" y="5"/>
                      <a:pt x="4" y="5"/>
                      <a:pt x="5" y="5"/>
                    </a:cubicBezTo>
                    <a:cubicBezTo>
                      <a:pt x="7" y="4"/>
                      <a:pt x="7" y="3"/>
                      <a:pt x="6" y="2"/>
                    </a:cubicBezTo>
                    <a:cubicBezTo>
                      <a:pt x="5" y="1"/>
                      <a:pt x="3" y="0"/>
                      <a:pt x="1" y="1"/>
                    </a:cubicBezTo>
                    <a:close/>
                  </a:path>
                </a:pathLst>
              </a:custGeom>
              <a:solidFill>
                <a:srgbClr val="7C7C7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548" name="Freeform 767"/>
              <p:cNvSpPr/>
              <p:nvPr/>
            </p:nvSpPr>
            <p:spPr bwMode="auto">
              <a:xfrm>
                <a:off x="5013" y="1122"/>
                <a:ext cx="8" cy="4"/>
              </a:xfrm>
              <a:custGeom>
                <a:avLst/>
                <a:gdLst>
                  <a:gd name="T0" fmla="*/ 3 w 8"/>
                  <a:gd name="T1" fmla="*/ 0 h 4"/>
                  <a:gd name="T2" fmla="*/ 7 w 8"/>
                  <a:gd name="T3" fmla="*/ 1 h 4"/>
                  <a:gd name="T4" fmla="*/ 7 w 8"/>
                  <a:gd name="T5" fmla="*/ 2 h 4"/>
                  <a:gd name="T6" fmla="*/ 8 w 8"/>
                  <a:gd name="T7" fmla="*/ 3 h 4"/>
                  <a:gd name="T8" fmla="*/ 4 w 8"/>
                  <a:gd name="T9" fmla="*/ 4 h 4"/>
                  <a:gd name="T10" fmla="*/ 4 w 8"/>
                  <a:gd name="T11" fmla="*/ 4 h 4"/>
                  <a:gd name="T12" fmla="*/ 3 w 8"/>
                  <a:gd name="T13" fmla="*/ 3 h 4"/>
                  <a:gd name="T14" fmla="*/ 0 w 8"/>
                  <a:gd name="T15" fmla="*/ 1 h 4"/>
                  <a:gd name="T16" fmla="*/ 3 w 8"/>
                  <a:gd name="T17"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4">
                    <a:moveTo>
                      <a:pt x="3" y="0"/>
                    </a:moveTo>
                    <a:lnTo>
                      <a:pt x="7" y="1"/>
                    </a:lnTo>
                    <a:lnTo>
                      <a:pt x="7" y="2"/>
                    </a:lnTo>
                    <a:lnTo>
                      <a:pt x="8" y="3"/>
                    </a:lnTo>
                    <a:lnTo>
                      <a:pt x="4" y="4"/>
                    </a:lnTo>
                    <a:lnTo>
                      <a:pt x="4" y="4"/>
                    </a:lnTo>
                    <a:lnTo>
                      <a:pt x="3" y="3"/>
                    </a:lnTo>
                    <a:lnTo>
                      <a:pt x="0" y="1"/>
                    </a:lnTo>
                    <a:lnTo>
                      <a:pt x="3" y="0"/>
                    </a:lnTo>
                    <a:close/>
                  </a:path>
                </a:pathLst>
              </a:custGeom>
              <a:solidFill>
                <a:srgbClr val="5E5E5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549" name="Freeform 768"/>
              <p:cNvSpPr/>
              <p:nvPr/>
            </p:nvSpPr>
            <p:spPr bwMode="auto">
              <a:xfrm>
                <a:off x="5017" y="1125"/>
                <a:ext cx="62" cy="40"/>
              </a:xfrm>
              <a:custGeom>
                <a:avLst/>
                <a:gdLst>
                  <a:gd name="T0" fmla="*/ 59 w 62"/>
                  <a:gd name="T1" fmla="*/ 35 h 40"/>
                  <a:gd name="T2" fmla="*/ 62 w 62"/>
                  <a:gd name="T3" fmla="*/ 33 h 40"/>
                  <a:gd name="T4" fmla="*/ 33 w 62"/>
                  <a:gd name="T5" fmla="*/ 27 h 40"/>
                  <a:gd name="T6" fmla="*/ 4 w 62"/>
                  <a:gd name="T7" fmla="*/ 0 h 40"/>
                  <a:gd name="T8" fmla="*/ 0 w 62"/>
                  <a:gd name="T9" fmla="*/ 1 h 40"/>
                  <a:gd name="T10" fmla="*/ 30 w 62"/>
                  <a:gd name="T11" fmla="*/ 28 h 40"/>
                  <a:gd name="T12" fmla="*/ 59 w 62"/>
                  <a:gd name="T13" fmla="*/ 35 h 40"/>
                </a:gdLst>
                <a:ahLst/>
                <a:cxnLst>
                  <a:cxn ang="0">
                    <a:pos x="T0" y="T1"/>
                  </a:cxn>
                  <a:cxn ang="0">
                    <a:pos x="T2" y="T3"/>
                  </a:cxn>
                  <a:cxn ang="0">
                    <a:pos x="T4" y="T5"/>
                  </a:cxn>
                  <a:cxn ang="0">
                    <a:pos x="T6" y="T7"/>
                  </a:cxn>
                  <a:cxn ang="0">
                    <a:pos x="T8" y="T9"/>
                  </a:cxn>
                  <a:cxn ang="0">
                    <a:pos x="T10" y="T11"/>
                  </a:cxn>
                  <a:cxn ang="0">
                    <a:pos x="T12" y="T13"/>
                  </a:cxn>
                </a:cxnLst>
                <a:rect l="0" t="0" r="r" b="b"/>
                <a:pathLst>
                  <a:path w="62" h="40">
                    <a:moveTo>
                      <a:pt x="59" y="35"/>
                    </a:moveTo>
                    <a:cubicBezTo>
                      <a:pt x="62" y="33"/>
                      <a:pt x="62" y="33"/>
                      <a:pt x="62" y="33"/>
                    </a:cubicBezTo>
                    <a:cubicBezTo>
                      <a:pt x="62" y="33"/>
                      <a:pt x="53" y="38"/>
                      <a:pt x="33" y="27"/>
                    </a:cubicBezTo>
                    <a:cubicBezTo>
                      <a:pt x="13" y="15"/>
                      <a:pt x="4" y="0"/>
                      <a:pt x="4" y="0"/>
                    </a:cubicBezTo>
                    <a:cubicBezTo>
                      <a:pt x="0" y="1"/>
                      <a:pt x="0" y="1"/>
                      <a:pt x="0" y="1"/>
                    </a:cubicBezTo>
                    <a:cubicBezTo>
                      <a:pt x="1" y="2"/>
                      <a:pt x="10" y="17"/>
                      <a:pt x="30" y="28"/>
                    </a:cubicBezTo>
                    <a:cubicBezTo>
                      <a:pt x="49" y="40"/>
                      <a:pt x="59" y="35"/>
                      <a:pt x="59" y="35"/>
                    </a:cubicBezTo>
                    <a:close/>
                  </a:path>
                </a:pathLst>
              </a:custGeom>
              <a:solidFill>
                <a:srgbClr val="7C7C7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550" name="Freeform 769"/>
              <p:cNvSpPr/>
              <p:nvPr/>
            </p:nvSpPr>
            <p:spPr bwMode="auto">
              <a:xfrm>
                <a:off x="5076" y="1158"/>
                <a:ext cx="3" cy="2"/>
              </a:xfrm>
              <a:custGeom>
                <a:avLst/>
                <a:gdLst>
                  <a:gd name="T0" fmla="*/ 0 w 3"/>
                  <a:gd name="T1" fmla="*/ 2 h 2"/>
                  <a:gd name="T2" fmla="*/ 3 w 3"/>
                  <a:gd name="T3" fmla="*/ 0 h 2"/>
                  <a:gd name="T4" fmla="*/ 3 w 3"/>
                  <a:gd name="T5" fmla="*/ 0 h 2"/>
                  <a:gd name="T6" fmla="*/ 0 w 3"/>
                  <a:gd name="T7" fmla="*/ 2 h 2"/>
                  <a:gd name="T8" fmla="*/ 0 w 3"/>
                  <a:gd name="T9" fmla="*/ 2 h 2"/>
                </a:gdLst>
                <a:ahLst/>
                <a:cxnLst>
                  <a:cxn ang="0">
                    <a:pos x="T0" y="T1"/>
                  </a:cxn>
                  <a:cxn ang="0">
                    <a:pos x="T2" y="T3"/>
                  </a:cxn>
                  <a:cxn ang="0">
                    <a:pos x="T4" y="T5"/>
                  </a:cxn>
                  <a:cxn ang="0">
                    <a:pos x="T6" y="T7"/>
                  </a:cxn>
                  <a:cxn ang="0">
                    <a:pos x="T8" y="T9"/>
                  </a:cxn>
                </a:cxnLst>
                <a:rect l="0" t="0" r="r" b="b"/>
                <a:pathLst>
                  <a:path w="3" h="2">
                    <a:moveTo>
                      <a:pt x="0" y="2"/>
                    </a:moveTo>
                    <a:lnTo>
                      <a:pt x="3" y="0"/>
                    </a:lnTo>
                    <a:lnTo>
                      <a:pt x="3" y="0"/>
                    </a:lnTo>
                    <a:lnTo>
                      <a:pt x="0" y="2"/>
                    </a:lnTo>
                    <a:lnTo>
                      <a:pt x="0" y="2"/>
                    </a:lnTo>
                    <a:close/>
                  </a:path>
                </a:pathLst>
              </a:custGeom>
              <a:solidFill>
                <a:srgbClr val="4D4D4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551" name="Freeform 770"/>
              <p:cNvSpPr/>
              <p:nvPr/>
            </p:nvSpPr>
            <p:spPr bwMode="auto">
              <a:xfrm>
                <a:off x="5076" y="1158"/>
                <a:ext cx="23" cy="13"/>
              </a:xfrm>
              <a:custGeom>
                <a:avLst/>
                <a:gdLst>
                  <a:gd name="T0" fmla="*/ 19 w 23"/>
                  <a:gd name="T1" fmla="*/ 13 h 13"/>
                  <a:gd name="T2" fmla="*/ 23 w 23"/>
                  <a:gd name="T3" fmla="*/ 11 h 13"/>
                  <a:gd name="T4" fmla="*/ 3 w 23"/>
                  <a:gd name="T5" fmla="*/ 0 h 13"/>
                  <a:gd name="T6" fmla="*/ 0 w 23"/>
                  <a:gd name="T7" fmla="*/ 2 h 13"/>
                  <a:gd name="T8" fmla="*/ 19 w 23"/>
                  <a:gd name="T9" fmla="*/ 13 h 13"/>
                </a:gdLst>
                <a:ahLst/>
                <a:cxnLst>
                  <a:cxn ang="0">
                    <a:pos x="T0" y="T1"/>
                  </a:cxn>
                  <a:cxn ang="0">
                    <a:pos x="T2" y="T3"/>
                  </a:cxn>
                  <a:cxn ang="0">
                    <a:pos x="T4" y="T5"/>
                  </a:cxn>
                  <a:cxn ang="0">
                    <a:pos x="T6" y="T7"/>
                  </a:cxn>
                  <a:cxn ang="0">
                    <a:pos x="T8" y="T9"/>
                  </a:cxn>
                </a:cxnLst>
                <a:rect l="0" t="0" r="r" b="b"/>
                <a:pathLst>
                  <a:path w="23" h="13">
                    <a:moveTo>
                      <a:pt x="19" y="13"/>
                    </a:moveTo>
                    <a:lnTo>
                      <a:pt x="23" y="11"/>
                    </a:lnTo>
                    <a:lnTo>
                      <a:pt x="3" y="0"/>
                    </a:lnTo>
                    <a:lnTo>
                      <a:pt x="0" y="2"/>
                    </a:lnTo>
                    <a:lnTo>
                      <a:pt x="19" y="13"/>
                    </a:lnTo>
                    <a:close/>
                  </a:path>
                </a:pathLst>
              </a:custGeom>
              <a:solidFill>
                <a:srgbClr val="6B6B6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552" name="Freeform 771"/>
              <p:cNvSpPr/>
              <p:nvPr/>
            </p:nvSpPr>
            <p:spPr bwMode="auto">
              <a:xfrm>
                <a:off x="5095" y="1169"/>
                <a:ext cx="4" cy="6"/>
              </a:xfrm>
              <a:custGeom>
                <a:avLst/>
                <a:gdLst>
                  <a:gd name="T0" fmla="*/ 0 w 4"/>
                  <a:gd name="T1" fmla="*/ 6 h 6"/>
                  <a:gd name="T2" fmla="*/ 4 w 4"/>
                  <a:gd name="T3" fmla="*/ 4 h 6"/>
                  <a:gd name="T4" fmla="*/ 4 w 4"/>
                  <a:gd name="T5" fmla="*/ 0 h 6"/>
                  <a:gd name="T6" fmla="*/ 0 w 4"/>
                  <a:gd name="T7" fmla="*/ 2 h 6"/>
                  <a:gd name="T8" fmla="*/ 0 w 4"/>
                  <a:gd name="T9" fmla="*/ 6 h 6"/>
                </a:gdLst>
                <a:ahLst/>
                <a:cxnLst>
                  <a:cxn ang="0">
                    <a:pos x="T0" y="T1"/>
                  </a:cxn>
                  <a:cxn ang="0">
                    <a:pos x="T2" y="T3"/>
                  </a:cxn>
                  <a:cxn ang="0">
                    <a:pos x="T4" y="T5"/>
                  </a:cxn>
                  <a:cxn ang="0">
                    <a:pos x="T6" y="T7"/>
                  </a:cxn>
                  <a:cxn ang="0">
                    <a:pos x="T8" y="T9"/>
                  </a:cxn>
                </a:cxnLst>
                <a:rect l="0" t="0" r="r" b="b"/>
                <a:pathLst>
                  <a:path w="4" h="6">
                    <a:moveTo>
                      <a:pt x="0" y="6"/>
                    </a:moveTo>
                    <a:lnTo>
                      <a:pt x="4" y="4"/>
                    </a:lnTo>
                    <a:lnTo>
                      <a:pt x="4" y="0"/>
                    </a:lnTo>
                    <a:lnTo>
                      <a:pt x="0" y="2"/>
                    </a:lnTo>
                    <a:lnTo>
                      <a:pt x="0" y="6"/>
                    </a:lnTo>
                    <a:close/>
                  </a:path>
                </a:pathLst>
              </a:custGeom>
              <a:solidFill>
                <a:srgbClr val="42424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553" name="Freeform 772"/>
              <p:cNvSpPr/>
              <p:nvPr/>
            </p:nvSpPr>
            <p:spPr bwMode="auto">
              <a:xfrm>
                <a:off x="5013" y="1123"/>
                <a:ext cx="82" cy="52"/>
              </a:xfrm>
              <a:custGeom>
                <a:avLst/>
                <a:gdLst>
                  <a:gd name="T0" fmla="*/ 0 w 82"/>
                  <a:gd name="T1" fmla="*/ 0 h 52"/>
                  <a:gd name="T2" fmla="*/ 0 w 82"/>
                  <a:gd name="T3" fmla="*/ 4 h 52"/>
                  <a:gd name="T4" fmla="*/ 3 w 82"/>
                  <a:gd name="T5" fmla="*/ 6 h 52"/>
                  <a:gd name="T6" fmla="*/ 34 w 82"/>
                  <a:gd name="T7" fmla="*/ 34 h 52"/>
                  <a:gd name="T8" fmla="*/ 64 w 82"/>
                  <a:gd name="T9" fmla="*/ 41 h 52"/>
                  <a:gd name="T10" fmla="*/ 82 w 82"/>
                  <a:gd name="T11" fmla="*/ 52 h 52"/>
                  <a:gd name="T12" fmla="*/ 82 w 82"/>
                  <a:gd name="T13" fmla="*/ 48 h 52"/>
                  <a:gd name="T14" fmla="*/ 63 w 82"/>
                  <a:gd name="T15" fmla="*/ 37 h 52"/>
                  <a:gd name="T16" fmla="*/ 63 w 82"/>
                  <a:gd name="T17" fmla="*/ 37 h 52"/>
                  <a:gd name="T18" fmla="*/ 34 w 82"/>
                  <a:gd name="T19" fmla="*/ 30 h 52"/>
                  <a:gd name="T20" fmla="*/ 4 w 82"/>
                  <a:gd name="T21" fmla="*/ 3 h 52"/>
                  <a:gd name="T22" fmla="*/ 4 w 82"/>
                  <a:gd name="T23" fmla="*/ 3 h 52"/>
                  <a:gd name="T24" fmla="*/ 3 w 82"/>
                  <a:gd name="T25" fmla="*/ 2 h 52"/>
                  <a:gd name="T26" fmla="*/ 0 w 82"/>
                  <a:gd name="T27"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2" h="52">
                    <a:moveTo>
                      <a:pt x="0" y="0"/>
                    </a:moveTo>
                    <a:cubicBezTo>
                      <a:pt x="0" y="4"/>
                      <a:pt x="0" y="4"/>
                      <a:pt x="0" y="4"/>
                    </a:cubicBezTo>
                    <a:cubicBezTo>
                      <a:pt x="3" y="6"/>
                      <a:pt x="3" y="6"/>
                      <a:pt x="3" y="6"/>
                    </a:cubicBezTo>
                    <a:cubicBezTo>
                      <a:pt x="5" y="9"/>
                      <a:pt x="15" y="23"/>
                      <a:pt x="34" y="34"/>
                    </a:cubicBezTo>
                    <a:cubicBezTo>
                      <a:pt x="52" y="45"/>
                      <a:pt x="62" y="42"/>
                      <a:pt x="64" y="41"/>
                    </a:cubicBezTo>
                    <a:cubicBezTo>
                      <a:pt x="82" y="52"/>
                      <a:pt x="82" y="52"/>
                      <a:pt x="82" y="52"/>
                    </a:cubicBezTo>
                    <a:cubicBezTo>
                      <a:pt x="82" y="48"/>
                      <a:pt x="82" y="48"/>
                      <a:pt x="82" y="48"/>
                    </a:cubicBezTo>
                    <a:cubicBezTo>
                      <a:pt x="63" y="37"/>
                      <a:pt x="63" y="37"/>
                      <a:pt x="63" y="37"/>
                    </a:cubicBezTo>
                    <a:cubicBezTo>
                      <a:pt x="63" y="37"/>
                      <a:pt x="63" y="37"/>
                      <a:pt x="63" y="37"/>
                    </a:cubicBezTo>
                    <a:cubicBezTo>
                      <a:pt x="63" y="37"/>
                      <a:pt x="53" y="42"/>
                      <a:pt x="34" y="30"/>
                    </a:cubicBezTo>
                    <a:cubicBezTo>
                      <a:pt x="14" y="19"/>
                      <a:pt x="5" y="4"/>
                      <a:pt x="4" y="3"/>
                    </a:cubicBezTo>
                    <a:cubicBezTo>
                      <a:pt x="4" y="3"/>
                      <a:pt x="4" y="3"/>
                      <a:pt x="4" y="3"/>
                    </a:cubicBezTo>
                    <a:cubicBezTo>
                      <a:pt x="3" y="2"/>
                      <a:pt x="3" y="2"/>
                      <a:pt x="3" y="2"/>
                    </a:cubicBez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554" name="Freeform 773"/>
              <p:cNvSpPr/>
              <p:nvPr/>
            </p:nvSpPr>
            <p:spPr bwMode="auto">
              <a:xfrm>
                <a:off x="5029" y="1167"/>
                <a:ext cx="14" cy="47"/>
              </a:xfrm>
              <a:custGeom>
                <a:avLst/>
                <a:gdLst>
                  <a:gd name="T0" fmla="*/ 12 w 14"/>
                  <a:gd name="T1" fmla="*/ 0 h 47"/>
                  <a:gd name="T2" fmla="*/ 10 w 14"/>
                  <a:gd name="T3" fmla="*/ 1 h 47"/>
                  <a:gd name="T4" fmla="*/ 1 w 14"/>
                  <a:gd name="T5" fmla="*/ 45 h 47"/>
                  <a:gd name="T6" fmla="*/ 2 w 14"/>
                  <a:gd name="T7" fmla="*/ 47 h 47"/>
                  <a:gd name="T8" fmla="*/ 2 w 14"/>
                  <a:gd name="T9" fmla="*/ 47 h 47"/>
                  <a:gd name="T10" fmla="*/ 4 w 14"/>
                  <a:gd name="T11" fmla="*/ 46 h 47"/>
                  <a:gd name="T12" fmla="*/ 14 w 14"/>
                  <a:gd name="T13" fmla="*/ 2 h 47"/>
                  <a:gd name="T14" fmla="*/ 12 w 14"/>
                  <a:gd name="T15" fmla="*/ 0 h 47"/>
                  <a:gd name="T16" fmla="*/ 12 w 14"/>
                  <a:gd name="T17"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47">
                    <a:moveTo>
                      <a:pt x="12" y="0"/>
                    </a:moveTo>
                    <a:cubicBezTo>
                      <a:pt x="11" y="0"/>
                      <a:pt x="11" y="1"/>
                      <a:pt x="10" y="1"/>
                    </a:cubicBezTo>
                    <a:cubicBezTo>
                      <a:pt x="1" y="45"/>
                      <a:pt x="1" y="45"/>
                      <a:pt x="1" y="45"/>
                    </a:cubicBezTo>
                    <a:cubicBezTo>
                      <a:pt x="0" y="46"/>
                      <a:pt x="1" y="47"/>
                      <a:pt x="2" y="47"/>
                    </a:cubicBezTo>
                    <a:cubicBezTo>
                      <a:pt x="2" y="47"/>
                      <a:pt x="2" y="47"/>
                      <a:pt x="2" y="47"/>
                    </a:cubicBezTo>
                    <a:cubicBezTo>
                      <a:pt x="3" y="47"/>
                      <a:pt x="4" y="47"/>
                      <a:pt x="4" y="46"/>
                    </a:cubicBezTo>
                    <a:cubicBezTo>
                      <a:pt x="14" y="2"/>
                      <a:pt x="14" y="2"/>
                      <a:pt x="14" y="2"/>
                    </a:cubicBezTo>
                    <a:cubicBezTo>
                      <a:pt x="14" y="1"/>
                      <a:pt x="13" y="0"/>
                      <a:pt x="12" y="0"/>
                    </a:cubicBezTo>
                    <a:cubicBezTo>
                      <a:pt x="12" y="0"/>
                      <a:pt x="12" y="0"/>
                      <a:pt x="12" y="0"/>
                    </a:cubicBezTo>
                  </a:path>
                </a:pathLst>
              </a:custGeom>
              <a:solidFill>
                <a:srgbClr val="F59A7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555" name="Freeform 774"/>
              <p:cNvSpPr/>
              <p:nvPr/>
            </p:nvSpPr>
            <p:spPr bwMode="auto">
              <a:xfrm>
                <a:off x="5077" y="1164"/>
                <a:ext cx="19" cy="19"/>
              </a:xfrm>
              <a:custGeom>
                <a:avLst/>
                <a:gdLst>
                  <a:gd name="T0" fmla="*/ 0 w 19"/>
                  <a:gd name="T1" fmla="*/ 0 h 19"/>
                  <a:gd name="T2" fmla="*/ 1 w 19"/>
                  <a:gd name="T3" fmla="*/ 8 h 19"/>
                  <a:gd name="T4" fmla="*/ 16 w 19"/>
                  <a:gd name="T5" fmla="*/ 19 h 19"/>
                  <a:gd name="T6" fmla="*/ 16 w 19"/>
                  <a:gd name="T7" fmla="*/ 17 h 19"/>
                  <a:gd name="T8" fmla="*/ 4 w 19"/>
                  <a:gd name="T9" fmla="*/ 7 h 19"/>
                  <a:gd name="T10" fmla="*/ 5 w 19"/>
                  <a:gd name="T11" fmla="*/ 4 h 19"/>
                  <a:gd name="T12" fmla="*/ 0 w 19"/>
                  <a:gd name="T13" fmla="*/ 0 h 19"/>
                </a:gdLst>
                <a:ahLst/>
                <a:cxnLst>
                  <a:cxn ang="0">
                    <a:pos x="T0" y="T1"/>
                  </a:cxn>
                  <a:cxn ang="0">
                    <a:pos x="T2" y="T3"/>
                  </a:cxn>
                  <a:cxn ang="0">
                    <a:pos x="T4" y="T5"/>
                  </a:cxn>
                  <a:cxn ang="0">
                    <a:pos x="T6" y="T7"/>
                  </a:cxn>
                  <a:cxn ang="0">
                    <a:pos x="T8" y="T9"/>
                  </a:cxn>
                  <a:cxn ang="0">
                    <a:pos x="T10" y="T11"/>
                  </a:cxn>
                  <a:cxn ang="0">
                    <a:pos x="T12" y="T13"/>
                  </a:cxn>
                </a:cxnLst>
                <a:rect l="0" t="0" r="r" b="b"/>
                <a:pathLst>
                  <a:path w="19" h="19">
                    <a:moveTo>
                      <a:pt x="0" y="0"/>
                    </a:moveTo>
                    <a:cubicBezTo>
                      <a:pt x="0" y="0"/>
                      <a:pt x="0" y="5"/>
                      <a:pt x="1" y="8"/>
                    </a:cubicBezTo>
                    <a:cubicBezTo>
                      <a:pt x="2" y="11"/>
                      <a:pt x="13" y="17"/>
                      <a:pt x="16" y="19"/>
                    </a:cubicBezTo>
                    <a:cubicBezTo>
                      <a:pt x="16" y="19"/>
                      <a:pt x="19" y="19"/>
                      <a:pt x="16" y="17"/>
                    </a:cubicBezTo>
                    <a:cubicBezTo>
                      <a:pt x="14" y="15"/>
                      <a:pt x="4" y="10"/>
                      <a:pt x="4" y="7"/>
                    </a:cubicBezTo>
                    <a:cubicBezTo>
                      <a:pt x="4" y="4"/>
                      <a:pt x="5" y="4"/>
                      <a:pt x="5" y="4"/>
                    </a:cubicBezTo>
                    <a:lnTo>
                      <a:pt x="0" y="0"/>
                    </a:lnTo>
                    <a:close/>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556" name="Freeform 775"/>
              <p:cNvSpPr/>
              <p:nvPr/>
            </p:nvSpPr>
            <p:spPr bwMode="auto">
              <a:xfrm>
                <a:off x="4993" y="1121"/>
                <a:ext cx="25" cy="12"/>
              </a:xfrm>
              <a:custGeom>
                <a:avLst/>
                <a:gdLst>
                  <a:gd name="T0" fmla="*/ 25 w 25"/>
                  <a:gd name="T1" fmla="*/ 9 h 12"/>
                  <a:gd name="T2" fmla="*/ 18 w 25"/>
                  <a:gd name="T3" fmla="*/ 12 h 12"/>
                  <a:gd name="T4" fmla="*/ 2 w 25"/>
                  <a:gd name="T5" fmla="*/ 3 h 12"/>
                  <a:gd name="T6" fmla="*/ 3 w 25"/>
                  <a:gd name="T7" fmla="*/ 2 h 12"/>
                  <a:gd name="T8" fmla="*/ 17 w 25"/>
                  <a:gd name="T9" fmla="*/ 8 h 12"/>
                  <a:gd name="T10" fmla="*/ 20 w 25"/>
                  <a:gd name="T11" fmla="*/ 6 h 12"/>
                  <a:gd name="T12" fmla="*/ 25 w 25"/>
                  <a:gd name="T13" fmla="*/ 9 h 12"/>
                </a:gdLst>
                <a:ahLst/>
                <a:cxnLst>
                  <a:cxn ang="0">
                    <a:pos x="T0" y="T1"/>
                  </a:cxn>
                  <a:cxn ang="0">
                    <a:pos x="T2" y="T3"/>
                  </a:cxn>
                  <a:cxn ang="0">
                    <a:pos x="T4" y="T5"/>
                  </a:cxn>
                  <a:cxn ang="0">
                    <a:pos x="T6" y="T7"/>
                  </a:cxn>
                  <a:cxn ang="0">
                    <a:pos x="T8" y="T9"/>
                  </a:cxn>
                  <a:cxn ang="0">
                    <a:pos x="T10" y="T11"/>
                  </a:cxn>
                  <a:cxn ang="0">
                    <a:pos x="T12" y="T13"/>
                  </a:cxn>
                </a:cxnLst>
                <a:rect l="0" t="0" r="r" b="b"/>
                <a:pathLst>
                  <a:path w="25" h="12">
                    <a:moveTo>
                      <a:pt x="25" y="9"/>
                    </a:moveTo>
                    <a:cubicBezTo>
                      <a:pt x="25" y="9"/>
                      <a:pt x="21" y="11"/>
                      <a:pt x="18" y="12"/>
                    </a:cubicBezTo>
                    <a:cubicBezTo>
                      <a:pt x="14" y="12"/>
                      <a:pt x="4" y="5"/>
                      <a:pt x="2" y="3"/>
                    </a:cubicBezTo>
                    <a:cubicBezTo>
                      <a:pt x="1" y="2"/>
                      <a:pt x="0" y="0"/>
                      <a:pt x="3" y="2"/>
                    </a:cubicBezTo>
                    <a:cubicBezTo>
                      <a:pt x="6" y="3"/>
                      <a:pt x="14" y="9"/>
                      <a:pt x="17" y="8"/>
                    </a:cubicBezTo>
                    <a:cubicBezTo>
                      <a:pt x="20" y="7"/>
                      <a:pt x="20" y="6"/>
                      <a:pt x="20" y="6"/>
                    </a:cubicBezTo>
                    <a:lnTo>
                      <a:pt x="25" y="9"/>
                    </a:lnTo>
                    <a:close/>
                  </a:path>
                </a:pathLst>
              </a:custGeom>
              <a:solidFill>
                <a:srgbClr val="60606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557" name="Freeform 776"/>
              <p:cNvSpPr/>
              <p:nvPr/>
            </p:nvSpPr>
            <p:spPr bwMode="auto">
              <a:xfrm>
                <a:off x="5082" y="1159"/>
                <a:ext cx="23" cy="13"/>
              </a:xfrm>
              <a:custGeom>
                <a:avLst/>
                <a:gdLst>
                  <a:gd name="T0" fmla="*/ 23 w 23"/>
                  <a:gd name="T1" fmla="*/ 12 h 13"/>
                  <a:gd name="T2" fmla="*/ 2 w 23"/>
                  <a:gd name="T3" fmla="*/ 0 h 13"/>
                  <a:gd name="T4" fmla="*/ 0 w 23"/>
                  <a:gd name="T5" fmla="*/ 0 h 13"/>
                  <a:gd name="T6" fmla="*/ 20 w 23"/>
                  <a:gd name="T7" fmla="*/ 13 h 13"/>
                  <a:gd name="T8" fmla="*/ 23 w 23"/>
                  <a:gd name="T9" fmla="*/ 12 h 13"/>
                </a:gdLst>
                <a:ahLst/>
                <a:cxnLst>
                  <a:cxn ang="0">
                    <a:pos x="T0" y="T1"/>
                  </a:cxn>
                  <a:cxn ang="0">
                    <a:pos x="T2" y="T3"/>
                  </a:cxn>
                  <a:cxn ang="0">
                    <a:pos x="T4" y="T5"/>
                  </a:cxn>
                  <a:cxn ang="0">
                    <a:pos x="T6" y="T7"/>
                  </a:cxn>
                  <a:cxn ang="0">
                    <a:pos x="T8" y="T9"/>
                  </a:cxn>
                </a:cxnLst>
                <a:rect l="0" t="0" r="r" b="b"/>
                <a:pathLst>
                  <a:path w="23" h="13">
                    <a:moveTo>
                      <a:pt x="23" y="12"/>
                    </a:moveTo>
                    <a:cubicBezTo>
                      <a:pt x="2" y="0"/>
                      <a:pt x="2" y="0"/>
                      <a:pt x="2" y="0"/>
                    </a:cubicBezTo>
                    <a:cubicBezTo>
                      <a:pt x="1" y="0"/>
                      <a:pt x="1" y="0"/>
                      <a:pt x="0" y="0"/>
                    </a:cubicBezTo>
                    <a:cubicBezTo>
                      <a:pt x="20" y="13"/>
                      <a:pt x="20" y="13"/>
                      <a:pt x="20" y="13"/>
                    </a:cubicBezTo>
                    <a:cubicBezTo>
                      <a:pt x="21" y="12"/>
                      <a:pt x="22" y="12"/>
                      <a:pt x="23" y="12"/>
                    </a:cubicBezTo>
                    <a:close/>
                  </a:path>
                </a:pathLst>
              </a:custGeom>
              <a:solidFill>
                <a:srgbClr val="43434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558" name="Freeform 777"/>
              <p:cNvSpPr/>
              <p:nvPr/>
            </p:nvSpPr>
            <p:spPr bwMode="auto">
              <a:xfrm>
                <a:off x="5080" y="1159"/>
                <a:ext cx="22" cy="14"/>
              </a:xfrm>
              <a:custGeom>
                <a:avLst/>
                <a:gdLst>
                  <a:gd name="T0" fmla="*/ 22 w 22"/>
                  <a:gd name="T1" fmla="*/ 13 h 14"/>
                  <a:gd name="T2" fmla="*/ 2 w 22"/>
                  <a:gd name="T3" fmla="*/ 0 h 14"/>
                  <a:gd name="T4" fmla="*/ 0 w 22"/>
                  <a:gd name="T5" fmla="*/ 2 h 14"/>
                  <a:gd name="T6" fmla="*/ 21 w 22"/>
                  <a:gd name="T7" fmla="*/ 14 h 14"/>
                  <a:gd name="T8" fmla="*/ 22 w 22"/>
                  <a:gd name="T9" fmla="*/ 13 h 14"/>
                </a:gdLst>
                <a:ahLst/>
                <a:cxnLst>
                  <a:cxn ang="0">
                    <a:pos x="T0" y="T1"/>
                  </a:cxn>
                  <a:cxn ang="0">
                    <a:pos x="T2" y="T3"/>
                  </a:cxn>
                  <a:cxn ang="0">
                    <a:pos x="T4" y="T5"/>
                  </a:cxn>
                  <a:cxn ang="0">
                    <a:pos x="T6" y="T7"/>
                  </a:cxn>
                  <a:cxn ang="0">
                    <a:pos x="T8" y="T9"/>
                  </a:cxn>
                </a:cxnLst>
                <a:rect l="0" t="0" r="r" b="b"/>
                <a:pathLst>
                  <a:path w="22" h="14">
                    <a:moveTo>
                      <a:pt x="22" y="13"/>
                    </a:moveTo>
                    <a:cubicBezTo>
                      <a:pt x="2" y="0"/>
                      <a:pt x="2" y="0"/>
                      <a:pt x="2" y="0"/>
                    </a:cubicBezTo>
                    <a:cubicBezTo>
                      <a:pt x="1" y="1"/>
                      <a:pt x="1" y="1"/>
                      <a:pt x="0" y="2"/>
                    </a:cubicBezTo>
                    <a:cubicBezTo>
                      <a:pt x="21" y="14"/>
                      <a:pt x="21" y="14"/>
                      <a:pt x="21" y="14"/>
                    </a:cubicBezTo>
                    <a:cubicBezTo>
                      <a:pt x="21" y="13"/>
                      <a:pt x="22" y="13"/>
                      <a:pt x="22" y="13"/>
                    </a:cubicBezTo>
                    <a:close/>
                  </a:path>
                </a:pathLst>
              </a:custGeom>
              <a:solidFill>
                <a:srgbClr val="43434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559" name="Freeform 778"/>
              <p:cNvSpPr/>
              <p:nvPr/>
            </p:nvSpPr>
            <p:spPr bwMode="auto">
              <a:xfrm>
                <a:off x="5079" y="1161"/>
                <a:ext cx="22" cy="14"/>
              </a:xfrm>
              <a:custGeom>
                <a:avLst/>
                <a:gdLst>
                  <a:gd name="T0" fmla="*/ 22 w 22"/>
                  <a:gd name="T1" fmla="*/ 12 h 14"/>
                  <a:gd name="T2" fmla="*/ 1 w 22"/>
                  <a:gd name="T3" fmla="*/ 0 h 14"/>
                  <a:gd name="T4" fmla="*/ 0 w 22"/>
                  <a:gd name="T5" fmla="*/ 2 h 14"/>
                  <a:gd name="T6" fmla="*/ 21 w 22"/>
                  <a:gd name="T7" fmla="*/ 14 h 14"/>
                  <a:gd name="T8" fmla="*/ 22 w 22"/>
                  <a:gd name="T9" fmla="*/ 12 h 14"/>
                </a:gdLst>
                <a:ahLst/>
                <a:cxnLst>
                  <a:cxn ang="0">
                    <a:pos x="T0" y="T1"/>
                  </a:cxn>
                  <a:cxn ang="0">
                    <a:pos x="T2" y="T3"/>
                  </a:cxn>
                  <a:cxn ang="0">
                    <a:pos x="T4" y="T5"/>
                  </a:cxn>
                  <a:cxn ang="0">
                    <a:pos x="T6" y="T7"/>
                  </a:cxn>
                  <a:cxn ang="0">
                    <a:pos x="T8" y="T9"/>
                  </a:cxn>
                </a:cxnLst>
                <a:rect l="0" t="0" r="r" b="b"/>
                <a:pathLst>
                  <a:path w="22" h="14">
                    <a:moveTo>
                      <a:pt x="22" y="12"/>
                    </a:moveTo>
                    <a:cubicBezTo>
                      <a:pt x="1" y="0"/>
                      <a:pt x="1" y="0"/>
                      <a:pt x="1" y="0"/>
                    </a:cubicBezTo>
                    <a:cubicBezTo>
                      <a:pt x="1" y="0"/>
                      <a:pt x="0" y="1"/>
                      <a:pt x="0" y="2"/>
                    </a:cubicBezTo>
                    <a:cubicBezTo>
                      <a:pt x="21" y="14"/>
                      <a:pt x="21" y="14"/>
                      <a:pt x="21" y="14"/>
                    </a:cubicBezTo>
                    <a:cubicBezTo>
                      <a:pt x="21" y="13"/>
                      <a:pt x="21" y="12"/>
                      <a:pt x="22" y="12"/>
                    </a:cubicBezTo>
                    <a:close/>
                  </a:path>
                </a:pathLst>
              </a:custGeom>
              <a:solidFill>
                <a:srgbClr val="B4B4B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560" name="Freeform 779"/>
              <p:cNvSpPr/>
              <p:nvPr/>
            </p:nvSpPr>
            <p:spPr bwMode="auto">
              <a:xfrm>
                <a:off x="5078" y="1163"/>
                <a:ext cx="22" cy="16"/>
              </a:xfrm>
              <a:custGeom>
                <a:avLst/>
                <a:gdLst>
                  <a:gd name="T0" fmla="*/ 22 w 22"/>
                  <a:gd name="T1" fmla="*/ 12 h 16"/>
                  <a:gd name="T2" fmla="*/ 1 w 22"/>
                  <a:gd name="T3" fmla="*/ 0 h 16"/>
                  <a:gd name="T4" fmla="*/ 0 w 22"/>
                  <a:gd name="T5" fmla="*/ 2 h 16"/>
                  <a:gd name="T6" fmla="*/ 1 w 22"/>
                  <a:gd name="T7" fmla="*/ 4 h 16"/>
                  <a:gd name="T8" fmla="*/ 22 w 22"/>
                  <a:gd name="T9" fmla="*/ 16 h 16"/>
                  <a:gd name="T10" fmla="*/ 21 w 22"/>
                  <a:gd name="T11" fmla="*/ 14 h 16"/>
                  <a:gd name="T12" fmla="*/ 22 w 22"/>
                  <a:gd name="T13" fmla="*/ 12 h 16"/>
                </a:gdLst>
                <a:ahLst/>
                <a:cxnLst>
                  <a:cxn ang="0">
                    <a:pos x="T0" y="T1"/>
                  </a:cxn>
                  <a:cxn ang="0">
                    <a:pos x="T2" y="T3"/>
                  </a:cxn>
                  <a:cxn ang="0">
                    <a:pos x="T4" y="T5"/>
                  </a:cxn>
                  <a:cxn ang="0">
                    <a:pos x="T6" y="T7"/>
                  </a:cxn>
                  <a:cxn ang="0">
                    <a:pos x="T8" y="T9"/>
                  </a:cxn>
                  <a:cxn ang="0">
                    <a:pos x="T10" y="T11"/>
                  </a:cxn>
                  <a:cxn ang="0">
                    <a:pos x="T12" y="T13"/>
                  </a:cxn>
                </a:cxnLst>
                <a:rect l="0" t="0" r="r" b="b"/>
                <a:pathLst>
                  <a:path w="22" h="16">
                    <a:moveTo>
                      <a:pt x="22" y="12"/>
                    </a:moveTo>
                    <a:cubicBezTo>
                      <a:pt x="1" y="0"/>
                      <a:pt x="1" y="0"/>
                      <a:pt x="1" y="0"/>
                    </a:cubicBezTo>
                    <a:cubicBezTo>
                      <a:pt x="1" y="0"/>
                      <a:pt x="0" y="1"/>
                      <a:pt x="0" y="2"/>
                    </a:cubicBezTo>
                    <a:cubicBezTo>
                      <a:pt x="0" y="3"/>
                      <a:pt x="1" y="4"/>
                      <a:pt x="1" y="4"/>
                    </a:cubicBezTo>
                    <a:cubicBezTo>
                      <a:pt x="22" y="16"/>
                      <a:pt x="22" y="16"/>
                      <a:pt x="22" y="16"/>
                    </a:cubicBezTo>
                    <a:cubicBezTo>
                      <a:pt x="21" y="16"/>
                      <a:pt x="21" y="15"/>
                      <a:pt x="21" y="14"/>
                    </a:cubicBezTo>
                    <a:cubicBezTo>
                      <a:pt x="21" y="14"/>
                      <a:pt x="21" y="13"/>
                      <a:pt x="22" y="12"/>
                    </a:cubicBezTo>
                    <a:close/>
                  </a:path>
                </a:pathLst>
              </a:custGeom>
              <a:solidFill>
                <a:srgbClr val="43434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561" name="Freeform 780"/>
              <p:cNvSpPr/>
              <p:nvPr/>
            </p:nvSpPr>
            <p:spPr bwMode="auto">
              <a:xfrm>
                <a:off x="5099" y="1171"/>
                <a:ext cx="7" cy="9"/>
              </a:xfrm>
              <a:custGeom>
                <a:avLst/>
                <a:gdLst>
                  <a:gd name="T0" fmla="*/ 3 w 7"/>
                  <a:gd name="T1" fmla="*/ 1 h 9"/>
                  <a:gd name="T2" fmla="*/ 0 w 7"/>
                  <a:gd name="T3" fmla="*/ 6 h 9"/>
                  <a:gd name="T4" fmla="*/ 3 w 7"/>
                  <a:gd name="T5" fmla="*/ 8 h 9"/>
                  <a:gd name="T6" fmla="*/ 7 w 7"/>
                  <a:gd name="T7" fmla="*/ 3 h 9"/>
                  <a:gd name="T8" fmla="*/ 3 w 7"/>
                  <a:gd name="T9" fmla="*/ 1 h 9"/>
                </a:gdLst>
                <a:ahLst/>
                <a:cxnLst>
                  <a:cxn ang="0">
                    <a:pos x="T0" y="T1"/>
                  </a:cxn>
                  <a:cxn ang="0">
                    <a:pos x="T2" y="T3"/>
                  </a:cxn>
                  <a:cxn ang="0">
                    <a:pos x="T4" y="T5"/>
                  </a:cxn>
                  <a:cxn ang="0">
                    <a:pos x="T6" y="T7"/>
                  </a:cxn>
                  <a:cxn ang="0">
                    <a:pos x="T8" y="T9"/>
                  </a:cxn>
                </a:cxnLst>
                <a:rect l="0" t="0" r="r" b="b"/>
                <a:pathLst>
                  <a:path w="7" h="9">
                    <a:moveTo>
                      <a:pt x="3" y="1"/>
                    </a:moveTo>
                    <a:cubicBezTo>
                      <a:pt x="1" y="2"/>
                      <a:pt x="0" y="4"/>
                      <a:pt x="0" y="6"/>
                    </a:cubicBezTo>
                    <a:cubicBezTo>
                      <a:pt x="0" y="8"/>
                      <a:pt x="1" y="9"/>
                      <a:pt x="3" y="8"/>
                    </a:cubicBezTo>
                    <a:cubicBezTo>
                      <a:pt x="5" y="7"/>
                      <a:pt x="7" y="5"/>
                      <a:pt x="7" y="3"/>
                    </a:cubicBezTo>
                    <a:cubicBezTo>
                      <a:pt x="7" y="0"/>
                      <a:pt x="5" y="0"/>
                      <a:pt x="3" y="1"/>
                    </a:cubicBezTo>
                    <a:close/>
                  </a:path>
                </a:pathLst>
              </a:custGeom>
              <a:solidFill>
                <a:srgbClr val="24242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562" name="Freeform 781"/>
              <p:cNvSpPr/>
              <p:nvPr/>
            </p:nvSpPr>
            <p:spPr bwMode="auto">
              <a:xfrm>
                <a:off x="5213" y="1201"/>
                <a:ext cx="1" cy="1"/>
              </a:xfrm>
              <a:custGeom>
                <a:avLst/>
                <a:gdLst>
                  <a:gd name="T0" fmla="*/ 1 w 1"/>
                  <a:gd name="T1" fmla="*/ 1 h 1"/>
                  <a:gd name="T2" fmla="*/ 0 w 1"/>
                  <a:gd name="T3" fmla="*/ 0 h 1"/>
                  <a:gd name="T4" fmla="*/ 0 w 1"/>
                  <a:gd name="T5" fmla="*/ 0 h 1"/>
                  <a:gd name="T6" fmla="*/ 1 w 1"/>
                  <a:gd name="T7" fmla="*/ 1 h 1"/>
                  <a:gd name="T8" fmla="*/ 1 w 1"/>
                  <a:gd name="T9" fmla="*/ 1 h 1"/>
                </a:gdLst>
                <a:ahLst/>
                <a:cxnLst>
                  <a:cxn ang="0">
                    <a:pos x="T0" y="T1"/>
                  </a:cxn>
                  <a:cxn ang="0">
                    <a:pos x="T2" y="T3"/>
                  </a:cxn>
                  <a:cxn ang="0">
                    <a:pos x="T4" y="T5"/>
                  </a:cxn>
                  <a:cxn ang="0">
                    <a:pos x="T6" y="T7"/>
                  </a:cxn>
                  <a:cxn ang="0">
                    <a:pos x="T8" y="T9"/>
                  </a:cxn>
                </a:cxnLst>
                <a:rect l="0" t="0" r="r" b="b"/>
                <a:pathLst>
                  <a:path w="1" h="1">
                    <a:moveTo>
                      <a:pt x="1" y="1"/>
                    </a:moveTo>
                    <a:lnTo>
                      <a:pt x="0" y="0"/>
                    </a:lnTo>
                    <a:lnTo>
                      <a:pt x="0" y="0"/>
                    </a:lnTo>
                    <a:lnTo>
                      <a:pt x="1" y="1"/>
                    </a:lnTo>
                    <a:lnTo>
                      <a:pt x="1" y="1"/>
                    </a:lnTo>
                    <a:close/>
                  </a:path>
                </a:pathLst>
              </a:custGeom>
              <a:solidFill>
                <a:srgbClr val="BCB7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563" name="Freeform 782"/>
              <p:cNvSpPr/>
              <p:nvPr/>
            </p:nvSpPr>
            <p:spPr bwMode="auto">
              <a:xfrm>
                <a:off x="5213" y="1201"/>
                <a:ext cx="1" cy="1"/>
              </a:xfrm>
              <a:custGeom>
                <a:avLst/>
                <a:gdLst>
                  <a:gd name="T0" fmla="*/ 1 w 1"/>
                  <a:gd name="T1" fmla="*/ 1 h 1"/>
                  <a:gd name="T2" fmla="*/ 0 w 1"/>
                  <a:gd name="T3" fmla="*/ 0 h 1"/>
                  <a:gd name="T4" fmla="*/ 0 w 1"/>
                  <a:gd name="T5" fmla="*/ 0 h 1"/>
                  <a:gd name="T6" fmla="*/ 1 w 1"/>
                  <a:gd name="T7" fmla="*/ 1 h 1"/>
                  <a:gd name="T8" fmla="*/ 1 w 1"/>
                  <a:gd name="T9" fmla="*/ 1 h 1"/>
                </a:gdLst>
                <a:ahLst/>
                <a:cxnLst>
                  <a:cxn ang="0">
                    <a:pos x="T0" y="T1"/>
                  </a:cxn>
                  <a:cxn ang="0">
                    <a:pos x="T2" y="T3"/>
                  </a:cxn>
                  <a:cxn ang="0">
                    <a:pos x="T4" y="T5"/>
                  </a:cxn>
                  <a:cxn ang="0">
                    <a:pos x="T6" y="T7"/>
                  </a:cxn>
                  <a:cxn ang="0">
                    <a:pos x="T8" y="T9"/>
                  </a:cxn>
                </a:cxnLst>
                <a:rect l="0" t="0" r="r" b="b"/>
                <a:pathLst>
                  <a:path w="1" h="1">
                    <a:moveTo>
                      <a:pt x="1" y="1"/>
                    </a:moveTo>
                    <a:lnTo>
                      <a:pt x="0" y="0"/>
                    </a:lnTo>
                    <a:lnTo>
                      <a:pt x="0" y="0"/>
                    </a:lnTo>
                    <a:lnTo>
                      <a:pt x="1" y="1"/>
                    </a:lnTo>
                    <a:lnTo>
                      <a:pt x="1" y="1"/>
                    </a:lnTo>
                    <a:close/>
                  </a:path>
                </a:pathLst>
              </a:custGeom>
              <a:solidFill>
                <a:srgbClr val="9B989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564" name="Rectangle 783"/>
              <p:cNvSpPr>
                <a:spLocks noChangeArrowheads="1"/>
              </p:cNvSpPr>
              <p:nvPr/>
            </p:nvSpPr>
            <p:spPr bwMode="auto">
              <a:xfrm>
                <a:off x="5208" y="1209"/>
                <a:ext cx="1" cy="1"/>
              </a:xfrm>
              <a:prstGeom prst="rect">
                <a:avLst/>
              </a:prstGeom>
              <a:solidFill>
                <a:srgbClr val="BCB7B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sz="1800"/>
              </a:p>
            </p:txBody>
          </p:sp>
          <p:sp>
            <p:nvSpPr>
              <p:cNvPr id="565" name="Freeform 784"/>
              <p:cNvSpPr/>
              <p:nvPr/>
            </p:nvSpPr>
            <p:spPr bwMode="auto">
              <a:xfrm>
                <a:off x="5207" y="1209"/>
                <a:ext cx="1" cy="1"/>
              </a:xfrm>
              <a:custGeom>
                <a:avLst/>
                <a:gdLst>
                  <a:gd name="T0" fmla="*/ 1 w 1"/>
                  <a:gd name="T1" fmla="*/ 0 h 1"/>
                  <a:gd name="T2" fmla="*/ 0 w 1"/>
                  <a:gd name="T3" fmla="*/ 0 h 1"/>
                  <a:gd name="T4" fmla="*/ 1 w 1"/>
                  <a:gd name="T5" fmla="*/ 0 h 1"/>
                  <a:gd name="T6" fmla="*/ 1 w 1"/>
                  <a:gd name="T7" fmla="*/ 1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lnTo>
                      <a:pt x="0" y="0"/>
                    </a:lnTo>
                    <a:lnTo>
                      <a:pt x="1" y="0"/>
                    </a:lnTo>
                    <a:lnTo>
                      <a:pt x="1" y="1"/>
                    </a:lnTo>
                    <a:lnTo>
                      <a:pt x="1" y="0"/>
                    </a:lnTo>
                    <a:close/>
                  </a:path>
                </a:pathLst>
              </a:custGeom>
              <a:solidFill>
                <a:srgbClr val="BCB7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566" name="Rectangle 785"/>
              <p:cNvSpPr>
                <a:spLocks noChangeArrowheads="1"/>
              </p:cNvSpPr>
              <p:nvPr/>
            </p:nvSpPr>
            <p:spPr bwMode="auto">
              <a:xfrm>
                <a:off x="5214" y="1195"/>
                <a:ext cx="1" cy="1"/>
              </a:xfrm>
              <a:prstGeom prst="rect">
                <a:avLst/>
              </a:prstGeom>
              <a:solidFill>
                <a:srgbClr val="BCB7B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sz="1800"/>
              </a:p>
            </p:txBody>
          </p:sp>
          <p:sp>
            <p:nvSpPr>
              <p:cNvPr id="567" name="Freeform 786"/>
              <p:cNvSpPr/>
              <p:nvPr/>
            </p:nvSpPr>
            <p:spPr bwMode="auto">
              <a:xfrm>
                <a:off x="5213" y="1195"/>
                <a:ext cx="2" cy="1"/>
              </a:xfrm>
              <a:custGeom>
                <a:avLst/>
                <a:gdLst>
                  <a:gd name="T0" fmla="*/ 2 w 2"/>
                  <a:gd name="T1" fmla="*/ 0 h 1"/>
                  <a:gd name="T2" fmla="*/ 1 w 2"/>
                  <a:gd name="T3" fmla="*/ 0 h 1"/>
                  <a:gd name="T4" fmla="*/ 0 w 2"/>
                  <a:gd name="T5" fmla="*/ 0 h 1"/>
                  <a:gd name="T6" fmla="*/ 1 w 2"/>
                  <a:gd name="T7" fmla="*/ 1 h 1"/>
                  <a:gd name="T8" fmla="*/ 2 w 2"/>
                  <a:gd name="T9" fmla="*/ 0 h 1"/>
                </a:gdLst>
                <a:ahLst/>
                <a:cxnLst>
                  <a:cxn ang="0">
                    <a:pos x="T0" y="T1"/>
                  </a:cxn>
                  <a:cxn ang="0">
                    <a:pos x="T2" y="T3"/>
                  </a:cxn>
                  <a:cxn ang="0">
                    <a:pos x="T4" y="T5"/>
                  </a:cxn>
                  <a:cxn ang="0">
                    <a:pos x="T6" y="T7"/>
                  </a:cxn>
                  <a:cxn ang="0">
                    <a:pos x="T8" y="T9"/>
                  </a:cxn>
                </a:cxnLst>
                <a:rect l="0" t="0" r="r" b="b"/>
                <a:pathLst>
                  <a:path w="2" h="1">
                    <a:moveTo>
                      <a:pt x="2" y="0"/>
                    </a:moveTo>
                    <a:lnTo>
                      <a:pt x="1" y="0"/>
                    </a:lnTo>
                    <a:lnTo>
                      <a:pt x="0" y="0"/>
                    </a:lnTo>
                    <a:lnTo>
                      <a:pt x="1" y="1"/>
                    </a:lnTo>
                    <a:lnTo>
                      <a:pt x="2" y="0"/>
                    </a:lnTo>
                    <a:close/>
                  </a:path>
                </a:pathLst>
              </a:custGeom>
              <a:solidFill>
                <a:srgbClr val="BCB7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568" name="Freeform 787"/>
              <p:cNvSpPr/>
              <p:nvPr/>
            </p:nvSpPr>
            <p:spPr bwMode="auto">
              <a:xfrm>
                <a:off x="5202" y="1212"/>
                <a:ext cx="1" cy="1"/>
              </a:xfrm>
              <a:custGeom>
                <a:avLst/>
                <a:gdLst>
                  <a:gd name="T0" fmla="*/ 1 w 1"/>
                  <a:gd name="T1" fmla="*/ 0 h 1"/>
                  <a:gd name="T2" fmla="*/ 0 w 1"/>
                  <a:gd name="T3" fmla="*/ 0 h 1"/>
                  <a:gd name="T4" fmla="*/ 0 w 1"/>
                  <a:gd name="T5" fmla="*/ 0 h 1"/>
                  <a:gd name="T6" fmla="*/ 1 w 1"/>
                  <a:gd name="T7" fmla="*/ 1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lnTo>
                      <a:pt x="0" y="0"/>
                    </a:lnTo>
                    <a:lnTo>
                      <a:pt x="0" y="0"/>
                    </a:lnTo>
                    <a:lnTo>
                      <a:pt x="1" y="1"/>
                    </a:lnTo>
                    <a:lnTo>
                      <a:pt x="1" y="0"/>
                    </a:lnTo>
                    <a:close/>
                  </a:path>
                </a:pathLst>
              </a:custGeom>
              <a:solidFill>
                <a:srgbClr val="BCB7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569" name="Rectangle 788"/>
              <p:cNvSpPr>
                <a:spLocks noChangeArrowheads="1"/>
              </p:cNvSpPr>
              <p:nvPr/>
            </p:nvSpPr>
            <p:spPr bwMode="auto">
              <a:xfrm>
                <a:off x="5202" y="1211"/>
                <a:ext cx="1" cy="1"/>
              </a:xfrm>
              <a:prstGeom prst="rect">
                <a:avLst/>
              </a:prstGeom>
              <a:solidFill>
                <a:srgbClr val="BCB7B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sz="1800"/>
              </a:p>
            </p:txBody>
          </p:sp>
          <p:sp>
            <p:nvSpPr>
              <p:cNvPr id="570" name="Freeform 789"/>
              <p:cNvSpPr/>
              <p:nvPr/>
            </p:nvSpPr>
            <p:spPr bwMode="auto">
              <a:xfrm>
                <a:off x="5212" y="1190"/>
                <a:ext cx="1" cy="1"/>
              </a:xfrm>
              <a:custGeom>
                <a:avLst/>
                <a:gdLst>
                  <a:gd name="T0" fmla="*/ 1 w 1"/>
                  <a:gd name="T1" fmla="*/ 1 h 1"/>
                  <a:gd name="T2" fmla="*/ 0 w 1"/>
                  <a:gd name="T3" fmla="*/ 0 h 1"/>
                  <a:gd name="T4" fmla="*/ 0 w 1"/>
                  <a:gd name="T5" fmla="*/ 0 h 1"/>
                  <a:gd name="T6" fmla="*/ 0 w 1"/>
                  <a:gd name="T7" fmla="*/ 1 h 1"/>
                  <a:gd name="T8" fmla="*/ 1 w 1"/>
                  <a:gd name="T9" fmla="*/ 1 h 1"/>
                  <a:gd name="T10" fmla="*/ 1 w 1"/>
                  <a:gd name="T11" fmla="*/ 1 h 1"/>
                  <a:gd name="T12" fmla="*/ 1 w 1"/>
                  <a:gd name="T13" fmla="*/ 1 h 1"/>
                </a:gdLst>
                <a:ahLst/>
                <a:cxnLst>
                  <a:cxn ang="0">
                    <a:pos x="T0" y="T1"/>
                  </a:cxn>
                  <a:cxn ang="0">
                    <a:pos x="T2" y="T3"/>
                  </a:cxn>
                  <a:cxn ang="0">
                    <a:pos x="T4" y="T5"/>
                  </a:cxn>
                  <a:cxn ang="0">
                    <a:pos x="T6" y="T7"/>
                  </a:cxn>
                  <a:cxn ang="0">
                    <a:pos x="T8" y="T9"/>
                  </a:cxn>
                  <a:cxn ang="0">
                    <a:pos x="T10" y="T11"/>
                  </a:cxn>
                  <a:cxn ang="0">
                    <a:pos x="T12" y="T13"/>
                  </a:cxn>
                </a:cxnLst>
                <a:rect l="0" t="0" r="r" b="b"/>
                <a:pathLst>
                  <a:path w="1" h="1">
                    <a:moveTo>
                      <a:pt x="1" y="1"/>
                    </a:moveTo>
                    <a:lnTo>
                      <a:pt x="0" y="0"/>
                    </a:lnTo>
                    <a:lnTo>
                      <a:pt x="0" y="0"/>
                    </a:lnTo>
                    <a:lnTo>
                      <a:pt x="0" y="1"/>
                    </a:lnTo>
                    <a:lnTo>
                      <a:pt x="1" y="1"/>
                    </a:lnTo>
                    <a:lnTo>
                      <a:pt x="1" y="1"/>
                    </a:lnTo>
                    <a:lnTo>
                      <a:pt x="1" y="1"/>
                    </a:lnTo>
                    <a:close/>
                  </a:path>
                </a:pathLst>
              </a:custGeom>
              <a:solidFill>
                <a:srgbClr val="BCB7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571" name="Rectangle 790"/>
              <p:cNvSpPr>
                <a:spLocks noChangeArrowheads="1"/>
              </p:cNvSpPr>
              <p:nvPr/>
            </p:nvSpPr>
            <p:spPr bwMode="auto">
              <a:xfrm>
                <a:off x="5212" y="1191"/>
                <a:ext cx="1" cy="1"/>
              </a:xfrm>
              <a:prstGeom prst="rect">
                <a:avLst/>
              </a:prstGeom>
              <a:solidFill>
                <a:srgbClr val="BCB7B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sz="1800"/>
              </a:p>
            </p:txBody>
          </p:sp>
          <p:sp>
            <p:nvSpPr>
              <p:cNvPr id="572" name="Freeform 791"/>
              <p:cNvSpPr/>
              <p:nvPr/>
            </p:nvSpPr>
            <p:spPr bwMode="auto">
              <a:xfrm>
                <a:off x="5211" y="1191"/>
                <a:ext cx="2" cy="1"/>
              </a:xfrm>
              <a:custGeom>
                <a:avLst/>
                <a:gdLst>
                  <a:gd name="T0" fmla="*/ 2 w 2"/>
                  <a:gd name="T1" fmla="*/ 0 h 1"/>
                  <a:gd name="T2" fmla="*/ 1 w 2"/>
                  <a:gd name="T3" fmla="*/ 0 h 1"/>
                  <a:gd name="T4" fmla="*/ 0 w 2"/>
                  <a:gd name="T5" fmla="*/ 0 h 1"/>
                  <a:gd name="T6" fmla="*/ 1 w 2"/>
                  <a:gd name="T7" fmla="*/ 1 h 1"/>
                  <a:gd name="T8" fmla="*/ 2 w 2"/>
                  <a:gd name="T9" fmla="*/ 0 h 1"/>
                </a:gdLst>
                <a:ahLst/>
                <a:cxnLst>
                  <a:cxn ang="0">
                    <a:pos x="T0" y="T1"/>
                  </a:cxn>
                  <a:cxn ang="0">
                    <a:pos x="T2" y="T3"/>
                  </a:cxn>
                  <a:cxn ang="0">
                    <a:pos x="T4" y="T5"/>
                  </a:cxn>
                  <a:cxn ang="0">
                    <a:pos x="T6" y="T7"/>
                  </a:cxn>
                  <a:cxn ang="0">
                    <a:pos x="T8" y="T9"/>
                  </a:cxn>
                </a:cxnLst>
                <a:rect l="0" t="0" r="r" b="b"/>
                <a:pathLst>
                  <a:path w="2" h="1">
                    <a:moveTo>
                      <a:pt x="2" y="0"/>
                    </a:moveTo>
                    <a:lnTo>
                      <a:pt x="1" y="0"/>
                    </a:lnTo>
                    <a:lnTo>
                      <a:pt x="0" y="0"/>
                    </a:lnTo>
                    <a:lnTo>
                      <a:pt x="1" y="1"/>
                    </a:lnTo>
                    <a:lnTo>
                      <a:pt x="2" y="0"/>
                    </a:lnTo>
                    <a:close/>
                  </a:path>
                </a:pathLst>
              </a:custGeom>
              <a:solidFill>
                <a:srgbClr val="BCB7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573" name="Freeform 792"/>
              <p:cNvSpPr/>
              <p:nvPr/>
            </p:nvSpPr>
            <p:spPr bwMode="auto">
              <a:xfrm>
                <a:off x="5200" y="1210"/>
                <a:ext cx="1" cy="1"/>
              </a:xfrm>
              <a:custGeom>
                <a:avLst/>
                <a:gdLst>
                  <a:gd name="T0" fmla="*/ 1 w 1"/>
                  <a:gd name="T1" fmla="*/ 1 h 1"/>
                  <a:gd name="T2" fmla="*/ 0 w 1"/>
                  <a:gd name="T3" fmla="*/ 0 h 1"/>
                  <a:gd name="T4" fmla="*/ 0 w 1"/>
                  <a:gd name="T5" fmla="*/ 0 h 1"/>
                  <a:gd name="T6" fmla="*/ 1 w 1"/>
                  <a:gd name="T7" fmla="*/ 1 h 1"/>
                  <a:gd name="T8" fmla="*/ 1 w 1"/>
                  <a:gd name="T9" fmla="*/ 1 h 1"/>
                </a:gdLst>
                <a:ahLst/>
                <a:cxnLst>
                  <a:cxn ang="0">
                    <a:pos x="T0" y="T1"/>
                  </a:cxn>
                  <a:cxn ang="0">
                    <a:pos x="T2" y="T3"/>
                  </a:cxn>
                  <a:cxn ang="0">
                    <a:pos x="T4" y="T5"/>
                  </a:cxn>
                  <a:cxn ang="0">
                    <a:pos x="T6" y="T7"/>
                  </a:cxn>
                  <a:cxn ang="0">
                    <a:pos x="T8" y="T9"/>
                  </a:cxn>
                </a:cxnLst>
                <a:rect l="0" t="0" r="r" b="b"/>
                <a:pathLst>
                  <a:path w="1" h="1">
                    <a:moveTo>
                      <a:pt x="1" y="1"/>
                    </a:moveTo>
                    <a:lnTo>
                      <a:pt x="0" y="0"/>
                    </a:lnTo>
                    <a:lnTo>
                      <a:pt x="0" y="0"/>
                    </a:lnTo>
                    <a:lnTo>
                      <a:pt x="1" y="1"/>
                    </a:lnTo>
                    <a:lnTo>
                      <a:pt x="1" y="1"/>
                    </a:lnTo>
                    <a:close/>
                  </a:path>
                </a:pathLst>
              </a:custGeom>
              <a:solidFill>
                <a:srgbClr val="BCB7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574" name="Freeform 793"/>
              <p:cNvSpPr/>
              <p:nvPr/>
            </p:nvSpPr>
            <p:spPr bwMode="auto">
              <a:xfrm>
                <a:off x="5199" y="1211"/>
                <a:ext cx="1" cy="1"/>
              </a:xfrm>
              <a:custGeom>
                <a:avLst/>
                <a:gdLst>
                  <a:gd name="T0" fmla="*/ 1 w 1"/>
                  <a:gd name="T1" fmla="*/ 1 h 1"/>
                  <a:gd name="T2" fmla="*/ 0 w 1"/>
                  <a:gd name="T3" fmla="*/ 0 h 1"/>
                  <a:gd name="T4" fmla="*/ 0 w 1"/>
                  <a:gd name="T5" fmla="*/ 0 h 1"/>
                  <a:gd name="T6" fmla="*/ 1 w 1"/>
                  <a:gd name="T7" fmla="*/ 1 h 1"/>
                  <a:gd name="T8" fmla="*/ 1 w 1"/>
                  <a:gd name="T9" fmla="*/ 1 h 1"/>
                </a:gdLst>
                <a:ahLst/>
                <a:cxnLst>
                  <a:cxn ang="0">
                    <a:pos x="T0" y="T1"/>
                  </a:cxn>
                  <a:cxn ang="0">
                    <a:pos x="T2" y="T3"/>
                  </a:cxn>
                  <a:cxn ang="0">
                    <a:pos x="T4" y="T5"/>
                  </a:cxn>
                  <a:cxn ang="0">
                    <a:pos x="T6" y="T7"/>
                  </a:cxn>
                  <a:cxn ang="0">
                    <a:pos x="T8" y="T9"/>
                  </a:cxn>
                </a:cxnLst>
                <a:rect l="0" t="0" r="r" b="b"/>
                <a:pathLst>
                  <a:path w="1" h="1">
                    <a:moveTo>
                      <a:pt x="1" y="1"/>
                    </a:moveTo>
                    <a:lnTo>
                      <a:pt x="0" y="0"/>
                    </a:lnTo>
                    <a:lnTo>
                      <a:pt x="0" y="0"/>
                    </a:lnTo>
                    <a:lnTo>
                      <a:pt x="1" y="1"/>
                    </a:lnTo>
                    <a:lnTo>
                      <a:pt x="1" y="1"/>
                    </a:lnTo>
                    <a:close/>
                  </a:path>
                </a:pathLst>
              </a:custGeom>
              <a:solidFill>
                <a:srgbClr val="BCB7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575" name="Freeform 794"/>
              <p:cNvSpPr/>
              <p:nvPr/>
            </p:nvSpPr>
            <p:spPr bwMode="auto">
              <a:xfrm>
                <a:off x="5198" y="1211"/>
                <a:ext cx="2" cy="1"/>
              </a:xfrm>
              <a:custGeom>
                <a:avLst/>
                <a:gdLst>
                  <a:gd name="T0" fmla="*/ 1 w 2"/>
                  <a:gd name="T1" fmla="*/ 0 h 1"/>
                  <a:gd name="T2" fmla="*/ 0 w 2"/>
                  <a:gd name="T3" fmla="*/ 0 h 1"/>
                  <a:gd name="T4" fmla="*/ 1 w 2"/>
                  <a:gd name="T5" fmla="*/ 0 h 1"/>
                  <a:gd name="T6" fmla="*/ 2 w 2"/>
                  <a:gd name="T7" fmla="*/ 1 h 1"/>
                  <a:gd name="T8" fmla="*/ 1 w 2"/>
                  <a:gd name="T9" fmla="*/ 0 h 1"/>
                </a:gdLst>
                <a:ahLst/>
                <a:cxnLst>
                  <a:cxn ang="0">
                    <a:pos x="T0" y="T1"/>
                  </a:cxn>
                  <a:cxn ang="0">
                    <a:pos x="T2" y="T3"/>
                  </a:cxn>
                  <a:cxn ang="0">
                    <a:pos x="T4" y="T5"/>
                  </a:cxn>
                  <a:cxn ang="0">
                    <a:pos x="T6" y="T7"/>
                  </a:cxn>
                  <a:cxn ang="0">
                    <a:pos x="T8" y="T9"/>
                  </a:cxn>
                </a:cxnLst>
                <a:rect l="0" t="0" r="r" b="b"/>
                <a:pathLst>
                  <a:path w="2" h="1">
                    <a:moveTo>
                      <a:pt x="1" y="0"/>
                    </a:moveTo>
                    <a:lnTo>
                      <a:pt x="0" y="0"/>
                    </a:lnTo>
                    <a:lnTo>
                      <a:pt x="1" y="0"/>
                    </a:lnTo>
                    <a:lnTo>
                      <a:pt x="2" y="1"/>
                    </a:lnTo>
                    <a:lnTo>
                      <a:pt x="1" y="0"/>
                    </a:lnTo>
                    <a:close/>
                  </a:path>
                </a:pathLst>
              </a:custGeom>
              <a:solidFill>
                <a:srgbClr val="BCB7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576" name="Freeform 795"/>
              <p:cNvSpPr/>
              <p:nvPr/>
            </p:nvSpPr>
            <p:spPr bwMode="auto">
              <a:xfrm>
                <a:off x="5198" y="1209"/>
                <a:ext cx="2" cy="2"/>
              </a:xfrm>
              <a:custGeom>
                <a:avLst/>
                <a:gdLst>
                  <a:gd name="T0" fmla="*/ 2 w 2"/>
                  <a:gd name="T1" fmla="*/ 1 h 2"/>
                  <a:gd name="T2" fmla="*/ 1 w 2"/>
                  <a:gd name="T3" fmla="*/ 0 h 2"/>
                  <a:gd name="T4" fmla="*/ 0 w 2"/>
                  <a:gd name="T5" fmla="*/ 1 h 2"/>
                  <a:gd name="T6" fmla="*/ 1 w 2"/>
                  <a:gd name="T7" fmla="*/ 2 h 2"/>
                  <a:gd name="T8" fmla="*/ 2 w 2"/>
                  <a:gd name="T9" fmla="*/ 1 h 2"/>
                </a:gdLst>
                <a:ahLst/>
                <a:cxnLst>
                  <a:cxn ang="0">
                    <a:pos x="T0" y="T1"/>
                  </a:cxn>
                  <a:cxn ang="0">
                    <a:pos x="T2" y="T3"/>
                  </a:cxn>
                  <a:cxn ang="0">
                    <a:pos x="T4" y="T5"/>
                  </a:cxn>
                  <a:cxn ang="0">
                    <a:pos x="T6" y="T7"/>
                  </a:cxn>
                  <a:cxn ang="0">
                    <a:pos x="T8" y="T9"/>
                  </a:cxn>
                </a:cxnLst>
                <a:rect l="0" t="0" r="r" b="b"/>
                <a:pathLst>
                  <a:path w="2" h="2">
                    <a:moveTo>
                      <a:pt x="2" y="1"/>
                    </a:moveTo>
                    <a:lnTo>
                      <a:pt x="1" y="0"/>
                    </a:lnTo>
                    <a:lnTo>
                      <a:pt x="0" y="1"/>
                    </a:lnTo>
                    <a:lnTo>
                      <a:pt x="1" y="2"/>
                    </a:lnTo>
                    <a:lnTo>
                      <a:pt x="2" y="1"/>
                    </a:lnTo>
                    <a:close/>
                  </a:path>
                </a:pathLst>
              </a:custGeom>
              <a:solidFill>
                <a:srgbClr val="BCB7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577" name="Freeform 796"/>
              <p:cNvSpPr/>
              <p:nvPr/>
            </p:nvSpPr>
            <p:spPr bwMode="auto">
              <a:xfrm>
                <a:off x="5198" y="1210"/>
                <a:ext cx="1" cy="1"/>
              </a:xfrm>
              <a:custGeom>
                <a:avLst/>
                <a:gdLst>
                  <a:gd name="T0" fmla="*/ 1 w 1"/>
                  <a:gd name="T1" fmla="*/ 1 h 1"/>
                  <a:gd name="T2" fmla="*/ 0 w 1"/>
                  <a:gd name="T3" fmla="*/ 0 h 1"/>
                  <a:gd name="T4" fmla="*/ 0 w 1"/>
                  <a:gd name="T5" fmla="*/ 0 h 1"/>
                  <a:gd name="T6" fmla="*/ 1 w 1"/>
                  <a:gd name="T7" fmla="*/ 1 h 1"/>
                  <a:gd name="T8" fmla="*/ 1 w 1"/>
                  <a:gd name="T9" fmla="*/ 1 h 1"/>
                </a:gdLst>
                <a:ahLst/>
                <a:cxnLst>
                  <a:cxn ang="0">
                    <a:pos x="T0" y="T1"/>
                  </a:cxn>
                  <a:cxn ang="0">
                    <a:pos x="T2" y="T3"/>
                  </a:cxn>
                  <a:cxn ang="0">
                    <a:pos x="T4" y="T5"/>
                  </a:cxn>
                  <a:cxn ang="0">
                    <a:pos x="T6" y="T7"/>
                  </a:cxn>
                  <a:cxn ang="0">
                    <a:pos x="T8" y="T9"/>
                  </a:cxn>
                </a:cxnLst>
                <a:rect l="0" t="0" r="r" b="b"/>
                <a:pathLst>
                  <a:path w="1" h="1">
                    <a:moveTo>
                      <a:pt x="1" y="1"/>
                    </a:moveTo>
                    <a:lnTo>
                      <a:pt x="0" y="0"/>
                    </a:lnTo>
                    <a:lnTo>
                      <a:pt x="0" y="0"/>
                    </a:lnTo>
                    <a:lnTo>
                      <a:pt x="1" y="1"/>
                    </a:lnTo>
                    <a:lnTo>
                      <a:pt x="1" y="1"/>
                    </a:lnTo>
                    <a:close/>
                  </a:path>
                </a:pathLst>
              </a:custGeom>
              <a:solidFill>
                <a:srgbClr val="BCB7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578" name="Freeform 797"/>
              <p:cNvSpPr/>
              <p:nvPr/>
            </p:nvSpPr>
            <p:spPr bwMode="auto">
              <a:xfrm>
                <a:off x="5198" y="1210"/>
                <a:ext cx="1" cy="1"/>
              </a:xfrm>
              <a:custGeom>
                <a:avLst/>
                <a:gdLst>
                  <a:gd name="T0" fmla="*/ 1 w 1"/>
                  <a:gd name="T1" fmla="*/ 1 h 1"/>
                  <a:gd name="T2" fmla="*/ 0 w 1"/>
                  <a:gd name="T3" fmla="*/ 0 h 1"/>
                  <a:gd name="T4" fmla="*/ 0 w 1"/>
                  <a:gd name="T5" fmla="*/ 1 h 1"/>
                  <a:gd name="T6" fmla="*/ 1 w 1"/>
                  <a:gd name="T7" fmla="*/ 1 h 1"/>
                  <a:gd name="T8" fmla="*/ 1 w 1"/>
                  <a:gd name="T9" fmla="*/ 1 h 1"/>
                </a:gdLst>
                <a:ahLst/>
                <a:cxnLst>
                  <a:cxn ang="0">
                    <a:pos x="T0" y="T1"/>
                  </a:cxn>
                  <a:cxn ang="0">
                    <a:pos x="T2" y="T3"/>
                  </a:cxn>
                  <a:cxn ang="0">
                    <a:pos x="T4" y="T5"/>
                  </a:cxn>
                  <a:cxn ang="0">
                    <a:pos x="T6" y="T7"/>
                  </a:cxn>
                  <a:cxn ang="0">
                    <a:pos x="T8" y="T9"/>
                  </a:cxn>
                </a:cxnLst>
                <a:rect l="0" t="0" r="r" b="b"/>
                <a:pathLst>
                  <a:path w="1" h="1">
                    <a:moveTo>
                      <a:pt x="1" y="1"/>
                    </a:moveTo>
                    <a:lnTo>
                      <a:pt x="0" y="0"/>
                    </a:lnTo>
                    <a:lnTo>
                      <a:pt x="0" y="1"/>
                    </a:lnTo>
                    <a:lnTo>
                      <a:pt x="1" y="1"/>
                    </a:lnTo>
                    <a:lnTo>
                      <a:pt x="1" y="1"/>
                    </a:lnTo>
                    <a:close/>
                  </a:path>
                </a:pathLst>
              </a:custGeom>
              <a:solidFill>
                <a:srgbClr val="BCB7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579" name="Freeform 798"/>
              <p:cNvSpPr/>
              <p:nvPr/>
            </p:nvSpPr>
            <p:spPr bwMode="auto">
              <a:xfrm>
                <a:off x="5209" y="1191"/>
                <a:ext cx="3" cy="1"/>
              </a:xfrm>
              <a:custGeom>
                <a:avLst/>
                <a:gdLst>
                  <a:gd name="T0" fmla="*/ 3 w 3"/>
                  <a:gd name="T1" fmla="*/ 1 h 1"/>
                  <a:gd name="T2" fmla="*/ 2 w 3"/>
                  <a:gd name="T3" fmla="*/ 0 h 1"/>
                  <a:gd name="T4" fmla="*/ 0 w 3"/>
                  <a:gd name="T5" fmla="*/ 0 h 1"/>
                  <a:gd name="T6" fmla="*/ 1 w 3"/>
                  <a:gd name="T7" fmla="*/ 0 h 1"/>
                  <a:gd name="T8" fmla="*/ 3 w 3"/>
                  <a:gd name="T9" fmla="*/ 1 h 1"/>
                </a:gdLst>
                <a:ahLst/>
                <a:cxnLst>
                  <a:cxn ang="0">
                    <a:pos x="T0" y="T1"/>
                  </a:cxn>
                  <a:cxn ang="0">
                    <a:pos x="T2" y="T3"/>
                  </a:cxn>
                  <a:cxn ang="0">
                    <a:pos x="T4" y="T5"/>
                  </a:cxn>
                  <a:cxn ang="0">
                    <a:pos x="T6" y="T7"/>
                  </a:cxn>
                  <a:cxn ang="0">
                    <a:pos x="T8" y="T9"/>
                  </a:cxn>
                </a:cxnLst>
                <a:rect l="0" t="0" r="r" b="b"/>
                <a:pathLst>
                  <a:path w="3" h="1">
                    <a:moveTo>
                      <a:pt x="3" y="1"/>
                    </a:moveTo>
                    <a:cubicBezTo>
                      <a:pt x="2" y="0"/>
                      <a:pt x="2" y="0"/>
                      <a:pt x="2" y="0"/>
                    </a:cubicBezTo>
                    <a:cubicBezTo>
                      <a:pt x="2" y="0"/>
                      <a:pt x="1" y="0"/>
                      <a:pt x="0" y="0"/>
                    </a:cubicBezTo>
                    <a:cubicBezTo>
                      <a:pt x="1" y="0"/>
                      <a:pt x="1" y="0"/>
                      <a:pt x="1" y="0"/>
                    </a:cubicBezTo>
                    <a:cubicBezTo>
                      <a:pt x="2" y="0"/>
                      <a:pt x="2" y="1"/>
                      <a:pt x="3" y="1"/>
                    </a:cubicBezTo>
                    <a:close/>
                  </a:path>
                </a:pathLst>
              </a:custGeom>
              <a:solidFill>
                <a:srgbClr val="4F4B4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580" name="Rectangle 799"/>
              <p:cNvSpPr>
                <a:spLocks noChangeArrowheads="1"/>
              </p:cNvSpPr>
              <p:nvPr/>
            </p:nvSpPr>
            <p:spPr bwMode="auto">
              <a:xfrm>
                <a:off x="5209" y="1190"/>
                <a:ext cx="1" cy="1"/>
              </a:xfrm>
              <a:prstGeom prst="rect">
                <a:avLst/>
              </a:prstGeom>
              <a:solidFill>
                <a:srgbClr val="BCB7B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sz="1800"/>
              </a:p>
            </p:txBody>
          </p:sp>
          <p:sp>
            <p:nvSpPr>
              <p:cNvPr id="581" name="Freeform 800"/>
              <p:cNvSpPr/>
              <p:nvPr/>
            </p:nvSpPr>
            <p:spPr bwMode="auto">
              <a:xfrm>
                <a:off x="5198" y="1207"/>
                <a:ext cx="2" cy="3"/>
              </a:xfrm>
              <a:custGeom>
                <a:avLst/>
                <a:gdLst>
                  <a:gd name="T0" fmla="*/ 1 w 2"/>
                  <a:gd name="T1" fmla="*/ 0 h 3"/>
                  <a:gd name="T2" fmla="*/ 0 w 2"/>
                  <a:gd name="T3" fmla="*/ 0 h 3"/>
                  <a:gd name="T4" fmla="*/ 1 w 2"/>
                  <a:gd name="T5" fmla="*/ 2 h 3"/>
                  <a:gd name="T6" fmla="*/ 2 w 2"/>
                  <a:gd name="T7" fmla="*/ 3 h 3"/>
                  <a:gd name="T8" fmla="*/ 1 w 2"/>
                  <a:gd name="T9" fmla="*/ 0 h 3"/>
                </a:gdLst>
                <a:ahLst/>
                <a:cxnLst>
                  <a:cxn ang="0">
                    <a:pos x="T0" y="T1"/>
                  </a:cxn>
                  <a:cxn ang="0">
                    <a:pos x="T2" y="T3"/>
                  </a:cxn>
                  <a:cxn ang="0">
                    <a:pos x="T4" y="T5"/>
                  </a:cxn>
                  <a:cxn ang="0">
                    <a:pos x="T6" y="T7"/>
                  </a:cxn>
                  <a:cxn ang="0">
                    <a:pos x="T8" y="T9"/>
                  </a:cxn>
                </a:cxnLst>
                <a:rect l="0" t="0" r="r" b="b"/>
                <a:pathLst>
                  <a:path w="2" h="3">
                    <a:moveTo>
                      <a:pt x="1" y="0"/>
                    </a:moveTo>
                    <a:cubicBezTo>
                      <a:pt x="0" y="0"/>
                      <a:pt x="0" y="0"/>
                      <a:pt x="0" y="0"/>
                    </a:cubicBezTo>
                    <a:cubicBezTo>
                      <a:pt x="0" y="1"/>
                      <a:pt x="0" y="2"/>
                      <a:pt x="1" y="2"/>
                    </a:cubicBezTo>
                    <a:cubicBezTo>
                      <a:pt x="2" y="3"/>
                      <a:pt x="2" y="3"/>
                      <a:pt x="2" y="3"/>
                    </a:cubicBezTo>
                    <a:cubicBezTo>
                      <a:pt x="1" y="2"/>
                      <a:pt x="1" y="1"/>
                      <a:pt x="1" y="0"/>
                    </a:cubicBezTo>
                    <a:close/>
                  </a:path>
                </a:pathLst>
              </a:custGeom>
              <a:solidFill>
                <a:srgbClr val="7C797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582" name="Freeform 801"/>
              <p:cNvSpPr/>
              <p:nvPr/>
            </p:nvSpPr>
            <p:spPr bwMode="auto">
              <a:xfrm>
                <a:off x="5208" y="1190"/>
                <a:ext cx="2" cy="0"/>
              </a:xfrm>
              <a:custGeom>
                <a:avLst/>
                <a:gdLst>
                  <a:gd name="T0" fmla="*/ 2 w 2"/>
                  <a:gd name="T1" fmla="*/ 1 w 2"/>
                  <a:gd name="T2" fmla="*/ 0 w 2"/>
                  <a:gd name="T3" fmla="*/ 0 w 2"/>
                  <a:gd name="T4" fmla="*/ 2 w 2"/>
                </a:gdLst>
                <a:ahLst/>
                <a:cxnLst>
                  <a:cxn ang="0">
                    <a:pos x="T0" y="0"/>
                  </a:cxn>
                  <a:cxn ang="0">
                    <a:pos x="T1" y="0"/>
                  </a:cxn>
                  <a:cxn ang="0">
                    <a:pos x="T2" y="0"/>
                  </a:cxn>
                  <a:cxn ang="0">
                    <a:pos x="T3" y="0"/>
                  </a:cxn>
                  <a:cxn ang="0">
                    <a:pos x="T4" y="0"/>
                  </a:cxn>
                </a:cxnLst>
                <a:rect l="0" t="0" r="r" b="b"/>
                <a:pathLst>
                  <a:path w="2">
                    <a:moveTo>
                      <a:pt x="2" y="0"/>
                    </a:moveTo>
                    <a:lnTo>
                      <a:pt x="1" y="0"/>
                    </a:lnTo>
                    <a:lnTo>
                      <a:pt x="0" y="0"/>
                    </a:lnTo>
                    <a:lnTo>
                      <a:pt x="0" y="0"/>
                    </a:lnTo>
                    <a:lnTo>
                      <a:pt x="2" y="0"/>
                    </a:lnTo>
                    <a:close/>
                  </a:path>
                </a:pathLst>
              </a:custGeom>
              <a:solidFill>
                <a:srgbClr val="BCB7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583" name="Freeform 802"/>
              <p:cNvSpPr/>
              <p:nvPr/>
            </p:nvSpPr>
            <p:spPr bwMode="auto">
              <a:xfrm>
                <a:off x="5207" y="1190"/>
                <a:ext cx="1" cy="1"/>
              </a:xfrm>
              <a:custGeom>
                <a:avLst/>
                <a:gdLst>
                  <a:gd name="T0" fmla="*/ 1 w 1"/>
                  <a:gd name="T1" fmla="*/ 0 h 1"/>
                  <a:gd name="T2" fmla="*/ 1 w 1"/>
                  <a:gd name="T3" fmla="*/ 0 h 1"/>
                  <a:gd name="T4" fmla="*/ 0 w 1"/>
                  <a:gd name="T5" fmla="*/ 0 h 1"/>
                  <a:gd name="T6" fmla="*/ 1 w 1"/>
                  <a:gd name="T7" fmla="*/ 1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lnTo>
                      <a:pt x="1" y="0"/>
                    </a:lnTo>
                    <a:lnTo>
                      <a:pt x="0" y="0"/>
                    </a:lnTo>
                    <a:lnTo>
                      <a:pt x="1" y="1"/>
                    </a:lnTo>
                    <a:lnTo>
                      <a:pt x="1" y="0"/>
                    </a:lnTo>
                    <a:close/>
                  </a:path>
                </a:pathLst>
              </a:custGeom>
              <a:solidFill>
                <a:srgbClr val="BCB7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584" name="Freeform 803"/>
              <p:cNvSpPr/>
              <p:nvPr/>
            </p:nvSpPr>
            <p:spPr bwMode="auto">
              <a:xfrm>
                <a:off x="5207" y="1190"/>
                <a:ext cx="1" cy="2"/>
              </a:xfrm>
              <a:custGeom>
                <a:avLst/>
                <a:gdLst>
                  <a:gd name="T0" fmla="*/ 1 w 1"/>
                  <a:gd name="T1" fmla="*/ 1 h 2"/>
                  <a:gd name="T2" fmla="*/ 0 w 1"/>
                  <a:gd name="T3" fmla="*/ 0 h 2"/>
                  <a:gd name="T4" fmla="*/ 0 w 1"/>
                  <a:gd name="T5" fmla="*/ 1 h 2"/>
                  <a:gd name="T6" fmla="*/ 1 w 1"/>
                  <a:gd name="T7" fmla="*/ 2 h 2"/>
                  <a:gd name="T8" fmla="*/ 1 w 1"/>
                  <a:gd name="T9" fmla="*/ 1 h 2"/>
                </a:gdLst>
                <a:ahLst/>
                <a:cxnLst>
                  <a:cxn ang="0">
                    <a:pos x="T0" y="T1"/>
                  </a:cxn>
                  <a:cxn ang="0">
                    <a:pos x="T2" y="T3"/>
                  </a:cxn>
                  <a:cxn ang="0">
                    <a:pos x="T4" y="T5"/>
                  </a:cxn>
                  <a:cxn ang="0">
                    <a:pos x="T6" y="T7"/>
                  </a:cxn>
                  <a:cxn ang="0">
                    <a:pos x="T8" y="T9"/>
                  </a:cxn>
                </a:cxnLst>
                <a:rect l="0" t="0" r="r" b="b"/>
                <a:pathLst>
                  <a:path w="1" h="2">
                    <a:moveTo>
                      <a:pt x="1" y="1"/>
                    </a:moveTo>
                    <a:lnTo>
                      <a:pt x="0" y="0"/>
                    </a:lnTo>
                    <a:lnTo>
                      <a:pt x="0" y="1"/>
                    </a:lnTo>
                    <a:lnTo>
                      <a:pt x="1" y="2"/>
                    </a:lnTo>
                    <a:lnTo>
                      <a:pt x="1" y="1"/>
                    </a:lnTo>
                    <a:close/>
                  </a:path>
                </a:pathLst>
              </a:custGeom>
              <a:solidFill>
                <a:srgbClr val="BCB7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585" name="Freeform 804"/>
              <p:cNvSpPr/>
              <p:nvPr/>
            </p:nvSpPr>
            <p:spPr bwMode="auto">
              <a:xfrm>
                <a:off x="5207" y="1190"/>
                <a:ext cx="1" cy="1"/>
              </a:xfrm>
              <a:custGeom>
                <a:avLst/>
                <a:gdLst>
                  <a:gd name="T0" fmla="*/ 1 w 1"/>
                  <a:gd name="T1" fmla="*/ 1 h 1"/>
                  <a:gd name="T2" fmla="*/ 0 w 1"/>
                  <a:gd name="T3" fmla="*/ 0 h 1"/>
                  <a:gd name="T4" fmla="*/ 0 w 1"/>
                  <a:gd name="T5" fmla="*/ 0 h 1"/>
                  <a:gd name="T6" fmla="*/ 1 w 1"/>
                  <a:gd name="T7" fmla="*/ 1 h 1"/>
                  <a:gd name="T8" fmla="*/ 1 w 1"/>
                  <a:gd name="T9" fmla="*/ 1 h 1"/>
                </a:gdLst>
                <a:ahLst/>
                <a:cxnLst>
                  <a:cxn ang="0">
                    <a:pos x="T0" y="T1"/>
                  </a:cxn>
                  <a:cxn ang="0">
                    <a:pos x="T2" y="T3"/>
                  </a:cxn>
                  <a:cxn ang="0">
                    <a:pos x="T4" y="T5"/>
                  </a:cxn>
                  <a:cxn ang="0">
                    <a:pos x="T6" y="T7"/>
                  </a:cxn>
                  <a:cxn ang="0">
                    <a:pos x="T8" y="T9"/>
                  </a:cxn>
                </a:cxnLst>
                <a:rect l="0" t="0" r="r" b="b"/>
                <a:pathLst>
                  <a:path w="1" h="1">
                    <a:moveTo>
                      <a:pt x="1" y="1"/>
                    </a:moveTo>
                    <a:lnTo>
                      <a:pt x="0" y="0"/>
                    </a:lnTo>
                    <a:lnTo>
                      <a:pt x="0" y="0"/>
                    </a:lnTo>
                    <a:lnTo>
                      <a:pt x="1" y="1"/>
                    </a:lnTo>
                    <a:lnTo>
                      <a:pt x="1" y="1"/>
                    </a:lnTo>
                    <a:close/>
                  </a:path>
                </a:pathLst>
              </a:custGeom>
              <a:solidFill>
                <a:srgbClr val="BCB7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586" name="Freeform 805"/>
              <p:cNvSpPr/>
              <p:nvPr/>
            </p:nvSpPr>
            <p:spPr bwMode="auto">
              <a:xfrm>
                <a:off x="5207" y="1190"/>
                <a:ext cx="1" cy="1"/>
              </a:xfrm>
              <a:custGeom>
                <a:avLst/>
                <a:gdLst>
                  <a:gd name="T0" fmla="*/ 1 w 1"/>
                  <a:gd name="T1" fmla="*/ 1 h 1"/>
                  <a:gd name="T2" fmla="*/ 0 w 1"/>
                  <a:gd name="T3" fmla="*/ 0 h 1"/>
                  <a:gd name="T4" fmla="*/ 0 w 1"/>
                  <a:gd name="T5" fmla="*/ 0 h 1"/>
                  <a:gd name="T6" fmla="*/ 1 w 1"/>
                  <a:gd name="T7" fmla="*/ 1 h 1"/>
                  <a:gd name="T8" fmla="*/ 1 w 1"/>
                  <a:gd name="T9" fmla="*/ 1 h 1"/>
                </a:gdLst>
                <a:ahLst/>
                <a:cxnLst>
                  <a:cxn ang="0">
                    <a:pos x="T0" y="T1"/>
                  </a:cxn>
                  <a:cxn ang="0">
                    <a:pos x="T2" y="T3"/>
                  </a:cxn>
                  <a:cxn ang="0">
                    <a:pos x="T4" y="T5"/>
                  </a:cxn>
                  <a:cxn ang="0">
                    <a:pos x="T6" y="T7"/>
                  </a:cxn>
                  <a:cxn ang="0">
                    <a:pos x="T8" y="T9"/>
                  </a:cxn>
                </a:cxnLst>
                <a:rect l="0" t="0" r="r" b="b"/>
                <a:pathLst>
                  <a:path w="1" h="1">
                    <a:moveTo>
                      <a:pt x="1" y="1"/>
                    </a:moveTo>
                    <a:lnTo>
                      <a:pt x="0" y="0"/>
                    </a:lnTo>
                    <a:lnTo>
                      <a:pt x="0" y="0"/>
                    </a:lnTo>
                    <a:lnTo>
                      <a:pt x="1" y="1"/>
                    </a:lnTo>
                    <a:lnTo>
                      <a:pt x="1" y="1"/>
                    </a:lnTo>
                    <a:close/>
                  </a:path>
                </a:pathLst>
              </a:custGeom>
              <a:solidFill>
                <a:srgbClr val="BCB7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587" name="Freeform 806"/>
              <p:cNvSpPr/>
              <p:nvPr/>
            </p:nvSpPr>
            <p:spPr bwMode="auto">
              <a:xfrm>
                <a:off x="5207" y="1190"/>
                <a:ext cx="1" cy="1"/>
              </a:xfrm>
              <a:custGeom>
                <a:avLst/>
                <a:gdLst>
                  <a:gd name="T0" fmla="*/ 1 w 1"/>
                  <a:gd name="T1" fmla="*/ 1 h 1"/>
                  <a:gd name="T2" fmla="*/ 0 w 1"/>
                  <a:gd name="T3" fmla="*/ 0 h 1"/>
                  <a:gd name="T4" fmla="*/ 0 w 1"/>
                  <a:gd name="T5" fmla="*/ 0 h 1"/>
                  <a:gd name="T6" fmla="*/ 1 w 1"/>
                  <a:gd name="T7" fmla="*/ 1 h 1"/>
                  <a:gd name="T8" fmla="*/ 1 w 1"/>
                  <a:gd name="T9" fmla="*/ 1 h 1"/>
                </a:gdLst>
                <a:ahLst/>
                <a:cxnLst>
                  <a:cxn ang="0">
                    <a:pos x="T0" y="T1"/>
                  </a:cxn>
                  <a:cxn ang="0">
                    <a:pos x="T2" y="T3"/>
                  </a:cxn>
                  <a:cxn ang="0">
                    <a:pos x="T4" y="T5"/>
                  </a:cxn>
                  <a:cxn ang="0">
                    <a:pos x="T6" y="T7"/>
                  </a:cxn>
                  <a:cxn ang="0">
                    <a:pos x="T8" y="T9"/>
                  </a:cxn>
                </a:cxnLst>
                <a:rect l="0" t="0" r="r" b="b"/>
                <a:pathLst>
                  <a:path w="1" h="1">
                    <a:moveTo>
                      <a:pt x="1" y="1"/>
                    </a:moveTo>
                    <a:lnTo>
                      <a:pt x="0" y="0"/>
                    </a:lnTo>
                    <a:lnTo>
                      <a:pt x="0" y="0"/>
                    </a:lnTo>
                    <a:lnTo>
                      <a:pt x="1" y="1"/>
                    </a:lnTo>
                    <a:lnTo>
                      <a:pt x="1" y="1"/>
                    </a:lnTo>
                    <a:close/>
                  </a:path>
                </a:pathLst>
              </a:custGeom>
              <a:solidFill>
                <a:srgbClr val="BCB7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588" name="Freeform 807"/>
              <p:cNvSpPr/>
              <p:nvPr/>
            </p:nvSpPr>
            <p:spPr bwMode="auto">
              <a:xfrm>
                <a:off x="5197" y="1207"/>
                <a:ext cx="1" cy="1"/>
              </a:xfrm>
              <a:custGeom>
                <a:avLst/>
                <a:gdLst>
                  <a:gd name="T0" fmla="*/ 1 w 1"/>
                  <a:gd name="T1" fmla="*/ 0 h 1"/>
                  <a:gd name="T2" fmla="*/ 0 w 1"/>
                  <a:gd name="T3" fmla="*/ 0 h 1"/>
                  <a:gd name="T4" fmla="*/ 0 w 1"/>
                  <a:gd name="T5" fmla="*/ 0 h 1"/>
                  <a:gd name="T6" fmla="*/ 1 w 1"/>
                  <a:gd name="T7" fmla="*/ 1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lnTo>
                      <a:pt x="0" y="0"/>
                    </a:lnTo>
                    <a:lnTo>
                      <a:pt x="0" y="0"/>
                    </a:lnTo>
                    <a:lnTo>
                      <a:pt x="1" y="1"/>
                    </a:lnTo>
                    <a:lnTo>
                      <a:pt x="1" y="0"/>
                    </a:lnTo>
                    <a:close/>
                  </a:path>
                </a:pathLst>
              </a:custGeom>
              <a:solidFill>
                <a:srgbClr val="BCB7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grpSp>
        <p:grpSp>
          <p:nvGrpSpPr>
            <p:cNvPr id="90" name="Group 1009"/>
            <p:cNvGrpSpPr/>
            <p:nvPr/>
          </p:nvGrpSpPr>
          <p:grpSpPr bwMode="auto">
            <a:xfrm>
              <a:off x="7197725" y="1555750"/>
              <a:ext cx="1847850" cy="4673600"/>
              <a:chOff x="4382" y="980"/>
              <a:chExt cx="1164" cy="2944"/>
            </a:xfrm>
          </p:grpSpPr>
          <p:sp>
            <p:nvSpPr>
              <p:cNvPr id="189" name="Freeform 809"/>
              <p:cNvSpPr/>
              <p:nvPr/>
            </p:nvSpPr>
            <p:spPr bwMode="auto">
              <a:xfrm>
                <a:off x="5204" y="1191"/>
                <a:ext cx="4" cy="3"/>
              </a:xfrm>
              <a:custGeom>
                <a:avLst/>
                <a:gdLst>
                  <a:gd name="T0" fmla="*/ 4 w 4"/>
                  <a:gd name="T1" fmla="*/ 1 h 3"/>
                  <a:gd name="T2" fmla="*/ 3 w 4"/>
                  <a:gd name="T3" fmla="*/ 0 h 3"/>
                  <a:gd name="T4" fmla="*/ 2 w 4"/>
                  <a:gd name="T5" fmla="*/ 1 h 3"/>
                  <a:gd name="T6" fmla="*/ 0 w 4"/>
                  <a:gd name="T7" fmla="*/ 2 h 3"/>
                  <a:gd name="T8" fmla="*/ 1 w 4"/>
                  <a:gd name="T9" fmla="*/ 3 h 3"/>
                  <a:gd name="T10" fmla="*/ 3 w 4"/>
                  <a:gd name="T11" fmla="*/ 1 h 3"/>
                  <a:gd name="T12" fmla="*/ 4 w 4"/>
                  <a:gd name="T13" fmla="*/ 1 h 3"/>
                </a:gdLst>
                <a:ahLst/>
                <a:cxnLst>
                  <a:cxn ang="0">
                    <a:pos x="T0" y="T1"/>
                  </a:cxn>
                  <a:cxn ang="0">
                    <a:pos x="T2" y="T3"/>
                  </a:cxn>
                  <a:cxn ang="0">
                    <a:pos x="T4" y="T5"/>
                  </a:cxn>
                  <a:cxn ang="0">
                    <a:pos x="T6" y="T7"/>
                  </a:cxn>
                  <a:cxn ang="0">
                    <a:pos x="T8" y="T9"/>
                  </a:cxn>
                  <a:cxn ang="0">
                    <a:pos x="T10" y="T11"/>
                  </a:cxn>
                  <a:cxn ang="0">
                    <a:pos x="T12" y="T13"/>
                  </a:cxn>
                </a:cxnLst>
                <a:rect l="0" t="0" r="r" b="b"/>
                <a:pathLst>
                  <a:path w="4" h="3">
                    <a:moveTo>
                      <a:pt x="4" y="1"/>
                    </a:moveTo>
                    <a:cubicBezTo>
                      <a:pt x="3" y="0"/>
                      <a:pt x="3" y="0"/>
                      <a:pt x="3" y="0"/>
                    </a:cubicBezTo>
                    <a:cubicBezTo>
                      <a:pt x="3" y="1"/>
                      <a:pt x="2" y="1"/>
                      <a:pt x="2" y="1"/>
                    </a:cubicBezTo>
                    <a:cubicBezTo>
                      <a:pt x="1" y="1"/>
                      <a:pt x="1" y="2"/>
                      <a:pt x="0" y="2"/>
                    </a:cubicBezTo>
                    <a:cubicBezTo>
                      <a:pt x="1" y="3"/>
                      <a:pt x="1" y="3"/>
                      <a:pt x="1" y="3"/>
                    </a:cubicBezTo>
                    <a:cubicBezTo>
                      <a:pt x="1" y="2"/>
                      <a:pt x="2" y="2"/>
                      <a:pt x="3" y="1"/>
                    </a:cubicBezTo>
                    <a:cubicBezTo>
                      <a:pt x="3" y="1"/>
                      <a:pt x="3" y="1"/>
                      <a:pt x="4" y="1"/>
                    </a:cubicBezTo>
                    <a:close/>
                  </a:path>
                </a:pathLst>
              </a:custGeom>
              <a:solidFill>
                <a:srgbClr val="4F4B4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190" name="Freeform 810"/>
              <p:cNvSpPr/>
              <p:nvPr/>
            </p:nvSpPr>
            <p:spPr bwMode="auto">
              <a:xfrm>
                <a:off x="5197" y="1205"/>
                <a:ext cx="1" cy="2"/>
              </a:xfrm>
              <a:custGeom>
                <a:avLst/>
                <a:gdLst>
                  <a:gd name="T0" fmla="*/ 1 w 1"/>
                  <a:gd name="T1" fmla="*/ 1 h 2"/>
                  <a:gd name="T2" fmla="*/ 0 w 1"/>
                  <a:gd name="T3" fmla="*/ 0 h 2"/>
                  <a:gd name="T4" fmla="*/ 0 w 1"/>
                  <a:gd name="T5" fmla="*/ 2 h 2"/>
                  <a:gd name="T6" fmla="*/ 1 w 1"/>
                  <a:gd name="T7" fmla="*/ 2 h 2"/>
                  <a:gd name="T8" fmla="*/ 1 w 1"/>
                  <a:gd name="T9" fmla="*/ 1 h 2"/>
                </a:gdLst>
                <a:ahLst/>
                <a:cxnLst>
                  <a:cxn ang="0">
                    <a:pos x="T0" y="T1"/>
                  </a:cxn>
                  <a:cxn ang="0">
                    <a:pos x="T2" y="T3"/>
                  </a:cxn>
                  <a:cxn ang="0">
                    <a:pos x="T4" y="T5"/>
                  </a:cxn>
                  <a:cxn ang="0">
                    <a:pos x="T6" y="T7"/>
                  </a:cxn>
                  <a:cxn ang="0">
                    <a:pos x="T8" y="T9"/>
                  </a:cxn>
                </a:cxnLst>
                <a:rect l="0" t="0" r="r" b="b"/>
                <a:pathLst>
                  <a:path w="1" h="2">
                    <a:moveTo>
                      <a:pt x="1" y="1"/>
                    </a:moveTo>
                    <a:lnTo>
                      <a:pt x="0" y="0"/>
                    </a:lnTo>
                    <a:lnTo>
                      <a:pt x="0" y="2"/>
                    </a:lnTo>
                    <a:lnTo>
                      <a:pt x="1" y="2"/>
                    </a:lnTo>
                    <a:lnTo>
                      <a:pt x="1" y="1"/>
                    </a:lnTo>
                    <a:close/>
                  </a:path>
                </a:pathLst>
              </a:custGeom>
              <a:solidFill>
                <a:srgbClr val="BCB7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191" name="Freeform 811"/>
              <p:cNvSpPr/>
              <p:nvPr/>
            </p:nvSpPr>
            <p:spPr bwMode="auto">
              <a:xfrm>
                <a:off x="5197" y="1204"/>
                <a:ext cx="2" cy="1"/>
              </a:xfrm>
              <a:custGeom>
                <a:avLst/>
                <a:gdLst>
                  <a:gd name="T0" fmla="*/ 2 w 2"/>
                  <a:gd name="T1" fmla="*/ 1 h 1"/>
                  <a:gd name="T2" fmla="*/ 1 w 2"/>
                  <a:gd name="T3" fmla="*/ 0 h 1"/>
                  <a:gd name="T4" fmla="*/ 0 w 2"/>
                  <a:gd name="T5" fmla="*/ 1 h 1"/>
                  <a:gd name="T6" fmla="*/ 1 w 2"/>
                  <a:gd name="T7" fmla="*/ 1 h 1"/>
                  <a:gd name="T8" fmla="*/ 2 w 2"/>
                  <a:gd name="T9" fmla="*/ 1 h 1"/>
                </a:gdLst>
                <a:ahLst/>
                <a:cxnLst>
                  <a:cxn ang="0">
                    <a:pos x="T0" y="T1"/>
                  </a:cxn>
                  <a:cxn ang="0">
                    <a:pos x="T2" y="T3"/>
                  </a:cxn>
                  <a:cxn ang="0">
                    <a:pos x="T4" y="T5"/>
                  </a:cxn>
                  <a:cxn ang="0">
                    <a:pos x="T6" y="T7"/>
                  </a:cxn>
                  <a:cxn ang="0">
                    <a:pos x="T8" y="T9"/>
                  </a:cxn>
                </a:cxnLst>
                <a:rect l="0" t="0" r="r" b="b"/>
                <a:pathLst>
                  <a:path w="2" h="1">
                    <a:moveTo>
                      <a:pt x="2" y="1"/>
                    </a:moveTo>
                    <a:lnTo>
                      <a:pt x="1" y="0"/>
                    </a:lnTo>
                    <a:lnTo>
                      <a:pt x="0" y="1"/>
                    </a:lnTo>
                    <a:lnTo>
                      <a:pt x="1" y="1"/>
                    </a:lnTo>
                    <a:lnTo>
                      <a:pt x="2" y="1"/>
                    </a:lnTo>
                    <a:close/>
                  </a:path>
                </a:pathLst>
              </a:custGeom>
              <a:solidFill>
                <a:srgbClr val="BCB7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192" name="Freeform 812"/>
              <p:cNvSpPr/>
              <p:nvPr/>
            </p:nvSpPr>
            <p:spPr bwMode="auto">
              <a:xfrm>
                <a:off x="5197" y="1205"/>
                <a:ext cx="1" cy="1"/>
              </a:xfrm>
              <a:custGeom>
                <a:avLst/>
                <a:gdLst>
                  <a:gd name="T0" fmla="*/ 1 w 1"/>
                  <a:gd name="T1" fmla="*/ 0 h 1"/>
                  <a:gd name="T2" fmla="*/ 0 w 1"/>
                  <a:gd name="T3" fmla="*/ 0 h 1"/>
                  <a:gd name="T4" fmla="*/ 0 w 1"/>
                  <a:gd name="T5" fmla="*/ 0 h 1"/>
                  <a:gd name="T6" fmla="*/ 1 w 1"/>
                  <a:gd name="T7" fmla="*/ 1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lnTo>
                      <a:pt x="0" y="0"/>
                    </a:lnTo>
                    <a:lnTo>
                      <a:pt x="0" y="0"/>
                    </a:lnTo>
                    <a:lnTo>
                      <a:pt x="1" y="1"/>
                    </a:lnTo>
                    <a:lnTo>
                      <a:pt x="1" y="0"/>
                    </a:lnTo>
                    <a:close/>
                  </a:path>
                </a:pathLst>
              </a:custGeom>
              <a:solidFill>
                <a:srgbClr val="BCB7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193" name="Freeform 813"/>
              <p:cNvSpPr/>
              <p:nvPr/>
            </p:nvSpPr>
            <p:spPr bwMode="auto">
              <a:xfrm>
                <a:off x="5197" y="1205"/>
                <a:ext cx="1" cy="1"/>
              </a:xfrm>
              <a:custGeom>
                <a:avLst/>
                <a:gdLst>
                  <a:gd name="T0" fmla="*/ 1 w 1"/>
                  <a:gd name="T1" fmla="*/ 1 h 1"/>
                  <a:gd name="T2" fmla="*/ 0 w 1"/>
                  <a:gd name="T3" fmla="*/ 0 h 1"/>
                  <a:gd name="T4" fmla="*/ 0 w 1"/>
                  <a:gd name="T5" fmla="*/ 0 h 1"/>
                  <a:gd name="T6" fmla="*/ 1 w 1"/>
                  <a:gd name="T7" fmla="*/ 1 h 1"/>
                  <a:gd name="T8" fmla="*/ 1 w 1"/>
                  <a:gd name="T9" fmla="*/ 1 h 1"/>
                </a:gdLst>
                <a:ahLst/>
                <a:cxnLst>
                  <a:cxn ang="0">
                    <a:pos x="T0" y="T1"/>
                  </a:cxn>
                  <a:cxn ang="0">
                    <a:pos x="T2" y="T3"/>
                  </a:cxn>
                  <a:cxn ang="0">
                    <a:pos x="T4" y="T5"/>
                  </a:cxn>
                  <a:cxn ang="0">
                    <a:pos x="T6" y="T7"/>
                  </a:cxn>
                  <a:cxn ang="0">
                    <a:pos x="T8" y="T9"/>
                  </a:cxn>
                </a:cxnLst>
                <a:rect l="0" t="0" r="r" b="b"/>
                <a:pathLst>
                  <a:path w="1" h="1">
                    <a:moveTo>
                      <a:pt x="1" y="1"/>
                    </a:moveTo>
                    <a:lnTo>
                      <a:pt x="0" y="0"/>
                    </a:lnTo>
                    <a:lnTo>
                      <a:pt x="0" y="0"/>
                    </a:lnTo>
                    <a:lnTo>
                      <a:pt x="1" y="1"/>
                    </a:lnTo>
                    <a:lnTo>
                      <a:pt x="1" y="1"/>
                    </a:lnTo>
                    <a:close/>
                  </a:path>
                </a:pathLst>
              </a:custGeom>
              <a:solidFill>
                <a:srgbClr val="BCB7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194" name="Freeform 814"/>
              <p:cNvSpPr/>
              <p:nvPr/>
            </p:nvSpPr>
            <p:spPr bwMode="auto">
              <a:xfrm>
                <a:off x="5197" y="1205"/>
                <a:ext cx="1" cy="1"/>
              </a:xfrm>
              <a:custGeom>
                <a:avLst/>
                <a:gdLst>
                  <a:gd name="T0" fmla="*/ 1 w 1"/>
                  <a:gd name="T1" fmla="*/ 1 h 1"/>
                  <a:gd name="T2" fmla="*/ 0 w 1"/>
                  <a:gd name="T3" fmla="*/ 0 h 1"/>
                  <a:gd name="T4" fmla="*/ 0 w 1"/>
                  <a:gd name="T5" fmla="*/ 0 h 1"/>
                  <a:gd name="T6" fmla="*/ 1 w 1"/>
                  <a:gd name="T7" fmla="*/ 1 h 1"/>
                  <a:gd name="T8" fmla="*/ 1 w 1"/>
                  <a:gd name="T9" fmla="*/ 1 h 1"/>
                </a:gdLst>
                <a:ahLst/>
                <a:cxnLst>
                  <a:cxn ang="0">
                    <a:pos x="T0" y="T1"/>
                  </a:cxn>
                  <a:cxn ang="0">
                    <a:pos x="T2" y="T3"/>
                  </a:cxn>
                  <a:cxn ang="0">
                    <a:pos x="T4" y="T5"/>
                  </a:cxn>
                  <a:cxn ang="0">
                    <a:pos x="T6" y="T7"/>
                  </a:cxn>
                  <a:cxn ang="0">
                    <a:pos x="T8" y="T9"/>
                  </a:cxn>
                </a:cxnLst>
                <a:rect l="0" t="0" r="r" b="b"/>
                <a:pathLst>
                  <a:path w="1" h="1">
                    <a:moveTo>
                      <a:pt x="1" y="1"/>
                    </a:moveTo>
                    <a:lnTo>
                      <a:pt x="0" y="0"/>
                    </a:lnTo>
                    <a:lnTo>
                      <a:pt x="0" y="0"/>
                    </a:lnTo>
                    <a:lnTo>
                      <a:pt x="1" y="1"/>
                    </a:lnTo>
                    <a:lnTo>
                      <a:pt x="1" y="1"/>
                    </a:lnTo>
                    <a:close/>
                  </a:path>
                </a:pathLst>
              </a:custGeom>
              <a:solidFill>
                <a:srgbClr val="BCB7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195" name="Freeform 815"/>
              <p:cNvSpPr/>
              <p:nvPr/>
            </p:nvSpPr>
            <p:spPr bwMode="auto">
              <a:xfrm>
                <a:off x="5198" y="1201"/>
                <a:ext cx="2" cy="4"/>
              </a:xfrm>
              <a:custGeom>
                <a:avLst/>
                <a:gdLst>
                  <a:gd name="T0" fmla="*/ 2 w 2"/>
                  <a:gd name="T1" fmla="*/ 0 h 4"/>
                  <a:gd name="T2" fmla="*/ 1 w 2"/>
                  <a:gd name="T3" fmla="*/ 0 h 4"/>
                  <a:gd name="T4" fmla="*/ 0 w 2"/>
                  <a:gd name="T5" fmla="*/ 3 h 4"/>
                  <a:gd name="T6" fmla="*/ 1 w 2"/>
                  <a:gd name="T7" fmla="*/ 4 h 4"/>
                  <a:gd name="T8" fmla="*/ 2 w 2"/>
                  <a:gd name="T9" fmla="*/ 0 h 4"/>
                </a:gdLst>
                <a:ahLst/>
                <a:cxnLst>
                  <a:cxn ang="0">
                    <a:pos x="T0" y="T1"/>
                  </a:cxn>
                  <a:cxn ang="0">
                    <a:pos x="T2" y="T3"/>
                  </a:cxn>
                  <a:cxn ang="0">
                    <a:pos x="T4" y="T5"/>
                  </a:cxn>
                  <a:cxn ang="0">
                    <a:pos x="T6" y="T7"/>
                  </a:cxn>
                  <a:cxn ang="0">
                    <a:pos x="T8" y="T9"/>
                  </a:cxn>
                </a:cxnLst>
                <a:rect l="0" t="0" r="r" b="b"/>
                <a:pathLst>
                  <a:path w="2" h="4">
                    <a:moveTo>
                      <a:pt x="2" y="0"/>
                    </a:moveTo>
                    <a:cubicBezTo>
                      <a:pt x="1" y="0"/>
                      <a:pt x="1" y="0"/>
                      <a:pt x="1" y="0"/>
                    </a:cubicBezTo>
                    <a:cubicBezTo>
                      <a:pt x="0" y="1"/>
                      <a:pt x="0" y="2"/>
                      <a:pt x="0" y="3"/>
                    </a:cubicBezTo>
                    <a:cubicBezTo>
                      <a:pt x="1" y="4"/>
                      <a:pt x="1" y="4"/>
                      <a:pt x="1" y="4"/>
                    </a:cubicBezTo>
                    <a:cubicBezTo>
                      <a:pt x="1" y="3"/>
                      <a:pt x="1" y="1"/>
                      <a:pt x="2" y="0"/>
                    </a:cubicBezTo>
                    <a:close/>
                  </a:path>
                </a:pathLst>
              </a:custGeom>
              <a:solidFill>
                <a:srgbClr val="4F4B4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196" name="Freeform 816"/>
              <p:cNvSpPr/>
              <p:nvPr/>
            </p:nvSpPr>
            <p:spPr bwMode="auto">
              <a:xfrm>
                <a:off x="5203" y="1192"/>
                <a:ext cx="2" cy="1"/>
              </a:xfrm>
              <a:custGeom>
                <a:avLst/>
                <a:gdLst>
                  <a:gd name="T0" fmla="*/ 2 w 2"/>
                  <a:gd name="T1" fmla="*/ 1 h 1"/>
                  <a:gd name="T2" fmla="*/ 1 w 2"/>
                  <a:gd name="T3" fmla="*/ 0 h 1"/>
                  <a:gd name="T4" fmla="*/ 0 w 2"/>
                  <a:gd name="T5" fmla="*/ 0 h 1"/>
                  <a:gd name="T6" fmla="*/ 0 w 2"/>
                  <a:gd name="T7" fmla="*/ 0 h 1"/>
                  <a:gd name="T8" fmla="*/ 1 w 2"/>
                  <a:gd name="T9" fmla="*/ 1 h 1"/>
                  <a:gd name="T10" fmla="*/ 1 w 2"/>
                  <a:gd name="T11" fmla="*/ 1 h 1"/>
                  <a:gd name="T12" fmla="*/ 2 w 2"/>
                  <a:gd name="T13" fmla="*/ 1 h 1"/>
                </a:gdLst>
                <a:ahLst/>
                <a:cxnLst>
                  <a:cxn ang="0">
                    <a:pos x="T0" y="T1"/>
                  </a:cxn>
                  <a:cxn ang="0">
                    <a:pos x="T2" y="T3"/>
                  </a:cxn>
                  <a:cxn ang="0">
                    <a:pos x="T4" y="T5"/>
                  </a:cxn>
                  <a:cxn ang="0">
                    <a:pos x="T6" y="T7"/>
                  </a:cxn>
                  <a:cxn ang="0">
                    <a:pos x="T8" y="T9"/>
                  </a:cxn>
                  <a:cxn ang="0">
                    <a:pos x="T10" y="T11"/>
                  </a:cxn>
                  <a:cxn ang="0">
                    <a:pos x="T12" y="T13"/>
                  </a:cxn>
                </a:cxnLst>
                <a:rect l="0" t="0" r="r" b="b"/>
                <a:pathLst>
                  <a:path w="2" h="1">
                    <a:moveTo>
                      <a:pt x="2" y="1"/>
                    </a:moveTo>
                    <a:lnTo>
                      <a:pt x="1" y="0"/>
                    </a:lnTo>
                    <a:lnTo>
                      <a:pt x="0" y="0"/>
                    </a:lnTo>
                    <a:lnTo>
                      <a:pt x="0" y="0"/>
                    </a:lnTo>
                    <a:lnTo>
                      <a:pt x="1" y="1"/>
                    </a:lnTo>
                    <a:lnTo>
                      <a:pt x="1" y="1"/>
                    </a:lnTo>
                    <a:lnTo>
                      <a:pt x="2" y="1"/>
                    </a:lnTo>
                    <a:close/>
                  </a:path>
                </a:pathLst>
              </a:custGeom>
              <a:solidFill>
                <a:srgbClr val="BCB7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197" name="Freeform 817"/>
              <p:cNvSpPr/>
              <p:nvPr/>
            </p:nvSpPr>
            <p:spPr bwMode="auto">
              <a:xfrm>
                <a:off x="5200" y="1195"/>
                <a:ext cx="3" cy="4"/>
              </a:xfrm>
              <a:custGeom>
                <a:avLst/>
                <a:gdLst>
                  <a:gd name="T0" fmla="*/ 3 w 3"/>
                  <a:gd name="T1" fmla="*/ 0 h 4"/>
                  <a:gd name="T2" fmla="*/ 2 w 3"/>
                  <a:gd name="T3" fmla="*/ 0 h 4"/>
                  <a:gd name="T4" fmla="*/ 1 w 3"/>
                  <a:gd name="T5" fmla="*/ 2 h 4"/>
                  <a:gd name="T6" fmla="*/ 0 w 3"/>
                  <a:gd name="T7" fmla="*/ 3 h 4"/>
                  <a:gd name="T8" fmla="*/ 1 w 3"/>
                  <a:gd name="T9" fmla="*/ 4 h 4"/>
                  <a:gd name="T10" fmla="*/ 2 w 3"/>
                  <a:gd name="T11" fmla="*/ 2 h 4"/>
                  <a:gd name="T12" fmla="*/ 3 w 3"/>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3" h="4">
                    <a:moveTo>
                      <a:pt x="3" y="0"/>
                    </a:moveTo>
                    <a:cubicBezTo>
                      <a:pt x="2" y="0"/>
                      <a:pt x="2" y="0"/>
                      <a:pt x="2" y="0"/>
                    </a:cubicBezTo>
                    <a:cubicBezTo>
                      <a:pt x="2" y="1"/>
                      <a:pt x="1" y="1"/>
                      <a:pt x="1" y="2"/>
                    </a:cubicBezTo>
                    <a:cubicBezTo>
                      <a:pt x="0" y="2"/>
                      <a:pt x="0" y="3"/>
                      <a:pt x="0" y="3"/>
                    </a:cubicBezTo>
                    <a:cubicBezTo>
                      <a:pt x="1" y="4"/>
                      <a:pt x="1" y="4"/>
                      <a:pt x="1" y="4"/>
                    </a:cubicBezTo>
                    <a:cubicBezTo>
                      <a:pt x="1" y="3"/>
                      <a:pt x="1" y="3"/>
                      <a:pt x="2" y="2"/>
                    </a:cubicBezTo>
                    <a:cubicBezTo>
                      <a:pt x="2" y="2"/>
                      <a:pt x="3" y="1"/>
                      <a:pt x="3" y="0"/>
                    </a:cubicBezTo>
                    <a:close/>
                  </a:path>
                </a:pathLst>
              </a:custGeom>
              <a:solidFill>
                <a:srgbClr val="4F4B4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198" name="Freeform 818"/>
              <p:cNvSpPr/>
              <p:nvPr/>
            </p:nvSpPr>
            <p:spPr bwMode="auto">
              <a:xfrm>
                <a:off x="5202" y="1194"/>
                <a:ext cx="1" cy="1"/>
              </a:xfrm>
              <a:custGeom>
                <a:avLst/>
                <a:gdLst>
                  <a:gd name="T0" fmla="*/ 1 w 1"/>
                  <a:gd name="T1" fmla="*/ 1 h 1"/>
                  <a:gd name="T2" fmla="*/ 0 w 1"/>
                  <a:gd name="T3" fmla="*/ 0 h 1"/>
                  <a:gd name="T4" fmla="*/ 0 w 1"/>
                  <a:gd name="T5" fmla="*/ 1 h 1"/>
                  <a:gd name="T6" fmla="*/ 1 w 1"/>
                  <a:gd name="T7" fmla="*/ 1 h 1"/>
                  <a:gd name="T8" fmla="*/ 1 w 1"/>
                  <a:gd name="T9" fmla="*/ 1 h 1"/>
                </a:gdLst>
                <a:ahLst/>
                <a:cxnLst>
                  <a:cxn ang="0">
                    <a:pos x="T0" y="T1"/>
                  </a:cxn>
                  <a:cxn ang="0">
                    <a:pos x="T2" y="T3"/>
                  </a:cxn>
                  <a:cxn ang="0">
                    <a:pos x="T4" y="T5"/>
                  </a:cxn>
                  <a:cxn ang="0">
                    <a:pos x="T6" y="T7"/>
                  </a:cxn>
                  <a:cxn ang="0">
                    <a:pos x="T8" y="T9"/>
                  </a:cxn>
                </a:cxnLst>
                <a:rect l="0" t="0" r="r" b="b"/>
                <a:pathLst>
                  <a:path w="1" h="1">
                    <a:moveTo>
                      <a:pt x="1" y="1"/>
                    </a:moveTo>
                    <a:lnTo>
                      <a:pt x="0" y="0"/>
                    </a:lnTo>
                    <a:lnTo>
                      <a:pt x="0" y="1"/>
                    </a:lnTo>
                    <a:lnTo>
                      <a:pt x="1" y="1"/>
                    </a:lnTo>
                    <a:lnTo>
                      <a:pt x="1" y="1"/>
                    </a:lnTo>
                    <a:close/>
                  </a:path>
                </a:pathLst>
              </a:custGeom>
              <a:solidFill>
                <a:srgbClr val="BCB7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199" name="Freeform 819"/>
              <p:cNvSpPr/>
              <p:nvPr/>
            </p:nvSpPr>
            <p:spPr bwMode="auto">
              <a:xfrm>
                <a:off x="5202" y="1192"/>
                <a:ext cx="2" cy="2"/>
              </a:xfrm>
              <a:custGeom>
                <a:avLst/>
                <a:gdLst>
                  <a:gd name="T0" fmla="*/ 2 w 2"/>
                  <a:gd name="T1" fmla="*/ 1 h 2"/>
                  <a:gd name="T2" fmla="*/ 1 w 2"/>
                  <a:gd name="T3" fmla="*/ 0 h 2"/>
                  <a:gd name="T4" fmla="*/ 0 w 2"/>
                  <a:gd name="T5" fmla="*/ 2 h 2"/>
                  <a:gd name="T6" fmla="*/ 1 w 2"/>
                  <a:gd name="T7" fmla="*/ 2 h 2"/>
                  <a:gd name="T8" fmla="*/ 2 w 2"/>
                  <a:gd name="T9" fmla="*/ 1 h 2"/>
                </a:gdLst>
                <a:ahLst/>
                <a:cxnLst>
                  <a:cxn ang="0">
                    <a:pos x="T0" y="T1"/>
                  </a:cxn>
                  <a:cxn ang="0">
                    <a:pos x="T2" y="T3"/>
                  </a:cxn>
                  <a:cxn ang="0">
                    <a:pos x="T4" y="T5"/>
                  </a:cxn>
                  <a:cxn ang="0">
                    <a:pos x="T6" y="T7"/>
                  </a:cxn>
                  <a:cxn ang="0">
                    <a:pos x="T8" y="T9"/>
                  </a:cxn>
                </a:cxnLst>
                <a:rect l="0" t="0" r="r" b="b"/>
                <a:pathLst>
                  <a:path w="2" h="2">
                    <a:moveTo>
                      <a:pt x="2" y="1"/>
                    </a:moveTo>
                    <a:lnTo>
                      <a:pt x="1" y="0"/>
                    </a:lnTo>
                    <a:lnTo>
                      <a:pt x="0" y="2"/>
                    </a:lnTo>
                    <a:lnTo>
                      <a:pt x="1" y="2"/>
                    </a:lnTo>
                    <a:lnTo>
                      <a:pt x="2" y="1"/>
                    </a:lnTo>
                    <a:close/>
                  </a:path>
                </a:pathLst>
              </a:custGeom>
              <a:solidFill>
                <a:srgbClr val="BCB7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200" name="Rectangle 820"/>
              <p:cNvSpPr>
                <a:spLocks noChangeArrowheads="1"/>
              </p:cNvSpPr>
              <p:nvPr/>
            </p:nvSpPr>
            <p:spPr bwMode="auto">
              <a:xfrm>
                <a:off x="5202" y="1194"/>
                <a:ext cx="1" cy="1"/>
              </a:xfrm>
              <a:prstGeom prst="rect">
                <a:avLst/>
              </a:prstGeom>
              <a:solidFill>
                <a:srgbClr val="BCB7B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sz="1800"/>
              </a:p>
            </p:txBody>
          </p:sp>
          <p:sp>
            <p:nvSpPr>
              <p:cNvPr id="201" name="Rectangle 821"/>
              <p:cNvSpPr>
                <a:spLocks noChangeArrowheads="1"/>
              </p:cNvSpPr>
              <p:nvPr/>
            </p:nvSpPr>
            <p:spPr bwMode="auto">
              <a:xfrm>
                <a:off x="5202" y="1194"/>
                <a:ext cx="1" cy="1"/>
              </a:xfrm>
              <a:prstGeom prst="rect">
                <a:avLst/>
              </a:prstGeom>
              <a:solidFill>
                <a:srgbClr val="BCB7B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sz="1800"/>
              </a:p>
            </p:txBody>
          </p:sp>
          <p:sp>
            <p:nvSpPr>
              <p:cNvPr id="202" name="Freeform 822"/>
              <p:cNvSpPr/>
              <p:nvPr/>
            </p:nvSpPr>
            <p:spPr bwMode="auto">
              <a:xfrm>
                <a:off x="5202" y="1194"/>
                <a:ext cx="1" cy="1"/>
              </a:xfrm>
              <a:custGeom>
                <a:avLst/>
                <a:gdLst>
                  <a:gd name="T0" fmla="*/ 1 w 1"/>
                  <a:gd name="T1" fmla="*/ 0 h 1"/>
                  <a:gd name="T2" fmla="*/ 0 w 1"/>
                  <a:gd name="T3" fmla="*/ 0 h 1"/>
                  <a:gd name="T4" fmla="*/ 0 w 1"/>
                  <a:gd name="T5" fmla="*/ 0 h 1"/>
                  <a:gd name="T6" fmla="*/ 1 w 1"/>
                  <a:gd name="T7" fmla="*/ 1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lnTo>
                      <a:pt x="0" y="0"/>
                    </a:lnTo>
                    <a:lnTo>
                      <a:pt x="0" y="0"/>
                    </a:lnTo>
                    <a:lnTo>
                      <a:pt x="1" y="1"/>
                    </a:lnTo>
                    <a:lnTo>
                      <a:pt x="1" y="0"/>
                    </a:lnTo>
                    <a:close/>
                  </a:path>
                </a:pathLst>
              </a:custGeom>
              <a:solidFill>
                <a:srgbClr val="BCB7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203" name="Freeform 823"/>
              <p:cNvSpPr/>
              <p:nvPr/>
            </p:nvSpPr>
            <p:spPr bwMode="auto">
              <a:xfrm>
                <a:off x="5199" y="1198"/>
                <a:ext cx="2" cy="1"/>
              </a:xfrm>
              <a:custGeom>
                <a:avLst/>
                <a:gdLst>
                  <a:gd name="T0" fmla="*/ 2 w 2"/>
                  <a:gd name="T1" fmla="*/ 1 h 1"/>
                  <a:gd name="T2" fmla="*/ 1 w 2"/>
                  <a:gd name="T3" fmla="*/ 0 h 1"/>
                  <a:gd name="T4" fmla="*/ 0 w 2"/>
                  <a:gd name="T5" fmla="*/ 0 h 1"/>
                  <a:gd name="T6" fmla="*/ 1 w 2"/>
                  <a:gd name="T7" fmla="*/ 1 h 1"/>
                  <a:gd name="T8" fmla="*/ 2 w 2"/>
                  <a:gd name="T9" fmla="*/ 1 h 1"/>
                </a:gdLst>
                <a:ahLst/>
                <a:cxnLst>
                  <a:cxn ang="0">
                    <a:pos x="T0" y="T1"/>
                  </a:cxn>
                  <a:cxn ang="0">
                    <a:pos x="T2" y="T3"/>
                  </a:cxn>
                  <a:cxn ang="0">
                    <a:pos x="T4" y="T5"/>
                  </a:cxn>
                  <a:cxn ang="0">
                    <a:pos x="T6" y="T7"/>
                  </a:cxn>
                  <a:cxn ang="0">
                    <a:pos x="T8" y="T9"/>
                  </a:cxn>
                </a:cxnLst>
                <a:rect l="0" t="0" r="r" b="b"/>
                <a:pathLst>
                  <a:path w="2" h="1">
                    <a:moveTo>
                      <a:pt x="2" y="1"/>
                    </a:moveTo>
                    <a:lnTo>
                      <a:pt x="1" y="0"/>
                    </a:lnTo>
                    <a:lnTo>
                      <a:pt x="0" y="0"/>
                    </a:lnTo>
                    <a:lnTo>
                      <a:pt x="1" y="1"/>
                    </a:lnTo>
                    <a:lnTo>
                      <a:pt x="2" y="1"/>
                    </a:lnTo>
                    <a:close/>
                  </a:path>
                </a:pathLst>
              </a:custGeom>
              <a:solidFill>
                <a:srgbClr val="BCB7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204" name="Freeform 824"/>
              <p:cNvSpPr/>
              <p:nvPr/>
            </p:nvSpPr>
            <p:spPr bwMode="auto">
              <a:xfrm>
                <a:off x="5198" y="1200"/>
                <a:ext cx="1" cy="1"/>
              </a:xfrm>
              <a:custGeom>
                <a:avLst/>
                <a:gdLst>
                  <a:gd name="T0" fmla="*/ 1 w 1"/>
                  <a:gd name="T1" fmla="*/ 1 h 1"/>
                  <a:gd name="T2" fmla="*/ 0 w 1"/>
                  <a:gd name="T3" fmla="*/ 0 h 1"/>
                  <a:gd name="T4" fmla="*/ 0 w 1"/>
                  <a:gd name="T5" fmla="*/ 0 h 1"/>
                  <a:gd name="T6" fmla="*/ 1 w 1"/>
                  <a:gd name="T7" fmla="*/ 1 h 1"/>
                  <a:gd name="T8" fmla="*/ 1 w 1"/>
                  <a:gd name="T9" fmla="*/ 1 h 1"/>
                </a:gdLst>
                <a:ahLst/>
                <a:cxnLst>
                  <a:cxn ang="0">
                    <a:pos x="T0" y="T1"/>
                  </a:cxn>
                  <a:cxn ang="0">
                    <a:pos x="T2" y="T3"/>
                  </a:cxn>
                  <a:cxn ang="0">
                    <a:pos x="T4" y="T5"/>
                  </a:cxn>
                  <a:cxn ang="0">
                    <a:pos x="T6" y="T7"/>
                  </a:cxn>
                  <a:cxn ang="0">
                    <a:pos x="T8" y="T9"/>
                  </a:cxn>
                </a:cxnLst>
                <a:rect l="0" t="0" r="r" b="b"/>
                <a:pathLst>
                  <a:path w="1" h="1">
                    <a:moveTo>
                      <a:pt x="1" y="1"/>
                    </a:moveTo>
                    <a:lnTo>
                      <a:pt x="0" y="0"/>
                    </a:lnTo>
                    <a:lnTo>
                      <a:pt x="0" y="0"/>
                    </a:lnTo>
                    <a:lnTo>
                      <a:pt x="1" y="1"/>
                    </a:lnTo>
                    <a:lnTo>
                      <a:pt x="1" y="1"/>
                    </a:lnTo>
                    <a:close/>
                  </a:path>
                </a:pathLst>
              </a:custGeom>
              <a:solidFill>
                <a:srgbClr val="BCB7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205" name="Freeform 825"/>
              <p:cNvSpPr/>
              <p:nvPr/>
            </p:nvSpPr>
            <p:spPr bwMode="auto">
              <a:xfrm>
                <a:off x="5198" y="1200"/>
                <a:ext cx="1" cy="1"/>
              </a:xfrm>
              <a:custGeom>
                <a:avLst/>
                <a:gdLst>
                  <a:gd name="T0" fmla="*/ 1 w 1"/>
                  <a:gd name="T1" fmla="*/ 1 h 1"/>
                  <a:gd name="T2" fmla="*/ 0 w 1"/>
                  <a:gd name="T3" fmla="*/ 0 h 1"/>
                  <a:gd name="T4" fmla="*/ 0 w 1"/>
                  <a:gd name="T5" fmla="*/ 1 h 1"/>
                  <a:gd name="T6" fmla="*/ 1 w 1"/>
                  <a:gd name="T7" fmla="*/ 1 h 1"/>
                  <a:gd name="T8" fmla="*/ 1 w 1"/>
                  <a:gd name="T9" fmla="*/ 1 h 1"/>
                </a:gdLst>
                <a:ahLst/>
                <a:cxnLst>
                  <a:cxn ang="0">
                    <a:pos x="T0" y="T1"/>
                  </a:cxn>
                  <a:cxn ang="0">
                    <a:pos x="T2" y="T3"/>
                  </a:cxn>
                  <a:cxn ang="0">
                    <a:pos x="T4" y="T5"/>
                  </a:cxn>
                  <a:cxn ang="0">
                    <a:pos x="T6" y="T7"/>
                  </a:cxn>
                  <a:cxn ang="0">
                    <a:pos x="T8" y="T9"/>
                  </a:cxn>
                </a:cxnLst>
                <a:rect l="0" t="0" r="r" b="b"/>
                <a:pathLst>
                  <a:path w="1" h="1">
                    <a:moveTo>
                      <a:pt x="1" y="1"/>
                    </a:moveTo>
                    <a:lnTo>
                      <a:pt x="0" y="0"/>
                    </a:lnTo>
                    <a:lnTo>
                      <a:pt x="0" y="1"/>
                    </a:lnTo>
                    <a:lnTo>
                      <a:pt x="1" y="1"/>
                    </a:lnTo>
                    <a:lnTo>
                      <a:pt x="1" y="1"/>
                    </a:lnTo>
                    <a:close/>
                  </a:path>
                </a:pathLst>
              </a:custGeom>
              <a:solidFill>
                <a:srgbClr val="BCB7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206" name="Freeform 826"/>
              <p:cNvSpPr/>
              <p:nvPr/>
            </p:nvSpPr>
            <p:spPr bwMode="auto">
              <a:xfrm>
                <a:off x="5198" y="1198"/>
                <a:ext cx="2" cy="3"/>
              </a:xfrm>
              <a:custGeom>
                <a:avLst/>
                <a:gdLst>
                  <a:gd name="T0" fmla="*/ 2 w 2"/>
                  <a:gd name="T1" fmla="*/ 1 h 3"/>
                  <a:gd name="T2" fmla="*/ 1 w 2"/>
                  <a:gd name="T3" fmla="*/ 0 h 3"/>
                  <a:gd name="T4" fmla="*/ 0 w 2"/>
                  <a:gd name="T5" fmla="*/ 2 h 3"/>
                  <a:gd name="T6" fmla="*/ 1 w 2"/>
                  <a:gd name="T7" fmla="*/ 3 h 3"/>
                  <a:gd name="T8" fmla="*/ 2 w 2"/>
                  <a:gd name="T9" fmla="*/ 1 h 3"/>
                </a:gdLst>
                <a:ahLst/>
                <a:cxnLst>
                  <a:cxn ang="0">
                    <a:pos x="T0" y="T1"/>
                  </a:cxn>
                  <a:cxn ang="0">
                    <a:pos x="T2" y="T3"/>
                  </a:cxn>
                  <a:cxn ang="0">
                    <a:pos x="T4" y="T5"/>
                  </a:cxn>
                  <a:cxn ang="0">
                    <a:pos x="T6" y="T7"/>
                  </a:cxn>
                  <a:cxn ang="0">
                    <a:pos x="T8" y="T9"/>
                  </a:cxn>
                </a:cxnLst>
                <a:rect l="0" t="0" r="r" b="b"/>
                <a:pathLst>
                  <a:path w="2" h="3">
                    <a:moveTo>
                      <a:pt x="2" y="1"/>
                    </a:moveTo>
                    <a:lnTo>
                      <a:pt x="1" y="0"/>
                    </a:lnTo>
                    <a:lnTo>
                      <a:pt x="0" y="2"/>
                    </a:lnTo>
                    <a:lnTo>
                      <a:pt x="1" y="3"/>
                    </a:lnTo>
                    <a:lnTo>
                      <a:pt x="2" y="1"/>
                    </a:lnTo>
                    <a:close/>
                  </a:path>
                </a:pathLst>
              </a:custGeom>
              <a:solidFill>
                <a:srgbClr val="BCB7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207" name="Freeform 827"/>
              <p:cNvSpPr/>
              <p:nvPr/>
            </p:nvSpPr>
            <p:spPr bwMode="auto">
              <a:xfrm>
                <a:off x="5198" y="1190"/>
                <a:ext cx="17" cy="23"/>
              </a:xfrm>
              <a:custGeom>
                <a:avLst/>
                <a:gdLst>
                  <a:gd name="T0" fmla="*/ 10 w 17"/>
                  <a:gd name="T1" fmla="*/ 1 h 23"/>
                  <a:gd name="T2" fmla="*/ 9 w 17"/>
                  <a:gd name="T3" fmla="*/ 2 h 23"/>
                  <a:gd name="T4" fmla="*/ 7 w 17"/>
                  <a:gd name="T5" fmla="*/ 3 h 23"/>
                  <a:gd name="T6" fmla="*/ 6 w 17"/>
                  <a:gd name="T7" fmla="*/ 3 h 23"/>
                  <a:gd name="T8" fmla="*/ 5 w 17"/>
                  <a:gd name="T9" fmla="*/ 5 h 23"/>
                  <a:gd name="T10" fmla="*/ 4 w 17"/>
                  <a:gd name="T11" fmla="*/ 7 h 23"/>
                  <a:gd name="T12" fmla="*/ 2 w 17"/>
                  <a:gd name="T13" fmla="*/ 9 h 23"/>
                  <a:gd name="T14" fmla="*/ 2 w 17"/>
                  <a:gd name="T15" fmla="*/ 9 h 23"/>
                  <a:gd name="T16" fmla="*/ 1 w 17"/>
                  <a:gd name="T17" fmla="*/ 11 h 23"/>
                  <a:gd name="T18" fmla="*/ 1 w 17"/>
                  <a:gd name="T19" fmla="*/ 15 h 23"/>
                  <a:gd name="T20" fmla="*/ 0 w 17"/>
                  <a:gd name="T21" fmla="*/ 16 h 23"/>
                  <a:gd name="T22" fmla="*/ 0 w 17"/>
                  <a:gd name="T23" fmla="*/ 18 h 23"/>
                  <a:gd name="T24" fmla="*/ 2 w 17"/>
                  <a:gd name="T25" fmla="*/ 20 h 23"/>
                  <a:gd name="T26" fmla="*/ 1 w 17"/>
                  <a:gd name="T27" fmla="*/ 21 h 23"/>
                  <a:gd name="T28" fmla="*/ 2 w 17"/>
                  <a:gd name="T29" fmla="*/ 22 h 23"/>
                  <a:gd name="T30" fmla="*/ 3 w 17"/>
                  <a:gd name="T31" fmla="*/ 21 h 23"/>
                  <a:gd name="T32" fmla="*/ 5 w 17"/>
                  <a:gd name="T33" fmla="*/ 22 h 23"/>
                  <a:gd name="T34" fmla="*/ 7 w 17"/>
                  <a:gd name="T35" fmla="*/ 22 h 23"/>
                  <a:gd name="T36" fmla="*/ 7 w 17"/>
                  <a:gd name="T37" fmla="*/ 22 h 23"/>
                  <a:gd name="T38" fmla="*/ 9 w 17"/>
                  <a:gd name="T39" fmla="*/ 20 h 23"/>
                  <a:gd name="T40" fmla="*/ 10 w 17"/>
                  <a:gd name="T41" fmla="*/ 20 h 23"/>
                  <a:gd name="T42" fmla="*/ 11 w 17"/>
                  <a:gd name="T43" fmla="*/ 20 h 23"/>
                  <a:gd name="T44" fmla="*/ 12 w 17"/>
                  <a:gd name="T45" fmla="*/ 18 h 23"/>
                  <a:gd name="T46" fmla="*/ 14 w 17"/>
                  <a:gd name="T47" fmla="*/ 15 h 23"/>
                  <a:gd name="T48" fmla="*/ 15 w 17"/>
                  <a:gd name="T49" fmla="*/ 14 h 23"/>
                  <a:gd name="T50" fmla="*/ 15 w 17"/>
                  <a:gd name="T51" fmla="*/ 14 h 23"/>
                  <a:gd name="T52" fmla="*/ 16 w 17"/>
                  <a:gd name="T53" fmla="*/ 12 h 23"/>
                  <a:gd name="T54" fmla="*/ 16 w 17"/>
                  <a:gd name="T55" fmla="*/ 8 h 23"/>
                  <a:gd name="T56" fmla="*/ 17 w 17"/>
                  <a:gd name="T57" fmla="*/ 7 h 23"/>
                  <a:gd name="T58" fmla="*/ 17 w 17"/>
                  <a:gd name="T59" fmla="*/ 5 h 23"/>
                  <a:gd name="T60" fmla="*/ 15 w 17"/>
                  <a:gd name="T61" fmla="*/ 3 h 23"/>
                  <a:gd name="T62" fmla="*/ 16 w 17"/>
                  <a:gd name="T63" fmla="*/ 2 h 23"/>
                  <a:gd name="T64" fmla="*/ 15 w 17"/>
                  <a:gd name="T65" fmla="*/ 1 h 23"/>
                  <a:gd name="T66" fmla="*/ 14 w 17"/>
                  <a:gd name="T67" fmla="*/ 2 h 23"/>
                  <a:gd name="T68" fmla="*/ 12 w 17"/>
                  <a:gd name="T69" fmla="*/ 1 h 23"/>
                  <a:gd name="T70" fmla="*/ 10 w 17"/>
                  <a:gd name="T7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 h="23">
                    <a:moveTo>
                      <a:pt x="10" y="1"/>
                    </a:moveTo>
                    <a:cubicBezTo>
                      <a:pt x="10" y="1"/>
                      <a:pt x="10" y="1"/>
                      <a:pt x="10" y="1"/>
                    </a:cubicBezTo>
                    <a:cubicBezTo>
                      <a:pt x="10" y="2"/>
                      <a:pt x="10" y="2"/>
                      <a:pt x="10" y="2"/>
                    </a:cubicBezTo>
                    <a:cubicBezTo>
                      <a:pt x="9" y="2"/>
                      <a:pt x="9" y="2"/>
                      <a:pt x="9" y="2"/>
                    </a:cubicBezTo>
                    <a:cubicBezTo>
                      <a:pt x="8" y="3"/>
                      <a:pt x="7" y="3"/>
                      <a:pt x="7" y="4"/>
                    </a:cubicBezTo>
                    <a:cubicBezTo>
                      <a:pt x="7" y="3"/>
                      <a:pt x="7" y="3"/>
                      <a:pt x="7" y="3"/>
                    </a:cubicBezTo>
                    <a:cubicBezTo>
                      <a:pt x="6" y="3"/>
                      <a:pt x="6" y="3"/>
                      <a:pt x="6" y="3"/>
                    </a:cubicBezTo>
                    <a:cubicBezTo>
                      <a:pt x="6" y="3"/>
                      <a:pt x="6" y="3"/>
                      <a:pt x="6" y="3"/>
                    </a:cubicBezTo>
                    <a:cubicBezTo>
                      <a:pt x="5" y="4"/>
                      <a:pt x="5" y="4"/>
                      <a:pt x="5" y="4"/>
                    </a:cubicBezTo>
                    <a:cubicBezTo>
                      <a:pt x="5" y="5"/>
                      <a:pt x="5" y="5"/>
                      <a:pt x="5" y="5"/>
                    </a:cubicBezTo>
                    <a:cubicBezTo>
                      <a:pt x="5" y="5"/>
                      <a:pt x="5" y="5"/>
                      <a:pt x="5" y="5"/>
                    </a:cubicBezTo>
                    <a:cubicBezTo>
                      <a:pt x="5" y="6"/>
                      <a:pt x="4" y="7"/>
                      <a:pt x="4" y="7"/>
                    </a:cubicBezTo>
                    <a:cubicBezTo>
                      <a:pt x="3" y="8"/>
                      <a:pt x="3" y="8"/>
                      <a:pt x="3" y="9"/>
                    </a:cubicBezTo>
                    <a:cubicBezTo>
                      <a:pt x="2" y="9"/>
                      <a:pt x="2" y="9"/>
                      <a:pt x="2" y="9"/>
                    </a:cubicBezTo>
                    <a:cubicBezTo>
                      <a:pt x="2" y="9"/>
                      <a:pt x="2" y="9"/>
                      <a:pt x="2" y="9"/>
                    </a:cubicBezTo>
                    <a:cubicBezTo>
                      <a:pt x="2" y="9"/>
                      <a:pt x="2" y="9"/>
                      <a:pt x="2" y="9"/>
                    </a:cubicBezTo>
                    <a:cubicBezTo>
                      <a:pt x="1" y="11"/>
                      <a:pt x="1" y="11"/>
                      <a:pt x="1" y="11"/>
                    </a:cubicBezTo>
                    <a:cubicBezTo>
                      <a:pt x="1" y="11"/>
                      <a:pt x="1" y="11"/>
                      <a:pt x="1" y="11"/>
                    </a:cubicBezTo>
                    <a:cubicBezTo>
                      <a:pt x="2" y="11"/>
                      <a:pt x="2" y="11"/>
                      <a:pt x="2" y="11"/>
                    </a:cubicBezTo>
                    <a:cubicBezTo>
                      <a:pt x="1" y="12"/>
                      <a:pt x="1" y="14"/>
                      <a:pt x="1" y="15"/>
                    </a:cubicBezTo>
                    <a:cubicBezTo>
                      <a:pt x="0" y="15"/>
                      <a:pt x="0" y="15"/>
                      <a:pt x="0" y="15"/>
                    </a:cubicBezTo>
                    <a:cubicBezTo>
                      <a:pt x="0" y="16"/>
                      <a:pt x="0" y="16"/>
                      <a:pt x="0" y="16"/>
                    </a:cubicBezTo>
                    <a:cubicBezTo>
                      <a:pt x="0" y="17"/>
                      <a:pt x="0" y="17"/>
                      <a:pt x="0" y="17"/>
                    </a:cubicBezTo>
                    <a:cubicBezTo>
                      <a:pt x="0" y="18"/>
                      <a:pt x="0" y="18"/>
                      <a:pt x="0" y="18"/>
                    </a:cubicBezTo>
                    <a:cubicBezTo>
                      <a:pt x="1" y="17"/>
                      <a:pt x="1" y="17"/>
                      <a:pt x="1" y="17"/>
                    </a:cubicBezTo>
                    <a:cubicBezTo>
                      <a:pt x="1" y="18"/>
                      <a:pt x="1" y="19"/>
                      <a:pt x="2" y="20"/>
                    </a:cubicBezTo>
                    <a:cubicBezTo>
                      <a:pt x="1" y="21"/>
                      <a:pt x="1" y="21"/>
                      <a:pt x="1" y="21"/>
                    </a:cubicBezTo>
                    <a:cubicBezTo>
                      <a:pt x="1" y="21"/>
                      <a:pt x="1" y="21"/>
                      <a:pt x="1" y="21"/>
                    </a:cubicBezTo>
                    <a:cubicBezTo>
                      <a:pt x="2" y="22"/>
                      <a:pt x="2" y="22"/>
                      <a:pt x="2" y="22"/>
                    </a:cubicBezTo>
                    <a:cubicBezTo>
                      <a:pt x="2" y="22"/>
                      <a:pt x="2" y="22"/>
                      <a:pt x="2" y="22"/>
                    </a:cubicBezTo>
                    <a:cubicBezTo>
                      <a:pt x="2" y="22"/>
                      <a:pt x="2" y="22"/>
                      <a:pt x="2" y="22"/>
                    </a:cubicBezTo>
                    <a:cubicBezTo>
                      <a:pt x="3" y="21"/>
                      <a:pt x="3" y="21"/>
                      <a:pt x="3" y="21"/>
                    </a:cubicBezTo>
                    <a:cubicBezTo>
                      <a:pt x="4" y="21"/>
                      <a:pt x="4" y="22"/>
                      <a:pt x="5" y="21"/>
                    </a:cubicBezTo>
                    <a:cubicBezTo>
                      <a:pt x="5" y="22"/>
                      <a:pt x="5" y="22"/>
                      <a:pt x="5" y="22"/>
                    </a:cubicBezTo>
                    <a:cubicBezTo>
                      <a:pt x="5" y="23"/>
                      <a:pt x="5" y="23"/>
                      <a:pt x="5" y="23"/>
                    </a:cubicBezTo>
                    <a:cubicBezTo>
                      <a:pt x="7" y="22"/>
                      <a:pt x="7" y="22"/>
                      <a:pt x="7" y="22"/>
                    </a:cubicBezTo>
                    <a:cubicBezTo>
                      <a:pt x="7" y="22"/>
                      <a:pt x="7" y="22"/>
                      <a:pt x="7" y="22"/>
                    </a:cubicBezTo>
                    <a:cubicBezTo>
                      <a:pt x="7" y="22"/>
                      <a:pt x="7" y="22"/>
                      <a:pt x="7" y="22"/>
                    </a:cubicBezTo>
                    <a:cubicBezTo>
                      <a:pt x="7" y="21"/>
                      <a:pt x="7" y="21"/>
                      <a:pt x="7" y="21"/>
                    </a:cubicBezTo>
                    <a:cubicBezTo>
                      <a:pt x="8" y="21"/>
                      <a:pt x="8" y="21"/>
                      <a:pt x="9" y="20"/>
                    </a:cubicBezTo>
                    <a:cubicBezTo>
                      <a:pt x="9" y="20"/>
                      <a:pt x="10" y="20"/>
                      <a:pt x="10" y="19"/>
                    </a:cubicBezTo>
                    <a:cubicBezTo>
                      <a:pt x="10" y="20"/>
                      <a:pt x="10" y="20"/>
                      <a:pt x="10" y="20"/>
                    </a:cubicBezTo>
                    <a:cubicBezTo>
                      <a:pt x="11" y="20"/>
                      <a:pt x="11" y="20"/>
                      <a:pt x="11" y="20"/>
                    </a:cubicBezTo>
                    <a:cubicBezTo>
                      <a:pt x="11" y="20"/>
                      <a:pt x="11" y="20"/>
                      <a:pt x="11" y="20"/>
                    </a:cubicBezTo>
                    <a:cubicBezTo>
                      <a:pt x="12" y="19"/>
                      <a:pt x="12" y="19"/>
                      <a:pt x="12" y="19"/>
                    </a:cubicBezTo>
                    <a:cubicBezTo>
                      <a:pt x="12" y="18"/>
                      <a:pt x="12" y="18"/>
                      <a:pt x="12" y="18"/>
                    </a:cubicBezTo>
                    <a:cubicBezTo>
                      <a:pt x="12" y="18"/>
                      <a:pt x="12" y="18"/>
                      <a:pt x="12" y="18"/>
                    </a:cubicBezTo>
                    <a:cubicBezTo>
                      <a:pt x="13" y="17"/>
                      <a:pt x="13" y="16"/>
                      <a:pt x="14" y="15"/>
                    </a:cubicBezTo>
                    <a:cubicBezTo>
                      <a:pt x="14" y="15"/>
                      <a:pt x="14" y="15"/>
                      <a:pt x="14" y="14"/>
                    </a:cubicBezTo>
                    <a:cubicBezTo>
                      <a:pt x="15" y="14"/>
                      <a:pt x="15" y="14"/>
                      <a:pt x="15" y="14"/>
                    </a:cubicBezTo>
                    <a:cubicBezTo>
                      <a:pt x="15" y="14"/>
                      <a:pt x="15" y="14"/>
                      <a:pt x="15" y="14"/>
                    </a:cubicBezTo>
                    <a:cubicBezTo>
                      <a:pt x="15" y="14"/>
                      <a:pt x="15" y="14"/>
                      <a:pt x="15" y="14"/>
                    </a:cubicBezTo>
                    <a:cubicBezTo>
                      <a:pt x="16" y="12"/>
                      <a:pt x="16" y="12"/>
                      <a:pt x="16" y="12"/>
                    </a:cubicBezTo>
                    <a:cubicBezTo>
                      <a:pt x="16" y="12"/>
                      <a:pt x="16" y="12"/>
                      <a:pt x="16" y="12"/>
                    </a:cubicBezTo>
                    <a:cubicBezTo>
                      <a:pt x="16" y="12"/>
                      <a:pt x="16" y="12"/>
                      <a:pt x="16" y="12"/>
                    </a:cubicBezTo>
                    <a:cubicBezTo>
                      <a:pt x="16" y="10"/>
                      <a:pt x="16" y="9"/>
                      <a:pt x="16" y="8"/>
                    </a:cubicBezTo>
                    <a:cubicBezTo>
                      <a:pt x="17" y="7"/>
                      <a:pt x="17" y="7"/>
                      <a:pt x="17" y="7"/>
                    </a:cubicBezTo>
                    <a:cubicBezTo>
                      <a:pt x="17" y="7"/>
                      <a:pt x="17" y="7"/>
                      <a:pt x="17" y="7"/>
                    </a:cubicBezTo>
                    <a:cubicBezTo>
                      <a:pt x="17" y="5"/>
                      <a:pt x="17" y="5"/>
                      <a:pt x="17" y="5"/>
                    </a:cubicBezTo>
                    <a:cubicBezTo>
                      <a:pt x="17" y="5"/>
                      <a:pt x="17" y="5"/>
                      <a:pt x="17" y="5"/>
                    </a:cubicBezTo>
                    <a:cubicBezTo>
                      <a:pt x="16" y="6"/>
                      <a:pt x="16" y="6"/>
                      <a:pt x="16" y="6"/>
                    </a:cubicBezTo>
                    <a:cubicBezTo>
                      <a:pt x="16" y="5"/>
                      <a:pt x="16" y="4"/>
                      <a:pt x="15" y="3"/>
                    </a:cubicBezTo>
                    <a:cubicBezTo>
                      <a:pt x="16" y="2"/>
                      <a:pt x="16" y="2"/>
                      <a:pt x="16" y="2"/>
                    </a:cubicBezTo>
                    <a:cubicBezTo>
                      <a:pt x="16" y="2"/>
                      <a:pt x="16" y="2"/>
                      <a:pt x="16" y="2"/>
                    </a:cubicBezTo>
                    <a:cubicBezTo>
                      <a:pt x="15" y="1"/>
                      <a:pt x="15" y="1"/>
                      <a:pt x="15" y="1"/>
                    </a:cubicBezTo>
                    <a:cubicBezTo>
                      <a:pt x="15" y="1"/>
                      <a:pt x="15" y="1"/>
                      <a:pt x="15" y="1"/>
                    </a:cubicBezTo>
                    <a:cubicBezTo>
                      <a:pt x="15" y="1"/>
                      <a:pt x="15" y="1"/>
                      <a:pt x="15" y="1"/>
                    </a:cubicBezTo>
                    <a:cubicBezTo>
                      <a:pt x="14" y="2"/>
                      <a:pt x="14" y="2"/>
                      <a:pt x="14" y="2"/>
                    </a:cubicBezTo>
                    <a:cubicBezTo>
                      <a:pt x="13" y="2"/>
                      <a:pt x="13" y="1"/>
                      <a:pt x="12" y="1"/>
                    </a:cubicBezTo>
                    <a:cubicBezTo>
                      <a:pt x="12" y="1"/>
                      <a:pt x="12" y="1"/>
                      <a:pt x="12" y="1"/>
                    </a:cubicBezTo>
                    <a:cubicBezTo>
                      <a:pt x="12" y="0"/>
                      <a:pt x="12" y="0"/>
                      <a:pt x="12" y="0"/>
                    </a:cubicBezTo>
                    <a:cubicBezTo>
                      <a:pt x="10" y="0"/>
                      <a:pt x="10" y="0"/>
                      <a:pt x="10" y="0"/>
                    </a:cubicBezTo>
                    <a:lnTo>
                      <a:pt x="10" y="1"/>
                    </a:lnTo>
                    <a:close/>
                  </a:path>
                </a:pathLst>
              </a:custGeom>
              <a:solidFill>
                <a:srgbClr val="7F7C7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208" name="Freeform 828"/>
              <p:cNvSpPr/>
              <p:nvPr/>
            </p:nvSpPr>
            <p:spPr bwMode="auto">
              <a:xfrm>
                <a:off x="5199" y="1198"/>
                <a:ext cx="1" cy="1"/>
              </a:xfrm>
              <a:custGeom>
                <a:avLst/>
                <a:gdLst>
                  <a:gd name="T0" fmla="*/ 1 w 1"/>
                  <a:gd name="T1" fmla="*/ 1 h 1"/>
                  <a:gd name="T2" fmla="*/ 0 w 1"/>
                  <a:gd name="T3" fmla="*/ 0 h 1"/>
                  <a:gd name="T4" fmla="*/ 0 w 1"/>
                  <a:gd name="T5" fmla="*/ 0 h 1"/>
                  <a:gd name="T6" fmla="*/ 0 w 1"/>
                  <a:gd name="T7" fmla="*/ 0 h 1"/>
                  <a:gd name="T8" fmla="*/ 1 w 1"/>
                  <a:gd name="T9" fmla="*/ 1 h 1"/>
                  <a:gd name="T10" fmla="*/ 1 w 1"/>
                  <a:gd name="T11" fmla="*/ 1 h 1"/>
                  <a:gd name="T12" fmla="*/ 1 w 1"/>
                  <a:gd name="T13" fmla="*/ 1 h 1"/>
                </a:gdLst>
                <a:ahLst/>
                <a:cxnLst>
                  <a:cxn ang="0">
                    <a:pos x="T0" y="T1"/>
                  </a:cxn>
                  <a:cxn ang="0">
                    <a:pos x="T2" y="T3"/>
                  </a:cxn>
                  <a:cxn ang="0">
                    <a:pos x="T4" y="T5"/>
                  </a:cxn>
                  <a:cxn ang="0">
                    <a:pos x="T6" y="T7"/>
                  </a:cxn>
                  <a:cxn ang="0">
                    <a:pos x="T8" y="T9"/>
                  </a:cxn>
                  <a:cxn ang="0">
                    <a:pos x="T10" y="T11"/>
                  </a:cxn>
                  <a:cxn ang="0">
                    <a:pos x="T12" y="T13"/>
                  </a:cxn>
                </a:cxnLst>
                <a:rect l="0" t="0" r="r" b="b"/>
                <a:pathLst>
                  <a:path w="1" h="1">
                    <a:moveTo>
                      <a:pt x="1" y="1"/>
                    </a:moveTo>
                    <a:lnTo>
                      <a:pt x="0" y="0"/>
                    </a:lnTo>
                    <a:lnTo>
                      <a:pt x="0" y="0"/>
                    </a:lnTo>
                    <a:lnTo>
                      <a:pt x="0" y="0"/>
                    </a:lnTo>
                    <a:lnTo>
                      <a:pt x="1" y="1"/>
                    </a:lnTo>
                    <a:lnTo>
                      <a:pt x="1" y="1"/>
                    </a:lnTo>
                    <a:lnTo>
                      <a:pt x="1" y="1"/>
                    </a:lnTo>
                    <a:close/>
                  </a:path>
                </a:pathLst>
              </a:custGeom>
              <a:solidFill>
                <a:srgbClr val="BCB7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209" name="Freeform 829"/>
              <p:cNvSpPr/>
              <p:nvPr/>
            </p:nvSpPr>
            <p:spPr bwMode="auto">
              <a:xfrm>
                <a:off x="5199" y="1198"/>
                <a:ext cx="1" cy="1"/>
              </a:xfrm>
              <a:custGeom>
                <a:avLst/>
                <a:gdLst>
                  <a:gd name="T0" fmla="*/ 1 w 1"/>
                  <a:gd name="T1" fmla="*/ 1 h 1"/>
                  <a:gd name="T2" fmla="*/ 0 w 1"/>
                  <a:gd name="T3" fmla="*/ 0 h 1"/>
                  <a:gd name="T4" fmla="*/ 0 w 1"/>
                  <a:gd name="T5" fmla="*/ 0 h 1"/>
                  <a:gd name="T6" fmla="*/ 1 w 1"/>
                  <a:gd name="T7" fmla="*/ 1 h 1"/>
                  <a:gd name="T8" fmla="*/ 1 w 1"/>
                  <a:gd name="T9" fmla="*/ 1 h 1"/>
                </a:gdLst>
                <a:ahLst/>
                <a:cxnLst>
                  <a:cxn ang="0">
                    <a:pos x="T0" y="T1"/>
                  </a:cxn>
                  <a:cxn ang="0">
                    <a:pos x="T2" y="T3"/>
                  </a:cxn>
                  <a:cxn ang="0">
                    <a:pos x="T4" y="T5"/>
                  </a:cxn>
                  <a:cxn ang="0">
                    <a:pos x="T6" y="T7"/>
                  </a:cxn>
                  <a:cxn ang="0">
                    <a:pos x="T8" y="T9"/>
                  </a:cxn>
                </a:cxnLst>
                <a:rect l="0" t="0" r="r" b="b"/>
                <a:pathLst>
                  <a:path w="1" h="1">
                    <a:moveTo>
                      <a:pt x="1" y="1"/>
                    </a:moveTo>
                    <a:lnTo>
                      <a:pt x="0" y="0"/>
                    </a:lnTo>
                    <a:lnTo>
                      <a:pt x="0" y="0"/>
                    </a:lnTo>
                    <a:lnTo>
                      <a:pt x="1" y="1"/>
                    </a:lnTo>
                    <a:lnTo>
                      <a:pt x="1" y="1"/>
                    </a:lnTo>
                    <a:close/>
                  </a:path>
                </a:pathLst>
              </a:custGeom>
              <a:solidFill>
                <a:srgbClr val="BCB7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210" name="Freeform 830"/>
              <p:cNvSpPr/>
              <p:nvPr/>
            </p:nvSpPr>
            <p:spPr bwMode="auto">
              <a:xfrm>
                <a:off x="5111" y="1260"/>
                <a:ext cx="5" cy="8"/>
              </a:xfrm>
              <a:custGeom>
                <a:avLst/>
                <a:gdLst>
                  <a:gd name="T0" fmla="*/ 2 w 5"/>
                  <a:gd name="T1" fmla="*/ 1 h 8"/>
                  <a:gd name="T2" fmla="*/ 0 w 5"/>
                  <a:gd name="T3" fmla="*/ 6 h 8"/>
                  <a:gd name="T4" fmla="*/ 2 w 5"/>
                  <a:gd name="T5" fmla="*/ 7 h 8"/>
                  <a:gd name="T6" fmla="*/ 5 w 5"/>
                  <a:gd name="T7" fmla="*/ 2 h 8"/>
                  <a:gd name="T8" fmla="*/ 2 w 5"/>
                  <a:gd name="T9" fmla="*/ 1 h 8"/>
                </a:gdLst>
                <a:ahLst/>
                <a:cxnLst>
                  <a:cxn ang="0">
                    <a:pos x="T0" y="T1"/>
                  </a:cxn>
                  <a:cxn ang="0">
                    <a:pos x="T2" y="T3"/>
                  </a:cxn>
                  <a:cxn ang="0">
                    <a:pos x="T4" y="T5"/>
                  </a:cxn>
                  <a:cxn ang="0">
                    <a:pos x="T6" y="T7"/>
                  </a:cxn>
                  <a:cxn ang="0">
                    <a:pos x="T8" y="T9"/>
                  </a:cxn>
                </a:cxnLst>
                <a:rect l="0" t="0" r="r" b="b"/>
                <a:pathLst>
                  <a:path w="5" h="8">
                    <a:moveTo>
                      <a:pt x="2" y="1"/>
                    </a:moveTo>
                    <a:cubicBezTo>
                      <a:pt x="1" y="2"/>
                      <a:pt x="0" y="4"/>
                      <a:pt x="0" y="6"/>
                    </a:cubicBezTo>
                    <a:cubicBezTo>
                      <a:pt x="0" y="7"/>
                      <a:pt x="1" y="8"/>
                      <a:pt x="2" y="7"/>
                    </a:cubicBezTo>
                    <a:cubicBezTo>
                      <a:pt x="4" y="6"/>
                      <a:pt x="5" y="4"/>
                      <a:pt x="5" y="2"/>
                    </a:cubicBezTo>
                    <a:cubicBezTo>
                      <a:pt x="5" y="1"/>
                      <a:pt x="4" y="0"/>
                      <a:pt x="2" y="1"/>
                    </a:cubicBezTo>
                    <a:close/>
                  </a:path>
                </a:pathLst>
              </a:custGeom>
              <a:solidFill>
                <a:srgbClr val="CC431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211" name="Freeform 831"/>
              <p:cNvSpPr/>
              <p:nvPr/>
            </p:nvSpPr>
            <p:spPr bwMode="auto">
              <a:xfrm>
                <a:off x="5200" y="1201"/>
                <a:ext cx="4" cy="2"/>
              </a:xfrm>
              <a:custGeom>
                <a:avLst/>
                <a:gdLst>
                  <a:gd name="T0" fmla="*/ 4 w 4"/>
                  <a:gd name="T1" fmla="*/ 2 h 2"/>
                  <a:gd name="T2" fmla="*/ 0 w 4"/>
                  <a:gd name="T3" fmla="*/ 0 h 2"/>
                  <a:gd name="T4" fmla="*/ 0 w 4"/>
                  <a:gd name="T5" fmla="*/ 0 h 2"/>
                  <a:gd name="T6" fmla="*/ 4 w 4"/>
                  <a:gd name="T7" fmla="*/ 2 h 2"/>
                  <a:gd name="T8" fmla="*/ 4 w 4"/>
                  <a:gd name="T9" fmla="*/ 2 h 2"/>
                </a:gdLst>
                <a:ahLst/>
                <a:cxnLst>
                  <a:cxn ang="0">
                    <a:pos x="T0" y="T1"/>
                  </a:cxn>
                  <a:cxn ang="0">
                    <a:pos x="T2" y="T3"/>
                  </a:cxn>
                  <a:cxn ang="0">
                    <a:pos x="T4" y="T5"/>
                  </a:cxn>
                  <a:cxn ang="0">
                    <a:pos x="T6" y="T7"/>
                  </a:cxn>
                  <a:cxn ang="0">
                    <a:pos x="T8" y="T9"/>
                  </a:cxn>
                </a:cxnLst>
                <a:rect l="0" t="0" r="r" b="b"/>
                <a:pathLst>
                  <a:path w="4" h="2">
                    <a:moveTo>
                      <a:pt x="4" y="2"/>
                    </a:moveTo>
                    <a:lnTo>
                      <a:pt x="0" y="0"/>
                    </a:lnTo>
                    <a:lnTo>
                      <a:pt x="0" y="0"/>
                    </a:lnTo>
                    <a:lnTo>
                      <a:pt x="4" y="2"/>
                    </a:lnTo>
                    <a:lnTo>
                      <a:pt x="4" y="2"/>
                    </a:lnTo>
                    <a:close/>
                  </a:path>
                </a:pathLst>
              </a:custGeom>
              <a:solidFill>
                <a:srgbClr val="23440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212" name="Freeform 832"/>
              <p:cNvSpPr/>
              <p:nvPr/>
            </p:nvSpPr>
            <p:spPr bwMode="auto">
              <a:xfrm>
                <a:off x="5200" y="1201"/>
                <a:ext cx="4" cy="2"/>
              </a:xfrm>
              <a:custGeom>
                <a:avLst/>
                <a:gdLst>
                  <a:gd name="T0" fmla="*/ 4 w 4"/>
                  <a:gd name="T1" fmla="*/ 2 h 2"/>
                  <a:gd name="T2" fmla="*/ 0 w 4"/>
                  <a:gd name="T3" fmla="*/ 0 h 2"/>
                  <a:gd name="T4" fmla="*/ 0 w 4"/>
                  <a:gd name="T5" fmla="*/ 0 h 2"/>
                  <a:gd name="T6" fmla="*/ 3 w 4"/>
                  <a:gd name="T7" fmla="*/ 2 h 2"/>
                  <a:gd name="T8" fmla="*/ 4 w 4"/>
                  <a:gd name="T9" fmla="*/ 2 h 2"/>
                </a:gdLst>
                <a:ahLst/>
                <a:cxnLst>
                  <a:cxn ang="0">
                    <a:pos x="T0" y="T1"/>
                  </a:cxn>
                  <a:cxn ang="0">
                    <a:pos x="T2" y="T3"/>
                  </a:cxn>
                  <a:cxn ang="0">
                    <a:pos x="T4" y="T5"/>
                  </a:cxn>
                  <a:cxn ang="0">
                    <a:pos x="T6" y="T7"/>
                  </a:cxn>
                  <a:cxn ang="0">
                    <a:pos x="T8" y="T9"/>
                  </a:cxn>
                </a:cxnLst>
                <a:rect l="0" t="0" r="r" b="b"/>
                <a:pathLst>
                  <a:path w="4" h="2">
                    <a:moveTo>
                      <a:pt x="4" y="2"/>
                    </a:moveTo>
                    <a:lnTo>
                      <a:pt x="0" y="0"/>
                    </a:lnTo>
                    <a:lnTo>
                      <a:pt x="0" y="0"/>
                    </a:lnTo>
                    <a:lnTo>
                      <a:pt x="3" y="2"/>
                    </a:lnTo>
                    <a:lnTo>
                      <a:pt x="4" y="2"/>
                    </a:lnTo>
                    <a:close/>
                  </a:path>
                </a:pathLst>
              </a:custGeom>
              <a:solidFill>
                <a:srgbClr val="A7B4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213" name="Freeform 833"/>
              <p:cNvSpPr/>
              <p:nvPr/>
            </p:nvSpPr>
            <p:spPr bwMode="auto">
              <a:xfrm>
                <a:off x="5114" y="1199"/>
                <a:ext cx="90" cy="64"/>
              </a:xfrm>
              <a:custGeom>
                <a:avLst/>
                <a:gdLst>
                  <a:gd name="T0" fmla="*/ 1 w 90"/>
                  <a:gd name="T1" fmla="*/ 58 h 64"/>
                  <a:gd name="T2" fmla="*/ 85 w 90"/>
                  <a:gd name="T3" fmla="*/ 2 h 64"/>
                  <a:gd name="T4" fmla="*/ 86 w 90"/>
                  <a:gd name="T5" fmla="*/ 0 h 64"/>
                  <a:gd name="T6" fmla="*/ 90 w 90"/>
                  <a:gd name="T7" fmla="*/ 3 h 64"/>
                  <a:gd name="T8" fmla="*/ 89 w 90"/>
                  <a:gd name="T9" fmla="*/ 5 h 64"/>
                  <a:gd name="T10" fmla="*/ 0 w 90"/>
                  <a:gd name="T11" fmla="*/ 64 h 64"/>
                  <a:gd name="T12" fmla="*/ 1 w 90"/>
                  <a:gd name="T13" fmla="*/ 58 h 64"/>
                </a:gdLst>
                <a:ahLst/>
                <a:cxnLst>
                  <a:cxn ang="0">
                    <a:pos x="T0" y="T1"/>
                  </a:cxn>
                  <a:cxn ang="0">
                    <a:pos x="T2" y="T3"/>
                  </a:cxn>
                  <a:cxn ang="0">
                    <a:pos x="T4" y="T5"/>
                  </a:cxn>
                  <a:cxn ang="0">
                    <a:pos x="T6" y="T7"/>
                  </a:cxn>
                  <a:cxn ang="0">
                    <a:pos x="T8" y="T9"/>
                  </a:cxn>
                  <a:cxn ang="0">
                    <a:pos x="T10" y="T11"/>
                  </a:cxn>
                  <a:cxn ang="0">
                    <a:pos x="T12" y="T13"/>
                  </a:cxn>
                </a:cxnLst>
                <a:rect l="0" t="0" r="r" b="b"/>
                <a:pathLst>
                  <a:path w="90" h="64">
                    <a:moveTo>
                      <a:pt x="1" y="58"/>
                    </a:moveTo>
                    <a:cubicBezTo>
                      <a:pt x="85" y="2"/>
                      <a:pt x="85" y="2"/>
                      <a:pt x="85" y="2"/>
                    </a:cubicBezTo>
                    <a:cubicBezTo>
                      <a:pt x="86" y="2"/>
                      <a:pt x="86" y="1"/>
                      <a:pt x="86" y="0"/>
                    </a:cubicBezTo>
                    <a:cubicBezTo>
                      <a:pt x="90" y="3"/>
                      <a:pt x="90" y="3"/>
                      <a:pt x="90" y="3"/>
                    </a:cubicBezTo>
                    <a:cubicBezTo>
                      <a:pt x="90" y="3"/>
                      <a:pt x="90" y="4"/>
                      <a:pt x="89" y="5"/>
                    </a:cubicBezTo>
                    <a:cubicBezTo>
                      <a:pt x="0" y="64"/>
                      <a:pt x="0" y="64"/>
                      <a:pt x="0" y="64"/>
                    </a:cubicBezTo>
                    <a:lnTo>
                      <a:pt x="1" y="58"/>
                    </a:lnTo>
                    <a:close/>
                  </a:path>
                </a:pathLst>
              </a:custGeom>
              <a:solidFill>
                <a:srgbClr val="CC431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214" name="Freeform 834"/>
              <p:cNvSpPr/>
              <p:nvPr/>
            </p:nvSpPr>
            <p:spPr bwMode="auto">
              <a:xfrm>
                <a:off x="5111" y="1154"/>
                <a:ext cx="99" cy="119"/>
              </a:xfrm>
              <a:custGeom>
                <a:avLst/>
                <a:gdLst>
                  <a:gd name="T0" fmla="*/ 30 w 99"/>
                  <a:gd name="T1" fmla="*/ 0 h 119"/>
                  <a:gd name="T2" fmla="*/ 26 w 99"/>
                  <a:gd name="T3" fmla="*/ 6 h 119"/>
                  <a:gd name="T4" fmla="*/ 93 w 99"/>
                  <a:gd name="T5" fmla="*/ 48 h 119"/>
                  <a:gd name="T6" fmla="*/ 93 w 99"/>
                  <a:gd name="T7" fmla="*/ 49 h 119"/>
                  <a:gd name="T8" fmla="*/ 92 w 99"/>
                  <a:gd name="T9" fmla="*/ 50 h 119"/>
                  <a:gd name="T10" fmla="*/ 0 w 99"/>
                  <a:gd name="T11" fmla="*/ 111 h 119"/>
                  <a:gd name="T12" fmla="*/ 1 w 99"/>
                  <a:gd name="T13" fmla="*/ 119 h 119"/>
                  <a:gd name="T14" fmla="*/ 93 w 99"/>
                  <a:gd name="T15" fmla="*/ 55 h 119"/>
                  <a:gd name="T16" fmla="*/ 98 w 99"/>
                  <a:gd name="T17" fmla="*/ 49 h 119"/>
                  <a:gd name="T18" fmla="*/ 96 w 99"/>
                  <a:gd name="T19" fmla="*/ 42 h 119"/>
                  <a:gd name="T20" fmla="*/ 30 w 99"/>
                  <a:gd name="T21" fmla="*/ 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9" h="119">
                    <a:moveTo>
                      <a:pt x="30" y="0"/>
                    </a:moveTo>
                    <a:cubicBezTo>
                      <a:pt x="26" y="6"/>
                      <a:pt x="26" y="6"/>
                      <a:pt x="26" y="6"/>
                    </a:cubicBezTo>
                    <a:cubicBezTo>
                      <a:pt x="93" y="48"/>
                      <a:pt x="93" y="48"/>
                      <a:pt x="93" y="48"/>
                    </a:cubicBezTo>
                    <a:cubicBezTo>
                      <a:pt x="93" y="48"/>
                      <a:pt x="93" y="49"/>
                      <a:pt x="93" y="49"/>
                    </a:cubicBezTo>
                    <a:cubicBezTo>
                      <a:pt x="92" y="50"/>
                      <a:pt x="92" y="50"/>
                      <a:pt x="92" y="50"/>
                    </a:cubicBezTo>
                    <a:cubicBezTo>
                      <a:pt x="0" y="111"/>
                      <a:pt x="0" y="111"/>
                      <a:pt x="0" y="111"/>
                    </a:cubicBezTo>
                    <a:cubicBezTo>
                      <a:pt x="1" y="119"/>
                      <a:pt x="1" y="119"/>
                      <a:pt x="1" y="119"/>
                    </a:cubicBezTo>
                    <a:cubicBezTo>
                      <a:pt x="93" y="55"/>
                      <a:pt x="93" y="55"/>
                      <a:pt x="93" y="55"/>
                    </a:cubicBezTo>
                    <a:cubicBezTo>
                      <a:pt x="95" y="54"/>
                      <a:pt x="97" y="52"/>
                      <a:pt x="98" y="49"/>
                    </a:cubicBezTo>
                    <a:cubicBezTo>
                      <a:pt x="99" y="46"/>
                      <a:pt x="98" y="43"/>
                      <a:pt x="96" y="42"/>
                    </a:cubicBezTo>
                    <a:lnTo>
                      <a:pt x="30" y="0"/>
                    </a:lnTo>
                    <a:close/>
                  </a:path>
                </a:pathLst>
              </a:custGeom>
              <a:solidFill>
                <a:srgbClr val="E55E2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215" name="Freeform 835"/>
              <p:cNvSpPr/>
              <p:nvPr/>
            </p:nvSpPr>
            <p:spPr bwMode="auto">
              <a:xfrm>
                <a:off x="5125" y="1264"/>
                <a:ext cx="2" cy="1"/>
              </a:xfrm>
              <a:custGeom>
                <a:avLst/>
                <a:gdLst>
                  <a:gd name="T0" fmla="*/ 2 w 2"/>
                  <a:gd name="T1" fmla="*/ 1 h 1"/>
                  <a:gd name="T2" fmla="*/ 0 w 2"/>
                  <a:gd name="T3" fmla="*/ 0 h 1"/>
                  <a:gd name="T4" fmla="*/ 0 w 2"/>
                  <a:gd name="T5" fmla="*/ 0 h 1"/>
                  <a:gd name="T6" fmla="*/ 2 w 2"/>
                  <a:gd name="T7" fmla="*/ 1 h 1"/>
                  <a:gd name="T8" fmla="*/ 2 w 2"/>
                  <a:gd name="T9" fmla="*/ 1 h 1"/>
                </a:gdLst>
                <a:ahLst/>
                <a:cxnLst>
                  <a:cxn ang="0">
                    <a:pos x="T0" y="T1"/>
                  </a:cxn>
                  <a:cxn ang="0">
                    <a:pos x="T2" y="T3"/>
                  </a:cxn>
                  <a:cxn ang="0">
                    <a:pos x="T4" y="T5"/>
                  </a:cxn>
                  <a:cxn ang="0">
                    <a:pos x="T6" y="T7"/>
                  </a:cxn>
                  <a:cxn ang="0">
                    <a:pos x="T8" y="T9"/>
                  </a:cxn>
                </a:cxnLst>
                <a:rect l="0" t="0" r="r" b="b"/>
                <a:pathLst>
                  <a:path w="2" h="1">
                    <a:moveTo>
                      <a:pt x="2" y="1"/>
                    </a:moveTo>
                    <a:lnTo>
                      <a:pt x="0" y="0"/>
                    </a:lnTo>
                    <a:lnTo>
                      <a:pt x="0" y="0"/>
                    </a:lnTo>
                    <a:lnTo>
                      <a:pt x="2" y="1"/>
                    </a:lnTo>
                    <a:lnTo>
                      <a:pt x="2" y="1"/>
                    </a:lnTo>
                    <a:close/>
                  </a:path>
                </a:pathLst>
              </a:custGeom>
              <a:solidFill>
                <a:srgbClr val="BCB7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216" name="Freeform 836"/>
              <p:cNvSpPr/>
              <p:nvPr/>
            </p:nvSpPr>
            <p:spPr bwMode="auto">
              <a:xfrm>
                <a:off x="5124" y="1264"/>
                <a:ext cx="3" cy="1"/>
              </a:xfrm>
              <a:custGeom>
                <a:avLst/>
                <a:gdLst>
                  <a:gd name="T0" fmla="*/ 3 w 3"/>
                  <a:gd name="T1" fmla="*/ 1 h 1"/>
                  <a:gd name="T2" fmla="*/ 1 w 3"/>
                  <a:gd name="T3" fmla="*/ 0 h 1"/>
                  <a:gd name="T4" fmla="*/ 0 w 3"/>
                  <a:gd name="T5" fmla="*/ 0 h 1"/>
                  <a:gd name="T6" fmla="*/ 2 w 3"/>
                  <a:gd name="T7" fmla="*/ 1 h 1"/>
                  <a:gd name="T8" fmla="*/ 3 w 3"/>
                  <a:gd name="T9" fmla="*/ 1 h 1"/>
                </a:gdLst>
                <a:ahLst/>
                <a:cxnLst>
                  <a:cxn ang="0">
                    <a:pos x="T0" y="T1"/>
                  </a:cxn>
                  <a:cxn ang="0">
                    <a:pos x="T2" y="T3"/>
                  </a:cxn>
                  <a:cxn ang="0">
                    <a:pos x="T4" y="T5"/>
                  </a:cxn>
                  <a:cxn ang="0">
                    <a:pos x="T6" y="T7"/>
                  </a:cxn>
                  <a:cxn ang="0">
                    <a:pos x="T8" y="T9"/>
                  </a:cxn>
                </a:cxnLst>
                <a:rect l="0" t="0" r="r" b="b"/>
                <a:pathLst>
                  <a:path w="3" h="1">
                    <a:moveTo>
                      <a:pt x="3" y="1"/>
                    </a:moveTo>
                    <a:lnTo>
                      <a:pt x="1" y="0"/>
                    </a:lnTo>
                    <a:lnTo>
                      <a:pt x="0" y="0"/>
                    </a:lnTo>
                    <a:lnTo>
                      <a:pt x="2" y="1"/>
                    </a:lnTo>
                    <a:lnTo>
                      <a:pt x="3" y="1"/>
                    </a:lnTo>
                    <a:close/>
                  </a:path>
                </a:pathLst>
              </a:custGeom>
              <a:solidFill>
                <a:srgbClr val="9B989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217" name="Freeform 837"/>
              <p:cNvSpPr/>
              <p:nvPr/>
            </p:nvSpPr>
            <p:spPr bwMode="auto">
              <a:xfrm>
                <a:off x="5115" y="1279"/>
                <a:ext cx="2" cy="1"/>
              </a:xfrm>
              <a:custGeom>
                <a:avLst/>
                <a:gdLst>
                  <a:gd name="T0" fmla="*/ 2 w 2"/>
                  <a:gd name="T1" fmla="*/ 0 h 1"/>
                  <a:gd name="T2" fmla="*/ 0 w 2"/>
                  <a:gd name="T3" fmla="*/ 0 h 1"/>
                  <a:gd name="T4" fmla="*/ 0 w 2"/>
                  <a:gd name="T5" fmla="*/ 0 h 1"/>
                  <a:gd name="T6" fmla="*/ 2 w 2"/>
                  <a:gd name="T7" fmla="*/ 1 h 1"/>
                  <a:gd name="T8" fmla="*/ 2 w 2"/>
                  <a:gd name="T9" fmla="*/ 0 h 1"/>
                </a:gdLst>
                <a:ahLst/>
                <a:cxnLst>
                  <a:cxn ang="0">
                    <a:pos x="T0" y="T1"/>
                  </a:cxn>
                  <a:cxn ang="0">
                    <a:pos x="T2" y="T3"/>
                  </a:cxn>
                  <a:cxn ang="0">
                    <a:pos x="T4" y="T5"/>
                  </a:cxn>
                  <a:cxn ang="0">
                    <a:pos x="T6" y="T7"/>
                  </a:cxn>
                  <a:cxn ang="0">
                    <a:pos x="T8" y="T9"/>
                  </a:cxn>
                </a:cxnLst>
                <a:rect l="0" t="0" r="r" b="b"/>
                <a:pathLst>
                  <a:path w="2" h="1">
                    <a:moveTo>
                      <a:pt x="2" y="0"/>
                    </a:moveTo>
                    <a:lnTo>
                      <a:pt x="0" y="0"/>
                    </a:lnTo>
                    <a:lnTo>
                      <a:pt x="0" y="0"/>
                    </a:lnTo>
                    <a:lnTo>
                      <a:pt x="2" y="1"/>
                    </a:lnTo>
                    <a:lnTo>
                      <a:pt x="2" y="0"/>
                    </a:lnTo>
                    <a:close/>
                  </a:path>
                </a:pathLst>
              </a:custGeom>
              <a:solidFill>
                <a:srgbClr val="BCB7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218" name="Freeform 838"/>
              <p:cNvSpPr/>
              <p:nvPr/>
            </p:nvSpPr>
            <p:spPr bwMode="auto">
              <a:xfrm>
                <a:off x="5115" y="1278"/>
                <a:ext cx="2" cy="1"/>
              </a:xfrm>
              <a:custGeom>
                <a:avLst/>
                <a:gdLst>
                  <a:gd name="T0" fmla="*/ 1 w 2"/>
                  <a:gd name="T1" fmla="*/ 0 h 1"/>
                  <a:gd name="T2" fmla="*/ 0 w 2"/>
                  <a:gd name="T3" fmla="*/ 0 h 1"/>
                  <a:gd name="T4" fmla="*/ 0 w 2"/>
                  <a:gd name="T5" fmla="*/ 1 h 1"/>
                  <a:gd name="T6" fmla="*/ 2 w 2"/>
                  <a:gd name="T7" fmla="*/ 1 h 1"/>
                  <a:gd name="T8" fmla="*/ 1 w 2"/>
                  <a:gd name="T9" fmla="*/ 0 h 1"/>
                </a:gdLst>
                <a:ahLst/>
                <a:cxnLst>
                  <a:cxn ang="0">
                    <a:pos x="T0" y="T1"/>
                  </a:cxn>
                  <a:cxn ang="0">
                    <a:pos x="T2" y="T3"/>
                  </a:cxn>
                  <a:cxn ang="0">
                    <a:pos x="T4" y="T5"/>
                  </a:cxn>
                  <a:cxn ang="0">
                    <a:pos x="T6" y="T7"/>
                  </a:cxn>
                  <a:cxn ang="0">
                    <a:pos x="T8" y="T9"/>
                  </a:cxn>
                </a:cxnLst>
                <a:rect l="0" t="0" r="r" b="b"/>
                <a:pathLst>
                  <a:path w="2" h="1">
                    <a:moveTo>
                      <a:pt x="1" y="0"/>
                    </a:moveTo>
                    <a:lnTo>
                      <a:pt x="0" y="0"/>
                    </a:lnTo>
                    <a:lnTo>
                      <a:pt x="0" y="1"/>
                    </a:lnTo>
                    <a:lnTo>
                      <a:pt x="2" y="1"/>
                    </a:lnTo>
                    <a:lnTo>
                      <a:pt x="1" y="0"/>
                    </a:lnTo>
                    <a:close/>
                  </a:path>
                </a:pathLst>
              </a:custGeom>
              <a:solidFill>
                <a:srgbClr val="BCB7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219" name="Freeform 839"/>
              <p:cNvSpPr/>
              <p:nvPr/>
            </p:nvSpPr>
            <p:spPr bwMode="auto">
              <a:xfrm>
                <a:off x="5127" y="1252"/>
                <a:ext cx="2" cy="1"/>
              </a:xfrm>
              <a:custGeom>
                <a:avLst/>
                <a:gdLst>
                  <a:gd name="T0" fmla="*/ 2 w 2"/>
                  <a:gd name="T1" fmla="*/ 1 h 1"/>
                  <a:gd name="T2" fmla="*/ 0 w 2"/>
                  <a:gd name="T3" fmla="*/ 0 h 1"/>
                  <a:gd name="T4" fmla="*/ 0 w 2"/>
                  <a:gd name="T5" fmla="*/ 0 h 1"/>
                  <a:gd name="T6" fmla="*/ 2 w 2"/>
                  <a:gd name="T7" fmla="*/ 1 h 1"/>
                  <a:gd name="T8" fmla="*/ 2 w 2"/>
                  <a:gd name="T9" fmla="*/ 1 h 1"/>
                </a:gdLst>
                <a:ahLst/>
                <a:cxnLst>
                  <a:cxn ang="0">
                    <a:pos x="T0" y="T1"/>
                  </a:cxn>
                  <a:cxn ang="0">
                    <a:pos x="T2" y="T3"/>
                  </a:cxn>
                  <a:cxn ang="0">
                    <a:pos x="T4" y="T5"/>
                  </a:cxn>
                  <a:cxn ang="0">
                    <a:pos x="T6" y="T7"/>
                  </a:cxn>
                  <a:cxn ang="0">
                    <a:pos x="T8" y="T9"/>
                  </a:cxn>
                </a:cxnLst>
                <a:rect l="0" t="0" r="r" b="b"/>
                <a:pathLst>
                  <a:path w="2" h="1">
                    <a:moveTo>
                      <a:pt x="2" y="1"/>
                    </a:moveTo>
                    <a:lnTo>
                      <a:pt x="0" y="0"/>
                    </a:lnTo>
                    <a:lnTo>
                      <a:pt x="0" y="0"/>
                    </a:lnTo>
                    <a:lnTo>
                      <a:pt x="2" y="1"/>
                    </a:lnTo>
                    <a:lnTo>
                      <a:pt x="2" y="1"/>
                    </a:lnTo>
                    <a:close/>
                  </a:path>
                </a:pathLst>
              </a:custGeom>
              <a:solidFill>
                <a:srgbClr val="BCB7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220" name="Freeform 840"/>
              <p:cNvSpPr/>
              <p:nvPr/>
            </p:nvSpPr>
            <p:spPr bwMode="auto">
              <a:xfrm>
                <a:off x="5126" y="1252"/>
                <a:ext cx="3" cy="2"/>
              </a:xfrm>
              <a:custGeom>
                <a:avLst/>
                <a:gdLst>
                  <a:gd name="T0" fmla="*/ 3 w 3"/>
                  <a:gd name="T1" fmla="*/ 1 h 2"/>
                  <a:gd name="T2" fmla="*/ 1 w 3"/>
                  <a:gd name="T3" fmla="*/ 0 h 2"/>
                  <a:gd name="T4" fmla="*/ 0 w 3"/>
                  <a:gd name="T5" fmla="*/ 1 h 2"/>
                  <a:gd name="T6" fmla="*/ 2 w 3"/>
                  <a:gd name="T7" fmla="*/ 2 h 2"/>
                  <a:gd name="T8" fmla="*/ 3 w 3"/>
                  <a:gd name="T9" fmla="*/ 1 h 2"/>
                </a:gdLst>
                <a:ahLst/>
                <a:cxnLst>
                  <a:cxn ang="0">
                    <a:pos x="T0" y="T1"/>
                  </a:cxn>
                  <a:cxn ang="0">
                    <a:pos x="T2" y="T3"/>
                  </a:cxn>
                  <a:cxn ang="0">
                    <a:pos x="T4" y="T5"/>
                  </a:cxn>
                  <a:cxn ang="0">
                    <a:pos x="T6" y="T7"/>
                  </a:cxn>
                  <a:cxn ang="0">
                    <a:pos x="T8" y="T9"/>
                  </a:cxn>
                </a:cxnLst>
                <a:rect l="0" t="0" r="r" b="b"/>
                <a:pathLst>
                  <a:path w="3" h="2">
                    <a:moveTo>
                      <a:pt x="3" y="1"/>
                    </a:moveTo>
                    <a:lnTo>
                      <a:pt x="1" y="0"/>
                    </a:lnTo>
                    <a:lnTo>
                      <a:pt x="0" y="1"/>
                    </a:lnTo>
                    <a:lnTo>
                      <a:pt x="2" y="2"/>
                    </a:lnTo>
                    <a:lnTo>
                      <a:pt x="3" y="1"/>
                    </a:lnTo>
                    <a:close/>
                  </a:path>
                </a:pathLst>
              </a:custGeom>
              <a:solidFill>
                <a:srgbClr val="BCB7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221" name="Freeform 841"/>
              <p:cNvSpPr/>
              <p:nvPr/>
            </p:nvSpPr>
            <p:spPr bwMode="auto">
              <a:xfrm>
                <a:off x="5106" y="1283"/>
                <a:ext cx="1" cy="2"/>
              </a:xfrm>
              <a:custGeom>
                <a:avLst/>
                <a:gdLst>
                  <a:gd name="T0" fmla="*/ 1 w 1"/>
                  <a:gd name="T1" fmla="*/ 1 h 2"/>
                  <a:gd name="T2" fmla="*/ 0 w 1"/>
                  <a:gd name="T3" fmla="*/ 0 h 2"/>
                  <a:gd name="T4" fmla="*/ 0 w 1"/>
                  <a:gd name="T5" fmla="*/ 1 h 2"/>
                  <a:gd name="T6" fmla="*/ 1 w 1"/>
                  <a:gd name="T7" fmla="*/ 2 h 2"/>
                  <a:gd name="T8" fmla="*/ 1 w 1"/>
                  <a:gd name="T9" fmla="*/ 1 h 2"/>
                </a:gdLst>
                <a:ahLst/>
                <a:cxnLst>
                  <a:cxn ang="0">
                    <a:pos x="T0" y="T1"/>
                  </a:cxn>
                  <a:cxn ang="0">
                    <a:pos x="T2" y="T3"/>
                  </a:cxn>
                  <a:cxn ang="0">
                    <a:pos x="T4" y="T5"/>
                  </a:cxn>
                  <a:cxn ang="0">
                    <a:pos x="T6" y="T7"/>
                  </a:cxn>
                  <a:cxn ang="0">
                    <a:pos x="T8" y="T9"/>
                  </a:cxn>
                </a:cxnLst>
                <a:rect l="0" t="0" r="r" b="b"/>
                <a:pathLst>
                  <a:path w="1" h="2">
                    <a:moveTo>
                      <a:pt x="1" y="1"/>
                    </a:moveTo>
                    <a:lnTo>
                      <a:pt x="0" y="0"/>
                    </a:lnTo>
                    <a:lnTo>
                      <a:pt x="0" y="1"/>
                    </a:lnTo>
                    <a:lnTo>
                      <a:pt x="1" y="2"/>
                    </a:lnTo>
                    <a:lnTo>
                      <a:pt x="1" y="1"/>
                    </a:lnTo>
                    <a:close/>
                  </a:path>
                </a:pathLst>
              </a:custGeom>
              <a:solidFill>
                <a:srgbClr val="BCB7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222" name="Freeform 842"/>
              <p:cNvSpPr/>
              <p:nvPr/>
            </p:nvSpPr>
            <p:spPr bwMode="auto">
              <a:xfrm>
                <a:off x="5106" y="1281"/>
                <a:ext cx="2" cy="3"/>
              </a:xfrm>
              <a:custGeom>
                <a:avLst/>
                <a:gdLst>
                  <a:gd name="T0" fmla="*/ 2 w 2"/>
                  <a:gd name="T1" fmla="*/ 1 h 3"/>
                  <a:gd name="T2" fmla="*/ 0 w 2"/>
                  <a:gd name="T3" fmla="*/ 0 h 3"/>
                  <a:gd name="T4" fmla="*/ 0 w 2"/>
                  <a:gd name="T5" fmla="*/ 2 h 3"/>
                  <a:gd name="T6" fmla="*/ 1 w 2"/>
                  <a:gd name="T7" fmla="*/ 3 h 3"/>
                  <a:gd name="T8" fmla="*/ 2 w 2"/>
                  <a:gd name="T9" fmla="*/ 1 h 3"/>
                </a:gdLst>
                <a:ahLst/>
                <a:cxnLst>
                  <a:cxn ang="0">
                    <a:pos x="T0" y="T1"/>
                  </a:cxn>
                  <a:cxn ang="0">
                    <a:pos x="T2" y="T3"/>
                  </a:cxn>
                  <a:cxn ang="0">
                    <a:pos x="T4" y="T5"/>
                  </a:cxn>
                  <a:cxn ang="0">
                    <a:pos x="T6" y="T7"/>
                  </a:cxn>
                  <a:cxn ang="0">
                    <a:pos x="T8" y="T9"/>
                  </a:cxn>
                </a:cxnLst>
                <a:rect l="0" t="0" r="r" b="b"/>
                <a:pathLst>
                  <a:path w="2" h="3">
                    <a:moveTo>
                      <a:pt x="2" y="1"/>
                    </a:moveTo>
                    <a:lnTo>
                      <a:pt x="0" y="0"/>
                    </a:lnTo>
                    <a:lnTo>
                      <a:pt x="0" y="2"/>
                    </a:lnTo>
                    <a:lnTo>
                      <a:pt x="1" y="3"/>
                    </a:lnTo>
                    <a:lnTo>
                      <a:pt x="2" y="1"/>
                    </a:lnTo>
                    <a:close/>
                  </a:path>
                </a:pathLst>
              </a:custGeom>
              <a:solidFill>
                <a:srgbClr val="BCB7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223" name="Freeform 843"/>
              <p:cNvSpPr/>
              <p:nvPr/>
            </p:nvSpPr>
            <p:spPr bwMode="auto">
              <a:xfrm>
                <a:off x="5123" y="1244"/>
                <a:ext cx="2" cy="1"/>
              </a:xfrm>
              <a:custGeom>
                <a:avLst/>
                <a:gdLst>
                  <a:gd name="T0" fmla="*/ 2 w 2"/>
                  <a:gd name="T1" fmla="*/ 1 h 1"/>
                  <a:gd name="T2" fmla="*/ 1 w 2"/>
                  <a:gd name="T3" fmla="*/ 0 h 1"/>
                  <a:gd name="T4" fmla="*/ 0 w 2"/>
                  <a:gd name="T5" fmla="*/ 0 h 1"/>
                  <a:gd name="T6" fmla="*/ 0 w 2"/>
                  <a:gd name="T7" fmla="*/ 0 h 1"/>
                  <a:gd name="T8" fmla="*/ 2 w 2"/>
                  <a:gd name="T9" fmla="*/ 1 h 1"/>
                  <a:gd name="T10" fmla="*/ 2 w 2"/>
                  <a:gd name="T11" fmla="*/ 1 h 1"/>
                  <a:gd name="T12" fmla="*/ 2 w 2"/>
                  <a:gd name="T13" fmla="*/ 1 h 1"/>
                </a:gdLst>
                <a:ahLst/>
                <a:cxnLst>
                  <a:cxn ang="0">
                    <a:pos x="T0" y="T1"/>
                  </a:cxn>
                  <a:cxn ang="0">
                    <a:pos x="T2" y="T3"/>
                  </a:cxn>
                  <a:cxn ang="0">
                    <a:pos x="T4" y="T5"/>
                  </a:cxn>
                  <a:cxn ang="0">
                    <a:pos x="T6" y="T7"/>
                  </a:cxn>
                  <a:cxn ang="0">
                    <a:pos x="T8" y="T9"/>
                  </a:cxn>
                  <a:cxn ang="0">
                    <a:pos x="T10" y="T11"/>
                  </a:cxn>
                  <a:cxn ang="0">
                    <a:pos x="T12" y="T13"/>
                  </a:cxn>
                </a:cxnLst>
                <a:rect l="0" t="0" r="r" b="b"/>
                <a:pathLst>
                  <a:path w="2" h="1">
                    <a:moveTo>
                      <a:pt x="2" y="1"/>
                    </a:moveTo>
                    <a:lnTo>
                      <a:pt x="1" y="0"/>
                    </a:lnTo>
                    <a:lnTo>
                      <a:pt x="0" y="0"/>
                    </a:lnTo>
                    <a:lnTo>
                      <a:pt x="0" y="0"/>
                    </a:lnTo>
                    <a:lnTo>
                      <a:pt x="2" y="1"/>
                    </a:lnTo>
                    <a:lnTo>
                      <a:pt x="2" y="1"/>
                    </a:lnTo>
                    <a:lnTo>
                      <a:pt x="2" y="1"/>
                    </a:lnTo>
                    <a:close/>
                  </a:path>
                </a:pathLst>
              </a:custGeom>
              <a:solidFill>
                <a:srgbClr val="BCB7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224" name="Freeform 844"/>
              <p:cNvSpPr/>
              <p:nvPr/>
            </p:nvSpPr>
            <p:spPr bwMode="auto">
              <a:xfrm>
                <a:off x="5123" y="1244"/>
                <a:ext cx="2" cy="1"/>
              </a:xfrm>
              <a:custGeom>
                <a:avLst/>
                <a:gdLst>
                  <a:gd name="T0" fmla="*/ 2 w 2"/>
                  <a:gd name="T1" fmla="*/ 1 h 1"/>
                  <a:gd name="T2" fmla="*/ 0 w 2"/>
                  <a:gd name="T3" fmla="*/ 0 h 1"/>
                  <a:gd name="T4" fmla="*/ 0 w 2"/>
                  <a:gd name="T5" fmla="*/ 0 h 1"/>
                  <a:gd name="T6" fmla="*/ 2 w 2"/>
                  <a:gd name="T7" fmla="*/ 1 h 1"/>
                  <a:gd name="T8" fmla="*/ 2 w 2"/>
                  <a:gd name="T9" fmla="*/ 1 h 1"/>
                </a:gdLst>
                <a:ahLst/>
                <a:cxnLst>
                  <a:cxn ang="0">
                    <a:pos x="T0" y="T1"/>
                  </a:cxn>
                  <a:cxn ang="0">
                    <a:pos x="T2" y="T3"/>
                  </a:cxn>
                  <a:cxn ang="0">
                    <a:pos x="T4" y="T5"/>
                  </a:cxn>
                  <a:cxn ang="0">
                    <a:pos x="T6" y="T7"/>
                  </a:cxn>
                  <a:cxn ang="0">
                    <a:pos x="T8" y="T9"/>
                  </a:cxn>
                </a:cxnLst>
                <a:rect l="0" t="0" r="r" b="b"/>
                <a:pathLst>
                  <a:path w="2" h="1">
                    <a:moveTo>
                      <a:pt x="2" y="1"/>
                    </a:moveTo>
                    <a:lnTo>
                      <a:pt x="0" y="0"/>
                    </a:lnTo>
                    <a:lnTo>
                      <a:pt x="0" y="0"/>
                    </a:lnTo>
                    <a:lnTo>
                      <a:pt x="2" y="1"/>
                    </a:lnTo>
                    <a:lnTo>
                      <a:pt x="2" y="1"/>
                    </a:lnTo>
                    <a:close/>
                  </a:path>
                </a:pathLst>
              </a:custGeom>
              <a:solidFill>
                <a:srgbClr val="BCB7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225" name="Freeform 845"/>
              <p:cNvSpPr/>
              <p:nvPr/>
            </p:nvSpPr>
            <p:spPr bwMode="auto">
              <a:xfrm>
                <a:off x="5122" y="1244"/>
                <a:ext cx="3" cy="3"/>
              </a:xfrm>
              <a:custGeom>
                <a:avLst/>
                <a:gdLst>
                  <a:gd name="T0" fmla="*/ 3 w 3"/>
                  <a:gd name="T1" fmla="*/ 1 h 3"/>
                  <a:gd name="T2" fmla="*/ 1 w 3"/>
                  <a:gd name="T3" fmla="*/ 0 h 3"/>
                  <a:gd name="T4" fmla="*/ 0 w 3"/>
                  <a:gd name="T5" fmla="*/ 2 h 3"/>
                  <a:gd name="T6" fmla="*/ 2 w 3"/>
                  <a:gd name="T7" fmla="*/ 3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lnTo>
                      <a:pt x="1" y="0"/>
                    </a:lnTo>
                    <a:lnTo>
                      <a:pt x="0" y="2"/>
                    </a:lnTo>
                    <a:lnTo>
                      <a:pt x="2" y="3"/>
                    </a:lnTo>
                    <a:lnTo>
                      <a:pt x="3" y="1"/>
                    </a:lnTo>
                    <a:close/>
                  </a:path>
                </a:pathLst>
              </a:custGeom>
              <a:solidFill>
                <a:srgbClr val="BCB7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226" name="Freeform 846"/>
              <p:cNvSpPr/>
              <p:nvPr/>
            </p:nvSpPr>
            <p:spPr bwMode="auto">
              <a:xfrm>
                <a:off x="5102" y="1280"/>
                <a:ext cx="1" cy="1"/>
              </a:xfrm>
              <a:custGeom>
                <a:avLst/>
                <a:gdLst>
                  <a:gd name="T0" fmla="*/ 1 w 1"/>
                  <a:gd name="T1" fmla="*/ 1 h 1"/>
                  <a:gd name="T2" fmla="*/ 0 w 1"/>
                  <a:gd name="T3" fmla="*/ 0 h 1"/>
                  <a:gd name="T4" fmla="*/ 0 w 1"/>
                  <a:gd name="T5" fmla="*/ 0 h 1"/>
                  <a:gd name="T6" fmla="*/ 1 w 1"/>
                  <a:gd name="T7" fmla="*/ 1 h 1"/>
                  <a:gd name="T8" fmla="*/ 1 w 1"/>
                  <a:gd name="T9" fmla="*/ 1 h 1"/>
                </a:gdLst>
                <a:ahLst/>
                <a:cxnLst>
                  <a:cxn ang="0">
                    <a:pos x="T0" y="T1"/>
                  </a:cxn>
                  <a:cxn ang="0">
                    <a:pos x="T2" y="T3"/>
                  </a:cxn>
                  <a:cxn ang="0">
                    <a:pos x="T4" y="T5"/>
                  </a:cxn>
                  <a:cxn ang="0">
                    <a:pos x="T6" y="T7"/>
                  </a:cxn>
                  <a:cxn ang="0">
                    <a:pos x="T8" y="T9"/>
                  </a:cxn>
                </a:cxnLst>
                <a:rect l="0" t="0" r="r" b="b"/>
                <a:pathLst>
                  <a:path w="1" h="1">
                    <a:moveTo>
                      <a:pt x="1" y="1"/>
                    </a:moveTo>
                    <a:lnTo>
                      <a:pt x="0" y="0"/>
                    </a:lnTo>
                    <a:lnTo>
                      <a:pt x="0" y="0"/>
                    </a:lnTo>
                    <a:lnTo>
                      <a:pt x="1" y="1"/>
                    </a:lnTo>
                    <a:lnTo>
                      <a:pt x="1" y="1"/>
                    </a:lnTo>
                    <a:close/>
                  </a:path>
                </a:pathLst>
              </a:custGeom>
              <a:solidFill>
                <a:srgbClr val="BCB7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227" name="Freeform 847"/>
              <p:cNvSpPr/>
              <p:nvPr/>
            </p:nvSpPr>
            <p:spPr bwMode="auto">
              <a:xfrm>
                <a:off x="5100" y="1282"/>
                <a:ext cx="1" cy="1"/>
              </a:xfrm>
              <a:custGeom>
                <a:avLst/>
                <a:gdLst>
                  <a:gd name="T0" fmla="*/ 1 w 1"/>
                  <a:gd name="T1" fmla="*/ 1 h 1"/>
                  <a:gd name="T2" fmla="*/ 0 w 1"/>
                  <a:gd name="T3" fmla="*/ 0 h 1"/>
                  <a:gd name="T4" fmla="*/ 0 w 1"/>
                  <a:gd name="T5" fmla="*/ 0 h 1"/>
                  <a:gd name="T6" fmla="*/ 1 w 1"/>
                  <a:gd name="T7" fmla="*/ 1 h 1"/>
                  <a:gd name="T8" fmla="*/ 1 w 1"/>
                  <a:gd name="T9" fmla="*/ 1 h 1"/>
                </a:gdLst>
                <a:ahLst/>
                <a:cxnLst>
                  <a:cxn ang="0">
                    <a:pos x="T0" y="T1"/>
                  </a:cxn>
                  <a:cxn ang="0">
                    <a:pos x="T2" y="T3"/>
                  </a:cxn>
                  <a:cxn ang="0">
                    <a:pos x="T4" y="T5"/>
                  </a:cxn>
                  <a:cxn ang="0">
                    <a:pos x="T6" y="T7"/>
                  </a:cxn>
                  <a:cxn ang="0">
                    <a:pos x="T8" y="T9"/>
                  </a:cxn>
                </a:cxnLst>
                <a:rect l="0" t="0" r="r" b="b"/>
                <a:pathLst>
                  <a:path w="1" h="1">
                    <a:moveTo>
                      <a:pt x="1" y="1"/>
                    </a:moveTo>
                    <a:lnTo>
                      <a:pt x="0" y="0"/>
                    </a:lnTo>
                    <a:lnTo>
                      <a:pt x="0" y="0"/>
                    </a:lnTo>
                    <a:lnTo>
                      <a:pt x="1" y="1"/>
                    </a:lnTo>
                    <a:lnTo>
                      <a:pt x="1" y="1"/>
                    </a:lnTo>
                    <a:close/>
                  </a:path>
                </a:pathLst>
              </a:custGeom>
              <a:solidFill>
                <a:srgbClr val="BCB7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228" name="Freeform 848"/>
              <p:cNvSpPr/>
              <p:nvPr/>
            </p:nvSpPr>
            <p:spPr bwMode="auto">
              <a:xfrm>
                <a:off x="5098" y="1281"/>
                <a:ext cx="3" cy="2"/>
              </a:xfrm>
              <a:custGeom>
                <a:avLst/>
                <a:gdLst>
                  <a:gd name="T0" fmla="*/ 2 w 3"/>
                  <a:gd name="T1" fmla="*/ 1 h 2"/>
                  <a:gd name="T2" fmla="*/ 0 w 3"/>
                  <a:gd name="T3" fmla="*/ 0 h 2"/>
                  <a:gd name="T4" fmla="*/ 2 w 3"/>
                  <a:gd name="T5" fmla="*/ 1 h 2"/>
                  <a:gd name="T6" fmla="*/ 3 w 3"/>
                  <a:gd name="T7" fmla="*/ 2 h 2"/>
                  <a:gd name="T8" fmla="*/ 2 w 3"/>
                  <a:gd name="T9" fmla="*/ 1 h 2"/>
                </a:gdLst>
                <a:ahLst/>
                <a:cxnLst>
                  <a:cxn ang="0">
                    <a:pos x="T0" y="T1"/>
                  </a:cxn>
                  <a:cxn ang="0">
                    <a:pos x="T2" y="T3"/>
                  </a:cxn>
                  <a:cxn ang="0">
                    <a:pos x="T4" y="T5"/>
                  </a:cxn>
                  <a:cxn ang="0">
                    <a:pos x="T6" y="T7"/>
                  </a:cxn>
                  <a:cxn ang="0">
                    <a:pos x="T8" y="T9"/>
                  </a:cxn>
                </a:cxnLst>
                <a:rect l="0" t="0" r="r" b="b"/>
                <a:pathLst>
                  <a:path w="3" h="2">
                    <a:moveTo>
                      <a:pt x="2" y="1"/>
                    </a:moveTo>
                    <a:lnTo>
                      <a:pt x="0" y="0"/>
                    </a:lnTo>
                    <a:lnTo>
                      <a:pt x="2" y="1"/>
                    </a:lnTo>
                    <a:lnTo>
                      <a:pt x="3" y="2"/>
                    </a:lnTo>
                    <a:lnTo>
                      <a:pt x="2" y="1"/>
                    </a:lnTo>
                    <a:close/>
                  </a:path>
                </a:pathLst>
              </a:custGeom>
              <a:solidFill>
                <a:srgbClr val="BCB7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229" name="Freeform 849"/>
              <p:cNvSpPr/>
              <p:nvPr/>
            </p:nvSpPr>
            <p:spPr bwMode="auto">
              <a:xfrm>
                <a:off x="5098" y="1278"/>
                <a:ext cx="3" cy="3"/>
              </a:xfrm>
              <a:custGeom>
                <a:avLst/>
                <a:gdLst>
                  <a:gd name="T0" fmla="*/ 3 w 3"/>
                  <a:gd name="T1" fmla="*/ 1 h 3"/>
                  <a:gd name="T2" fmla="*/ 2 w 3"/>
                  <a:gd name="T3" fmla="*/ 0 h 3"/>
                  <a:gd name="T4" fmla="*/ 0 w 3"/>
                  <a:gd name="T5" fmla="*/ 2 h 3"/>
                  <a:gd name="T6" fmla="*/ 2 w 3"/>
                  <a:gd name="T7" fmla="*/ 3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lnTo>
                      <a:pt x="2" y="0"/>
                    </a:lnTo>
                    <a:lnTo>
                      <a:pt x="0" y="2"/>
                    </a:lnTo>
                    <a:lnTo>
                      <a:pt x="2" y="3"/>
                    </a:lnTo>
                    <a:lnTo>
                      <a:pt x="3" y="1"/>
                    </a:lnTo>
                    <a:close/>
                  </a:path>
                </a:pathLst>
              </a:custGeom>
              <a:solidFill>
                <a:srgbClr val="BCB7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230" name="Freeform 850"/>
              <p:cNvSpPr/>
              <p:nvPr/>
            </p:nvSpPr>
            <p:spPr bwMode="auto">
              <a:xfrm>
                <a:off x="5098" y="1280"/>
                <a:ext cx="2" cy="1"/>
              </a:xfrm>
              <a:custGeom>
                <a:avLst/>
                <a:gdLst>
                  <a:gd name="T0" fmla="*/ 2 w 2"/>
                  <a:gd name="T1" fmla="*/ 1 h 1"/>
                  <a:gd name="T2" fmla="*/ 0 w 2"/>
                  <a:gd name="T3" fmla="*/ 0 h 1"/>
                  <a:gd name="T4" fmla="*/ 0 w 2"/>
                  <a:gd name="T5" fmla="*/ 0 h 1"/>
                  <a:gd name="T6" fmla="*/ 2 w 2"/>
                  <a:gd name="T7" fmla="*/ 1 h 1"/>
                  <a:gd name="T8" fmla="*/ 2 w 2"/>
                  <a:gd name="T9" fmla="*/ 1 h 1"/>
                </a:gdLst>
                <a:ahLst/>
                <a:cxnLst>
                  <a:cxn ang="0">
                    <a:pos x="T0" y="T1"/>
                  </a:cxn>
                  <a:cxn ang="0">
                    <a:pos x="T2" y="T3"/>
                  </a:cxn>
                  <a:cxn ang="0">
                    <a:pos x="T4" y="T5"/>
                  </a:cxn>
                  <a:cxn ang="0">
                    <a:pos x="T6" y="T7"/>
                  </a:cxn>
                  <a:cxn ang="0">
                    <a:pos x="T8" y="T9"/>
                  </a:cxn>
                </a:cxnLst>
                <a:rect l="0" t="0" r="r" b="b"/>
                <a:pathLst>
                  <a:path w="2" h="1">
                    <a:moveTo>
                      <a:pt x="2" y="1"/>
                    </a:moveTo>
                    <a:lnTo>
                      <a:pt x="0" y="0"/>
                    </a:lnTo>
                    <a:lnTo>
                      <a:pt x="0" y="0"/>
                    </a:lnTo>
                    <a:lnTo>
                      <a:pt x="2" y="1"/>
                    </a:lnTo>
                    <a:lnTo>
                      <a:pt x="2" y="1"/>
                    </a:lnTo>
                    <a:close/>
                  </a:path>
                </a:pathLst>
              </a:custGeom>
              <a:solidFill>
                <a:srgbClr val="BCB7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231" name="Freeform 851"/>
              <p:cNvSpPr/>
              <p:nvPr/>
            </p:nvSpPr>
            <p:spPr bwMode="auto">
              <a:xfrm>
                <a:off x="5098" y="1280"/>
                <a:ext cx="2" cy="2"/>
              </a:xfrm>
              <a:custGeom>
                <a:avLst/>
                <a:gdLst>
                  <a:gd name="T0" fmla="*/ 2 w 2"/>
                  <a:gd name="T1" fmla="*/ 1 h 2"/>
                  <a:gd name="T2" fmla="*/ 0 w 2"/>
                  <a:gd name="T3" fmla="*/ 0 h 2"/>
                  <a:gd name="T4" fmla="*/ 0 w 2"/>
                  <a:gd name="T5" fmla="*/ 1 h 2"/>
                  <a:gd name="T6" fmla="*/ 2 w 2"/>
                  <a:gd name="T7" fmla="*/ 2 h 2"/>
                  <a:gd name="T8" fmla="*/ 2 w 2"/>
                  <a:gd name="T9" fmla="*/ 1 h 2"/>
                </a:gdLst>
                <a:ahLst/>
                <a:cxnLst>
                  <a:cxn ang="0">
                    <a:pos x="T0" y="T1"/>
                  </a:cxn>
                  <a:cxn ang="0">
                    <a:pos x="T2" y="T3"/>
                  </a:cxn>
                  <a:cxn ang="0">
                    <a:pos x="T4" y="T5"/>
                  </a:cxn>
                  <a:cxn ang="0">
                    <a:pos x="T6" y="T7"/>
                  </a:cxn>
                  <a:cxn ang="0">
                    <a:pos x="T8" y="T9"/>
                  </a:cxn>
                </a:cxnLst>
                <a:rect l="0" t="0" r="r" b="b"/>
                <a:pathLst>
                  <a:path w="2" h="2">
                    <a:moveTo>
                      <a:pt x="2" y="1"/>
                    </a:moveTo>
                    <a:lnTo>
                      <a:pt x="0" y="0"/>
                    </a:lnTo>
                    <a:lnTo>
                      <a:pt x="0" y="1"/>
                    </a:lnTo>
                    <a:lnTo>
                      <a:pt x="2" y="2"/>
                    </a:lnTo>
                    <a:lnTo>
                      <a:pt x="2" y="1"/>
                    </a:lnTo>
                    <a:close/>
                  </a:path>
                </a:pathLst>
              </a:custGeom>
              <a:solidFill>
                <a:srgbClr val="BCB7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232" name="Freeform 852"/>
              <p:cNvSpPr/>
              <p:nvPr/>
            </p:nvSpPr>
            <p:spPr bwMode="auto">
              <a:xfrm>
                <a:off x="5117" y="1245"/>
                <a:ext cx="7" cy="2"/>
              </a:xfrm>
              <a:custGeom>
                <a:avLst/>
                <a:gdLst>
                  <a:gd name="T0" fmla="*/ 7 w 7"/>
                  <a:gd name="T1" fmla="*/ 2 h 2"/>
                  <a:gd name="T2" fmla="*/ 5 w 7"/>
                  <a:gd name="T3" fmla="*/ 1 h 2"/>
                  <a:gd name="T4" fmla="*/ 0 w 7"/>
                  <a:gd name="T5" fmla="*/ 0 h 2"/>
                  <a:gd name="T6" fmla="*/ 2 w 7"/>
                  <a:gd name="T7" fmla="*/ 1 h 2"/>
                  <a:gd name="T8" fmla="*/ 7 w 7"/>
                  <a:gd name="T9" fmla="*/ 2 h 2"/>
                </a:gdLst>
                <a:ahLst/>
                <a:cxnLst>
                  <a:cxn ang="0">
                    <a:pos x="T0" y="T1"/>
                  </a:cxn>
                  <a:cxn ang="0">
                    <a:pos x="T2" y="T3"/>
                  </a:cxn>
                  <a:cxn ang="0">
                    <a:pos x="T4" y="T5"/>
                  </a:cxn>
                  <a:cxn ang="0">
                    <a:pos x="T6" y="T7"/>
                  </a:cxn>
                  <a:cxn ang="0">
                    <a:pos x="T8" y="T9"/>
                  </a:cxn>
                </a:cxnLst>
                <a:rect l="0" t="0" r="r" b="b"/>
                <a:pathLst>
                  <a:path w="7" h="2">
                    <a:moveTo>
                      <a:pt x="7" y="2"/>
                    </a:moveTo>
                    <a:cubicBezTo>
                      <a:pt x="5" y="1"/>
                      <a:pt x="5" y="1"/>
                      <a:pt x="5" y="1"/>
                    </a:cubicBezTo>
                    <a:cubicBezTo>
                      <a:pt x="4" y="0"/>
                      <a:pt x="2" y="0"/>
                      <a:pt x="0" y="0"/>
                    </a:cubicBezTo>
                    <a:cubicBezTo>
                      <a:pt x="2" y="1"/>
                      <a:pt x="2" y="1"/>
                      <a:pt x="2" y="1"/>
                    </a:cubicBezTo>
                    <a:cubicBezTo>
                      <a:pt x="4" y="1"/>
                      <a:pt x="5" y="1"/>
                      <a:pt x="7" y="2"/>
                    </a:cubicBezTo>
                    <a:close/>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233" name="Freeform 853"/>
              <p:cNvSpPr/>
              <p:nvPr/>
            </p:nvSpPr>
            <p:spPr bwMode="auto">
              <a:xfrm>
                <a:off x="5117" y="1243"/>
                <a:ext cx="2" cy="1"/>
              </a:xfrm>
              <a:custGeom>
                <a:avLst/>
                <a:gdLst>
                  <a:gd name="T0" fmla="*/ 2 w 2"/>
                  <a:gd name="T1" fmla="*/ 1 h 1"/>
                  <a:gd name="T2" fmla="*/ 1 w 2"/>
                  <a:gd name="T3" fmla="*/ 0 h 1"/>
                  <a:gd name="T4" fmla="*/ 0 w 2"/>
                  <a:gd name="T5" fmla="*/ 0 h 1"/>
                  <a:gd name="T6" fmla="*/ 2 w 2"/>
                  <a:gd name="T7" fmla="*/ 1 h 1"/>
                  <a:gd name="T8" fmla="*/ 2 w 2"/>
                  <a:gd name="T9" fmla="*/ 1 h 1"/>
                </a:gdLst>
                <a:ahLst/>
                <a:cxnLst>
                  <a:cxn ang="0">
                    <a:pos x="T0" y="T1"/>
                  </a:cxn>
                  <a:cxn ang="0">
                    <a:pos x="T2" y="T3"/>
                  </a:cxn>
                  <a:cxn ang="0">
                    <a:pos x="T4" y="T5"/>
                  </a:cxn>
                  <a:cxn ang="0">
                    <a:pos x="T6" y="T7"/>
                  </a:cxn>
                  <a:cxn ang="0">
                    <a:pos x="T8" y="T9"/>
                  </a:cxn>
                </a:cxnLst>
                <a:rect l="0" t="0" r="r" b="b"/>
                <a:pathLst>
                  <a:path w="2" h="1">
                    <a:moveTo>
                      <a:pt x="2" y="1"/>
                    </a:moveTo>
                    <a:lnTo>
                      <a:pt x="1" y="0"/>
                    </a:lnTo>
                    <a:lnTo>
                      <a:pt x="0" y="0"/>
                    </a:lnTo>
                    <a:lnTo>
                      <a:pt x="2" y="1"/>
                    </a:lnTo>
                    <a:lnTo>
                      <a:pt x="2" y="1"/>
                    </a:lnTo>
                    <a:close/>
                  </a:path>
                </a:pathLst>
              </a:custGeom>
              <a:solidFill>
                <a:srgbClr val="BCB7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234" name="Freeform 854"/>
              <p:cNvSpPr/>
              <p:nvPr/>
            </p:nvSpPr>
            <p:spPr bwMode="auto">
              <a:xfrm>
                <a:off x="5098" y="1274"/>
                <a:ext cx="3" cy="5"/>
              </a:xfrm>
              <a:custGeom>
                <a:avLst/>
                <a:gdLst>
                  <a:gd name="T0" fmla="*/ 1 w 3"/>
                  <a:gd name="T1" fmla="*/ 0 h 5"/>
                  <a:gd name="T2" fmla="*/ 0 w 3"/>
                  <a:gd name="T3" fmla="*/ 0 h 5"/>
                  <a:gd name="T4" fmla="*/ 2 w 3"/>
                  <a:gd name="T5" fmla="*/ 4 h 5"/>
                  <a:gd name="T6" fmla="*/ 3 w 3"/>
                  <a:gd name="T7" fmla="*/ 5 h 5"/>
                  <a:gd name="T8" fmla="*/ 1 w 3"/>
                  <a:gd name="T9" fmla="*/ 0 h 5"/>
                </a:gdLst>
                <a:ahLst/>
                <a:cxnLst>
                  <a:cxn ang="0">
                    <a:pos x="T0" y="T1"/>
                  </a:cxn>
                  <a:cxn ang="0">
                    <a:pos x="T2" y="T3"/>
                  </a:cxn>
                  <a:cxn ang="0">
                    <a:pos x="T4" y="T5"/>
                  </a:cxn>
                  <a:cxn ang="0">
                    <a:pos x="T6" y="T7"/>
                  </a:cxn>
                  <a:cxn ang="0">
                    <a:pos x="T8" y="T9"/>
                  </a:cxn>
                </a:cxnLst>
                <a:rect l="0" t="0" r="r" b="b"/>
                <a:pathLst>
                  <a:path w="3" h="5">
                    <a:moveTo>
                      <a:pt x="1" y="0"/>
                    </a:moveTo>
                    <a:cubicBezTo>
                      <a:pt x="0" y="0"/>
                      <a:pt x="0" y="0"/>
                      <a:pt x="0" y="0"/>
                    </a:cubicBezTo>
                    <a:cubicBezTo>
                      <a:pt x="0" y="1"/>
                      <a:pt x="1" y="3"/>
                      <a:pt x="2" y="4"/>
                    </a:cubicBezTo>
                    <a:cubicBezTo>
                      <a:pt x="3" y="5"/>
                      <a:pt x="3" y="5"/>
                      <a:pt x="3" y="5"/>
                    </a:cubicBezTo>
                    <a:cubicBezTo>
                      <a:pt x="2" y="4"/>
                      <a:pt x="2" y="2"/>
                      <a:pt x="1" y="0"/>
                    </a:cubicBezTo>
                    <a:close/>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235" name="Freeform 855"/>
              <p:cNvSpPr/>
              <p:nvPr/>
            </p:nvSpPr>
            <p:spPr bwMode="auto">
              <a:xfrm>
                <a:off x="5115" y="1243"/>
                <a:ext cx="4" cy="1"/>
              </a:xfrm>
              <a:custGeom>
                <a:avLst/>
                <a:gdLst>
                  <a:gd name="T0" fmla="*/ 4 w 4"/>
                  <a:gd name="T1" fmla="*/ 1 h 1"/>
                  <a:gd name="T2" fmla="*/ 2 w 4"/>
                  <a:gd name="T3" fmla="*/ 0 h 1"/>
                  <a:gd name="T4" fmla="*/ 0 w 4"/>
                  <a:gd name="T5" fmla="*/ 0 h 1"/>
                  <a:gd name="T6" fmla="*/ 2 w 4"/>
                  <a:gd name="T7" fmla="*/ 1 h 1"/>
                  <a:gd name="T8" fmla="*/ 4 w 4"/>
                  <a:gd name="T9" fmla="*/ 1 h 1"/>
                </a:gdLst>
                <a:ahLst/>
                <a:cxnLst>
                  <a:cxn ang="0">
                    <a:pos x="T0" y="T1"/>
                  </a:cxn>
                  <a:cxn ang="0">
                    <a:pos x="T2" y="T3"/>
                  </a:cxn>
                  <a:cxn ang="0">
                    <a:pos x="T4" y="T5"/>
                  </a:cxn>
                  <a:cxn ang="0">
                    <a:pos x="T6" y="T7"/>
                  </a:cxn>
                  <a:cxn ang="0">
                    <a:pos x="T8" y="T9"/>
                  </a:cxn>
                </a:cxnLst>
                <a:rect l="0" t="0" r="r" b="b"/>
                <a:pathLst>
                  <a:path w="4" h="1">
                    <a:moveTo>
                      <a:pt x="4" y="1"/>
                    </a:moveTo>
                    <a:lnTo>
                      <a:pt x="2" y="0"/>
                    </a:lnTo>
                    <a:lnTo>
                      <a:pt x="0" y="0"/>
                    </a:lnTo>
                    <a:lnTo>
                      <a:pt x="2" y="1"/>
                    </a:lnTo>
                    <a:lnTo>
                      <a:pt x="4" y="1"/>
                    </a:lnTo>
                    <a:close/>
                  </a:path>
                </a:pathLst>
              </a:custGeom>
              <a:solidFill>
                <a:srgbClr val="BCB7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236" name="Freeform 856"/>
              <p:cNvSpPr/>
              <p:nvPr/>
            </p:nvSpPr>
            <p:spPr bwMode="auto">
              <a:xfrm>
                <a:off x="5115" y="1243"/>
                <a:ext cx="2" cy="1"/>
              </a:xfrm>
              <a:custGeom>
                <a:avLst/>
                <a:gdLst>
                  <a:gd name="T0" fmla="*/ 2 w 2"/>
                  <a:gd name="T1" fmla="*/ 1 h 1"/>
                  <a:gd name="T2" fmla="*/ 0 w 2"/>
                  <a:gd name="T3" fmla="*/ 0 h 1"/>
                  <a:gd name="T4" fmla="*/ 0 w 2"/>
                  <a:gd name="T5" fmla="*/ 0 h 1"/>
                  <a:gd name="T6" fmla="*/ 2 w 2"/>
                  <a:gd name="T7" fmla="*/ 1 h 1"/>
                  <a:gd name="T8" fmla="*/ 2 w 2"/>
                  <a:gd name="T9" fmla="*/ 1 h 1"/>
                </a:gdLst>
                <a:ahLst/>
                <a:cxnLst>
                  <a:cxn ang="0">
                    <a:pos x="T0" y="T1"/>
                  </a:cxn>
                  <a:cxn ang="0">
                    <a:pos x="T2" y="T3"/>
                  </a:cxn>
                  <a:cxn ang="0">
                    <a:pos x="T4" y="T5"/>
                  </a:cxn>
                  <a:cxn ang="0">
                    <a:pos x="T6" y="T7"/>
                  </a:cxn>
                  <a:cxn ang="0">
                    <a:pos x="T8" y="T9"/>
                  </a:cxn>
                </a:cxnLst>
                <a:rect l="0" t="0" r="r" b="b"/>
                <a:pathLst>
                  <a:path w="2" h="1">
                    <a:moveTo>
                      <a:pt x="2" y="1"/>
                    </a:moveTo>
                    <a:lnTo>
                      <a:pt x="0" y="0"/>
                    </a:lnTo>
                    <a:lnTo>
                      <a:pt x="0" y="0"/>
                    </a:lnTo>
                    <a:lnTo>
                      <a:pt x="2" y="1"/>
                    </a:lnTo>
                    <a:lnTo>
                      <a:pt x="2" y="1"/>
                    </a:lnTo>
                    <a:close/>
                  </a:path>
                </a:pathLst>
              </a:custGeom>
              <a:solidFill>
                <a:srgbClr val="BCB7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237" name="Freeform 857"/>
              <p:cNvSpPr/>
              <p:nvPr/>
            </p:nvSpPr>
            <p:spPr bwMode="auto">
              <a:xfrm>
                <a:off x="5114" y="1244"/>
                <a:ext cx="2" cy="3"/>
              </a:xfrm>
              <a:custGeom>
                <a:avLst/>
                <a:gdLst>
                  <a:gd name="T0" fmla="*/ 2 w 2"/>
                  <a:gd name="T1" fmla="*/ 1 h 3"/>
                  <a:gd name="T2" fmla="*/ 0 w 2"/>
                  <a:gd name="T3" fmla="*/ 0 h 3"/>
                  <a:gd name="T4" fmla="*/ 0 w 2"/>
                  <a:gd name="T5" fmla="*/ 2 h 3"/>
                  <a:gd name="T6" fmla="*/ 2 w 2"/>
                  <a:gd name="T7" fmla="*/ 3 h 3"/>
                  <a:gd name="T8" fmla="*/ 2 w 2"/>
                  <a:gd name="T9" fmla="*/ 1 h 3"/>
                </a:gdLst>
                <a:ahLst/>
                <a:cxnLst>
                  <a:cxn ang="0">
                    <a:pos x="T0" y="T1"/>
                  </a:cxn>
                  <a:cxn ang="0">
                    <a:pos x="T2" y="T3"/>
                  </a:cxn>
                  <a:cxn ang="0">
                    <a:pos x="T4" y="T5"/>
                  </a:cxn>
                  <a:cxn ang="0">
                    <a:pos x="T6" y="T7"/>
                  </a:cxn>
                  <a:cxn ang="0">
                    <a:pos x="T8" y="T9"/>
                  </a:cxn>
                </a:cxnLst>
                <a:rect l="0" t="0" r="r" b="b"/>
                <a:pathLst>
                  <a:path w="2" h="3">
                    <a:moveTo>
                      <a:pt x="2" y="1"/>
                    </a:moveTo>
                    <a:lnTo>
                      <a:pt x="0" y="0"/>
                    </a:lnTo>
                    <a:lnTo>
                      <a:pt x="0" y="2"/>
                    </a:lnTo>
                    <a:lnTo>
                      <a:pt x="2" y="3"/>
                    </a:lnTo>
                    <a:lnTo>
                      <a:pt x="2" y="1"/>
                    </a:lnTo>
                    <a:close/>
                  </a:path>
                </a:pathLst>
              </a:custGeom>
              <a:solidFill>
                <a:srgbClr val="BCB7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238" name="Freeform 858"/>
              <p:cNvSpPr/>
              <p:nvPr/>
            </p:nvSpPr>
            <p:spPr bwMode="auto">
              <a:xfrm>
                <a:off x="5115" y="1243"/>
                <a:ext cx="2" cy="1"/>
              </a:xfrm>
              <a:custGeom>
                <a:avLst/>
                <a:gdLst>
                  <a:gd name="T0" fmla="*/ 2 w 2"/>
                  <a:gd name="T1" fmla="*/ 1 h 1"/>
                  <a:gd name="T2" fmla="*/ 0 w 2"/>
                  <a:gd name="T3" fmla="*/ 0 h 1"/>
                  <a:gd name="T4" fmla="*/ 0 w 2"/>
                  <a:gd name="T5" fmla="*/ 1 h 1"/>
                  <a:gd name="T6" fmla="*/ 1 w 2"/>
                  <a:gd name="T7" fmla="*/ 1 h 1"/>
                  <a:gd name="T8" fmla="*/ 2 w 2"/>
                  <a:gd name="T9" fmla="*/ 1 h 1"/>
                </a:gdLst>
                <a:ahLst/>
                <a:cxnLst>
                  <a:cxn ang="0">
                    <a:pos x="T0" y="T1"/>
                  </a:cxn>
                  <a:cxn ang="0">
                    <a:pos x="T2" y="T3"/>
                  </a:cxn>
                  <a:cxn ang="0">
                    <a:pos x="T4" y="T5"/>
                  </a:cxn>
                  <a:cxn ang="0">
                    <a:pos x="T6" y="T7"/>
                  </a:cxn>
                  <a:cxn ang="0">
                    <a:pos x="T8" y="T9"/>
                  </a:cxn>
                </a:cxnLst>
                <a:rect l="0" t="0" r="r" b="b"/>
                <a:pathLst>
                  <a:path w="2" h="1">
                    <a:moveTo>
                      <a:pt x="2" y="1"/>
                    </a:moveTo>
                    <a:lnTo>
                      <a:pt x="0" y="0"/>
                    </a:lnTo>
                    <a:lnTo>
                      <a:pt x="0" y="1"/>
                    </a:lnTo>
                    <a:lnTo>
                      <a:pt x="1" y="1"/>
                    </a:lnTo>
                    <a:lnTo>
                      <a:pt x="2" y="1"/>
                    </a:lnTo>
                    <a:close/>
                  </a:path>
                </a:pathLst>
              </a:custGeom>
              <a:solidFill>
                <a:srgbClr val="BCB7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239" name="Freeform 859"/>
              <p:cNvSpPr/>
              <p:nvPr/>
            </p:nvSpPr>
            <p:spPr bwMode="auto">
              <a:xfrm>
                <a:off x="5115" y="1244"/>
                <a:ext cx="1" cy="1"/>
              </a:xfrm>
              <a:custGeom>
                <a:avLst/>
                <a:gdLst>
                  <a:gd name="T0" fmla="*/ 1 w 1"/>
                  <a:gd name="T1" fmla="*/ 0 h 1"/>
                  <a:gd name="T2" fmla="*/ 0 w 1"/>
                  <a:gd name="T3" fmla="*/ 0 h 1"/>
                  <a:gd name="T4" fmla="*/ 0 w 1"/>
                  <a:gd name="T5" fmla="*/ 0 h 1"/>
                  <a:gd name="T6" fmla="*/ 1 w 1"/>
                  <a:gd name="T7" fmla="*/ 1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lnTo>
                      <a:pt x="0" y="0"/>
                    </a:lnTo>
                    <a:lnTo>
                      <a:pt x="0" y="0"/>
                    </a:lnTo>
                    <a:lnTo>
                      <a:pt x="1" y="1"/>
                    </a:lnTo>
                    <a:lnTo>
                      <a:pt x="1" y="0"/>
                    </a:lnTo>
                    <a:close/>
                  </a:path>
                </a:pathLst>
              </a:custGeom>
              <a:solidFill>
                <a:srgbClr val="BCB7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240" name="Freeform 860"/>
              <p:cNvSpPr/>
              <p:nvPr/>
            </p:nvSpPr>
            <p:spPr bwMode="auto">
              <a:xfrm>
                <a:off x="5114" y="1244"/>
                <a:ext cx="2" cy="1"/>
              </a:xfrm>
              <a:custGeom>
                <a:avLst/>
                <a:gdLst>
                  <a:gd name="T0" fmla="*/ 2 w 2"/>
                  <a:gd name="T1" fmla="*/ 1 h 1"/>
                  <a:gd name="T2" fmla="*/ 1 w 2"/>
                  <a:gd name="T3" fmla="*/ 0 h 1"/>
                  <a:gd name="T4" fmla="*/ 0 w 2"/>
                  <a:gd name="T5" fmla="*/ 0 h 1"/>
                  <a:gd name="T6" fmla="*/ 2 w 2"/>
                  <a:gd name="T7" fmla="*/ 1 h 1"/>
                  <a:gd name="T8" fmla="*/ 2 w 2"/>
                  <a:gd name="T9" fmla="*/ 1 h 1"/>
                </a:gdLst>
                <a:ahLst/>
                <a:cxnLst>
                  <a:cxn ang="0">
                    <a:pos x="T0" y="T1"/>
                  </a:cxn>
                  <a:cxn ang="0">
                    <a:pos x="T2" y="T3"/>
                  </a:cxn>
                  <a:cxn ang="0">
                    <a:pos x="T4" y="T5"/>
                  </a:cxn>
                  <a:cxn ang="0">
                    <a:pos x="T6" y="T7"/>
                  </a:cxn>
                  <a:cxn ang="0">
                    <a:pos x="T8" y="T9"/>
                  </a:cxn>
                </a:cxnLst>
                <a:rect l="0" t="0" r="r" b="b"/>
                <a:pathLst>
                  <a:path w="2" h="1">
                    <a:moveTo>
                      <a:pt x="2" y="1"/>
                    </a:moveTo>
                    <a:lnTo>
                      <a:pt x="1" y="0"/>
                    </a:lnTo>
                    <a:lnTo>
                      <a:pt x="0" y="0"/>
                    </a:lnTo>
                    <a:lnTo>
                      <a:pt x="2" y="1"/>
                    </a:lnTo>
                    <a:lnTo>
                      <a:pt x="2" y="1"/>
                    </a:lnTo>
                    <a:close/>
                  </a:path>
                </a:pathLst>
              </a:custGeom>
              <a:solidFill>
                <a:srgbClr val="BCB7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241" name="Freeform 861"/>
              <p:cNvSpPr/>
              <p:nvPr/>
            </p:nvSpPr>
            <p:spPr bwMode="auto">
              <a:xfrm>
                <a:off x="5096" y="1274"/>
                <a:ext cx="2" cy="1"/>
              </a:xfrm>
              <a:custGeom>
                <a:avLst/>
                <a:gdLst>
                  <a:gd name="T0" fmla="*/ 1 w 2"/>
                  <a:gd name="T1" fmla="*/ 1 h 1"/>
                  <a:gd name="T2" fmla="*/ 0 w 2"/>
                  <a:gd name="T3" fmla="*/ 0 h 1"/>
                  <a:gd name="T4" fmla="*/ 0 w 2"/>
                  <a:gd name="T5" fmla="*/ 0 h 1"/>
                  <a:gd name="T6" fmla="*/ 2 w 2"/>
                  <a:gd name="T7" fmla="*/ 1 h 1"/>
                  <a:gd name="T8" fmla="*/ 1 w 2"/>
                  <a:gd name="T9" fmla="*/ 1 h 1"/>
                </a:gdLst>
                <a:ahLst/>
                <a:cxnLst>
                  <a:cxn ang="0">
                    <a:pos x="T0" y="T1"/>
                  </a:cxn>
                  <a:cxn ang="0">
                    <a:pos x="T2" y="T3"/>
                  </a:cxn>
                  <a:cxn ang="0">
                    <a:pos x="T4" y="T5"/>
                  </a:cxn>
                  <a:cxn ang="0">
                    <a:pos x="T6" y="T7"/>
                  </a:cxn>
                  <a:cxn ang="0">
                    <a:pos x="T8" y="T9"/>
                  </a:cxn>
                </a:cxnLst>
                <a:rect l="0" t="0" r="r" b="b"/>
                <a:pathLst>
                  <a:path w="2" h="1">
                    <a:moveTo>
                      <a:pt x="1" y="1"/>
                    </a:moveTo>
                    <a:lnTo>
                      <a:pt x="0" y="0"/>
                    </a:lnTo>
                    <a:lnTo>
                      <a:pt x="0" y="0"/>
                    </a:lnTo>
                    <a:lnTo>
                      <a:pt x="2" y="1"/>
                    </a:lnTo>
                    <a:lnTo>
                      <a:pt x="1" y="1"/>
                    </a:lnTo>
                    <a:close/>
                  </a:path>
                </a:pathLst>
              </a:custGeom>
              <a:solidFill>
                <a:srgbClr val="BCB7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242" name="Freeform 862"/>
              <p:cNvSpPr/>
              <p:nvPr/>
            </p:nvSpPr>
            <p:spPr bwMode="auto">
              <a:xfrm>
                <a:off x="5109" y="1246"/>
                <a:ext cx="7" cy="4"/>
              </a:xfrm>
              <a:custGeom>
                <a:avLst/>
                <a:gdLst>
                  <a:gd name="T0" fmla="*/ 7 w 7"/>
                  <a:gd name="T1" fmla="*/ 1 h 4"/>
                  <a:gd name="T2" fmla="*/ 5 w 7"/>
                  <a:gd name="T3" fmla="*/ 0 h 4"/>
                  <a:gd name="T4" fmla="*/ 3 w 7"/>
                  <a:gd name="T5" fmla="*/ 1 h 4"/>
                  <a:gd name="T6" fmla="*/ 0 w 7"/>
                  <a:gd name="T7" fmla="*/ 3 h 4"/>
                  <a:gd name="T8" fmla="*/ 1 w 7"/>
                  <a:gd name="T9" fmla="*/ 4 h 4"/>
                  <a:gd name="T10" fmla="*/ 4 w 7"/>
                  <a:gd name="T11" fmla="*/ 2 h 4"/>
                  <a:gd name="T12" fmla="*/ 7 w 7"/>
                  <a:gd name="T13" fmla="*/ 1 h 4"/>
                </a:gdLst>
                <a:ahLst/>
                <a:cxnLst>
                  <a:cxn ang="0">
                    <a:pos x="T0" y="T1"/>
                  </a:cxn>
                  <a:cxn ang="0">
                    <a:pos x="T2" y="T3"/>
                  </a:cxn>
                  <a:cxn ang="0">
                    <a:pos x="T4" y="T5"/>
                  </a:cxn>
                  <a:cxn ang="0">
                    <a:pos x="T6" y="T7"/>
                  </a:cxn>
                  <a:cxn ang="0">
                    <a:pos x="T8" y="T9"/>
                  </a:cxn>
                  <a:cxn ang="0">
                    <a:pos x="T10" y="T11"/>
                  </a:cxn>
                  <a:cxn ang="0">
                    <a:pos x="T12" y="T13"/>
                  </a:cxn>
                </a:cxnLst>
                <a:rect l="0" t="0" r="r" b="b"/>
                <a:pathLst>
                  <a:path w="7" h="4">
                    <a:moveTo>
                      <a:pt x="7" y="1"/>
                    </a:moveTo>
                    <a:cubicBezTo>
                      <a:pt x="5" y="0"/>
                      <a:pt x="5" y="0"/>
                      <a:pt x="5" y="0"/>
                    </a:cubicBezTo>
                    <a:cubicBezTo>
                      <a:pt x="4" y="0"/>
                      <a:pt x="4" y="0"/>
                      <a:pt x="3" y="1"/>
                    </a:cubicBezTo>
                    <a:cubicBezTo>
                      <a:pt x="2" y="1"/>
                      <a:pt x="1" y="2"/>
                      <a:pt x="0" y="3"/>
                    </a:cubicBezTo>
                    <a:cubicBezTo>
                      <a:pt x="1" y="4"/>
                      <a:pt x="1" y="4"/>
                      <a:pt x="1" y="4"/>
                    </a:cubicBezTo>
                    <a:cubicBezTo>
                      <a:pt x="2" y="3"/>
                      <a:pt x="3" y="2"/>
                      <a:pt x="4" y="2"/>
                    </a:cubicBezTo>
                    <a:cubicBezTo>
                      <a:pt x="5" y="1"/>
                      <a:pt x="6" y="1"/>
                      <a:pt x="7" y="1"/>
                    </a:cubicBezTo>
                    <a:close/>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243" name="Freeform 863"/>
              <p:cNvSpPr/>
              <p:nvPr/>
            </p:nvSpPr>
            <p:spPr bwMode="auto">
              <a:xfrm>
                <a:off x="5096" y="1271"/>
                <a:ext cx="1" cy="4"/>
              </a:xfrm>
              <a:custGeom>
                <a:avLst/>
                <a:gdLst>
                  <a:gd name="T0" fmla="*/ 1 w 1"/>
                  <a:gd name="T1" fmla="*/ 1 h 4"/>
                  <a:gd name="T2" fmla="*/ 0 w 1"/>
                  <a:gd name="T3" fmla="*/ 0 h 4"/>
                  <a:gd name="T4" fmla="*/ 0 w 1"/>
                  <a:gd name="T5" fmla="*/ 3 h 4"/>
                  <a:gd name="T6" fmla="*/ 1 w 1"/>
                  <a:gd name="T7" fmla="*/ 4 h 4"/>
                  <a:gd name="T8" fmla="*/ 1 w 1"/>
                  <a:gd name="T9" fmla="*/ 1 h 4"/>
                </a:gdLst>
                <a:ahLst/>
                <a:cxnLst>
                  <a:cxn ang="0">
                    <a:pos x="T0" y="T1"/>
                  </a:cxn>
                  <a:cxn ang="0">
                    <a:pos x="T2" y="T3"/>
                  </a:cxn>
                  <a:cxn ang="0">
                    <a:pos x="T4" y="T5"/>
                  </a:cxn>
                  <a:cxn ang="0">
                    <a:pos x="T6" y="T7"/>
                  </a:cxn>
                  <a:cxn ang="0">
                    <a:pos x="T8" y="T9"/>
                  </a:cxn>
                </a:cxnLst>
                <a:rect l="0" t="0" r="r" b="b"/>
                <a:pathLst>
                  <a:path w="1" h="4">
                    <a:moveTo>
                      <a:pt x="1" y="1"/>
                    </a:moveTo>
                    <a:lnTo>
                      <a:pt x="0" y="0"/>
                    </a:lnTo>
                    <a:lnTo>
                      <a:pt x="0" y="3"/>
                    </a:lnTo>
                    <a:lnTo>
                      <a:pt x="1" y="4"/>
                    </a:lnTo>
                    <a:lnTo>
                      <a:pt x="1" y="1"/>
                    </a:lnTo>
                    <a:close/>
                  </a:path>
                </a:pathLst>
              </a:custGeom>
              <a:solidFill>
                <a:srgbClr val="BCB7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244" name="Freeform 864"/>
              <p:cNvSpPr/>
              <p:nvPr/>
            </p:nvSpPr>
            <p:spPr bwMode="auto">
              <a:xfrm>
                <a:off x="5096" y="1270"/>
                <a:ext cx="3" cy="1"/>
              </a:xfrm>
              <a:custGeom>
                <a:avLst/>
                <a:gdLst>
                  <a:gd name="T0" fmla="*/ 3 w 3"/>
                  <a:gd name="T1" fmla="*/ 0 h 1"/>
                  <a:gd name="T2" fmla="*/ 2 w 3"/>
                  <a:gd name="T3" fmla="*/ 0 h 1"/>
                  <a:gd name="T4" fmla="*/ 0 w 3"/>
                  <a:gd name="T5" fmla="*/ 0 h 1"/>
                  <a:gd name="T6" fmla="*/ 2 w 3"/>
                  <a:gd name="T7" fmla="*/ 1 h 1"/>
                  <a:gd name="T8" fmla="*/ 3 w 3"/>
                  <a:gd name="T9" fmla="*/ 0 h 1"/>
                </a:gdLst>
                <a:ahLst/>
                <a:cxnLst>
                  <a:cxn ang="0">
                    <a:pos x="T0" y="T1"/>
                  </a:cxn>
                  <a:cxn ang="0">
                    <a:pos x="T2" y="T3"/>
                  </a:cxn>
                  <a:cxn ang="0">
                    <a:pos x="T4" y="T5"/>
                  </a:cxn>
                  <a:cxn ang="0">
                    <a:pos x="T6" y="T7"/>
                  </a:cxn>
                  <a:cxn ang="0">
                    <a:pos x="T8" y="T9"/>
                  </a:cxn>
                </a:cxnLst>
                <a:rect l="0" t="0" r="r" b="b"/>
                <a:pathLst>
                  <a:path w="3" h="1">
                    <a:moveTo>
                      <a:pt x="3" y="0"/>
                    </a:moveTo>
                    <a:lnTo>
                      <a:pt x="2" y="0"/>
                    </a:lnTo>
                    <a:lnTo>
                      <a:pt x="0" y="0"/>
                    </a:lnTo>
                    <a:lnTo>
                      <a:pt x="2" y="1"/>
                    </a:lnTo>
                    <a:lnTo>
                      <a:pt x="3" y="0"/>
                    </a:lnTo>
                    <a:close/>
                  </a:path>
                </a:pathLst>
              </a:custGeom>
              <a:solidFill>
                <a:srgbClr val="BCB7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245" name="Freeform 865"/>
              <p:cNvSpPr/>
              <p:nvPr/>
            </p:nvSpPr>
            <p:spPr bwMode="auto">
              <a:xfrm>
                <a:off x="5096" y="1270"/>
                <a:ext cx="2" cy="2"/>
              </a:xfrm>
              <a:custGeom>
                <a:avLst/>
                <a:gdLst>
                  <a:gd name="T0" fmla="*/ 2 w 2"/>
                  <a:gd name="T1" fmla="*/ 1 h 2"/>
                  <a:gd name="T2" fmla="*/ 0 w 2"/>
                  <a:gd name="T3" fmla="*/ 0 h 2"/>
                  <a:gd name="T4" fmla="*/ 0 w 2"/>
                  <a:gd name="T5" fmla="*/ 1 h 2"/>
                  <a:gd name="T6" fmla="*/ 2 w 2"/>
                  <a:gd name="T7" fmla="*/ 2 h 2"/>
                  <a:gd name="T8" fmla="*/ 2 w 2"/>
                  <a:gd name="T9" fmla="*/ 1 h 2"/>
                </a:gdLst>
                <a:ahLst/>
                <a:cxnLst>
                  <a:cxn ang="0">
                    <a:pos x="T0" y="T1"/>
                  </a:cxn>
                  <a:cxn ang="0">
                    <a:pos x="T2" y="T3"/>
                  </a:cxn>
                  <a:cxn ang="0">
                    <a:pos x="T4" y="T5"/>
                  </a:cxn>
                  <a:cxn ang="0">
                    <a:pos x="T6" y="T7"/>
                  </a:cxn>
                  <a:cxn ang="0">
                    <a:pos x="T8" y="T9"/>
                  </a:cxn>
                </a:cxnLst>
                <a:rect l="0" t="0" r="r" b="b"/>
                <a:pathLst>
                  <a:path w="2" h="2">
                    <a:moveTo>
                      <a:pt x="2" y="1"/>
                    </a:moveTo>
                    <a:lnTo>
                      <a:pt x="0" y="0"/>
                    </a:lnTo>
                    <a:lnTo>
                      <a:pt x="0" y="1"/>
                    </a:lnTo>
                    <a:lnTo>
                      <a:pt x="2" y="2"/>
                    </a:lnTo>
                    <a:lnTo>
                      <a:pt x="2" y="1"/>
                    </a:lnTo>
                    <a:close/>
                  </a:path>
                </a:pathLst>
              </a:custGeom>
              <a:solidFill>
                <a:srgbClr val="BCB7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246" name="Freeform 866"/>
              <p:cNvSpPr/>
              <p:nvPr/>
            </p:nvSpPr>
            <p:spPr bwMode="auto">
              <a:xfrm>
                <a:off x="5096" y="1271"/>
                <a:ext cx="2" cy="1"/>
              </a:xfrm>
              <a:custGeom>
                <a:avLst/>
                <a:gdLst>
                  <a:gd name="T0" fmla="*/ 2 w 2"/>
                  <a:gd name="T1" fmla="*/ 1 h 1"/>
                  <a:gd name="T2" fmla="*/ 0 w 2"/>
                  <a:gd name="T3" fmla="*/ 0 h 1"/>
                  <a:gd name="T4" fmla="*/ 0 w 2"/>
                  <a:gd name="T5" fmla="*/ 0 h 1"/>
                  <a:gd name="T6" fmla="*/ 2 w 2"/>
                  <a:gd name="T7" fmla="*/ 1 h 1"/>
                  <a:gd name="T8" fmla="*/ 2 w 2"/>
                  <a:gd name="T9" fmla="*/ 1 h 1"/>
                </a:gdLst>
                <a:ahLst/>
                <a:cxnLst>
                  <a:cxn ang="0">
                    <a:pos x="T0" y="T1"/>
                  </a:cxn>
                  <a:cxn ang="0">
                    <a:pos x="T2" y="T3"/>
                  </a:cxn>
                  <a:cxn ang="0">
                    <a:pos x="T4" y="T5"/>
                  </a:cxn>
                  <a:cxn ang="0">
                    <a:pos x="T6" y="T7"/>
                  </a:cxn>
                  <a:cxn ang="0">
                    <a:pos x="T8" y="T9"/>
                  </a:cxn>
                </a:cxnLst>
                <a:rect l="0" t="0" r="r" b="b"/>
                <a:pathLst>
                  <a:path w="2" h="1">
                    <a:moveTo>
                      <a:pt x="2" y="1"/>
                    </a:moveTo>
                    <a:lnTo>
                      <a:pt x="0" y="0"/>
                    </a:lnTo>
                    <a:lnTo>
                      <a:pt x="0" y="0"/>
                    </a:lnTo>
                    <a:lnTo>
                      <a:pt x="2" y="1"/>
                    </a:lnTo>
                    <a:lnTo>
                      <a:pt x="2" y="1"/>
                    </a:lnTo>
                    <a:close/>
                  </a:path>
                </a:pathLst>
              </a:custGeom>
              <a:solidFill>
                <a:srgbClr val="BCB7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247" name="Freeform 867"/>
              <p:cNvSpPr/>
              <p:nvPr/>
            </p:nvSpPr>
            <p:spPr bwMode="auto">
              <a:xfrm>
                <a:off x="5096" y="1271"/>
                <a:ext cx="2" cy="1"/>
              </a:xfrm>
              <a:custGeom>
                <a:avLst/>
                <a:gdLst>
                  <a:gd name="T0" fmla="*/ 2 w 2"/>
                  <a:gd name="T1" fmla="*/ 1 h 1"/>
                  <a:gd name="T2" fmla="*/ 0 w 2"/>
                  <a:gd name="T3" fmla="*/ 0 h 1"/>
                  <a:gd name="T4" fmla="*/ 0 w 2"/>
                  <a:gd name="T5" fmla="*/ 0 h 1"/>
                  <a:gd name="T6" fmla="*/ 1 w 2"/>
                  <a:gd name="T7" fmla="*/ 1 h 1"/>
                  <a:gd name="T8" fmla="*/ 2 w 2"/>
                  <a:gd name="T9" fmla="*/ 1 h 1"/>
                </a:gdLst>
                <a:ahLst/>
                <a:cxnLst>
                  <a:cxn ang="0">
                    <a:pos x="T0" y="T1"/>
                  </a:cxn>
                  <a:cxn ang="0">
                    <a:pos x="T2" y="T3"/>
                  </a:cxn>
                  <a:cxn ang="0">
                    <a:pos x="T4" y="T5"/>
                  </a:cxn>
                  <a:cxn ang="0">
                    <a:pos x="T6" y="T7"/>
                  </a:cxn>
                  <a:cxn ang="0">
                    <a:pos x="T8" y="T9"/>
                  </a:cxn>
                </a:cxnLst>
                <a:rect l="0" t="0" r="r" b="b"/>
                <a:pathLst>
                  <a:path w="2" h="1">
                    <a:moveTo>
                      <a:pt x="2" y="1"/>
                    </a:moveTo>
                    <a:lnTo>
                      <a:pt x="0" y="0"/>
                    </a:lnTo>
                    <a:lnTo>
                      <a:pt x="0" y="0"/>
                    </a:lnTo>
                    <a:lnTo>
                      <a:pt x="1" y="1"/>
                    </a:lnTo>
                    <a:lnTo>
                      <a:pt x="2" y="1"/>
                    </a:lnTo>
                    <a:close/>
                  </a:path>
                </a:pathLst>
              </a:custGeom>
              <a:solidFill>
                <a:srgbClr val="BCB7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248" name="Freeform 868"/>
              <p:cNvSpPr/>
              <p:nvPr/>
            </p:nvSpPr>
            <p:spPr bwMode="auto">
              <a:xfrm>
                <a:off x="5098" y="1263"/>
                <a:ext cx="3" cy="7"/>
              </a:xfrm>
              <a:custGeom>
                <a:avLst/>
                <a:gdLst>
                  <a:gd name="T0" fmla="*/ 3 w 3"/>
                  <a:gd name="T1" fmla="*/ 1 h 7"/>
                  <a:gd name="T2" fmla="*/ 1 w 3"/>
                  <a:gd name="T3" fmla="*/ 0 h 7"/>
                  <a:gd name="T4" fmla="*/ 0 w 3"/>
                  <a:gd name="T5" fmla="*/ 7 h 7"/>
                  <a:gd name="T6" fmla="*/ 1 w 3"/>
                  <a:gd name="T7" fmla="*/ 7 h 7"/>
                  <a:gd name="T8" fmla="*/ 3 w 3"/>
                  <a:gd name="T9" fmla="*/ 1 h 7"/>
                </a:gdLst>
                <a:ahLst/>
                <a:cxnLst>
                  <a:cxn ang="0">
                    <a:pos x="T0" y="T1"/>
                  </a:cxn>
                  <a:cxn ang="0">
                    <a:pos x="T2" y="T3"/>
                  </a:cxn>
                  <a:cxn ang="0">
                    <a:pos x="T4" y="T5"/>
                  </a:cxn>
                  <a:cxn ang="0">
                    <a:pos x="T6" y="T7"/>
                  </a:cxn>
                  <a:cxn ang="0">
                    <a:pos x="T8" y="T9"/>
                  </a:cxn>
                </a:cxnLst>
                <a:rect l="0" t="0" r="r" b="b"/>
                <a:pathLst>
                  <a:path w="3" h="7">
                    <a:moveTo>
                      <a:pt x="3" y="1"/>
                    </a:moveTo>
                    <a:cubicBezTo>
                      <a:pt x="1" y="0"/>
                      <a:pt x="1" y="0"/>
                      <a:pt x="1" y="0"/>
                    </a:cubicBezTo>
                    <a:cubicBezTo>
                      <a:pt x="0" y="2"/>
                      <a:pt x="0" y="4"/>
                      <a:pt x="0" y="7"/>
                    </a:cubicBezTo>
                    <a:cubicBezTo>
                      <a:pt x="1" y="7"/>
                      <a:pt x="1" y="7"/>
                      <a:pt x="1" y="7"/>
                    </a:cubicBezTo>
                    <a:cubicBezTo>
                      <a:pt x="2" y="5"/>
                      <a:pt x="2" y="3"/>
                      <a:pt x="3" y="1"/>
                    </a:cubicBezTo>
                    <a:close/>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249" name="Freeform 869"/>
              <p:cNvSpPr/>
              <p:nvPr/>
            </p:nvSpPr>
            <p:spPr bwMode="auto">
              <a:xfrm>
                <a:off x="5108" y="1248"/>
                <a:ext cx="2" cy="1"/>
              </a:xfrm>
              <a:custGeom>
                <a:avLst/>
                <a:gdLst>
                  <a:gd name="T0" fmla="*/ 2 w 2"/>
                  <a:gd name="T1" fmla="*/ 1 h 1"/>
                  <a:gd name="T2" fmla="*/ 0 w 2"/>
                  <a:gd name="T3" fmla="*/ 0 h 1"/>
                  <a:gd name="T4" fmla="*/ 0 w 2"/>
                  <a:gd name="T5" fmla="*/ 0 h 1"/>
                  <a:gd name="T6" fmla="*/ 0 w 2"/>
                  <a:gd name="T7" fmla="*/ 0 h 1"/>
                  <a:gd name="T8" fmla="*/ 1 w 2"/>
                  <a:gd name="T9" fmla="*/ 1 h 1"/>
                  <a:gd name="T10" fmla="*/ 1 w 2"/>
                  <a:gd name="T11" fmla="*/ 1 h 1"/>
                  <a:gd name="T12" fmla="*/ 2 w 2"/>
                  <a:gd name="T13" fmla="*/ 1 h 1"/>
                </a:gdLst>
                <a:ahLst/>
                <a:cxnLst>
                  <a:cxn ang="0">
                    <a:pos x="T0" y="T1"/>
                  </a:cxn>
                  <a:cxn ang="0">
                    <a:pos x="T2" y="T3"/>
                  </a:cxn>
                  <a:cxn ang="0">
                    <a:pos x="T4" y="T5"/>
                  </a:cxn>
                  <a:cxn ang="0">
                    <a:pos x="T6" y="T7"/>
                  </a:cxn>
                  <a:cxn ang="0">
                    <a:pos x="T8" y="T9"/>
                  </a:cxn>
                  <a:cxn ang="0">
                    <a:pos x="T10" y="T11"/>
                  </a:cxn>
                  <a:cxn ang="0">
                    <a:pos x="T12" y="T13"/>
                  </a:cxn>
                </a:cxnLst>
                <a:rect l="0" t="0" r="r" b="b"/>
                <a:pathLst>
                  <a:path w="2" h="1">
                    <a:moveTo>
                      <a:pt x="2" y="1"/>
                    </a:moveTo>
                    <a:lnTo>
                      <a:pt x="0" y="0"/>
                    </a:lnTo>
                    <a:lnTo>
                      <a:pt x="0" y="0"/>
                    </a:lnTo>
                    <a:lnTo>
                      <a:pt x="0" y="0"/>
                    </a:lnTo>
                    <a:lnTo>
                      <a:pt x="1" y="1"/>
                    </a:lnTo>
                    <a:lnTo>
                      <a:pt x="1" y="1"/>
                    </a:lnTo>
                    <a:lnTo>
                      <a:pt x="2" y="1"/>
                    </a:lnTo>
                    <a:close/>
                  </a:path>
                </a:pathLst>
              </a:custGeom>
              <a:solidFill>
                <a:srgbClr val="BCB7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250" name="Freeform 870"/>
              <p:cNvSpPr/>
              <p:nvPr/>
            </p:nvSpPr>
            <p:spPr bwMode="auto">
              <a:xfrm>
                <a:off x="5101" y="1252"/>
                <a:ext cx="6" cy="7"/>
              </a:xfrm>
              <a:custGeom>
                <a:avLst/>
                <a:gdLst>
                  <a:gd name="T0" fmla="*/ 6 w 6"/>
                  <a:gd name="T1" fmla="*/ 1 h 7"/>
                  <a:gd name="T2" fmla="*/ 4 w 6"/>
                  <a:gd name="T3" fmla="*/ 0 h 7"/>
                  <a:gd name="T4" fmla="*/ 2 w 6"/>
                  <a:gd name="T5" fmla="*/ 4 h 7"/>
                  <a:gd name="T6" fmla="*/ 0 w 6"/>
                  <a:gd name="T7" fmla="*/ 6 h 7"/>
                  <a:gd name="T8" fmla="*/ 2 w 6"/>
                  <a:gd name="T9" fmla="*/ 7 h 7"/>
                  <a:gd name="T10" fmla="*/ 3 w 6"/>
                  <a:gd name="T11" fmla="*/ 5 h 7"/>
                  <a:gd name="T12" fmla="*/ 6 w 6"/>
                  <a:gd name="T13" fmla="*/ 1 h 7"/>
                </a:gdLst>
                <a:ahLst/>
                <a:cxnLst>
                  <a:cxn ang="0">
                    <a:pos x="T0" y="T1"/>
                  </a:cxn>
                  <a:cxn ang="0">
                    <a:pos x="T2" y="T3"/>
                  </a:cxn>
                  <a:cxn ang="0">
                    <a:pos x="T4" y="T5"/>
                  </a:cxn>
                  <a:cxn ang="0">
                    <a:pos x="T6" y="T7"/>
                  </a:cxn>
                  <a:cxn ang="0">
                    <a:pos x="T8" y="T9"/>
                  </a:cxn>
                  <a:cxn ang="0">
                    <a:pos x="T10" y="T11"/>
                  </a:cxn>
                  <a:cxn ang="0">
                    <a:pos x="T12" y="T13"/>
                  </a:cxn>
                </a:cxnLst>
                <a:rect l="0" t="0" r="r" b="b"/>
                <a:pathLst>
                  <a:path w="6" h="7">
                    <a:moveTo>
                      <a:pt x="6" y="1"/>
                    </a:moveTo>
                    <a:cubicBezTo>
                      <a:pt x="4" y="0"/>
                      <a:pt x="4" y="0"/>
                      <a:pt x="4" y="0"/>
                    </a:cubicBezTo>
                    <a:cubicBezTo>
                      <a:pt x="4" y="1"/>
                      <a:pt x="3" y="3"/>
                      <a:pt x="2" y="4"/>
                    </a:cubicBezTo>
                    <a:cubicBezTo>
                      <a:pt x="1" y="5"/>
                      <a:pt x="1" y="6"/>
                      <a:pt x="0" y="6"/>
                    </a:cubicBezTo>
                    <a:cubicBezTo>
                      <a:pt x="2" y="7"/>
                      <a:pt x="2" y="7"/>
                      <a:pt x="2" y="7"/>
                    </a:cubicBezTo>
                    <a:cubicBezTo>
                      <a:pt x="2" y="7"/>
                      <a:pt x="3" y="6"/>
                      <a:pt x="3" y="5"/>
                    </a:cubicBezTo>
                    <a:cubicBezTo>
                      <a:pt x="4" y="4"/>
                      <a:pt x="5" y="2"/>
                      <a:pt x="6" y="1"/>
                    </a:cubicBezTo>
                    <a:close/>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251" name="Freeform 871"/>
              <p:cNvSpPr/>
              <p:nvPr/>
            </p:nvSpPr>
            <p:spPr bwMode="auto">
              <a:xfrm>
                <a:off x="5105" y="1251"/>
                <a:ext cx="2" cy="2"/>
              </a:xfrm>
              <a:custGeom>
                <a:avLst/>
                <a:gdLst>
                  <a:gd name="T0" fmla="*/ 2 w 2"/>
                  <a:gd name="T1" fmla="*/ 1 h 2"/>
                  <a:gd name="T2" fmla="*/ 0 w 2"/>
                  <a:gd name="T3" fmla="*/ 0 h 2"/>
                  <a:gd name="T4" fmla="*/ 0 w 2"/>
                  <a:gd name="T5" fmla="*/ 1 h 2"/>
                  <a:gd name="T6" fmla="*/ 2 w 2"/>
                  <a:gd name="T7" fmla="*/ 2 h 2"/>
                  <a:gd name="T8" fmla="*/ 2 w 2"/>
                  <a:gd name="T9" fmla="*/ 1 h 2"/>
                </a:gdLst>
                <a:ahLst/>
                <a:cxnLst>
                  <a:cxn ang="0">
                    <a:pos x="T0" y="T1"/>
                  </a:cxn>
                  <a:cxn ang="0">
                    <a:pos x="T2" y="T3"/>
                  </a:cxn>
                  <a:cxn ang="0">
                    <a:pos x="T4" y="T5"/>
                  </a:cxn>
                  <a:cxn ang="0">
                    <a:pos x="T6" y="T7"/>
                  </a:cxn>
                  <a:cxn ang="0">
                    <a:pos x="T8" y="T9"/>
                  </a:cxn>
                </a:cxnLst>
                <a:rect l="0" t="0" r="r" b="b"/>
                <a:pathLst>
                  <a:path w="2" h="2">
                    <a:moveTo>
                      <a:pt x="2" y="1"/>
                    </a:moveTo>
                    <a:lnTo>
                      <a:pt x="0" y="0"/>
                    </a:lnTo>
                    <a:lnTo>
                      <a:pt x="0" y="1"/>
                    </a:lnTo>
                    <a:lnTo>
                      <a:pt x="2" y="2"/>
                    </a:lnTo>
                    <a:lnTo>
                      <a:pt x="2" y="1"/>
                    </a:lnTo>
                    <a:close/>
                  </a:path>
                </a:pathLst>
              </a:custGeom>
              <a:solidFill>
                <a:srgbClr val="BCB7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252" name="Freeform 872"/>
              <p:cNvSpPr/>
              <p:nvPr/>
            </p:nvSpPr>
            <p:spPr bwMode="auto">
              <a:xfrm>
                <a:off x="5105" y="1248"/>
                <a:ext cx="4" cy="3"/>
              </a:xfrm>
              <a:custGeom>
                <a:avLst/>
                <a:gdLst>
                  <a:gd name="T0" fmla="*/ 4 w 4"/>
                  <a:gd name="T1" fmla="*/ 1 h 3"/>
                  <a:gd name="T2" fmla="*/ 3 w 4"/>
                  <a:gd name="T3" fmla="*/ 0 h 3"/>
                  <a:gd name="T4" fmla="*/ 0 w 4"/>
                  <a:gd name="T5" fmla="*/ 2 h 3"/>
                  <a:gd name="T6" fmla="*/ 2 w 4"/>
                  <a:gd name="T7" fmla="*/ 3 h 3"/>
                  <a:gd name="T8" fmla="*/ 4 w 4"/>
                  <a:gd name="T9" fmla="*/ 1 h 3"/>
                </a:gdLst>
                <a:ahLst/>
                <a:cxnLst>
                  <a:cxn ang="0">
                    <a:pos x="T0" y="T1"/>
                  </a:cxn>
                  <a:cxn ang="0">
                    <a:pos x="T2" y="T3"/>
                  </a:cxn>
                  <a:cxn ang="0">
                    <a:pos x="T4" y="T5"/>
                  </a:cxn>
                  <a:cxn ang="0">
                    <a:pos x="T6" y="T7"/>
                  </a:cxn>
                  <a:cxn ang="0">
                    <a:pos x="T8" y="T9"/>
                  </a:cxn>
                </a:cxnLst>
                <a:rect l="0" t="0" r="r" b="b"/>
                <a:pathLst>
                  <a:path w="4" h="3">
                    <a:moveTo>
                      <a:pt x="4" y="1"/>
                    </a:moveTo>
                    <a:lnTo>
                      <a:pt x="3" y="0"/>
                    </a:lnTo>
                    <a:lnTo>
                      <a:pt x="0" y="2"/>
                    </a:lnTo>
                    <a:lnTo>
                      <a:pt x="2" y="3"/>
                    </a:lnTo>
                    <a:lnTo>
                      <a:pt x="4" y="1"/>
                    </a:lnTo>
                    <a:close/>
                  </a:path>
                </a:pathLst>
              </a:custGeom>
              <a:solidFill>
                <a:srgbClr val="BCB7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253" name="Freeform 873"/>
              <p:cNvSpPr/>
              <p:nvPr/>
            </p:nvSpPr>
            <p:spPr bwMode="auto">
              <a:xfrm>
                <a:off x="5105" y="1250"/>
                <a:ext cx="2" cy="1"/>
              </a:xfrm>
              <a:custGeom>
                <a:avLst/>
                <a:gdLst>
                  <a:gd name="T0" fmla="*/ 2 w 2"/>
                  <a:gd name="T1" fmla="*/ 1 h 1"/>
                  <a:gd name="T2" fmla="*/ 0 w 2"/>
                  <a:gd name="T3" fmla="*/ 0 h 1"/>
                  <a:gd name="T4" fmla="*/ 0 w 2"/>
                  <a:gd name="T5" fmla="*/ 0 h 1"/>
                  <a:gd name="T6" fmla="*/ 2 w 2"/>
                  <a:gd name="T7" fmla="*/ 1 h 1"/>
                  <a:gd name="T8" fmla="*/ 2 w 2"/>
                  <a:gd name="T9" fmla="*/ 1 h 1"/>
                </a:gdLst>
                <a:ahLst/>
                <a:cxnLst>
                  <a:cxn ang="0">
                    <a:pos x="T0" y="T1"/>
                  </a:cxn>
                  <a:cxn ang="0">
                    <a:pos x="T2" y="T3"/>
                  </a:cxn>
                  <a:cxn ang="0">
                    <a:pos x="T4" y="T5"/>
                  </a:cxn>
                  <a:cxn ang="0">
                    <a:pos x="T6" y="T7"/>
                  </a:cxn>
                  <a:cxn ang="0">
                    <a:pos x="T8" y="T9"/>
                  </a:cxn>
                </a:cxnLst>
                <a:rect l="0" t="0" r="r" b="b"/>
                <a:pathLst>
                  <a:path w="2" h="1">
                    <a:moveTo>
                      <a:pt x="2" y="1"/>
                    </a:moveTo>
                    <a:lnTo>
                      <a:pt x="0" y="0"/>
                    </a:lnTo>
                    <a:lnTo>
                      <a:pt x="0" y="0"/>
                    </a:lnTo>
                    <a:lnTo>
                      <a:pt x="2" y="1"/>
                    </a:lnTo>
                    <a:lnTo>
                      <a:pt x="2" y="1"/>
                    </a:lnTo>
                    <a:close/>
                  </a:path>
                </a:pathLst>
              </a:custGeom>
              <a:solidFill>
                <a:srgbClr val="BCB7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254" name="Freeform 874"/>
              <p:cNvSpPr/>
              <p:nvPr/>
            </p:nvSpPr>
            <p:spPr bwMode="auto">
              <a:xfrm>
                <a:off x="5105" y="1250"/>
                <a:ext cx="2" cy="1"/>
              </a:xfrm>
              <a:custGeom>
                <a:avLst/>
                <a:gdLst>
                  <a:gd name="T0" fmla="*/ 2 w 2"/>
                  <a:gd name="T1" fmla="*/ 1 h 1"/>
                  <a:gd name="T2" fmla="*/ 0 w 2"/>
                  <a:gd name="T3" fmla="*/ 0 h 1"/>
                  <a:gd name="T4" fmla="*/ 0 w 2"/>
                  <a:gd name="T5" fmla="*/ 0 h 1"/>
                  <a:gd name="T6" fmla="*/ 2 w 2"/>
                  <a:gd name="T7" fmla="*/ 1 h 1"/>
                  <a:gd name="T8" fmla="*/ 2 w 2"/>
                  <a:gd name="T9" fmla="*/ 1 h 1"/>
                </a:gdLst>
                <a:ahLst/>
                <a:cxnLst>
                  <a:cxn ang="0">
                    <a:pos x="T0" y="T1"/>
                  </a:cxn>
                  <a:cxn ang="0">
                    <a:pos x="T2" y="T3"/>
                  </a:cxn>
                  <a:cxn ang="0">
                    <a:pos x="T4" y="T5"/>
                  </a:cxn>
                  <a:cxn ang="0">
                    <a:pos x="T6" y="T7"/>
                  </a:cxn>
                  <a:cxn ang="0">
                    <a:pos x="T8" y="T9"/>
                  </a:cxn>
                </a:cxnLst>
                <a:rect l="0" t="0" r="r" b="b"/>
                <a:pathLst>
                  <a:path w="2" h="1">
                    <a:moveTo>
                      <a:pt x="2" y="1"/>
                    </a:moveTo>
                    <a:lnTo>
                      <a:pt x="0" y="0"/>
                    </a:lnTo>
                    <a:lnTo>
                      <a:pt x="0" y="0"/>
                    </a:lnTo>
                    <a:lnTo>
                      <a:pt x="2" y="1"/>
                    </a:lnTo>
                    <a:lnTo>
                      <a:pt x="2" y="1"/>
                    </a:lnTo>
                    <a:close/>
                  </a:path>
                </a:pathLst>
              </a:custGeom>
              <a:solidFill>
                <a:srgbClr val="BCB7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255" name="Freeform 875"/>
              <p:cNvSpPr/>
              <p:nvPr/>
            </p:nvSpPr>
            <p:spPr bwMode="auto">
              <a:xfrm>
                <a:off x="5105" y="1250"/>
                <a:ext cx="2" cy="2"/>
              </a:xfrm>
              <a:custGeom>
                <a:avLst/>
                <a:gdLst>
                  <a:gd name="T0" fmla="*/ 2 w 2"/>
                  <a:gd name="T1" fmla="*/ 1 h 2"/>
                  <a:gd name="T2" fmla="*/ 0 w 2"/>
                  <a:gd name="T3" fmla="*/ 0 h 2"/>
                  <a:gd name="T4" fmla="*/ 0 w 2"/>
                  <a:gd name="T5" fmla="*/ 1 h 2"/>
                  <a:gd name="T6" fmla="*/ 2 w 2"/>
                  <a:gd name="T7" fmla="*/ 2 h 2"/>
                  <a:gd name="T8" fmla="*/ 2 w 2"/>
                  <a:gd name="T9" fmla="*/ 1 h 2"/>
                </a:gdLst>
                <a:ahLst/>
                <a:cxnLst>
                  <a:cxn ang="0">
                    <a:pos x="T0" y="T1"/>
                  </a:cxn>
                  <a:cxn ang="0">
                    <a:pos x="T2" y="T3"/>
                  </a:cxn>
                  <a:cxn ang="0">
                    <a:pos x="T4" y="T5"/>
                  </a:cxn>
                  <a:cxn ang="0">
                    <a:pos x="T6" y="T7"/>
                  </a:cxn>
                  <a:cxn ang="0">
                    <a:pos x="T8" y="T9"/>
                  </a:cxn>
                </a:cxnLst>
                <a:rect l="0" t="0" r="r" b="b"/>
                <a:pathLst>
                  <a:path w="2" h="2">
                    <a:moveTo>
                      <a:pt x="2" y="1"/>
                    </a:moveTo>
                    <a:lnTo>
                      <a:pt x="0" y="0"/>
                    </a:lnTo>
                    <a:lnTo>
                      <a:pt x="0" y="1"/>
                    </a:lnTo>
                    <a:lnTo>
                      <a:pt x="2" y="2"/>
                    </a:lnTo>
                    <a:lnTo>
                      <a:pt x="2" y="1"/>
                    </a:lnTo>
                    <a:close/>
                  </a:path>
                </a:pathLst>
              </a:custGeom>
              <a:solidFill>
                <a:srgbClr val="BCB7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256" name="Freeform 876"/>
              <p:cNvSpPr/>
              <p:nvPr/>
            </p:nvSpPr>
            <p:spPr bwMode="auto">
              <a:xfrm>
                <a:off x="5100" y="1258"/>
                <a:ext cx="3" cy="1"/>
              </a:xfrm>
              <a:custGeom>
                <a:avLst/>
                <a:gdLst>
                  <a:gd name="T0" fmla="*/ 3 w 3"/>
                  <a:gd name="T1" fmla="*/ 1 h 1"/>
                  <a:gd name="T2" fmla="*/ 1 w 3"/>
                  <a:gd name="T3" fmla="*/ 0 h 1"/>
                  <a:gd name="T4" fmla="*/ 0 w 3"/>
                  <a:gd name="T5" fmla="*/ 0 h 1"/>
                  <a:gd name="T6" fmla="*/ 2 w 3"/>
                  <a:gd name="T7" fmla="*/ 1 h 1"/>
                  <a:gd name="T8" fmla="*/ 3 w 3"/>
                  <a:gd name="T9" fmla="*/ 1 h 1"/>
                </a:gdLst>
                <a:ahLst/>
                <a:cxnLst>
                  <a:cxn ang="0">
                    <a:pos x="T0" y="T1"/>
                  </a:cxn>
                  <a:cxn ang="0">
                    <a:pos x="T2" y="T3"/>
                  </a:cxn>
                  <a:cxn ang="0">
                    <a:pos x="T4" y="T5"/>
                  </a:cxn>
                  <a:cxn ang="0">
                    <a:pos x="T6" y="T7"/>
                  </a:cxn>
                  <a:cxn ang="0">
                    <a:pos x="T8" y="T9"/>
                  </a:cxn>
                </a:cxnLst>
                <a:rect l="0" t="0" r="r" b="b"/>
                <a:pathLst>
                  <a:path w="3" h="1">
                    <a:moveTo>
                      <a:pt x="3" y="1"/>
                    </a:moveTo>
                    <a:lnTo>
                      <a:pt x="1" y="0"/>
                    </a:lnTo>
                    <a:lnTo>
                      <a:pt x="0" y="0"/>
                    </a:lnTo>
                    <a:lnTo>
                      <a:pt x="2" y="1"/>
                    </a:lnTo>
                    <a:lnTo>
                      <a:pt x="3" y="1"/>
                    </a:lnTo>
                    <a:close/>
                  </a:path>
                </a:pathLst>
              </a:custGeom>
              <a:solidFill>
                <a:srgbClr val="BCB7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257" name="Freeform 877"/>
              <p:cNvSpPr/>
              <p:nvPr/>
            </p:nvSpPr>
            <p:spPr bwMode="auto">
              <a:xfrm>
                <a:off x="5098" y="1262"/>
                <a:ext cx="2" cy="1"/>
              </a:xfrm>
              <a:custGeom>
                <a:avLst/>
                <a:gdLst>
                  <a:gd name="T0" fmla="*/ 2 w 2"/>
                  <a:gd name="T1" fmla="*/ 1 h 1"/>
                  <a:gd name="T2" fmla="*/ 0 w 2"/>
                  <a:gd name="T3" fmla="*/ 0 h 1"/>
                  <a:gd name="T4" fmla="*/ 0 w 2"/>
                  <a:gd name="T5" fmla="*/ 0 h 1"/>
                  <a:gd name="T6" fmla="*/ 2 w 2"/>
                  <a:gd name="T7" fmla="*/ 1 h 1"/>
                  <a:gd name="T8" fmla="*/ 2 w 2"/>
                  <a:gd name="T9" fmla="*/ 1 h 1"/>
                </a:gdLst>
                <a:ahLst/>
                <a:cxnLst>
                  <a:cxn ang="0">
                    <a:pos x="T0" y="T1"/>
                  </a:cxn>
                  <a:cxn ang="0">
                    <a:pos x="T2" y="T3"/>
                  </a:cxn>
                  <a:cxn ang="0">
                    <a:pos x="T4" y="T5"/>
                  </a:cxn>
                  <a:cxn ang="0">
                    <a:pos x="T6" y="T7"/>
                  </a:cxn>
                  <a:cxn ang="0">
                    <a:pos x="T8" y="T9"/>
                  </a:cxn>
                </a:cxnLst>
                <a:rect l="0" t="0" r="r" b="b"/>
                <a:pathLst>
                  <a:path w="2" h="1">
                    <a:moveTo>
                      <a:pt x="2" y="1"/>
                    </a:moveTo>
                    <a:lnTo>
                      <a:pt x="0" y="0"/>
                    </a:lnTo>
                    <a:lnTo>
                      <a:pt x="0" y="0"/>
                    </a:lnTo>
                    <a:lnTo>
                      <a:pt x="2" y="1"/>
                    </a:lnTo>
                    <a:lnTo>
                      <a:pt x="2" y="1"/>
                    </a:lnTo>
                    <a:close/>
                  </a:path>
                </a:pathLst>
              </a:custGeom>
              <a:solidFill>
                <a:srgbClr val="BCB7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258" name="Freeform 878"/>
              <p:cNvSpPr/>
              <p:nvPr/>
            </p:nvSpPr>
            <p:spPr bwMode="auto">
              <a:xfrm>
                <a:off x="5098" y="1262"/>
                <a:ext cx="2" cy="1"/>
              </a:xfrm>
              <a:custGeom>
                <a:avLst/>
                <a:gdLst>
                  <a:gd name="T0" fmla="*/ 2 w 2"/>
                  <a:gd name="T1" fmla="*/ 1 h 1"/>
                  <a:gd name="T2" fmla="*/ 0 w 2"/>
                  <a:gd name="T3" fmla="*/ 0 h 1"/>
                  <a:gd name="T4" fmla="*/ 0 w 2"/>
                  <a:gd name="T5" fmla="*/ 1 h 1"/>
                  <a:gd name="T6" fmla="*/ 2 w 2"/>
                  <a:gd name="T7" fmla="*/ 1 h 1"/>
                  <a:gd name="T8" fmla="*/ 2 w 2"/>
                  <a:gd name="T9" fmla="*/ 1 h 1"/>
                </a:gdLst>
                <a:ahLst/>
                <a:cxnLst>
                  <a:cxn ang="0">
                    <a:pos x="T0" y="T1"/>
                  </a:cxn>
                  <a:cxn ang="0">
                    <a:pos x="T2" y="T3"/>
                  </a:cxn>
                  <a:cxn ang="0">
                    <a:pos x="T4" y="T5"/>
                  </a:cxn>
                  <a:cxn ang="0">
                    <a:pos x="T6" y="T7"/>
                  </a:cxn>
                  <a:cxn ang="0">
                    <a:pos x="T8" y="T9"/>
                  </a:cxn>
                </a:cxnLst>
                <a:rect l="0" t="0" r="r" b="b"/>
                <a:pathLst>
                  <a:path w="2" h="1">
                    <a:moveTo>
                      <a:pt x="2" y="1"/>
                    </a:moveTo>
                    <a:lnTo>
                      <a:pt x="0" y="0"/>
                    </a:lnTo>
                    <a:lnTo>
                      <a:pt x="0" y="1"/>
                    </a:lnTo>
                    <a:lnTo>
                      <a:pt x="2" y="1"/>
                    </a:lnTo>
                    <a:lnTo>
                      <a:pt x="2" y="1"/>
                    </a:lnTo>
                    <a:close/>
                  </a:path>
                </a:pathLst>
              </a:custGeom>
              <a:solidFill>
                <a:srgbClr val="BCB7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259" name="Freeform 879"/>
              <p:cNvSpPr/>
              <p:nvPr/>
            </p:nvSpPr>
            <p:spPr bwMode="auto">
              <a:xfrm>
                <a:off x="5098" y="1259"/>
                <a:ext cx="3" cy="4"/>
              </a:xfrm>
              <a:custGeom>
                <a:avLst/>
                <a:gdLst>
                  <a:gd name="T0" fmla="*/ 3 w 3"/>
                  <a:gd name="T1" fmla="*/ 1 h 4"/>
                  <a:gd name="T2" fmla="*/ 1 w 3"/>
                  <a:gd name="T3" fmla="*/ 0 h 4"/>
                  <a:gd name="T4" fmla="*/ 0 w 3"/>
                  <a:gd name="T5" fmla="*/ 3 h 4"/>
                  <a:gd name="T6" fmla="*/ 2 w 3"/>
                  <a:gd name="T7" fmla="*/ 4 h 4"/>
                  <a:gd name="T8" fmla="*/ 3 w 3"/>
                  <a:gd name="T9" fmla="*/ 1 h 4"/>
                </a:gdLst>
                <a:ahLst/>
                <a:cxnLst>
                  <a:cxn ang="0">
                    <a:pos x="T0" y="T1"/>
                  </a:cxn>
                  <a:cxn ang="0">
                    <a:pos x="T2" y="T3"/>
                  </a:cxn>
                  <a:cxn ang="0">
                    <a:pos x="T4" y="T5"/>
                  </a:cxn>
                  <a:cxn ang="0">
                    <a:pos x="T6" y="T7"/>
                  </a:cxn>
                  <a:cxn ang="0">
                    <a:pos x="T8" y="T9"/>
                  </a:cxn>
                </a:cxnLst>
                <a:rect l="0" t="0" r="r" b="b"/>
                <a:pathLst>
                  <a:path w="3" h="4">
                    <a:moveTo>
                      <a:pt x="3" y="1"/>
                    </a:moveTo>
                    <a:lnTo>
                      <a:pt x="1" y="0"/>
                    </a:lnTo>
                    <a:lnTo>
                      <a:pt x="0" y="3"/>
                    </a:lnTo>
                    <a:lnTo>
                      <a:pt x="2" y="4"/>
                    </a:lnTo>
                    <a:lnTo>
                      <a:pt x="3" y="1"/>
                    </a:lnTo>
                    <a:close/>
                  </a:path>
                </a:pathLst>
              </a:custGeom>
              <a:solidFill>
                <a:srgbClr val="BCB7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260" name="Freeform 880"/>
              <p:cNvSpPr/>
              <p:nvPr/>
            </p:nvSpPr>
            <p:spPr bwMode="auto">
              <a:xfrm>
                <a:off x="5097" y="1244"/>
                <a:ext cx="32" cy="41"/>
              </a:xfrm>
              <a:custGeom>
                <a:avLst/>
                <a:gdLst>
                  <a:gd name="T0" fmla="*/ 19 w 32"/>
                  <a:gd name="T1" fmla="*/ 1 h 41"/>
                  <a:gd name="T2" fmla="*/ 16 w 32"/>
                  <a:gd name="T3" fmla="*/ 4 h 41"/>
                  <a:gd name="T4" fmla="*/ 13 w 32"/>
                  <a:gd name="T5" fmla="*/ 5 h 41"/>
                  <a:gd name="T6" fmla="*/ 12 w 32"/>
                  <a:gd name="T7" fmla="*/ 5 h 41"/>
                  <a:gd name="T8" fmla="*/ 10 w 32"/>
                  <a:gd name="T9" fmla="*/ 8 h 41"/>
                  <a:gd name="T10" fmla="*/ 7 w 32"/>
                  <a:gd name="T11" fmla="*/ 13 h 41"/>
                  <a:gd name="T12" fmla="*/ 5 w 32"/>
                  <a:gd name="T13" fmla="*/ 15 h 41"/>
                  <a:gd name="T14" fmla="*/ 4 w 32"/>
                  <a:gd name="T15" fmla="*/ 16 h 41"/>
                  <a:gd name="T16" fmla="*/ 3 w 32"/>
                  <a:gd name="T17" fmla="*/ 19 h 41"/>
                  <a:gd name="T18" fmla="*/ 2 w 32"/>
                  <a:gd name="T19" fmla="*/ 26 h 41"/>
                  <a:gd name="T20" fmla="*/ 0 w 32"/>
                  <a:gd name="T21" fmla="*/ 28 h 41"/>
                  <a:gd name="T22" fmla="*/ 1 w 32"/>
                  <a:gd name="T23" fmla="*/ 31 h 41"/>
                  <a:gd name="T24" fmla="*/ 4 w 32"/>
                  <a:gd name="T25" fmla="*/ 35 h 41"/>
                  <a:gd name="T26" fmla="*/ 3 w 32"/>
                  <a:gd name="T27" fmla="*/ 38 h 41"/>
                  <a:gd name="T28" fmla="*/ 5 w 32"/>
                  <a:gd name="T29" fmla="*/ 39 h 41"/>
                  <a:gd name="T30" fmla="*/ 6 w 32"/>
                  <a:gd name="T31" fmla="*/ 37 h 41"/>
                  <a:gd name="T32" fmla="*/ 10 w 32"/>
                  <a:gd name="T33" fmla="*/ 40 h 41"/>
                  <a:gd name="T34" fmla="*/ 13 w 32"/>
                  <a:gd name="T35" fmla="*/ 40 h 41"/>
                  <a:gd name="T36" fmla="*/ 14 w 32"/>
                  <a:gd name="T37" fmla="*/ 39 h 41"/>
                  <a:gd name="T38" fmla="*/ 17 w 32"/>
                  <a:gd name="T39" fmla="*/ 36 h 41"/>
                  <a:gd name="T40" fmla="*/ 20 w 32"/>
                  <a:gd name="T41" fmla="*/ 35 h 41"/>
                  <a:gd name="T42" fmla="*/ 20 w 32"/>
                  <a:gd name="T43" fmla="*/ 35 h 41"/>
                  <a:gd name="T44" fmla="*/ 23 w 32"/>
                  <a:gd name="T45" fmla="*/ 32 h 41"/>
                  <a:gd name="T46" fmla="*/ 26 w 32"/>
                  <a:gd name="T47" fmla="*/ 27 h 41"/>
                  <a:gd name="T48" fmla="*/ 28 w 32"/>
                  <a:gd name="T49" fmla="*/ 25 h 41"/>
                  <a:gd name="T50" fmla="*/ 29 w 32"/>
                  <a:gd name="T51" fmla="*/ 25 h 41"/>
                  <a:gd name="T52" fmla="*/ 30 w 32"/>
                  <a:gd name="T53" fmla="*/ 21 h 41"/>
                  <a:gd name="T54" fmla="*/ 31 w 32"/>
                  <a:gd name="T55" fmla="*/ 14 h 41"/>
                  <a:gd name="T56" fmla="*/ 32 w 32"/>
                  <a:gd name="T57" fmla="*/ 12 h 41"/>
                  <a:gd name="T58" fmla="*/ 32 w 32"/>
                  <a:gd name="T59" fmla="*/ 9 h 41"/>
                  <a:gd name="T60" fmla="*/ 29 w 32"/>
                  <a:gd name="T61" fmla="*/ 5 h 41"/>
                  <a:gd name="T62" fmla="*/ 30 w 32"/>
                  <a:gd name="T63" fmla="*/ 2 h 41"/>
                  <a:gd name="T64" fmla="*/ 28 w 32"/>
                  <a:gd name="T65" fmla="*/ 1 h 41"/>
                  <a:gd name="T66" fmla="*/ 27 w 32"/>
                  <a:gd name="T67" fmla="*/ 3 h 41"/>
                  <a:gd name="T68" fmla="*/ 22 w 32"/>
                  <a:gd name="T69" fmla="*/ 0 h 41"/>
                  <a:gd name="T70" fmla="*/ 20 w 32"/>
                  <a:gd name="T71"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2" h="41">
                    <a:moveTo>
                      <a:pt x="20" y="0"/>
                    </a:moveTo>
                    <a:cubicBezTo>
                      <a:pt x="19" y="1"/>
                      <a:pt x="19" y="1"/>
                      <a:pt x="19" y="1"/>
                    </a:cubicBezTo>
                    <a:cubicBezTo>
                      <a:pt x="19" y="3"/>
                      <a:pt x="19" y="3"/>
                      <a:pt x="19" y="3"/>
                    </a:cubicBezTo>
                    <a:cubicBezTo>
                      <a:pt x="18" y="3"/>
                      <a:pt x="17" y="3"/>
                      <a:pt x="16" y="4"/>
                    </a:cubicBezTo>
                    <a:cubicBezTo>
                      <a:pt x="15" y="4"/>
                      <a:pt x="14" y="5"/>
                      <a:pt x="13" y="6"/>
                    </a:cubicBezTo>
                    <a:cubicBezTo>
                      <a:pt x="13" y="5"/>
                      <a:pt x="13" y="5"/>
                      <a:pt x="13" y="5"/>
                    </a:cubicBezTo>
                    <a:cubicBezTo>
                      <a:pt x="12" y="5"/>
                      <a:pt x="12" y="5"/>
                      <a:pt x="12" y="5"/>
                    </a:cubicBezTo>
                    <a:cubicBezTo>
                      <a:pt x="12" y="5"/>
                      <a:pt x="12" y="5"/>
                      <a:pt x="12" y="5"/>
                    </a:cubicBezTo>
                    <a:cubicBezTo>
                      <a:pt x="10" y="7"/>
                      <a:pt x="10" y="7"/>
                      <a:pt x="10" y="7"/>
                    </a:cubicBezTo>
                    <a:cubicBezTo>
                      <a:pt x="10" y="8"/>
                      <a:pt x="10" y="8"/>
                      <a:pt x="10" y="8"/>
                    </a:cubicBezTo>
                    <a:cubicBezTo>
                      <a:pt x="10" y="9"/>
                      <a:pt x="10" y="9"/>
                      <a:pt x="10" y="9"/>
                    </a:cubicBezTo>
                    <a:cubicBezTo>
                      <a:pt x="9" y="10"/>
                      <a:pt x="8" y="12"/>
                      <a:pt x="7" y="13"/>
                    </a:cubicBezTo>
                    <a:cubicBezTo>
                      <a:pt x="7" y="14"/>
                      <a:pt x="6" y="15"/>
                      <a:pt x="6" y="15"/>
                    </a:cubicBezTo>
                    <a:cubicBezTo>
                      <a:pt x="5" y="15"/>
                      <a:pt x="5" y="15"/>
                      <a:pt x="5" y="15"/>
                    </a:cubicBezTo>
                    <a:cubicBezTo>
                      <a:pt x="4" y="15"/>
                      <a:pt x="4" y="15"/>
                      <a:pt x="4" y="15"/>
                    </a:cubicBezTo>
                    <a:cubicBezTo>
                      <a:pt x="4" y="16"/>
                      <a:pt x="4" y="16"/>
                      <a:pt x="4" y="16"/>
                    </a:cubicBezTo>
                    <a:cubicBezTo>
                      <a:pt x="3" y="19"/>
                      <a:pt x="3" y="19"/>
                      <a:pt x="3" y="19"/>
                    </a:cubicBezTo>
                    <a:cubicBezTo>
                      <a:pt x="2" y="19"/>
                      <a:pt x="2" y="19"/>
                      <a:pt x="3" y="19"/>
                    </a:cubicBezTo>
                    <a:cubicBezTo>
                      <a:pt x="4" y="20"/>
                      <a:pt x="4" y="20"/>
                      <a:pt x="4" y="20"/>
                    </a:cubicBezTo>
                    <a:cubicBezTo>
                      <a:pt x="3" y="22"/>
                      <a:pt x="3" y="24"/>
                      <a:pt x="2" y="26"/>
                    </a:cubicBezTo>
                    <a:cubicBezTo>
                      <a:pt x="1" y="27"/>
                      <a:pt x="1" y="27"/>
                      <a:pt x="1" y="27"/>
                    </a:cubicBezTo>
                    <a:cubicBezTo>
                      <a:pt x="0" y="28"/>
                      <a:pt x="0" y="28"/>
                      <a:pt x="0" y="28"/>
                    </a:cubicBezTo>
                    <a:cubicBezTo>
                      <a:pt x="0" y="31"/>
                      <a:pt x="0" y="31"/>
                      <a:pt x="0" y="31"/>
                    </a:cubicBezTo>
                    <a:cubicBezTo>
                      <a:pt x="1" y="31"/>
                      <a:pt x="1" y="31"/>
                      <a:pt x="1" y="31"/>
                    </a:cubicBezTo>
                    <a:cubicBezTo>
                      <a:pt x="2" y="30"/>
                      <a:pt x="2" y="30"/>
                      <a:pt x="2" y="30"/>
                    </a:cubicBezTo>
                    <a:cubicBezTo>
                      <a:pt x="3" y="32"/>
                      <a:pt x="3" y="34"/>
                      <a:pt x="4" y="35"/>
                    </a:cubicBezTo>
                    <a:cubicBezTo>
                      <a:pt x="3" y="37"/>
                      <a:pt x="3" y="37"/>
                      <a:pt x="3" y="37"/>
                    </a:cubicBezTo>
                    <a:cubicBezTo>
                      <a:pt x="3" y="37"/>
                      <a:pt x="3" y="38"/>
                      <a:pt x="3" y="38"/>
                    </a:cubicBezTo>
                    <a:cubicBezTo>
                      <a:pt x="4" y="39"/>
                      <a:pt x="4" y="39"/>
                      <a:pt x="4" y="39"/>
                    </a:cubicBezTo>
                    <a:cubicBezTo>
                      <a:pt x="5" y="39"/>
                      <a:pt x="5" y="39"/>
                      <a:pt x="5" y="39"/>
                    </a:cubicBezTo>
                    <a:cubicBezTo>
                      <a:pt x="5" y="39"/>
                      <a:pt x="5" y="39"/>
                      <a:pt x="5" y="39"/>
                    </a:cubicBezTo>
                    <a:cubicBezTo>
                      <a:pt x="6" y="37"/>
                      <a:pt x="6" y="37"/>
                      <a:pt x="6" y="37"/>
                    </a:cubicBezTo>
                    <a:cubicBezTo>
                      <a:pt x="7" y="38"/>
                      <a:pt x="9" y="38"/>
                      <a:pt x="11" y="38"/>
                    </a:cubicBezTo>
                    <a:cubicBezTo>
                      <a:pt x="10" y="40"/>
                      <a:pt x="10" y="40"/>
                      <a:pt x="10" y="40"/>
                    </a:cubicBezTo>
                    <a:cubicBezTo>
                      <a:pt x="10" y="40"/>
                      <a:pt x="10" y="41"/>
                      <a:pt x="11" y="41"/>
                    </a:cubicBezTo>
                    <a:cubicBezTo>
                      <a:pt x="13" y="40"/>
                      <a:pt x="13" y="40"/>
                      <a:pt x="13" y="40"/>
                    </a:cubicBezTo>
                    <a:cubicBezTo>
                      <a:pt x="13" y="40"/>
                      <a:pt x="13" y="40"/>
                      <a:pt x="13" y="40"/>
                    </a:cubicBezTo>
                    <a:cubicBezTo>
                      <a:pt x="14" y="39"/>
                      <a:pt x="14" y="39"/>
                      <a:pt x="14" y="39"/>
                    </a:cubicBezTo>
                    <a:cubicBezTo>
                      <a:pt x="14" y="38"/>
                      <a:pt x="14" y="38"/>
                      <a:pt x="14" y="38"/>
                    </a:cubicBezTo>
                    <a:cubicBezTo>
                      <a:pt x="15" y="37"/>
                      <a:pt x="16" y="37"/>
                      <a:pt x="17" y="36"/>
                    </a:cubicBezTo>
                    <a:cubicBezTo>
                      <a:pt x="17" y="36"/>
                      <a:pt x="18" y="35"/>
                      <a:pt x="19" y="34"/>
                    </a:cubicBezTo>
                    <a:cubicBezTo>
                      <a:pt x="20" y="35"/>
                      <a:pt x="20" y="35"/>
                      <a:pt x="20" y="35"/>
                    </a:cubicBezTo>
                    <a:cubicBezTo>
                      <a:pt x="20" y="36"/>
                      <a:pt x="20" y="36"/>
                      <a:pt x="20" y="36"/>
                    </a:cubicBezTo>
                    <a:cubicBezTo>
                      <a:pt x="20" y="35"/>
                      <a:pt x="20" y="35"/>
                      <a:pt x="20" y="35"/>
                    </a:cubicBezTo>
                    <a:cubicBezTo>
                      <a:pt x="23" y="33"/>
                      <a:pt x="23" y="33"/>
                      <a:pt x="23" y="33"/>
                    </a:cubicBezTo>
                    <a:cubicBezTo>
                      <a:pt x="23" y="32"/>
                      <a:pt x="23" y="32"/>
                      <a:pt x="23" y="32"/>
                    </a:cubicBezTo>
                    <a:cubicBezTo>
                      <a:pt x="23" y="31"/>
                      <a:pt x="23" y="31"/>
                      <a:pt x="23" y="31"/>
                    </a:cubicBezTo>
                    <a:cubicBezTo>
                      <a:pt x="24" y="30"/>
                      <a:pt x="25" y="29"/>
                      <a:pt x="26" y="27"/>
                    </a:cubicBezTo>
                    <a:cubicBezTo>
                      <a:pt x="26" y="27"/>
                      <a:pt x="27" y="26"/>
                      <a:pt x="27" y="25"/>
                    </a:cubicBezTo>
                    <a:cubicBezTo>
                      <a:pt x="28" y="25"/>
                      <a:pt x="28" y="25"/>
                      <a:pt x="28" y="25"/>
                    </a:cubicBezTo>
                    <a:cubicBezTo>
                      <a:pt x="28" y="25"/>
                      <a:pt x="28" y="25"/>
                      <a:pt x="28" y="25"/>
                    </a:cubicBezTo>
                    <a:cubicBezTo>
                      <a:pt x="29" y="25"/>
                      <a:pt x="29" y="25"/>
                      <a:pt x="29" y="25"/>
                    </a:cubicBezTo>
                    <a:cubicBezTo>
                      <a:pt x="30" y="22"/>
                      <a:pt x="30" y="22"/>
                      <a:pt x="30" y="22"/>
                    </a:cubicBezTo>
                    <a:cubicBezTo>
                      <a:pt x="30" y="21"/>
                      <a:pt x="30" y="21"/>
                      <a:pt x="30" y="21"/>
                    </a:cubicBezTo>
                    <a:cubicBezTo>
                      <a:pt x="29" y="21"/>
                      <a:pt x="29" y="21"/>
                      <a:pt x="29" y="21"/>
                    </a:cubicBezTo>
                    <a:cubicBezTo>
                      <a:pt x="30" y="18"/>
                      <a:pt x="30" y="16"/>
                      <a:pt x="31" y="14"/>
                    </a:cubicBezTo>
                    <a:cubicBezTo>
                      <a:pt x="32" y="13"/>
                      <a:pt x="32" y="13"/>
                      <a:pt x="32" y="13"/>
                    </a:cubicBezTo>
                    <a:cubicBezTo>
                      <a:pt x="32" y="13"/>
                      <a:pt x="32" y="12"/>
                      <a:pt x="32" y="12"/>
                    </a:cubicBezTo>
                    <a:cubicBezTo>
                      <a:pt x="32" y="9"/>
                      <a:pt x="32" y="9"/>
                      <a:pt x="32" y="9"/>
                    </a:cubicBezTo>
                    <a:cubicBezTo>
                      <a:pt x="32" y="9"/>
                      <a:pt x="32" y="9"/>
                      <a:pt x="32" y="9"/>
                    </a:cubicBezTo>
                    <a:cubicBezTo>
                      <a:pt x="31" y="10"/>
                      <a:pt x="31" y="10"/>
                      <a:pt x="31" y="10"/>
                    </a:cubicBezTo>
                    <a:cubicBezTo>
                      <a:pt x="30" y="8"/>
                      <a:pt x="30" y="6"/>
                      <a:pt x="29" y="5"/>
                    </a:cubicBezTo>
                    <a:cubicBezTo>
                      <a:pt x="30" y="3"/>
                      <a:pt x="30" y="3"/>
                      <a:pt x="30" y="3"/>
                    </a:cubicBezTo>
                    <a:cubicBezTo>
                      <a:pt x="30" y="3"/>
                      <a:pt x="30" y="3"/>
                      <a:pt x="30" y="2"/>
                    </a:cubicBezTo>
                    <a:cubicBezTo>
                      <a:pt x="28" y="1"/>
                      <a:pt x="28" y="1"/>
                      <a:pt x="28" y="1"/>
                    </a:cubicBezTo>
                    <a:cubicBezTo>
                      <a:pt x="28" y="1"/>
                      <a:pt x="28" y="1"/>
                      <a:pt x="28" y="1"/>
                    </a:cubicBezTo>
                    <a:cubicBezTo>
                      <a:pt x="28" y="1"/>
                      <a:pt x="28" y="1"/>
                      <a:pt x="28" y="1"/>
                    </a:cubicBezTo>
                    <a:cubicBezTo>
                      <a:pt x="27" y="3"/>
                      <a:pt x="27" y="3"/>
                      <a:pt x="27" y="3"/>
                    </a:cubicBezTo>
                    <a:cubicBezTo>
                      <a:pt x="25" y="2"/>
                      <a:pt x="24" y="2"/>
                      <a:pt x="22" y="2"/>
                    </a:cubicBezTo>
                    <a:cubicBezTo>
                      <a:pt x="22" y="0"/>
                      <a:pt x="22" y="0"/>
                      <a:pt x="22" y="0"/>
                    </a:cubicBezTo>
                    <a:cubicBezTo>
                      <a:pt x="23" y="0"/>
                      <a:pt x="22" y="0"/>
                      <a:pt x="22" y="0"/>
                    </a:cubicBezTo>
                    <a:cubicBezTo>
                      <a:pt x="20" y="0"/>
                      <a:pt x="20" y="0"/>
                      <a:pt x="20" y="0"/>
                    </a:cubicBezTo>
                    <a:close/>
                  </a:path>
                </a:pathLst>
              </a:custGeom>
              <a:solidFill>
                <a:srgbClr val="8E8E8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261" name="Freeform 881"/>
              <p:cNvSpPr/>
              <p:nvPr/>
            </p:nvSpPr>
            <p:spPr bwMode="auto">
              <a:xfrm>
                <a:off x="5100" y="1258"/>
                <a:ext cx="2" cy="1"/>
              </a:xfrm>
              <a:custGeom>
                <a:avLst/>
                <a:gdLst>
                  <a:gd name="T0" fmla="*/ 2 w 2"/>
                  <a:gd name="T1" fmla="*/ 1 h 1"/>
                  <a:gd name="T2" fmla="*/ 0 w 2"/>
                  <a:gd name="T3" fmla="*/ 0 h 1"/>
                  <a:gd name="T4" fmla="*/ 0 w 2"/>
                  <a:gd name="T5" fmla="*/ 0 h 1"/>
                  <a:gd name="T6" fmla="*/ 0 w 2"/>
                  <a:gd name="T7" fmla="*/ 0 h 1"/>
                  <a:gd name="T8" fmla="*/ 1 w 2"/>
                  <a:gd name="T9" fmla="*/ 1 h 1"/>
                  <a:gd name="T10" fmla="*/ 1 w 2"/>
                  <a:gd name="T11" fmla="*/ 1 h 1"/>
                  <a:gd name="T12" fmla="*/ 2 w 2"/>
                  <a:gd name="T13" fmla="*/ 1 h 1"/>
                </a:gdLst>
                <a:ahLst/>
                <a:cxnLst>
                  <a:cxn ang="0">
                    <a:pos x="T0" y="T1"/>
                  </a:cxn>
                  <a:cxn ang="0">
                    <a:pos x="T2" y="T3"/>
                  </a:cxn>
                  <a:cxn ang="0">
                    <a:pos x="T4" y="T5"/>
                  </a:cxn>
                  <a:cxn ang="0">
                    <a:pos x="T6" y="T7"/>
                  </a:cxn>
                  <a:cxn ang="0">
                    <a:pos x="T8" y="T9"/>
                  </a:cxn>
                  <a:cxn ang="0">
                    <a:pos x="T10" y="T11"/>
                  </a:cxn>
                  <a:cxn ang="0">
                    <a:pos x="T12" y="T13"/>
                  </a:cxn>
                </a:cxnLst>
                <a:rect l="0" t="0" r="r" b="b"/>
                <a:pathLst>
                  <a:path w="2" h="1">
                    <a:moveTo>
                      <a:pt x="2" y="1"/>
                    </a:moveTo>
                    <a:lnTo>
                      <a:pt x="0" y="0"/>
                    </a:lnTo>
                    <a:lnTo>
                      <a:pt x="0" y="0"/>
                    </a:lnTo>
                    <a:lnTo>
                      <a:pt x="0" y="0"/>
                    </a:lnTo>
                    <a:lnTo>
                      <a:pt x="1" y="1"/>
                    </a:lnTo>
                    <a:lnTo>
                      <a:pt x="1" y="1"/>
                    </a:lnTo>
                    <a:lnTo>
                      <a:pt x="2" y="1"/>
                    </a:lnTo>
                    <a:close/>
                  </a:path>
                </a:pathLst>
              </a:custGeom>
              <a:solidFill>
                <a:srgbClr val="BCB7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262" name="Freeform 882"/>
              <p:cNvSpPr/>
              <p:nvPr/>
            </p:nvSpPr>
            <p:spPr bwMode="auto">
              <a:xfrm>
                <a:off x="5099" y="1258"/>
                <a:ext cx="2" cy="2"/>
              </a:xfrm>
              <a:custGeom>
                <a:avLst/>
                <a:gdLst>
                  <a:gd name="T0" fmla="*/ 2 w 2"/>
                  <a:gd name="T1" fmla="*/ 1 h 2"/>
                  <a:gd name="T2" fmla="*/ 1 w 2"/>
                  <a:gd name="T3" fmla="*/ 0 h 2"/>
                  <a:gd name="T4" fmla="*/ 0 w 2"/>
                  <a:gd name="T5" fmla="*/ 1 h 2"/>
                  <a:gd name="T6" fmla="*/ 2 w 2"/>
                  <a:gd name="T7" fmla="*/ 2 h 2"/>
                  <a:gd name="T8" fmla="*/ 2 w 2"/>
                  <a:gd name="T9" fmla="*/ 1 h 2"/>
                </a:gdLst>
                <a:ahLst/>
                <a:cxnLst>
                  <a:cxn ang="0">
                    <a:pos x="T0" y="T1"/>
                  </a:cxn>
                  <a:cxn ang="0">
                    <a:pos x="T2" y="T3"/>
                  </a:cxn>
                  <a:cxn ang="0">
                    <a:pos x="T4" y="T5"/>
                  </a:cxn>
                  <a:cxn ang="0">
                    <a:pos x="T6" y="T7"/>
                  </a:cxn>
                  <a:cxn ang="0">
                    <a:pos x="T8" y="T9"/>
                  </a:cxn>
                </a:cxnLst>
                <a:rect l="0" t="0" r="r" b="b"/>
                <a:pathLst>
                  <a:path w="2" h="2">
                    <a:moveTo>
                      <a:pt x="2" y="1"/>
                    </a:moveTo>
                    <a:lnTo>
                      <a:pt x="1" y="0"/>
                    </a:lnTo>
                    <a:lnTo>
                      <a:pt x="0" y="1"/>
                    </a:lnTo>
                    <a:lnTo>
                      <a:pt x="2" y="2"/>
                    </a:lnTo>
                    <a:lnTo>
                      <a:pt x="2" y="1"/>
                    </a:lnTo>
                    <a:close/>
                  </a:path>
                </a:pathLst>
              </a:custGeom>
              <a:solidFill>
                <a:srgbClr val="BCB7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263" name="Freeform 883"/>
              <p:cNvSpPr/>
              <p:nvPr/>
            </p:nvSpPr>
            <p:spPr bwMode="auto">
              <a:xfrm>
                <a:off x="5100" y="1249"/>
                <a:ext cx="26" cy="30"/>
              </a:xfrm>
              <a:custGeom>
                <a:avLst/>
                <a:gdLst>
                  <a:gd name="T0" fmla="*/ 24 w 26"/>
                  <a:gd name="T1" fmla="*/ 4 h 30"/>
                  <a:gd name="T2" fmla="*/ 26 w 26"/>
                  <a:gd name="T3" fmla="*/ 9 h 30"/>
                  <a:gd name="T4" fmla="*/ 12 w 26"/>
                  <a:gd name="T5" fmla="*/ 30 h 30"/>
                  <a:gd name="T6" fmla="*/ 0 w 26"/>
                  <a:gd name="T7" fmla="*/ 23 h 30"/>
                  <a:gd name="T8" fmla="*/ 13 w 26"/>
                  <a:gd name="T9" fmla="*/ 0 h 30"/>
                  <a:gd name="T10" fmla="*/ 24 w 26"/>
                  <a:gd name="T11" fmla="*/ 4 h 30"/>
                </a:gdLst>
                <a:ahLst/>
                <a:cxnLst>
                  <a:cxn ang="0">
                    <a:pos x="T0" y="T1"/>
                  </a:cxn>
                  <a:cxn ang="0">
                    <a:pos x="T2" y="T3"/>
                  </a:cxn>
                  <a:cxn ang="0">
                    <a:pos x="T4" y="T5"/>
                  </a:cxn>
                  <a:cxn ang="0">
                    <a:pos x="T6" y="T7"/>
                  </a:cxn>
                  <a:cxn ang="0">
                    <a:pos x="T8" y="T9"/>
                  </a:cxn>
                  <a:cxn ang="0">
                    <a:pos x="T10" y="T11"/>
                  </a:cxn>
                </a:cxnLst>
                <a:rect l="0" t="0" r="r" b="b"/>
                <a:pathLst>
                  <a:path w="26" h="30">
                    <a:moveTo>
                      <a:pt x="24" y="4"/>
                    </a:moveTo>
                    <a:lnTo>
                      <a:pt x="26" y="9"/>
                    </a:lnTo>
                    <a:lnTo>
                      <a:pt x="12" y="30"/>
                    </a:lnTo>
                    <a:lnTo>
                      <a:pt x="0" y="23"/>
                    </a:lnTo>
                    <a:lnTo>
                      <a:pt x="13" y="0"/>
                    </a:lnTo>
                    <a:lnTo>
                      <a:pt x="24" y="4"/>
                    </a:lnTo>
                    <a:close/>
                  </a:path>
                </a:pathLst>
              </a:custGeom>
              <a:solidFill>
                <a:srgbClr val="B7B7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264" name="Freeform 884"/>
              <p:cNvSpPr/>
              <p:nvPr/>
            </p:nvSpPr>
            <p:spPr bwMode="auto">
              <a:xfrm>
                <a:off x="5114" y="1268"/>
                <a:ext cx="3" cy="6"/>
              </a:xfrm>
              <a:custGeom>
                <a:avLst/>
                <a:gdLst>
                  <a:gd name="T0" fmla="*/ 2 w 3"/>
                  <a:gd name="T1" fmla="*/ 1 h 6"/>
                  <a:gd name="T2" fmla="*/ 0 w 3"/>
                  <a:gd name="T3" fmla="*/ 0 h 6"/>
                  <a:gd name="T4" fmla="*/ 2 w 3"/>
                  <a:gd name="T5" fmla="*/ 2 h 6"/>
                  <a:gd name="T6" fmla="*/ 1 w 3"/>
                  <a:gd name="T7" fmla="*/ 5 h 6"/>
                  <a:gd name="T8" fmla="*/ 2 w 3"/>
                  <a:gd name="T9" fmla="*/ 6 h 6"/>
                  <a:gd name="T10" fmla="*/ 3 w 3"/>
                  <a:gd name="T11" fmla="*/ 3 h 6"/>
                  <a:gd name="T12" fmla="*/ 2 w 3"/>
                  <a:gd name="T13" fmla="*/ 1 h 6"/>
                </a:gdLst>
                <a:ahLst/>
                <a:cxnLst>
                  <a:cxn ang="0">
                    <a:pos x="T0" y="T1"/>
                  </a:cxn>
                  <a:cxn ang="0">
                    <a:pos x="T2" y="T3"/>
                  </a:cxn>
                  <a:cxn ang="0">
                    <a:pos x="T4" y="T5"/>
                  </a:cxn>
                  <a:cxn ang="0">
                    <a:pos x="T6" y="T7"/>
                  </a:cxn>
                  <a:cxn ang="0">
                    <a:pos x="T8" y="T9"/>
                  </a:cxn>
                  <a:cxn ang="0">
                    <a:pos x="T10" y="T11"/>
                  </a:cxn>
                  <a:cxn ang="0">
                    <a:pos x="T12" y="T13"/>
                  </a:cxn>
                </a:cxnLst>
                <a:rect l="0" t="0" r="r" b="b"/>
                <a:pathLst>
                  <a:path w="3" h="6">
                    <a:moveTo>
                      <a:pt x="2" y="1"/>
                    </a:moveTo>
                    <a:cubicBezTo>
                      <a:pt x="0" y="0"/>
                      <a:pt x="0" y="0"/>
                      <a:pt x="0" y="0"/>
                    </a:cubicBezTo>
                    <a:cubicBezTo>
                      <a:pt x="1" y="0"/>
                      <a:pt x="2" y="1"/>
                      <a:pt x="2" y="2"/>
                    </a:cubicBezTo>
                    <a:cubicBezTo>
                      <a:pt x="2" y="3"/>
                      <a:pt x="1" y="4"/>
                      <a:pt x="1" y="5"/>
                    </a:cubicBezTo>
                    <a:cubicBezTo>
                      <a:pt x="2" y="6"/>
                      <a:pt x="2" y="6"/>
                      <a:pt x="2" y="6"/>
                    </a:cubicBezTo>
                    <a:cubicBezTo>
                      <a:pt x="3" y="5"/>
                      <a:pt x="3" y="4"/>
                      <a:pt x="3" y="3"/>
                    </a:cubicBezTo>
                    <a:cubicBezTo>
                      <a:pt x="3" y="2"/>
                      <a:pt x="3" y="1"/>
                      <a:pt x="2" y="1"/>
                    </a:cubicBezTo>
                    <a:close/>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265" name="Freeform 885"/>
              <p:cNvSpPr/>
              <p:nvPr/>
            </p:nvSpPr>
            <p:spPr bwMode="auto">
              <a:xfrm>
                <a:off x="5113" y="1273"/>
                <a:ext cx="3" cy="3"/>
              </a:xfrm>
              <a:custGeom>
                <a:avLst/>
                <a:gdLst>
                  <a:gd name="T0" fmla="*/ 3 w 3"/>
                  <a:gd name="T1" fmla="*/ 1 h 3"/>
                  <a:gd name="T2" fmla="*/ 2 w 3"/>
                  <a:gd name="T3" fmla="*/ 0 h 3"/>
                  <a:gd name="T4" fmla="*/ 0 w 3"/>
                  <a:gd name="T5" fmla="*/ 3 h 3"/>
                  <a:gd name="T6" fmla="*/ 2 w 3"/>
                  <a:gd name="T7" fmla="*/ 3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2" y="0"/>
                      <a:pt x="2" y="0"/>
                      <a:pt x="2" y="0"/>
                    </a:cubicBezTo>
                    <a:cubicBezTo>
                      <a:pt x="1" y="1"/>
                      <a:pt x="1" y="2"/>
                      <a:pt x="0" y="3"/>
                    </a:cubicBezTo>
                    <a:cubicBezTo>
                      <a:pt x="2" y="3"/>
                      <a:pt x="2" y="3"/>
                      <a:pt x="2" y="3"/>
                    </a:cubicBezTo>
                    <a:cubicBezTo>
                      <a:pt x="3" y="3"/>
                      <a:pt x="3" y="2"/>
                      <a:pt x="3" y="1"/>
                    </a:cubicBezTo>
                    <a:close/>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266" name="Freeform 886"/>
              <p:cNvSpPr/>
              <p:nvPr/>
            </p:nvSpPr>
            <p:spPr bwMode="auto">
              <a:xfrm>
                <a:off x="5112" y="1276"/>
                <a:ext cx="3" cy="2"/>
              </a:xfrm>
              <a:custGeom>
                <a:avLst/>
                <a:gdLst>
                  <a:gd name="T0" fmla="*/ 3 w 3"/>
                  <a:gd name="T1" fmla="*/ 0 h 2"/>
                  <a:gd name="T2" fmla="*/ 1 w 3"/>
                  <a:gd name="T3" fmla="*/ 0 h 2"/>
                  <a:gd name="T4" fmla="*/ 0 w 3"/>
                  <a:gd name="T5" fmla="*/ 1 h 2"/>
                  <a:gd name="T6" fmla="*/ 1 w 3"/>
                  <a:gd name="T7" fmla="*/ 2 h 2"/>
                  <a:gd name="T8" fmla="*/ 3 w 3"/>
                  <a:gd name="T9" fmla="*/ 0 h 2"/>
                </a:gdLst>
                <a:ahLst/>
                <a:cxnLst>
                  <a:cxn ang="0">
                    <a:pos x="T0" y="T1"/>
                  </a:cxn>
                  <a:cxn ang="0">
                    <a:pos x="T2" y="T3"/>
                  </a:cxn>
                  <a:cxn ang="0">
                    <a:pos x="T4" y="T5"/>
                  </a:cxn>
                  <a:cxn ang="0">
                    <a:pos x="T6" y="T7"/>
                  </a:cxn>
                  <a:cxn ang="0">
                    <a:pos x="T8" y="T9"/>
                  </a:cxn>
                </a:cxnLst>
                <a:rect l="0" t="0" r="r" b="b"/>
                <a:pathLst>
                  <a:path w="3" h="2">
                    <a:moveTo>
                      <a:pt x="3" y="0"/>
                    </a:moveTo>
                    <a:cubicBezTo>
                      <a:pt x="1" y="0"/>
                      <a:pt x="1" y="0"/>
                      <a:pt x="1" y="0"/>
                    </a:cubicBezTo>
                    <a:cubicBezTo>
                      <a:pt x="1" y="0"/>
                      <a:pt x="0" y="1"/>
                      <a:pt x="0" y="1"/>
                    </a:cubicBezTo>
                    <a:cubicBezTo>
                      <a:pt x="1" y="2"/>
                      <a:pt x="1" y="2"/>
                      <a:pt x="1" y="2"/>
                    </a:cubicBezTo>
                    <a:cubicBezTo>
                      <a:pt x="2" y="2"/>
                      <a:pt x="2" y="1"/>
                      <a:pt x="3" y="0"/>
                    </a:cubicBezTo>
                    <a:close/>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267" name="Freeform 887"/>
              <p:cNvSpPr/>
              <p:nvPr/>
            </p:nvSpPr>
            <p:spPr bwMode="auto">
              <a:xfrm>
                <a:off x="5109" y="1277"/>
                <a:ext cx="4" cy="2"/>
              </a:xfrm>
              <a:custGeom>
                <a:avLst/>
                <a:gdLst>
                  <a:gd name="T0" fmla="*/ 4 w 4"/>
                  <a:gd name="T1" fmla="*/ 1 h 2"/>
                  <a:gd name="T2" fmla="*/ 3 w 4"/>
                  <a:gd name="T3" fmla="*/ 0 h 2"/>
                  <a:gd name="T4" fmla="*/ 0 w 4"/>
                  <a:gd name="T5" fmla="*/ 0 h 2"/>
                  <a:gd name="T6" fmla="*/ 1 w 4"/>
                  <a:gd name="T7" fmla="*/ 1 h 2"/>
                  <a:gd name="T8" fmla="*/ 4 w 4"/>
                  <a:gd name="T9" fmla="*/ 1 h 2"/>
                </a:gdLst>
                <a:ahLst/>
                <a:cxnLst>
                  <a:cxn ang="0">
                    <a:pos x="T0" y="T1"/>
                  </a:cxn>
                  <a:cxn ang="0">
                    <a:pos x="T2" y="T3"/>
                  </a:cxn>
                  <a:cxn ang="0">
                    <a:pos x="T4" y="T5"/>
                  </a:cxn>
                  <a:cxn ang="0">
                    <a:pos x="T6" y="T7"/>
                  </a:cxn>
                  <a:cxn ang="0">
                    <a:pos x="T8" y="T9"/>
                  </a:cxn>
                </a:cxnLst>
                <a:rect l="0" t="0" r="r" b="b"/>
                <a:pathLst>
                  <a:path w="4" h="2">
                    <a:moveTo>
                      <a:pt x="4" y="1"/>
                    </a:moveTo>
                    <a:cubicBezTo>
                      <a:pt x="3" y="0"/>
                      <a:pt x="3" y="0"/>
                      <a:pt x="3" y="0"/>
                    </a:cubicBezTo>
                    <a:cubicBezTo>
                      <a:pt x="2" y="1"/>
                      <a:pt x="1" y="1"/>
                      <a:pt x="0" y="0"/>
                    </a:cubicBezTo>
                    <a:cubicBezTo>
                      <a:pt x="1" y="1"/>
                      <a:pt x="1" y="1"/>
                      <a:pt x="1" y="1"/>
                    </a:cubicBezTo>
                    <a:cubicBezTo>
                      <a:pt x="2" y="2"/>
                      <a:pt x="3" y="1"/>
                      <a:pt x="4" y="1"/>
                    </a:cubicBezTo>
                    <a:close/>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268" name="Freeform 888"/>
              <p:cNvSpPr/>
              <p:nvPr/>
            </p:nvSpPr>
            <p:spPr bwMode="auto">
              <a:xfrm>
                <a:off x="5117" y="1263"/>
                <a:ext cx="4" cy="2"/>
              </a:xfrm>
              <a:custGeom>
                <a:avLst/>
                <a:gdLst>
                  <a:gd name="T0" fmla="*/ 4 w 4"/>
                  <a:gd name="T1" fmla="*/ 1 h 2"/>
                  <a:gd name="T2" fmla="*/ 3 w 4"/>
                  <a:gd name="T3" fmla="*/ 0 h 2"/>
                  <a:gd name="T4" fmla="*/ 0 w 4"/>
                  <a:gd name="T5" fmla="*/ 0 h 2"/>
                  <a:gd name="T6" fmla="*/ 1 w 4"/>
                  <a:gd name="T7" fmla="*/ 1 h 2"/>
                  <a:gd name="T8" fmla="*/ 4 w 4"/>
                  <a:gd name="T9" fmla="*/ 1 h 2"/>
                </a:gdLst>
                <a:ahLst/>
                <a:cxnLst>
                  <a:cxn ang="0">
                    <a:pos x="T0" y="T1"/>
                  </a:cxn>
                  <a:cxn ang="0">
                    <a:pos x="T2" y="T3"/>
                  </a:cxn>
                  <a:cxn ang="0">
                    <a:pos x="T4" y="T5"/>
                  </a:cxn>
                  <a:cxn ang="0">
                    <a:pos x="T6" y="T7"/>
                  </a:cxn>
                  <a:cxn ang="0">
                    <a:pos x="T8" y="T9"/>
                  </a:cxn>
                </a:cxnLst>
                <a:rect l="0" t="0" r="r" b="b"/>
                <a:pathLst>
                  <a:path w="4" h="2">
                    <a:moveTo>
                      <a:pt x="4" y="1"/>
                    </a:moveTo>
                    <a:cubicBezTo>
                      <a:pt x="3" y="0"/>
                      <a:pt x="3" y="0"/>
                      <a:pt x="3" y="0"/>
                    </a:cubicBezTo>
                    <a:cubicBezTo>
                      <a:pt x="2" y="1"/>
                      <a:pt x="1" y="1"/>
                      <a:pt x="0" y="0"/>
                    </a:cubicBezTo>
                    <a:cubicBezTo>
                      <a:pt x="1" y="1"/>
                      <a:pt x="1" y="1"/>
                      <a:pt x="1" y="1"/>
                    </a:cubicBezTo>
                    <a:cubicBezTo>
                      <a:pt x="2" y="2"/>
                      <a:pt x="3" y="2"/>
                      <a:pt x="4" y="1"/>
                    </a:cubicBezTo>
                    <a:close/>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269" name="Freeform 889"/>
              <p:cNvSpPr/>
              <p:nvPr/>
            </p:nvSpPr>
            <p:spPr bwMode="auto">
              <a:xfrm>
                <a:off x="5122" y="1254"/>
                <a:ext cx="3" cy="6"/>
              </a:xfrm>
              <a:custGeom>
                <a:avLst/>
                <a:gdLst>
                  <a:gd name="T0" fmla="*/ 2 w 3"/>
                  <a:gd name="T1" fmla="*/ 1 h 6"/>
                  <a:gd name="T2" fmla="*/ 0 w 3"/>
                  <a:gd name="T3" fmla="*/ 0 h 6"/>
                  <a:gd name="T4" fmla="*/ 1 w 3"/>
                  <a:gd name="T5" fmla="*/ 2 h 6"/>
                  <a:gd name="T6" fmla="*/ 1 w 3"/>
                  <a:gd name="T7" fmla="*/ 5 h 6"/>
                  <a:gd name="T8" fmla="*/ 2 w 3"/>
                  <a:gd name="T9" fmla="*/ 6 h 6"/>
                  <a:gd name="T10" fmla="*/ 3 w 3"/>
                  <a:gd name="T11" fmla="*/ 3 h 6"/>
                  <a:gd name="T12" fmla="*/ 2 w 3"/>
                  <a:gd name="T13" fmla="*/ 1 h 6"/>
                </a:gdLst>
                <a:ahLst/>
                <a:cxnLst>
                  <a:cxn ang="0">
                    <a:pos x="T0" y="T1"/>
                  </a:cxn>
                  <a:cxn ang="0">
                    <a:pos x="T2" y="T3"/>
                  </a:cxn>
                  <a:cxn ang="0">
                    <a:pos x="T4" y="T5"/>
                  </a:cxn>
                  <a:cxn ang="0">
                    <a:pos x="T6" y="T7"/>
                  </a:cxn>
                  <a:cxn ang="0">
                    <a:pos x="T8" y="T9"/>
                  </a:cxn>
                  <a:cxn ang="0">
                    <a:pos x="T10" y="T11"/>
                  </a:cxn>
                  <a:cxn ang="0">
                    <a:pos x="T12" y="T13"/>
                  </a:cxn>
                </a:cxnLst>
                <a:rect l="0" t="0" r="r" b="b"/>
                <a:pathLst>
                  <a:path w="3" h="6">
                    <a:moveTo>
                      <a:pt x="2" y="1"/>
                    </a:moveTo>
                    <a:cubicBezTo>
                      <a:pt x="0" y="0"/>
                      <a:pt x="0" y="0"/>
                      <a:pt x="0" y="0"/>
                    </a:cubicBezTo>
                    <a:cubicBezTo>
                      <a:pt x="1" y="0"/>
                      <a:pt x="1" y="1"/>
                      <a:pt x="1" y="2"/>
                    </a:cubicBezTo>
                    <a:cubicBezTo>
                      <a:pt x="1" y="3"/>
                      <a:pt x="1" y="4"/>
                      <a:pt x="1" y="5"/>
                    </a:cubicBezTo>
                    <a:cubicBezTo>
                      <a:pt x="2" y="6"/>
                      <a:pt x="2" y="6"/>
                      <a:pt x="2" y="6"/>
                    </a:cubicBezTo>
                    <a:cubicBezTo>
                      <a:pt x="3" y="5"/>
                      <a:pt x="3" y="4"/>
                      <a:pt x="3" y="3"/>
                    </a:cubicBezTo>
                    <a:cubicBezTo>
                      <a:pt x="3" y="2"/>
                      <a:pt x="3" y="1"/>
                      <a:pt x="2" y="1"/>
                    </a:cubicBezTo>
                    <a:close/>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270" name="Freeform 890"/>
              <p:cNvSpPr/>
              <p:nvPr/>
            </p:nvSpPr>
            <p:spPr bwMode="auto">
              <a:xfrm>
                <a:off x="5121" y="1259"/>
                <a:ext cx="3" cy="4"/>
              </a:xfrm>
              <a:custGeom>
                <a:avLst/>
                <a:gdLst>
                  <a:gd name="T0" fmla="*/ 3 w 3"/>
                  <a:gd name="T1" fmla="*/ 1 h 4"/>
                  <a:gd name="T2" fmla="*/ 2 w 3"/>
                  <a:gd name="T3" fmla="*/ 0 h 4"/>
                  <a:gd name="T4" fmla="*/ 0 w 3"/>
                  <a:gd name="T5" fmla="*/ 3 h 4"/>
                  <a:gd name="T6" fmla="*/ 2 w 3"/>
                  <a:gd name="T7" fmla="*/ 4 h 4"/>
                  <a:gd name="T8" fmla="*/ 3 w 3"/>
                  <a:gd name="T9" fmla="*/ 1 h 4"/>
                </a:gdLst>
                <a:ahLst/>
                <a:cxnLst>
                  <a:cxn ang="0">
                    <a:pos x="T0" y="T1"/>
                  </a:cxn>
                  <a:cxn ang="0">
                    <a:pos x="T2" y="T3"/>
                  </a:cxn>
                  <a:cxn ang="0">
                    <a:pos x="T4" y="T5"/>
                  </a:cxn>
                  <a:cxn ang="0">
                    <a:pos x="T6" y="T7"/>
                  </a:cxn>
                  <a:cxn ang="0">
                    <a:pos x="T8" y="T9"/>
                  </a:cxn>
                </a:cxnLst>
                <a:rect l="0" t="0" r="r" b="b"/>
                <a:pathLst>
                  <a:path w="3" h="4">
                    <a:moveTo>
                      <a:pt x="3" y="1"/>
                    </a:moveTo>
                    <a:cubicBezTo>
                      <a:pt x="2" y="0"/>
                      <a:pt x="2" y="0"/>
                      <a:pt x="2" y="0"/>
                    </a:cubicBezTo>
                    <a:cubicBezTo>
                      <a:pt x="1" y="1"/>
                      <a:pt x="1" y="2"/>
                      <a:pt x="0" y="3"/>
                    </a:cubicBezTo>
                    <a:cubicBezTo>
                      <a:pt x="2" y="4"/>
                      <a:pt x="2" y="4"/>
                      <a:pt x="2" y="4"/>
                    </a:cubicBezTo>
                    <a:cubicBezTo>
                      <a:pt x="2" y="3"/>
                      <a:pt x="3" y="2"/>
                      <a:pt x="3" y="1"/>
                    </a:cubicBezTo>
                    <a:close/>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271" name="Freeform 891"/>
              <p:cNvSpPr/>
              <p:nvPr/>
            </p:nvSpPr>
            <p:spPr bwMode="auto">
              <a:xfrm>
                <a:off x="5120" y="1262"/>
                <a:ext cx="3" cy="2"/>
              </a:xfrm>
              <a:custGeom>
                <a:avLst/>
                <a:gdLst>
                  <a:gd name="T0" fmla="*/ 3 w 3"/>
                  <a:gd name="T1" fmla="*/ 1 h 2"/>
                  <a:gd name="T2" fmla="*/ 1 w 3"/>
                  <a:gd name="T3" fmla="*/ 0 h 2"/>
                  <a:gd name="T4" fmla="*/ 0 w 3"/>
                  <a:gd name="T5" fmla="*/ 1 h 2"/>
                  <a:gd name="T6" fmla="*/ 1 w 3"/>
                  <a:gd name="T7" fmla="*/ 2 h 2"/>
                  <a:gd name="T8" fmla="*/ 3 w 3"/>
                  <a:gd name="T9" fmla="*/ 1 h 2"/>
                </a:gdLst>
                <a:ahLst/>
                <a:cxnLst>
                  <a:cxn ang="0">
                    <a:pos x="T0" y="T1"/>
                  </a:cxn>
                  <a:cxn ang="0">
                    <a:pos x="T2" y="T3"/>
                  </a:cxn>
                  <a:cxn ang="0">
                    <a:pos x="T4" y="T5"/>
                  </a:cxn>
                  <a:cxn ang="0">
                    <a:pos x="T6" y="T7"/>
                  </a:cxn>
                  <a:cxn ang="0">
                    <a:pos x="T8" y="T9"/>
                  </a:cxn>
                </a:cxnLst>
                <a:rect l="0" t="0" r="r" b="b"/>
                <a:pathLst>
                  <a:path w="3" h="2">
                    <a:moveTo>
                      <a:pt x="3" y="1"/>
                    </a:moveTo>
                    <a:cubicBezTo>
                      <a:pt x="1" y="0"/>
                      <a:pt x="1" y="0"/>
                      <a:pt x="1" y="0"/>
                    </a:cubicBezTo>
                    <a:cubicBezTo>
                      <a:pt x="1" y="0"/>
                      <a:pt x="0" y="1"/>
                      <a:pt x="0" y="1"/>
                    </a:cubicBezTo>
                    <a:cubicBezTo>
                      <a:pt x="1" y="2"/>
                      <a:pt x="1" y="2"/>
                      <a:pt x="1" y="2"/>
                    </a:cubicBezTo>
                    <a:cubicBezTo>
                      <a:pt x="2" y="2"/>
                      <a:pt x="2" y="1"/>
                      <a:pt x="3" y="1"/>
                    </a:cubicBezTo>
                    <a:close/>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272" name="Freeform 892"/>
              <p:cNvSpPr/>
              <p:nvPr/>
            </p:nvSpPr>
            <p:spPr bwMode="auto">
              <a:xfrm>
                <a:off x="5106" y="1263"/>
                <a:ext cx="3" cy="7"/>
              </a:xfrm>
              <a:custGeom>
                <a:avLst/>
                <a:gdLst>
                  <a:gd name="T0" fmla="*/ 2 w 3"/>
                  <a:gd name="T1" fmla="*/ 1 h 7"/>
                  <a:gd name="T2" fmla="*/ 0 w 3"/>
                  <a:gd name="T3" fmla="*/ 0 h 7"/>
                  <a:gd name="T4" fmla="*/ 2 w 3"/>
                  <a:gd name="T5" fmla="*/ 3 h 7"/>
                  <a:gd name="T6" fmla="*/ 1 w 3"/>
                  <a:gd name="T7" fmla="*/ 6 h 7"/>
                  <a:gd name="T8" fmla="*/ 2 w 3"/>
                  <a:gd name="T9" fmla="*/ 7 h 7"/>
                  <a:gd name="T10" fmla="*/ 3 w 3"/>
                  <a:gd name="T11" fmla="*/ 4 h 7"/>
                  <a:gd name="T12" fmla="*/ 2 w 3"/>
                  <a:gd name="T13" fmla="*/ 1 h 7"/>
                </a:gdLst>
                <a:ahLst/>
                <a:cxnLst>
                  <a:cxn ang="0">
                    <a:pos x="T0" y="T1"/>
                  </a:cxn>
                  <a:cxn ang="0">
                    <a:pos x="T2" y="T3"/>
                  </a:cxn>
                  <a:cxn ang="0">
                    <a:pos x="T4" y="T5"/>
                  </a:cxn>
                  <a:cxn ang="0">
                    <a:pos x="T6" y="T7"/>
                  </a:cxn>
                  <a:cxn ang="0">
                    <a:pos x="T8" y="T9"/>
                  </a:cxn>
                  <a:cxn ang="0">
                    <a:pos x="T10" y="T11"/>
                  </a:cxn>
                  <a:cxn ang="0">
                    <a:pos x="T12" y="T13"/>
                  </a:cxn>
                </a:cxnLst>
                <a:rect l="0" t="0" r="r" b="b"/>
                <a:pathLst>
                  <a:path w="3" h="7">
                    <a:moveTo>
                      <a:pt x="2" y="1"/>
                    </a:moveTo>
                    <a:cubicBezTo>
                      <a:pt x="0" y="0"/>
                      <a:pt x="0" y="0"/>
                      <a:pt x="0" y="0"/>
                    </a:cubicBezTo>
                    <a:cubicBezTo>
                      <a:pt x="1" y="1"/>
                      <a:pt x="2" y="1"/>
                      <a:pt x="2" y="3"/>
                    </a:cubicBezTo>
                    <a:cubicBezTo>
                      <a:pt x="2" y="4"/>
                      <a:pt x="1" y="5"/>
                      <a:pt x="1" y="6"/>
                    </a:cubicBezTo>
                    <a:cubicBezTo>
                      <a:pt x="2" y="7"/>
                      <a:pt x="2" y="7"/>
                      <a:pt x="2" y="7"/>
                    </a:cubicBezTo>
                    <a:cubicBezTo>
                      <a:pt x="3" y="6"/>
                      <a:pt x="3" y="5"/>
                      <a:pt x="3" y="4"/>
                    </a:cubicBezTo>
                    <a:cubicBezTo>
                      <a:pt x="3" y="2"/>
                      <a:pt x="3" y="2"/>
                      <a:pt x="2" y="1"/>
                    </a:cubicBezTo>
                    <a:close/>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273" name="Freeform 893"/>
              <p:cNvSpPr/>
              <p:nvPr/>
            </p:nvSpPr>
            <p:spPr bwMode="auto">
              <a:xfrm>
                <a:off x="5105" y="1269"/>
                <a:ext cx="3" cy="3"/>
              </a:xfrm>
              <a:custGeom>
                <a:avLst/>
                <a:gdLst>
                  <a:gd name="T0" fmla="*/ 3 w 3"/>
                  <a:gd name="T1" fmla="*/ 1 h 3"/>
                  <a:gd name="T2" fmla="*/ 2 w 3"/>
                  <a:gd name="T3" fmla="*/ 0 h 3"/>
                  <a:gd name="T4" fmla="*/ 0 w 3"/>
                  <a:gd name="T5" fmla="*/ 2 h 3"/>
                  <a:gd name="T6" fmla="*/ 2 w 3"/>
                  <a:gd name="T7" fmla="*/ 3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2" y="0"/>
                      <a:pt x="2" y="0"/>
                      <a:pt x="2" y="0"/>
                    </a:cubicBezTo>
                    <a:cubicBezTo>
                      <a:pt x="1" y="0"/>
                      <a:pt x="1" y="1"/>
                      <a:pt x="0" y="2"/>
                    </a:cubicBezTo>
                    <a:cubicBezTo>
                      <a:pt x="2" y="3"/>
                      <a:pt x="2" y="3"/>
                      <a:pt x="2" y="3"/>
                    </a:cubicBezTo>
                    <a:cubicBezTo>
                      <a:pt x="3" y="2"/>
                      <a:pt x="3" y="1"/>
                      <a:pt x="3" y="1"/>
                    </a:cubicBezTo>
                    <a:close/>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274" name="Freeform 894"/>
              <p:cNvSpPr/>
              <p:nvPr/>
            </p:nvSpPr>
            <p:spPr bwMode="auto">
              <a:xfrm>
                <a:off x="5104" y="1271"/>
                <a:ext cx="3" cy="2"/>
              </a:xfrm>
              <a:custGeom>
                <a:avLst/>
                <a:gdLst>
                  <a:gd name="T0" fmla="*/ 3 w 3"/>
                  <a:gd name="T1" fmla="*/ 1 h 2"/>
                  <a:gd name="T2" fmla="*/ 1 w 3"/>
                  <a:gd name="T3" fmla="*/ 0 h 2"/>
                  <a:gd name="T4" fmla="*/ 0 w 3"/>
                  <a:gd name="T5" fmla="*/ 1 h 2"/>
                  <a:gd name="T6" fmla="*/ 1 w 3"/>
                  <a:gd name="T7" fmla="*/ 2 h 2"/>
                  <a:gd name="T8" fmla="*/ 3 w 3"/>
                  <a:gd name="T9" fmla="*/ 1 h 2"/>
                </a:gdLst>
                <a:ahLst/>
                <a:cxnLst>
                  <a:cxn ang="0">
                    <a:pos x="T0" y="T1"/>
                  </a:cxn>
                  <a:cxn ang="0">
                    <a:pos x="T2" y="T3"/>
                  </a:cxn>
                  <a:cxn ang="0">
                    <a:pos x="T4" y="T5"/>
                  </a:cxn>
                  <a:cxn ang="0">
                    <a:pos x="T6" y="T7"/>
                  </a:cxn>
                  <a:cxn ang="0">
                    <a:pos x="T8" y="T9"/>
                  </a:cxn>
                </a:cxnLst>
                <a:rect l="0" t="0" r="r" b="b"/>
                <a:pathLst>
                  <a:path w="3" h="2">
                    <a:moveTo>
                      <a:pt x="3" y="1"/>
                    </a:moveTo>
                    <a:cubicBezTo>
                      <a:pt x="1" y="0"/>
                      <a:pt x="1" y="0"/>
                      <a:pt x="1" y="0"/>
                    </a:cubicBezTo>
                    <a:cubicBezTo>
                      <a:pt x="1" y="1"/>
                      <a:pt x="0" y="1"/>
                      <a:pt x="0" y="1"/>
                    </a:cubicBezTo>
                    <a:cubicBezTo>
                      <a:pt x="1" y="2"/>
                      <a:pt x="1" y="2"/>
                      <a:pt x="1" y="2"/>
                    </a:cubicBezTo>
                    <a:cubicBezTo>
                      <a:pt x="2" y="2"/>
                      <a:pt x="2" y="1"/>
                      <a:pt x="3" y="1"/>
                    </a:cubicBezTo>
                    <a:close/>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275" name="Freeform 895"/>
              <p:cNvSpPr/>
              <p:nvPr/>
            </p:nvSpPr>
            <p:spPr bwMode="auto">
              <a:xfrm>
                <a:off x="5101" y="1272"/>
                <a:ext cx="4" cy="2"/>
              </a:xfrm>
              <a:custGeom>
                <a:avLst/>
                <a:gdLst>
                  <a:gd name="T0" fmla="*/ 4 w 4"/>
                  <a:gd name="T1" fmla="*/ 1 h 2"/>
                  <a:gd name="T2" fmla="*/ 3 w 4"/>
                  <a:gd name="T3" fmla="*/ 0 h 2"/>
                  <a:gd name="T4" fmla="*/ 0 w 4"/>
                  <a:gd name="T5" fmla="*/ 1 h 2"/>
                  <a:gd name="T6" fmla="*/ 1 w 4"/>
                  <a:gd name="T7" fmla="*/ 2 h 2"/>
                  <a:gd name="T8" fmla="*/ 4 w 4"/>
                  <a:gd name="T9" fmla="*/ 1 h 2"/>
                </a:gdLst>
                <a:ahLst/>
                <a:cxnLst>
                  <a:cxn ang="0">
                    <a:pos x="T0" y="T1"/>
                  </a:cxn>
                  <a:cxn ang="0">
                    <a:pos x="T2" y="T3"/>
                  </a:cxn>
                  <a:cxn ang="0">
                    <a:pos x="T4" y="T5"/>
                  </a:cxn>
                  <a:cxn ang="0">
                    <a:pos x="T6" y="T7"/>
                  </a:cxn>
                  <a:cxn ang="0">
                    <a:pos x="T8" y="T9"/>
                  </a:cxn>
                </a:cxnLst>
                <a:rect l="0" t="0" r="r" b="b"/>
                <a:pathLst>
                  <a:path w="4" h="2">
                    <a:moveTo>
                      <a:pt x="4" y="1"/>
                    </a:moveTo>
                    <a:cubicBezTo>
                      <a:pt x="3" y="0"/>
                      <a:pt x="3" y="0"/>
                      <a:pt x="3" y="0"/>
                    </a:cubicBezTo>
                    <a:cubicBezTo>
                      <a:pt x="2" y="1"/>
                      <a:pt x="1" y="1"/>
                      <a:pt x="0" y="1"/>
                    </a:cubicBezTo>
                    <a:cubicBezTo>
                      <a:pt x="1" y="2"/>
                      <a:pt x="1" y="2"/>
                      <a:pt x="1" y="2"/>
                    </a:cubicBezTo>
                    <a:cubicBezTo>
                      <a:pt x="2" y="2"/>
                      <a:pt x="3" y="2"/>
                      <a:pt x="4" y="1"/>
                    </a:cubicBezTo>
                    <a:close/>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276" name="Freeform 896"/>
              <p:cNvSpPr/>
              <p:nvPr/>
            </p:nvSpPr>
            <p:spPr bwMode="auto">
              <a:xfrm>
                <a:off x="5109" y="1259"/>
                <a:ext cx="4" cy="1"/>
              </a:xfrm>
              <a:custGeom>
                <a:avLst/>
                <a:gdLst>
                  <a:gd name="T0" fmla="*/ 4 w 4"/>
                  <a:gd name="T1" fmla="*/ 1 h 1"/>
                  <a:gd name="T2" fmla="*/ 3 w 4"/>
                  <a:gd name="T3" fmla="*/ 0 h 1"/>
                  <a:gd name="T4" fmla="*/ 0 w 4"/>
                  <a:gd name="T5" fmla="*/ 0 h 1"/>
                  <a:gd name="T6" fmla="*/ 1 w 4"/>
                  <a:gd name="T7" fmla="*/ 1 h 1"/>
                  <a:gd name="T8" fmla="*/ 4 w 4"/>
                  <a:gd name="T9" fmla="*/ 1 h 1"/>
                </a:gdLst>
                <a:ahLst/>
                <a:cxnLst>
                  <a:cxn ang="0">
                    <a:pos x="T0" y="T1"/>
                  </a:cxn>
                  <a:cxn ang="0">
                    <a:pos x="T2" y="T3"/>
                  </a:cxn>
                  <a:cxn ang="0">
                    <a:pos x="T4" y="T5"/>
                  </a:cxn>
                  <a:cxn ang="0">
                    <a:pos x="T6" y="T7"/>
                  </a:cxn>
                  <a:cxn ang="0">
                    <a:pos x="T8" y="T9"/>
                  </a:cxn>
                </a:cxnLst>
                <a:rect l="0" t="0" r="r" b="b"/>
                <a:pathLst>
                  <a:path w="4" h="1">
                    <a:moveTo>
                      <a:pt x="4" y="1"/>
                    </a:moveTo>
                    <a:cubicBezTo>
                      <a:pt x="3" y="0"/>
                      <a:pt x="3" y="0"/>
                      <a:pt x="3" y="0"/>
                    </a:cubicBezTo>
                    <a:cubicBezTo>
                      <a:pt x="2" y="0"/>
                      <a:pt x="1" y="0"/>
                      <a:pt x="0" y="0"/>
                    </a:cubicBezTo>
                    <a:cubicBezTo>
                      <a:pt x="1" y="1"/>
                      <a:pt x="1" y="1"/>
                      <a:pt x="1" y="1"/>
                    </a:cubicBezTo>
                    <a:cubicBezTo>
                      <a:pt x="2" y="1"/>
                      <a:pt x="3" y="1"/>
                      <a:pt x="4" y="1"/>
                    </a:cubicBezTo>
                    <a:close/>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277" name="Freeform 897"/>
              <p:cNvSpPr/>
              <p:nvPr/>
            </p:nvSpPr>
            <p:spPr bwMode="auto">
              <a:xfrm>
                <a:off x="5114" y="1249"/>
                <a:ext cx="3" cy="7"/>
              </a:xfrm>
              <a:custGeom>
                <a:avLst/>
                <a:gdLst>
                  <a:gd name="T0" fmla="*/ 2 w 3"/>
                  <a:gd name="T1" fmla="*/ 1 h 7"/>
                  <a:gd name="T2" fmla="*/ 0 w 3"/>
                  <a:gd name="T3" fmla="*/ 0 h 7"/>
                  <a:gd name="T4" fmla="*/ 1 w 3"/>
                  <a:gd name="T5" fmla="*/ 3 h 7"/>
                  <a:gd name="T6" fmla="*/ 1 w 3"/>
                  <a:gd name="T7" fmla="*/ 6 h 7"/>
                  <a:gd name="T8" fmla="*/ 2 w 3"/>
                  <a:gd name="T9" fmla="*/ 7 h 7"/>
                  <a:gd name="T10" fmla="*/ 3 w 3"/>
                  <a:gd name="T11" fmla="*/ 4 h 7"/>
                  <a:gd name="T12" fmla="*/ 2 w 3"/>
                  <a:gd name="T13" fmla="*/ 1 h 7"/>
                </a:gdLst>
                <a:ahLst/>
                <a:cxnLst>
                  <a:cxn ang="0">
                    <a:pos x="T0" y="T1"/>
                  </a:cxn>
                  <a:cxn ang="0">
                    <a:pos x="T2" y="T3"/>
                  </a:cxn>
                  <a:cxn ang="0">
                    <a:pos x="T4" y="T5"/>
                  </a:cxn>
                  <a:cxn ang="0">
                    <a:pos x="T6" y="T7"/>
                  </a:cxn>
                  <a:cxn ang="0">
                    <a:pos x="T8" y="T9"/>
                  </a:cxn>
                  <a:cxn ang="0">
                    <a:pos x="T10" y="T11"/>
                  </a:cxn>
                  <a:cxn ang="0">
                    <a:pos x="T12" y="T13"/>
                  </a:cxn>
                </a:cxnLst>
                <a:rect l="0" t="0" r="r" b="b"/>
                <a:pathLst>
                  <a:path w="3" h="7">
                    <a:moveTo>
                      <a:pt x="2" y="1"/>
                    </a:moveTo>
                    <a:cubicBezTo>
                      <a:pt x="0" y="0"/>
                      <a:pt x="0" y="0"/>
                      <a:pt x="0" y="0"/>
                    </a:cubicBezTo>
                    <a:cubicBezTo>
                      <a:pt x="1" y="1"/>
                      <a:pt x="1" y="2"/>
                      <a:pt x="1" y="3"/>
                    </a:cubicBezTo>
                    <a:cubicBezTo>
                      <a:pt x="1" y="4"/>
                      <a:pt x="1" y="5"/>
                      <a:pt x="1" y="6"/>
                    </a:cubicBezTo>
                    <a:cubicBezTo>
                      <a:pt x="2" y="7"/>
                      <a:pt x="2" y="7"/>
                      <a:pt x="2" y="7"/>
                    </a:cubicBezTo>
                    <a:cubicBezTo>
                      <a:pt x="3" y="6"/>
                      <a:pt x="3" y="5"/>
                      <a:pt x="3" y="4"/>
                    </a:cubicBezTo>
                    <a:cubicBezTo>
                      <a:pt x="3" y="3"/>
                      <a:pt x="3" y="2"/>
                      <a:pt x="2" y="1"/>
                    </a:cubicBezTo>
                    <a:close/>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278" name="Freeform 898"/>
              <p:cNvSpPr/>
              <p:nvPr/>
            </p:nvSpPr>
            <p:spPr bwMode="auto">
              <a:xfrm>
                <a:off x="5113" y="1255"/>
                <a:ext cx="3" cy="3"/>
              </a:xfrm>
              <a:custGeom>
                <a:avLst/>
                <a:gdLst>
                  <a:gd name="T0" fmla="*/ 3 w 3"/>
                  <a:gd name="T1" fmla="*/ 1 h 3"/>
                  <a:gd name="T2" fmla="*/ 2 w 3"/>
                  <a:gd name="T3" fmla="*/ 0 h 3"/>
                  <a:gd name="T4" fmla="*/ 0 w 3"/>
                  <a:gd name="T5" fmla="*/ 2 h 3"/>
                  <a:gd name="T6" fmla="*/ 2 w 3"/>
                  <a:gd name="T7" fmla="*/ 3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2" y="0"/>
                      <a:pt x="2" y="0"/>
                      <a:pt x="2" y="0"/>
                    </a:cubicBezTo>
                    <a:cubicBezTo>
                      <a:pt x="1" y="1"/>
                      <a:pt x="1" y="2"/>
                      <a:pt x="0" y="2"/>
                    </a:cubicBezTo>
                    <a:cubicBezTo>
                      <a:pt x="2" y="3"/>
                      <a:pt x="2" y="3"/>
                      <a:pt x="2" y="3"/>
                    </a:cubicBezTo>
                    <a:cubicBezTo>
                      <a:pt x="2" y="2"/>
                      <a:pt x="3" y="2"/>
                      <a:pt x="3" y="1"/>
                    </a:cubicBezTo>
                    <a:close/>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279" name="Freeform 899"/>
              <p:cNvSpPr/>
              <p:nvPr/>
            </p:nvSpPr>
            <p:spPr bwMode="auto">
              <a:xfrm>
                <a:off x="5112" y="1257"/>
                <a:ext cx="3" cy="3"/>
              </a:xfrm>
              <a:custGeom>
                <a:avLst/>
                <a:gdLst>
                  <a:gd name="T0" fmla="*/ 3 w 3"/>
                  <a:gd name="T1" fmla="*/ 1 h 3"/>
                  <a:gd name="T2" fmla="*/ 1 w 3"/>
                  <a:gd name="T3" fmla="*/ 0 h 3"/>
                  <a:gd name="T4" fmla="*/ 0 w 3"/>
                  <a:gd name="T5" fmla="*/ 2 h 3"/>
                  <a:gd name="T6" fmla="*/ 1 w 3"/>
                  <a:gd name="T7" fmla="*/ 3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1" y="0"/>
                      <a:pt x="1" y="0"/>
                      <a:pt x="1" y="0"/>
                    </a:cubicBezTo>
                    <a:cubicBezTo>
                      <a:pt x="1" y="1"/>
                      <a:pt x="0" y="1"/>
                      <a:pt x="0" y="2"/>
                    </a:cubicBezTo>
                    <a:cubicBezTo>
                      <a:pt x="1" y="3"/>
                      <a:pt x="1" y="3"/>
                      <a:pt x="1" y="3"/>
                    </a:cubicBezTo>
                    <a:cubicBezTo>
                      <a:pt x="2" y="2"/>
                      <a:pt x="2" y="2"/>
                      <a:pt x="3" y="1"/>
                    </a:cubicBezTo>
                    <a:close/>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280" name="Freeform 900"/>
              <p:cNvSpPr>
                <a:spLocks noEditPoints="1"/>
              </p:cNvSpPr>
              <p:nvPr/>
            </p:nvSpPr>
            <p:spPr bwMode="auto">
              <a:xfrm>
                <a:off x="5099" y="1243"/>
                <a:ext cx="29" cy="42"/>
              </a:xfrm>
              <a:custGeom>
                <a:avLst/>
                <a:gdLst>
                  <a:gd name="T0" fmla="*/ 29 w 29"/>
                  <a:gd name="T1" fmla="*/ 13 h 42"/>
                  <a:gd name="T2" fmla="*/ 15 w 29"/>
                  <a:gd name="T3" fmla="*/ 37 h 42"/>
                  <a:gd name="T4" fmla="*/ 0 w 29"/>
                  <a:gd name="T5" fmla="*/ 29 h 42"/>
                  <a:gd name="T6" fmla="*/ 14 w 29"/>
                  <a:gd name="T7" fmla="*/ 5 h 42"/>
                  <a:gd name="T8" fmla="*/ 29 w 29"/>
                  <a:gd name="T9" fmla="*/ 13 h 42"/>
                  <a:gd name="T10" fmla="*/ 14 w 29"/>
                  <a:gd name="T11" fmla="*/ 17 h 42"/>
                  <a:gd name="T12" fmla="*/ 18 w 29"/>
                  <a:gd name="T13" fmla="*/ 10 h 42"/>
                  <a:gd name="T14" fmla="*/ 14 w 29"/>
                  <a:gd name="T15" fmla="*/ 8 h 42"/>
                  <a:gd name="T16" fmla="*/ 10 w 29"/>
                  <a:gd name="T17" fmla="*/ 14 h 42"/>
                  <a:gd name="T18" fmla="*/ 14 w 29"/>
                  <a:gd name="T19" fmla="*/ 17 h 42"/>
                  <a:gd name="T20" fmla="*/ 6 w 29"/>
                  <a:gd name="T21" fmla="*/ 30 h 42"/>
                  <a:gd name="T22" fmla="*/ 10 w 29"/>
                  <a:gd name="T23" fmla="*/ 24 h 42"/>
                  <a:gd name="T24" fmla="*/ 6 w 29"/>
                  <a:gd name="T25" fmla="*/ 21 h 42"/>
                  <a:gd name="T26" fmla="*/ 2 w 29"/>
                  <a:gd name="T27" fmla="*/ 28 h 42"/>
                  <a:gd name="T28" fmla="*/ 6 w 29"/>
                  <a:gd name="T29" fmla="*/ 30 h 42"/>
                  <a:gd name="T30" fmla="*/ 14 w 29"/>
                  <a:gd name="T31" fmla="*/ 35 h 42"/>
                  <a:gd name="T32" fmla="*/ 18 w 29"/>
                  <a:gd name="T33" fmla="*/ 28 h 42"/>
                  <a:gd name="T34" fmla="*/ 14 w 29"/>
                  <a:gd name="T35" fmla="*/ 26 h 42"/>
                  <a:gd name="T36" fmla="*/ 10 w 29"/>
                  <a:gd name="T37" fmla="*/ 33 h 42"/>
                  <a:gd name="T38" fmla="*/ 14 w 29"/>
                  <a:gd name="T39" fmla="*/ 35 h 42"/>
                  <a:gd name="T40" fmla="*/ 22 w 29"/>
                  <a:gd name="T41" fmla="*/ 21 h 42"/>
                  <a:gd name="T42" fmla="*/ 26 w 29"/>
                  <a:gd name="T43" fmla="*/ 14 h 42"/>
                  <a:gd name="T44" fmla="*/ 22 w 29"/>
                  <a:gd name="T45" fmla="*/ 12 h 42"/>
                  <a:gd name="T46" fmla="*/ 18 w 29"/>
                  <a:gd name="T47" fmla="*/ 19 h 42"/>
                  <a:gd name="T48" fmla="*/ 22 w 29"/>
                  <a:gd name="T49" fmla="*/ 2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9" h="42">
                    <a:moveTo>
                      <a:pt x="29" y="13"/>
                    </a:moveTo>
                    <a:cubicBezTo>
                      <a:pt x="29" y="22"/>
                      <a:pt x="22" y="33"/>
                      <a:pt x="15" y="37"/>
                    </a:cubicBezTo>
                    <a:cubicBezTo>
                      <a:pt x="7" y="42"/>
                      <a:pt x="0" y="38"/>
                      <a:pt x="0" y="29"/>
                    </a:cubicBezTo>
                    <a:cubicBezTo>
                      <a:pt x="0" y="20"/>
                      <a:pt x="7" y="9"/>
                      <a:pt x="14" y="5"/>
                    </a:cubicBezTo>
                    <a:cubicBezTo>
                      <a:pt x="22" y="0"/>
                      <a:pt x="29" y="4"/>
                      <a:pt x="29" y="13"/>
                    </a:cubicBezTo>
                    <a:close/>
                    <a:moveTo>
                      <a:pt x="14" y="17"/>
                    </a:moveTo>
                    <a:cubicBezTo>
                      <a:pt x="16" y="15"/>
                      <a:pt x="18" y="12"/>
                      <a:pt x="18" y="10"/>
                    </a:cubicBezTo>
                    <a:cubicBezTo>
                      <a:pt x="18" y="7"/>
                      <a:pt x="16" y="6"/>
                      <a:pt x="14" y="8"/>
                    </a:cubicBezTo>
                    <a:cubicBezTo>
                      <a:pt x="12" y="9"/>
                      <a:pt x="10" y="12"/>
                      <a:pt x="10" y="14"/>
                    </a:cubicBezTo>
                    <a:cubicBezTo>
                      <a:pt x="10" y="17"/>
                      <a:pt x="12" y="18"/>
                      <a:pt x="14" y="17"/>
                    </a:cubicBezTo>
                    <a:close/>
                    <a:moveTo>
                      <a:pt x="6" y="30"/>
                    </a:moveTo>
                    <a:cubicBezTo>
                      <a:pt x="8" y="29"/>
                      <a:pt x="10" y="26"/>
                      <a:pt x="10" y="24"/>
                    </a:cubicBezTo>
                    <a:cubicBezTo>
                      <a:pt x="10" y="21"/>
                      <a:pt x="8" y="20"/>
                      <a:pt x="6" y="21"/>
                    </a:cubicBezTo>
                    <a:cubicBezTo>
                      <a:pt x="4" y="23"/>
                      <a:pt x="2" y="26"/>
                      <a:pt x="2" y="28"/>
                    </a:cubicBezTo>
                    <a:cubicBezTo>
                      <a:pt x="2" y="31"/>
                      <a:pt x="4" y="32"/>
                      <a:pt x="6" y="30"/>
                    </a:cubicBezTo>
                    <a:close/>
                    <a:moveTo>
                      <a:pt x="14" y="35"/>
                    </a:moveTo>
                    <a:cubicBezTo>
                      <a:pt x="16" y="34"/>
                      <a:pt x="18" y="31"/>
                      <a:pt x="18" y="28"/>
                    </a:cubicBezTo>
                    <a:cubicBezTo>
                      <a:pt x="18" y="26"/>
                      <a:pt x="16" y="25"/>
                      <a:pt x="14" y="26"/>
                    </a:cubicBezTo>
                    <a:cubicBezTo>
                      <a:pt x="12" y="27"/>
                      <a:pt x="10" y="30"/>
                      <a:pt x="10" y="33"/>
                    </a:cubicBezTo>
                    <a:cubicBezTo>
                      <a:pt x="10" y="35"/>
                      <a:pt x="12" y="36"/>
                      <a:pt x="14" y="35"/>
                    </a:cubicBezTo>
                    <a:close/>
                    <a:moveTo>
                      <a:pt x="22" y="21"/>
                    </a:moveTo>
                    <a:cubicBezTo>
                      <a:pt x="24" y="20"/>
                      <a:pt x="26" y="17"/>
                      <a:pt x="26" y="14"/>
                    </a:cubicBezTo>
                    <a:cubicBezTo>
                      <a:pt x="26" y="12"/>
                      <a:pt x="24" y="11"/>
                      <a:pt x="22" y="12"/>
                    </a:cubicBezTo>
                    <a:cubicBezTo>
                      <a:pt x="20" y="13"/>
                      <a:pt x="18" y="16"/>
                      <a:pt x="18" y="19"/>
                    </a:cubicBezTo>
                    <a:cubicBezTo>
                      <a:pt x="18" y="21"/>
                      <a:pt x="20" y="22"/>
                      <a:pt x="22" y="21"/>
                    </a:cubicBezTo>
                    <a:close/>
                  </a:path>
                </a:pathLst>
              </a:custGeom>
              <a:solidFill>
                <a:srgbClr val="8E8E8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281" name="Freeform 901"/>
              <p:cNvSpPr/>
              <p:nvPr/>
            </p:nvSpPr>
            <p:spPr bwMode="auto">
              <a:xfrm>
                <a:off x="5123" y="1278"/>
                <a:ext cx="5" cy="6"/>
              </a:xfrm>
              <a:custGeom>
                <a:avLst/>
                <a:gdLst>
                  <a:gd name="T0" fmla="*/ 3 w 5"/>
                  <a:gd name="T1" fmla="*/ 6 h 6"/>
                  <a:gd name="T2" fmla="*/ 5 w 5"/>
                  <a:gd name="T3" fmla="*/ 5 h 6"/>
                  <a:gd name="T4" fmla="*/ 2 w 5"/>
                  <a:gd name="T5" fmla="*/ 0 h 6"/>
                  <a:gd name="T6" fmla="*/ 0 w 5"/>
                  <a:gd name="T7" fmla="*/ 1 h 6"/>
                  <a:gd name="T8" fmla="*/ 3 w 5"/>
                  <a:gd name="T9" fmla="*/ 6 h 6"/>
                </a:gdLst>
                <a:ahLst/>
                <a:cxnLst>
                  <a:cxn ang="0">
                    <a:pos x="T0" y="T1"/>
                  </a:cxn>
                  <a:cxn ang="0">
                    <a:pos x="T2" y="T3"/>
                  </a:cxn>
                  <a:cxn ang="0">
                    <a:pos x="T4" y="T5"/>
                  </a:cxn>
                  <a:cxn ang="0">
                    <a:pos x="T6" y="T7"/>
                  </a:cxn>
                  <a:cxn ang="0">
                    <a:pos x="T8" y="T9"/>
                  </a:cxn>
                </a:cxnLst>
                <a:rect l="0" t="0" r="r" b="b"/>
                <a:pathLst>
                  <a:path w="5" h="6">
                    <a:moveTo>
                      <a:pt x="3" y="6"/>
                    </a:moveTo>
                    <a:cubicBezTo>
                      <a:pt x="5" y="5"/>
                      <a:pt x="5" y="5"/>
                      <a:pt x="5" y="5"/>
                    </a:cubicBezTo>
                    <a:cubicBezTo>
                      <a:pt x="3" y="4"/>
                      <a:pt x="2" y="2"/>
                      <a:pt x="2" y="0"/>
                    </a:cubicBezTo>
                    <a:cubicBezTo>
                      <a:pt x="0" y="1"/>
                      <a:pt x="0" y="1"/>
                      <a:pt x="0" y="1"/>
                    </a:cubicBezTo>
                    <a:cubicBezTo>
                      <a:pt x="0" y="3"/>
                      <a:pt x="1" y="5"/>
                      <a:pt x="3" y="6"/>
                    </a:cubicBezTo>
                    <a:close/>
                  </a:path>
                </a:pathLst>
              </a:custGeom>
              <a:solidFill>
                <a:srgbClr val="E55E2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282" name="Freeform 902"/>
              <p:cNvSpPr/>
              <p:nvPr/>
            </p:nvSpPr>
            <p:spPr bwMode="auto">
              <a:xfrm>
                <a:off x="5123" y="1273"/>
                <a:ext cx="2" cy="6"/>
              </a:xfrm>
              <a:custGeom>
                <a:avLst/>
                <a:gdLst>
                  <a:gd name="T0" fmla="*/ 0 w 2"/>
                  <a:gd name="T1" fmla="*/ 6 h 6"/>
                  <a:gd name="T2" fmla="*/ 2 w 2"/>
                  <a:gd name="T3" fmla="*/ 5 h 6"/>
                  <a:gd name="T4" fmla="*/ 2 w 2"/>
                  <a:gd name="T5" fmla="*/ 0 h 6"/>
                  <a:gd name="T6" fmla="*/ 0 w 2"/>
                  <a:gd name="T7" fmla="*/ 1 h 6"/>
                  <a:gd name="T8" fmla="*/ 0 w 2"/>
                  <a:gd name="T9" fmla="*/ 6 h 6"/>
                </a:gdLst>
                <a:ahLst/>
                <a:cxnLst>
                  <a:cxn ang="0">
                    <a:pos x="T0" y="T1"/>
                  </a:cxn>
                  <a:cxn ang="0">
                    <a:pos x="T2" y="T3"/>
                  </a:cxn>
                  <a:cxn ang="0">
                    <a:pos x="T4" y="T5"/>
                  </a:cxn>
                  <a:cxn ang="0">
                    <a:pos x="T6" y="T7"/>
                  </a:cxn>
                  <a:cxn ang="0">
                    <a:pos x="T8" y="T9"/>
                  </a:cxn>
                </a:cxnLst>
                <a:rect l="0" t="0" r="r" b="b"/>
                <a:pathLst>
                  <a:path w="2" h="6">
                    <a:moveTo>
                      <a:pt x="0" y="6"/>
                    </a:moveTo>
                    <a:lnTo>
                      <a:pt x="2" y="5"/>
                    </a:lnTo>
                    <a:lnTo>
                      <a:pt x="2" y="0"/>
                    </a:lnTo>
                    <a:lnTo>
                      <a:pt x="0" y="1"/>
                    </a:lnTo>
                    <a:lnTo>
                      <a:pt x="0" y="6"/>
                    </a:lnTo>
                    <a:close/>
                  </a:path>
                </a:pathLst>
              </a:custGeom>
              <a:solidFill>
                <a:srgbClr val="E55E2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283" name="Freeform 903"/>
              <p:cNvSpPr/>
              <p:nvPr/>
            </p:nvSpPr>
            <p:spPr bwMode="auto">
              <a:xfrm>
                <a:off x="5112" y="1263"/>
                <a:ext cx="9" cy="5"/>
              </a:xfrm>
              <a:custGeom>
                <a:avLst/>
                <a:gdLst>
                  <a:gd name="T0" fmla="*/ 7 w 9"/>
                  <a:gd name="T1" fmla="*/ 5 h 5"/>
                  <a:gd name="T2" fmla="*/ 9 w 9"/>
                  <a:gd name="T3" fmla="*/ 4 h 5"/>
                  <a:gd name="T4" fmla="*/ 3 w 9"/>
                  <a:gd name="T5" fmla="*/ 0 h 5"/>
                  <a:gd name="T6" fmla="*/ 0 w 9"/>
                  <a:gd name="T7" fmla="*/ 1 h 5"/>
                  <a:gd name="T8" fmla="*/ 7 w 9"/>
                  <a:gd name="T9" fmla="*/ 5 h 5"/>
                </a:gdLst>
                <a:ahLst/>
                <a:cxnLst>
                  <a:cxn ang="0">
                    <a:pos x="T0" y="T1"/>
                  </a:cxn>
                  <a:cxn ang="0">
                    <a:pos x="T2" y="T3"/>
                  </a:cxn>
                  <a:cxn ang="0">
                    <a:pos x="T4" y="T5"/>
                  </a:cxn>
                  <a:cxn ang="0">
                    <a:pos x="T6" y="T7"/>
                  </a:cxn>
                  <a:cxn ang="0">
                    <a:pos x="T8" y="T9"/>
                  </a:cxn>
                </a:cxnLst>
                <a:rect l="0" t="0" r="r" b="b"/>
                <a:pathLst>
                  <a:path w="9" h="5">
                    <a:moveTo>
                      <a:pt x="7" y="5"/>
                    </a:moveTo>
                    <a:lnTo>
                      <a:pt x="9" y="4"/>
                    </a:lnTo>
                    <a:lnTo>
                      <a:pt x="3" y="0"/>
                    </a:lnTo>
                    <a:lnTo>
                      <a:pt x="0" y="1"/>
                    </a:lnTo>
                    <a:lnTo>
                      <a:pt x="7" y="5"/>
                    </a:lnTo>
                    <a:close/>
                  </a:path>
                </a:pathLst>
              </a:custGeom>
              <a:solidFill>
                <a:srgbClr val="E55E2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284" name="Freeform 904"/>
              <p:cNvSpPr/>
              <p:nvPr/>
            </p:nvSpPr>
            <p:spPr bwMode="auto">
              <a:xfrm>
                <a:off x="5119" y="1267"/>
                <a:ext cx="6" cy="7"/>
              </a:xfrm>
              <a:custGeom>
                <a:avLst/>
                <a:gdLst>
                  <a:gd name="T0" fmla="*/ 4 w 6"/>
                  <a:gd name="T1" fmla="*/ 7 h 7"/>
                  <a:gd name="T2" fmla="*/ 6 w 6"/>
                  <a:gd name="T3" fmla="*/ 6 h 7"/>
                  <a:gd name="T4" fmla="*/ 2 w 6"/>
                  <a:gd name="T5" fmla="*/ 0 h 7"/>
                  <a:gd name="T6" fmla="*/ 0 w 6"/>
                  <a:gd name="T7" fmla="*/ 1 h 7"/>
                  <a:gd name="T8" fmla="*/ 4 w 6"/>
                  <a:gd name="T9" fmla="*/ 7 h 7"/>
                </a:gdLst>
                <a:ahLst/>
                <a:cxnLst>
                  <a:cxn ang="0">
                    <a:pos x="T0" y="T1"/>
                  </a:cxn>
                  <a:cxn ang="0">
                    <a:pos x="T2" y="T3"/>
                  </a:cxn>
                  <a:cxn ang="0">
                    <a:pos x="T4" y="T5"/>
                  </a:cxn>
                  <a:cxn ang="0">
                    <a:pos x="T6" y="T7"/>
                  </a:cxn>
                  <a:cxn ang="0">
                    <a:pos x="T8" y="T9"/>
                  </a:cxn>
                </a:cxnLst>
                <a:rect l="0" t="0" r="r" b="b"/>
                <a:pathLst>
                  <a:path w="6" h="7">
                    <a:moveTo>
                      <a:pt x="4" y="7"/>
                    </a:moveTo>
                    <a:cubicBezTo>
                      <a:pt x="6" y="6"/>
                      <a:pt x="6" y="6"/>
                      <a:pt x="6" y="6"/>
                    </a:cubicBezTo>
                    <a:cubicBezTo>
                      <a:pt x="6" y="4"/>
                      <a:pt x="4" y="1"/>
                      <a:pt x="2" y="0"/>
                    </a:cubicBezTo>
                    <a:cubicBezTo>
                      <a:pt x="0" y="1"/>
                      <a:pt x="0" y="1"/>
                      <a:pt x="0" y="1"/>
                    </a:cubicBezTo>
                    <a:cubicBezTo>
                      <a:pt x="2" y="2"/>
                      <a:pt x="4" y="5"/>
                      <a:pt x="4" y="7"/>
                    </a:cubicBezTo>
                    <a:close/>
                  </a:path>
                </a:pathLst>
              </a:custGeom>
              <a:solidFill>
                <a:srgbClr val="E55E2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285" name="Freeform 905"/>
              <p:cNvSpPr/>
              <p:nvPr/>
            </p:nvSpPr>
            <p:spPr bwMode="auto">
              <a:xfrm>
                <a:off x="5126" y="1283"/>
                <a:ext cx="8" cy="5"/>
              </a:xfrm>
              <a:custGeom>
                <a:avLst/>
                <a:gdLst>
                  <a:gd name="T0" fmla="*/ 6 w 8"/>
                  <a:gd name="T1" fmla="*/ 5 h 5"/>
                  <a:gd name="T2" fmla="*/ 8 w 8"/>
                  <a:gd name="T3" fmla="*/ 3 h 5"/>
                  <a:gd name="T4" fmla="*/ 2 w 8"/>
                  <a:gd name="T5" fmla="*/ 0 h 5"/>
                  <a:gd name="T6" fmla="*/ 0 w 8"/>
                  <a:gd name="T7" fmla="*/ 1 h 5"/>
                  <a:gd name="T8" fmla="*/ 6 w 8"/>
                  <a:gd name="T9" fmla="*/ 5 h 5"/>
                </a:gdLst>
                <a:ahLst/>
                <a:cxnLst>
                  <a:cxn ang="0">
                    <a:pos x="T0" y="T1"/>
                  </a:cxn>
                  <a:cxn ang="0">
                    <a:pos x="T2" y="T3"/>
                  </a:cxn>
                  <a:cxn ang="0">
                    <a:pos x="T4" y="T5"/>
                  </a:cxn>
                  <a:cxn ang="0">
                    <a:pos x="T6" y="T7"/>
                  </a:cxn>
                  <a:cxn ang="0">
                    <a:pos x="T8" y="T9"/>
                  </a:cxn>
                </a:cxnLst>
                <a:rect l="0" t="0" r="r" b="b"/>
                <a:pathLst>
                  <a:path w="8" h="5">
                    <a:moveTo>
                      <a:pt x="6" y="5"/>
                    </a:moveTo>
                    <a:lnTo>
                      <a:pt x="8" y="3"/>
                    </a:lnTo>
                    <a:lnTo>
                      <a:pt x="2" y="0"/>
                    </a:lnTo>
                    <a:lnTo>
                      <a:pt x="0" y="1"/>
                    </a:lnTo>
                    <a:lnTo>
                      <a:pt x="6" y="5"/>
                    </a:lnTo>
                    <a:close/>
                  </a:path>
                </a:pathLst>
              </a:custGeom>
              <a:solidFill>
                <a:srgbClr val="284D1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286" name="Freeform 906"/>
              <p:cNvSpPr/>
              <p:nvPr/>
            </p:nvSpPr>
            <p:spPr bwMode="auto">
              <a:xfrm>
                <a:off x="5132" y="1286"/>
                <a:ext cx="2" cy="3"/>
              </a:xfrm>
              <a:custGeom>
                <a:avLst/>
                <a:gdLst>
                  <a:gd name="T0" fmla="*/ 0 w 2"/>
                  <a:gd name="T1" fmla="*/ 3 h 3"/>
                  <a:gd name="T2" fmla="*/ 2 w 2"/>
                  <a:gd name="T3" fmla="*/ 2 h 3"/>
                  <a:gd name="T4" fmla="*/ 2 w 2"/>
                  <a:gd name="T5" fmla="*/ 0 h 3"/>
                  <a:gd name="T6" fmla="*/ 0 w 2"/>
                  <a:gd name="T7" fmla="*/ 2 h 3"/>
                  <a:gd name="T8" fmla="*/ 0 w 2"/>
                  <a:gd name="T9" fmla="*/ 3 h 3"/>
                </a:gdLst>
                <a:ahLst/>
                <a:cxnLst>
                  <a:cxn ang="0">
                    <a:pos x="T0" y="T1"/>
                  </a:cxn>
                  <a:cxn ang="0">
                    <a:pos x="T2" y="T3"/>
                  </a:cxn>
                  <a:cxn ang="0">
                    <a:pos x="T4" y="T5"/>
                  </a:cxn>
                  <a:cxn ang="0">
                    <a:pos x="T6" y="T7"/>
                  </a:cxn>
                  <a:cxn ang="0">
                    <a:pos x="T8" y="T9"/>
                  </a:cxn>
                </a:cxnLst>
                <a:rect l="0" t="0" r="r" b="b"/>
                <a:pathLst>
                  <a:path w="2" h="3">
                    <a:moveTo>
                      <a:pt x="0" y="3"/>
                    </a:moveTo>
                    <a:lnTo>
                      <a:pt x="2" y="2"/>
                    </a:lnTo>
                    <a:lnTo>
                      <a:pt x="2" y="0"/>
                    </a:lnTo>
                    <a:lnTo>
                      <a:pt x="0" y="2"/>
                    </a:lnTo>
                    <a:lnTo>
                      <a:pt x="0" y="3"/>
                    </a:lnTo>
                    <a:close/>
                  </a:path>
                </a:pathLst>
              </a:custGeom>
              <a:solidFill>
                <a:srgbClr val="19300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287" name="Freeform 907"/>
              <p:cNvSpPr/>
              <p:nvPr/>
            </p:nvSpPr>
            <p:spPr bwMode="auto">
              <a:xfrm>
                <a:off x="5112" y="1264"/>
                <a:ext cx="20" cy="25"/>
              </a:xfrm>
              <a:custGeom>
                <a:avLst/>
                <a:gdLst>
                  <a:gd name="T0" fmla="*/ 0 w 20"/>
                  <a:gd name="T1" fmla="*/ 0 h 25"/>
                  <a:gd name="T2" fmla="*/ 0 w 20"/>
                  <a:gd name="T3" fmla="*/ 1 h 25"/>
                  <a:gd name="T4" fmla="*/ 7 w 20"/>
                  <a:gd name="T5" fmla="*/ 5 h 25"/>
                  <a:gd name="T6" fmla="*/ 10 w 20"/>
                  <a:gd name="T7" fmla="*/ 10 h 25"/>
                  <a:gd name="T8" fmla="*/ 10 w 20"/>
                  <a:gd name="T9" fmla="*/ 15 h 25"/>
                  <a:gd name="T10" fmla="*/ 14 w 20"/>
                  <a:gd name="T11" fmla="*/ 21 h 25"/>
                  <a:gd name="T12" fmla="*/ 20 w 20"/>
                  <a:gd name="T13" fmla="*/ 25 h 25"/>
                  <a:gd name="T14" fmla="*/ 20 w 20"/>
                  <a:gd name="T15" fmla="*/ 24 h 25"/>
                  <a:gd name="T16" fmla="*/ 14 w 20"/>
                  <a:gd name="T17" fmla="*/ 20 h 25"/>
                  <a:gd name="T18" fmla="*/ 11 w 20"/>
                  <a:gd name="T19" fmla="*/ 15 h 25"/>
                  <a:gd name="T20" fmla="*/ 11 w 20"/>
                  <a:gd name="T21" fmla="*/ 10 h 25"/>
                  <a:gd name="T22" fmla="*/ 7 w 20"/>
                  <a:gd name="T23" fmla="*/ 4 h 25"/>
                  <a:gd name="T24" fmla="*/ 0 w 20"/>
                  <a:gd name="T25"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 h="25">
                    <a:moveTo>
                      <a:pt x="0" y="0"/>
                    </a:moveTo>
                    <a:cubicBezTo>
                      <a:pt x="0" y="1"/>
                      <a:pt x="0" y="1"/>
                      <a:pt x="0" y="1"/>
                    </a:cubicBezTo>
                    <a:cubicBezTo>
                      <a:pt x="7" y="5"/>
                      <a:pt x="7" y="5"/>
                      <a:pt x="7" y="5"/>
                    </a:cubicBezTo>
                    <a:cubicBezTo>
                      <a:pt x="9" y="6"/>
                      <a:pt x="10" y="8"/>
                      <a:pt x="10" y="10"/>
                    </a:cubicBezTo>
                    <a:cubicBezTo>
                      <a:pt x="10" y="15"/>
                      <a:pt x="10" y="15"/>
                      <a:pt x="10" y="15"/>
                    </a:cubicBezTo>
                    <a:cubicBezTo>
                      <a:pt x="10" y="17"/>
                      <a:pt x="11" y="20"/>
                      <a:pt x="14" y="21"/>
                    </a:cubicBezTo>
                    <a:cubicBezTo>
                      <a:pt x="20" y="25"/>
                      <a:pt x="20" y="25"/>
                      <a:pt x="20" y="25"/>
                    </a:cubicBezTo>
                    <a:cubicBezTo>
                      <a:pt x="20" y="24"/>
                      <a:pt x="20" y="24"/>
                      <a:pt x="20" y="24"/>
                    </a:cubicBezTo>
                    <a:cubicBezTo>
                      <a:pt x="14" y="20"/>
                      <a:pt x="14" y="20"/>
                      <a:pt x="14" y="20"/>
                    </a:cubicBezTo>
                    <a:cubicBezTo>
                      <a:pt x="12" y="19"/>
                      <a:pt x="11" y="17"/>
                      <a:pt x="11" y="15"/>
                    </a:cubicBezTo>
                    <a:cubicBezTo>
                      <a:pt x="11" y="10"/>
                      <a:pt x="11" y="10"/>
                      <a:pt x="11" y="10"/>
                    </a:cubicBezTo>
                    <a:cubicBezTo>
                      <a:pt x="11" y="8"/>
                      <a:pt x="9" y="5"/>
                      <a:pt x="7" y="4"/>
                    </a:cubicBezTo>
                    <a:lnTo>
                      <a:pt x="0" y="0"/>
                    </a:lnTo>
                    <a:close/>
                  </a:path>
                </a:pathLst>
              </a:custGeom>
              <a:solidFill>
                <a:srgbClr val="CC431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288" name="Freeform 908"/>
              <p:cNvSpPr/>
              <p:nvPr/>
            </p:nvSpPr>
            <p:spPr bwMode="auto">
              <a:xfrm>
                <a:off x="5121" y="1286"/>
                <a:ext cx="25" cy="12"/>
              </a:xfrm>
              <a:custGeom>
                <a:avLst/>
                <a:gdLst>
                  <a:gd name="T0" fmla="*/ 0 w 25"/>
                  <a:gd name="T1" fmla="*/ 1 h 12"/>
                  <a:gd name="T2" fmla="*/ 12 w 25"/>
                  <a:gd name="T3" fmla="*/ 8 h 12"/>
                  <a:gd name="T4" fmla="*/ 21 w 25"/>
                  <a:gd name="T5" fmla="*/ 8 h 12"/>
                  <a:gd name="T6" fmla="*/ 23 w 25"/>
                  <a:gd name="T7" fmla="*/ 6 h 12"/>
                  <a:gd name="T8" fmla="*/ 25 w 25"/>
                  <a:gd name="T9" fmla="*/ 3 h 12"/>
                  <a:gd name="T10" fmla="*/ 25 w 25"/>
                  <a:gd name="T11" fmla="*/ 6 h 12"/>
                  <a:gd name="T12" fmla="*/ 23 w 25"/>
                  <a:gd name="T13" fmla="*/ 9 h 12"/>
                  <a:gd name="T14" fmla="*/ 21 w 25"/>
                  <a:gd name="T15" fmla="*/ 10 h 12"/>
                  <a:gd name="T16" fmla="*/ 12 w 25"/>
                  <a:gd name="T17" fmla="*/ 10 h 12"/>
                  <a:gd name="T18" fmla="*/ 0 w 25"/>
                  <a:gd name="T19" fmla="*/ 4 h 12"/>
                  <a:gd name="T20" fmla="*/ 0 w 25"/>
                  <a:gd name="T21" fmla="*/ 3 h 12"/>
                  <a:gd name="T22" fmla="*/ 0 w 25"/>
                  <a:gd name="T23" fmla="*/ 0 h 12"/>
                  <a:gd name="T24" fmla="*/ 0 w 25"/>
                  <a:gd name="T25" fmla="*/ 1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 h="12">
                    <a:moveTo>
                      <a:pt x="0" y="1"/>
                    </a:moveTo>
                    <a:cubicBezTo>
                      <a:pt x="12" y="8"/>
                      <a:pt x="12" y="8"/>
                      <a:pt x="12" y="8"/>
                    </a:cubicBezTo>
                    <a:cubicBezTo>
                      <a:pt x="14" y="9"/>
                      <a:pt x="18" y="9"/>
                      <a:pt x="21" y="8"/>
                    </a:cubicBezTo>
                    <a:cubicBezTo>
                      <a:pt x="23" y="6"/>
                      <a:pt x="23" y="6"/>
                      <a:pt x="23" y="6"/>
                    </a:cubicBezTo>
                    <a:cubicBezTo>
                      <a:pt x="25" y="5"/>
                      <a:pt x="25" y="4"/>
                      <a:pt x="25" y="3"/>
                    </a:cubicBezTo>
                    <a:cubicBezTo>
                      <a:pt x="25" y="6"/>
                      <a:pt x="25" y="6"/>
                      <a:pt x="25" y="6"/>
                    </a:cubicBezTo>
                    <a:cubicBezTo>
                      <a:pt x="25" y="7"/>
                      <a:pt x="25" y="8"/>
                      <a:pt x="23" y="9"/>
                    </a:cubicBezTo>
                    <a:cubicBezTo>
                      <a:pt x="21" y="10"/>
                      <a:pt x="21" y="10"/>
                      <a:pt x="21" y="10"/>
                    </a:cubicBezTo>
                    <a:cubicBezTo>
                      <a:pt x="18" y="12"/>
                      <a:pt x="14" y="12"/>
                      <a:pt x="12" y="10"/>
                    </a:cubicBezTo>
                    <a:cubicBezTo>
                      <a:pt x="0" y="4"/>
                      <a:pt x="0" y="4"/>
                      <a:pt x="0" y="4"/>
                    </a:cubicBezTo>
                    <a:cubicBezTo>
                      <a:pt x="0" y="3"/>
                      <a:pt x="0" y="3"/>
                      <a:pt x="0" y="3"/>
                    </a:cubicBezTo>
                    <a:cubicBezTo>
                      <a:pt x="0" y="0"/>
                      <a:pt x="0" y="0"/>
                      <a:pt x="0" y="0"/>
                    </a:cubicBezTo>
                    <a:lnTo>
                      <a:pt x="0" y="1"/>
                    </a:lnTo>
                    <a:close/>
                  </a:path>
                </a:pathLst>
              </a:custGeom>
              <a:solidFill>
                <a:srgbClr val="4E4E4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289" name="Freeform 909"/>
              <p:cNvSpPr/>
              <p:nvPr/>
            </p:nvSpPr>
            <p:spPr bwMode="auto">
              <a:xfrm>
                <a:off x="5121" y="1280"/>
                <a:ext cx="26" cy="15"/>
              </a:xfrm>
              <a:custGeom>
                <a:avLst/>
                <a:gdLst>
                  <a:gd name="T0" fmla="*/ 0 w 26"/>
                  <a:gd name="T1" fmla="*/ 6 h 15"/>
                  <a:gd name="T2" fmla="*/ 0 w 26"/>
                  <a:gd name="T3" fmla="*/ 7 h 15"/>
                  <a:gd name="T4" fmla="*/ 12 w 26"/>
                  <a:gd name="T5" fmla="*/ 14 h 15"/>
                  <a:gd name="T6" fmla="*/ 21 w 26"/>
                  <a:gd name="T7" fmla="*/ 14 h 15"/>
                  <a:gd name="T8" fmla="*/ 23 w 26"/>
                  <a:gd name="T9" fmla="*/ 12 h 15"/>
                  <a:gd name="T10" fmla="*/ 23 w 26"/>
                  <a:gd name="T11" fmla="*/ 7 h 15"/>
                  <a:gd name="T12" fmla="*/ 12 w 26"/>
                  <a:gd name="T13" fmla="*/ 0 h 15"/>
                  <a:gd name="T14" fmla="*/ 10 w 26"/>
                  <a:gd name="T15" fmla="*/ 0 h 15"/>
                  <a:gd name="T16" fmla="*/ 0 w 26"/>
                  <a:gd name="T17" fmla="*/ 6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15">
                    <a:moveTo>
                      <a:pt x="0" y="6"/>
                    </a:moveTo>
                    <a:cubicBezTo>
                      <a:pt x="0" y="6"/>
                      <a:pt x="0" y="7"/>
                      <a:pt x="0" y="7"/>
                    </a:cubicBezTo>
                    <a:cubicBezTo>
                      <a:pt x="12" y="14"/>
                      <a:pt x="12" y="14"/>
                      <a:pt x="12" y="14"/>
                    </a:cubicBezTo>
                    <a:cubicBezTo>
                      <a:pt x="14" y="15"/>
                      <a:pt x="18" y="15"/>
                      <a:pt x="21" y="14"/>
                    </a:cubicBezTo>
                    <a:cubicBezTo>
                      <a:pt x="23" y="12"/>
                      <a:pt x="23" y="12"/>
                      <a:pt x="23" y="12"/>
                    </a:cubicBezTo>
                    <a:cubicBezTo>
                      <a:pt x="26" y="11"/>
                      <a:pt x="26" y="8"/>
                      <a:pt x="23" y="7"/>
                    </a:cubicBezTo>
                    <a:cubicBezTo>
                      <a:pt x="12" y="0"/>
                      <a:pt x="12" y="0"/>
                      <a:pt x="12" y="0"/>
                    </a:cubicBezTo>
                    <a:cubicBezTo>
                      <a:pt x="11" y="0"/>
                      <a:pt x="10" y="0"/>
                      <a:pt x="10" y="0"/>
                    </a:cubicBezTo>
                    <a:lnTo>
                      <a:pt x="0" y="6"/>
                    </a:lnTo>
                    <a:close/>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290" name="Freeform 910"/>
              <p:cNvSpPr/>
              <p:nvPr/>
            </p:nvSpPr>
            <p:spPr bwMode="auto">
              <a:xfrm>
                <a:off x="5207" y="1199"/>
                <a:ext cx="4" cy="1"/>
              </a:xfrm>
              <a:custGeom>
                <a:avLst/>
                <a:gdLst>
                  <a:gd name="T0" fmla="*/ 4 w 4"/>
                  <a:gd name="T1" fmla="*/ 1 h 1"/>
                  <a:gd name="T2" fmla="*/ 2 w 4"/>
                  <a:gd name="T3" fmla="*/ 0 h 1"/>
                  <a:gd name="T4" fmla="*/ 0 w 4"/>
                  <a:gd name="T5" fmla="*/ 0 h 1"/>
                  <a:gd name="T6" fmla="*/ 3 w 4"/>
                  <a:gd name="T7" fmla="*/ 1 h 1"/>
                  <a:gd name="T8" fmla="*/ 4 w 4"/>
                  <a:gd name="T9" fmla="*/ 1 h 1"/>
                </a:gdLst>
                <a:ahLst/>
                <a:cxnLst>
                  <a:cxn ang="0">
                    <a:pos x="T0" y="T1"/>
                  </a:cxn>
                  <a:cxn ang="0">
                    <a:pos x="T2" y="T3"/>
                  </a:cxn>
                  <a:cxn ang="0">
                    <a:pos x="T4" y="T5"/>
                  </a:cxn>
                  <a:cxn ang="0">
                    <a:pos x="T6" y="T7"/>
                  </a:cxn>
                  <a:cxn ang="0">
                    <a:pos x="T8" y="T9"/>
                  </a:cxn>
                </a:cxnLst>
                <a:rect l="0" t="0" r="r" b="b"/>
                <a:pathLst>
                  <a:path w="4" h="1">
                    <a:moveTo>
                      <a:pt x="4" y="1"/>
                    </a:moveTo>
                    <a:cubicBezTo>
                      <a:pt x="2" y="0"/>
                      <a:pt x="2" y="0"/>
                      <a:pt x="2" y="0"/>
                    </a:cubicBezTo>
                    <a:cubicBezTo>
                      <a:pt x="1" y="0"/>
                      <a:pt x="1" y="0"/>
                      <a:pt x="0" y="0"/>
                    </a:cubicBezTo>
                    <a:cubicBezTo>
                      <a:pt x="3" y="1"/>
                      <a:pt x="3" y="1"/>
                      <a:pt x="3" y="1"/>
                    </a:cubicBezTo>
                    <a:cubicBezTo>
                      <a:pt x="3" y="1"/>
                      <a:pt x="4" y="1"/>
                      <a:pt x="4" y="1"/>
                    </a:cubicBezTo>
                    <a:close/>
                  </a:path>
                </a:pathLst>
              </a:custGeom>
              <a:solidFill>
                <a:srgbClr val="23242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291" name="Freeform 911"/>
              <p:cNvSpPr/>
              <p:nvPr/>
            </p:nvSpPr>
            <p:spPr bwMode="auto">
              <a:xfrm>
                <a:off x="5206" y="1199"/>
                <a:ext cx="4" cy="2"/>
              </a:xfrm>
              <a:custGeom>
                <a:avLst/>
                <a:gdLst>
                  <a:gd name="T0" fmla="*/ 4 w 4"/>
                  <a:gd name="T1" fmla="*/ 1 h 2"/>
                  <a:gd name="T2" fmla="*/ 1 w 4"/>
                  <a:gd name="T3" fmla="*/ 0 h 2"/>
                  <a:gd name="T4" fmla="*/ 0 w 4"/>
                  <a:gd name="T5" fmla="*/ 1 h 2"/>
                  <a:gd name="T6" fmla="*/ 3 w 4"/>
                  <a:gd name="T7" fmla="*/ 2 h 2"/>
                  <a:gd name="T8" fmla="*/ 4 w 4"/>
                  <a:gd name="T9" fmla="*/ 1 h 2"/>
                </a:gdLst>
                <a:ahLst/>
                <a:cxnLst>
                  <a:cxn ang="0">
                    <a:pos x="T0" y="T1"/>
                  </a:cxn>
                  <a:cxn ang="0">
                    <a:pos x="T2" y="T3"/>
                  </a:cxn>
                  <a:cxn ang="0">
                    <a:pos x="T4" y="T5"/>
                  </a:cxn>
                  <a:cxn ang="0">
                    <a:pos x="T6" y="T7"/>
                  </a:cxn>
                  <a:cxn ang="0">
                    <a:pos x="T8" y="T9"/>
                  </a:cxn>
                </a:cxnLst>
                <a:rect l="0" t="0" r="r" b="b"/>
                <a:pathLst>
                  <a:path w="4" h="2">
                    <a:moveTo>
                      <a:pt x="4" y="1"/>
                    </a:moveTo>
                    <a:lnTo>
                      <a:pt x="1" y="0"/>
                    </a:lnTo>
                    <a:lnTo>
                      <a:pt x="0" y="1"/>
                    </a:lnTo>
                    <a:lnTo>
                      <a:pt x="3" y="2"/>
                    </a:lnTo>
                    <a:lnTo>
                      <a:pt x="4" y="1"/>
                    </a:lnTo>
                    <a:close/>
                  </a:path>
                </a:pathLst>
              </a:custGeom>
              <a:solidFill>
                <a:srgbClr val="23242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292" name="Freeform 912"/>
              <p:cNvSpPr/>
              <p:nvPr/>
            </p:nvSpPr>
            <p:spPr bwMode="auto">
              <a:xfrm>
                <a:off x="5206" y="1200"/>
                <a:ext cx="3" cy="2"/>
              </a:xfrm>
              <a:custGeom>
                <a:avLst/>
                <a:gdLst>
                  <a:gd name="T0" fmla="*/ 3 w 3"/>
                  <a:gd name="T1" fmla="*/ 1 h 2"/>
                  <a:gd name="T2" fmla="*/ 0 w 3"/>
                  <a:gd name="T3" fmla="*/ 0 h 2"/>
                  <a:gd name="T4" fmla="*/ 0 w 3"/>
                  <a:gd name="T5" fmla="*/ 1 h 2"/>
                  <a:gd name="T6" fmla="*/ 2 w 3"/>
                  <a:gd name="T7" fmla="*/ 2 h 2"/>
                  <a:gd name="T8" fmla="*/ 3 w 3"/>
                  <a:gd name="T9" fmla="*/ 1 h 2"/>
                </a:gdLst>
                <a:ahLst/>
                <a:cxnLst>
                  <a:cxn ang="0">
                    <a:pos x="T0" y="T1"/>
                  </a:cxn>
                  <a:cxn ang="0">
                    <a:pos x="T2" y="T3"/>
                  </a:cxn>
                  <a:cxn ang="0">
                    <a:pos x="T4" y="T5"/>
                  </a:cxn>
                  <a:cxn ang="0">
                    <a:pos x="T6" y="T7"/>
                  </a:cxn>
                  <a:cxn ang="0">
                    <a:pos x="T8" y="T9"/>
                  </a:cxn>
                </a:cxnLst>
                <a:rect l="0" t="0" r="r" b="b"/>
                <a:pathLst>
                  <a:path w="3" h="2">
                    <a:moveTo>
                      <a:pt x="3" y="1"/>
                    </a:moveTo>
                    <a:cubicBezTo>
                      <a:pt x="0" y="0"/>
                      <a:pt x="0" y="0"/>
                      <a:pt x="0" y="0"/>
                    </a:cubicBezTo>
                    <a:cubicBezTo>
                      <a:pt x="0" y="0"/>
                      <a:pt x="0" y="0"/>
                      <a:pt x="0" y="1"/>
                    </a:cubicBezTo>
                    <a:cubicBezTo>
                      <a:pt x="2" y="2"/>
                      <a:pt x="2" y="2"/>
                      <a:pt x="2" y="2"/>
                    </a:cubicBezTo>
                    <a:cubicBezTo>
                      <a:pt x="2" y="2"/>
                      <a:pt x="3" y="2"/>
                      <a:pt x="3" y="1"/>
                    </a:cubicBezTo>
                    <a:close/>
                  </a:path>
                </a:pathLst>
              </a:custGeom>
              <a:solidFill>
                <a:srgbClr val="23242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293" name="Freeform 913"/>
              <p:cNvSpPr/>
              <p:nvPr/>
            </p:nvSpPr>
            <p:spPr bwMode="auto">
              <a:xfrm>
                <a:off x="5205" y="1201"/>
                <a:ext cx="3" cy="4"/>
              </a:xfrm>
              <a:custGeom>
                <a:avLst/>
                <a:gdLst>
                  <a:gd name="T0" fmla="*/ 3 w 3"/>
                  <a:gd name="T1" fmla="*/ 1 h 4"/>
                  <a:gd name="T2" fmla="*/ 1 w 3"/>
                  <a:gd name="T3" fmla="*/ 0 h 4"/>
                  <a:gd name="T4" fmla="*/ 0 w 3"/>
                  <a:gd name="T5" fmla="*/ 1 h 4"/>
                  <a:gd name="T6" fmla="*/ 1 w 3"/>
                  <a:gd name="T7" fmla="*/ 3 h 4"/>
                  <a:gd name="T8" fmla="*/ 3 w 3"/>
                  <a:gd name="T9" fmla="*/ 4 h 4"/>
                  <a:gd name="T10" fmla="*/ 3 w 3"/>
                  <a:gd name="T11" fmla="*/ 3 h 4"/>
                  <a:gd name="T12" fmla="*/ 3 w 3"/>
                  <a:gd name="T13" fmla="*/ 1 h 4"/>
                </a:gdLst>
                <a:ahLst/>
                <a:cxnLst>
                  <a:cxn ang="0">
                    <a:pos x="T0" y="T1"/>
                  </a:cxn>
                  <a:cxn ang="0">
                    <a:pos x="T2" y="T3"/>
                  </a:cxn>
                  <a:cxn ang="0">
                    <a:pos x="T4" y="T5"/>
                  </a:cxn>
                  <a:cxn ang="0">
                    <a:pos x="T6" y="T7"/>
                  </a:cxn>
                  <a:cxn ang="0">
                    <a:pos x="T8" y="T9"/>
                  </a:cxn>
                  <a:cxn ang="0">
                    <a:pos x="T10" y="T11"/>
                  </a:cxn>
                  <a:cxn ang="0">
                    <a:pos x="T12" y="T13"/>
                  </a:cxn>
                </a:cxnLst>
                <a:rect l="0" t="0" r="r" b="b"/>
                <a:pathLst>
                  <a:path w="3" h="4">
                    <a:moveTo>
                      <a:pt x="3" y="1"/>
                    </a:moveTo>
                    <a:cubicBezTo>
                      <a:pt x="1" y="0"/>
                      <a:pt x="1" y="0"/>
                      <a:pt x="1" y="0"/>
                    </a:cubicBezTo>
                    <a:cubicBezTo>
                      <a:pt x="1" y="0"/>
                      <a:pt x="0" y="1"/>
                      <a:pt x="0" y="1"/>
                    </a:cubicBezTo>
                    <a:cubicBezTo>
                      <a:pt x="0" y="2"/>
                      <a:pt x="1" y="2"/>
                      <a:pt x="1" y="3"/>
                    </a:cubicBezTo>
                    <a:cubicBezTo>
                      <a:pt x="3" y="4"/>
                      <a:pt x="3" y="4"/>
                      <a:pt x="3" y="4"/>
                    </a:cubicBezTo>
                    <a:cubicBezTo>
                      <a:pt x="3" y="4"/>
                      <a:pt x="3" y="3"/>
                      <a:pt x="3" y="3"/>
                    </a:cubicBezTo>
                    <a:cubicBezTo>
                      <a:pt x="3" y="2"/>
                      <a:pt x="3" y="2"/>
                      <a:pt x="3" y="1"/>
                    </a:cubicBezTo>
                    <a:close/>
                  </a:path>
                </a:pathLst>
              </a:custGeom>
              <a:solidFill>
                <a:srgbClr val="23242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294" name="Freeform 914"/>
              <p:cNvSpPr/>
              <p:nvPr/>
            </p:nvSpPr>
            <p:spPr bwMode="auto">
              <a:xfrm>
                <a:off x="5208" y="1200"/>
                <a:ext cx="4" cy="6"/>
              </a:xfrm>
              <a:custGeom>
                <a:avLst/>
                <a:gdLst>
                  <a:gd name="T0" fmla="*/ 2 w 4"/>
                  <a:gd name="T1" fmla="*/ 0 h 6"/>
                  <a:gd name="T2" fmla="*/ 0 w 4"/>
                  <a:gd name="T3" fmla="*/ 4 h 6"/>
                  <a:gd name="T4" fmla="*/ 2 w 4"/>
                  <a:gd name="T5" fmla="*/ 5 h 6"/>
                  <a:gd name="T6" fmla="*/ 4 w 4"/>
                  <a:gd name="T7" fmla="*/ 2 h 6"/>
                  <a:gd name="T8" fmla="*/ 2 w 4"/>
                  <a:gd name="T9" fmla="*/ 0 h 6"/>
                </a:gdLst>
                <a:ahLst/>
                <a:cxnLst>
                  <a:cxn ang="0">
                    <a:pos x="T0" y="T1"/>
                  </a:cxn>
                  <a:cxn ang="0">
                    <a:pos x="T2" y="T3"/>
                  </a:cxn>
                  <a:cxn ang="0">
                    <a:pos x="T4" y="T5"/>
                  </a:cxn>
                  <a:cxn ang="0">
                    <a:pos x="T6" y="T7"/>
                  </a:cxn>
                  <a:cxn ang="0">
                    <a:pos x="T8" y="T9"/>
                  </a:cxn>
                </a:cxnLst>
                <a:rect l="0" t="0" r="r" b="b"/>
                <a:pathLst>
                  <a:path w="4" h="6">
                    <a:moveTo>
                      <a:pt x="2" y="0"/>
                    </a:moveTo>
                    <a:cubicBezTo>
                      <a:pt x="1" y="1"/>
                      <a:pt x="0" y="3"/>
                      <a:pt x="0" y="4"/>
                    </a:cubicBezTo>
                    <a:cubicBezTo>
                      <a:pt x="0" y="5"/>
                      <a:pt x="1" y="6"/>
                      <a:pt x="2" y="5"/>
                    </a:cubicBezTo>
                    <a:cubicBezTo>
                      <a:pt x="3" y="4"/>
                      <a:pt x="4" y="3"/>
                      <a:pt x="4" y="2"/>
                    </a:cubicBezTo>
                    <a:cubicBezTo>
                      <a:pt x="4" y="0"/>
                      <a:pt x="3" y="0"/>
                      <a:pt x="2" y="0"/>
                    </a:cubicBezTo>
                    <a:close/>
                  </a:path>
                </a:pathLst>
              </a:custGeom>
              <a:solidFill>
                <a:srgbClr val="43434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295" name="Freeform 915"/>
              <p:cNvSpPr/>
              <p:nvPr/>
            </p:nvSpPr>
            <p:spPr bwMode="auto">
              <a:xfrm>
                <a:off x="5095" y="1188"/>
                <a:ext cx="120" cy="98"/>
              </a:xfrm>
              <a:custGeom>
                <a:avLst/>
                <a:gdLst>
                  <a:gd name="T0" fmla="*/ 11 w 120"/>
                  <a:gd name="T1" fmla="*/ 98 h 98"/>
                  <a:gd name="T2" fmla="*/ 13 w 120"/>
                  <a:gd name="T3" fmla="*/ 98 h 98"/>
                  <a:gd name="T4" fmla="*/ 110 w 120"/>
                  <a:gd name="T5" fmla="*/ 24 h 98"/>
                  <a:gd name="T6" fmla="*/ 108 w 120"/>
                  <a:gd name="T7" fmla="*/ 25 h 98"/>
                  <a:gd name="T8" fmla="*/ 12 w 120"/>
                  <a:gd name="T9" fmla="*/ 97 h 98"/>
                  <a:gd name="T10" fmla="*/ 5 w 120"/>
                  <a:gd name="T11" fmla="*/ 94 h 98"/>
                  <a:gd name="T12" fmla="*/ 2 w 120"/>
                  <a:gd name="T13" fmla="*/ 86 h 98"/>
                  <a:gd name="T14" fmla="*/ 12 w 120"/>
                  <a:gd name="T15" fmla="*/ 62 h 98"/>
                  <a:gd name="T16" fmla="*/ 112 w 120"/>
                  <a:gd name="T17" fmla="*/ 3 h 98"/>
                  <a:gd name="T18" fmla="*/ 117 w 120"/>
                  <a:gd name="T19" fmla="*/ 3 h 98"/>
                  <a:gd name="T20" fmla="*/ 119 w 120"/>
                  <a:gd name="T21" fmla="*/ 7 h 98"/>
                  <a:gd name="T22" fmla="*/ 120 w 120"/>
                  <a:gd name="T23" fmla="*/ 7 h 98"/>
                  <a:gd name="T24" fmla="*/ 118 w 120"/>
                  <a:gd name="T25" fmla="*/ 2 h 98"/>
                  <a:gd name="T26" fmla="*/ 111 w 120"/>
                  <a:gd name="T27" fmla="*/ 2 h 98"/>
                  <a:gd name="T28" fmla="*/ 11 w 120"/>
                  <a:gd name="T29" fmla="*/ 61 h 98"/>
                  <a:gd name="T30" fmla="*/ 11 w 120"/>
                  <a:gd name="T31" fmla="*/ 61 h 98"/>
                  <a:gd name="T32" fmla="*/ 1 w 120"/>
                  <a:gd name="T33" fmla="*/ 86 h 98"/>
                  <a:gd name="T34" fmla="*/ 5 w 120"/>
                  <a:gd name="T35" fmla="*/ 95 h 98"/>
                  <a:gd name="T36" fmla="*/ 11 w 120"/>
                  <a:gd name="T37" fmla="*/ 98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0" h="98">
                    <a:moveTo>
                      <a:pt x="11" y="98"/>
                    </a:moveTo>
                    <a:cubicBezTo>
                      <a:pt x="12" y="98"/>
                      <a:pt x="12" y="98"/>
                      <a:pt x="13" y="98"/>
                    </a:cubicBezTo>
                    <a:cubicBezTo>
                      <a:pt x="21" y="96"/>
                      <a:pt x="106" y="27"/>
                      <a:pt x="110" y="24"/>
                    </a:cubicBezTo>
                    <a:cubicBezTo>
                      <a:pt x="108" y="25"/>
                      <a:pt x="108" y="25"/>
                      <a:pt x="108" y="25"/>
                    </a:cubicBezTo>
                    <a:cubicBezTo>
                      <a:pt x="76" y="50"/>
                      <a:pt x="19" y="96"/>
                      <a:pt x="12" y="97"/>
                    </a:cubicBezTo>
                    <a:cubicBezTo>
                      <a:pt x="8" y="97"/>
                      <a:pt x="6" y="95"/>
                      <a:pt x="5" y="94"/>
                    </a:cubicBezTo>
                    <a:cubicBezTo>
                      <a:pt x="5" y="94"/>
                      <a:pt x="3" y="91"/>
                      <a:pt x="2" y="86"/>
                    </a:cubicBezTo>
                    <a:cubicBezTo>
                      <a:pt x="1" y="78"/>
                      <a:pt x="5" y="70"/>
                      <a:pt x="12" y="62"/>
                    </a:cubicBezTo>
                    <a:cubicBezTo>
                      <a:pt x="112" y="3"/>
                      <a:pt x="112" y="3"/>
                      <a:pt x="112" y="3"/>
                    </a:cubicBezTo>
                    <a:cubicBezTo>
                      <a:pt x="112" y="3"/>
                      <a:pt x="115" y="2"/>
                      <a:pt x="117" y="3"/>
                    </a:cubicBezTo>
                    <a:cubicBezTo>
                      <a:pt x="118" y="4"/>
                      <a:pt x="119" y="4"/>
                      <a:pt x="119" y="7"/>
                    </a:cubicBezTo>
                    <a:cubicBezTo>
                      <a:pt x="120" y="7"/>
                      <a:pt x="120" y="7"/>
                      <a:pt x="120" y="7"/>
                    </a:cubicBezTo>
                    <a:cubicBezTo>
                      <a:pt x="120" y="4"/>
                      <a:pt x="119" y="3"/>
                      <a:pt x="118" y="2"/>
                    </a:cubicBezTo>
                    <a:cubicBezTo>
                      <a:pt x="115" y="0"/>
                      <a:pt x="111" y="2"/>
                      <a:pt x="111" y="2"/>
                    </a:cubicBezTo>
                    <a:cubicBezTo>
                      <a:pt x="11" y="61"/>
                      <a:pt x="11" y="61"/>
                      <a:pt x="11" y="61"/>
                    </a:cubicBezTo>
                    <a:cubicBezTo>
                      <a:pt x="11" y="61"/>
                      <a:pt x="11" y="61"/>
                      <a:pt x="11" y="61"/>
                    </a:cubicBezTo>
                    <a:cubicBezTo>
                      <a:pt x="2" y="72"/>
                      <a:pt x="0" y="80"/>
                      <a:pt x="1" y="86"/>
                    </a:cubicBezTo>
                    <a:cubicBezTo>
                      <a:pt x="2" y="92"/>
                      <a:pt x="4" y="95"/>
                      <a:pt x="5" y="95"/>
                    </a:cubicBezTo>
                    <a:cubicBezTo>
                      <a:pt x="5" y="95"/>
                      <a:pt x="7" y="98"/>
                      <a:pt x="11" y="98"/>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296" name="Freeform 916"/>
              <p:cNvSpPr/>
              <p:nvPr/>
            </p:nvSpPr>
            <p:spPr bwMode="auto">
              <a:xfrm>
                <a:off x="5204" y="1210"/>
                <a:ext cx="4" cy="3"/>
              </a:xfrm>
              <a:custGeom>
                <a:avLst/>
                <a:gdLst>
                  <a:gd name="T0" fmla="*/ 4 w 4"/>
                  <a:gd name="T1" fmla="*/ 0 h 3"/>
                  <a:gd name="T2" fmla="*/ 4 w 4"/>
                  <a:gd name="T3" fmla="*/ 0 h 3"/>
                  <a:gd name="T4" fmla="*/ 1 w 4"/>
                  <a:gd name="T5" fmla="*/ 2 h 3"/>
                  <a:gd name="T6" fmla="*/ 1 w 4"/>
                  <a:gd name="T7" fmla="*/ 1 h 3"/>
                  <a:gd name="T8" fmla="*/ 4 w 4"/>
                  <a:gd name="T9" fmla="*/ 0 h 3"/>
                </a:gdLst>
                <a:ahLst/>
                <a:cxnLst>
                  <a:cxn ang="0">
                    <a:pos x="T0" y="T1"/>
                  </a:cxn>
                  <a:cxn ang="0">
                    <a:pos x="T2" y="T3"/>
                  </a:cxn>
                  <a:cxn ang="0">
                    <a:pos x="T4" y="T5"/>
                  </a:cxn>
                  <a:cxn ang="0">
                    <a:pos x="T6" y="T7"/>
                  </a:cxn>
                  <a:cxn ang="0">
                    <a:pos x="T8" y="T9"/>
                  </a:cxn>
                </a:cxnLst>
                <a:rect l="0" t="0" r="r" b="b"/>
                <a:pathLst>
                  <a:path w="4" h="3">
                    <a:moveTo>
                      <a:pt x="4" y="0"/>
                    </a:moveTo>
                    <a:cubicBezTo>
                      <a:pt x="4" y="0"/>
                      <a:pt x="4" y="0"/>
                      <a:pt x="4" y="0"/>
                    </a:cubicBezTo>
                    <a:cubicBezTo>
                      <a:pt x="4" y="0"/>
                      <a:pt x="0" y="3"/>
                      <a:pt x="1" y="2"/>
                    </a:cubicBezTo>
                    <a:cubicBezTo>
                      <a:pt x="1" y="1"/>
                      <a:pt x="1" y="1"/>
                      <a:pt x="1" y="1"/>
                    </a:cubicBezTo>
                    <a:lnTo>
                      <a:pt x="4"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297" name="Freeform 917"/>
              <p:cNvSpPr/>
              <p:nvPr/>
            </p:nvSpPr>
            <p:spPr bwMode="auto">
              <a:xfrm>
                <a:off x="5123" y="1243"/>
                <a:ext cx="7" cy="6"/>
              </a:xfrm>
              <a:custGeom>
                <a:avLst/>
                <a:gdLst>
                  <a:gd name="T0" fmla="*/ 3 w 7"/>
                  <a:gd name="T1" fmla="*/ 2 h 6"/>
                  <a:gd name="T2" fmla="*/ 0 w 7"/>
                  <a:gd name="T3" fmla="*/ 0 h 6"/>
                  <a:gd name="T4" fmla="*/ 4 w 7"/>
                  <a:gd name="T5" fmla="*/ 4 h 6"/>
                  <a:gd name="T6" fmla="*/ 7 w 7"/>
                  <a:gd name="T7" fmla="*/ 6 h 6"/>
                  <a:gd name="T8" fmla="*/ 3 w 7"/>
                  <a:gd name="T9" fmla="*/ 2 h 6"/>
                </a:gdLst>
                <a:ahLst/>
                <a:cxnLst>
                  <a:cxn ang="0">
                    <a:pos x="T0" y="T1"/>
                  </a:cxn>
                  <a:cxn ang="0">
                    <a:pos x="T2" y="T3"/>
                  </a:cxn>
                  <a:cxn ang="0">
                    <a:pos x="T4" y="T5"/>
                  </a:cxn>
                  <a:cxn ang="0">
                    <a:pos x="T6" y="T7"/>
                  </a:cxn>
                  <a:cxn ang="0">
                    <a:pos x="T8" y="T9"/>
                  </a:cxn>
                </a:cxnLst>
                <a:rect l="0" t="0" r="r" b="b"/>
                <a:pathLst>
                  <a:path w="7" h="6">
                    <a:moveTo>
                      <a:pt x="3" y="2"/>
                    </a:moveTo>
                    <a:cubicBezTo>
                      <a:pt x="0" y="0"/>
                      <a:pt x="0" y="0"/>
                      <a:pt x="0" y="0"/>
                    </a:cubicBezTo>
                    <a:cubicBezTo>
                      <a:pt x="2" y="1"/>
                      <a:pt x="4" y="4"/>
                      <a:pt x="4" y="4"/>
                    </a:cubicBezTo>
                    <a:cubicBezTo>
                      <a:pt x="7" y="6"/>
                      <a:pt x="7" y="6"/>
                      <a:pt x="7" y="6"/>
                    </a:cubicBezTo>
                    <a:cubicBezTo>
                      <a:pt x="7" y="6"/>
                      <a:pt x="6" y="3"/>
                      <a:pt x="3" y="2"/>
                    </a:cubicBezTo>
                    <a:close/>
                  </a:path>
                </a:pathLst>
              </a:custGeom>
              <a:solidFill>
                <a:srgbClr val="7D7D7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298" name="Freeform 918"/>
              <p:cNvSpPr/>
              <p:nvPr/>
            </p:nvSpPr>
            <p:spPr bwMode="auto">
              <a:xfrm>
                <a:off x="5118" y="1205"/>
                <a:ext cx="63" cy="33"/>
              </a:xfrm>
              <a:custGeom>
                <a:avLst/>
                <a:gdLst>
                  <a:gd name="T0" fmla="*/ 63 w 63"/>
                  <a:gd name="T1" fmla="*/ 4 h 33"/>
                  <a:gd name="T2" fmla="*/ 60 w 63"/>
                  <a:gd name="T3" fmla="*/ 2 h 33"/>
                  <a:gd name="T4" fmla="*/ 0 w 63"/>
                  <a:gd name="T5" fmla="*/ 31 h 33"/>
                  <a:gd name="T6" fmla="*/ 4 w 63"/>
                  <a:gd name="T7" fmla="*/ 33 h 33"/>
                  <a:gd name="T8" fmla="*/ 63 w 63"/>
                  <a:gd name="T9" fmla="*/ 4 h 33"/>
                </a:gdLst>
                <a:ahLst/>
                <a:cxnLst>
                  <a:cxn ang="0">
                    <a:pos x="T0" y="T1"/>
                  </a:cxn>
                  <a:cxn ang="0">
                    <a:pos x="T2" y="T3"/>
                  </a:cxn>
                  <a:cxn ang="0">
                    <a:pos x="T4" y="T5"/>
                  </a:cxn>
                  <a:cxn ang="0">
                    <a:pos x="T6" y="T7"/>
                  </a:cxn>
                  <a:cxn ang="0">
                    <a:pos x="T8" y="T9"/>
                  </a:cxn>
                </a:cxnLst>
                <a:rect l="0" t="0" r="r" b="b"/>
                <a:pathLst>
                  <a:path w="63" h="33">
                    <a:moveTo>
                      <a:pt x="63" y="4"/>
                    </a:moveTo>
                    <a:cubicBezTo>
                      <a:pt x="60" y="2"/>
                      <a:pt x="60" y="2"/>
                      <a:pt x="60" y="2"/>
                    </a:cubicBezTo>
                    <a:cubicBezTo>
                      <a:pt x="59" y="0"/>
                      <a:pt x="3" y="30"/>
                      <a:pt x="0" y="31"/>
                    </a:cubicBezTo>
                    <a:cubicBezTo>
                      <a:pt x="4" y="33"/>
                      <a:pt x="4" y="33"/>
                      <a:pt x="4" y="33"/>
                    </a:cubicBezTo>
                    <a:cubicBezTo>
                      <a:pt x="6" y="32"/>
                      <a:pt x="63" y="3"/>
                      <a:pt x="63" y="4"/>
                    </a:cubicBezTo>
                    <a:close/>
                  </a:path>
                </a:pathLst>
              </a:custGeom>
              <a:solidFill>
                <a:srgbClr val="7D7D7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299" name="Freeform 919"/>
              <p:cNvSpPr/>
              <p:nvPr/>
            </p:nvSpPr>
            <p:spPr bwMode="auto">
              <a:xfrm>
                <a:off x="5111" y="1236"/>
                <a:ext cx="11" cy="5"/>
              </a:xfrm>
              <a:custGeom>
                <a:avLst/>
                <a:gdLst>
                  <a:gd name="T0" fmla="*/ 11 w 11"/>
                  <a:gd name="T1" fmla="*/ 2 h 5"/>
                  <a:gd name="T2" fmla="*/ 7 w 11"/>
                  <a:gd name="T3" fmla="*/ 0 h 5"/>
                  <a:gd name="T4" fmla="*/ 0 w 11"/>
                  <a:gd name="T5" fmla="*/ 4 h 5"/>
                  <a:gd name="T6" fmla="*/ 3 w 11"/>
                  <a:gd name="T7" fmla="*/ 5 h 5"/>
                  <a:gd name="T8" fmla="*/ 11 w 11"/>
                  <a:gd name="T9" fmla="*/ 2 h 5"/>
                </a:gdLst>
                <a:ahLst/>
                <a:cxnLst>
                  <a:cxn ang="0">
                    <a:pos x="T0" y="T1"/>
                  </a:cxn>
                  <a:cxn ang="0">
                    <a:pos x="T2" y="T3"/>
                  </a:cxn>
                  <a:cxn ang="0">
                    <a:pos x="T4" y="T5"/>
                  </a:cxn>
                  <a:cxn ang="0">
                    <a:pos x="T6" y="T7"/>
                  </a:cxn>
                  <a:cxn ang="0">
                    <a:pos x="T8" y="T9"/>
                  </a:cxn>
                </a:cxnLst>
                <a:rect l="0" t="0" r="r" b="b"/>
                <a:pathLst>
                  <a:path w="11" h="5">
                    <a:moveTo>
                      <a:pt x="11" y="2"/>
                    </a:moveTo>
                    <a:cubicBezTo>
                      <a:pt x="7" y="0"/>
                      <a:pt x="7" y="0"/>
                      <a:pt x="7" y="0"/>
                    </a:cubicBezTo>
                    <a:cubicBezTo>
                      <a:pt x="5" y="1"/>
                      <a:pt x="2" y="2"/>
                      <a:pt x="0" y="4"/>
                    </a:cubicBezTo>
                    <a:cubicBezTo>
                      <a:pt x="3" y="5"/>
                      <a:pt x="3" y="5"/>
                      <a:pt x="3" y="5"/>
                    </a:cubicBezTo>
                    <a:cubicBezTo>
                      <a:pt x="5" y="4"/>
                      <a:pt x="8" y="3"/>
                      <a:pt x="11" y="2"/>
                    </a:cubicBezTo>
                    <a:close/>
                  </a:path>
                </a:pathLst>
              </a:custGeom>
              <a:solidFill>
                <a:srgbClr val="7D7D7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300" name="Freeform 920"/>
              <p:cNvSpPr/>
              <p:nvPr/>
            </p:nvSpPr>
            <p:spPr bwMode="auto">
              <a:xfrm>
                <a:off x="5099" y="1240"/>
                <a:ext cx="15" cy="11"/>
              </a:xfrm>
              <a:custGeom>
                <a:avLst/>
                <a:gdLst>
                  <a:gd name="T0" fmla="*/ 15 w 15"/>
                  <a:gd name="T1" fmla="*/ 1 h 11"/>
                  <a:gd name="T2" fmla="*/ 12 w 15"/>
                  <a:gd name="T3" fmla="*/ 0 h 11"/>
                  <a:gd name="T4" fmla="*/ 0 w 15"/>
                  <a:gd name="T5" fmla="*/ 9 h 11"/>
                  <a:gd name="T6" fmla="*/ 3 w 15"/>
                  <a:gd name="T7" fmla="*/ 11 h 11"/>
                  <a:gd name="T8" fmla="*/ 15 w 15"/>
                  <a:gd name="T9" fmla="*/ 1 h 11"/>
                </a:gdLst>
                <a:ahLst/>
                <a:cxnLst>
                  <a:cxn ang="0">
                    <a:pos x="T0" y="T1"/>
                  </a:cxn>
                  <a:cxn ang="0">
                    <a:pos x="T2" y="T3"/>
                  </a:cxn>
                  <a:cxn ang="0">
                    <a:pos x="T4" y="T5"/>
                  </a:cxn>
                  <a:cxn ang="0">
                    <a:pos x="T6" y="T7"/>
                  </a:cxn>
                  <a:cxn ang="0">
                    <a:pos x="T8" y="T9"/>
                  </a:cxn>
                </a:cxnLst>
                <a:rect l="0" t="0" r="r" b="b"/>
                <a:pathLst>
                  <a:path w="15" h="11">
                    <a:moveTo>
                      <a:pt x="15" y="1"/>
                    </a:moveTo>
                    <a:cubicBezTo>
                      <a:pt x="12" y="0"/>
                      <a:pt x="12" y="0"/>
                      <a:pt x="12" y="0"/>
                    </a:cubicBezTo>
                    <a:cubicBezTo>
                      <a:pt x="7" y="2"/>
                      <a:pt x="3" y="6"/>
                      <a:pt x="0" y="9"/>
                    </a:cubicBezTo>
                    <a:cubicBezTo>
                      <a:pt x="3" y="11"/>
                      <a:pt x="3" y="11"/>
                      <a:pt x="3" y="11"/>
                    </a:cubicBezTo>
                    <a:cubicBezTo>
                      <a:pt x="6" y="8"/>
                      <a:pt x="10" y="4"/>
                      <a:pt x="15" y="1"/>
                    </a:cubicBezTo>
                    <a:close/>
                  </a:path>
                </a:pathLst>
              </a:custGeom>
              <a:solidFill>
                <a:srgbClr val="7D7D7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301" name="Freeform 921"/>
              <p:cNvSpPr/>
              <p:nvPr/>
            </p:nvSpPr>
            <p:spPr bwMode="auto">
              <a:xfrm>
                <a:off x="5092" y="1249"/>
                <a:ext cx="10" cy="13"/>
              </a:xfrm>
              <a:custGeom>
                <a:avLst/>
                <a:gdLst>
                  <a:gd name="T0" fmla="*/ 10 w 10"/>
                  <a:gd name="T1" fmla="*/ 2 h 13"/>
                  <a:gd name="T2" fmla="*/ 7 w 10"/>
                  <a:gd name="T3" fmla="*/ 0 h 13"/>
                  <a:gd name="T4" fmla="*/ 0 w 10"/>
                  <a:gd name="T5" fmla="*/ 11 h 13"/>
                  <a:gd name="T6" fmla="*/ 3 w 10"/>
                  <a:gd name="T7" fmla="*/ 13 h 13"/>
                  <a:gd name="T8" fmla="*/ 10 w 10"/>
                  <a:gd name="T9" fmla="*/ 2 h 13"/>
                </a:gdLst>
                <a:ahLst/>
                <a:cxnLst>
                  <a:cxn ang="0">
                    <a:pos x="T0" y="T1"/>
                  </a:cxn>
                  <a:cxn ang="0">
                    <a:pos x="T2" y="T3"/>
                  </a:cxn>
                  <a:cxn ang="0">
                    <a:pos x="T4" y="T5"/>
                  </a:cxn>
                  <a:cxn ang="0">
                    <a:pos x="T6" y="T7"/>
                  </a:cxn>
                  <a:cxn ang="0">
                    <a:pos x="T8" y="T9"/>
                  </a:cxn>
                </a:cxnLst>
                <a:rect l="0" t="0" r="r" b="b"/>
                <a:pathLst>
                  <a:path w="10" h="13">
                    <a:moveTo>
                      <a:pt x="10" y="2"/>
                    </a:moveTo>
                    <a:cubicBezTo>
                      <a:pt x="7" y="0"/>
                      <a:pt x="7" y="0"/>
                      <a:pt x="7" y="0"/>
                    </a:cubicBezTo>
                    <a:cubicBezTo>
                      <a:pt x="4" y="4"/>
                      <a:pt x="2" y="7"/>
                      <a:pt x="0" y="11"/>
                    </a:cubicBezTo>
                    <a:cubicBezTo>
                      <a:pt x="3" y="13"/>
                      <a:pt x="3" y="13"/>
                      <a:pt x="3" y="13"/>
                    </a:cubicBezTo>
                    <a:cubicBezTo>
                      <a:pt x="5" y="9"/>
                      <a:pt x="7" y="6"/>
                      <a:pt x="10" y="2"/>
                    </a:cubicBezTo>
                    <a:close/>
                  </a:path>
                </a:pathLst>
              </a:custGeom>
              <a:solidFill>
                <a:srgbClr val="7D7D7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302" name="Freeform 922"/>
              <p:cNvSpPr/>
              <p:nvPr/>
            </p:nvSpPr>
            <p:spPr bwMode="auto">
              <a:xfrm>
                <a:off x="5087" y="1260"/>
                <a:ext cx="8" cy="26"/>
              </a:xfrm>
              <a:custGeom>
                <a:avLst/>
                <a:gdLst>
                  <a:gd name="T0" fmla="*/ 8 w 8"/>
                  <a:gd name="T1" fmla="*/ 2 h 26"/>
                  <a:gd name="T2" fmla="*/ 5 w 8"/>
                  <a:gd name="T3" fmla="*/ 0 h 26"/>
                  <a:gd name="T4" fmla="*/ 2 w 8"/>
                  <a:gd name="T5" fmla="*/ 24 h 26"/>
                  <a:gd name="T6" fmla="*/ 6 w 8"/>
                  <a:gd name="T7" fmla="*/ 26 h 26"/>
                  <a:gd name="T8" fmla="*/ 8 w 8"/>
                  <a:gd name="T9" fmla="*/ 2 h 26"/>
                </a:gdLst>
                <a:ahLst/>
                <a:cxnLst>
                  <a:cxn ang="0">
                    <a:pos x="T0" y="T1"/>
                  </a:cxn>
                  <a:cxn ang="0">
                    <a:pos x="T2" y="T3"/>
                  </a:cxn>
                  <a:cxn ang="0">
                    <a:pos x="T4" y="T5"/>
                  </a:cxn>
                  <a:cxn ang="0">
                    <a:pos x="T6" y="T7"/>
                  </a:cxn>
                  <a:cxn ang="0">
                    <a:pos x="T8" y="T9"/>
                  </a:cxn>
                </a:cxnLst>
                <a:rect l="0" t="0" r="r" b="b"/>
                <a:pathLst>
                  <a:path w="8" h="26">
                    <a:moveTo>
                      <a:pt x="8" y="2"/>
                    </a:moveTo>
                    <a:cubicBezTo>
                      <a:pt x="5" y="0"/>
                      <a:pt x="5" y="0"/>
                      <a:pt x="5" y="0"/>
                    </a:cubicBezTo>
                    <a:cubicBezTo>
                      <a:pt x="0" y="11"/>
                      <a:pt x="2" y="23"/>
                      <a:pt x="2" y="24"/>
                    </a:cubicBezTo>
                    <a:cubicBezTo>
                      <a:pt x="6" y="26"/>
                      <a:pt x="6" y="26"/>
                      <a:pt x="6" y="26"/>
                    </a:cubicBezTo>
                    <a:cubicBezTo>
                      <a:pt x="6" y="25"/>
                      <a:pt x="3" y="13"/>
                      <a:pt x="8" y="2"/>
                    </a:cubicBezTo>
                    <a:close/>
                  </a:path>
                </a:pathLst>
              </a:custGeom>
              <a:solidFill>
                <a:srgbClr val="7D7D7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303" name="Freeform 923"/>
              <p:cNvSpPr/>
              <p:nvPr/>
            </p:nvSpPr>
            <p:spPr bwMode="auto">
              <a:xfrm>
                <a:off x="5086" y="1208"/>
                <a:ext cx="98" cy="78"/>
              </a:xfrm>
              <a:custGeom>
                <a:avLst/>
                <a:gdLst>
                  <a:gd name="T0" fmla="*/ 28 w 98"/>
                  <a:gd name="T1" fmla="*/ 33 h 78"/>
                  <a:gd name="T2" fmla="*/ 7 w 98"/>
                  <a:gd name="T3" fmla="*/ 78 h 78"/>
                  <a:gd name="T4" fmla="*/ 11 w 98"/>
                  <a:gd name="T5" fmla="*/ 72 h 78"/>
                  <a:gd name="T6" fmla="*/ 29 w 98"/>
                  <a:gd name="T7" fmla="*/ 38 h 78"/>
                  <a:gd name="T8" fmla="*/ 29 w 98"/>
                  <a:gd name="T9" fmla="*/ 37 h 78"/>
                  <a:gd name="T10" fmla="*/ 44 w 98"/>
                  <a:gd name="T11" fmla="*/ 41 h 78"/>
                  <a:gd name="T12" fmla="*/ 60 w 98"/>
                  <a:gd name="T13" fmla="*/ 24 h 78"/>
                  <a:gd name="T14" fmla="*/ 90 w 98"/>
                  <a:gd name="T15" fmla="*/ 7 h 78"/>
                  <a:gd name="T16" fmla="*/ 95 w 98"/>
                  <a:gd name="T17" fmla="*/ 1 h 78"/>
                  <a:gd name="T18" fmla="*/ 36 w 98"/>
                  <a:gd name="T19" fmla="*/ 30 h 78"/>
                  <a:gd name="T20" fmla="*/ 28 w 98"/>
                  <a:gd name="T21" fmla="*/ 33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8" h="78">
                    <a:moveTo>
                      <a:pt x="28" y="33"/>
                    </a:moveTo>
                    <a:cubicBezTo>
                      <a:pt x="0" y="49"/>
                      <a:pt x="7" y="77"/>
                      <a:pt x="7" y="78"/>
                    </a:cubicBezTo>
                    <a:cubicBezTo>
                      <a:pt x="11" y="72"/>
                      <a:pt x="11" y="72"/>
                      <a:pt x="11" y="72"/>
                    </a:cubicBezTo>
                    <a:cubicBezTo>
                      <a:pt x="10" y="71"/>
                      <a:pt x="6" y="51"/>
                      <a:pt x="29" y="38"/>
                    </a:cubicBezTo>
                    <a:cubicBezTo>
                      <a:pt x="29" y="37"/>
                      <a:pt x="29" y="37"/>
                      <a:pt x="29" y="37"/>
                    </a:cubicBezTo>
                    <a:cubicBezTo>
                      <a:pt x="39" y="32"/>
                      <a:pt x="44" y="40"/>
                      <a:pt x="44" y="41"/>
                    </a:cubicBezTo>
                    <a:cubicBezTo>
                      <a:pt x="47" y="34"/>
                      <a:pt x="53" y="28"/>
                      <a:pt x="60" y="24"/>
                    </a:cubicBezTo>
                    <a:cubicBezTo>
                      <a:pt x="67" y="20"/>
                      <a:pt x="89" y="8"/>
                      <a:pt x="90" y="7"/>
                    </a:cubicBezTo>
                    <a:cubicBezTo>
                      <a:pt x="98" y="3"/>
                      <a:pt x="95" y="1"/>
                      <a:pt x="95" y="1"/>
                    </a:cubicBezTo>
                    <a:cubicBezTo>
                      <a:pt x="93" y="0"/>
                      <a:pt x="38" y="29"/>
                      <a:pt x="36" y="30"/>
                    </a:cubicBezTo>
                    <a:cubicBezTo>
                      <a:pt x="33" y="31"/>
                      <a:pt x="30" y="32"/>
                      <a:pt x="28" y="33"/>
                    </a:cubicBezTo>
                    <a:close/>
                  </a:path>
                </a:pathLst>
              </a:custGeom>
              <a:solidFill>
                <a:srgbClr val="CECEC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304" name="Freeform 924"/>
              <p:cNvSpPr/>
              <p:nvPr/>
            </p:nvSpPr>
            <p:spPr bwMode="auto">
              <a:xfrm>
                <a:off x="4992" y="1105"/>
                <a:ext cx="32" cy="21"/>
              </a:xfrm>
              <a:custGeom>
                <a:avLst/>
                <a:gdLst>
                  <a:gd name="T0" fmla="*/ 25 w 32"/>
                  <a:gd name="T1" fmla="*/ 3 h 21"/>
                  <a:gd name="T2" fmla="*/ 8 w 32"/>
                  <a:gd name="T3" fmla="*/ 1 h 21"/>
                  <a:gd name="T4" fmla="*/ 0 w 32"/>
                  <a:gd name="T5" fmla="*/ 9 h 21"/>
                  <a:gd name="T6" fmla="*/ 3 w 32"/>
                  <a:gd name="T7" fmla="*/ 18 h 21"/>
                  <a:gd name="T8" fmla="*/ 11 w 32"/>
                  <a:gd name="T9" fmla="*/ 21 h 21"/>
                  <a:gd name="T10" fmla="*/ 18 w 32"/>
                  <a:gd name="T11" fmla="*/ 16 h 21"/>
                  <a:gd name="T12" fmla="*/ 32 w 32"/>
                  <a:gd name="T13" fmla="*/ 12 h 21"/>
                  <a:gd name="T14" fmla="*/ 25 w 32"/>
                  <a:gd name="T15" fmla="*/ 3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21">
                    <a:moveTo>
                      <a:pt x="25" y="3"/>
                    </a:moveTo>
                    <a:cubicBezTo>
                      <a:pt x="25" y="3"/>
                      <a:pt x="10" y="0"/>
                      <a:pt x="8" y="1"/>
                    </a:cubicBezTo>
                    <a:cubicBezTo>
                      <a:pt x="5" y="2"/>
                      <a:pt x="1" y="7"/>
                      <a:pt x="0" y="9"/>
                    </a:cubicBezTo>
                    <a:cubicBezTo>
                      <a:pt x="0" y="11"/>
                      <a:pt x="1" y="17"/>
                      <a:pt x="3" y="18"/>
                    </a:cubicBezTo>
                    <a:cubicBezTo>
                      <a:pt x="5" y="19"/>
                      <a:pt x="9" y="21"/>
                      <a:pt x="11" y="21"/>
                    </a:cubicBezTo>
                    <a:cubicBezTo>
                      <a:pt x="13" y="21"/>
                      <a:pt x="16" y="17"/>
                      <a:pt x="18" y="16"/>
                    </a:cubicBezTo>
                    <a:cubicBezTo>
                      <a:pt x="20" y="15"/>
                      <a:pt x="29" y="19"/>
                      <a:pt x="32" y="12"/>
                    </a:cubicBezTo>
                    <a:cubicBezTo>
                      <a:pt x="32" y="11"/>
                      <a:pt x="31" y="6"/>
                      <a:pt x="25" y="3"/>
                    </a:cubicBezTo>
                    <a:close/>
                  </a:path>
                </a:pathLst>
              </a:custGeom>
              <a:solidFill>
                <a:srgbClr val="E8C5A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305" name="Freeform 925"/>
              <p:cNvSpPr/>
              <p:nvPr/>
            </p:nvSpPr>
            <p:spPr bwMode="auto">
              <a:xfrm>
                <a:off x="5101" y="1253"/>
                <a:ext cx="50" cy="45"/>
              </a:xfrm>
              <a:custGeom>
                <a:avLst/>
                <a:gdLst>
                  <a:gd name="T0" fmla="*/ 23 w 50"/>
                  <a:gd name="T1" fmla="*/ 8 h 45"/>
                  <a:gd name="T2" fmla="*/ 22 w 50"/>
                  <a:gd name="T3" fmla="*/ 14 h 45"/>
                  <a:gd name="T4" fmla="*/ 8 w 50"/>
                  <a:gd name="T5" fmla="*/ 26 h 45"/>
                  <a:gd name="T6" fmla="*/ 1 w 50"/>
                  <a:gd name="T7" fmla="*/ 35 h 45"/>
                  <a:gd name="T8" fmla="*/ 0 w 50"/>
                  <a:gd name="T9" fmla="*/ 40 h 45"/>
                  <a:gd name="T10" fmla="*/ 2 w 50"/>
                  <a:gd name="T11" fmla="*/ 44 h 45"/>
                  <a:gd name="T12" fmla="*/ 10 w 50"/>
                  <a:gd name="T13" fmla="*/ 45 h 45"/>
                  <a:gd name="T14" fmla="*/ 25 w 50"/>
                  <a:gd name="T15" fmla="*/ 38 h 45"/>
                  <a:gd name="T16" fmla="*/ 50 w 50"/>
                  <a:gd name="T17" fmla="*/ 20 h 45"/>
                  <a:gd name="T18" fmla="*/ 50 w 50"/>
                  <a:gd name="T19" fmla="*/ 17 h 45"/>
                  <a:gd name="T20" fmla="*/ 43 w 50"/>
                  <a:gd name="T21" fmla="*/ 0 h 45"/>
                  <a:gd name="T22" fmla="*/ 23 w 50"/>
                  <a:gd name="T23" fmla="*/ 8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45">
                    <a:moveTo>
                      <a:pt x="23" y="8"/>
                    </a:moveTo>
                    <a:cubicBezTo>
                      <a:pt x="22" y="14"/>
                      <a:pt x="22" y="14"/>
                      <a:pt x="22" y="14"/>
                    </a:cubicBezTo>
                    <a:cubicBezTo>
                      <a:pt x="8" y="26"/>
                      <a:pt x="8" y="26"/>
                      <a:pt x="8" y="26"/>
                    </a:cubicBezTo>
                    <a:cubicBezTo>
                      <a:pt x="8" y="26"/>
                      <a:pt x="3" y="32"/>
                      <a:pt x="1" y="35"/>
                    </a:cubicBezTo>
                    <a:cubicBezTo>
                      <a:pt x="0" y="36"/>
                      <a:pt x="0" y="38"/>
                      <a:pt x="0" y="40"/>
                    </a:cubicBezTo>
                    <a:cubicBezTo>
                      <a:pt x="0" y="41"/>
                      <a:pt x="1" y="43"/>
                      <a:pt x="2" y="44"/>
                    </a:cubicBezTo>
                    <a:cubicBezTo>
                      <a:pt x="4" y="45"/>
                      <a:pt x="7" y="45"/>
                      <a:pt x="10" y="45"/>
                    </a:cubicBezTo>
                    <a:cubicBezTo>
                      <a:pt x="18" y="45"/>
                      <a:pt x="25" y="38"/>
                      <a:pt x="25" y="38"/>
                    </a:cubicBezTo>
                    <a:cubicBezTo>
                      <a:pt x="26" y="37"/>
                      <a:pt x="50" y="20"/>
                      <a:pt x="50" y="20"/>
                    </a:cubicBezTo>
                    <a:cubicBezTo>
                      <a:pt x="50" y="20"/>
                      <a:pt x="50" y="19"/>
                      <a:pt x="50" y="17"/>
                    </a:cubicBezTo>
                    <a:cubicBezTo>
                      <a:pt x="48" y="8"/>
                      <a:pt x="43" y="0"/>
                      <a:pt x="43" y="0"/>
                    </a:cubicBezTo>
                    <a:lnTo>
                      <a:pt x="23" y="8"/>
                    </a:lnTo>
                    <a:close/>
                  </a:path>
                </a:pathLst>
              </a:custGeom>
              <a:solidFill>
                <a:srgbClr val="269FC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306" name="Freeform 926"/>
              <p:cNvSpPr/>
              <p:nvPr/>
            </p:nvSpPr>
            <p:spPr bwMode="auto">
              <a:xfrm>
                <a:off x="5112" y="1274"/>
                <a:ext cx="14" cy="6"/>
              </a:xfrm>
              <a:custGeom>
                <a:avLst/>
                <a:gdLst>
                  <a:gd name="T0" fmla="*/ 13 w 14"/>
                  <a:gd name="T1" fmla="*/ 6 h 6"/>
                  <a:gd name="T2" fmla="*/ 14 w 14"/>
                  <a:gd name="T3" fmla="*/ 6 h 6"/>
                  <a:gd name="T4" fmla="*/ 14 w 14"/>
                  <a:gd name="T5" fmla="*/ 5 h 6"/>
                  <a:gd name="T6" fmla="*/ 6 w 14"/>
                  <a:gd name="T7" fmla="*/ 1 h 6"/>
                  <a:gd name="T8" fmla="*/ 0 w 14"/>
                  <a:gd name="T9" fmla="*/ 1 h 6"/>
                  <a:gd name="T10" fmla="*/ 0 w 14"/>
                  <a:gd name="T11" fmla="*/ 2 h 6"/>
                  <a:gd name="T12" fmla="*/ 1 w 14"/>
                  <a:gd name="T13" fmla="*/ 2 h 6"/>
                  <a:gd name="T14" fmla="*/ 6 w 14"/>
                  <a:gd name="T15" fmla="*/ 2 h 6"/>
                  <a:gd name="T16" fmla="*/ 13 w 14"/>
                  <a:gd name="T17"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6">
                    <a:moveTo>
                      <a:pt x="13" y="6"/>
                    </a:moveTo>
                    <a:cubicBezTo>
                      <a:pt x="14" y="6"/>
                      <a:pt x="14" y="6"/>
                      <a:pt x="14" y="6"/>
                    </a:cubicBezTo>
                    <a:cubicBezTo>
                      <a:pt x="14" y="5"/>
                      <a:pt x="14" y="5"/>
                      <a:pt x="14" y="5"/>
                    </a:cubicBezTo>
                    <a:cubicBezTo>
                      <a:pt x="13" y="4"/>
                      <a:pt x="10" y="2"/>
                      <a:pt x="6" y="1"/>
                    </a:cubicBezTo>
                    <a:cubicBezTo>
                      <a:pt x="3" y="0"/>
                      <a:pt x="1" y="1"/>
                      <a:pt x="0" y="1"/>
                    </a:cubicBezTo>
                    <a:cubicBezTo>
                      <a:pt x="0" y="2"/>
                      <a:pt x="0" y="2"/>
                      <a:pt x="0" y="2"/>
                    </a:cubicBezTo>
                    <a:cubicBezTo>
                      <a:pt x="1" y="2"/>
                      <a:pt x="1" y="2"/>
                      <a:pt x="1" y="2"/>
                    </a:cubicBezTo>
                    <a:cubicBezTo>
                      <a:pt x="1" y="2"/>
                      <a:pt x="3" y="1"/>
                      <a:pt x="6" y="2"/>
                    </a:cubicBezTo>
                    <a:cubicBezTo>
                      <a:pt x="9" y="3"/>
                      <a:pt x="12" y="5"/>
                      <a:pt x="13" y="6"/>
                    </a:cubicBezTo>
                    <a:close/>
                  </a:path>
                </a:pathLst>
              </a:custGeom>
              <a:solidFill>
                <a:srgbClr val="D5DFE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307" name="Freeform 927"/>
              <p:cNvSpPr/>
              <p:nvPr/>
            </p:nvSpPr>
            <p:spPr bwMode="auto">
              <a:xfrm>
                <a:off x="5109" y="1277"/>
                <a:ext cx="14" cy="5"/>
              </a:xfrm>
              <a:custGeom>
                <a:avLst/>
                <a:gdLst>
                  <a:gd name="T0" fmla="*/ 14 w 14"/>
                  <a:gd name="T1" fmla="*/ 5 h 5"/>
                  <a:gd name="T2" fmla="*/ 14 w 14"/>
                  <a:gd name="T3" fmla="*/ 5 h 5"/>
                  <a:gd name="T4" fmla="*/ 14 w 14"/>
                  <a:gd name="T5" fmla="*/ 5 h 5"/>
                  <a:gd name="T6" fmla="*/ 7 w 14"/>
                  <a:gd name="T7" fmla="*/ 1 h 5"/>
                  <a:gd name="T8" fmla="*/ 1 w 14"/>
                  <a:gd name="T9" fmla="*/ 1 h 5"/>
                  <a:gd name="T10" fmla="*/ 0 w 14"/>
                  <a:gd name="T11" fmla="*/ 2 h 5"/>
                  <a:gd name="T12" fmla="*/ 1 w 14"/>
                  <a:gd name="T13" fmla="*/ 2 h 5"/>
                  <a:gd name="T14" fmla="*/ 6 w 14"/>
                  <a:gd name="T15" fmla="*/ 1 h 5"/>
                  <a:gd name="T16" fmla="*/ 14 w 14"/>
                  <a:gd name="T17"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5">
                    <a:moveTo>
                      <a:pt x="14" y="5"/>
                    </a:moveTo>
                    <a:cubicBezTo>
                      <a:pt x="14" y="5"/>
                      <a:pt x="14" y="5"/>
                      <a:pt x="14" y="5"/>
                    </a:cubicBezTo>
                    <a:cubicBezTo>
                      <a:pt x="14" y="5"/>
                      <a:pt x="14" y="5"/>
                      <a:pt x="14" y="5"/>
                    </a:cubicBezTo>
                    <a:cubicBezTo>
                      <a:pt x="13" y="4"/>
                      <a:pt x="10" y="1"/>
                      <a:pt x="7" y="1"/>
                    </a:cubicBezTo>
                    <a:cubicBezTo>
                      <a:pt x="4" y="0"/>
                      <a:pt x="1" y="1"/>
                      <a:pt x="1" y="1"/>
                    </a:cubicBezTo>
                    <a:cubicBezTo>
                      <a:pt x="0" y="2"/>
                      <a:pt x="0" y="2"/>
                      <a:pt x="0" y="2"/>
                    </a:cubicBezTo>
                    <a:cubicBezTo>
                      <a:pt x="1" y="2"/>
                      <a:pt x="1" y="2"/>
                      <a:pt x="1" y="2"/>
                    </a:cubicBezTo>
                    <a:cubicBezTo>
                      <a:pt x="2" y="1"/>
                      <a:pt x="4" y="1"/>
                      <a:pt x="6" y="1"/>
                    </a:cubicBezTo>
                    <a:cubicBezTo>
                      <a:pt x="9" y="2"/>
                      <a:pt x="13" y="4"/>
                      <a:pt x="14" y="5"/>
                    </a:cubicBezTo>
                    <a:close/>
                  </a:path>
                </a:pathLst>
              </a:custGeom>
              <a:solidFill>
                <a:srgbClr val="D5DFE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308" name="Freeform 928"/>
              <p:cNvSpPr/>
              <p:nvPr/>
            </p:nvSpPr>
            <p:spPr bwMode="auto">
              <a:xfrm>
                <a:off x="5107" y="1280"/>
                <a:ext cx="14" cy="4"/>
              </a:xfrm>
              <a:custGeom>
                <a:avLst/>
                <a:gdLst>
                  <a:gd name="T0" fmla="*/ 14 w 14"/>
                  <a:gd name="T1" fmla="*/ 4 h 4"/>
                  <a:gd name="T2" fmla="*/ 14 w 14"/>
                  <a:gd name="T3" fmla="*/ 4 h 4"/>
                  <a:gd name="T4" fmla="*/ 14 w 14"/>
                  <a:gd name="T5" fmla="*/ 4 h 4"/>
                  <a:gd name="T6" fmla="*/ 6 w 14"/>
                  <a:gd name="T7" fmla="*/ 0 h 4"/>
                  <a:gd name="T8" fmla="*/ 0 w 14"/>
                  <a:gd name="T9" fmla="*/ 1 h 4"/>
                  <a:gd name="T10" fmla="*/ 0 w 14"/>
                  <a:gd name="T11" fmla="*/ 2 h 4"/>
                  <a:gd name="T12" fmla="*/ 1 w 14"/>
                  <a:gd name="T13" fmla="*/ 2 h 4"/>
                  <a:gd name="T14" fmla="*/ 6 w 14"/>
                  <a:gd name="T15" fmla="*/ 1 h 4"/>
                  <a:gd name="T16" fmla="*/ 14 w 14"/>
                  <a:gd name="T17"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4">
                    <a:moveTo>
                      <a:pt x="14" y="4"/>
                    </a:moveTo>
                    <a:cubicBezTo>
                      <a:pt x="14" y="4"/>
                      <a:pt x="14" y="4"/>
                      <a:pt x="14" y="4"/>
                    </a:cubicBezTo>
                    <a:cubicBezTo>
                      <a:pt x="14" y="4"/>
                      <a:pt x="14" y="4"/>
                      <a:pt x="14" y="4"/>
                    </a:cubicBezTo>
                    <a:cubicBezTo>
                      <a:pt x="13" y="3"/>
                      <a:pt x="9" y="1"/>
                      <a:pt x="6" y="0"/>
                    </a:cubicBezTo>
                    <a:cubicBezTo>
                      <a:pt x="3" y="0"/>
                      <a:pt x="1" y="0"/>
                      <a:pt x="0" y="1"/>
                    </a:cubicBezTo>
                    <a:cubicBezTo>
                      <a:pt x="0" y="2"/>
                      <a:pt x="0" y="2"/>
                      <a:pt x="0" y="2"/>
                    </a:cubicBezTo>
                    <a:cubicBezTo>
                      <a:pt x="1" y="2"/>
                      <a:pt x="1" y="2"/>
                      <a:pt x="1" y="2"/>
                    </a:cubicBezTo>
                    <a:cubicBezTo>
                      <a:pt x="1" y="1"/>
                      <a:pt x="3" y="1"/>
                      <a:pt x="6" y="1"/>
                    </a:cubicBezTo>
                    <a:cubicBezTo>
                      <a:pt x="9" y="2"/>
                      <a:pt x="12" y="4"/>
                      <a:pt x="14" y="4"/>
                    </a:cubicBezTo>
                    <a:close/>
                  </a:path>
                </a:pathLst>
              </a:custGeom>
              <a:solidFill>
                <a:srgbClr val="D5DFE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309" name="Freeform 929"/>
              <p:cNvSpPr/>
              <p:nvPr/>
            </p:nvSpPr>
            <p:spPr bwMode="auto">
              <a:xfrm>
                <a:off x="5101" y="1285"/>
                <a:ext cx="21" cy="13"/>
              </a:xfrm>
              <a:custGeom>
                <a:avLst/>
                <a:gdLst>
                  <a:gd name="T0" fmla="*/ 1 w 21"/>
                  <a:gd name="T1" fmla="*/ 3 h 13"/>
                  <a:gd name="T2" fmla="*/ 2 w 21"/>
                  <a:gd name="T3" fmla="*/ 1 h 13"/>
                  <a:gd name="T4" fmla="*/ 10 w 21"/>
                  <a:gd name="T5" fmla="*/ 1 h 13"/>
                  <a:gd name="T6" fmla="*/ 21 w 21"/>
                  <a:gd name="T7" fmla="*/ 8 h 13"/>
                  <a:gd name="T8" fmla="*/ 6 w 21"/>
                  <a:gd name="T9" fmla="*/ 13 h 13"/>
                  <a:gd name="T10" fmla="*/ 6 w 21"/>
                  <a:gd name="T11" fmla="*/ 13 h 13"/>
                  <a:gd name="T12" fmla="*/ 2 w 21"/>
                  <a:gd name="T13" fmla="*/ 12 h 13"/>
                  <a:gd name="T14" fmla="*/ 0 w 21"/>
                  <a:gd name="T15" fmla="*/ 8 h 13"/>
                  <a:gd name="T16" fmla="*/ 1 w 21"/>
                  <a:gd name="T17" fmla="*/ 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 h="13">
                    <a:moveTo>
                      <a:pt x="1" y="3"/>
                    </a:moveTo>
                    <a:cubicBezTo>
                      <a:pt x="1" y="2"/>
                      <a:pt x="2" y="2"/>
                      <a:pt x="2" y="1"/>
                    </a:cubicBezTo>
                    <a:cubicBezTo>
                      <a:pt x="3" y="1"/>
                      <a:pt x="5" y="0"/>
                      <a:pt x="10" y="1"/>
                    </a:cubicBezTo>
                    <a:cubicBezTo>
                      <a:pt x="17" y="3"/>
                      <a:pt x="21" y="8"/>
                      <a:pt x="21" y="8"/>
                    </a:cubicBezTo>
                    <a:cubicBezTo>
                      <a:pt x="21" y="8"/>
                      <a:pt x="17" y="11"/>
                      <a:pt x="6" y="13"/>
                    </a:cubicBezTo>
                    <a:cubicBezTo>
                      <a:pt x="6" y="13"/>
                      <a:pt x="6" y="13"/>
                      <a:pt x="6" y="13"/>
                    </a:cubicBezTo>
                    <a:cubicBezTo>
                      <a:pt x="4" y="13"/>
                      <a:pt x="3" y="12"/>
                      <a:pt x="2" y="12"/>
                    </a:cubicBezTo>
                    <a:cubicBezTo>
                      <a:pt x="1" y="11"/>
                      <a:pt x="0" y="9"/>
                      <a:pt x="0" y="8"/>
                    </a:cubicBezTo>
                    <a:cubicBezTo>
                      <a:pt x="0" y="6"/>
                      <a:pt x="0" y="4"/>
                      <a:pt x="1" y="3"/>
                    </a:cubicBezTo>
                    <a:close/>
                  </a:path>
                </a:pathLst>
              </a:custGeom>
              <a:solidFill>
                <a:srgbClr val="254B6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310" name="Freeform 930"/>
              <p:cNvSpPr/>
              <p:nvPr/>
            </p:nvSpPr>
            <p:spPr bwMode="auto">
              <a:xfrm>
                <a:off x="5101" y="1270"/>
                <a:ext cx="50" cy="30"/>
              </a:xfrm>
              <a:custGeom>
                <a:avLst/>
                <a:gdLst>
                  <a:gd name="T0" fmla="*/ 0 w 50"/>
                  <a:gd name="T1" fmla="*/ 23 h 30"/>
                  <a:gd name="T2" fmla="*/ 9 w 50"/>
                  <a:gd name="T3" fmla="*/ 26 h 30"/>
                  <a:gd name="T4" fmla="*/ 47 w 50"/>
                  <a:gd name="T5" fmla="*/ 3 h 30"/>
                  <a:gd name="T6" fmla="*/ 50 w 50"/>
                  <a:gd name="T7" fmla="*/ 0 h 30"/>
                  <a:gd name="T8" fmla="*/ 50 w 50"/>
                  <a:gd name="T9" fmla="*/ 3 h 30"/>
                  <a:gd name="T10" fmla="*/ 49 w 50"/>
                  <a:gd name="T11" fmla="*/ 7 h 30"/>
                  <a:gd name="T12" fmla="*/ 29 w 50"/>
                  <a:gd name="T13" fmla="*/ 22 h 30"/>
                  <a:gd name="T14" fmla="*/ 10 w 50"/>
                  <a:gd name="T15" fmla="*/ 29 h 30"/>
                  <a:gd name="T16" fmla="*/ 1 w 50"/>
                  <a:gd name="T17" fmla="*/ 27 h 30"/>
                  <a:gd name="T18" fmla="*/ 0 w 50"/>
                  <a:gd name="T19" fmla="*/ 2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30">
                    <a:moveTo>
                      <a:pt x="0" y="23"/>
                    </a:moveTo>
                    <a:cubicBezTo>
                      <a:pt x="1" y="25"/>
                      <a:pt x="7" y="26"/>
                      <a:pt x="9" y="26"/>
                    </a:cubicBezTo>
                    <a:cubicBezTo>
                      <a:pt x="23" y="26"/>
                      <a:pt x="46" y="4"/>
                      <a:pt x="47" y="3"/>
                    </a:cubicBezTo>
                    <a:cubicBezTo>
                      <a:pt x="49" y="1"/>
                      <a:pt x="50" y="0"/>
                      <a:pt x="50" y="0"/>
                    </a:cubicBezTo>
                    <a:cubicBezTo>
                      <a:pt x="50" y="3"/>
                      <a:pt x="50" y="3"/>
                      <a:pt x="50" y="3"/>
                    </a:cubicBezTo>
                    <a:cubicBezTo>
                      <a:pt x="50" y="3"/>
                      <a:pt x="50" y="6"/>
                      <a:pt x="49" y="7"/>
                    </a:cubicBezTo>
                    <a:cubicBezTo>
                      <a:pt x="48" y="8"/>
                      <a:pt x="31" y="21"/>
                      <a:pt x="29" y="22"/>
                    </a:cubicBezTo>
                    <a:cubicBezTo>
                      <a:pt x="29" y="22"/>
                      <a:pt x="19" y="30"/>
                      <a:pt x="10" y="29"/>
                    </a:cubicBezTo>
                    <a:cubicBezTo>
                      <a:pt x="7" y="29"/>
                      <a:pt x="3" y="29"/>
                      <a:pt x="1" y="27"/>
                    </a:cubicBezTo>
                    <a:cubicBezTo>
                      <a:pt x="0" y="26"/>
                      <a:pt x="0" y="22"/>
                      <a:pt x="0" y="23"/>
                    </a:cubicBezTo>
                    <a:close/>
                  </a:path>
                </a:pathLst>
              </a:custGeom>
              <a:solidFill>
                <a:srgbClr val="D5DFE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311" name="Freeform 931"/>
              <p:cNvSpPr/>
              <p:nvPr/>
            </p:nvSpPr>
            <p:spPr bwMode="auto">
              <a:xfrm>
                <a:off x="5102" y="1087"/>
                <a:ext cx="68" cy="186"/>
              </a:xfrm>
              <a:custGeom>
                <a:avLst/>
                <a:gdLst>
                  <a:gd name="T0" fmla="*/ 24 w 68"/>
                  <a:gd name="T1" fmla="*/ 21 h 186"/>
                  <a:gd name="T2" fmla="*/ 2 w 68"/>
                  <a:gd name="T3" fmla="*/ 108 h 186"/>
                  <a:gd name="T4" fmla="*/ 6 w 68"/>
                  <a:gd name="T5" fmla="*/ 134 h 186"/>
                  <a:gd name="T6" fmla="*/ 19 w 68"/>
                  <a:gd name="T7" fmla="*/ 181 h 186"/>
                  <a:gd name="T8" fmla="*/ 38 w 68"/>
                  <a:gd name="T9" fmla="*/ 182 h 186"/>
                  <a:gd name="T10" fmla="*/ 47 w 68"/>
                  <a:gd name="T11" fmla="*/ 174 h 186"/>
                  <a:gd name="T12" fmla="*/ 34 w 68"/>
                  <a:gd name="T13" fmla="*/ 120 h 186"/>
                  <a:gd name="T14" fmla="*/ 36 w 68"/>
                  <a:gd name="T15" fmla="*/ 101 h 186"/>
                  <a:gd name="T16" fmla="*/ 55 w 68"/>
                  <a:gd name="T17" fmla="*/ 51 h 186"/>
                  <a:gd name="T18" fmla="*/ 61 w 68"/>
                  <a:gd name="T19" fmla="*/ 11 h 186"/>
                  <a:gd name="T20" fmla="*/ 24 w 68"/>
                  <a:gd name="T21" fmla="*/ 21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8" h="186">
                    <a:moveTo>
                      <a:pt x="24" y="21"/>
                    </a:moveTo>
                    <a:cubicBezTo>
                      <a:pt x="24" y="21"/>
                      <a:pt x="6" y="81"/>
                      <a:pt x="2" y="108"/>
                    </a:cubicBezTo>
                    <a:cubicBezTo>
                      <a:pt x="0" y="117"/>
                      <a:pt x="6" y="134"/>
                      <a:pt x="6" y="134"/>
                    </a:cubicBezTo>
                    <a:cubicBezTo>
                      <a:pt x="19" y="181"/>
                      <a:pt x="19" y="181"/>
                      <a:pt x="19" y="181"/>
                    </a:cubicBezTo>
                    <a:cubicBezTo>
                      <a:pt x="19" y="181"/>
                      <a:pt x="29" y="186"/>
                      <a:pt x="38" y="182"/>
                    </a:cubicBezTo>
                    <a:cubicBezTo>
                      <a:pt x="46" y="177"/>
                      <a:pt x="47" y="174"/>
                      <a:pt x="47" y="174"/>
                    </a:cubicBezTo>
                    <a:cubicBezTo>
                      <a:pt x="47" y="174"/>
                      <a:pt x="41" y="141"/>
                      <a:pt x="34" y="120"/>
                    </a:cubicBezTo>
                    <a:cubicBezTo>
                      <a:pt x="32" y="111"/>
                      <a:pt x="36" y="101"/>
                      <a:pt x="36" y="101"/>
                    </a:cubicBezTo>
                    <a:cubicBezTo>
                      <a:pt x="55" y="51"/>
                      <a:pt x="55" y="51"/>
                      <a:pt x="55" y="51"/>
                    </a:cubicBezTo>
                    <a:cubicBezTo>
                      <a:pt x="55" y="51"/>
                      <a:pt x="68" y="26"/>
                      <a:pt x="61" y="11"/>
                    </a:cubicBezTo>
                    <a:cubicBezTo>
                      <a:pt x="56" y="0"/>
                      <a:pt x="24" y="21"/>
                      <a:pt x="24" y="21"/>
                    </a:cubicBezTo>
                    <a:close/>
                  </a:path>
                </a:pathLst>
              </a:custGeom>
              <a:solidFill>
                <a:srgbClr val="254B6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312" name="Freeform 932"/>
              <p:cNvSpPr/>
              <p:nvPr/>
            </p:nvSpPr>
            <p:spPr bwMode="auto">
              <a:xfrm>
                <a:off x="5011" y="1030"/>
                <a:ext cx="83" cy="89"/>
              </a:xfrm>
              <a:custGeom>
                <a:avLst/>
                <a:gdLst>
                  <a:gd name="T0" fmla="*/ 8 w 83"/>
                  <a:gd name="T1" fmla="*/ 90 h 90"/>
                  <a:gd name="T2" fmla="*/ 39 w 83"/>
                  <a:gd name="T3" fmla="*/ 75 h 90"/>
                  <a:gd name="T4" fmla="*/ 54 w 83"/>
                  <a:gd name="T5" fmla="*/ 61 h 90"/>
                  <a:gd name="T6" fmla="*/ 78 w 83"/>
                  <a:gd name="T7" fmla="*/ 19 h 90"/>
                  <a:gd name="T8" fmla="*/ 56 w 83"/>
                  <a:gd name="T9" fmla="*/ 13 h 90"/>
                  <a:gd name="T10" fmla="*/ 35 w 83"/>
                  <a:gd name="T11" fmla="*/ 52 h 90"/>
                  <a:gd name="T12" fmla="*/ 25 w 83"/>
                  <a:gd name="T13" fmla="*/ 61 h 90"/>
                  <a:gd name="T14" fmla="*/ 0 w 83"/>
                  <a:gd name="T15" fmla="*/ 83 h 90"/>
                  <a:gd name="T16" fmla="*/ 8 w 83"/>
                  <a:gd name="T17"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90">
                    <a:moveTo>
                      <a:pt x="8" y="90"/>
                    </a:moveTo>
                    <a:cubicBezTo>
                      <a:pt x="14" y="89"/>
                      <a:pt x="33" y="80"/>
                      <a:pt x="39" y="75"/>
                    </a:cubicBezTo>
                    <a:cubicBezTo>
                      <a:pt x="48" y="70"/>
                      <a:pt x="54" y="61"/>
                      <a:pt x="54" y="61"/>
                    </a:cubicBezTo>
                    <a:cubicBezTo>
                      <a:pt x="54" y="61"/>
                      <a:pt x="76" y="28"/>
                      <a:pt x="78" y="19"/>
                    </a:cubicBezTo>
                    <a:cubicBezTo>
                      <a:pt x="83" y="4"/>
                      <a:pt x="65" y="0"/>
                      <a:pt x="56" y="13"/>
                    </a:cubicBezTo>
                    <a:cubicBezTo>
                      <a:pt x="52" y="18"/>
                      <a:pt x="39" y="43"/>
                      <a:pt x="35" y="52"/>
                    </a:cubicBezTo>
                    <a:cubicBezTo>
                      <a:pt x="32" y="56"/>
                      <a:pt x="25" y="61"/>
                      <a:pt x="25" y="61"/>
                    </a:cubicBezTo>
                    <a:cubicBezTo>
                      <a:pt x="0" y="83"/>
                      <a:pt x="0" y="83"/>
                      <a:pt x="0" y="83"/>
                    </a:cubicBezTo>
                    <a:cubicBezTo>
                      <a:pt x="0" y="83"/>
                      <a:pt x="7" y="90"/>
                      <a:pt x="8" y="90"/>
                    </a:cubicBezTo>
                    <a:close/>
                  </a:path>
                </a:pathLst>
              </a:custGeom>
              <a:solidFill>
                <a:srgbClr val="E8C5A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313" name="Freeform 933"/>
              <p:cNvSpPr/>
              <p:nvPr/>
            </p:nvSpPr>
            <p:spPr bwMode="auto">
              <a:xfrm>
                <a:off x="5047" y="1033"/>
                <a:ext cx="37" cy="60"/>
              </a:xfrm>
              <a:custGeom>
                <a:avLst/>
                <a:gdLst>
                  <a:gd name="T0" fmla="*/ 32 w 37"/>
                  <a:gd name="T1" fmla="*/ 48 h 61"/>
                  <a:gd name="T2" fmla="*/ 0 w 37"/>
                  <a:gd name="T3" fmla="*/ 41 h 61"/>
                  <a:gd name="T4" fmla="*/ 6 w 37"/>
                  <a:gd name="T5" fmla="*/ 27 h 61"/>
                  <a:gd name="T6" fmla="*/ 12 w 37"/>
                  <a:gd name="T7" fmla="*/ 11 h 61"/>
                  <a:gd name="T8" fmla="*/ 35 w 37"/>
                  <a:gd name="T9" fmla="*/ 10 h 61"/>
                  <a:gd name="T10" fmla="*/ 32 w 37"/>
                  <a:gd name="T11" fmla="*/ 48 h 61"/>
                </a:gdLst>
                <a:ahLst/>
                <a:cxnLst>
                  <a:cxn ang="0">
                    <a:pos x="T0" y="T1"/>
                  </a:cxn>
                  <a:cxn ang="0">
                    <a:pos x="T2" y="T3"/>
                  </a:cxn>
                  <a:cxn ang="0">
                    <a:pos x="T4" y="T5"/>
                  </a:cxn>
                  <a:cxn ang="0">
                    <a:pos x="T6" y="T7"/>
                  </a:cxn>
                  <a:cxn ang="0">
                    <a:pos x="T8" y="T9"/>
                  </a:cxn>
                  <a:cxn ang="0">
                    <a:pos x="T10" y="T11"/>
                  </a:cxn>
                </a:cxnLst>
                <a:rect l="0" t="0" r="r" b="b"/>
                <a:pathLst>
                  <a:path w="37" h="61">
                    <a:moveTo>
                      <a:pt x="32" y="48"/>
                    </a:moveTo>
                    <a:cubicBezTo>
                      <a:pt x="32" y="48"/>
                      <a:pt x="14" y="61"/>
                      <a:pt x="0" y="41"/>
                    </a:cubicBezTo>
                    <a:cubicBezTo>
                      <a:pt x="0" y="41"/>
                      <a:pt x="2" y="36"/>
                      <a:pt x="6" y="27"/>
                    </a:cubicBezTo>
                    <a:cubicBezTo>
                      <a:pt x="10" y="19"/>
                      <a:pt x="10" y="12"/>
                      <a:pt x="12" y="11"/>
                    </a:cubicBezTo>
                    <a:cubicBezTo>
                      <a:pt x="15" y="9"/>
                      <a:pt x="29" y="0"/>
                      <a:pt x="35" y="10"/>
                    </a:cubicBezTo>
                    <a:cubicBezTo>
                      <a:pt x="37" y="13"/>
                      <a:pt x="32" y="48"/>
                      <a:pt x="32" y="48"/>
                    </a:cubicBezTo>
                    <a:close/>
                  </a:path>
                </a:pathLst>
              </a:custGeom>
              <a:solidFill>
                <a:srgbClr val="0489B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314" name="Freeform 934"/>
              <p:cNvSpPr/>
              <p:nvPr/>
            </p:nvSpPr>
            <p:spPr bwMode="auto">
              <a:xfrm>
                <a:off x="5059" y="1016"/>
                <a:ext cx="118" cy="128"/>
              </a:xfrm>
              <a:custGeom>
                <a:avLst/>
                <a:gdLst>
                  <a:gd name="T0" fmla="*/ 0 w 118"/>
                  <a:gd name="T1" fmla="*/ 35 h 129"/>
                  <a:gd name="T2" fmla="*/ 29 w 118"/>
                  <a:gd name="T3" fmla="*/ 72 h 129"/>
                  <a:gd name="T4" fmla="*/ 43 w 118"/>
                  <a:gd name="T5" fmla="*/ 88 h 129"/>
                  <a:gd name="T6" fmla="*/ 35 w 118"/>
                  <a:gd name="T7" fmla="*/ 99 h 129"/>
                  <a:gd name="T8" fmla="*/ 48 w 118"/>
                  <a:gd name="T9" fmla="*/ 112 h 129"/>
                  <a:gd name="T10" fmla="*/ 99 w 118"/>
                  <a:gd name="T11" fmla="*/ 113 h 129"/>
                  <a:gd name="T12" fmla="*/ 118 w 118"/>
                  <a:gd name="T13" fmla="*/ 97 h 129"/>
                  <a:gd name="T14" fmla="*/ 91 w 118"/>
                  <a:gd name="T15" fmla="*/ 50 h 129"/>
                  <a:gd name="T16" fmla="*/ 68 w 118"/>
                  <a:gd name="T17" fmla="*/ 22 h 129"/>
                  <a:gd name="T18" fmla="*/ 12 w 118"/>
                  <a:gd name="T19" fmla="*/ 9 h 129"/>
                  <a:gd name="T20" fmla="*/ 0 w 118"/>
                  <a:gd name="T21" fmla="*/ 35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8" h="129">
                    <a:moveTo>
                      <a:pt x="0" y="35"/>
                    </a:moveTo>
                    <a:cubicBezTo>
                      <a:pt x="0" y="44"/>
                      <a:pt x="10" y="57"/>
                      <a:pt x="29" y="72"/>
                    </a:cubicBezTo>
                    <a:cubicBezTo>
                      <a:pt x="29" y="72"/>
                      <a:pt x="43" y="84"/>
                      <a:pt x="43" y="88"/>
                    </a:cubicBezTo>
                    <a:cubicBezTo>
                      <a:pt x="44" y="94"/>
                      <a:pt x="35" y="98"/>
                      <a:pt x="35" y="99"/>
                    </a:cubicBezTo>
                    <a:cubicBezTo>
                      <a:pt x="36" y="104"/>
                      <a:pt x="39" y="106"/>
                      <a:pt x="48" y="112"/>
                    </a:cubicBezTo>
                    <a:cubicBezTo>
                      <a:pt x="54" y="116"/>
                      <a:pt x="75" y="129"/>
                      <a:pt x="99" y="113"/>
                    </a:cubicBezTo>
                    <a:cubicBezTo>
                      <a:pt x="111" y="104"/>
                      <a:pt x="118" y="97"/>
                      <a:pt x="118" y="97"/>
                    </a:cubicBezTo>
                    <a:cubicBezTo>
                      <a:pt x="113" y="91"/>
                      <a:pt x="102" y="67"/>
                      <a:pt x="91" y="50"/>
                    </a:cubicBezTo>
                    <a:cubicBezTo>
                      <a:pt x="79" y="32"/>
                      <a:pt x="68" y="22"/>
                      <a:pt x="68" y="22"/>
                    </a:cubicBezTo>
                    <a:cubicBezTo>
                      <a:pt x="39" y="0"/>
                      <a:pt x="12" y="9"/>
                      <a:pt x="12" y="9"/>
                    </a:cubicBezTo>
                    <a:cubicBezTo>
                      <a:pt x="12" y="9"/>
                      <a:pt x="1" y="28"/>
                      <a:pt x="0" y="35"/>
                    </a:cubicBezTo>
                    <a:close/>
                  </a:path>
                </a:pathLst>
              </a:custGeom>
              <a:solidFill>
                <a:srgbClr val="0BA2D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315" name="Freeform 935"/>
              <p:cNvSpPr/>
              <p:nvPr/>
            </p:nvSpPr>
            <p:spPr bwMode="auto">
              <a:xfrm>
                <a:off x="5075" y="1023"/>
                <a:ext cx="27" cy="38"/>
              </a:xfrm>
              <a:custGeom>
                <a:avLst/>
                <a:gdLst>
                  <a:gd name="T0" fmla="*/ 3 w 27"/>
                  <a:gd name="T1" fmla="*/ 15 h 38"/>
                  <a:gd name="T2" fmla="*/ 7 w 27"/>
                  <a:gd name="T3" fmla="*/ 35 h 38"/>
                  <a:gd name="T4" fmla="*/ 22 w 27"/>
                  <a:gd name="T5" fmla="*/ 23 h 38"/>
                  <a:gd name="T6" fmla="*/ 20 w 27"/>
                  <a:gd name="T7" fmla="*/ 4 h 38"/>
                  <a:gd name="T8" fmla="*/ 3 w 27"/>
                  <a:gd name="T9" fmla="*/ 15 h 38"/>
                </a:gdLst>
                <a:ahLst/>
                <a:cxnLst>
                  <a:cxn ang="0">
                    <a:pos x="T0" y="T1"/>
                  </a:cxn>
                  <a:cxn ang="0">
                    <a:pos x="T2" y="T3"/>
                  </a:cxn>
                  <a:cxn ang="0">
                    <a:pos x="T4" y="T5"/>
                  </a:cxn>
                  <a:cxn ang="0">
                    <a:pos x="T6" y="T7"/>
                  </a:cxn>
                  <a:cxn ang="0">
                    <a:pos x="T8" y="T9"/>
                  </a:cxn>
                </a:cxnLst>
                <a:rect l="0" t="0" r="r" b="b"/>
                <a:pathLst>
                  <a:path w="27" h="38">
                    <a:moveTo>
                      <a:pt x="3" y="15"/>
                    </a:moveTo>
                    <a:cubicBezTo>
                      <a:pt x="0" y="22"/>
                      <a:pt x="3" y="32"/>
                      <a:pt x="7" y="35"/>
                    </a:cubicBezTo>
                    <a:cubicBezTo>
                      <a:pt x="12" y="38"/>
                      <a:pt x="19" y="31"/>
                      <a:pt x="22" y="23"/>
                    </a:cubicBezTo>
                    <a:cubicBezTo>
                      <a:pt x="24" y="18"/>
                      <a:pt x="27" y="8"/>
                      <a:pt x="20" y="4"/>
                    </a:cubicBezTo>
                    <a:cubicBezTo>
                      <a:pt x="13" y="0"/>
                      <a:pt x="4" y="15"/>
                      <a:pt x="3" y="15"/>
                    </a:cubicBezTo>
                    <a:close/>
                  </a:path>
                </a:pathLst>
              </a:custGeom>
              <a:solidFill>
                <a:srgbClr val="E8C5A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316" name="Freeform 936"/>
              <p:cNvSpPr/>
              <p:nvPr/>
            </p:nvSpPr>
            <p:spPr bwMode="auto">
              <a:xfrm>
                <a:off x="5056" y="1020"/>
                <a:ext cx="46" cy="34"/>
              </a:xfrm>
              <a:custGeom>
                <a:avLst/>
                <a:gdLst>
                  <a:gd name="T0" fmla="*/ 28 w 46"/>
                  <a:gd name="T1" fmla="*/ 31 h 34"/>
                  <a:gd name="T2" fmla="*/ 39 w 46"/>
                  <a:gd name="T3" fmla="*/ 7 h 34"/>
                  <a:gd name="T4" fmla="*/ 19 w 46"/>
                  <a:gd name="T5" fmla="*/ 0 h 34"/>
                  <a:gd name="T6" fmla="*/ 6 w 46"/>
                  <a:gd name="T7" fmla="*/ 24 h 34"/>
                  <a:gd name="T8" fmla="*/ 18 w 46"/>
                  <a:gd name="T9" fmla="*/ 26 h 34"/>
                  <a:gd name="T10" fmla="*/ 28 w 46"/>
                  <a:gd name="T11" fmla="*/ 31 h 34"/>
                </a:gdLst>
                <a:ahLst/>
                <a:cxnLst>
                  <a:cxn ang="0">
                    <a:pos x="T0" y="T1"/>
                  </a:cxn>
                  <a:cxn ang="0">
                    <a:pos x="T2" y="T3"/>
                  </a:cxn>
                  <a:cxn ang="0">
                    <a:pos x="T4" y="T5"/>
                  </a:cxn>
                  <a:cxn ang="0">
                    <a:pos x="T6" y="T7"/>
                  </a:cxn>
                  <a:cxn ang="0">
                    <a:pos x="T8" y="T9"/>
                  </a:cxn>
                  <a:cxn ang="0">
                    <a:pos x="T10" y="T11"/>
                  </a:cxn>
                </a:cxnLst>
                <a:rect l="0" t="0" r="r" b="b"/>
                <a:pathLst>
                  <a:path w="46" h="34">
                    <a:moveTo>
                      <a:pt x="28" y="31"/>
                    </a:moveTo>
                    <a:cubicBezTo>
                      <a:pt x="38" y="34"/>
                      <a:pt x="46" y="9"/>
                      <a:pt x="39" y="7"/>
                    </a:cubicBezTo>
                    <a:cubicBezTo>
                      <a:pt x="35" y="6"/>
                      <a:pt x="19" y="0"/>
                      <a:pt x="19" y="0"/>
                    </a:cubicBezTo>
                    <a:cubicBezTo>
                      <a:pt x="19" y="0"/>
                      <a:pt x="0" y="21"/>
                      <a:pt x="6" y="24"/>
                    </a:cubicBezTo>
                    <a:cubicBezTo>
                      <a:pt x="8" y="25"/>
                      <a:pt x="15" y="26"/>
                      <a:pt x="18" y="26"/>
                    </a:cubicBezTo>
                    <a:cubicBezTo>
                      <a:pt x="25" y="27"/>
                      <a:pt x="28" y="31"/>
                      <a:pt x="28" y="31"/>
                    </a:cubicBezTo>
                    <a:close/>
                  </a:path>
                </a:pathLst>
              </a:custGeom>
              <a:solidFill>
                <a:srgbClr val="E8C5A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317" name="Freeform 937"/>
              <p:cNvSpPr/>
              <p:nvPr/>
            </p:nvSpPr>
            <p:spPr bwMode="auto">
              <a:xfrm>
                <a:off x="5058" y="1012"/>
                <a:ext cx="11" cy="18"/>
              </a:xfrm>
              <a:custGeom>
                <a:avLst/>
                <a:gdLst>
                  <a:gd name="T0" fmla="*/ 5 w 11"/>
                  <a:gd name="T1" fmla="*/ 0 h 18"/>
                  <a:gd name="T2" fmla="*/ 1 w 11"/>
                  <a:gd name="T3" fmla="*/ 6 h 18"/>
                  <a:gd name="T4" fmla="*/ 2 w 11"/>
                  <a:gd name="T5" fmla="*/ 15 h 18"/>
                  <a:gd name="T6" fmla="*/ 5 w 11"/>
                  <a:gd name="T7" fmla="*/ 17 h 18"/>
                  <a:gd name="T8" fmla="*/ 9 w 11"/>
                  <a:gd name="T9" fmla="*/ 12 h 18"/>
                  <a:gd name="T10" fmla="*/ 10 w 11"/>
                  <a:gd name="T11" fmla="*/ 8 h 18"/>
                  <a:gd name="T12" fmla="*/ 5 w 11"/>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11" h="18">
                    <a:moveTo>
                      <a:pt x="5" y="0"/>
                    </a:moveTo>
                    <a:cubicBezTo>
                      <a:pt x="0" y="1"/>
                      <a:pt x="1" y="6"/>
                      <a:pt x="1" y="6"/>
                    </a:cubicBezTo>
                    <a:cubicBezTo>
                      <a:pt x="2" y="15"/>
                      <a:pt x="2" y="15"/>
                      <a:pt x="2" y="15"/>
                    </a:cubicBezTo>
                    <a:cubicBezTo>
                      <a:pt x="2" y="15"/>
                      <a:pt x="3" y="17"/>
                      <a:pt x="5" y="17"/>
                    </a:cubicBezTo>
                    <a:cubicBezTo>
                      <a:pt x="8" y="18"/>
                      <a:pt x="8" y="15"/>
                      <a:pt x="9" y="12"/>
                    </a:cubicBezTo>
                    <a:cubicBezTo>
                      <a:pt x="10" y="8"/>
                      <a:pt x="10" y="8"/>
                      <a:pt x="10" y="8"/>
                    </a:cubicBezTo>
                    <a:cubicBezTo>
                      <a:pt x="11" y="4"/>
                      <a:pt x="10" y="0"/>
                      <a:pt x="5" y="0"/>
                    </a:cubicBezTo>
                    <a:close/>
                  </a:path>
                </a:pathLst>
              </a:custGeom>
              <a:solidFill>
                <a:srgbClr val="FFE8D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318" name="Freeform 938"/>
              <p:cNvSpPr/>
              <p:nvPr/>
            </p:nvSpPr>
            <p:spPr bwMode="auto">
              <a:xfrm>
                <a:off x="5031" y="997"/>
                <a:ext cx="45" cy="57"/>
              </a:xfrm>
              <a:custGeom>
                <a:avLst/>
                <a:gdLst>
                  <a:gd name="T0" fmla="*/ 20 w 45"/>
                  <a:gd name="T1" fmla="*/ 3 h 57"/>
                  <a:gd name="T2" fmla="*/ 20 w 45"/>
                  <a:gd name="T3" fmla="*/ 3 h 57"/>
                  <a:gd name="T4" fmla="*/ 38 w 45"/>
                  <a:gd name="T5" fmla="*/ 0 h 57"/>
                  <a:gd name="T6" fmla="*/ 44 w 45"/>
                  <a:gd name="T7" fmla="*/ 33 h 57"/>
                  <a:gd name="T8" fmla="*/ 45 w 45"/>
                  <a:gd name="T9" fmla="*/ 40 h 57"/>
                  <a:gd name="T10" fmla="*/ 42 w 45"/>
                  <a:gd name="T11" fmla="*/ 46 h 57"/>
                  <a:gd name="T12" fmla="*/ 35 w 45"/>
                  <a:gd name="T13" fmla="*/ 52 h 57"/>
                  <a:gd name="T14" fmla="*/ 25 w 45"/>
                  <a:gd name="T15" fmla="*/ 57 h 57"/>
                  <a:gd name="T16" fmla="*/ 20 w 45"/>
                  <a:gd name="T17" fmla="*/ 55 h 57"/>
                  <a:gd name="T18" fmla="*/ 14 w 45"/>
                  <a:gd name="T19" fmla="*/ 50 h 57"/>
                  <a:gd name="T20" fmla="*/ 3 w 45"/>
                  <a:gd name="T21" fmla="*/ 14 h 57"/>
                  <a:gd name="T22" fmla="*/ 0 w 45"/>
                  <a:gd name="T23" fmla="*/ 4 h 57"/>
                  <a:gd name="T24" fmla="*/ 20 w 45"/>
                  <a:gd name="T25" fmla="*/ 3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 h="57">
                    <a:moveTo>
                      <a:pt x="20" y="3"/>
                    </a:moveTo>
                    <a:cubicBezTo>
                      <a:pt x="20" y="3"/>
                      <a:pt x="20" y="3"/>
                      <a:pt x="20" y="3"/>
                    </a:cubicBezTo>
                    <a:cubicBezTo>
                      <a:pt x="38" y="0"/>
                      <a:pt x="38" y="0"/>
                      <a:pt x="38" y="0"/>
                    </a:cubicBezTo>
                    <a:cubicBezTo>
                      <a:pt x="44" y="33"/>
                      <a:pt x="44" y="33"/>
                      <a:pt x="44" y="33"/>
                    </a:cubicBezTo>
                    <a:cubicBezTo>
                      <a:pt x="44" y="36"/>
                      <a:pt x="45" y="38"/>
                      <a:pt x="45" y="40"/>
                    </a:cubicBezTo>
                    <a:cubicBezTo>
                      <a:pt x="45" y="42"/>
                      <a:pt x="44" y="44"/>
                      <a:pt x="42" y="46"/>
                    </a:cubicBezTo>
                    <a:cubicBezTo>
                      <a:pt x="42" y="46"/>
                      <a:pt x="39" y="49"/>
                      <a:pt x="35" y="52"/>
                    </a:cubicBezTo>
                    <a:cubicBezTo>
                      <a:pt x="34" y="53"/>
                      <a:pt x="29" y="57"/>
                      <a:pt x="25" y="57"/>
                    </a:cubicBezTo>
                    <a:cubicBezTo>
                      <a:pt x="23" y="56"/>
                      <a:pt x="20" y="55"/>
                      <a:pt x="20" y="55"/>
                    </a:cubicBezTo>
                    <a:cubicBezTo>
                      <a:pt x="17" y="54"/>
                      <a:pt x="16" y="53"/>
                      <a:pt x="14" y="50"/>
                    </a:cubicBezTo>
                    <a:cubicBezTo>
                      <a:pt x="12" y="46"/>
                      <a:pt x="3" y="14"/>
                      <a:pt x="3" y="14"/>
                    </a:cubicBezTo>
                    <a:cubicBezTo>
                      <a:pt x="0" y="4"/>
                      <a:pt x="0" y="4"/>
                      <a:pt x="0" y="4"/>
                    </a:cubicBezTo>
                    <a:lnTo>
                      <a:pt x="20" y="3"/>
                    </a:lnTo>
                    <a:close/>
                  </a:path>
                </a:pathLst>
              </a:custGeom>
              <a:solidFill>
                <a:srgbClr val="FFE1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319" name="Freeform 939"/>
              <p:cNvSpPr/>
              <p:nvPr/>
            </p:nvSpPr>
            <p:spPr bwMode="auto">
              <a:xfrm>
                <a:off x="5030" y="980"/>
                <a:ext cx="57" cy="46"/>
              </a:xfrm>
              <a:custGeom>
                <a:avLst/>
                <a:gdLst>
                  <a:gd name="T0" fmla="*/ 3 w 57"/>
                  <a:gd name="T1" fmla="*/ 15 h 46"/>
                  <a:gd name="T2" fmla="*/ 2 w 57"/>
                  <a:gd name="T3" fmla="*/ 27 h 46"/>
                  <a:gd name="T4" fmla="*/ 4 w 57"/>
                  <a:gd name="T5" fmla="*/ 31 h 46"/>
                  <a:gd name="T6" fmla="*/ 11 w 57"/>
                  <a:gd name="T7" fmla="*/ 28 h 46"/>
                  <a:gd name="T8" fmla="*/ 19 w 57"/>
                  <a:gd name="T9" fmla="*/ 33 h 46"/>
                  <a:gd name="T10" fmla="*/ 18 w 57"/>
                  <a:gd name="T11" fmla="*/ 27 h 46"/>
                  <a:gd name="T12" fmla="*/ 23 w 57"/>
                  <a:gd name="T13" fmla="*/ 32 h 46"/>
                  <a:gd name="T14" fmla="*/ 25 w 57"/>
                  <a:gd name="T15" fmla="*/ 29 h 46"/>
                  <a:gd name="T16" fmla="*/ 33 w 57"/>
                  <a:gd name="T17" fmla="*/ 39 h 46"/>
                  <a:gd name="T18" fmla="*/ 34 w 57"/>
                  <a:gd name="T19" fmla="*/ 42 h 46"/>
                  <a:gd name="T20" fmla="*/ 36 w 57"/>
                  <a:gd name="T21" fmla="*/ 45 h 46"/>
                  <a:gd name="T22" fmla="*/ 37 w 57"/>
                  <a:gd name="T23" fmla="*/ 42 h 46"/>
                  <a:gd name="T24" fmla="*/ 43 w 57"/>
                  <a:gd name="T25" fmla="*/ 37 h 46"/>
                  <a:gd name="T26" fmla="*/ 45 w 57"/>
                  <a:gd name="T27" fmla="*/ 46 h 46"/>
                  <a:gd name="T28" fmla="*/ 46 w 57"/>
                  <a:gd name="T29" fmla="*/ 46 h 46"/>
                  <a:gd name="T30" fmla="*/ 53 w 57"/>
                  <a:gd name="T31" fmla="*/ 42 h 46"/>
                  <a:gd name="T32" fmla="*/ 54 w 57"/>
                  <a:gd name="T33" fmla="*/ 35 h 46"/>
                  <a:gd name="T34" fmla="*/ 45 w 57"/>
                  <a:gd name="T35" fmla="*/ 8 h 46"/>
                  <a:gd name="T36" fmla="*/ 32 w 57"/>
                  <a:gd name="T37" fmla="*/ 1 h 46"/>
                  <a:gd name="T38" fmla="*/ 28 w 57"/>
                  <a:gd name="T39" fmla="*/ 3 h 46"/>
                  <a:gd name="T40" fmla="*/ 24 w 57"/>
                  <a:gd name="T41" fmla="*/ 0 h 46"/>
                  <a:gd name="T42" fmla="*/ 17 w 57"/>
                  <a:gd name="T43" fmla="*/ 5 h 46"/>
                  <a:gd name="T44" fmla="*/ 14 w 57"/>
                  <a:gd name="T45" fmla="*/ 4 h 46"/>
                  <a:gd name="T46" fmla="*/ 3 w 57"/>
                  <a:gd name="T47" fmla="*/ 15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7" h="46">
                    <a:moveTo>
                      <a:pt x="3" y="15"/>
                    </a:moveTo>
                    <a:cubicBezTo>
                      <a:pt x="0" y="19"/>
                      <a:pt x="0" y="23"/>
                      <a:pt x="2" y="27"/>
                    </a:cubicBezTo>
                    <a:cubicBezTo>
                      <a:pt x="3" y="29"/>
                      <a:pt x="4" y="31"/>
                      <a:pt x="4" y="31"/>
                    </a:cubicBezTo>
                    <a:cubicBezTo>
                      <a:pt x="4" y="31"/>
                      <a:pt x="6" y="24"/>
                      <a:pt x="11" y="28"/>
                    </a:cubicBezTo>
                    <a:cubicBezTo>
                      <a:pt x="16" y="31"/>
                      <a:pt x="19" y="33"/>
                      <a:pt x="19" y="33"/>
                    </a:cubicBezTo>
                    <a:cubicBezTo>
                      <a:pt x="18" y="27"/>
                      <a:pt x="18" y="27"/>
                      <a:pt x="18" y="27"/>
                    </a:cubicBezTo>
                    <a:cubicBezTo>
                      <a:pt x="23" y="32"/>
                      <a:pt x="23" y="32"/>
                      <a:pt x="23" y="32"/>
                    </a:cubicBezTo>
                    <a:cubicBezTo>
                      <a:pt x="24" y="32"/>
                      <a:pt x="24" y="29"/>
                      <a:pt x="25" y="29"/>
                    </a:cubicBezTo>
                    <a:cubicBezTo>
                      <a:pt x="31" y="30"/>
                      <a:pt x="33" y="37"/>
                      <a:pt x="33" y="39"/>
                    </a:cubicBezTo>
                    <a:cubicBezTo>
                      <a:pt x="34" y="42"/>
                      <a:pt x="34" y="42"/>
                      <a:pt x="34" y="42"/>
                    </a:cubicBezTo>
                    <a:cubicBezTo>
                      <a:pt x="34" y="44"/>
                      <a:pt x="34" y="46"/>
                      <a:pt x="36" y="45"/>
                    </a:cubicBezTo>
                    <a:cubicBezTo>
                      <a:pt x="37" y="45"/>
                      <a:pt x="37" y="44"/>
                      <a:pt x="37" y="42"/>
                    </a:cubicBezTo>
                    <a:cubicBezTo>
                      <a:pt x="37" y="42"/>
                      <a:pt x="37" y="35"/>
                      <a:pt x="43" y="37"/>
                    </a:cubicBezTo>
                    <a:cubicBezTo>
                      <a:pt x="46" y="38"/>
                      <a:pt x="45" y="45"/>
                      <a:pt x="45" y="46"/>
                    </a:cubicBezTo>
                    <a:cubicBezTo>
                      <a:pt x="46" y="46"/>
                      <a:pt x="46" y="46"/>
                      <a:pt x="46" y="46"/>
                    </a:cubicBezTo>
                    <a:cubicBezTo>
                      <a:pt x="48" y="46"/>
                      <a:pt x="52" y="45"/>
                      <a:pt x="53" y="42"/>
                    </a:cubicBezTo>
                    <a:cubicBezTo>
                      <a:pt x="53" y="40"/>
                      <a:pt x="54" y="37"/>
                      <a:pt x="54" y="35"/>
                    </a:cubicBezTo>
                    <a:cubicBezTo>
                      <a:pt x="57" y="24"/>
                      <a:pt x="52" y="13"/>
                      <a:pt x="45" y="8"/>
                    </a:cubicBezTo>
                    <a:cubicBezTo>
                      <a:pt x="42" y="6"/>
                      <a:pt x="32" y="2"/>
                      <a:pt x="32" y="1"/>
                    </a:cubicBezTo>
                    <a:cubicBezTo>
                      <a:pt x="32" y="1"/>
                      <a:pt x="30" y="2"/>
                      <a:pt x="28" y="3"/>
                    </a:cubicBezTo>
                    <a:cubicBezTo>
                      <a:pt x="21" y="4"/>
                      <a:pt x="24" y="0"/>
                      <a:pt x="24" y="0"/>
                    </a:cubicBezTo>
                    <a:cubicBezTo>
                      <a:pt x="22" y="0"/>
                      <a:pt x="18" y="5"/>
                      <a:pt x="17" y="5"/>
                    </a:cubicBezTo>
                    <a:cubicBezTo>
                      <a:pt x="15" y="8"/>
                      <a:pt x="14" y="4"/>
                      <a:pt x="14" y="4"/>
                    </a:cubicBezTo>
                    <a:cubicBezTo>
                      <a:pt x="12" y="6"/>
                      <a:pt x="3" y="15"/>
                      <a:pt x="3" y="15"/>
                    </a:cubicBezTo>
                    <a:close/>
                  </a:path>
                </a:pathLst>
              </a:custGeom>
              <a:solidFill>
                <a:srgbClr val="633A1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320" name="Freeform 940"/>
              <p:cNvSpPr/>
              <p:nvPr/>
            </p:nvSpPr>
            <p:spPr bwMode="auto">
              <a:xfrm>
                <a:off x="5067" y="1015"/>
                <a:ext cx="11" cy="18"/>
              </a:xfrm>
              <a:custGeom>
                <a:avLst/>
                <a:gdLst>
                  <a:gd name="T0" fmla="*/ 5 w 11"/>
                  <a:gd name="T1" fmla="*/ 1 h 18"/>
                  <a:gd name="T2" fmla="*/ 1 w 11"/>
                  <a:gd name="T3" fmla="*/ 8 h 18"/>
                  <a:gd name="T4" fmla="*/ 2 w 11"/>
                  <a:gd name="T5" fmla="*/ 16 h 18"/>
                  <a:gd name="T6" fmla="*/ 5 w 11"/>
                  <a:gd name="T7" fmla="*/ 18 h 18"/>
                  <a:gd name="T8" fmla="*/ 9 w 11"/>
                  <a:gd name="T9" fmla="*/ 12 h 18"/>
                  <a:gd name="T10" fmla="*/ 10 w 11"/>
                  <a:gd name="T11" fmla="*/ 8 h 18"/>
                  <a:gd name="T12" fmla="*/ 5 w 11"/>
                  <a:gd name="T13" fmla="*/ 1 h 18"/>
                </a:gdLst>
                <a:ahLst/>
                <a:cxnLst>
                  <a:cxn ang="0">
                    <a:pos x="T0" y="T1"/>
                  </a:cxn>
                  <a:cxn ang="0">
                    <a:pos x="T2" y="T3"/>
                  </a:cxn>
                  <a:cxn ang="0">
                    <a:pos x="T4" y="T5"/>
                  </a:cxn>
                  <a:cxn ang="0">
                    <a:pos x="T6" y="T7"/>
                  </a:cxn>
                  <a:cxn ang="0">
                    <a:pos x="T8" y="T9"/>
                  </a:cxn>
                  <a:cxn ang="0">
                    <a:pos x="T10" y="T11"/>
                  </a:cxn>
                  <a:cxn ang="0">
                    <a:pos x="T12" y="T13"/>
                  </a:cxn>
                </a:cxnLst>
                <a:rect l="0" t="0" r="r" b="b"/>
                <a:pathLst>
                  <a:path w="11" h="18">
                    <a:moveTo>
                      <a:pt x="5" y="1"/>
                    </a:moveTo>
                    <a:cubicBezTo>
                      <a:pt x="0" y="1"/>
                      <a:pt x="1" y="8"/>
                      <a:pt x="1" y="8"/>
                    </a:cubicBezTo>
                    <a:cubicBezTo>
                      <a:pt x="2" y="16"/>
                      <a:pt x="2" y="16"/>
                      <a:pt x="2" y="16"/>
                    </a:cubicBezTo>
                    <a:cubicBezTo>
                      <a:pt x="2" y="16"/>
                      <a:pt x="3" y="18"/>
                      <a:pt x="5" y="18"/>
                    </a:cubicBezTo>
                    <a:cubicBezTo>
                      <a:pt x="8" y="18"/>
                      <a:pt x="8" y="15"/>
                      <a:pt x="9" y="12"/>
                    </a:cubicBezTo>
                    <a:cubicBezTo>
                      <a:pt x="10" y="8"/>
                      <a:pt x="10" y="8"/>
                      <a:pt x="10" y="8"/>
                    </a:cubicBezTo>
                    <a:cubicBezTo>
                      <a:pt x="11" y="4"/>
                      <a:pt x="9" y="0"/>
                      <a:pt x="5" y="1"/>
                    </a:cubicBezTo>
                    <a:close/>
                  </a:path>
                </a:pathLst>
              </a:custGeom>
              <a:solidFill>
                <a:srgbClr val="FFE8D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321" name="Freeform 941"/>
              <p:cNvSpPr/>
              <p:nvPr/>
            </p:nvSpPr>
            <p:spPr bwMode="auto">
              <a:xfrm>
                <a:off x="5093" y="1048"/>
                <a:ext cx="59" cy="113"/>
              </a:xfrm>
              <a:custGeom>
                <a:avLst/>
                <a:gdLst>
                  <a:gd name="T0" fmla="*/ 14 w 59"/>
                  <a:gd name="T1" fmla="*/ 22 h 114"/>
                  <a:gd name="T2" fmla="*/ 33 w 59"/>
                  <a:gd name="T3" fmla="*/ 57 h 114"/>
                  <a:gd name="T4" fmla="*/ 33 w 59"/>
                  <a:gd name="T5" fmla="*/ 61 h 114"/>
                  <a:gd name="T6" fmla="*/ 0 w 59"/>
                  <a:gd name="T7" fmla="*/ 109 h 114"/>
                  <a:gd name="T8" fmla="*/ 12 w 59"/>
                  <a:gd name="T9" fmla="*/ 114 h 114"/>
                  <a:gd name="T10" fmla="*/ 58 w 59"/>
                  <a:gd name="T11" fmla="*/ 59 h 114"/>
                  <a:gd name="T12" fmla="*/ 32 w 59"/>
                  <a:gd name="T13" fmla="*/ 5 h 114"/>
                  <a:gd name="T14" fmla="*/ 19 w 59"/>
                  <a:gd name="T15" fmla="*/ 2 h 114"/>
                  <a:gd name="T16" fmla="*/ 14 w 59"/>
                  <a:gd name="T17" fmla="*/ 22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114">
                    <a:moveTo>
                      <a:pt x="14" y="22"/>
                    </a:moveTo>
                    <a:cubicBezTo>
                      <a:pt x="33" y="57"/>
                      <a:pt x="33" y="57"/>
                      <a:pt x="33" y="57"/>
                    </a:cubicBezTo>
                    <a:cubicBezTo>
                      <a:pt x="33" y="57"/>
                      <a:pt x="35" y="59"/>
                      <a:pt x="33" y="61"/>
                    </a:cubicBezTo>
                    <a:cubicBezTo>
                      <a:pt x="26" y="74"/>
                      <a:pt x="0" y="109"/>
                      <a:pt x="0" y="109"/>
                    </a:cubicBezTo>
                    <a:cubicBezTo>
                      <a:pt x="0" y="109"/>
                      <a:pt x="9" y="114"/>
                      <a:pt x="12" y="114"/>
                    </a:cubicBezTo>
                    <a:cubicBezTo>
                      <a:pt x="14" y="114"/>
                      <a:pt x="56" y="77"/>
                      <a:pt x="58" y="59"/>
                    </a:cubicBezTo>
                    <a:cubicBezTo>
                      <a:pt x="59" y="48"/>
                      <a:pt x="40" y="14"/>
                      <a:pt x="32" y="5"/>
                    </a:cubicBezTo>
                    <a:cubicBezTo>
                      <a:pt x="27" y="0"/>
                      <a:pt x="24" y="2"/>
                      <a:pt x="19" y="2"/>
                    </a:cubicBezTo>
                    <a:cubicBezTo>
                      <a:pt x="13" y="3"/>
                      <a:pt x="14" y="15"/>
                      <a:pt x="14" y="22"/>
                    </a:cubicBezTo>
                    <a:close/>
                  </a:path>
                </a:pathLst>
              </a:custGeom>
              <a:solidFill>
                <a:srgbClr val="F4D8C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322" name="Freeform 942"/>
              <p:cNvSpPr/>
              <p:nvPr/>
            </p:nvSpPr>
            <p:spPr bwMode="auto">
              <a:xfrm>
                <a:off x="5101" y="1042"/>
                <a:ext cx="45" cy="50"/>
              </a:xfrm>
              <a:custGeom>
                <a:avLst/>
                <a:gdLst>
                  <a:gd name="T0" fmla="*/ 17 w 45"/>
                  <a:gd name="T1" fmla="*/ 51 h 51"/>
                  <a:gd name="T2" fmla="*/ 35 w 45"/>
                  <a:gd name="T3" fmla="*/ 44 h 51"/>
                  <a:gd name="T4" fmla="*/ 44 w 45"/>
                  <a:gd name="T5" fmla="*/ 32 h 51"/>
                  <a:gd name="T6" fmla="*/ 21 w 45"/>
                  <a:gd name="T7" fmla="*/ 4 h 51"/>
                  <a:gd name="T8" fmla="*/ 5 w 45"/>
                  <a:gd name="T9" fmla="*/ 8 h 51"/>
                  <a:gd name="T10" fmla="*/ 5 w 45"/>
                  <a:gd name="T11" fmla="*/ 29 h 51"/>
                  <a:gd name="T12" fmla="*/ 17 w 45"/>
                  <a:gd name="T13" fmla="*/ 51 h 51"/>
                </a:gdLst>
                <a:ahLst/>
                <a:cxnLst>
                  <a:cxn ang="0">
                    <a:pos x="T0" y="T1"/>
                  </a:cxn>
                  <a:cxn ang="0">
                    <a:pos x="T2" y="T3"/>
                  </a:cxn>
                  <a:cxn ang="0">
                    <a:pos x="T4" y="T5"/>
                  </a:cxn>
                  <a:cxn ang="0">
                    <a:pos x="T6" y="T7"/>
                  </a:cxn>
                  <a:cxn ang="0">
                    <a:pos x="T8" y="T9"/>
                  </a:cxn>
                  <a:cxn ang="0">
                    <a:pos x="T10" y="T11"/>
                  </a:cxn>
                  <a:cxn ang="0">
                    <a:pos x="T12" y="T13"/>
                  </a:cxn>
                </a:cxnLst>
                <a:rect l="0" t="0" r="r" b="b"/>
                <a:pathLst>
                  <a:path w="45" h="51">
                    <a:moveTo>
                      <a:pt x="17" y="51"/>
                    </a:moveTo>
                    <a:cubicBezTo>
                      <a:pt x="17" y="51"/>
                      <a:pt x="29" y="49"/>
                      <a:pt x="35" y="44"/>
                    </a:cubicBezTo>
                    <a:cubicBezTo>
                      <a:pt x="45" y="36"/>
                      <a:pt x="44" y="32"/>
                      <a:pt x="44" y="32"/>
                    </a:cubicBezTo>
                    <a:cubicBezTo>
                      <a:pt x="44" y="32"/>
                      <a:pt x="28" y="7"/>
                      <a:pt x="21" y="4"/>
                    </a:cubicBezTo>
                    <a:cubicBezTo>
                      <a:pt x="12" y="0"/>
                      <a:pt x="8" y="4"/>
                      <a:pt x="5" y="8"/>
                    </a:cubicBezTo>
                    <a:cubicBezTo>
                      <a:pt x="3" y="11"/>
                      <a:pt x="0" y="20"/>
                      <a:pt x="5" y="29"/>
                    </a:cubicBezTo>
                    <a:cubicBezTo>
                      <a:pt x="12" y="42"/>
                      <a:pt x="17" y="51"/>
                      <a:pt x="17" y="51"/>
                    </a:cubicBezTo>
                    <a:close/>
                  </a:path>
                </a:pathLst>
              </a:custGeom>
              <a:solidFill>
                <a:srgbClr val="2AC3F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323" name="Freeform 943"/>
              <p:cNvSpPr/>
              <p:nvPr/>
            </p:nvSpPr>
            <p:spPr bwMode="auto">
              <a:xfrm>
                <a:off x="5075" y="1149"/>
                <a:ext cx="37" cy="29"/>
              </a:xfrm>
              <a:custGeom>
                <a:avLst/>
                <a:gdLst>
                  <a:gd name="T0" fmla="*/ 24 w 37"/>
                  <a:gd name="T1" fmla="*/ 0 h 29"/>
                  <a:gd name="T2" fmla="*/ 7 w 37"/>
                  <a:gd name="T3" fmla="*/ 7 h 29"/>
                  <a:gd name="T4" fmla="*/ 1 w 37"/>
                  <a:gd name="T5" fmla="*/ 15 h 29"/>
                  <a:gd name="T6" fmla="*/ 5 w 37"/>
                  <a:gd name="T7" fmla="*/ 24 h 29"/>
                  <a:gd name="T8" fmla="*/ 16 w 37"/>
                  <a:gd name="T9" fmla="*/ 28 h 29"/>
                  <a:gd name="T10" fmla="*/ 20 w 37"/>
                  <a:gd name="T11" fmla="*/ 21 h 29"/>
                  <a:gd name="T12" fmla="*/ 30 w 37"/>
                  <a:gd name="T13" fmla="*/ 15 h 29"/>
                  <a:gd name="T14" fmla="*/ 24 w 37"/>
                  <a:gd name="T15" fmla="*/ 0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29">
                    <a:moveTo>
                      <a:pt x="24" y="0"/>
                    </a:moveTo>
                    <a:cubicBezTo>
                      <a:pt x="24" y="0"/>
                      <a:pt x="10" y="6"/>
                      <a:pt x="7" y="7"/>
                    </a:cubicBezTo>
                    <a:cubicBezTo>
                      <a:pt x="2" y="9"/>
                      <a:pt x="2" y="13"/>
                      <a:pt x="1" y="15"/>
                    </a:cubicBezTo>
                    <a:cubicBezTo>
                      <a:pt x="0" y="18"/>
                      <a:pt x="3" y="22"/>
                      <a:pt x="5" y="24"/>
                    </a:cubicBezTo>
                    <a:cubicBezTo>
                      <a:pt x="9" y="26"/>
                      <a:pt x="14" y="28"/>
                      <a:pt x="16" y="28"/>
                    </a:cubicBezTo>
                    <a:cubicBezTo>
                      <a:pt x="20" y="29"/>
                      <a:pt x="18" y="23"/>
                      <a:pt x="20" y="21"/>
                    </a:cubicBezTo>
                    <a:cubicBezTo>
                      <a:pt x="22" y="20"/>
                      <a:pt x="25" y="18"/>
                      <a:pt x="30" y="15"/>
                    </a:cubicBezTo>
                    <a:cubicBezTo>
                      <a:pt x="37" y="10"/>
                      <a:pt x="30" y="3"/>
                      <a:pt x="24" y="0"/>
                    </a:cubicBezTo>
                    <a:close/>
                  </a:path>
                </a:pathLst>
              </a:custGeom>
              <a:solidFill>
                <a:srgbClr val="F4D8C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324" name="Freeform 944"/>
              <p:cNvSpPr/>
              <p:nvPr/>
            </p:nvSpPr>
            <p:spPr bwMode="auto">
              <a:xfrm>
                <a:off x="4382" y="3215"/>
                <a:ext cx="1164" cy="709"/>
              </a:xfrm>
              <a:custGeom>
                <a:avLst/>
                <a:gdLst>
                  <a:gd name="T0" fmla="*/ 31 w 1164"/>
                  <a:gd name="T1" fmla="*/ 335 h 710"/>
                  <a:gd name="T2" fmla="*/ 656 w 1164"/>
                  <a:gd name="T3" fmla="*/ 702 h 710"/>
                  <a:gd name="T4" fmla="*/ 701 w 1164"/>
                  <a:gd name="T5" fmla="*/ 702 h 710"/>
                  <a:gd name="T6" fmla="*/ 1133 w 1164"/>
                  <a:gd name="T7" fmla="*/ 453 h 710"/>
                  <a:gd name="T8" fmla="*/ 1133 w 1164"/>
                  <a:gd name="T9" fmla="*/ 375 h 710"/>
                  <a:gd name="T10" fmla="*/ 508 w 1164"/>
                  <a:gd name="T11" fmla="*/ 8 h 710"/>
                  <a:gd name="T12" fmla="*/ 463 w 1164"/>
                  <a:gd name="T13" fmla="*/ 8 h 710"/>
                  <a:gd name="T14" fmla="*/ 31 w 1164"/>
                  <a:gd name="T15" fmla="*/ 256 h 710"/>
                  <a:gd name="T16" fmla="*/ 31 w 1164"/>
                  <a:gd name="T17" fmla="*/ 335 h 7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64" h="710">
                    <a:moveTo>
                      <a:pt x="31" y="335"/>
                    </a:moveTo>
                    <a:cubicBezTo>
                      <a:pt x="656" y="702"/>
                      <a:pt x="656" y="702"/>
                      <a:pt x="656" y="702"/>
                    </a:cubicBezTo>
                    <a:cubicBezTo>
                      <a:pt x="670" y="710"/>
                      <a:pt x="687" y="710"/>
                      <a:pt x="701" y="702"/>
                    </a:cubicBezTo>
                    <a:cubicBezTo>
                      <a:pt x="1133" y="453"/>
                      <a:pt x="1133" y="453"/>
                      <a:pt x="1133" y="453"/>
                    </a:cubicBezTo>
                    <a:cubicBezTo>
                      <a:pt x="1163" y="436"/>
                      <a:pt x="1164" y="393"/>
                      <a:pt x="1133" y="375"/>
                    </a:cubicBezTo>
                    <a:cubicBezTo>
                      <a:pt x="508" y="8"/>
                      <a:pt x="508" y="8"/>
                      <a:pt x="508" y="8"/>
                    </a:cubicBezTo>
                    <a:cubicBezTo>
                      <a:pt x="494" y="0"/>
                      <a:pt x="477" y="0"/>
                      <a:pt x="463" y="8"/>
                    </a:cubicBezTo>
                    <a:cubicBezTo>
                      <a:pt x="31" y="256"/>
                      <a:pt x="31" y="256"/>
                      <a:pt x="31" y="256"/>
                    </a:cubicBezTo>
                    <a:cubicBezTo>
                      <a:pt x="1" y="274"/>
                      <a:pt x="0" y="317"/>
                      <a:pt x="31" y="335"/>
                    </a:cubicBezTo>
                  </a:path>
                </a:pathLst>
              </a:custGeom>
              <a:solidFill>
                <a:srgbClr val="21C18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325" name="Freeform 945"/>
              <p:cNvSpPr/>
              <p:nvPr/>
            </p:nvSpPr>
            <p:spPr bwMode="auto">
              <a:xfrm>
                <a:off x="5042" y="3866"/>
                <a:ext cx="44" cy="29"/>
              </a:xfrm>
              <a:custGeom>
                <a:avLst/>
                <a:gdLst>
                  <a:gd name="T0" fmla="*/ 44 w 44"/>
                  <a:gd name="T1" fmla="*/ 16 h 29"/>
                  <a:gd name="T2" fmla="*/ 0 w 44"/>
                  <a:gd name="T3" fmla="*/ 16 h 29"/>
                  <a:gd name="T4" fmla="*/ 9 w 44"/>
                  <a:gd name="T5" fmla="*/ 4 h 29"/>
                  <a:gd name="T6" fmla="*/ 24 w 44"/>
                  <a:gd name="T7" fmla="*/ 0 h 29"/>
                  <a:gd name="T8" fmla="*/ 44 w 44"/>
                  <a:gd name="T9" fmla="*/ 16 h 29"/>
                </a:gdLst>
                <a:ahLst/>
                <a:cxnLst>
                  <a:cxn ang="0">
                    <a:pos x="T0" y="T1"/>
                  </a:cxn>
                  <a:cxn ang="0">
                    <a:pos x="T2" y="T3"/>
                  </a:cxn>
                  <a:cxn ang="0">
                    <a:pos x="T4" y="T5"/>
                  </a:cxn>
                  <a:cxn ang="0">
                    <a:pos x="T6" y="T7"/>
                  </a:cxn>
                  <a:cxn ang="0">
                    <a:pos x="T8" y="T9"/>
                  </a:cxn>
                </a:cxnLst>
                <a:rect l="0" t="0" r="r" b="b"/>
                <a:pathLst>
                  <a:path w="44" h="29">
                    <a:moveTo>
                      <a:pt x="44" y="16"/>
                    </a:moveTo>
                    <a:cubicBezTo>
                      <a:pt x="44" y="16"/>
                      <a:pt x="25" y="29"/>
                      <a:pt x="0" y="16"/>
                    </a:cubicBezTo>
                    <a:cubicBezTo>
                      <a:pt x="9" y="4"/>
                      <a:pt x="9" y="4"/>
                      <a:pt x="9" y="4"/>
                    </a:cubicBezTo>
                    <a:cubicBezTo>
                      <a:pt x="24" y="0"/>
                      <a:pt x="24" y="0"/>
                      <a:pt x="24" y="0"/>
                    </a:cubicBezTo>
                    <a:lnTo>
                      <a:pt x="44" y="16"/>
                    </a:lnTo>
                    <a:close/>
                  </a:path>
                </a:pathLst>
              </a:custGeom>
              <a:solidFill>
                <a:srgbClr val="CCE0F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326" name="Freeform 946"/>
              <p:cNvSpPr/>
              <p:nvPr/>
            </p:nvSpPr>
            <p:spPr bwMode="auto">
              <a:xfrm>
                <a:off x="4451" y="3481"/>
                <a:ext cx="613" cy="407"/>
              </a:xfrm>
              <a:custGeom>
                <a:avLst/>
                <a:gdLst>
                  <a:gd name="T0" fmla="*/ 613 w 613"/>
                  <a:gd name="T1" fmla="*/ 367 h 407"/>
                  <a:gd name="T2" fmla="*/ 613 w 613"/>
                  <a:gd name="T3" fmla="*/ 390 h 407"/>
                  <a:gd name="T4" fmla="*/ 592 w 613"/>
                  <a:gd name="T5" fmla="*/ 402 h 407"/>
                  <a:gd name="T6" fmla="*/ 11 w 613"/>
                  <a:gd name="T7" fmla="*/ 67 h 407"/>
                  <a:gd name="T8" fmla="*/ 0 w 613"/>
                  <a:gd name="T9" fmla="*/ 46 h 407"/>
                  <a:gd name="T10" fmla="*/ 0 w 613"/>
                  <a:gd name="T11" fmla="*/ 0 h 407"/>
                  <a:gd name="T12" fmla="*/ 613 w 613"/>
                  <a:gd name="T13" fmla="*/ 367 h 407"/>
                </a:gdLst>
                <a:ahLst/>
                <a:cxnLst>
                  <a:cxn ang="0">
                    <a:pos x="T0" y="T1"/>
                  </a:cxn>
                  <a:cxn ang="0">
                    <a:pos x="T2" y="T3"/>
                  </a:cxn>
                  <a:cxn ang="0">
                    <a:pos x="T4" y="T5"/>
                  </a:cxn>
                  <a:cxn ang="0">
                    <a:pos x="T6" y="T7"/>
                  </a:cxn>
                  <a:cxn ang="0">
                    <a:pos x="T8" y="T9"/>
                  </a:cxn>
                  <a:cxn ang="0">
                    <a:pos x="T10" y="T11"/>
                  </a:cxn>
                  <a:cxn ang="0">
                    <a:pos x="T12" y="T13"/>
                  </a:cxn>
                </a:cxnLst>
                <a:rect l="0" t="0" r="r" b="b"/>
                <a:pathLst>
                  <a:path w="613" h="407">
                    <a:moveTo>
                      <a:pt x="613" y="367"/>
                    </a:moveTo>
                    <a:cubicBezTo>
                      <a:pt x="613" y="390"/>
                      <a:pt x="613" y="390"/>
                      <a:pt x="613" y="390"/>
                    </a:cubicBezTo>
                    <a:cubicBezTo>
                      <a:pt x="613" y="401"/>
                      <a:pt x="602" y="407"/>
                      <a:pt x="592" y="402"/>
                    </a:cubicBezTo>
                    <a:cubicBezTo>
                      <a:pt x="11" y="67"/>
                      <a:pt x="11" y="67"/>
                      <a:pt x="11" y="67"/>
                    </a:cubicBezTo>
                    <a:cubicBezTo>
                      <a:pt x="4" y="62"/>
                      <a:pt x="0" y="55"/>
                      <a:pt x="0" y="46"/>
                    </a:cubicBezTo>
                    <a:cubicBezTo>
                      <a:pt x="0" y="0"/>
                      <a:pt x="0" y="0"/>
                      <a:pt x="0" y="0"/>
                    </a:cubicBezTo>
                    <a:lnTo>
                      <a:pt x="613" y="367"/>
                    </a:lnTo>
                    <a:close/>
                  </a:path>
                </a:pathLst>
              </a:custGeom>
              <a:solidFill>
                <a:srgbClr val="CCE0F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327" name="Freeform 947"/>
              <p:cNvSpPr/>
              <p:nvPr/>
            </p:nvSpPr>
            <p:spPr bwMode="auto">
              <a:xfrm>
                <a:off x="5064" y="3590"/>
                <a:ext cx="423" cy="298"/>
              </a:xfrm>
              <a:custGeom>
                <a:avLst/>
                <a:gdLst>
                  <a:gd name="T0" fmla="*/ 0 w 423"/>
                  <a:gd name="T1" fmla="*/ 258 h 298"/>
                  <a:gd name="T2" fmla="*/ 423 w 423"/>
                  <a:gd name="T3" fmla="*/ 0 h 298"/>
                  <a:gd name="T4" fmla="*/ 423 w 423"/>
                  <a:gd name="T5" fmla="*/ 46 h 298"/>
                  <a:gd name="T6" fmla="*/ 411 w 423"/>
                  <a:gd name="T7" fmla="*/ 66 h 298"/>
                  <a:gd name="T8" fmla="*/ 22 w 423"/>
                  <a:gd name="T9" fmla="*/ 292 h 298"/>
                  <a:gd name="T10" fmla="*/ 0 w 423"/>
                  <a:gd name="T11" fmla="*/ 280 h 298"/>
                  <a:gd name="T12" fmla="*/ 0 w 423"/>
                  <a:gd name="T13" fmla="*/ 258 h 298"/>
                </a:gdLst>
                <a:ahLst/>
                <a:cxnLst>
                  <a:cxn ang="0">
                    <a:pos x="T0" y="T1"/>
                  </a:cxn>
                  <a:cxn ang="0">
                    <a:pos x="T2" y="T3"/>
                  </a:cxn>
                  <a:cxn ang="0">
                    <a:pos x="T4" y="T5"/>
                  </a:cxn>
                  <a:cxn ang="0">
                    <a:pos x="T6" y="T7"/>
                  </a:cxn>
                  <a:cxn ang="0">
                    <a:pos x="T8" y="T9"/>
                  </a:cxn>
                  <a:cxn ang="0">
                    <a:pos x="T10" y="T11"/>
                  </a:cxn>
                  <a:cxn ang="0">
                    <a:pos x="T12" y="T13"/>
                  </a:cxn>
                </a:cxnLst>
                <a:rect l="0" t="0" r="r" b="b"/>
                <a:pathLst>
                  <a:path w="423" h="298">
                    <a:moveTo>
                      <a:pt x="0" y="258"/>
                    </a:moveTo>
                    <a:cubicBezTo>
                      <a:pt x="423" y="0"/>
                      <a:pt x="423" y="0"/>
                      <a:pt x="423" y="0"/>
                    </a:cubicBezTo>
                    <a:cubicBezTo>
                      <a:pt x="423" y="46"/>
                      <a:pt x="423" y="46"/>
                      <a:pt x="423" y="46"/>
                    </a:cubicBezTo>
                    <a:cubicBezTo>
                      <a:pt x="423" y="54"/>
                      <a:pt x="419" y="62"/>
                      <a:pt x="411" y="66"/>
                    </a:cubicBezTo>
                    <a:cubicBezTo>
                      <a:pt x="22" y="292"/>
                      <a:pt x="22" y="292"/>
                      <a:pt x="22" y="292"/>
                    </a:cubicBezTo>
                    <a:cubicBezTo>
                      <a:pt x="13" y="298"/>
                      <a:pt x="0" y="291"/>
                      <a:pt x="0" y="280"/>
                    </a:cubicBezTo>
                    <a:lnTo>
                      <a:pt x="0" y="258"/>
                    </a:lnTo>
                    <a:close/>
                  </a:path>
                </a:pathLst>
              </a:custGeom>
              <a:solidFill>
                <a:srgbClr val="98A9C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328" name="Freeform 948"/>
              <p:cNvSpPr/>
              <p:nvPr/>
            </p:nvSpPr>
            <p:spPr bwMode="auto">
              <a:xfrm>
                <a:off x="4446" y="3224"/>
                <a:ext cx="1046" cy="627"/>
              </a:xfrm>
              <a:custGeom>
                <a:avLst/>
                <a:gdLst>
                  <a:gd name="T0" fmla="*/ 19 w 1046"/>
                  <a:gd name="T1" fmla="*/ 234 h 627"/>
                  <a:gd name="T2" fmla="*/ 413 w 1046"/>
                  <a:gd name="T3" fmla="*/ 5 h 627"/>
                  <a:gd name="T4" fmla="*/ 442 w 1046"/>
                  <a:gd name="T5" fmla="*/ 5 h 627"/>
                  <a:gd name="T6" fmla="*/ 1027 w 1046"/>
                  <a:gd name="T7" fmla="*/ 342 h 627"/>
                  <a:gd name="T8" fmla="*/ 1027 w 1046"/>
                  <a:gd name="T9" fmla="*/ 393 h 627"/>
                  <a:gd name="T10" fmla="*/ 633 w 1046"/>
                  <a:gd name="T11" fmla="*/ 621 h 627"/>
                  <a:gd name="T12" fmla="*/ 604 w 1046"/>
                  <a:gd name="T13" fmla="*/ 622 h 627"/>
                  <a:gd name="T14" fmla="*/ 19 w 1046"/>
                  <a:gd name="T15" fmla="*/ 284 h 627"/>
                  <a:gd name="T16" fmla="*/ 19 w 1046"/>
                  <a:gd name="T17" fmla="*/ 234 h 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46" h="627">
                    <a:moveTo>
                      <a:pt x="19" y="234"/>
                    </a:moveTo>
                    <a:cubicBezTo>
                      <a:pt x="413" y="5"/>
                      <a:pt x="413" y="5"/>
                      <a:pt x="413" y="5"/>
                    </a:cubicBezTo>
                    <a:cubicBezTo>
                      <a:pt x="422" y="0"/>
                      <a:pt x="433" y="0"/>
                      <a:pt x="442" y="5"/>
                    </a:cubicBezTo>
                    <a:cubicBezTo>
                      <a:pt x="1027" y="342"/>
                      <a:pt x="1027" y="342"/>
                      <a:pt x="1027" y="342"/>
                    </a:cubicBezTo>
                    <a:cubicBezTo>
                      <a:pt x="1046" y="354"/>
                      <a:pt x="1046" y="381"/>
                      <a:pt x="1027" y="393"/>
                    </a:cubicBezTo>
                    <a:cubicBezTo>
                      <a:pt x="633" y="621"/>
                      <a:pt x="633" y="621"/>
                      <a:pt x="633" y="621"/>
                    </a:cubicBezTo>
                    <a:cubicBezTo>
                      <a:pt x="624" y="627"/>
                      <a:pt x="613" y="627"/>
                      <a:pt x="604" y="622"/>
                    </a:cubicBezTo>
                    <a:cubicBezTo>
                      <a:pt x="19" y="284"/>
                      <a:pt x="19" y="284"/>
                      <a:pt x="19" y="284"/>
                    </a:cubicBezTo>
                    <a:cubicBezTo>
                      <a:pt x="0" y="273"/>
                      <a:pt x="0" y="245"/>
                      <a:pt x="19" y="234"/>
                    </a:cubicBezTo>
                  </a:path>
                </a:pathLst>
              </a:custGeom>
              <a:solidFill>
                <a:srgbClr val="2B3D6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329" name="Freeform 949"/>
              <p:cNvSpPr/>
              <p:nvPr/>
            </p:nvSpPr>
            <p:spPr bwMode="auto">
              <a:xfrm>
                <a:off x="4500" y="3265"/>
                <a:ext cx="877" cy="507"/>
              </a:xfrm>
              <a:custGeom>
                <a:avLst/>
                <a:gdLst>
                  <a:gd name="T0" fmla="*/ 0 w 877"/>
                  <a:gd name="T1" fmla="*/ 232 h 507"/>
                  <a:gd name="T2" fmla="*/ 400 w 877"/>
                  <a:gd name="T3" fmla="*/ 0 h 507"/>
                  <a:gd name="T4" fmla="*/ 877 w 877"/>
                  <a:gd name="T5" fmla="*/ 276 h 507"/>
                  <a:gd name="T6" fmla="*/ 477 w 877"/>
                  <a:gd name="T7" fmla="*/ 507 h 507"/>
                  <a:gd name="T8" fmla="*/ 0 w 877"/>
                  <a:gd name="T9" fmla="*/ 232 h 507"/>
                </a:gdLst>
                <a:ahLst/>
                <a:cxnLst>
                  <a:cxn ang="0">
                    <a:pos x="T0" y="T1"/>
                  </a:cxn>
                  <a:cxn ang="0">
                    <a:pos x="T2" y="T3"/>
                  </a:cxn>
                  <a:cxn ang="0">
                    <a:pos x="T4" y="T5"/>
                  </a:cxn>
                  <a:cxn ang="0">
                    <a:pos x="T6" y="T7"/>
                  </a:cxn>
                  <a:cxn ang="0">
                    <a:pos x="T8" y="T9"/>
                  </a:cxn>
                </a:cxnLst>
                <a:rect l="0" t="0" r="r" b="b"/>
                <a:pathLst>
                  <a:path w="877" h="507">
                    <a:moveTo>
                      <a:pt x="0" y="232"/>
                    </a:moveTo>
                    <a:lnTo>
                      <a:pt x="400" y="0"/>
                    </a:lnTo>
                    <a:lnTo>
                      <a:pt x="877" y="276"/>
                    </a:lnTo>
                    <a:lnTo>
                      <a:pt x="477" y="507"/>
                    </a:lnTo>
                    <a:lnTo>
                      <a:pt x="0" y="232"/>
                    </a:lnTo>
                    <a:close/>
                  </a:path>
                </a:pathLst>
              </a:custGeom>
              <a:solidFill>
                <a:srgbClr val="37E29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330" name="Freeform 950"/>
              <p:cNvSpPr/>
              <p:nvPr/>
            </p:nvSpPr>
            <p:spPr bwMode="auto">
              <a:xfrm>
                <a:off x="4500" y="3265"/>
                <a:ext cx="877" cy="507"/>
              </a:xfrm>
              <a:custGeom>
                <a:avLst/>
                <a:gdLst>
                  <a:gd name="T0" fmla="*/ 0 w 877"/>
                  <a:gd name="T1" fmla="*/ 232 h 507"/>
                  <a:gd name="T2" fmla="*/ 400 w 877"/>
                  <a:gd name="T3" fmla="*/ 0 h 507"/>
                  <a:gd name="T4" fmla="*/ 877 w 877"/>
                  <a:gd name="T5" fmla="*/ 276 h 507"/>
                  <a:gd name="T6" fmla="*/ 477 w 877"/>
                  <a:gd name="T7" fmla="*/ 507 h 507"/>
                  <a:gd name="T8" fmla="*/ 0 w 877"/>
                  <a:gd name="T9" fmla="*/ 232 h 507"/>
                </a:gdLst>
                <a:ahLst/>
                <a:cxnLst>
                  <a:cxn ang="0">
                    <a:pos x="T0" y="T1"/>
                  </a:cxn>
                  <a:cxn ang="0">
                    <a:pos x="T2" y="T3"/>
                  </a:cxn>
                  <a:cxn ang="0">
                    <a:pos x="T4" y="T5"/>
                  </a:cxn>
                  <a:cxn ang="0">
                    <a:pos x="T6" y="T7"/>
                  </a:cxn>
                  <a:cxn ang="0">
                    <a:pos x="T8" y="T9"/>
                  </a:cxn>
                </a:cxnLst>
                <a:rect l="0" t="0" r="r" b="b"/>
                <a:pathLst>
                  <a:path w="877" h="507">
                    <a:moveTo>
                      <a:pt x="0" y="232"/>
                    </a:moveTo>
                    <a:lnTo>
                      <a:pt x="400" y="0"/>
                    </a:lnTo>
                    <a:lnTo>
                      <a:pt x="877" y="276"/>
                    </a:lnTo>
                    <a:lnTo>
                      <a:pt x="477" y="507"/>
                    </a:lnTo>
                    <a:lnTo>
                      <a:pt x="0" y="23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331" name="Freeform 951"/>
              <p:cNvSpPr/>
              <p:nvPr/>
            </p:nvSpPr>
            <p:spPr bwMode="auto">
              <a:xfrm>
                <a:off x="5042" y="3870"/>
                <a:ext cx="22" cy="19"/>
              </a:xfrm>
              <a:custGeom>
                <a:avLst/>
                <a:gdLst>
                  <a:gd name="T0" fmla="*/ 22 w 22"/>
                  <a:gd name="T1" fmla="*/ 0 h 19"/>
                  <a:gd name="T2" fmla="*/ 22 w 22"/>
                  <a:gd name="T3" fmla="*/ 18 h 19"/>
                  <a:gd name="T4" fmla="*/ 0 w 22"/>
                  <a:gd name="T5" fmla="*/ 12 h 19"/>
                  <a:gd name="T6" fmla="*/ 22 w 22"/>
                  <a:gd name="T7" fmla="*/ 0 h 19"/>
                </a:gdLst>
                <a:ahLst/>
                <a:cxnLst>
                  <a:cxn ang="0">
                    <a:pos x="T0" y="T1"/>
                  </a:cxn>
                  <a:cxn ang="0">
                    <a:pos x="T2" y="T3"/>
                  </a:cxn>
                  <a:cxn ang="0">
                    <a:pos x="T4" y="T5"/>
                  </a:cxn>
                  <a:cxn ang="0">
                    <a:pos x="T6" y="T7"/>
                  </a:cxn>
                </a:cxnLst>
                <a:rect l="0" t="0" r="r" b="b"/>
                <a:pathLst>
                  <a:path w="22" h="19">
                    <a:moveTo>
                      <a:pt x="22" y="0"/>
                    </a:moveTo>
                    <a:cubicBezTo>
                      <a:pt x="22" y="18"/>
                      <a:pt x="22" y="18"/>
                      <a:pt x="22" y="18"/>
                    </a:cubicBezTo>
                    <a:cubicBezTo>
                      <a:pt x="22" y="18"/>
                      <a:pt x="12" y="19"/>
                      <a:pt x="0" y="12"/>
                    </a:cubicBezTo>
                    <a:lnTo>
                      <a:pt x="22" y="0"/>
                    </a:lnTo>
                    <a:close/>
                  </a:path>
                </a:pathLst>
              </a:custGeom>
              <a:solidFill>
                <a:srgbClr val="CCE0F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332" name="Freeform 952"/>
              <p:cNvSpPr/>
              <p:nvPr/>
            </p:nvSpPr>
            <p:spPr bwMode="auto">
              <a:xfrm>
                <a:off x="5064" y="3870"/>
                <a:ext cx="22" cy="18"/>
              </a:xfrm>
              <a:custGeom>
                <a:avLst/>
                <a:gdLst>
                  <a:gd name="T0" fmla="*/ 22 w 22"/>
                  <a:gd name="T1" fmla="*/ 12 h 18"/>
                  <a:gd name="T2" fmla="*/ 11 w 22"/>
                  <a:gd name="T3" fmla="*/ 17 h 18"/>
                  <a:gd name="T4" fmla="*/ 0 w 22"/>
                  <a:gd name="T5" fmla="*/ 18 h 18"/>
                  <a:gd name="T6" fmla="*/ 0 w 22"/>
                  <a:gd name="T7" fmla="*/ 0 h 18"/>
                  <a:gd name="T8" fmla="*/ 22 w 22"/>
                  <a:gd name="T9" fmla="*/ 12 h 18"/>
                </a:gdLst>
                <a:ahLst/>
                <a:cxnLst>
                  <a:cxn ang="0">
                    <a:pos x="T0" y="T1"/>
                  </a:cxn>
                  <a:cxn ang="0">
                    <a:pos x="T2" y="T3"/>
                  </a:cxn>
                  <a:cxn ang="0">
                    <a:pos x="T4" y="T5"/>
                  </a:cxn>
                  <a:cxn ang="0">
                    <a:pos x="T6" y="T7"/>
                  </a:cxn>
                  <a:cxn ang="0">
                    <a:pos x="T8" y="T9"/>
                  </a:cxn>
                </a:cxnLst>
                <a:rect l="0" t="0" r="r" b="b"/>
                <a:pathLst>
                  <a:path w="22" h="18">
                    <a:moveTo>
                      <a:pt x="22" y="12"/>
                    </a:moveTo>
                    <a:cubicBezTo>
                      <a:pt x="22" y="12"/>
                      <a:pt x="18" y="15"/>
                      <a:pt x="11" y="17"/>
                    </a:cubicBezTo>
                    <a:cubicBezTo>
                      <a:pt x="6" y="18"/>
                      <a:pt x="0" y="18"/>
                      <a:pt x="0" y="18"/>
                    </a:cubicBezTo>
                    <a:cubicBezTo>
                      <a:pt x="0" y="0"/>
                      <a:pt x="0" y="0"/>
                      <a:pt x="0" y="0"/>
                    </a:cubicBezTo>
                    <a:lnTo>
                      <a:pt x="22" y="12"/>
                    </a:lnTo>
                    <a:close/>
                  </a:path>
                </a:pathLst>
              </a:custGeom>
              <a:solidFill>
                <a:srgbClr val="98A9C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333" name="Oval 953"/>
              <p:cNvSpPr>
                <a:spLocks noChangeArrowheads="1"/>
              </p:cNvSpPr>
              <p:nvPr/>
            </p:nvSpPr>
            <p:spPr bwMode="auto">
              <a:xfrm>
                <a:off x="4676" y="3353"/>
                <a:ext cx="23" cy="15"/>
              </a:xfrm>
              <a:prstGeom prst="ellipse">
                <a:avLst/>
              </a:prstGeom>
              <a:solidFill>
                <a:srgbClr val="1B2B4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334" name="Oval 954"/>
              <p:cNvSpPr>
                <a:spLocks noChangeArrowheads="1"/>
              </p:cNvSpPr>
              <p:nvPr/>
            </p:nvSpPr>
            <p:spPr bwMode="auto">
              <a:xfrm>
                <a:off x="5200" y="3646"/>
                <a:ext cx="98" cy="64"/>
              </a:xfrm>
              <a:prstGeom prst="ellipse">
                <a:avLst/>
              </a:prstGeom>
              <a:solidFill>
                <a:srgbClr val="1B2B4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335" name="Oval 955"/>
              <p:cNvSpPr>
                <a:spLocks noChangeArrowheads="1"/>
              </p:cNvSpPr>
              <p:nvPr/>
            </p:nvSpPr>
            <p:spPr bwMode="auto">
              <a:xfrm>
                <a:off x="5209" y="3652"/>
                <a:ext cx="80" cy="52"/>
              </a:xfrm>
              <a:prstGeom prst="ellipse">
                <a:avLst/>
              </a:prstGeom>
              <a:solidFill>
                <a:srgbClr val="2B3D6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336" name="Freeform 956"/>
              <p:cNvSpPr/>
              <p:nvPr/>
            </p:nvSpPr>
            <p:spPr bwMode="auto">
              <a:xfrm>
                <a:off x="4823" y="3323"/>
                <a:ext cx="438" cy="261"/>
              </a:xfrm>
              <a:custGeom>
                <a:avLst/>
                <a:gdLst>
                  <a:gd name="T0" fmla="*/ 438 w 438"/>
                  <a:gd name="T1" fmla="*/ 253 h 261"/>
                  <a:gd name="T2" fmla="*/ 438 w 438"/>
                  <a:gd name="T3" fmla="*/ 261 h 261"/>
                  <a:gd name="T4" fmla="*/ 0 w 438"/>
                  <a:gd name="T5" fmla="*/ 7 h 261"/>
                  <a:gd name="T6" fmla="*/ 0 w 438"/>
                  <a:gd name="T7" fmla="*/ 0 h 261"/>
                  <a:gd name="T8" fmla="*/ 438 w 438"/>
                  <a:gd name="T9" fmla="*/ 253 h 261"/>
                </a:gdLst>
                <a:ahLst/>
                <a:cxnLst>
                  <a:cxn ang="0">
                    <a:pos x="T0" y="T1"/>
                  </a:cxn>
                  <a:cxn ang="0">
                    <a:pos x="T2" y="T3"/>
                  </a:cxn>
                  <a:cxn ang="0">
                    <a:pos x="T4" y="T5"/>
                  </a:cxn>
                  <a:cxn ang="0">
                    <a:pos x="T6" y="T7"/>
                  </a:cxn>
                  <a:cxn ang="0">
                    <a:pos x="T8" y="T9"/>
                  </a:cxn>
                </a:cxnLst>
                <a:rect l="0" t="0" r="r" b="b"/>
                <a:pathLst>
                  <a:path w="438" h="261">
                    <a:moveTo>
                      <a:pt x="438" y="253"/>
                    </a:moveTo>
                    <a:lnTo>
                      <a:pt x="438" y="261"/>
                    </a:lnTo>
                    <a:lnTo>
                      <a:pt x="0" y="7"/>
                    </a:lnTo>
                    <a:lnTo>
                      <a:pt x="0" y="0"/>
                    </a:lnTo>
                    <a:lnTo>
                      <a:pt x="438" y="253"/>
                    </a:lnTo>
                    <a:close/>
                  </a:path>
                </a:pathLst>
              </a:custGeom>
              <a:solidFill>
                <a:srgbClr val="9CD8B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337" name="Freeform 957"/>
              <p:cNvSpPr/>
              <p:nvPr/>
            </p:nvSpPr>
            <p:spPr bwMode="auto">
              <a:xfrm>
                <a:off x="5261" y="3532"/>
                <a:ext cx="76" cy="52"/>
              </a:xfrm>
              <a:custGeom>
                <a:avLst/>
                <a:gdLst>
                  <a:gd name="T0" fmla="*/ 0 w 76"/>
                  <a:gd name="T1" fmla="*/ 44 h 52"/>
                  <a:gd name="T2" fmla="*/ 76 w 76"/>
                  <a:gd name="T3" fmla="*/ 0 h 52"/>
                  <a:gd name="T4" fmla="*/ 76 w 76"/>
                  <a:gd name="T5" fmla="*/ 8 h 52"/>
                  <a:gd name="T6" fmla="*/ 0 w 76"/>
                  <a:gd name="T7" fmla="*/ 52 h 52"/>
                  <a:gd name="T8" fmla="*/ 0 w 76"/>
                  <a:gd name="T9" fmla="*/ 44 h 52"/>
                </a:gdLst>
                <a:ahLst/>
                <a:cxnLst>
                  <a:cxn ang="0">
                    <a:pos x="T0" y="T1"/>
                  </a:cxn>
                  <a:cxn ang="0">
                    <a:pos x="T2" y="T3"/>
                  </a:cxn>
                  <a:cxn ang="0">
                    <a:pos x="T4" y="T5"/>
                  </a:cxn>
                  <a:cxn ang="0">
                    <a:pos x="T6" y="T7"/>
                  </a:cxn>
                  <a:cxn ang="0">
                    <a:pos x="T8" y="T9"/>
                  </a:cxn>
                </a:cxnLst>
                <a:rect l="0" t="0" r="r" b="b"/>
                <a:pathLst>
                  <a:path w="76" h="52">
                    <a:moveTo>
                      <a:pt x="0" y="44"/>
                    </a:moveTo>
                    <a:lnTo>
                      <a:pt x="76" y="0"/>
                    </a:lnTo>
                    <a:lnTo>
                      <a:pt x="76" y="8"/>
                    </a:lnTo>
                    <a:lnTo>
                      <a:pt x="0" y="52"/>
                    </a:lnTo>
                    <a:lnTo>
                      <a:pt x="0" y="44"/>
                    </a:lnTo>
                    <a:close/>
                  </a:path>
                </a:pathLst>
              </a:custGeom>
              <a:solidFill>
                <a:srgbClr val="ACE5C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338" name="Freeform 958"/>
              <p:cNvSpPr/>
              <p:nvPr/>
            </p:nvSpPr>
            <p:spPr bwMode="auto">
              <a:xfrm>
                <a:off x="4823" y="3279"/>
                <a:ext cx="514" cy="297"/>
              </a:xfrm>
              <a:custGeom>
                <a:avLst/>
                <a:gdLst>
                  <a:gd name="T0" fmla="*/ 0 w 514"/>
                  <a:gd name="T1" fmla="*/ 44 h 297"/>
                  <a:gd name="T2" fmla="*/ 76 w 514"/>
                  <a:gd name="T3" fmla="*/ 0 h 297"/>
                  <a:gd name="T4" fmla="*/ 514 w 514"/>
                  <a:gd name="T5" fmla="*/ 253 h 297"/>
                  <a:gd name="T6" fmla="*/ 438 w 514"/>
                  <a:gd name="T7" fmla="*/ 297 h 297"/>
                  <a:gd name="T8" fmla="*/ 0 w 514"/>
                  <a:gd name="T9" fmla="*/ 44 h 297"/>
                </a:gdLst>
                <a:ahLst/>
                <a:cxnLst>
                  <a:cxn ang="0">
                    <a:pos x="T0" y="T1"/>
                  </a:cxn>
                  <a:cxn ang="0">
                    <a:pos x="T2" y="T3"/>
                  </a:cxn>
                  <a:cxn ang="0">
                    <a:pos x="T4" y="T5"/>
                  </a:cxn>
                  <a:cxn ang="0">
                    <a:pos x="T6" y="T7"/>
                  </a:cxn>
                  <a:cxn ang="0">
                    <a:pos x="T8" y="T9"/>
                  </a:cxn>
                </a:cxnLst>
                <a:rect l="0" t="0" r="r" b="b"/>
                <a:pathLst>
                  <a:path w="514" h="297">
                    <a:moveTo>
                      <a:pt x="0" y="44"/>
                    </a:moveTo>
                    <a:lnTo>
                      <a:pt x="76" y="0"/>
                    </a:lnTo>
                    <a:lnTo>
                      <a:pt x="514" y="253"/>
                    </a:lnTo>
                    <a:lnTo>
                      <a:pt x="438" y="297"/>
                    </a:lnTo>
                    <a:lnTo>
                      <a:pt x="0" y="44"/>
                    </a:lnTo>
                    <a:close/>
                  </a:path>
                </a:pathLst>
              </a:custGeom>
              <a:solidFill>
                <a:srgbClr val="FCF8F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339" name="Freeform 959"/>
              <p:cNvSpPr/>
              <p:nvPr/>
            </p:nvSpPr>
            <p:spPr bwMode="auto">
              <a:xfrm>
                <a:off x="4923" y="3211"/>
                <a:ext cx="48" cy="161"/>
              </a:xfrm>
              <a:custGeom>
                <a:avLst/>
                <a:gdLst>
                  <a:gd name="T0" fmla="*/ 48 w 48"/>
                  <a:gd name="T1" fmla="*/ 26 h 161"/>
                  <a:gd name="T2" fmla="*/ 48 w 48"/>
                  <a:gd name="T3" fmla="*/ 161 h 161"/>
                  <a:gd name="T4" fmla="*/ 0 w 48"/>
                  <a:gd name="T5" fmla="*/ 134 h 161"/>
                  <a:gd name="T6" fmla="*/ 0 w 48"/>
                  <a:gd name="T7" fmla="*/ 0 h 161"/>
                  <a:gd name="T8" fmla="*/ 48 w 48"/>
                  <a:gd name="T9" fmla="*/ 26 h 161"/>
                </a:gdLst>
                <a:ahLst/>
                <a:cxnLst>
                  <a:cxn ang="0">
                    <a:pos x="T0" y="T1"/>
                  </a:cxn>
                  <a:cxn ang="0">
                    <a:pos x="T2" y="T3"/>
                  </a:cxn>
                  <a:cxn ang="0">
                    <a:pos x="T4" y="T5"/>
                  </a:cxn>
                  <a:cxn ang="0">
                    <a:pos x="T6" y="T7"/>
                  </a:cxn>
                  <a:cxn ang="0">
                    <a:pos x="T8" y="T9"/>
                  </a:cxn>
                </a:cxnLst>
                <a:rect l="0" t="0" r="r" b="b"/>
                <a:pathLst>
                  <a:path w="48" h="161">
                    <a:moveTo>
                      <a:pt x="48" y="26"/>
                    </a:moveTo>
                    <a:lnTo>
                      <a:pt x="48" y="161"/>
                    </a:lnTo>
                    <a:lnTo>
                      <a:pt x="0" y="134"/>
                    </a:lnTo>
                    <a:lnTo>
                      <a:pt x="0" y="0"/>
                    </a:lnTo>
                    <a:lnTo>
                      <a:pt x="48" y="26"/>
                    </a:lnTo>
                    <a:close/>
                  </a:path>
                </a:pathLst>
              </a:custGeom>
              <a:solidFill>
                <a:srgbClr val="5FA6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340" name="Freeform 960"/>
              <p:cNvSpPr/>
              <p:nvPr/>
            </p:nvSpPr>
            <p:spPr bwMode="auto">
              <a:xfrm>
                <a:off x="4971" y="3216"/>
                <a:ext cx="38" cy="156"/>
              </a:xfrm>
              <a:custGeom>
                <a:avLst/>
                <a:gdLst>
                  <a:gd name="T0" fmla="*/ 0 w 38"/>
                  <a:gd name="T1" fmla="*/ 21 h 156"/>
                  <a:gd name="T2" fmla="*/ 38 w 38"/>
                  <a:gd name="T3" fmla="*/ 0 h 156"/>
                  <a:gd name="T4" fmla="*/ 38 w 38"/>
                  <a:gd name="T5" fmla="*/ 134 h 156"/>
                  <a:gd name="T6" fmla="*/ 0 w 38"/>
                  <a:gd name="T7" fmla="*/ 156 h 156"/>
                  <a:gd name="T8" fmla="*/ 0 w 38"/>
                  <a:gd name="T9" fmla="*/ 21 h 156"/>
                </a:gdLst>
                <a:ahLst/>
                <a:cxnLst>
                  <a:cxn ang="0">
                    <a:pos x="T0" y="T1"/>
                  </a:cxn>
                  <a:cxn ang="0">
                    <a:pos x="T2" y="T3"/>
                  </a:cxn>
                  <a:cxn ang="0">
                    <a:pos x="T4" y="T5"/>
                  </a:cxn>
                  <a:cxn ang="0">
                    <a:pos x="T6" y="T7"/>
                  </a:cxn>
                  <a:cxn ang="0">
                    <a:pos x="T8" y="T9"/>
                  </a:cxn>
                </a:cxnLst>
                <a:rect l="0" t="0" r="r" b="b"/>
                <a:pathLst>
                  <a:path w="38" h="156">
                    <a:moveTo>
                      <a:pt x="0" y="21"/>
                    </a:moveTo>
                    <a:lnTo>
                      <a:pt x="38" y="0"/>
                    </a:lnTo>
                    <a:lnTo>
                      <a:pt x="38" y="134"/>
                    </a:lnTo>
                    <a:lnTo>
                      <a:pt x="0" y="156"/>
                    </a:lnTo>
                    <a:lnTo>
                      <a:pt x="0" y="21"/>
                    </a:lnTo>
                    <a:close/>
                  </a:path>
                </a:pathLst>
              </a:custGeom>
              <a:solidFill>
                <a:srgbClr val="7CC51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341" name="Freeform 961"/>
              <p:cNvSpPr/>
              <p:nvPr/>
            </p:nvSpPr>
            <p:spPr bwMode="auto">
              <a:xfrm>
                <a:off x="4923" y="3188"/>
                <a:ext cx="86" cy="49"/>
              </a:xfrm>
              <a:custGeom>
                <a:avLst/>
                <a:gdLst>
                  <a:gd name="T0" fmla="*/ 0 w 86"/>
                  <a:gd name="T1" fmla="*/ 23 h 49"/>
                  <a:gd name="T2" fmla="*/ 38 w 86"/>
                  <a:gd name="T3" fmla="*/ 0 h 49"/>
                  <a:gd name="T4" fmla="*/ 86 w 86"/>
                  <a:gd name="T5" fmla="*/ 28 h 49"/>
                  <a:gd name="T6" fmla="*/ 48 w 86"/>
                  <a:gd name="T7" fmla="*/ 49 h 49"/>
                  <a:gd name="T8" fmla="*/ 0 w 86"/>
                  <a:gd name="T9" fmla="*/ 23 h 49"/>
                </a:gdLst>
                <a:ahLst/>
                <a:cxnLst>
                  <a:cxn ang="0">
                    <a:pos x="T0" y="T1"/>
                  </a:cxn>
                  <a:cxn ang="0">
                    <a:pos x="T2" y="T3"/>
                  </a:cxn>
                  <a:cxn ang="0">
                    <a:pos x="T4" y="T5"/>
                  </a:cxn>
                  <a:cxn ang="0">
                    <a:pos x="T6" y="T7"/>
                  </a:cxn>
                  <a:cxn ang="0">
                    <a:pos x="T8" y="T9"/>
                  </a:cxn>
                </a:cxnLst>
                <a:rect l="0" t="0" r="r" b="b"/>
                <a:pathLst>
                  <a:path w="86" h="49">
                    <a:moveTo>
                      <a:pt x="0" y="23"/>
                    </a:moveTo>
                    <a:lnTo>
                      <a:pt x="38" y="0"/>
                    </a:lnTo>
                    <a:lnTo>
                      <a:pt x="86" y="28"/>
                    </a:lnTo>
                    <a:lnTo>
                      <a:pt x="48" y="49"/>
                    </a:lnTo>
                    <a:lnTo>
                      <a:pt x="0" y="23"/>
                    </a:lnTo>
                    <a:close/>
                  </a:path>
                </a:pathLst>
              </a:custGeom>
              <a:solidFill>
                <a:srgbClr val="98DD2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342" name="Freeform 962"/>
              <p:cNvSpPr/>
              <p:nvPr/>
            </p:nvSpPr>
            <p:spPr bwMode="auto">
              <a:xfrm>
                <a:off x="5038" y="3233"/>
                <a:ext cx="48" cy="206"/>
              </a:xfrm>
              <a:custGeom>
                <a:avLst/>
                <a:gdLst>
                  <a:gd name="T0" fmla="*/ 48 w 48"/>
                  <a:gd name="T1" fmla="*/ 28 h 206"/>
                  <a:gd name="T2" fmla="*/ 48 w 48"/>
                  <a:gd name="T3" fmla="*/ 206 h 206"/>
                  <a:gd name="T4" fmla="*/ 0 w 48"/>
                  <a:gd name="T5" fmla="*/ 178 h 206"/>
                  <a:gd name="T6" fmla="*/ 0 w 48"/>
                  <a:gd name="T7" fmla="*/ 0 h 206"/>
                  <a:gd name="T8" fmla="*/ 48 w 48"/>
                  <a:gd name="T9" fmla="*/ 28 h 206"/>
                </a:gdLst>
                <a:ahLst/>
                <a:cxnLst>
                  <a:cxn ang="0">
                    <a:pos x="T0" y="T1"/>
                  </a:cxn>
                  <a:cxn ang="0">
                    <a:pos x="T2" y="T3"/>
                  </a:cxn>
                  <a:cxn ang="0">
                    <a:pos x="T4" y="T5"/>
                  </a:cxn>
                  <a:cxn ang="0">
                    <a:pos x="T6" y="T7"/>
                  </a:cxn>
                  <a:cxn ang="0">
                    <a:pos x="T8" y="T9"/>
                  </a:cxn>
                </a:cxnLst>
                <a:rect l="0" t="0" r="r" b="b"/>
                <a:pathLst>
                  <a:path w="48" h="206">
                    <a:moveTo>
                      <a:pt x="48" y="28"/>
                    </a:moveTo>
                    <a:lnTo>
                      <a:pt x="48" y="206"/>
                    </a:lnTo>
                    <a:lnTo>
                      <a:pt x="0" y="178"/>
                    </a:lnTo>
                    <a:lnTo>
                      <a:pt x="0" y="0"/>
                    </a:lnTo>
                    <a:lnTo>
                      <a:pt x="48" y="28"/>
                    </a:lnTo>
                    <a:close/>
                  </a:path>
                </a:pathLst>
              </a:custGeom>
              <a:solidFill>
                <a:srgbClr val="5FA6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343" name="Freeform 963"/>
              <p:cNvSpPr/>
              <p:nvPr/>
            </p:nvSpPr>
            <p:spPr bwMode="auto">
              <a:xfrm>
                <a:off x="5086" y="3239"/>
                <a:ext cx="38" cy="200"/>
              </a:xfrm>
              <a:custGeom>
                <a:avLst/>
                <a:gdLst>
                  <a:gd name="T0" fmla="*/ 0 w 38"/>
                  <a:gd name="T1" fmla="*/ 22 h 200"/>
                  <a:gd name="T2" fmla="*/ 38 w 38"/>
                  <a:gd name="T3" fmla="*/ 0 h 200"/>
                  <a:gd name="T4" fmla="*/ 38 w 38"/>
                  <a:gd name="T5" fmla="*/ 177 h 200"/>
                  <a:gd name="T6" fmla="*/ 0 w 38"/>
                  <a:gd name="T7" fmla="*/ 200 h 200"/>
                  <a:gd name="T8" fmla="*/ 0 w 38"/>
                  <a:gd name="T9" fmla="*/ 22 h 200"/>
                </a:gdLst>
                <a:ahLst/>
                <a:cxnLst>
                  <a:cxn ang="0">
                    <a:pos x="T0" y="T1"/>
                  </a:cxn>
                  <a:cxn ang="0">
                    <a:pos x="T2" y="T3"/>
                  </a:cxn>
                  <a:cxn ang="0">
                    <a:pos x="T4" y="T5"/>
                  </a:cxn>
                  <a:cxn ang="0">
                    <a:pos x="T6" y="T7"/>
                  </a:cxn>
                  <a:cxn ang="0">
                    <a:pos x="T8" y="T9"/>
                  </a:cxn>
                </a:cxnLst>
                <a:rect l="0" t="0" r="r" b="b"/>
                <a:pathLst>
                  <a:path w="38" h="200">
                    <a:moveTo>
                      <a:pt x="0" y="22"/>
                    </a:moveTo>
                    <a:lnTo>
                      <a:pt x="38" y="0"/>
                    </a:lnTo>
                    <a:lnTo>
                      <a:pt x="38" y="177"/>
                    </a:lnTo>
                    <a:lnTo>
                      <a:pt x="0" y="200"/>
                    </a:lnTo>
                    <a:lnTo>
                      <a:pt x="0" y="22"/>
                    </a:lnTo>
                    <a:close/>
                  </a:path>
                </a:pathLst>
              </a:custGeom>
              <a:solidFill>
                <a:srgbClr val="7CC51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344" name="Freeform 964"/>
              <p:cNvSpPr/>
              <p:nvPr/>
            </p:nvSpPr>
            <p:spPr bwMode="auto">
              <a:xfrm>
                <a:off x="5038" y="3212"/>
                <a:ext cx="86" cy="49"/>
              </a:xfrm>
              <a:custGeom>
                <a:avLst/>
                <a:gdLst>
                  <a:gd name="T0" fmla="*/ 0 w 86"/>
                  <a:gd name="T1" fmla="*/ 21 h 49"/>
                  <a:gd name="T2" fmla="*/ 38 w 86"/>
                  <a:gd name="T3" fmla="*/ 0 h 49"/>
                  <a:gd name="T4" fmla="*/ 86 w 86"/>
                  <a:gd name="T5" fmla="*/ 27 h 49"/>
                  <a:gd name="T6" fmla="*/ 48 w 86"/>
                  <a:gd name="T7" fmla="*/ 49 h 49"/>
                  <a:gd name="T8" fmla="*/ 0 w 86"/>
                  <a:gd name="T9" fmla="*/ 21 h 49"/>
                </a:gdLst>
                <a:ahLst/>
                <a:cxnLst>
                  <a:cxn ang="0">
                    <a:pos x="T0" y="T1"/>
                  </a:cxn>
                  <a:cxn ang="0">
                    <a:pos x="T2" y="T3"/>
                  </a:cxn>
                  <a:cxn ang="0">
                    <a:pos x="T4" y="T5"/>
                  </a:cxn>
                  <a:cxn ang="0">
                    <a:pos x="T6" y="T7"/>
                  </a:cxn>
                  <a:cxn ang="0">
                    <a:pos x="T8" y="T9"/>
                  </a:cxn>
                </a:cxnLst>
                <a:rect l="0" t="0" r="r" b="b"/>
                <a:pathLst>
                  <a:path w="86" h="49">
                    <a:moveTo>
                      <a:pt x="0" y="21"/>
                    </a:moveTo>
                    <a:lnTo>
                      <a:pt x="38" y="0"/>
                    </a:lnTo>
                    <a:lnTo>
                      <a:pt x="86" y="27"/>
                    </a:lnTo>
                    <a:lnTo>
                      <a:pt x="48" y="49"/>
                    </a:lnTo>
                    <a:lnTo>
                      <a:pt x="0" y="21"/>
                    </a:lnTo>
                    <a:close/>
                  </a:path>
                </a:pathLst>
              </a:custGeom>
              <a:solidFill>
                <a:srgbClr val="98DD2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345" name="Freeform 965"/>
              <p:cNvSpPr/>
              <p:nvPr/>
            </p:nvSpPr>
            <p:spPr bwMode="auto">
              <a:xfrm>
                <a:off x="5168" y="3238"/>
                <a:ext cx="48" cy="276"/>
              </a:xfrm>
              <a:custGeom>
                <a:avLst/>
                <a:gdLst>
                  <a:gd name="T0" fmla="*/ 48 w 48"/>
                  <a:gd name="T1" fmla="*/ 28 h 276"/>
                  <a:gd name="T2" fmla="*/ 48 w 48"/>
                  <a:gd name="T3" fmla="*/ 276 h 276"/>
                  <a:gd name="T4" fmla="*/ 0 w 48"/>
                  <a:gd name="T5" fmla="*/ 248 h 276"/>
                  <a:gd name="T6" fmla="*/ 0 w 48"/>
                  <a:gd name="T7" fmla="*/ 0 h 276"/>
                  <a:gd name="T8" fmla="*/ 48 w 48"/>
                  <a:gd name="T9" fmla="*/ 28 h 276"/>
                </a:gdLst>
                <a:ahLst/>
                <a:cxnLst>
                  <a:cxn ang="0">
                    <a:pos x="T0" y="T1"/>
                  </a:cxn>
                  <a:cxn ang="0">
                    <a:pos x="T2" y="T3"/>
                  </a:cxn>
                  <a:cxn ang="0">
                    <a:pos x="T4" y="T5"/>
                  </a:cxn>
                  <a:cxn ang="0">
                    <a:pos x="T6" y="T7"/>
                  </a:cxn>
                  <a:cxn ang="0">
                    <a:pos x="T8" y="T9"/>
                  </a:cxn>
                </a:cxnLst>
                <a:rect l="0" t="0" r="r" b="b"/>
                <a:pathLst>
                  <a:path w="48" h="276">
                    <a:moveTo>
                      <a:pt x="48" y="28"/>
                    </a:moveTo>
                    <a:lnTo>
                      <a:pt x="48" y="276"/>
                    </a:lnTo>
                    <a:lnTo>
                      <a:pt x="0" y="248"/>
                    </a:lnTo>
                    <a:lnTo>
                      <a:pt x="0" y="0"/>
                    </a:lnTo>
                    <a:lnTo>
                      <a:pt x="48" y="28"/>
                    </a:lnTo>
                    <a:close/>
                  </a:path>
                </a:pathLst>
              </a:custGeom>
              <a:solidFill>
                <a:srgbClr val="5FA6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346" name="Freeform 966"/>
              <p:cNvSpPr/>
              <p:nvPr/>
            </p:nvSpPr>
            <p:spPr bwMode="auto">
              <a:xfrm>
                <a:off x="5216" y="3244"/>
                <a:ext cx="38" cy="270"/>
              </a:xfrm>
              <a:custGeom>
                <a:avLst/>
                <a:gdLst>
                  <a:gd name="T0" fmla="*/ 0 w 38"/>
                  <a:gd name="T1" fmla="*/ 22 h 270"/>
                  <a:gd name="T2" fmla="*/ 38 w 38"/>
                  <a:gd name="T3" fmla="*/ 0 h 270"/>
                  <a:gd name="T4" fmla="*/ 38 w 38"/>
                  <a:gd name="T5" fmla="*/ 248 h 270"/>
                  <a:gd name="T6" fmla="*/ 0 w 38"/>
                  <a:gd name="T7" fmla="*/ 270 h 270"/>
                  <a:gd name="T8" fmla="*/ 0 w 38"/>
                  <a:gd name="T9" fmla="*/ 22 h 270"/>
                </a:gdLst>
                <a:ahLst/>
                <a:cxnLst>
                  <a:cxn ang="0">
                    <a:pos x="T0" y="T1"/>
                  </a:cxn>
                  <a:cxn ang="0">
                    <a:pos x="T2" y="T3"/>
                  </a:cxn>
                  <a:cxn ang="0">
                    <a:pos x="T4" y="T5"/>
                  </a:cxn>
                  <a:cxn ang="0">
                    <a:pos x="T6" y="T7"/>
                  </a:cxn>
                  <a:cxn ang="0">
                    <a:pos x="T8" y="T9"/>
                  </a:cxn>
                </a:cxnLst>
                <a:rect l="0" t="0" r="r" b="b"/>
                <a:pathLst>
                  <a:path w="38" h="270">
                    <a:moveTo>
                      <a:pt x="0" y="22"/>
                    </a:moveTo>
                    <a:lnTo>
                      <a:pt x="38" y="0"/>
                    </a:lnTo>
                    <a:lnTo>
                      <a:pt x="38" y="248"/>
                    </a:lnTo>
                    <a:lnTo>
                      <a:pt x="0" y="270"/>
                    </a:lnTo>
                    <a:lnTo>
                      <a:pt x="0" y="22"/>
                    </a:lnTo>
                    <a:close/>
                  </a:path>
                </a:pathLst>
              </a:custGeom>
              <a:solidFill>
                <a:srgbClr val="7CC51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347" name="Freeform 967"/>
              <p:cNvSpPr/>
              <p:nvPr/>
            </p:nvSpPr>
            <p:spPr bwMode="auto">
              <a:xfrm>
                <a:off x="5168" y="3217"/>
                <a:ext cx="86" cy="49"/>
              </a:xfrm>
              <a:custGeom>
                <a:avLst/>
                <a:gdLst>
                  <a:gd name="T0" fmla="*/ 0 w 86"/>
                  <a:gd name="T1" fmla="*/ 21 h 49"/>
                  <a:gd name="T2" fmla="*/ 38 w 86"/>
                  <a:gd name="T3" fmla="*/ 0 h 49"/>
                  <a:gd name="T4" fmla="*/ 86 w 86"/>
                  <a:gd name="T5" fmla="*/ 27 h 49"/>
                  <a:gd name="T6" fmla="*/ 48 w 86"/>
                  <a:gd name="T7" fmla="*/ 49 h 49"/>
                  <a:gd name="T8" fmla="*/ 0 w 86"/>
                  <a:gd name="T9" fmla="*/ 21 h 49"/>
                </a:gdLst>
                <a:ahLst/>
                <a:cxnLst>
                  <a:cxn ang="0">
                    <a:pos x="T0" y="T1"/>
                  </a:cxn>
                  <a:cxn ang="0">
                    <a:pos x="T2" y="T3"/>
                  </a:cxn>
                  <a:cxn ang="0">
                    <a:pos x="T4" y="T5"/>
                  </a:cxn>
                  <a:cxn ang="0">
                    <a:pos x="T6" y="T7"/>
                  </a:cxn>
                  <a:cxn ang="0">
                    <a:pos x="T8" y="T9"/>
                  </a:cxn>
                </a:cxnLst>
                <a:rect l="0" t="0" r="r" b="b"/>
                <a:pathLst>
                  <a:path w="86" h="49">
                    <a:moveTo>
                      <a:pt x="0" y="21"/>
                    </a:moveTo>
                    <a:lnTo>
                      <a:pt x="38" y="0"/>
                    </a:lnTo>
                    <a:lnTo>
                      <a:pt x="86" y="27"/>
                    </a:lnTo>
                    <a:lnTo>
                      <a:pt x="48" y="49"/>
                    </a:lnTo>
                    <a:lnTo>
                      <a:pt x="0" y="21"/>
                    </a:lnTo>
                    <a:close/>
                  </a:path>
                </a:pathLst>
              </a:custGeom>
              <a:solidFill>
                <a:srgbClr val="98DD2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348" name="Freeform 968"/>
              <p:cNvSpPr/>
              <p:nvPr/>
            </p:nvSpPr>
            <p:spPr bwMode="auto">
              <a:xfrm>
                <a:off x="4702" y="3403"/>
                <a:ext cx="134" cy="85"/>
              </a:xfrm>
              <a:custGeom>
                <a:avLst/>
                <a:gdLst>
                  <a:gd name="T0" fmla="*/ 134 w 134"/>
                  <a:gd name="T1" fmla="*/ 77 h 85"/>
                  <a:gd name="T2" fmla="*/ 134 w 134"/>
                  <a:gd name="T3" fmla="*/ 85 h 85"/>
                  <a:gd name="T4" fmla="*/ 0 w 134"/>
                  <a:gd name="T5" fmla="*/ 8 h 85"/>
                  <a:gd name="T6" fmla="*/ 0 w 134"/>
                  <a:gd name="T7" fmla="*/ 0 h 85"/>
                  <a:gd name="T8" fmla="*/ 134 w 134"/>
                  <a:gd name="T9" fmla="*/ 77 h 85"/>
                </a:gdLst>
                <a:ahLst/>
                <a:cxnLst>
                  <a:cxn ang="0">
                    <a:pos x="T0" y="T1"/>
                  </a:cxn>
                  <a:cxn ang="0">
                    <a:pos x="T2" y="T3"/>
                  </a:cxn>
                  <a:cxn ang="0">
                    <a:pos x="T4" y="T5"/>
                  </a:cxn>
                  <a:cxn ang="0">
                    <a:pos x="T6" y="T7"/>
                  </a:cxn>
                  <a:cxn ang="0">
                    <a:pos x="T8" y="T9"/>
                  </a:cxn>
                </a:cxnLst>
                <a:rect l="0" t="0" r="r" b="b"/>
                <a:pathLst>
                  <a:path w="134" h="85">
                    <a:moveTo>
                      <a:pt x="134" y="77"/>
                    </a:moveTo>
                    <a:lnTo>
                      <a:pt x="134" y="85"/>
                    </a:lnTo>
                    <a:lnTo>
                      <a:pt x="0" y="8"/>
                    </a:lnTo>
                    <a:lnTo>
                      <a:pt x="0" y="0"/>
                    </a:lnTo>
                    <a:lnTo>
                      <a:pt x="134" y="77"/>
                    </a:lnTo>
                    <a:close/>
                  </a:path>
                </a:pathLst>
              </a:custGeom>
              <a:solidFill>
                <a:srgbClr val="9CD8B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349" name="Freeform 969"/>
              <p:cNvSpPr/>
              <p:nvPr/>
            </p:nvSpPr>
            <p:spPr bwMode="auto">
              <a:xfrm>
                <a:off x="4836" y="3419"/>
                <a:ext cx="106" cy="69"/>
              </a:xfrm>
              <a:custGeom>
                <a:avLst/>
                <a:gdLst>
                  <a:gd name="T0" fmla="*/ 0 w 106"/>
                  <a:gd name="T1" fmla="*/ 61 h 69"/>
                  <a:gd name="T2" fmla="*/ 106 w 106"/>
                  <a:gd name="T3" fmla="*/ 0 h 69"/>
                  <a:gd name="T4" fmla="*/ 106 w 106"/>
                  <a:gd name="T5" fmla="*/ 7 h 69"/>
                  <a:gd name="T6" fmla="*/ 0 w 106"/>
                  <a:gd name="T7" fmla="*/ 69 h 69"/>
                  <a:gd name="T8" fmla="*/ 0 w 106"/>
                  <a:gd name="T9" fmla="*/ 61 h 69"/>
                </a:gdLst>
                <a:ahLst/>
                <a:cxnLst>
                  <a:cxn ang="0">
                    <a:pos x="T0" y="T1"/>
                  </a:cxn>
                  <a:cxn ang="0">
                    <a:pos x="T2" y="T3"/>
                  </a:cxn>
                  <a:cxn ang="0">
                    <a:pos x="T4" y="T5"/>
                  </a:cxn>
                  <a:cxn ang="0">
                    <a:pos x="T6" y="T7"/>
                  </a:cxn>
                  <a:cxn ang="0">
                    <a:pos x="T8" y="T9"/>
                  </a:cxn>
                </a:cxnLst>
                <a:rect l="0" t="0" r="r" b="b"/>
                <a:pathLst>
                  <a:path w="106" h="69">
                    <a:moveTo>
                      <a:pt x="0" y="61"/>
                    </a:moveTo>
                    <a:lnTo>
                      <a:pt x="106" y="0"/>
                    </a:lnTo>
                    <a:lnTo>
                      <a:pt x="106" y="7"/>
                    </a:lnTo>
                    <a:lnTo>
                      <a:pt x="0" y="69"/>
                    </a:lnTo>
                    <a:lnTo>
                      <a:pt x="0" y="61"/>
                    </a:lnTo>
                    <a:close/>
                  </a:path>
                </a:pathLst>
              </a:custGeom>
              <a:solidFill>
                <a:srgbClr val="ACE5C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350" name="Freeform 970"/>
              <p:cNvSpPr/>
              <p:nvPr/>
            </p:nvSpPr>
            <p:spPr bwMode="auto">
              <a:xfrm>
                <a:off x="4702" y="3342"/>
                <a:ext cx="240" cy="138"/>
              </a:xfrm>
              <a:custGeom>
                <a:avLst/>
                <a:gdLst>
                  <a:gd name="T0" fmla="*/ 0 w 240"/>
                  <a:gd name="T1" fmla="*/ 61 h 138"/>
                  <a:gd name="T2" fmla="*/ 107 w 240"/>
                  <a:gd name="T3" fmla="*/ 0 h 138"/>
                  <a:gd name="T4" fmla="*/ 240 w 240"/>
                  <a:gd name="T5" fmla="*/ 77 h 138"/>
                  <a:gd name="T6" fmla="*/ 134 w 240"/>
                  <a:gd name="T7" fmla="*/ 138 h 138"/>
                  <a:gd name="T8" fmla="*/ 0 w 240"/>
                  <a:gd name="T9" fmla="*/ 61 h 138"/>
                </a:gdLst>
                <a:ahLst/>
                <a:cxnLst>
                  <a:cxn ang="0">
                    <a:pos x="T0" y="T1"/>
                  </a:cxn>
                  <a:cxn ang="0">
                    <a:pos x="T2" y="T3"/>
                  </a:cxn>
                  <a:cxn ang="0">
                    <a:pos x="T4" y="T5"/>
                  </a:cxn>
                  <a:cxn ang="0">
                    <a:pos x="T6" y="T7"/>
                  </a:cxn>
                  <a:cxn ang="0">
                    <a:pos x="T8" y="T9"/>
                  </a:cxn>
                </a:cxnLst>
                <a:rect l="0" t="0" r="r" b="b"/>
                <a:pathLst>
                  <a:path w="240" h="138">
                    <a:moveTo>
                      <a:pt x="0" y="61"/>
                    </a:moveTo>
                    <a:lnTo>
                      <a:pt x="107" y="0"/>
                    </a:lnTo>
                    <a:lnTo>
                      <a:pt x="240" y="77"/>
                    </a:lnTo>
                    <a:lnTo>
                      <a:pt x="134" y="138"/>
                    </a:lnTo>
                    <a:lnTo>
                      <a:pt x="0" y="61"/>
                    </a:lnTo>
                    <a:close/>
                  </a:path>
                </a:pathLst>
              </a:custGeom>
              <a:solidFill>
                <a:srgbClr val="FFFBF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351" name="Freeform 971"/>
              <p:cNvSpPr/>
              <p:nvPr/>
            </p:nvSpPr>
            <p:spPr bwMode="auto">
              <a:xfrm>
                <a:off x="4744" y="3362"/>
                <a:ext cx="99" cy="58"/>
              </a:xfrm>
              <a:custGeom>
                <a:avLst/>
                <a:gdLst>
                  <a:gd name="T0" fmla="*/ 0 w 99"/>
                  <a:gd name="T1" fmla="*/ 47 h 58"/>
                  <a:gd name="T2" fmla="*/ 80 w 99"/>
                  <a:gd name="T3" fmla="*/ 0 h 58"/>
                  <a:gd name="T4" fmla="*/ 99 w 99"/>
                  <a:gd name="T5" fmla="*/ 11 h 58"/>
                  <a:gd name="T6" fmla="*/ 18 w 99"/>
                  <a:gd name="T7" fmla="*/ 58 h 58"/>
                  <a:gd name="T8" fmla="*/ 0 w 99"/>
                  <a:gd name="T9" fmla="*/ 47 h 58"/>
                </a:gdLst>
                <a:ahLst/>
                <a:cxnLst>
                  <a:cxn ang="0">
                    <a:pos x="T0" y="T1"/>
                  </a:cxn>
                  <a:cxn ang="0">
                    <a:pos x="T2" y="T3"/>
                  </a:cxn>
                  <a:cxn ang="0">
                    <a:pos x="T4" y="T5"/>
                  </a:cxn>
                  <a:cxn ang="0">
                    <a:pos x="T6" y="T7"/>
                  </a:cxn>
                  <a:cxn ang="0">
                    <a:pos x="T8" y="T9"/>
                  </a:cxn>
                </a:cxnLst>
                <a:rect l="0" t="0" r="r" b="b"/>
                <a:pathLst>
                  <a:path w="99" h="58">
                    <a:moveTo>
                      <a:pt x="0" y="47"/>
                    </a:moveTo>
                    <a:lnTo>
                      <a:pt x="80" y="0"/>
                    </a:lnTo>
                    <a:lnTo>
                      <a:pt x="99" y="11"/>
                    </a:lnTo>
                    <a:lnTo>
                      <a:pt x="18" y="58"/>
                    </a:lnTo>
                    <a:lnTo>
                      <a:pt x="0" y="47"/>
                    </a:lnTo>
                    <a:close/>
                  </a:path>
                </a:pathLst>
              </a:custGeom>
              <a:solidFill>
                <a:srgbClr val="A0DDF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352" name="Freeform 972"/>
              <p:cNvSpPr/>
              <p:nvPr/>
            </p:nvSpPr>
            <p:spPr bwMode="auto">
              <a:xfrm>
                <a:off x="4779" y="3393"/>
                <a:ext cx="81" cy="47"/>
              </a:xfrm>
              <a:custGeom>
                <a:avLst/>
                <a:gdLst>
                  <a:gd name="T0" fmla="*/ 0 w 81"/>
                  <a:gd name="T1" fmla="*/ 36 h 47"/>
                  <a:gd name="T2" fmla="*/ 63 w 81"/>
                  <a:gd name="T3" fmla="*/ 0 h 47"/>
                  <a:gd name="T4" fmla="*/ 81 w 81"/>
                  <a:gd name="T5" fmla="*/ 11 h 47"/>
                  <a:gd name="T6" fmla="*/ 19 w 81"/>
                  <a:gd name="T7" fmla="*/ 47 h 47"/>
                  <a:gd name="T8" fmla="*/ 0 w 81"/>
                  <a:gd name="T9" fmla="*/ 36 h 47"/>
                </a:gdLst>
                <a:ahLst/>
                <a:cxnLst>
                  <a:cxn ang="0">
                    <a:pos x="T0" y="T1"/>
                  </a:cxn>
                  <a:cxn ang="0">
                    <a:pos x="T2" y="T3"/>
                  </a:cxn>
                  <a:cxn ang="0">
                    <a:pos x="T4" y="T5"/>
                  </a:cxn>
                  <a:cxn ang="0">
                    <a:pos x="T6" y="T7"/>
                  </a:cxn>
                  <a:cxn ang="0">
                    <a:pos x="T8" y="T9"/>
                  </a:cxn>
                </a:cxnLst>
                <a:rect l="0" t="0" r="r" b="b"/>
                <a:pathLst>
                  <a:path w="81" h="47">
                    <a:moveTo>
                      <a:pt x="0" y="36"/>
                    </a:moveTo>
                    <a:lnTo>
                      <a:pt x="63" y="0"/>
                    </a:lnTo>
                    <a:lnTo>
                      <a:pt x="81" y="11"/>
                    </a:lnTo>
                    <a:lnTo>
                      <a:pt x="19" y="47"/>
                    </a:lnTo>
                    <a:lnTo>
                      <a:pt x="0" y="36"/>
                    </a:lnTo>
                    <a:close/>
                  </a:path>
                </a:pathLst>
              </a:custGeom>
              <a:solidFill>
                <a:srgbClr val="A0DDF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353" name="Freeform 973"/>
              <p:cNvSpPr/>
              <p:nvPr/>
            </p:nvSpPr>
            <p:spPr bwMode="auto">
              <a:xfrm>
                <a:off x="4815" y="3426"/>
                <a:ext cx="58" cy="35"/>
              </a:xfrm>
              <a:custGeom>
                <a:avLst/>
                <a:gdLst>
                  <a:gd name="T0" fmla="*/ 0 w 58"/>
                  <a:gd name="T1" fmla="*/ 24 h 35"/>
                  <a:gd name="T2" fmla="*/ 40 w 58"/>
                  <a:gd name="T3" fmla="*/ 0 h 35"/>
                  <a:gd name="T4" fmla="*/ 58 w 58"/>
                  <a:gd name="T5" fmla="*/ 11 h 35"/>
                  <a:gd name="T6" fmla="*/ 18 w 58"/>
                  <a:gd name="T7" fmla="*/ 35 h 35"/>
                  <a:gd name="T8" fmla="*/ 0 w 58"/>
                  <a:gd name="T9" fmla="*/ 24 h 35"/>
                </a:gdLst>
                <a:ahLst/>
                <a:cxnLst>
                  <a:cxn ang="0">
                    <a:pos x="T0" y="T1"/>
                  </a:cxn>
                  <a:cxn ang="0">
                    <a:pos x="T2" y="T3"/>
                  </a:cxn>
                  <a:cxn ang="0">
                    <a:pos x="T4" y="T5"/>
                  </a:cxn>
                  <a:cxn ang="0">
                    <a:pos x="T6" y="T7"/>
                  </a:cxn>
                  <a:cxn ang="0">
                    <a:pos x="T8" y="T9"/>
                  </a:cxn>
                </a:cxnLst>
                <a:rect l="0" t="0" r="r" b="b"/>
                <a:pathLst>
                  <a:path w="58" h="35">
                    <a:moveTo>
                      <a:pt x="0" y="24"/>
                    </a:moveTo>
                    <a:lnTo>
                      <a:pt x="40" y="0"/>
                    </a:lnTo>
                    <a:lnTo>
                      <a:pt x="58" y="11"/>
                    </a:lnTo>
                    <a:lnTo>
                      <a:pt x="18" y="35"/>
                    </a:lnTo>
                    <a:lnTo>
                      <a:pt x="0" y="24"/>
                    </a:lnTo>
                    <a:close/>
                  </a:path>
                </a:pathLst>
              </a:custGeom>
              <a:solidFill>
                <a:srgbClr val="A0DDF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354" name="Freeform 974"/>
              <p:cNvSpPr/>
              <p:nvPr/>
            </p:nvSpPr>
            <p:spPr bwMode="auto">
              <a:xfrm>
                <a:off x="5034" y="3582"/>
                <a:ext cx="52" cy="27"/>
              </a:xfrm>
              <a:custGeom>
                <a:avLst/>
                <a:gdLst>
                  <a:gd name="T0" fmla="*/ 35 w 52"/>
                  <a:gd name="T1" fmla="*/ 0 h 27"/>
                  <a:gd name="T2" fmla="*/ 11 w 52"/>
                  <a:gd name="T3" fmla="*/ 4 h 27"/>
                  <a:gd name="T4" fmla="*/ 12 w 52"/>
                  <a:gd name="T5" fmla="*/ 19 h 27"/>
                  <a:gd name="T6" fmla="*/ 39 w 52"/>
                  <a:gd name="T7" fmla="*/ 27 h 27"/>
                  <a:gd name="T8" fmla="*/ 49 w 52"/>
                  <a:gd name="T9" fmla="*/ 4 h 27"/>
                  <a:gd name="T10" fmla="*/ 35 w 52"/>
                  <a:gd name="T11" fmla="*/ 0 h 27"/>
                </a:gdLst>
                <a:ahLst/>
                <a:cxnLst>
                  <a:cxn ang="0">
                    <a:pos x="T0" y="T1"/>
                  </a:cxn>
                  <a:cxn ang="0">
                    <a:pos x="T2" y="T3"/>
                  </a:cxn>
                  <a:cxn ang="0">
                    <a:pos x="T4" y="T5"/>
                  </a:cxn>
                  <a:cxn ang="0">
                    <a:pos x="T6" y="T7"/>
                  </a:cxn>
                  <a:cxn ang="0">
                    <a:pos x="T8" y="T9"/>
                  </a:cxn>
                  <a:cxn ang="0">
                    <a:pos x="T10" y="T11"/>
                  </a:cxn>
                </a:cxnLst>
                <a:rect l="0" t="0" r="r" b="b"/>
                <a:pathLst>
                  <a:path w="52" h="27">
                    <a:moveTo>
                      <a:pt x="35" y="0"/>
                    </a:moveTo>
                    <a:cubicBezTo>
                      <a:pt x="27" y="0"/>
                      <a:pt x="17" y="2"/>
                      <a:pt x="11" y="4"/>
                    </a:cubicBezTo>
                    <a:cubicBezTo>
                      <a:pt x="0" y="7"/>
                      <a:pt x="8" y="11"/>
                      <a:pt x="12" y="19"/>
                    </a:cubicBezTo>
                    <a:cubicBezTo>
                      <a:pt x="16" y="27"/>
                      <a:pt x="39" y="27"/>
                      <a:pt x="39" y="27"/>
                    </a:cubicBezTo>
                    <a:cubicBezTo>
                      <a:pt x="39" y="27"/>
                      <a:pt x="52" y="11"/>
                      <a:pt x="49" y="4"/>
                    </a:cubicBezTo>
                    <a:cubicBezTo>
                      <a:pt x="48" y="1"/>
                      <a:pt x="42" y="0"/>
                      <a:pt x="35" y="0"/>
                    </a:cubicBezTo>
                  </a:path>
                </a:pathLst>
              </a:custGeom>
              <a:solidFill>
                <a:srgbClr val="35C18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355" name="Freeform 975"/>
              <p:cNvSpPr/>
              <p:nvPr/>
            </p:nvSpPr>
            <p:spPr bwMode="auto">
              <a:xfrm>
                <a:off x="5101" y="3553"/>
                <a:ext cx="43" cy="27"/>
              </a:xfrm>
              <a:custGeom>
                <a:avLst/>
                <a:gdLst>
                  <a:gd name="T0" fmla="*/ 16 w 43"/>
                  <a:gd name="T1" fmla="*/ 0 h 27"/>
                  <a:gd name="T2" fmla="*/ 1 w 43"/>
                  <a:gd name="T3" fmla="*/ 8 h 27"/>
                  <a:gd name="T4" fmla="*/ 8 w 43"/>
                  <a:gd name="T5" fmla="*/ 16 h 27"/>
                  <a:gd name="T6" fmla="*/ 15 w 43"/>
                  <a:gd name="T7" fmla="*/ 25 h 27"/>
                  <a:gd name="T8" fmla="*/ 22 w 43"/>
                  <a:gd name="T9" fmla="*/ 27 h 27"/>
                  <a:gd name="T10" fmla="*/ 39 w 43"/>
                  <a:gd name="T11" fmla="*/ 12 h 27"/>
                  <a:gd name="T12" fmla="*/ 30 w 43"/>
                  <a:gd name="T13" fmla="*/ 4 h 27"/>
                  <a:gd name="T14" fmla="*/ 16 w 43"/>
                  <a:gd name="T15" fmla="*/ 0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27">
                    <a:moveTo>
                      <a:pt x="16" y="0"/>
                    </a:moveTo>
                    <a:cubicBezTo>
                      <a:pt x="7" y="0"/>
                      <a:pt x="0" y="4"/>
                      <a:pt x="1" y="8"/>
                    </a:cubicBezTo>
                    <a:cubicBezTo>
                      <a:pt x="1" y="15"/>
                      <a:pt x="7" y="15"/>
                      <a:pt x="8" y="16"/>
                    </a:cubicBezTo>
                    <a:cubicBezTo>
                      <a:pt x="12" y="17"/>
                      <a:pt x="4" y="19"/>
                      <a:pt x="15" y="25"/>
                    </a:cubicBezTo>
                    <a:cubicBezTo>
                      <a:pt x="16" y="26"/>
                      <a:pt x="19" y="27"/>
                      <a:pt x="22" y="27"/>
                    </a:cubicBezTo>
                    <a:cubicBezTo>
                      <a:pt x="31" y="27"/>
                      <a:pt x="43" y="21"/>
                      <a:pt x="39" y="12"/>
                    </a:cubicBezTo>
                    <a:cubicBezTo>
                      <a:pt x="37" y="6"/>
                      <a:pt x="30" y="4"/>
                      <a:pt x="30" y="4"/>
                    </a:cubicBezTo>
                    <a:cubicBezTo>
                      <a:pt x="25" y="1"/>
                      <a:pt x="20" y="0"/>
                      <a:pt x="16" y="0"/>
                    </a:cubicBezTo>
                  </a:path>
                </a:pathLst>
              </a:custGeom>
              <a:solidFill>
                <a:srgbClr val="35C18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356" name="Freeform 976"/>
              <p:cNvSpPr/>
              <p:nvPr/>
            </p:nvSpPr>
            <p:spPr bwMode="auto">
              <a:xfrm>
                <a:off x="5129" y="3568"/>
                <a:ext cx="4" cy="3"/>
              </a:xfrm>
              <a:custGeom>
                <a:avLst/>
                <a:gdLst>
                  <a:gd name="T0" fmla="*/ 0 w 4"/>
                  <a:gd name="T1" fmla="*/ 2 h 3"/>
                  <a:gd name="T2" fmla="*/ 4 w 4"/>
                  <a:gd name="T3" fmla="*/ 3 h 3"/>
                  <a:gd name="T4" fmla="*/ 4 w 4"/>
                  <a:gd name="T5" fmla="*/ 0 h 3"/>
                  <a:gd name="T6" fmla="*/ 0 w 4"/>
                  <a:gd name="T7" fmla="*/ 2 h 3"/>
                </a:gdLst>
                <a:ahLst/>
                <a:cxnLst>
                  <a:cxn ang="0">
                    <a:pos x="T0" y="T1"/>
                  </a:cxn>
                  <a:cxn ang="0">
                    <a:pos x="T2" y="T3"/>
                  </a:cxn>
                  <a:cxn ang="0">
                    <a:pos x="T4" y="T5"/>
                  </a:cxn>
                  <a:cxn ang="0">
                    <a:pos x="T6" y="T7"/>
                  </a:cxn>
                </a:cxnLst>
                <a:rect l="0" t="0" r="r" b="b"/>
                <a:pathLst>
                  <a:path w="4" h="3">
                    <a:moveTo>
                      <a:pt x="0" y="2"/>
                    </a:moveTo>
                    <a:lnTo>
                      <a:pt x="4" y="3"/>
                    </a:lnTo>
                    <a:lnTo>
                      <a:pt x="4" y="0"/>
                    </a:lnTo>
                    <a:lnTo>
                      <a:pt x="0" y="2"/>
                    </a:lnTo>
                    <a:close/>
                  </a:path>
                </a:pathLst>
              </a:custGeom>
              <a:solidFill>
                <a:srgbClr val="28282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357" name="Freeform 977"/>
              <p:cNvSpPr/>
              <p:nvPr/>
            </p:nvSpPr>
            <p:spPr bwMode="auto">
              <a:xfrm>
                <a:off x="5093" y="3453"/>
                <a:ext cx="32" cy="43"/>
              </a:xfrm>
              <a:custGeom>
                <a:avLst/>
                <a:gdLst>
                  <a:gd name="T0" fmla="*/ 0 w 32"/>
                  <a:gd name="T1" fmla="*/ 38 h 43"/>
                  <a:gd name="T2" fmla="*/ 9 w 32"/>
                  <a:gd name="T3" fmla="*/ 40 h 43"/>
                  <a:gd name="T4" fmla="*/ 14 w 32"/>
                  <a:gd name="T5" fmla="*/ 26 h 43"/>
                  <a:gd name="T6" fmla="*/ 25 w 32"/>
                  <a:gd name="T7" fmla="*/ 15 h 43"/>
                  <a:gd name="T8" fmla="*/ 29 w 32"/>
                  <a:gd name="T9" fmla="*/ 3 h 43"/>
                  <a:gd name="T10" fmla="*/ 17 w 32"/>
                  <a:gd name="T11" fmla="*/ 7 h 43"/>
                  <a:gd name="T12" fmla="*/ 5 w 32"/>
                  <a:gd name="T13" fmla="*/ 22 h 43"/>
                  <a:gd name="T14" fmla="*/ 0 w 32"/>
                  <a:gd name="T15" fmla="*/ 36 h 43"/>
                  <a:gd name="T16" fmla="*/ 0 w 32"/>
                  <a:gd name="T17" fmla="*/ 38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43">
                    <a:moveTo>
                      <a:pt x="0" y="38"/>
                    </a:moveTo>
                    <a:cubicBezTo>
                      <a:pt x="1" y="41"/>
                      <a:pt x="8" y="43"/>
                      <a:pt x="9" y="40"/>
                    </a:cubicBezTo>
                    <a:cubicBezTo>
                      <a:pt x="11" y="36"/>
                      <a:pt x="12" y="30"/>
                      <a:pt x="14" y="26"/>
                    </a:cubicBezTo>
                    <a:cubicBezTo>
                      <a:pt x="17" y="22"/>
                      <a:pt x="25" y="15"/>
                      <a:pt x="25" y="15"/>
                    </a:cubicBezTo>
                    <a:cubicBezTo>
                      <a:pt x="25" y="15"/>
                      <a:pt x="32" y="7"/>
                      <a:pt x="29" y="3"/>
                    </a:cubicBezTo>
                    <a:cubicBezTo>
                      <a:pt x="27" y="0"/>
                      <a:pt x="21" y="0"/>
                      <a:pt x="17" y="7"/>
                    </a:cubicBezTo>
                    <a:cubicBezTo>
                      <a:pt x="15" y="9"/>
                      <a:pt x="5" y="22"/>
                      <a:pt x="5" y="22"/>
                    </a:cubicBezTo>
                    <a:cubicBezTo>
                      <a:pt x="0" y="36"/>
                      <a:pt x="0" y="36"/>
                      <a:pt x="0" y="36"/>
                    </a:cubicBezTo>
                    <a:cubicBezTo>
                      <a:pt x="0" y="36"/>
                      <a:pt x="0" y="36"/>
                      <a:pt x="0" y="38"/>
                    </a:cubicBezTo>
                    <a:close/>
                  </a:path>
                </a:pathLst>
              </a:custGeom>
              <a:solidFill>
                <a:srgbClr val="14141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358" name="Freeform 978"/>
              <p:cNvSpPr/>
              <p:nvPr/>
            </p:nvSpPr>
            <p:spPr bwMode="auto">
              <a:xfrm>
                <a:off x="5113" y="3453"/>
                <a:ext cx="20" cy="29"/>
              </a:xfrm>
              <a:custGeom>
                <a:avLst/>
                <a:gdLst>
                  <a:gd name="T0" fmla="*/ 20 w 20"/>
                  <a:gd name="T1" fmla="*/ 6 h 29"/>
                  <a:gd name="T2" fmla="*/ 14 w 20"/>
                  <a:gd name="T3" fmla="*/ 1 h 29"/>
                  <a:gd name="T4" fmla="*/ 4 w 20"/>
                  <a:gd name="T5" fmla="*/ 1 h 29"/>
                  <a:gd name="T6" fmla="*/ 0 w 20"/>
                  <a:gd name="T7" fmla="*/ 11 h 29"/>
                  <a:gd name="T8" fmla="*/ 3 w 20"/>
                  <a:gd name="T9" fmla="*/ 29 h 29"/>
                  <a:gd name="T10" fmla="*/ 13 w 20"/>
                  <a:gd name="T11" fmla="*/ 19 h 29"/>
                  <a:gd name="T12" fmla="*/ 20 w 20"/>
                  <a:gd name="T13" fmla="*/ 6 h 29"/>
                </a:gdLst>
                <a:ahLst/>
                <a:cxnLst>
                  <a:cxn ang="0">
                    <a:pos x="T0" y="T1"/>
                  </a:cxn>
                  <a:cxn ang="0">
                    <a:pos x="T2" y="T3"/>
                  </a:cxn>
                  <a:cxn ang="0">
                    <a:pos x="T4" y="T5"/>
                  </a:cxn>
                  <a:cxn ang="0">
                    <a:pos x="T6" y="T7"/>
                  </a:cxn>
                  <a:cxn ang="0">
                    <a:pos x="T8" y="T9"/>
                  </a:cxn>
                  <a:cxn ang="0">
                    <a:pos x="T10" y="T11"/>
                  </a:cxn>
                  <a:cxn ang="0">
                    <a:pos x="T12" y="T13"/>
                  </a:cxn>
                </a:cxnLst>
                <a:rect l="0" t="0" r="r" b="b"/>
                <a:pathLst>
                  <a:path w="20" h="29">
                    <a:moveTo>
                      <a:pt x="20" y="6"/>
                    </a:moveTo>
                    <a:cubicBezTo>
                      <a:pt x="20" y="6"/>
                      <a:pt x="17" y="2"/>
                      <a:pt x="14" y="1"/>
                    </a:cubicBezTo>
                    <a:cubicBezTo>
                      <a:pt x="12" y="0"/>
                      <a:pt x="4" y="1"/>
                      <a:pt x="4" y="1"/>
                    </a:cubicBezTo>
                    <a:cubicBezTo>
                      <a:pt x="4" y="1"/>
                      <a:pt x="0" y="11"/>
                      <a:pt x="0" y="11"/>
                    </a:cubicBezTo>
                    <a:cubicBezTo>
                      <a:pt x="0" y="12"/>
                      <a:pt x="3" y="29"/>
                      <a:pt x="3" y="29"/>
                    </a:cubicBezTo>
                    <a:cubicBezTo>
                      <a:pt x="13" y="19"/>
                      <a:pt x="13" y="19"/>
                      <a:pt x="13" y="19"/>
                    </a:cubicBezTo>
                    <a:lnTo>
                      <a:pt x="20" y="6"/>
                    </a:lnTo>
                    <a:close/>
                  </a:path>
                </a:pathLst>
              </a:custGeom>
              <a:solidFill>
                <a:srgbClr val="EDEDE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359" name="Rectangle 979"/>
              <p:cNvSpPr>
                <a:spLocks noChangeArrowheads="1"/>
              </p:cNvSpPr>
              <p:nvPr/>
            </p:nvSpPr>
            <p:spPr bwMode="auto">
              <a:xfrm>
                <a:off x="5121" y="3562"/>
                <a:ext cx="6" cy="3"/>
              </a:xfrm>
              <a:prstGeom prst="rect">
                <a:avLst/>
              </a:prstGeom>
              <a:solidFill>
                <a:srgbClr val="28282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sz="1800"/>
              </a:p>
            </p:txBody>
          </p:sp>
          <p:sp>
            <p:nvSpPr>
              <p:cNvPr id="360" name="Freeform 980"/>
              <p:cNvSpPr/>
              <p:nvPr/>
            </p:nvSpPr>
            <p:spPr bwMode="auto">
              <a:xfrm>
                <a:off x="5104" y="3555"/>
                <a:ext cx="25" cy="11"/>
              </a:xfrm>
              <a:custGeom>
                <a:avLst/>
                <a:gdLst>
                  <a:gd name="T0" fmla="*/ 14 w 25"/>
                  <a:gd name="T1" fmla="*/ 0 h 11"/>
                  <a:gd name="T2" fmla="*/ 12 w 25"/>
                  <a:gd name="T3" fmla="*/ 2 h 11"/>
                  <a:gd name="T4" fmla="*/ 1 w 25"/>
                  <a:gd name="T5" fmla="*/ 7 h 11"/>
                  <a:gd name="T6" fmla="*/ 0 w 25"/>
                  <a:gd name="T7" fmla="*/ 8 h 11"/>
                  <a:gd name="T8" fmla="*/ 0 w 25"/>
                  <a:gd name="T9" fmla="*/ 9 h 11"/>
                  <a:gd name="T10" fmla="*/ 4 w 25"/>
                  <a:gd name="T11" fmla="*/ 11 h 11"/>
                  <a:gd name="T12" fmla="*/ 13 w 25"/>
                  <a:gd name="T13" fmla="*/ 10 h 11"/>
                  <a:gd name="T14" fmla="*/ 18 w 25"/>
                  <a:gd name="T15" fmla="*/ 9 h 11"/>
                  <a:gd name="T16" fmla="*/ 20 w 25"/>
                  <a:gd name="T17" fmla="*/ 9 h 11"/>
                  <a:gd name="T18" fmla="*/ 20 w 25"/>
                  <a:gd name="T19" fmla="*/ 11 h 11"/>
                  <a:gd name="T20" fmla="*/ 24 w 25"/>
                  <a:gd name="T21" fmla="*/ 9 h 11"/>
                  <a:gd name="T22" fmla="*/ 24 w 25"/>
                  <a:gd name="T23" fmla="*/ 6 h 11"/>
                  <a:gd name="T24" fmla="*/ 25 w 25"/>
                  <a:gd name="T25" fmla="*/ 1 h 11"/>
                  <a:gd name="T26" fmla="*/ 14 w 25"/>
                  <a:gd name="T27"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 h="11">
                    <a:moveTo>
                      <a:pt x="14" y="0"/>
                    </a:moveTo>
                    <a:cubicBezTo>
                      <a:pt x="12" y="2"/>
                      <a:pt x="12" y="2"/>
                      <a:pt x="12" y="2"/>
                    </a:cubicBezTo>
                    <a:cubicBezTo>
                      <a:pt x="12" y="2"/>
                      <a:pt x="2" y="7"/>
                      <a:pt x="1" y="7"/>
                    </a:cubicBezTo>
                    <a:cubicBezTo>
                      <a:pt x="1" y="7"/>
                      <a:pt x="0" y="7"/>
                      <a:pt x="0" y="8"/>
                    </a:cubicBezTo>
                    <a:cubicBezTo>
                      <a:pt x="0" y="9"/>
                      <a:pt x="0" y="9"/>
                      <a:pt x="0" y="9"/>
                    </a:cubicBezTo>
                    <a:cubicBezTo>
                      <a:pt x="1" y="10"/>
                      <a:pt x="2" y="10"/>
                      <a:pt x="4" y="11"/>
                    </a:cubicBezTo>
                    <a:cubicBezTo>
                      <a:pt x="7" y="11"/>
                      <a:pt x="13" y="10"/>
                      <a:pt x="13" y="10"/>
                    </a:cubicBezTo>
                    <a:cubicBezTo>
                      <a:pt x="14" y="10"/>
                      <a:pt x="18" y="9"/>
                      <a:pt x="18" y="9"/>
                    </a:cubicBezTo>
                    <a:cubicBezTo>
                      <a:pt x="18" y="9"/>
                      <a:pt x="20" y="9"/>
                      <a:pt x="20" y="9"/>
                    </a:cubicBezTo>
                    <a:cubicBezTo>
                      <a:pt x="20" y="11"/>
                      <a:pt x="20" y="11"/>
                      <a:pt x="20" y="11"/>
                    </a:cubicBezTo>
                    <a:cubicBezTo>
                      <a:pt x="24" y="9"/>
                      <a:pt x="24" y="9"/>
                      <a:pt x="24" y="9"/>
                    </a:cubicBezTo>
                    <a:cubicBezTo>
                      <a:pt x="24" y="9"/>
                      <a:pt x="24" y="7"/>
                      <a:pt x="24" y="6"/>
                    </a:cubicBezTo>
                    <a:cubicBezTo>
                      <a:pt x="25" y="1"/>
                      <a:pt x="25" y="1"/>
                      <a:pt x="25" y="1"/>
                    </a:cubicBezTo>
                    <a:lnTo>
                      <a:pt x="14" y="0"/>
                    </a:lnTo>
                    <a:close/>
                  </a:path>
                </a:pathLst>
              </a:custGeom>
              <a:solidFill>
                <a:srgbClr val="231F2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361" name="Freeform 981"/>
              <p:cNvSpPr/>
              <p:nvPr/>
            </p:nvSpPr>
            <p:spPr bwMode="auto">
              <a:xfrm>
                <a:off x="5104" y="3563"/>
                <a:ext cx="20" cy="4"/>
              </a:xfrm>
              <a:custGeom>
                <a:avLst/>
                <a:gdLst>
                  <a:gd name="T0" fmla="*/ 0 w 20"/>
                  <a:gd name="T1" fmla="*/ 1 h 4"/>
                  <a:gd name="T2" fmla="*/ 4 w 20"/>
                  <a:gd name="T3" fmla="*/ 2 h 4"/>
                  <a:gd name="T4" fmla="*/ 14 w 20"/>
                  <a:gd name="T5" fmla="*/ 1 h 4"/>
                  <a:gd name="T6" fmla="*/ 19 w 20"/>
                  <a:gd name="T7" fmla="*/ 0 h 4"/>
                  <a:gd name="T8" fmla="*/ 20 w 20"/>
                  <a:gd name="T9" fmla="*/ 1 h 4"/>
                  <a:gd name="T10" fmla="*/ 20 w 20"/>
                  <a:gd name="T11" fmla="*/ 2 h 4"/>
                  <a:gd name="T12" fmla="*/ 20 w 20"/>
                  <a:gd name="T13" fmla="*/ 1 h 4"/>
                  <a:gd name="T14" fmla="*/ 18 w 20"/>
                  <a:gd name="T15" fmla="*/ 2 h 4"/>
                  <a:gd name="T16" fmla="*/ 16 w 20"/>
                  <a:gd name="T17" fmla="*/ 2 h 4"/>
                  <a:gd name="T18" fmla="*/ 5 w 20"/>
                  <a:gd name="T19" fmla="*/ 3 h 4"/>
                  <a:gd name="T20" fmla="*/ 0 w 20"/>
                  <a:gd name="T21" fmla="*/ 1 h 4"/>
                  <a:gd name="T22" fmla="*/ 0 w 20"/>
                  <a:gd name="T23" fmla="*/ 0 h 4"/>
                  <a:gd name="T24" fmla="*/ 0 w 20"/>
                  <a:gd name="T25" fmla="*/ 1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 h="4">
                    <a:moveTo>
                      <a:pt x="0" y="1"/>
                    </a:moveTo>
                    <a:cubicBezTo>
                      <a:pt x="1" y="2"/>
                      <a:pt x="3" y="2"/>
                      <a:pt x="4" y="2"/>
                    </a:cubicBezTo>
                    <a:cubicBezTo>
                      <a:pt x="8" y="3"/>
                      <a:pt x="14" y="1"/>
                      <a:pt x="14" y="1"/>
                    </a:cubicBezTo>
                    <a:cubicBezTo>
                      <a:pt x="16" y="0"/>
                      <a:pt x="18" y="0"/>
                      <a:pt x="19" y="0"/>
                    </a:cubicBezTo>
                    <a:cubicBezTo>
                      <a:pt x="19" y="0"/>
                      <a:pt x="20" y="0"/>
                      <a:pt x="20" y="1"/>
                    </a:cubicBezTo>
                    <a:cubicBezTo>
                      <a:pt x="20" y="2"/>
                      <a:pt x="20" y="2"/>
                      <a:pt x="20" y="2"/>
                    </a:cubicBezTo>
                    <a:cubicBezTo>
                      <a:pt x="20" y="1"/>
                      <a:pt x="20" y="1"/>
                      <a:pt x="20" y="1"/>
                    </a:cubicBezTo>
                    <a:cubicBezTo>
                      <a:pt x="20" y="1"/>
                      <a:pt x="18" y="2"/>
                      <a:pt x="18" y="2"/>
                    </a:cubicBezTo>
                    <a:cubicBezTo>
                      <a:pt x="18" y="1"/>
                      <a:pt x="18" y="1"/>
                      <a:pt x="16" y="2"/>
                    </a:cubicBezTo>
                    <a:cubicBezTo>
                      <a:pt x="16" y="2"/>
                      <a:pt x="9" y="4"/>
                      <a:pt x="5" y="3"/>
                    </a:cubicBezTo>
                    <a:cubicBezTo>
                      <a:pt x="3" y="3"/>
                      <a:pt x="1" y="3"/>
                      <a:pt x="0" y="1"/>
                    </a:cubicBezTo>
                    <a:cubicBezTo>
                      <a:pt x="0" y="1"/>
                      <a:pt x="0" y="0"/>
                      <a:pt x="0" y="0"/>
                    </a:cubicBezTo>
                    <a:lnTo>
                      <a:pt x="0" y="1"/>
                    </a:lnTo>
                    <a:close/>
                  </a:path>
                </a:pathLst>
              </a:custGeom>
              <a:solidFill>
                <a:srgbClr val="28282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362" name="Freeform 982"/>
              <p:cNvSpPr/>
              <p:nvPr/>
            </p:nvSpPr>
            <p:spPr bwMode="auto">
              <a:xfrm>
                <a:off x="5124" y="3562"/>
                <a:ext cx="4" cy="4"/>
              </a:xfrm>
              <a:custGeom>
                <a:avLst/>
                <a:gdLst>
                  <a:gd name="T0" fmla="*/ 0 w 4"/>
                  <a:gd name="T1" fmla="*/ 2 h 4"/>
                  <a:gd name="T2" fmla="*/ 4 w 4"/>
                  <a:gd name="T3" fmla="*/ 0 h 4"/>
                  <a:gd name="T4" fmla="*/ 4 w 4"/>
                  <a:gd name="T5" fmla="*/ 2 h 4"/>
                  <a:gd name="T6" fmla="*/ 0 w 4"/>
                  <a:gd name="T7" fmla="*/ 4 h 4"/>
                  <a:gd name="T8" fmla="*/ 0 w 4"/>
                  <a:gd name="T9" fmla="*/ 2 h 4"/>
                </a:gdLst>
                <a:ahLst/>
                <a:cxnLst>
                  <a:cxn ang="0">
                    <a:pos x="T0" y="T1"/>
                  </a:cxn>
                  <a:cxn ang="0">
                    <a:pos x="T2" y="T3"/>
                  </a:cxn>
                  <a:cxn ang="0">
                    <a:pos x="T4" y="T5"/>
                  </a:cxn>
                  <a:cxn ang="0">
                    <a:pos x="T6" y="T7"/>
                  </a:cxn>
                  <a:cxn ang="0">
                    <a:pos x="T8" y="T9"/>
                  </a:cxn>
                </a:cxnLst>
                <a:rect l="0" t="0" r="r" b="b"/>
                <a:pathLst>
                  <a:path w="4" h="4">
                    <a:moveTo>
                      <a:pt x="0" y="2"/>
                    </a:moveTo>
                    <a:lnTo>
                      <a:pt x="4" y="0"/>
                    </a:lnTo>
                    <a:lnTo>
                      <a:pt x="4" y="2"/>
                    </a:lnTo>
                    <a:lnTo>
                      <a:pt x="0" y="4"/>
                    </a:lnTo>
                    <a:lnTo>
                      <a:pt x="0" y="2"/>
                    </a:lnTo>
                    <a:close/>
                  </a:path>
                </a:pathLst>
              </a:custGeom>
              <a:solidFill>
                <a:srgbClr val="28282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363" name="Freeform 983"/>
              <p:cNvSpPr/>
              <p:nvPr/>
            </p:nvSpPr>
            <p:spPr bwMode="auto">
              <a:xfrm>
                <a:off x="5113" y="3501"/>
                <a:ext cx="19" cy="64"/>
              </a:xfrm>
              <a:custGeom>
                <a:avLst/>
                <a:gdLst>
                  <a:gd name="T0" fmla="*/ 0 w 19"/>
                  <a:gd name="T1" fmla="*/ 2 h 64"/>
                  <a:gd name="T2" fmla="*/ 2 w 19"/>
                  <a:gd name="T3" fmla="*/ 54 h 64"/>
                  <a:gd name="T4" fmla="*/ 3 w 19"/>
                  <a:gd name="T5" fmla="*/ 57 h 64"/>
                  <a:gd name="T6" fmla="*/ 15 w 19"/>
                  <a:gd name="T7" fmla="*/ 59 h 64"/>
                  <a:gd name="T8" fmla="*/ 19 w 19"/>
                  <a:gd name="T9" fmla="*/ 0 h 64"/>
                  <a:gd name="T10" fmla="*/ 0 w 19"/>
                  <a:gd name="T11" fmla="*/ 2 h 64"/>
                </a:gdLst>
                <a:ahLst/>
                <a:cxnLst>
                  <a:cxn ang="0">
                    <a:pos x="T0" y="T1"/>
                  </a:cxn>
                  <a:cxn ang="0">
                    <a:pos x="T2" y="T3"/>
                  </a:cxn>
                  <a:cxn ang="0">
                    <a:pos x="T4" y="T5"/>
                  </a:cxn>
                  <a:cxn ang="0">
                    <a:pos x="T6" y="T7"/>
                  </a:cxn>
                  <a:cxn ang="0">
                    <a:pos x="T8" y="T9"/>
                  </a:cxn>
                  <a:cxn ang="0">
                    <a:pos x="T10" y="T11"/>
                  </a:cxn>
                </a:cxnLst>
                <a:rect l="0" t="0" r="r" b="b"/>
                <a:pathLst>
                  <a:path w="19" h="64">
                    <a:moveTo>
                      <a:pt x="0" y="2"/>
                    </a:moveTo>
                    <a:cubicBezTo>
                      <a:pt x="2" y="54"/>
                      <a:pt x="2" y="54"/>
                      <a:pt x="2" y="54"/>
                    </a:cubicBezTo>
                    <a:cubicBezTo>
                      <a:pt x="2" y="56"/>
                      <a:pt x="2" y="56"/>
                      <a:pt x="3" y="57"/>
                    </a:cubicBezTo>
                    <a:cubicBezTo>
                      <a:pt x="5" y="60"/>
                      <a:pt x="15" y="64"/>
                      <a:pt x="15" y="59"/>
                    </a:cubicBezTo>
                    <a:cubicBezTo>
                      <a:pt x="19" y="0"/>
                      <a:pt x="19" y="0"/>
                      <a:pt x="19" y="0"/>
                    </a:cubicBezTo>
                    <a:lnTo>
                      <a:pt x="0" y="2"/>
                    </a:lnTo>
                    <a:close/>
                  </a:path>
                </a:pathLst>
              </a:custGeom>
              <a:solidFill>
                <a:srgbClr val="14141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364" name="Freeform 984"/>
              <p:cNvSpPr/>
              <p:nvPr/>
            </p:nvSpPr>
            <p:spPr bwMode="auto">
              <a:xfrm>
                <a:off x="5113" y="3561"/>
                <a:ext cx="24" cy="16"/>
              </a:xfrm>
              <a:custGeom>
                <a:avLst/>
                <a:gdLst>
                  <a:gd name="T0" fmla="*/ 12 w 24"/>
                  <a:gd name="T1" fmla="*/ 1 h 16"/>
                  <a:gd name="T2" fmla="*/ 6 w 24"/>
                  <a:gd name="T3" fmla="*/ 6 h 16"/>
                  <a:gd name="T4" fmla="*/ 1 w 24"/>
                  <a:gd name="T5" fmla="*/ 10 h 16"/>
                  <a:gd name="T6" fmla="*/ 0 w 24"/>
                  <a:gd name="T7" fmla="*/ 12 h 16"/>
                  <a:gd name="T8" fmla="*/ 0 w 24"/>
                  <a:gd name="T9" fmla="*/ 13 h 16"/>
                  <a:gd name="T10" fmla="*/ 4 w 24"/>
                  <a:gd name="T11" fmla="*/ 15 h 16"/>
                  <a:gd name="T12" fmla="*/ 12 w 24"/>
                  <a:gd name="T13" fmla="*/ 13 h 16"/>
                  <a:gd name="T14" fmla="*/ 17 w 24"/>
                  <a:gd name="T15" fmla="*/ 10 h 16"/>
                  <a:gd name="T16" fmla="*/ 20 w 24"/>
                  <a:gd name="T17" fmla="*/ 9 h 16"/>
                  <a:gd name="T18" fmla="*/ 20 w 24"/>
                  <a:gd name="T19" fmla="*/ 10 h 16"/>
                  <a:gd name="T20" fmla="*/ 23 w 24"/>
                  <a:gd name="T21" fmla="*/ 8 h 16"/>
                  <a:gd name="T22" fmla="*/ 24 w 24"/>
                  <a:gd name="T23" fmla="*/ 6 h 16"/>
                  <a:gd name="T24" fmla="*/ 24 w 24"/>
                  <a:gd name="T25" fmla="*/ 0 h 16"/>
                  <a:gd name="T26" fmla="*/ 12 w 24"/>
                  <a:gd name="T27" fmla="*/ 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 h="16">
                    <a:moveTo>
                      <a:pt x="12" y="1"/>
                    </a:moveTo>
                    <a:cubicBezTo>
                      <a:pt x="6" y="6"/>
                      <a:pt x="6" y="6"/>
                      <a:pt x="6" y="6"/>
                    </a:cubicBezTo>
                    <a:cubicBezTo>
                      <a:pt x="6" y="6"/>
                      <a:pt x="2" y="9"/>
                      <a:pt x="1" y="10"/>
                    </a:cubicBezTo>
                    <a:cubicBezTo>
                      <a:pt x="0" y="10"/>
                      <a:pt x="0" y="11"/>
                      <a:pt x="0" y="12"/>
                    </a:cubicBezTo>
                    <a:cubicBezTo>
                      <a:pt x="0" y="12"/>
                      <a:pt x="0" y="13"/>
                      <a:pt x="0" y="13"/>
                    </a:cubicBezTo>
                    <a:cubicBezTo>
                      <a:pt x="1" y="14"/>
                      <a:pt x="3" y="14"/>
                      <a:pt x="4" y="15"/>
                    </a:cubicBezTo>
                    <a:cubicBezTo>
                      <a:pt x="8" y="16"/>
                      <a:pt x="12" y="13"/>
                      <a:pt x="12" y="13"/>
                    </a:cubicBezTo>
                    <a:cubicBezTo>
                      <a:pt x="13" y="13"/>
                      <a:pt x="17" y="10"/>
                      <a:pt x="17" y="10"/>
                    </a:cubicBezTo>
                    <a:cubicBezTo>
                      <a:pt x="18" y="9"/>
                      <a:pt x="19" y="9"/>
                      <a:pt x="20" y="9"/>
                    </a:cubicBezTo>
                    <a:cubicBezTo>
                      <a:pt x="20" y="10"/>
                      <a:pt x="20" y="10"/>
                      <a:pt x="20" y="10"/>
                    </a:cubicBezTo>
                    <a:cubicBezTo>
                      <a:pt x="23" y="8"/>
                      <a:pt x="23" y="8"/>
                      <a:pt x="23" y="8"/>
                    </a:cubicBezTo>
                    <a:cubicBezTo>
                      <a:pt x="23" y="8"/>
                      <a:pt x="24" y="6"/>
                      <a:pt x="24" y="6"/>
                    </a:cubicBezTo>
                    <a:cubicBezTo>
                      <a:pt x="24" y="0"/>
                      <a:pt x="24" y="0"/>
                      <a:pt x="24" y="0"/>
                    </a:cubicBezTo>
                    <a:lnTo>
                      <a:pt x="12" y="1"/>
                    </a:lnTo>
                    <a:close/>
                  </a:path>
                </a:pathLst>
              </a:custGeom>
              <a:solidFill>
                <a:srgbClr val="231F2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365" name="Freeform 985"/>
              <p:cNvSpPr/>
              <p:nvPr/>
            </p:nvSpPr>
            <p:spPr bwMode="auto">
              <a:xfrm>
                <a:off x="5119" y="3505"/>
                <a:ext cx="19" cy="65"/>
              </a:xfrm>
              <a:custGeom>
                <a:avLst/>
                <a:gdLst>
                  <a:gd name="T0" fmla="*/ 0 w 19"/>
                  <a:gd name="T1" fmla="*/ 2 h 65"/>
                  <a:gd name="T2" fmla="*/ 3 w 19"/>
                  <a:gd name="T3" fmla="*/ 58 h 65"/>
                  <a:gd name="T4" fmla="*/ 5 w 19"/>
                  <a:gd name="T5" fmla="*/ 61 h 65"/>
                  <a:gd name="T6" fmla="*/ 17 w 19"/>
                  <a:gd name="T7" fmla="*/ 61 h 65"/>
                  <a:gd name="T8" fmla="*/ 18 w 19"/>
                  <a:gd name="T9" fmla="*/ 60 h 65"/>
                  <a:gd name="T10" fmla="*/ 19 w 19"/>
                  <a:gd name="T11" fmla="*/ 0 h 65"/>
                  <a:gd name="T12" fmla="*/ 0 w 19"/>
                  <a:gd name="T13" fmla="*/ 2 h 65"/>
                </a:gdLst>
                <a:ahLst/>
                <a:cxnLst>
                  <a:cxn ang="0">
                    <a:pos x="T0" y="T1"/>
                  </a:cxn>
                  <a:cxn ang="0">
                    <a:pos x="T2" y="T3"/>
                  </a:cxn>
                  <a:cxn ang="0">
                    <a:pos x="T4" y="T5"/>
                  </a:cxn>
                  <a:cxn ang="0">
                    <a:pos x="T6" y="T7"/>
                  </a:cxn>
                  <a:cxn ang="0">
                    <a:pos x="T8" y="T9"/>
                  </a:cxn>
                  <a:cxn ang="0">
                    <a:pos x="T10" y="T11"/>
                  </a:cxn>
                  <a:cxn ang="0">
                    <a:pos x="T12" y="T13"/>
                  </a:cxn>
                </a:cxnLst>
                <a:rect l="0" t="0" r="r" b="b"/>
                <a:pathLst>
                  <a:path w="19" h="65">
                    <a:moveTo>
                      <a:pt x="0" y="2"/>
                    </a:moveTo>
                    <a:cubicBezTo>
                      <a:pt x="3" y="58"/>
                      <a:pt x="3" y="58"/>
                      <a:pt x="3" y="58"/>
                    </a:cubicBezTo>
                    <a:cubicBezTo>
                      <a:pt x="3" y="59"/>
                      <a:pt x="3" y="60"/>
                      <a:pt x="5" y="61"/>
                    </a:cubicBezTo>
                    <a:cubicBezTo>
                      <a:pt x="13" y="65"/>
                      <a:pt x="17" y="61"/>
                      <a:pt x="17" y="61"/>
                    </a:cubicBezTo>
                    <a:cubicBezTo>
                      <a:pt x="18" y="61"/>
                      <a:pt x="18" y="61"/>
                      <a:pt x="18" y="60"/>
                    </a:cubicBezTo>
                    <a:cubicBezTo>
                      <a:pt x="19" y="0"/>
                      <a:pt x="19" y="0"/>
                      <a:pt x="19" y="0"/>
                    </a:cubicBezTo>
                    <a:lnTo>
                      <a:pt x="0" y="2"/>
                    </a:lnTo>
                    <a:close/>
                  </a:path>
                </a:pathLst>
              </a:custGeom>
              <a:solidFill>
                <a:srgbClr val="38373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366" name="Freeform 986"/>
              <p:cNvSpPr/>
              <p:nvPr/>
            </p:nvSpPr>
            <p:spPr bwMode="auto">
              <a:xfrm>
                <a:off x="5110" y="3452"/>
                <a:ext cx="30" cy="64"/>
              </a:xfrm>
              <a:custGeom>
                <a:avLst/>
                <a:gdLst>
                  <a:gd name="T0" fmla="*/ 4 w 30"/>
                  <a:gd name="T1" fmla="*/ 3 h 64"/>
                  <a:gd name="T2" fmla="*/ 10 w 30"/>
                  <a:gd name="T3" fmla="*/ 0 h 64"/>
                  <a:gd name="T4" fmla="*/ 5 w 30"/>
                  <a:gd name="T5" fmla="*/ 14 h 64"/>
                  <a:gd name="T6" fmla="*/ 7 w 30"/>
                  <a:gd name="T7" fmla="*/ 27 h 64"/>
                  <a:gd name="T8" fmla="*/ 16 w 30"/>
                  <a:gd name="T9" fmla="*/ 10 h 64"/>
                  <a:gd name="T10" fmla="*/ 20 w 30"/>
                  <a:gd name="T11" fmla="*/ 4 h 64"/>
                  <a:gd name="T12" fmla="*/ 19 w 30"/>
                  <a:gd name="T13" fmla="*/ 3 h 64"/>
                  <a:gd name="T14" fmla="*/ 19 w 30"/>
                  <a:gd name="T15" fmla="*/ 3 h 64"/>
                  <a:gd name="T16" fmla="*/ 30 w 30"/>
                  <a:gd name="T17" fmla="*/ 13 h 64"/>
                  <a:gd name="T18" fmla="*/ 29 w 30"/>
                  <a:gd name="T19" fmla="*/ 57 h 64"/>
                  <a:gd name="T20" fmla="*/ 27 w 30"/>
                  <a:gd name="T21" fmla="*/ 60 h 64"/>
                  <a:gd name="T22" fmla="*/ 17 w 30"/>
                  <a:gd name="T23" fmla="*/ 63 h 64"/>
                  <a:gd name="T24" fmla="*/ 3 w 30"/>
                  <a:gd name="T25" fmla="*/ 58 h 64"/>
                  <a:gd name="T26" fmla="*/ 1 w 30"/>
                  <a:gd name="T27" fmla="*/ 54 h 64"/>
                  <a:gd name="T28" fmla="*/ 0 w 30"/>
                  <a:gd name="T29" fmla="*/ 21 h 64"/>
                  <a:gd name="T30" fmla="*/ 4 w 30"/>
                  <a:gd name="T31" fmla="*/ 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 h="64">
                    <a:moveTo>
                      <a:pt x="4" y="3"/>
                    </a:moveTo>
                    <a:cubicBezTo>
                      <a:pt x="5" y="0"/>
                      <a:pt x="8" y="0"/>
                      <a:pt x="10" y="0"/>
                    </a:cubicBezTo>
                    <a:cubicBezTo>
                      <a:pt x="8" y="2"/>
                      <a:pt x="5" y="7"/>
                      <a:pt x="5" y="14"/>
                    </a:cubicBezTo>
                    <a:cubicBezTo>
                      <a:pt x="5" y="18"/>
                      <a:pt x="7" y="27"/>
                      <a:pt x="7" y="27"/>
                    </a:cubicBezTo>
                    <a:cubicBezTo>
                      <a:pt x="7" y="27"/>
                      <a:pt x="14" y="12"/>
                      <a:pt x="16" y="10"/>
                    </a:cubicBezTo>
                    <a:cubicBezTo>
                      <a:pt x="20" y="6"/>
                      <a:pt x="20" y="4"/>
                      <a:pt x="20" y="4"/>
                    </a:cubicBezTo>
                    <a:cubicBezTo>
                      <a:pt x="19" y="3"/>
                      <a:pt x="19" y="3"/>
                      <a:pt x="19" y="3"/>
                    </a:cubicBezTo>
                    <a:cubicBezTo>
                      <a:pt x="19" y="3"/>
                      <a:pt x="19" y="3"/>
                      <a:pt x="19" y="3"/>
                    </a:cubicBezTo>
                    <a:cubicBezTo>
                      <a:pt x="19" y="3"/>
                      <a:pt x="30" y="10"/>
                      <a:pt x="30" y="13"/>
                    </a:cubicBezTo>
                    <a:cubicBezTo>
                      <a:pt x="29" y="57"/>
                      <a:pt x="29" y="57"/>
                      <a:pt x="29" y="57"/>
                    </a:cubicBezTo>
                    <a:cubicBezTo>
                      <a:pt x="29" y="57"/>
                      <a:pt x="29" y="60"/>
                      <a:pt x="27" y="60"/>
                    </a:cubicBezTo>
                    <a:cubicBezTo>
                      <a:pt x="27" y="60"/>
                      <a:pt x="20" y="63"/>
                      <a:pt x="17" y="63"/>
                    </a:cubicBezTo>
                    <a:cubicBezTo>
                      <a:pt x="12" y="64"/>
                      <a:pt x="3" y="58"/>
                      <a:pt x="3" y="58"/>
                    </a:cubicBezTo>
                    <a:cubicBezTo>
                      <a:pt x="1" y="57"/>
                      <a:pt x="1" y="55"/>
                      <a:pt x="1" y="54"/>
                    </a:cubicBezTo>
                    <a:cubicBezTo>
                      <a:pt x="0" y="21"/>
                      <a:pt x="0" y="21"/>
                      <a:pt x="0" y="21"/>
                    </a:cubicBezTo>
                    <a:cubicBezTo>
                      <a:pt x="0" y="11"/>
                      <a:pt x="2" y="7"/>
                      <a:pt x="4" y="3"/>
                    </a:cubicBezTo>
                    <a:close/>
                  </a:path>
                </a:pathLst>
              </a:custGeom>
              <a:solidFill>
                <a:srgbClr val="28282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367" name="Freeform 987"/>
              <p:cNvSpPr/>
              <p:nvPr/>
            </p:nvSpPr>
            <p:spPr bwMode="auto">
              <a:xfrm>
                <a:off x="5110" y="3452"/>
                <a:ext cx="30" cy="64"/>
              </a:xfrm>
              <a:custGeom>
                <a:avLst/>
                <a:gdLst>
                  <a:gd name="T0" fmla="*/ 4 w 30"/>
                  <a:gd name="T1" fmla="*/ 3 h 64"/>
                  <a:gd name="T2" fmla="*/ 10 w 30"/>
                  <a:gd name="T3" fmla="*/ 0 h 64"/>
                  <a:gd name="T4" fmla="*/ 5 w 30"/>
                  <a:gd name="T5" fmla="*/ 14 h 64"/>
                  <a:gd name="T6" fmla="*/ 7 w 30"/>
                  <a:gd name="T7" fmla="*/ 26 h 64"/>
                  <a:gd name="T8" fmla="*/ 16 w 30"/>
                  <a:gd name="T9" fmla="*/ 10 h 64"/>
                  <a:gd name="T10" fmla="*/ 20 w 30"/>
                  <a:gd name="T11" fmla="*/ 4 h 64"/>
                  <a:gd name="T12" fmla="*/ 19 w 30"/>
                  <a:gd name="T13" fmla="*/ 3 h 64"/>
                  <a:gd name="T14" fmla="*/ 19 w 30"/>
                  <a:gd name="T15" fmla="*/ 3 h 64"/>
                  <a:gd name="T16" fmla="*/ 30 w 30"/>
                  <a:gd name="T17" fmla="*/ 12 h 64"/>
                  <a:gd name="T18" fmla="*/ 29 w 30"/>
                  <a:gd name="T19" fmla="*/ 57 h 64"/>
                  <a:gd name="T20" fmla="*/ 27 w 30"/>
                  <a:gd name="T21" fmla="*/ 60 h 64"/>
                  <a:gd name="T22" fmla="*/ 17 w 30"/>
                  <a:gd name="T23" fmla="*/ 63 h 64"/>
                  <a:gd name="T24" fmla="*/ 3 w 30"/>
                  <a:gd name="T25" fmla="*/ 58 h 64"/>
                  <a:gd name="T26" fmla="*/ 1 w 30"/>
                  <a:gd name="T27" fmla="*/ 54 h 64"/>
                  <a:gd name="T28" fmla="*/ 0 w 30"/>
                  <a:gd name="T29" fmla="*/ 21 h 64"/>
                  <a:gd name="T30" fmla="*/ 4 w 30"/>
                  <a:gd name="T31" fmla="*/ 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 h="64">
                    <a:moveTo>
                      <a:pt x="4" y="3"/>
                    </a:moveTo>
                    <a:cubicBezTo>
                      <a:pt x="5" y="0"/>
                      <a:pt x="8" y="0"/>
                      <a:pt x="10" y="0"/>
                    </a:cubicBezTo>
                    <a:cubicBezTo>
                      <a:pt x="8" y="2"/>
                      <a:pt x="5" y="7"/>
                      <a:pt x="5" y="14"/>
                    </a:cubicBezTo>
                    <a:cubicBezTo>
                      <a:pt x="5" y="18"/>
                      <a:pt x="7" y="26"/>
                      <a:pt x="7" y="26"/>
                    </a:cubicBezTo>
                    <a:cubicBezTo>
                      <a:pt x="7" y="26"/>
                      <a:pt x="14" y="12"/>
                      <a:pt x="16" y="10"/>
                    </a:cubicBezTo>
                    <a:cubicBezTo>
                      <a:pt x="20" y="6"/>
                      <a:pt x="20" y="4"/>
                      <a:pt x="20" y="4"/>
                    </a:cubicBezTo>
                    <a:cubicBezTo>
                      <a:pt x="19" y="3"/>
                      <a:pt x="19" y="3"/>
                      <a:pt x="19" y="3"/>
                    </a:cubicBezTo>
                    <a:cubicBezTo>
                      <a:pt x="19" y="3"/>
                      <a:pt x="19" y="3"/>
                      <a:pt x="19" y="3"/>
                    </a:cubicBezTo>
                    <a:cubicBezTo>
                      <a:pt x="19" y="3"/>
                      <a:pt x="30" y="10"/>
                      <a:pt x="30" y="12"/>
                    </a:cubicBezTo>
                    <a:cubicBezTo>
                      <a:pt x="29" y="57"/>
                      <a:pt x="29" y="57"/>
                      <a:pt x="29" y="57"/>
                    </a:cubicBezTo>
                    <a:cubicBezTo>
                      <a:pt x="29" y="57"/>
                      <a:pt x="29" y="60"/>
                      <a:pt x="27" y="60"/>
                    </a:cubicBezTo>
                    <a:cubicBezTo>
                      <a:pt x="27" y="60"/>
                      <a:pt x="20" y="63"/>
                      <a:pt x="17" y="63"/>
                    </a:cubicBezTo>
                    <a:cubicBezTo>
                      <a:pt x="12" y="64"/>
                      <a:pt x="3" y="58"/>
                      <a:pt x="3" y="58"/>
                    </a:cubicBezTo>
                    <a:cubicBezTo>
                      <a:pt x="1" y="57"/>
                      <a:pt x="1" y="55"/>
                      <a:pt x="1" y="54"/>
                    </a:cubicBezTo>
                    <a:cubicBezTo>
                      <a:pt x="0" y="21"/>
                      <a:pt x="0" y="21"/>
                      <a:pt x="0" y="21"/>
                    </a:cubicBezTo>
                    <a:cubicBezTo>
                      <a:pt x="0" y="11"/>
                      <a:pt x="2" y="7"/>
                      <a:pt x="4" y="3"/>
                    </a:cubicBezTo>
                    <a:close/>
                  </a:path>
                </a:pathLst>
              </a:custGeom>
              <a:solidFill>
                <a:srgbClr val="28282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368" name="Freeform 988"/>
              <p:cNvSpPr/>
              <p:nvPr/>
            </p:nvSpPr>
            <p:spPr bwMode="auto">
              <a:xfrm>
                <a:off x="5119" y="3443"/>
                <a:ext cx="10" cy="19"/>
              </a:xfrm>
              <a:custGeom>
                <a:avLst/>
                <a:gdLst>
                  <a:gd name="T0" fmla="*/ 0 w 10"/>
                  <a:gd name="T1" fmla="*/ 15 h 19"/>
                  <a:gd name="T2" fmla="*/ 10 w 10"/>
                  <a:gd name="T3" fmla="*/ 11 h 19"/>
                  <a:gd name="T4" fmla="*/ 10 w 10"/>
                  <a:gd name="T5" fmla="*/ 0 h 19"/>
                  <a:gd name="T6" fmla="*/ 0 w 10"/>
                  <a:gd name="T7" fmla="*/ 4 h 19"/>
                  <a:gd name="T8" fmla="*/ 0 w 10"/>
                  <a:gd name="T9" fmla="*/ 15 h 19"/>
                </a:gdLst>
                <a:ahLst/>
                <a:cxnLst>
                  <a:cxn ang="0">
                    <a:pos x="T0" y="T1"/>
                  </a:cxn>
                  <a:cxn ang="0">
                    <a:pos x="T2" y="T3"/>
                  </a:cxn>
                  <a:cxn ang="0">
                    <a:pos x="T4" y="T5"/>
                  </a:cxn>
                  <a:cxn ang="0">
                    <a:pos x="T6" y="T7"/>
                  </a:cxn>
                  <a:cxn ang="0">
                    <a:pos x="T8" y="T9"/>
                  </a:cxn>
                </a:cxnLst>
                <a:rect l="0" t="0" r="r" b="b"/>
                <a:pathLst>
                  <a:path w="10" h="19">
                    <a:moveTo>
                      <a:pt x="0" y="15"/>
                    </a:moveTo>
                    <a:cubicBezTo>
                      <a:pt x="4" y="19"/>
                      <a:pt x="7" y="14"/>
                      <a:pt x="10" y="11"/>
                    </a:cubicBezTo>
                    <a:cubicBezTo>
                      <a:pt x="10" y="0"/>
                      <a:pt x="10" y="0"/>
                      <a:pt x="10" y="0"/>
                    </a:cubicBezTo>
                    <a:cubicBezTo>
                      <a:pt x="0" y="4"/>
                      <a:pt x="0" y="4"/>
                      <a:pt x="0" y="4"/>
                    </a:cubicBezTo>
                    <a:lnTo>
                      <a:pt x="0" y="15"/>
                    </a:lnTo>
                    <a:close/>
                  </a:path>
                </a:pathLst>
              </a:custGeom>
              <a:solidFill>
                <a:srgbClr val="E8C5A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369" name="Freeform 989"/>
              <p:cNvSpPr/>
              <p:nvPr/>
            </p:nvSpPr>
            <p:spPr bwMode="auto">
              <a:xfrm>
                <a:off x="5122" y="3437"/>
                <a:ext cx="5" cy="8"/>
              </a:xfrm>
              <a:custGeom>
                <a:avLst/>
                <a:gdLst>
                  <a:gd name="T0" fmla="*/ 3 w 5"/>
                  <a:gd name="T1" fmla="*/ 0 h 8"/>
                  <a:gd name="T2" fmla="*/ 0 w 5"/>
                  <a:gd name="T3" fmla="*/ 3 h 8"/>
                  <a:gd name="T4" fmla="*/ 0 w 5"/>
                  <a:gd name="T5" fmla="*/ 7 h 8"/>
                  <a:gd name="T6" fmla="*/ 1 w 5"/>
                  <a:gd name="T7" fmla="*/ 8 h 8"/>
                  <a:gd name="T8" fmla="*/ 4 w 5"/>
                  <a:gd name="T9" fmla="*/ 6 h 8"/>
                  <a:gd name="T10" fmla="*/ 5 w 5"/>
                  <a:gd name="T11" fmla="*/ 4 h 8"/>
                  <a:gd name="T12" fmla="*/ 3 w 5"/>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5" h="8">
                    <a:moveTo>
                      <a:pt x="3" y="0"/>
                    </a:moveTo>
                    <a:cubicBezTo>
                      <a:pt x="1" y="0"/>
                      <a:pt x="0" y="3"/>
                      <a:pt x="0" y="3"/>
                    </a:cubicBezTo>
                    <a:cubicBezTo>
                      <a:pt x="0" y="7"/>
                      <a:pt x="0" y="7"/>
                      <a:pt x="0" y="7"/>
                    </a:cubicBezTo>
                    <a:cubicBezTo>
                      <a:pt x="0" y="7"/>
                      <a:pt x="1" y="8"/>
                      <a:pt x="1" y="8"/>
                    </a:cubicBezTo>
                    <a:cubicBezTo>
                      <a:pt x="3" y="8"/>
                      <a:pt x="3" y="7"/>
                      <a:pt x="4" y="6"/>
                    </a:cubicBezTo>
                    <a:cubicBezTo>
                      <a:pt x="5" y="4"/>
                      <a:pt x="5" y="4"/>
                      <a:pt x="5" y="4"/>
                    </a:cubicBezTo>
                    <a:cubicBezTo>
                      <a:pt x="5" y="3"/>
                      <a:pt x="5" y="0"/>
                      <a:pt x="3" y="0"/>
                    </a:cubicBezTo>
                    <a:close/>
                  </a:path>
                </a:pathLst>
              </a:custGeom>
              <a:solidFill>
                <a:srgbClr val="FFE8D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370" name="Freeform 990"/>
              <p:cNvSpPr/>
              <p:nvPr/>
            </p:nvSpPr>
            <p:spPr bwMode="auto">
              <a:xfrm>
                <a:off x="5116" y="3478"/>
                <a:ext cx="1" cy="34"/>
              </a:xfrm>
              <a:custGeom>
                <a:avLst/>
                <a:gdLst>
                  <a:gd name="T0" fmla="*/ 0 w 1"/>
                  <a:gd name="T1" fmla="*/ 34 h 34"/>
                  <a:gd name="T2" fmla="*/ 0 w 1"/>
                  <a:gd name="T3" fmla="*/ 1 h 34"/>
                  <a:gd name="T4" fmla="*/ 1 w 1"/>
                  <a:gd name="T5" fmla="*/ 0 h 34"/>
                  <a:gd name="T6" fmla="*/ 1 w 1"/>
                  <a:gd name="T7" fmla="*/ 34 h 34"/>
                  <a:gd name="T8" fmla="*/ 0 w 1"/>
                  <a:gd name="T9" fmla="*/ 34 h 34"/>
                </a:gdLst>
                <a:ahLst/>
                <a:cxnLst>
                  <a:cxn ang="0">
                    <a:pos x="T0" y="T1"/>
                  </a:cxn>
                  <a:cxn ang="0">
                    <a:pos x="T2" y="T3"/>
                  </a:cxn>
                  <a:cxn ang="0">
                    <a:pos x="T4" y="T5"/>
                  </a:cxn>
                  <a:cxn ang="0">
                    <a:pos x="T6" y="T7"/>
                  </a:cxn>
                  <a:cxn ang="0">
                    <a:pos x="T8" y="T9"/>
                  </a:cxn>
                </a:cxnLst>
                <a:rect l="0" t="0" r="r" b="b"/>
                <a:pathLst>
                  <a:path w="1" h="34">
                    <a:moveTo>
                      <a:pt x="0" y="34"/>
                    </a:moveTo>
                    <a:cubicBezTo>
                      <a:pt x="0" y="1"/>
                      <a:pt x="0" y="1"/>
                      <a:pt x="0" y="1"/>
                    </a:cubicBezTo>
                    <a:cubicBezTo>
                      <a:pt x="0" y="1"/>
                      <a:pt x="1" y="1"/>
                      <a:pt x="1" y="0"/>
                    </a:cubicBezTo>
                    <a:cubicBezTo>
                      <a:pt x="1" y="34"/>
                      <a:pt x="1" y="34"/>
                      <a:pt x="1" y="34"/>
                    </a:cubicBezTo>
                    <a:lnTo>
                      <a:pt x="0" y="34"/>
                    </a:lnTo>
                    <a:close/>
                  </a:path>
                </a:pathLst>
              </a:custGeom>
              <a:solidFill>
                <a:srgbClr val="38373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371" name="Freeform 991"/>
              <p:cNvSpPr/>
              <p:nvPr/>
            </p:nvSpPr>
            <p:spPr bwMode="auto">
              <a:xfrm>
                <a:off x="5116" y="3459"/>
                <a:ext cx="6" cy="19"/>
              </a:xfrm>
              <a:custGeom>
                <a:avLst/>
                <a:gdLst>
                  <a:gd name="T0" fmla="*/ 3 w 6"/>
                  <a:gd name="T1" fmla="*/ 6 h 19"/>
                  <a:gd name="T2" fmla="*/ 3 w 6"/>
                  <a:gd name="T3" fmla="*/ 5 h 19"/>
                  <a:gd name="T4" fmla="*/ 3 w 6"/>
                  <a:gd name="T5" fmla="*/ 3 h 19"/>
                  <a:gd name="T6" fmla="*/ 5 w 6"/>
                  <a:gd name="T7" fmla="*/ 0 h 19"/>
                  <a:gd name="T8" fmla="*/ 6 w 6"/>
                  <a:gd name="T9" fmla="*/ 0 h 19"/>
                  <a:gd name="T10" fmla="*/ 6 w 6"/>
                  <a:gd name="T11" fmla="*/ 4 h 19"/>
                  <a:gd name="T12" fmla="*/ 5 w 6"/>
                  <a:gd name="T13" fmla="*/ 5 h 19"/>
                  <a:gd name="T14" fmla="*/ 4 w 6"/>
                  <a:gd name="T15" fmla="*/ 6 h 19"/>
                  <a:gd name="T16" fmla="*/ 3 w 6"/>
                  <a:gd name="T17" fmla="*/ 16 h 19"/>
                  <a:gd name="T18" fmla="*/ 1 w 6"/>
                  <a:gd name="T19" fmla="*/ 19 h 19"/>
                  <a:gd name="T20" fmla="*/ 0 w 6"/>
                  <a:gd name="T21" fmla="*/ 15 h 19"/>
                  <a:gd name="T22" fmla="*/ 3 w 6"/>
                  <a:gd name="T23" fmla="*/ 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 h="19">
                    <a:moveTo>
                      <a:pt x="3" y="6"/>
                    </a:moveTo>
                    <a:cubicBezTo>
                      <a:pt x="3" y="5"/>
                      <a:pt x="3" y="5"/>
                      <a:pt x="3" y="5"/>
                    </a:cubicBezTo>
                    <a:cubicBezTo>
                      <a:pt x="3" y="3"/>
                      <a:pt x="3" y="3"/>
                      <a:pt x="3" y="3"/>
                    </a:cubicBezTo>
                    <a:cubicBezTo>
                      <a:pt x="5" y="0"/>
                      <a:pt x="5" y="0"/>
                      <a:pt x="5" y="0"/>
                    </a:cubicBezTo>
                    <a:cubicBezTo>
                      <a:pt x="6" y="0"/>
                      <a:pt x="6" y="0"/>
                      <a:pt x="6" y="0"/>
                    </a:cubicBezTo>
                    <a:cubicBezTo>
                      <a:pt x="6" y="4"/>
                      <a:pt x="6" y="4"/>
                      <a:pt x="6" y="4"/>
                    </a:cubicBezTo>
                    <a:cubicBezTo>
                      <a:pt x="5" y="5"/>
                      <a:pt x="5" y="5"/>
                      <a:pt x="5" y="5"/>
                    </a:cubicBezTo>
                    <a:cubicBezTo>
                      <a:pt x="4" y="5"/>
                      <a:pt x="4" y="6"/>
                      <a:pt x="4" y="6"/>
                    </a:cubicBezTo>
                    <a:cubicBezTo>
                      <a:pt x="3" y="16"/>
                      <a:pt x="3" y="16"/>
                      <a:pt x="3" y="16"/>
                    </a:cubicBezTo>
                    <a:cubicBezTo>
                      <a:pt x="1" y="19"/>
                      <a:pt x="1" y="19"/>
                      <a:pt x="1" y="19"/>
                    </a:cubicBezTo>
                    <a:cubicBezTo>
                      <a:pt x="0" y="15"/>
                      <a:pt x="0" y="15"/>
                      <a:pt x="0" y="15"/>
                    </a:cubicBezTo>
                    <a:lnTo>
                      <a:pt x="3" y="6"/>
                    </a:lnTo>
                    <a:close/>
                  </a:path>
                </a:pathLst>
              </a:custGeom>
              <a:solidFill>
                <a:srgbClr val="160B0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372" name="Freeform 992"/>
              <p:cNvSpPr/>
              <p:nvPr/>
            </p:nvSpPr>
            <p:spPr bwMode="auto">
              <a:xfrm>
                <a:off x="5112" y="3453"/>
                <a:ext cx="6" cy="26"/>
              </a:xfrm>
              <a:custGeom>
                <a:avLst/>
                <a:gdLst>
                  <a:gd name="T0" fmla="*/ 6 w 6"/>
                  <a:gd name="T1" fmla="*/ 1 h 26"/>
                  <a:gd name="T2" fmla="*/ 5 w 6"/>
                  <a:gd name="T3" fmla="*/ 0 h 26"/>
                  <a:gd name="T4" fmla="*/ 4 w 6"/>
                  <a:gd name="T5" fmla="*/ 0 h 26"/>
                  <a:gd name="T6" fmla="*/ 3 w 6"/>
                  <a:gd name="T7" fmla="*/ 2 h 26"/>
                  <a:gd name="T8" fmla="*/ 0 w 6"/>
                  <a:gd name="T9" fmla="*/ 8 h 26"/>
                  <a:gd name="T10" fmla="*/ 1 w 6"/>
                  <a:gd name="T11" fmla="*/ 10 h 26"/>
                  <a:gd name="T12" fmla="*/ 2 w 6"/>
                  <a:gd name="T13" fmla="*/ 12 h 26"/>
                  <a:gd name="T14" fmla="*/ 1 w 6"/>
                  <a:gd name="T15" fmla="*/ 14 h 26"/>
                  <a:gd name="T16" fmla="*/ 0 w 6"/>
                  <a:gd name="T17" fmla="*/ 17 h 26"/>
                  <a:gd name="T18" fmla="*/ 5 w 6"/>
                  <a:gd name="T19" fmla="*/ 26 h 26"/>
                  <a:gd name="T20" fmla="*/ 4 w 6"/>
                  <a:gd name="T21" fmla="*/ 16 h 26"/>
                  <a:gd name="T22" fmla="*/ 6 w 6"/>
                  <a:gd name="T23" fmla="*/ 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 h="26">
                    <a:moveTo>
                      <a:pt x="6" y="1"/>
                    </a:moveTo>
                    <a:cubicBezTo>
                      <a:pt x="5" y="0"/>
                      <a:pt x="5" y="0"/>
                      <a:pt x="5" y="0"/>
                    </a:cubicBezTo>
                    <a:cubicBezTo>
                      <a:pt x="4" y="0"/>
                      <a:pt x="4" y="0"/>
                      <a:pt x="4" y="0"/>
                    </a:cubicBezTo>
                    <a:cubicBezTo>
                      <a:pt x="4" y="1"/>
                      <a:pt x="3" y="2"/>
                      <a:pt x="3" y="2"/>
                    </a:cubicBezTo>
                    <a:cubicBezTo>
                      <a:pt x="0" y="8"/>
                      <a:pt x="0" y="8"/>
                      <a:pt x="0" y="8"/>
                    </a:cubicBezTo>
                    <a:cubicBezTo>
                      <a:pt x="0" y="9"/>
                      <a:pt x="0" y="10"/>
                      <a:pt x="1" y="10"/>
                    </a:cubicBezTo>
                    <a:cubicBezTo>
                      <a:pt x="2" y="12"/>
                      <a:pt x="2" y="12"/>
                      <a:pt x="2" y="12"/>
                    </a:cubicBezTo>
                    <a:cubicBezTo>
                      <a:pt x="1" y="14"/>
                      <a:pt x="1" y="14"/>
                      <a:pt x="1" y="14"/>
                    </a:cubicBezTo>
                    <a:cubicBezTo>
                      <a:pt x="0" y="15"/>
                      <a:pt x="0" y="16"/>
                      <a:pt x="0" y="17"/>
                    </a:cubicBezTo>
                    <a:cubicBezTo>
                      <a:pt x="5" y="26"/>
                      <a:pt x="5" y="26"/>
                      <a:pt x="5" y="26"/>
                    </a:cubicBezTo>
                    <a:cubicBezTo>
                      <a:pt x="5" y="26"/>
                      <a:pt x="4" y="19"/>
                      <a:pt x="4" y="16"/>
                    </a:cubicBezTo>
                    <a:cubicBezTo>
                      <a:pt x="4" y="7"/>
                      <a:pt x="6" y="1"/>
                      <a:pt x="6" y="1"/>
                    </a:cubicBezTo>
                    <a:close/>
                  </a:path>
                </a:pathLst>
              </a:custGeom>
              <a:solidFill>
                <a:srgbClr val="7A797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373" name="Freeform 993"/>
              <p:cNvSpPr/>
              <p:nvPr/>
            </p:nvSpPr>
            <p:spPr bwMode="auto">
              <a:xfrm>
                <a:off x="5118" y="3452"/>
                <a:ext cx="3" cy="11"/>
              </a:xfrm>
              <a:custGeom>
                <a:avLst/>
                <a:gdLst>
                  <a:gd name="T0" fmla="*/ 3 w 3"/>
                  <a:gd name="T1" fmla="*/ 7 h 11"/>
                  <a:gd name="T2" fmla="*/ 2 w 3"/>
                  <a:gd name="T3" fmla="*/ 8 h 11"/>
                  <a:gd name="T4" fmla="*/ 1 w 3"/>
                  <a:gd name="T5" fmla="*/ 11 h 11"/>
                  <a:gd name="T6" fmla="*/ 0 w 3"/>
                  <a:gd name="T7" fmla="*/ 10 h 11"/>
                  <a:gd name="T8" fmla="*/ 0 w 3"/>
                  <a:gd name="T9" fmla="*/ 4 h 11"/>
                  <a:gd name="T10" fmla="*/ 1 w 3"/>
                  <a:gd name="T11" fmla="*/ 0 h 11"/>
                  <a:gd name="T12" fmla="*/ 1 w 3"/>
                  <a:gd name="T13" fmla="*/ 2 h 11"/>
                  <a:gd name="T14" fmla="*/ 3 w 3"/>
                  <a:gd name="T15" fmla="*/ 7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11">
                    <a:moveTo>
                      <a:pt x="3" y="7"/>
                    </a:moveTo>
                    <a:cubicBezTo>
                      <a:pt x="3" y="7"/>
                      <a:pt x="3" y="8"/>
                      <a:pt x="2" y="8"/>
                    </a:cubicBezTo>
                    <a:cubicBezTo>
                      <a:pt x="1" y="11"/>
                      <a:pt x="1" y="11"/>
                      <a:pt x="1" y="11"/>
                    </a:cubicBezTo>
                    <a:cubicBezTo>
                      <a:pt x="0" y="11"/>
                      <a:pt x="0" y="11"/>
                      <a:pt x="0" y="10"/>
                    </a:cubicBezTo>
                    <a:cubicBezTo>
                      <a:pt x="0" y="4"/>
                      <a:pt x="0" y="4"/>
                      <a:pt x="0" y="4"/>
                    </a:cubicBezTo>
                    <a:cubicBezTo>
                      <a:pt x="0" y="0"/>
                      <a:pt x="1" y="0"/>
                      <a:pt x="1" y="0"/>
                    </a:cubicBezTo>
                    <a:cubicBezTo>
                      <a:pt x="1" y="0"/>
                      <a:pt x="1" y="1"/>
                      <a:pt x="1" y="2"/>
                    </a:cubicBezTo>
                    <a:cubicBezTo>
                      <a:pt x="1" y="3"/>
                      <a:pt x="1" y="5"/>
                      <a:pt x="3" y="7"/>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374" name="Freeform 994"/>
              <p:cNvSpPr/>
              <p:nvPr/>
            </p:nvSpPr>
            <p:spPr bwMode="auto">
              <a:xfrm>
                <a:off x="5121" y="3452"/>
                <a:ext cx="10" cy="13"/>
              </a:xfrm>
              <a:custGeom>
                <a:avLst/>
                <a:gdLst>
                  <a:gd name="T0" fmla="*/ 8 w 10"/>
                  <a:gd name="T1" fmla="*/ 0 h 13"/>
                  <a:gd name="T2" fmla="*/ 7 w 10"/>
                  <a:gd name="T3" fmla="*/ 1 h 13"/>
                  <a:gd name="T4" fmla="*/ 0 w 10"/>
                  <a:gd name="T5" fmla="*/ 7 h 13"/>
                  <a:gd name="T6" fmla="*/ 0 w 10"/>
                  <a:gd name="T7" fmla="*/ 8 h 13"/>
                  <a:gd name="T8" fmla="*/ 1 w 10"/>
                  <a:gd name="T9" fmla="*/ 12 h 13"/>
                  <a:gd name="T10" fmla="*/ 2 w 10"/>
                  <a:gd name="T11" fmla="*/ 13 h 13"/>
                  <a:gd name="T12" fmla="*/ 7 w 10"/>
                  <a:gd name="T13" fmla="*/ 8 h 13"/>
                  <a:gd name="T14" fmla="*/ 9 w 10"/>
                  <a:gd name="T15" fmla="*/ 2 h 13"/>
                  <a:gd name="T16" fmla="*/ 8 w 10"/>
                  <a:gd name="T17"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13">
                    <a:moveTo>
                      <a:pt x="8" y="0"/>
                    </a:moveTo>
                    <a:cubicBezTo>
                      <a:pt x="8" y="0"/>
                      <a:pt x="8" y="0"/>
                      <a:pt x="7" y="1"/>
                    </a:cubicBezTo>
                    <a:cubicBezTo>
                      <a:pt x="6" y="5"/>
                      <a:pt x="0" y="7"/>
                      <a:pt x="0" y="7"/>
                    </a:cubicBezTo>
                    <a:cubicBezTo>
                      <a:pt x="0" y="7"/>
                      <a:pt x="0" y="7"/>
                      <a:pt x="0" y="8"/>
                    </a:cubicBezTo>
                    <a:cubicBezTo>
                      <a:pt x="1" y="12"/>
                      <a:pt x="1" y="12"/>
                      <a:pt x="1" y="12"/>
                    </a:cubicBezTo>
                    <a:cubicBezTo>
                      <a:pt x="1" y="13"/>
                      <a:pt x="1" y="13"/>
                      <a:pt x="2" y="13"/>
                    </a:cubicBezTo>
                    <a:cubicBezTo>
                      <a:pt x="2" y="13"/>
                      <a:pt x="6" y="9"/>
                      <a:pt x="7" y="8"/>
                    </a:cubicBezTo>
                    <a:cubicBezTo>
                      <a:pt x="9" y="5"/>
                      <a:pt x="10" y="5"/>
                      <a:pt x="9" y="2"/>
                    </a:cubicBezTo>
                    <a:cubicBezTo>
                      <a:pt x="8" y="0"/>
                      <a:pt x="8" y="0"/>
                      <a:pt x="8"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375" name="Freeform 995"/>
              <p:cNvSpPr/>
              <p:nvPr/>
            </p:nvSpPr>
            <p:spPr bwMode="auto">
              <a:xfrm>
                <a:off x="5116" y="3454"/>
                <a:ext cx="16" cy="25"/>
              </a:xfrm>
              <a:custGeom>
                <a:avLst/>
                <a:gdLst>
                  <a:gd name="T0" fmla="*/ 14 w 16"/>
                  <a:gd name="T1" fmla="*/ 0 h 25"/>
                  <a:gd name="T2" fmla="*/ 15 w 16"/>
                  <a:gd name="T3" fmla="*/ 2 h 25"/>
                  <a:gd name="T4" fmla="*/ 16 w 16"/>
                  <a:gd name="T5" fmla="*/ 2 h 25"/>
                  <a:gd name="T6" fmla="*/ 16 w 16"/>
                  <a:gd name="T7" fmla="*/ 4 h 25"/>
                  <a:gd name="T8" fmla="*/ 13 w 16"/>
                  <a:gd name="T9" fmla="*/ 10 h 25"/>
                  <a:gd name="T10" fmla="*/ 11 w 16"/>
                  <a:gd name="T11" fmla="*/ 12 h 25"/>
                  <a:gd name="T12" fmla="*/ 8 w 16"/>
                  <a:gd name="T13" fmla="*/ 13 h 25"/>
                  <a:gd name="T14" fmla="*/ 9 w 16"/>
                  <a:gd name="T15" fmla="*/ 15 h 25"/>
                  <a:gd name="T16" fmla="*/ 9 w 16"/>
                  <a:gd name="T17" fmla="*/ 17 h 25"/>
                  <a:gd name="T18" fmla="*/ 0 w 16"/>
                  <a:gd name="T19" fmla="*/ 25 h 25"/>
                  <a:gd name="T20" fmla="*/ 7 w 16"/>
                  <a:gd name="T21" fmla="*/ 11 h 25"/>
                  <a:gd name="T22" fmla="*/ 14 w 16"/>
                  <a:gd name="T23"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 h="25">
                    <a:moveTo>
                      <a:pt x="14" y="0"/>
                    </a:moveTo>
                    <a:cubicBezTo>
                      <a:pt x="15" y="2"/>
                      <a:pt x="15" y="2"/>
                      <a:pt x="15" y="2"/>
                    </a:cubicBezTo>
                    <a:cubicBezTo>
                      <a:pt x="16" y="2"/>
                      <a:pt x="16" y="2"/>
                      <a:pt x="16" y="2"/>
                    </a:cubicBezTo>
                    <a:cubicBezTo>
                      <a:pt x="16" y="3"/>
                      <a:pt x="16" y="4"/>
                      <a:pt x="16" y="4"/>
                    </a:cubicBezTo>
                    <a:cubicBezTo>
                      <a:pt x="13" y="10"/>
                      <a:pt x="13" y="10"/>
                      <a:pt x="13" y="10"/>
                    </a:cubicBezTo>
                    <a:cubicBezTo>
                      <a:pt x="13" y="12"/>
                      <a:pt x="12" y="12"/>
                      <a:pt x="11" y="12"/>
                    </a:cubicBezTo>
                    <a:cubicBezTo>
                      <a:pt x="8" y="13"/>
                      <a:pt x="8" y="13"/>
                      <a:pt x="8" y="13"/>
                    </a:cubicBezTo>
                    <a:cubicBezTo>
                      <a:pt x="9" y="15"/>
                      <a:pt x="9" y="15"/>
                      <a:pt x="9" y="15"/>
                    </a:cubicBezTo>
                    <a:cubicBezTo>
                      <a:pt x="10" y="16"/>
                      <a:pt x="9" y="17"/>
                      <a:pt x="9" y="17"/>
                    </a:cubicBezTo>
                    <a:cubicBezTo>
                      <a:pt x="0" y="25"/>
                      <a:pt x="0" y="25"/>
                      <a:pt x="0" y="25"/>
                    </a:cubicBezTo>
                    <a:cubicBezTo>
                      <a:pt x="0" y="25"/>
                      <a:pt x="2" y="19"/>
                      <a:pt x="7" y="11"/>
                    </a:cubicBezTo>
                    <a:cubicBezTo>
                      <a:pt x="9" y="9"/>
                      <a:pt x="14" y="0"/>
                      <a:pt x="14" y="0"/>
                    </a:cubicBezTo>
                    <a:close/>
                  </a:path>
                </a:pathLst>
              </a:custGeom>
              <a:solidFill>
                <a:srgbClr val="7A797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376" name="Freeform 996"/>
              <p:cNvSpPr/>
              <p:nvPr/>
            </p:nvSpPr>
            <p:spPr bwMode="auto">
              <a:xfrm>
                <a:off x="5112" y="3431"/>
                <a:ext cx="17" cy="26"/>
              </a:xfrm>
              <a:custGeom>
                <a:avLst/>
                <a:gdLst>
                  <a:gd name="T0" fmla="*/ 8 w 17"/>
                  <a:gd name="T1" fmla="*/ 0 h 26"/>
                  <a:gd name="T2" fmla="*/ 8 w 17"/>
                  <a:gd name="T3" fmla="*/ 0 h 26"/>
                  <a:gd name="T4" fmla="*/ 17 w 17"/>
                  <a:gd name="T5" fmla="*/ 0 h 26"/>
                  <a:gd name="T6" fmla="*/ 17 w 17"/>
                  <a:gd name="T7" fmla="*/ 16 h 26"/>
                  <a:gd name="T8" fmla="*/ 17 w 17"/>
                  <a:gd name="T9" fmla="*/ 18 h 26"/>
                  <a:gd name="T10" fmla="*/ 15 w 17"/>
                  <a:gd name="T11" fmla="*/ 21 h 26"/>
                  <a:gd name="T12" fmla="*/ 10 w 17"/>
                  <a:gd name="T13" fmla="*/ 24 h 26"/>
                  <a:gd name="T14" fmla="*/ 2 w 17"/>
                  <a:gd name="T15" fmla="*/ 21 h 26"/>
                  <a:gd name="T16" fmla="*/ 1 w 17"/>
                  <a:gd name="T17" fmla="*/ 16 h 26"/>
                  <a:gd name="T18" fmla="*/ 0 w 17"/>
                  <a:gd name="T19" fmla="*/ 7 h 26"/>
                  <a:gd name="T20" fmla="*/ 0 w 17"/>
                  <a:gd name="T21" fmla="*/ 1 h 26"/>
                  <a:gd name="T22" fmla="*/ 8 w 17"/>
                  <a:gd name="T23"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 h="26">
                    <a:moveTo>
                      <a:pt x="8" y="0"/>
                    </a:moveTo>
                    <a:cubicBezTo>
                      <a:pt x="8" y="0"/>
                      <a:pt x="8" y="0"/>
                      <a:pt x="8" y="0"/>
                    </a:cubicBezTo>
                    <a:cubicBezTo>
                      <a:pt x="17" y="0"/>
                      <a:pt x="17" y="0"/>
                      <a:pt x="17" y="0"/>
                    </a:cubicBezTo>
                    <a:cubicBezTo>
                      <a:pt x="17" y="16"/>
                      <a:pt x="17" y="16"/>
                      <a:pt x="17" y="16"/>
                    </a:cubicBezTo>
                    <a:cubicBezTo>
                      <a:pt x="17" y="17"/>
                      <a:pt x="17" y="18"/>
                      <a:pt x="17" y="18"/>
                    </a:cubicBezTo>
                    <a:cubicBezTo>
                      <a:pt x="17" y="19"/>
                      <a:pt x="16" y="20"/>
                      <a:pt x="15" y="21"/>
                    </a:cubicBezTo>
                    <a:cubicBezTo>
                      <a:pt x="15" y="21"/>
                      <a:pt x="13" y="23"/>
                      <a:pt x="10" y="24"/>
                    </a:cubicBezTo>
                    <a:cubicBezTo>
                      <a:pt x="9" y="24"/>
                      <a:pt x="3" y="26"/>
                      <a:pt x="2" y="21"/>
                    </a:cubicBezTo>
                    <a:cubicBezTo>
                      <a:pt x="1" y="19"/>
                      <a:pt x="1" y="17"/>
                      <a:pt x="1" y="16"/>
                    </a:cubicBezTo>
                    <a:cubicBezTo>
                      <a:pt x="0" y="7"/>
                      <a:pt x="0" y="7"/>
                      <a:pt x="0" y="7"/>
                    </a:cubicBezTo>
                    <a:cubicBezTo>
                      <a:pt x="0" y="1"/>
                      <a:pt x="0" y="1"/>
                      <a:pt x="0" y="1"/>
                    </a:cubicBezTo>
                    <a:lnTo>
                      <a:pt x="8" y="0"/>
                    </a:lnTo>
                    <a:close/>
                  </a:path>
                </a:pathLst>
              </a:custGeom>
              <a:solidFill>
                <a:srgbClr val="FFE1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377" name="Freeform 997"/>
              <p:cNvSpPr/>
              <p:nvPr/>
            </p:nvSpPr>
            <p:spPr bwMode="auto">
              <a:xfrm>
                <a:off x="5110" y="3421"/>
                <a:ext cx="28" cy="29"/>
              </a:xfrm>
              <a:custGeom>
                <a:avLst/>
                <a:gdLst>
                  <a:gd name="T0" fmla="*/ 2 w 28"/>
                  <a:gd name="T1" fmla="*/ 7 h 29"/>
                  <a:gd name="T2" fmla="*/ 1 w 28"/>
                  <a:gd name="T3" fmla="*/ 15 h 29"/>
                  <a:gd name="T4" fmla="*/ 2 w 28"/>
                  <a:gd name="T5" fmla="*/ 17 h 29"/>
                  <a:gd name="T6" fmla="*/ 2 w 28"/>
                  <a:gd name="T7" fmla="*/ 14 h 29"/>
                  <a:gd name="T8" fmla="*/ 5 w 28"/>
                  <a:gd name="T9" fmla="*/ 11 h 29"/>
                  <a:gd name="T10" fmla="*/ 13 w 28"/>
                  <a:gd name="T11" fmla="*/ 15 h 29"/>
                  <a:gd name="T12" fmla="*/ 14 w 28"/>
                  <a:gd name="T13" fmla="*/ 20 h 29"/>
                  <a:gd name="T14" fmla="*/ 14 w 28"/>
                  <a:gd name="T15" fmla="*/ 21 h 29"/>
                  <a:gd name="T16" fmla="*/ 15 w 28"/>
                  <a:gd name="T17" fmla="*/ 22 h 29"/>
                  <a:gd name="T18" fmla="*/ 16 w 28"/>
                  <a:gd name="T19" fmla="*/ 21 h 29"/>
                  <a:gd name="T20" fmla="*/ 19 w 28"/>
                  <a:gd name="T21" fmla="*/ 19 h 29"/>
                  <a:gd name="T22" fmla="*/ 19 w 28"/>
                  <a:gd name="T23" fmla="*/ 24 h 29"/>
                  <a:gd name="T24" fmla="*/ 19 w 28"/>
                  <a:gd name="T25" fmla="*/ 29 h 29"/>
                  <a:gd name="T26" fmla="*/ 20 w 28"/>
                  <a:gd name="T27" fmla="*/ 27 h 29"/>
                  <a:gd name="T28" fmla="*/ 23 w 28"/>
                  <a:gd name="T29" fmla="*/ 20 h 29"/>
                  <a:gd name="T30" fmla="*/ 8 w 28"/>
                  <a:gd name="T31" fmla="*/ 4 h 29"/>
                  <a:gd name="T32" fmla="*/ 2 w 28"/>
                  <a:gd name="T33" fmla="*/ 7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 h="29">
                    <a:moveTo>
                      <a:pt x="2" y="7"/>
                    </a:moveTo>
                    <a:cubicBezTo>
                      <a:pt x="0" y="9"/>
                      <a:pt x="1" y="12"/>
                      <a:pt x="1" y="15"/>
                    </a:cubicBezTo>
                    <a:cubicBezTo>
                      <a:pt x="1" y="16"/>
                      <a:pt x="2" y="17"/>
                      <a:pt x="2" y="17"/>
                    </a:cubicBezTo>
                    <a:cubicBezTo>
                      <a:pt x="2" y="17"/>
                      <a:pt x="2" y="15"/>
                      <a:pt x="2" y="14"/>
                    </a:cubicBezTo>
                    <a:cubicBezTo>
                      <a:pt x="2" y="12"/>
                      <a:pt x="4" y="11"/>
                      <a:pt x="5" y="11"/>
                    </a:cubicBezTo>
                    <a:cubicBezTo>
                      <a:pt x="6" y="12"/>
                      <a:pt x="12" y="14"/>
                      <a:pt x="13" y="15"/>
                    </a:cubicBezTo>
                    <a:cubicBezTo>
                      <a:pt x="14" y="16"/>
                      <a:pt x="15" y="18"/>
                      <a:pt x="14" y="20"/>
                    </a:cubicBezTo>
                    <a:cubicBezTo>
                      <a:pt x="14" y="21"/>
                      <a:pt x="14" y="21"/>
                      <a:pt x="14" y="21"/>
                    </a:cubicBezTo>
                    <a:cubicBezTo>
                      <a:pt x="14" y="22"/>
                      <a:pt x="14" y="23"/>
                      <a:pt x="15" y="22"/>
                    </a:cubicBezTo>
                    <a:cubicBezTo>
                      <a:pt x="16" y="22"/>
                      <a:pt x="16" y="22"/>
                      <a:pt x="16" y="21"/>
                    </a:cubicBezTo>
                    <a:cubicBezTo>
                      <a:pt x="16" y="21"/>
                      <a:pt x="17" y="19"/>
                      <a:pt x="19" y="19"/>
                    </a:cubicBezTo>
                    <a:cubicBezTo>
                      <a:pt x="21" y="19"/>
                      <a:pt x="19" y="23"/>
                      <a:pt x="19" y="24"/>
                    </a:cubicBezTo>
                    <a:cubicBezTo>
                      <a:pt x="19" y="29"/>
                      <a:pt x="19" y="29"/>
                      <a:pt x="19" y="29"/>
                    </a:cubicBezTo>
                    <a:cubicBezTo>
                      <a:pt x="19" y="29"/>
                      <a:pt x="19" y="28"/>
                      <a:pt x="20" y="27"/>
                    </a:cubicBezTo>
                    <a:cubicBezTo>
                      <a:pt x="22" y="23"/>
                      <a:pt x="23" y="21"/>
                      <a:pt x="23" y="20"/>
                    </a:cubicBezTo>
                    <a:cubicBezTo>
                      <a:pt x="28" y="9"/>
                      <a:pt x="19" y="0"/>
                      <a:pt x="8" y="4"/>
                    </a:cubicBezTo>
                    <a:cubicBezTo>
                      <a:pt x="6" y="4"/>
                      <a:pt x="2" y="7"/>
                      <a:pt x="2" y="7"/>
                    </a:cubicBezTo>
                    <a:close/>
                  </a:path>
                </a:pathLst>
              </a:custGeom>
              <a:solidFill>
                <a:srgbClr val="68400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378" name="Freeform 998"/>
              <p:cNvSpPr/>
              <p:nvPr/>
            </p:nvSpPr>
            <p:spPr bwMode="auto">
              <a:xfrm>
                <a:off x="5126" y="3440"/>
                <a:ext cx="5" cy="8"/>
              </a:xfrm>
              <a:custGeom>
                <a:avLst/>
                <a:gdLst>
                  <a:gd name="T0" fmla="*/ 3 w 5"/>
                  <a:gd name="T1" fmla="*/ 0 h 8"/>
                  <a:gd name="T2" fmla="*/ 0 w 5"/>
                  <a:gd name="T3" fmla="*/ 2 h 8"/>
                  <a:gd name="T4" fmla="*/ 0 w 5"/>
                  <a:gd name="T5" fmla="*/ 7 h 8"/>
                  <a:gd name="T6" fmla="*/ 1 w 5"/>
                  <a:gd name="T7" fmla="*/ 8 h 8"/>
                  <a:gd name="T8" fmla="*/ 3 w 5"/>
                  <a:gd name="T9" fmla="*/ 6 h 8"/>
                  <a:gd name="T10" fmla="*/ 4 w 5"/>
                  <a:gd name="T11" fmla="*/ 4 h 8"/>
                  <a:gd name="T12" fmla="*/ 3 w 5"/>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5" h="8">
                    <a:moveTo>
                      <a:pt x="3" y="0"/>
                    </a:moveTo>
                    <a:cubicBezTo>
                      <a:pt x="0" y="0"/>
                      <a:pt x="0" y="2"/>
                      <a:pt x="0" y="2"/>
                    </a:cubicBezTo>
                    <a:cubicBezTo>
                      <a:pt x="0" y="7"/>
                      <a:pt x="0" y="7"/>
                      <a:pt x="0" y="7"/>
                    </a:cubicBezTo>
                    <a:cubicBezTo>
                      <a:pt x="0" y="7"/>
                      <a:pt x="0" y="8"/>
                      <a:pt x="1" y="8"/>
                    </a:cubicBezTo>
                    <a:cubicBezTo>
                      <a:pt x="2" y="8"/>
                      <a:pt x="3" y="7"/>
                      <a:pt x="3" y="6"/>
                    </a:cubicBezTo>
                    <a:cubicBezTo>
                      <a:pt x="4" y="4"/>
                      <a:pt x="4" y="4"/>
                      <a:pt x="4" y="4"/>
                    </a:cubicBezTo>
                    <a:cubicBezTo>
                      <a:pt x="5" y="2"/>
                      <a:pt x="5" y="0"/>
                      <a:pt x="3" y="0"/>
                    </a:cubicBezTo>
                    <a:close/>
                  </a:path>
                </a:pathLst>
              </a:custGeom>
              <a:solidFill>
                <a:srgbClr val="FFE8D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379" name="Freeform 999"/>
              <p:cNvSpPr/>
              <p:nvPr/>
            </p:nvSpPr>
            <p:spPr bwMode="auto">
              <a:xfrm>
                <a:off x="5132" y="3512"/>
                <a:ext cx="6" cy="8"/>
              </a:xfrm>
              <a:custGeom>
                <a:avLst/>
                <a:gdLst>
                  <a:gd name="T0" fmla="*/ 6 w 6"/>
                  <a:gd name="T1" fmla="*/ 2 h 8"/>
                  <a:gd name="T2" fmla="*/ 3 w 6"/>
                  <a:gd name="T3" fmla="*/ 5 h 8"/>
                  <a:gd name="T4" fmla="*/ 0 w 6"/>
                  <a:gd name="T5" fmla="*/ 8 h 8"/>
                  <a:gd name="T6" fmla="*/ 0 w 6"/>
                  <a:gd name="T7" fmla="*/ 6 h 8"/>
                  <a:gd name="T8" fmla="*/ 1 w 6"/>
                  <a:gd name="T9" fmla="*/ 3 h 8"/>
                  <a:gd name="T10" fmla="*/ 4 w 6"/>
                  <a:gd name="T11" fmla="*/ 0 h 8"/>
                  <a:gd name="T12" fmla="*/ 6 w 6"/>
                  <a:gd name="T13" fmla="*/ 2 h 8"/>
                </a:gdLst>
                <a:ahLst/>
                <a:cxnLst>
                  <a:cxn ang="0">
                    <a:pos x="T0" y="T1"/>
                  </a:cxn>
                  <a:cxn ang="0">
                    <a:pos x="T2" y="T3"/>
                  </a:cxn>
                  <a:cxn ang="0">
                    <a:pos x="T4" y="T5"/>
                  </a:cxn>
                  <a:cxn ang="0">
                    <a:pos x="T6" y="T7"/>
                  </a:cxn>
                  <a:cxn ang="0">
                    <a:pos x="T8" y="T9"/>
                  </a:cxn>
                  <a:cxn ang="0">
                    <a:pos x="T10" y="T11"/>
                  </a:cxn>
                  <a:cxn ang="0">
                    <a:pos x="T12" y="T13"/>
                  </a:cxn>
                </a:cxnLst>
                <a:rect l="0" t="0" r="r" b="b"/>
                <a:pathLst>
                  <a:path w="6" h="8">
                    <a:moveTo>
                      <a:pt x="6" y="2"/>
                    </a:moveTo>
                    <a:cubicBezTo>
                      <a:pt x="6" y="4"/>
                      <a:pt x="4" y="5"/>
                      <a:pt x="3" y="5"/>
                    </a:cubicBezTo>
                    <a:cubicBezTo>
                      <a:pt x="2" y="5"/>
                      <a:pt x="2" y="8"/>
                      <a:pt x="0" y="8"/>
                    </a:cubicBezTo>
                    <a:cubicBezTo>
                      <a:pt x="0" y="8"/>
                      <a:pt x="0" y="7"/>
                      <a:pt x="0" y="6"/>
                    </a:cubicBezTo>
                    <a:cubicBezTo>
                      <a:pt x="0" y="6"/>
                      <a:pt x="0" y="4"/>
                      <a:pt x="1" y="3"/>
                    </a:cubicBezTo>
                    <a:cubicBezTo>
                      <a:pt x="3" y="0"/>
                      <a:pt x="3" y="0"/>
                      <a:pt x="4" y="0"/>
                    </a:cubicBezTo>
                    <a:cubicBezTo>
                      <a:pt x="6" y="0"/>
                      <a:pt x="6" y="1"/>
                      <a:pt x="6" y="2"/>
                    </a:cubicBezTo>
                    <a:close/>
                  </a:path>
                </a:pathLst>
              </a:custGeom>
              <a:solidFill>
                <a:srgbClr val="FFE8D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380" name="Freeform 1000"/>
              <p:cNvSpPr/>
              <p:nvPr/>
            </p:nvSpPr>
            <p:spPr bwMode="auto">
              <a:xfrm>
                <a:off x="5146" y="353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6D320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381" name="Freeform 1001"/>
              <p:cNvSpPr/>
              <p:nvPr/>
            </p:nvSpPr>
            <p:spPr bwMode="auto">
              <a:xfrm>
                <a:off x="5146" y="3516"/>
                <a:ext cx="7" cy="17"/>
              </a:xfrm>
              <a:custGeom>
                <a:avLst/>
                <a:gdLst>
                  <a:gd name="T0" fmla="*/ 0 w 7"/>
                  <a:gd name="T1" fmla="*/ 16 h 17"/>
                  <a:gd name="T2" fmla="*/ 7 w 7"/>
                  <a:gd name="T3" fmla="*/ 0 h 17"/>
                  <a:gd name="T4" fmla="*/ 7 w 7"/>
                  <a:gd name="T5" fmla="*/ 2 h 17"/>
                  <a:gd name="T6" fmla="*/ 7 w 7"/>
                  <a:gd name="T7" fmla="*/ 3 h 17"/>
                  <a:gd name="T8" fmla="*/ 0 w 7"/>
                  <a:gd name="T9" fmla="*/ 17 h 17"/>
                  <a:gd name="T10" fmla="*/ 0 w 7"/>
                  <a:gd name="T11" fmla="*/ 16 h 17"/>
                </a:gdLst>
                <a:ahLst/>
                <a:cxnLst>
                  <a:cxn ang="0">
                    <a:pos x="T0" y="T1"/>
                  </a:cxn>
                  <a:cxn ang="0">
                    <a:pos x="T2" y="T3"/>
                  </a:cxn>
                  <a:cxn ang="0">
                    <a:pos x="T4" y="T5"/>
                  </a:cxn>
                  <a:cxn ang="0">
                    <a:pos x="T6" y="T7"/>
                  </a:cxn>
                  <a:cxn ang="0">
                    <a:pos x="T8" y="T9"/>
                  </a:cxn>
                  <a:cxn ang="0">
                    <a:pos x="T10" y="T11"/>
                  </a:cxn>
                </a:cxnLst>
                <a:rect l="0" t="0" r="r" b="b"/>
                <a:pathLst>
                  <a:path w="7" h="17">
                    <a:moveTo>
                      <a:pt x="0" y="16"/>
                    </a:moveTo>
                    <a:cubicBezTo>
                      <a:pt x="6" y="8"/>
                      <a:pt x="7" y="1"/>
                      <a:pt x="7" y="0"/>
                    </a:cubicBezTo>
                    <a:cubicBezTo>
                      <a:pt x="7" y="2"/>
                      <a:pt x="7" y="2"/>
                      <a:pt x="7" y="2"/>
                    </a:cubicBezTo>
                    <a:cubicBezTo>
                      <a:pt x="7" y="3"/>
                      <a:pt x="7" y="3"/>
                      <a:pt x="7" y="3"/>
                    </a:cubicBezTo>
                    <a:cubicBezTo>
                      <a:pt x="6" y="5"/>
                      <a:pt x="5" y="11"/>
                      <a:pt x="0" y="17"/>
                    </a:cubicBezTo>
                    <a:lnTo>
                      <a:pt x="0" y="16"/>
                    </a:lnTo>
                    <a:close/>
                  </a:path>
                </a:pathLst>
              </a:custGeom>
              <a:solidFill>
                <a:srgbClr val="6D320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382" name="Freeform 1002"/>
              <p:cNvSpPr/>
              <p:nvPr/>
            </p:nvSpPr>
            <p:spPr bwMode="auto">
              <a:xfrm>
                <a:off x="5132" y="3542"/>
                <a:ext cx="1" cy="1"/>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lnTo>
                      <a:pt x="0" y="1"/>
                    </a:lnTo>
                    <a:lnTo>
                      <a:pt x="1" y="0"/>
                    </a:lnTo>
                    <a:close/>
                  </a:path>
                </a:pathLst>
              </a:custGeom>
              <a:solidFill>
                <a:srgbClr val="6D320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383" name="Freeform 1003"/>
              <p:cNvSpPr/>
              <p:nvPr/>
            </p:nvSpPr>
            <p:spPr bwMode="auto">
              <a:xfrm>
                <a:off x="5116" y="3550"/>
                <a:ext cx="8" cy="5"/>
              </a:xfrm>
              <a:custGeom>
                <a:avLst/>
                <a:gdLst>
                  <a:gd name="T0" fmla="*/ 8 w 8"/>
                  <a:gd name="T1" fmla="*/ 5 h 5"/>
                  <a:gd name="T2" fmla="*/ 1 w 8"/>
                  <a:gd name="T3" fmla="*/ 1 h 5"/>
                  <a:gd name="T4" fmla="*/ 0 w 8"/>
                  <a:gd name="T5" fmla="*/ 0 h 5"/>
                  <a:gd name="T6" fmla="*/ 8 w 8"/>
                  <a:gd name="T7" fmla="*/ 4 h 5"/>
                  <a:gd name="T8" fmla="*/ 8 w 8"/>
                  <a:gd name="T9" fmla="*/ 5 h 5"/>
                </a:gdLst>
                <a:ahLst/>
                <a:cxnLst>
                  <a:cxn ang="0">
                    <a:pos x="T0" y="T1"/>
                  </a:cxn>
                  <a:cxn ang="0">
                    <a:pos x="T2" y="T3"/>
                  </a:cxn>
                  <a:cxn ang="0">
                    <a:pos x="T4" y="T5"/>
                  </a:cxn>
                  <a:cxn ang="0">
                    <a:pos x="T6" y="T7"/>
                  </a:cxn>
                  <a:cxn ang="0">
                    <a:pos x="T8" y="T9"/>
                  </a:cxn>
                </a:cxnLst>
                <a:rect l="0" t="0" r="r" b="b"/>
                <a:pathLst>
                  <a:path w="8" h="5">
                    <a:moveTo>
                      <a:pt x="8" y="5"/>
                    </a:moveTo>
                    <a:cubicBezTo>
                      <a:pt x="1" y="1"/>
                      <a:pt x="1" y="1"/>
                      <a:pt x="1" y="1"/>
                    </a:cubicBezTo>
                    <a:cubicBezTo>
                      <a:pt x="1" y="0"/>
                      <a:pt x="0" y="0"/>
                      <a:pt x="0" y="0"/>
                    </a:cubicBezTo>
                    <a:cubicBezTo>
                      <a:pt x="8" y="4"/>
                      <a:pt x="8" y="4"/>
                      <a:pt x="8" y="4"/>
                    </a:cubicBezTo>
                    <a:cubicBezTo>
                      <a:pt x="8" y="4"/>
                      <a:pt x="8" y="5"/>
                      <a:pt x="8" y="5"/>
                    </a:cubicBezTo>
                    <a:close/>
                  </a:path>
                </a:pathLst>
              </a:custGeom>
              <a:solidFill>
                <a:srgbClr val="72391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384" name="Freeform 1004"/>
              <p:cNvSpPr/>
              <p:nvPr/>
            </p:nvSpPr>
            <p:spPr bwMode="auto">
              <a:xfrm>
                <a:off x="5124" y="3518"/>
                <a:ext cx="29" cy="37"/>
              </a:xfrm>
              <a:custGeom>
                <a:avLst/>
                <a:gdLst>
                  <a:gd name="T0" fmla="*/ 0 w 29"/>
                  <a:gd name="T1" fmla="*/ 15 h 37"/>
                  <a:gd name="T2" fmla="*/ 0 w 29"/>
                  <a:gd name="T3" fmla="*/ 17 h 37"/>
                  <a:gd name="T4" fmla="*/ 0 w 29"/>
                  <a:gd name="T5" fmla="*/ 17 h 37"/>
                  <a:gd name="T6" fmla="*/ 6 w 29"/>
                  <a:gd name="T7" fmla="*/ 24 h 37"/>
                  <a:gd name="T8" fmla="*/ 14 w 29"/>
                  <a:gd name="T9" fmla="*/ 22 h 37"/>
                  <a:gd name="T10" fmla="*/ 20 w 29"/>
                  <a:gd name="T11" fmla="*/ 18 h 37"/>
                  <a:gd name="T12" fmla="*/ 22 w 29"/>
                  <a:gd name="T13" fmla="*/ 15 h 37"/>
                  <a:gd name="T14" fmla="*/ 29 w 29"/>
                  <a:gd name="T15" fmla="*/ 1 h 37"/>
                  <a:gd name="T16" fmla="*/ 29 w 29"/>
                  <a:gd name="T17" fmla="*/ 0 h 37"/>
                  <a:gd name="T18" fmla="*/ 29 w 29"/>
                  <a:gd name="T19" fmla="*/ 19 h 37"/>
                  <a:gd name="T20" fmla="*/ 27 w 29"/>
                  <a:gd name="T21" fmla="*/ 22 h 37"/>
                  <a:gd name="T22" fmla="*/ 1 w 29"/>
                  <a:gd name="T23" fmla="*/ 37 h 37"/>
                  <a:gd name="T24" fmla="*/ 0 w 29"/>
                  <a:gd name="T25" fmla="*/ 36 h 37"/>
                  <a:gd name="T26" fmla="*/ 0 w 29"/>
                  <a:gd name="T27" fmla="*/ 15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37">
                    <a:moveTo>
                      <a:pt x="0" y="15"/>
                    </a:moveTo>
                    <a:cubicBezTo>
                      <a:pt x="0" y="17"/>
                      <a:pt x="0" y="17"/>
                      <a:pt x="0" y="17"/>
                    </a:cubicBezTo>
                    <a:cubicBezTo>
                      <a:pt x="0" y="17"/>
                      <a:pt x="0" y="17"/>
                      <a:pt x="0" y="17"/>
                    </a:cubicBezTo>
                    <a:cubicBezTo>
                      <a:pt x="1" y="21"/>
                      <a:pt x="3" y="23"/>
                      <a:pt x="6" y="24"/>
                    </a:cubicBezTo>
                    <a:cubicBezTo>
                      <a:pt x="6" y="24"/>
                      <a:pt x="12" y="23"/>
                      <a:pt x="14" y="22"/>
                    </a:cubicBezTo>
                    <a:cubicBezTo>
                      <a:pt x="16" y="21"/>
                      <a:pt x="20" y="18"/>
                      <a:pt x="20" y="18"/>
                    </a:cubicBezTo>
                    <a:cubicBezTo>
                      <a:pt x="22" y="15"/>
                      <a:pt x="22" y="15"/>
                      <a:pt x="22" y="15"/>
                    </a:cubicBezTo>
                    <a:cubicBezTo>
                      <a:pt x="27" y="9"/>
                      <a:pt x="28" y="3"/>
                      <a:pt x="29" y="1"/>
                    </a:cubicBezTo>
                    <a:cubicBezTo>
                      <a:pt x="29" y="0"/>
                      <a:pt x="29" y="0"/>
                      <a:pt x="29" y="0"/>
                    </a:cubicBezTo>
                    <a:cubicBezTo>
                      <a:pt x="29" y="19"/>
                      <a:pt x="29" y="19"/>
                      <a:pt x="29" y="19"/>
                    </a:cubicBezTo>
                    <a:cubicBezTo>
                      <a:pt x="29" y="20"/>
                      <a:pt x="28" y="21"/>
                      <a:pt x="27" y="22"/>
                    </a:cubicBezTo>
                    <a:cubicBezTo>
                      <a:pt x="1" y="37"/>
                      <a:pt x="1" y="37"/>
                      <a:pt x="1" y="37"/>
                    </a:cubicBezTo>
                    <a:cubicBezTo>
                      <a:pt x="0" y="37"/>
                      <a:pt x="0" y="37"/>
                      <a:pt x="0" y="36"/>
                    </a:cubicBezTo>
                    <a:lnTo>
                      <a:pt x="0" y="15"/>
                    </a:lnTo>
                    <a:close/>
                  </a:path>
                </a:pathLst>
              </a:custGeom>
              <a:solidFill>
                <a:srgbClr val="8C532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385" name="Freeform 1005"/>
              <p:cNvSpPr/>
              <p:nvPr/>
            </p:nvSpPr>
            <p:spPr bwMode="auto">
              <a:xfrm>
                <a:off x="5116" y="3529"/>
                <a:ext cx="8" cy="4"/>
              </a:xfrm>
              <a:custGeom>
                <a:avLst/>
                <a:gdLst>
                  <a:gd name="T0" fmla="*/ 8 w 8"/>
                  <a:gd name="T1" fmla="*/ 4 h 4"/>
                  <a:gd name="T2" fmla="*/ 0 w 8"/>
                  <a:gd name="T3" fmla="*/ 0 h 4"/>
                  <a:gd name="T4" fmla="*/ 0 w 8"/>
                  <a:gd name="T5" fmla="*/ 0 h 4"/>
                  <a:gd name="T6" fmla="*/ 8 w 8"/>
                  <a:gd name="T7" fmla="*/ 4 h 4"/>
                  <a:gd name="T8" fmla="*/ 8 w 8"/>
                  <a:gd name="T9" fmla="*/ 4 h 4"/>
                </a:gdLst>
                <a:ahLst/>
                <a:cxnLst>
                  <a:cxn ang="0">
                    <a:pos x="T0" y="T1"/>
                  </a:cxn>
                  <a:cxn ang="0">
                    <a:pos x="T2" y="T3"/>
                  </a:cxn>
                  <a:cxn ang="0">
                    <a:pos x="T4" y="T5"/>
                  </a:cxn>
                  <a:cxn ang="0">
                    <a:pos x="T6" y="T7"/>
                  </a:cxn>
                  <a:cxn ang="0">
                    <a:pos x="T8" y="T9"/>
                  </a:cxn>
                </a:cxnLst>
                <a:rect l="0" t="0" r="r" b="b"/>
                <a:pathLst>
                  <a:path w="8" h="4">
                    <a:moveTo>
                      <a:pt x="8" y="4"/>
                    </a:moveTo>
                    <a:lnTo>
                      <a:pt x="0" y="0"/>
                    </a:lnTo>
                    <a:lnTo>
                      <a:pt x="0" y="0"/>
                    </a:lnTo>
                    <a:lnTo>
                      <a:pt x="8" y="4"/>
                    </a:lnTo>
                    <a:lnTo>
                      <a:pt x="8" y="4"/>
                    </a:lnTo>
                    <a:close/>
                  </a:path>
                </a:pathLst>
              </a:custGeom>
              <a:solidFill>
                <a:srgbClr val="5C361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386" name="Freeform 1006"/>
              <p:cNvSpPr/>
              <p:nvPr/>
            </p:nvSpPr>
            <p:spPr bwMode="auto">
              <a:xfrm>
                <a:off x="5124" y="3533"/>
                <a:ext cx="6" cy="9"/>
              </a:xfrm>
              <a:custGeom>
                <a:avLst/>
                <a:gdLst>
                  <a:gd name="T0" fmla="*/ 0 w 6"/>
                  <a:gd name="T1" fmla="*/ 0 h 9"/>
                  <a:gd name="T2" fmla="*/ 6 w 6"/>
                  <a:gd name="T3" fmla="*/ 8 h 9"/>
                  <a:gd name="T4" fmla="*/ 6 w 6"/>
                  <a:gd name="T5" fmla="*/ 8 h 9"/>
                  <a:gd name="T6" fmla="*/ 6 w 6"/>
                  <a:gd name="T7" fmla="*/ 9 h 9"/>
                  <a:gd name="T8" fmla="*/ 0 w 6"/>
                  <a:gd name="T9" fmla="*/ 2 h 9"/>
                  <a:gd name="T10" fmla="*/ 0 w 6"/>
                  <a:gd name="T11" fmla="*/ 2 h 9"/>
                  <a:gd name="T12" fmla="*/ 0 w 6"/>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6" h="9">
                    <a:moveTo>
                      <a:pt x="0" y="0"/>
                    </a:moveTo>
                    <a:cubicBezTo>
                      <a:pt x="0" y="5"/>
                      <a:pt x="3" y="7"/>
                      <a:pt x="6" y="8"/>
                    </a:cubicBezTo>
                    <a:cubicBezTo>
                      <a:pt x="6" y="8"/>
                      <a:pt x="6" y="8"/>
                      <a:pt x="6" y="8"/>
                    </a:cubicBezTo>
                    <a:cubicBezTo>
                      <a:pt x="6" y="9"/>
                      <a:pt x="6" y="9"/>
                      <a:pt x="6" y="9"/>
                    </a:cubicBezTo>
                    <a:cubicBezTo>
                      <a:pt x="3" y="8"/>
                      <a:pt x="1" y="6"/>
                      <a:pt x="0" y="2"/>
                    </a:cubicBezTo>
                    <a:cubicBezTo>
                      <a:pt x="0" y="2"/>
                      <a:pt x="0" y="2"/>
                      <a:pt x="0" y="2"/>
                    </a:cubicBezTo>
                    <a:lnTo>
                      <a:pt x="0" y="0"/>
                    </a:lnTo>
                    <a:close/>
                  </a:path>
                </a:pathLst>
              </a:custGeom>
              <a:solidFill>
                <a:srgbClr val="6D320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387" name="Freeform 1007"/>
              <p:cNvSpPr/>
              <p:nvPr/>
            </p:nvSpPr>
            <p:spPr bwMode="auto">
              <a:xfrm>
                <a:off x="5124" y="3516"/>
                <a:ext cx="29" cy="25"/>
              </a:xfrm>
              <a:custGeom>
                <a:avLst/>
                <a:gdLst>
                  <a:gd name="T0" fmla="*/ 29 w 29"/>
                  <a:gd name="T1" fmla="*/ 0 h 25"/>
                  <a:gd name="T2" fmla="*/ 22 w 29"/>
                  <a:gd name="T3" fmla="*/ 16 h 25"/>
                  <a:gd name="T4" fmla="*/ 22 w 29"/>
                  <a:gd name="T5" fmla="*/ 15 h 25"/>
                  <a:gd name="T6" fmla="*/ 22 w 29"/>
                  <a:gd name="T7" fmla="*/ 15 h 25"/>
                  <a:gd name="T8" fmla="*/ 20 w 29"/>
                  <a:gd name="T9" fmla="*/ 16 h 25"/>
                  <a:gd name="T10" fmla="*/ 20 w 29"/>
                  <a:gd name="T11" fmla="*/ 17 h 25"/>
                  <a:gd name="T12" fmla="*/ 20 w 29"/>
                  <a:gd name="T13" fmla="*/ 19 h 25"/>
                  <a:gd name="T14" fmla="*/ 14 w 29"/>
                  <a:gd name="T15" fmla="*/ 23 h 25"/>
                  <a:gd name="T16" fmla="*/ 9 w 29"/>
                  <a:gd name="T17" fmla="*/ 25 h 25"/>
                  <a:gd name="T18" fmla="*/ 9 w 29"/>
                  <a:gd name="T19" fmla="*/ 23 h 25"/>
                  <a:gd name="T20" fmla="*/ 8 w 29"/>
                  <a:gd name="T21" fmla="*/ 23 h 25"/>
                  <a:gd name="T22" fmla="*/ 7 w 29"/>
                  <a:gd name="T23" fmla="*/ 24 h 25"/>
                  <a:gd name="T24" fmla="*/ 6 w 29"/>
                  <a:gd name="T25" fmla="*/ 25 h 25"/>
                  <a:gd name="T26" fmla="*/ 0 w 29"/>
                  <a:gd name="T27" fmla="*/ 17 h 25"/>
                  <a:gd name="T28" fmla="*/ 0 w 29"/>
                  <a:gd name="T29" fmla="*/ 17 h 25"/>
                  <a:gd name="T30" fmla="*/ 9 w 29"/>
                  <a:gd name="T31" fmla="*/ 12 h 25"/>
                  <a:gd name="T32" fmla="*/ 10 w 29"/>
                  <a:gd name="T33" fmla="*/ 11 h 25"/>
                  <a:gd name="T34" fmla="*/ 18 w 29"/>
                  <a:gd name="T35" fmla="*/ 6 h 25"/>
                  <a:gd name="T36" fmla="*/ 20 w 29"/>
                  <a:gd name="T37" fmla="*/ 6 h 25"/>
                  <a:gd name="T38" fmla="*/ 29 w 29"/>
                  <a:gd name="T39"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25">
                    <a:moveTo>
                      <a:pt x="29" y="0"/>
                    </a:moveTo>
                    <a:cubicBezTo>
                      <a:pt x="29" y="1"/>
                      <a:pt x="28" y="8"/>
                      <a:pt x="22" y="16"/>
                    </a:cubicBezTo>
                    <a:cubicBezTo>
                      <a:pt x="22" y="15"/>
                      <a:pt x="22" y="15"/>
                      <a:pt x="22" y="15"/>
                    </a:cubicBezTo>
                    <a:cubicBezTo>
                      <a:pt x="22" y="15"/>
                      <a:pt x="22" y="15"/>
                      <a:pt x="22" y="15"/>
                    </a:cubicBezTo>
                    <a:cubicBezTo>
                      <a:pt x="20" y="16"/>
                      <a:pt x="20" y="16"/>
                      <a:pt x="20" y="16"/>
                    </a:cubicBezTo>
                    <a:cubicBezTo>
                      <a:pt x="20" y="16"/>
                      <a:pt x="20" y="17"/>
                      <a:pt x="20" y="17"/>
                    </a:cubicBezTo>
                    <a:cubicBezTo>
                      <a:pt x="20" y="19"/>
                      <a:pt x="20" y="19"/>
                      <a:pt x="20" y="19"/>
                    </a:cubicBezTo>
                    <a:cubicBezTo>
                      <a:pt x="18" y="20"/>
                      <a:pt x="16" y="22"/>
                      <a:pt x="14" y="23"/>
                    </a:cubicBezTo>
                    <a:cubicBezTo>
                      <a:pt x="12" y="24"/>
                      <a:pt x="10" y="25"/>
                      <a:pt x="9" y="25"/>
                    </a:cubicBezTo>
                    <a:cubicBezTo>
                      <a:pt x="9" y="23"/>
                      <a:pt x="9" y="23"/>
                      <a:pt x="9" y="23"/>
                    </a:cubicBezTo>
                    <a:cubicBezTo>
                      <a:pt x="9" y="23"/>
                      <a:pt x="8" y="23"/>
                      <a:pt x="8" y="23"/>
                    </a:cubicBezTo>
                    <a:cubicBezTo>
                      <a:pt x="7" y="24"/>
                      <a:pt x="7" y="24"/>
                      <a:pt x="7" y="24"/>
                    </a:cubicBezTo>
                    <a:cubicBezTo>
                      <a:pt x="6" y="24"/>
                      <a:pt x="6" y="24"/>
                      <a:pt x="6" y="25"/>
                    </a:cubicBezTo>
                    <a:cubicBezTo>
                      <a:pt x="3" y="24"/>
                      <a:pt x="0" y="22"/>
                      <a:pt x="0" y="17"/>
                    </a:cubicBezTo>
                    <a:cubicBezTo>
                      <a:pt x="0" y="17"/>
                      <a:pt x="0" y="17"/>
                      <a:pt x="0" y="17"/>
                    </a:cubicBezTo>
                    <a:cubicBezTo>
                      <a:pt x="9" y="12"/>
                      <a:pt x="9" y="12"/>
                      <a:pt x="9" y="12"/>
                    </a:cubicBezTo>
                    <a:cubicBezTo>
                      <a:pt x="10" y="11"/>
                      <a:pt x="10" y="11"/>
                      <a:pt x="10" y="11"/>
                    </a:cubicBezTo>
                    <a:cubicBezTo>
                      <a:pt x="18" y="6"/>
                      <a:pt x="18" y="6"/>
                      <a:pt x="18" y="6"/>
                    </a:cubicBezTo>
                    <a:cubicBezTo>
                      <a:pt x="20" y="6"/>
                      <a:pt x="20" y="6"/>
                      <a:pt x="20" y="6"/>
                    </a:cubicBezTo>
                    <a:lnTo>
                      <a:pt x="29" y="0"/>
                    </a:lnTo>
                    <a:close/>
                  </a:path>
                </a:pathLst>
              </a:custGeom>
              <a:solidFill>
                <a:srgbClr val="A5683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388" name="Freeform 1008"/>
              <p:cNvSpPr/>
              <p:nvPr/>
            </p:nvSpPr>
            <p:spPr bwMode="auto">
              <a:xfrm>
                <a:off x="5116" y="3512"/>
                <a:ext cx="37" cy="43"/>
              </a:xfrm>
              <a:custGeom>
                <a:avLst/>
                <a:gdLst>
                  <a:gd name="T0" fmla="*/ 30 w 37"/>
                  <a:gd name="T1" fmla="*/ 0 h 43"/>
                  <a:gd name="T2" fmla="*/ 37 w 37"/>
                  <a:gd name="T3" fmla="*/ 4 h 43"/>
                  <a:gd name="T4" fmla="*/ 8 w 37"/>
                  <a:gd name="T5" fmla="*/ 21 h 43"/>
                  <a:gd name="T6" fmla="*/ 8 w 37"/>
                  <a:gd name="T7" fmla="*/ 23 h 43"/>
                  <a:gd name="T8" fmla="*/ 8 w 37"/>
                  <a:gd name="T9" fmla="*/ 42 h 43"/>
                  <a:gd name="T10" fmla="*/ 8 w 37"/>
                  <a:gd name="T11" fmla="*/ 43 h 43"/>
                  <a:gd name="T12" fmla="*/ 1 w 37"/>
                  <a:gd name="T13" fmla="*/ 39 h 43"/>
                  <a:gd name="T14" fmla="*/ 0 w 37"/>
                  <a:gd name="T15" fmla="*/ 38 h 43"/>
                  <a:gd name="T16" fmla="*/ 0 w 37"/>
                  <a:gd name="T17" fmla="*/ 17 h 43"/>
                  <a:gd name="T18" fmla="*/ 30 w 37"/>
                  <a:gd name="T19"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 h="43">
                    <a:moveTo>
                      <a:pt x="30" y="0"/>
                    </a:moveTo>
                    <a:cubicBezTo>
                      <a:pt x="37" y="4"/>
                      <a:pt x="37" y="4"/>
                      <a:pt x="37" y="4"/>
                    </a:cubicBezTo>
                    <a:cubicBezTo>
                      <a:pt x="8" y="21"/>
                      <a:pt x="8" y="21"/>
                      <a:pt x="8" y="21"/>
                    </a:cubicBezTo>
                    <a:cubicBezTo>
                      <a:pt x="8" y="23"/>
                      <a:pt x="8" y="23"/>
                      <a:pt x="8" y="23"/>
                    </a:cubicBezTo>
                    <a:cubicBezTo>
                      <a:pt x="8" y="42"/>
                      <a:pt x="8" y="42"/>
                      <a:pt x="8" y="42"/>
                    </a:cubicBezTo>
                    <a:cubicBezTo>
                      <a:pt x="8" y="42"/>
                      <a:pt x="8" y="43"/>
                      <a:pt x="8" y="43"/>
                    </a:cubicBezTo>
                    <a:cubicBezTo>
                      <a:pt x="1" y="39"/>
                      <a:pt x="1" y="39"/>
                      <a:pt x="1" y="39"/>
                    </a:cubicBezTo>
                    <a:cubicBezTo>
                      <a:pt x="1" y="38"/>
                      <a:pt x="0" y="38"/>
                      <a:pt x="0" y="38"/>
                    </a:cubicBezTo>
                    <a:cubicBezTo>
                      <a:pt x="0" y="17"/>
                      <a:pt x="0" y="17"/>
                      <a:pt x="0" y="17"/>
                    </a:cubicBezTo>
                    <a:lnTo>
                      <a:pt x="30" y="0"/>
                    </a:lnTo>
                    <a:close/>
                  </a:path>
                </a:pathLst>
              </a:custGeom>
              <a:solidFill>
                <a:srgbClr val="6D3B1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grpSp>
        <p:sp>
          <p:nvSpPr>
            <p:cNvPr id="91" name="Freeform 1010"/>
            <p:cNvSpPr/>
            <p:nvPr/>
          </p:nvSpPr>
          <p:spPr bwMode="auto">
            <a:xfrm>
              <a:off x="8389938" y="5611813"/>
              <a:ext cx="17463" cy="11113"/>
            </a:xfrm>
            <a:custGeom>
              <a:avLst/>
              <a:gdLst>
                <a:gd name="T0" fmla="*/ 0 w 11"/>
                <a:gd name="T1" fmla="*/ 6 h 7"/>
                <a:gd name="T2" fmla="*/ 5 w 11"/>
                <a:gd name="T3" fmla="*/ 4 h 7"/>
                <a:gd name="T4" fmla="*/ 11 w 11"/>
                <a:gd name="T5" fmla="*/ 0 h 7"/>
                <a:gd name="T6" fmla="*/ 11 w 11"/>
                <a:gd name="T7" fmla="*/ 0 h 7"/>
                <a:gd name="T8" fmla="*/ 11 w 11"/>
                <a:gd name="T9" fmla="*/ 0 h 7"/>
                <a:gd name="T10" fmla="*/ 5 w 11"/>
                <a:gd name="T11" fmla="*/ 5 h 7"/>
                <a:gd name="T12" fmla="*/ 0 w 11"/>
                <a:gd name="T13" fmla="*/ 7 h 7"/>
                <a:gd name="T14" fmla="*/ 0 w 11"/>
                <a:gd name="T15" fmla="*/ 6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7">
                  <a:moveTo>
                    <a:pt x="0" y="6"/>
                  </a:moveTo>
                  <a:cubicBezTo>
                    <a:pt x="2" y="6"/>
                    <a:pt x="3" y="5"/>
                    <a:pt x="5" y="4"/>
                  </a:cubicBezTo>
                  <a:cubicBezTo>
                    <a:pt x="7" y="3"/>
                    <a:pt x="9" y="1"/>
                    <a:pt x="11" y="0"/>
                  </a:cubicBezTo>
                  <a:cubicBezTo>
                    <a:pt x="11" y="0"/>
                    <a:pt x="11" y="0"/>
                    <a:pt x="11" y="0"/>
                  </a:cubicBezTo>
                  <a:cubicBezTo>
                    <a:pt x="11" y="0"/>
                    <a:pt x="11" y="0"/>
                    <a:pt x="11" y="0"/>
                  </a:cubicBezTo>
                  <a:cubicBezTo>
                    <a:pt x="10" y="2"/>
                    <a:pt x="7" y="4"/>
                    <a:pt x="5" y="5"/>
                  </a:cubicBezTo>
                  <a:cubicBezTo>
                    <a:pt x="3" y="6"/>
                    <a:pt x="2" y="7"/>
                    <a:pt x="0" y="7"/>
                  </a:cubicBezTo>
                  <a:lnTo>
                    <a:pt x="0" y="6"/>
                  </a:lnTo>
                  <a:close/>
                </a:path>
              </a:pathLst>
            </a:custGeom>
            <a:solidFill>
              <a:srgbClr val="6D320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92" name="Freeform 1011"/>
            <p:cNvSpPr/>
            <p:nvPr/>
          </p:nvSpPr>
          <p:spPr bwMode="auto">
            <a:xfrm>
              <a:off x="8385175" y="5622925"/>
              <a:ext cx="1588" cy="4763"/>
            </a:xfrm>
            <a:custGeom>
              <a:avLst/>
              <a:gdLst>
                <a:gd name="T0" fmla="*/ 1 w 1"/>
                <a:gd name="T1" fmla="*/ 1 h 3"/>
                <a:gd name="T2" fmla="*/ 1 w 1"/>
                <a:gd name="T3" fmla="*/ 2 h 3"/>
                <a:gd name="T4" fmla="*/ 1 w 1"/>
                <a:gd name="T5" fmla="*/ 3 h 3"/>
                <a:gd name="T6" fmla="*/ 0 w 1"/>
                <a:gd name="T7" fmla="*/ 2 h 3"/>
                <a:gd name="T8" fmla="*/ 0 w 1"/>
                <a:gd name="T9" fmla="*/ 2 h 3"/>
                <a:gd name="T10" fmla="*/ 0 w 1"/>
                <a:gd name="T11" fmla="*/ 0 h 3"/>
                <a:gd name="T12" fmla="*/ 1 w 1"/>
                <a:gd name="T13" fmla="*/ 1 h 3"/>
              </a:gdLst>
              <a:ahLst/>
              <a:cxnLst>
                <a:cxn ang="0">
                  <a:pos x="T0" y="T1"/>
                </a:cxn>
                <a:cxn ang="0">
                  <a:pos x="T2" y="T3"/>
                </a:cxn>
                <a:cxn ang="0">
                  <a:pos x="T4" y="T5"/>
                </a:cxn>
                <a:cxn ang="0">
                  <a:pos x="T6" y="T7"/>
                </a:cxn>
                <a:cxn ang="0">
                  <a:pos x="T8" y="T9"/>
                </a:cxn>
                <a:cxn ang="0">
                  <a:pos x="T10" y="T11"/>
                </a:cxn>
                <a:cxn ang="0">
                  <a:pos x="T12" y="T13"/>
                </a:cxn>
              </a:cxnLst>
              <a:rect l="0" t="0" r="r" b="b"/>
              <a:pathLst>
                <a:path w="1" h="3">
                  <a:moveTo>
                    <a:pt x="1" y="1"/>
                  </a:moveTo>
                  <a:lnTo>
                    <a:pt x="1" y="2"/>
                  </a:lnTo>
                  <a:lnTo>
                    <a:pt x="1" y="3"/>
                  </a:lnTo>
                  <a:lnTo>
                    <a:pt x="0" y="2"/>
                  </a:lnTo>
                  <a:lnTo>
                    <a:pt x="0" y="2"/>
                  </a:lnTo>
                  <a:lnTo>
                    <a:pt x="0" y="0"/>
                  </a:lnTo>
                  <a:lnTo>
                    <a:pt x="1" y="1"/>
                  </a:lnTo>
                  <a:close/>
                </a:path>
              </a:pathLst>
            </a:custGeom>
            <a:solidFill>
              <a:srgbClr val="75460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93" name="Freeform 1012"/>
            <p:cNvSpPr/>
            <p:nvPr/>
          </p:nvSpPr>
          <p:spPr bwMode="auto">
            <a:xfrm>
              <a:off x="8385175" y="5621338"/>
              <a:ext cx="4763" cy="3175"/>
            </a:xfrm>
            <a:custGeom>
              <a:avLst/>
              <a:gdLst>
                <a:gd name="T0" fmla="*/ 1 w 3"/>
                <a:gd name="T1" fmla="*/ 2 h 2"/>
                <a:gd name="T2" fmla="*/ 0 w 3"/>
                <a:gd name="T3" fmla="*/ 1 h 2"/>
                <a:gd name="T4" fmla="*/ 3 w 3"/>
                <a:gd name="T5" fmla="*/ 0 h 2"/>
                <a:gd name="T6" fmla="*/ 3 w 3"/>
                <a:gd name="T7" fmla="*/ 0 h 2"/>
                <a:gd name="T8" fmla="*/ 1 w 3"/>
                <a:gd name="T9" fmla="*/ 2 h 2"/>
              </a:gdLst>
              <a:ahLst/>
              <a:cxnLst>
                <a:cxn ang="0">
                  <a:pos x="T0" y="T1"/>
                </a:cxn>
                <a:cxn ang="0">
                  <a:pos x="T2" y="T3"/>
                </a:cxn>
                <a:cxn ang="0">
                  <a:pos x="T4" y="T5"/>
                </a:cxn>
                <a:cxn ang="0">
                  <a:pos x="T6" y="T7"/>
                </a:cxn>
                <a:cxn ang="0">
                  <a:pos x="T8" y="T9"/>
                </a:cxn>
              </a:cxnLst>
              <a:rect l="0" t="0" r="r" b="b"/>
              <a:pathLst>
                <a:path w="3" h="2">
                  <a:moveTo>
                    <a:pt x="1" y="2"/>
                  </a:moveTo>
                  <a:lnTo>
                    <a:pt x="0" y="1"/>
                  </a:lnTo>
                  <a:lnTo>
                    <a:pt x="3" y="0"/>
                  </a:lnTo>
                  <a:lnTo>
                    <a:pt x="3" y="0"/>
                  </a:lnTo>
                  <a:lnTo>
                    <a:pt x="1" y="2"/>
                  </a:lnTo>
                  <a:close/>
                </a:path>
              </a:pathLst>
            </a:custGeom>
            <a:solidFill>
              <a:srgbClr val="EB92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94" name="Freeform 1013"/>
            <p:cNvSpPr/>
            <p:nvPr/>
          </p:nvSpPr>
          <p:spPr bwMode="auto">
            <a:xfrm>
              <a:off x="8386763" y="5621338"/>
              <a:ext cx="3175" cy="4763"/>
            </a:xfrm>
            <a:custGeom>
              <a:avLst/>
              <a:gdLst>
                <a:gd name="T0" fmla="*/ 2 w 2"/>
                <a:gd name="T1" fmla="*/ 0 h 3"/>
                <a:gd name="T2" fmla="*/ 2 w 2"/>
                <a:gd name="T3" fmla="*/ 2 h 3"/>
                <a:gd name="T4" fmla="*/ 1 w 2"/>
                <a:gd name="T5" fmla="*/ 3 h 3"/>
                <a:gd name="T6" fmla="*/ 0 w 2"/>
                <a:gd name="T7" fmla="*/ 3 h 3"/>
                <a:gd name="T8" fmla="*/ 0 w 2"/>
                <a:gd name="T9" fmla="*/ 3 h 3"/>
                <a:gd name="T10" fmla="*/ 0 w 2"/>
                <a:gd name="T11" fmla="*/ 2 h 3"/>
                <a:gd name="T12" fmla="*/ 2 w 2"/>
                <a:gd name="T13" fmla="*/ 0 h 3"/>
              </a:gdLst>
              <a:ahLst/>
              <a:cxnLst>
                <a:cxn ang="0">
                  <a:pos x="T0" y="T1"/>
                </a:cxn>
                <a:cxn ang="0">
                  <a:pos x="T2" y="T3"/>
                </a:cxn>
                <a:cxn ang="0">
                  <a:pos x="T4" y="T5"/>
                </a:cxn>
                <a:cxn ang="0">
                  <a:pos x="T6" y="T7"/>
                </a:cxn>
                <a:cxn ang="0">
                  <a:pos x="T8" y="T9"/>
                </a:cxn>
                <a:cxn ang="0">
                  <a:pos x="T10" y="T11"/>
                </a:cxn>
                <a:cxn ang="0">
                  <a:pos x="T12" y="T13"/>
                </a:cxn>
              </a:cxnLst>
              <a:rect l="0" t="0" r="r" b="b"/>
              <a:pathLst>
                <a:path w="2" h="3">
                  <a:moveTo>
                    <a:pt x="2" y="0"/>
                  </a:moveTo>
                  <a:cubicBezTo>
                    <a:pt x="2" y="2"/>
                    <a:pt x="2" y="2"/>
                    <a:pt x="2" y="2"/>
                  </a:cubicBezTo>
                  <a:cubicBezTo>
                    <a:pt x="2" y="2"/>
                    <a:pt x="2" y="3"/>
                    <a:pt x="1" y="3"/>
                  </a:cubicBezTo>
                  <a:cubicBezTo>
                    <a:pt x="0" y="3"/>
                    <a:pt x="0" y="3"/>
                    <a:pt x="0" y="3"/>
                  </a:cubicBezTo>
                  <a:cubicBezTo>
                    <a:pt x="0" y="3"/>
                    <a:pt x="0" y="3"/>
                    <a:pt x="0" y="3"/>
                  </a:cubicBezTo>
                  <a:cubicBezTo>
                    <a:pt x="0" y="2"/>
                    <a:pt x="0" y="2"/>
                    <a:pt x="0" y="2"/>
                  </a:cubicBezTo>
                  <a:lnTo>
                    <a:pt x="2" y="0"/>
                  </a:lnTo>
                  <a:close/>
                </a:path>
              </a:pathLst>
            </a:custGeom>
            <a:solidFill>
              <a:srgbClr val="D87A1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95" name="Freeform 1014"/>
            <p:cNvSpPr/>
            <p:nvPr/>
          </p:nvSpPr>
          <p:spPr bwMode="auto">
            <a:xfrm>
              <a:off x="8385175" y="5618163"/>
              <a:ext cx="4763" cy="6350"/>
            </a:xfrm>
            <a:custGeom>
              <a:avLst/>
              <a:gdLst>
                <a:gd name="T0" fmla="*/ 0 w 3"/>
                <a:gd name="T1" fmla="*/ 1 h 4"/>
                <a:gd name="T2" fmla="*/ 2 w 3"/>
                <a:gd name="T3" fmla="*/ 0 h 4"/>
                <a:gd name="T4" fmla="*/ 2 w 3"/>
                <a:gd name="T5" fmla="*/ 0 h 4"/>
                <a:gd name="T6" fmla="*/ 3 w 3"/>
                <a:gd name="T7" fmla="*/ 0 h 4"/>
                <a:gd name="T8" fmla="*/ 2 w 3"/>
                <a:gd name="T9" fmla="*/ 0 h 4"/>
                <a:gd name="T10" fmla="*/ 1 w 3"/>
                <a:gd name="T11" fmla="*/ 1 h 4"/>
                <a:gd name="T12" fmla="*/ 0 w 3"/>
                <a:gd name="T13" fmla="*/ 2 h 4"/>
                <a:gd name="T14" fmla="*/ 0 w 3"/>
                <a:gd name="T15" fmla="*/ 4 h 4"/>
                <a:gd name="T16" fmla="*/ 0 w 3"/>
                <a:gd name="T17" fmla="*/ 4 h 4"/>
                <a:gd name="T18" fmla="*/ 0 w 3"/>
                <a:gd name="T19" fmla="*/ 2 h 4"/>
                <a:gd name="T20" fmla="*/ 0 w 3"/>
                <a:gd name="T21" fmla="*/ 1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 h="4">
                  <a:moveTo>
                    <a:pt x="0" y="1"/>
                  </a:moveTo>
                  <a:cubicBezTo>
                    <a:pt x="2" y="0"/>
                    <a:pt x="2" y="0"/>
                    <a:pt x="2" y="0"/>
                  </a:cubicBezTo>
                  <a:cubicBezTo>
                    <a:pt x="2" y="0"/>
                    <a:pt x="2" y="0"/>
                    <a:pt x="2" y="0"/>
                  </a:cubicBezTo>
                  <a:cubicBezTo>
                    <a:pt x="3" y="0"/>
                    <a:pt x="3" y="0"/>
                    <a:pt x="3" y="0"/>
                  </a:cubicBezTo>
                  <a:cubicBezTo>
                    <a:pt x="2" y="0"/>
                    <a:pt x="2" y="0"/>
                    <a:pt x="2" y="0"/>
                  </a:cubicBezTo>
                  <a:cubicBezTo>
                    <a:pt x="1" y="1"/>
                    <a:pt x="1" y="1"/>
                    <a:pt x="1" y="1"/>
                  </a:cubicBezTo>
                  <a:cubicBezTo>
                    <a:pt x="1" y="1"/>
                    <a:pt x="0" y="2"/>
                    <a:pt x="0" y="2"/>
                  </a:cubicBezTo>
                  <a:cubicBezTo>
                    <a:pt x="0" y="4"/>
                    <a:pt x="0" y="4"/>
                    <a:pt x="0" y="4"/>
                  </a:cubicBezTo>
                  <a:cubicBezTo>
                    <a:pt x="0" y="4"/>
                    <a:pt x="0" y="4"/>
                    <a:pt x="0" y="4"/>
                  </a:cubicBezTo>
                  <a:cubicBezTo>
                    <a:pt x="0" y="2"/>
                    <a:pt x="0" y="2"/>
                    <a:pt x="0" y="2"/>
                  </a:cubicBezTo>
                  <a:cubicBezTo>
                    <a:pt x="0" y="1"/>
                    <a:pt x="0" y="1"/>
                    <a:pt x="0" y="1"/>
                  </a:cubicBezTo>
                  <a:close/>
                </a:path>
              </a:pathLst>
            </a:custGeom>
            <a:solidFill>
              <a:srgbClr val="89550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96" name="Freeform 1015"/>
            <p:cNvSpPr/>
            <p:nvPr/>
          </p:nvSpPr>
          <p:spPr bwMode="auto">
            <a:xfrm>
              <a:off x="8385175" y="5618163"/>
              <a:ext cx="4763" cy="6350"/>
            </a:xfrm>
            <a:custGeom>
              <a:avLst/>
              <a:gdLst>
                <a:gd name="T0" fmla="*/ 2 w 3"/>
                <a:gd name="T1" fmla="*/ 0 h 4"/>
                <a:gd name="T2" fmla="*/ 3 w 3"/>
                <a:gd name="T3" fmla="*/ 1 h 4"/>
                <a:gd name="T4" fmla="*/ 3 w 3"/>
                <a:gd name="T5" fmla="*/ 2 h 4"/>
                <a:gd name="T6" fmla="*/ 0 w 3"/>
                <a:gd name="T7" fmla="*/ 4 h 4"/>
                <a:gd name="T8" fmla="*/ 0 w 3"/>
                <a:gd name="T9" fmla="*/ 2 h 4"/>
                <a:gd name="T10" fmla="*/ 1 w 3"/>
                <a:gd name="T11" fmla="*/ 1 h 4"/>
                <a:gd name="T12" fmla="*/ 2 w 3"/>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3" h="4">
                  <a:moveTo>
                    <a:pt x="2" y="0"/>
                  </a:moveTo>
                  <a:cubicBezTo>
                    <a:pt x="3" y="0"/>
                    <a:pt x="3" y="0"/>
                    <a:pt x="3" y="1"/>
                  </a:cubicBezTo>
                  <a:cubicBezTo>
                    <a:pt x="3" y="2"/>
                    <a:pt x="3" y="2"/>
                    <a:pt x="3" y="2"/>
                  </a:cubicBezTo>
                  <a:cubicBezTo>
                    <a:pt x="0" y="4"/>
                    <a:pt x="0" y="4"/>
                    <a:pt x="0" y="4"/>
                  </a:cubicBezTo>
                  <a:cubicBezTo>
                    <a:pt x="0" y="2"/>
                    <a:pt x="0" y="2"/>
                    <a:pt x="0" y="2"/>
                  </a:cubicBezTo>
                  <a:cubicBezTo>
                    <a:pt x="0" y="2"/>
                    <a:pt x="1" y="1"/>
                    <a:pt x="1" y="1"/>
                  </a:cubicBezTo>
                  <a:lnTo>
                    <a:pt x="2" y="0"/>
                  </a:lnTo>
                  <a:close/>
                </a:path>
              </a:pathLst>
            </a:custGeom>
            <a:solidFill>
              <a:srgbClr val="F99B1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97" name="Freeform 1016"/>
            <p:cNvSpPr/>
            <p:nvPr/>
          </p:nvSpPr>
          <p:spPr bwMode="auto">
            <a:xfrm>
              <a:off x="8407400" y="5611813"/>
              <a:ext cx="1588" cy="3175"/>
            </a:xfrm>
            <a:custGeom>
              <a:avLst/>
              <a:gdLst>
                <a:gd name="T0" fmla="*/ 0 w 1"/>
                <a:gd name="T1" fmla="*/ 0 h 2"/>
                <a:gd name="T2" fmla="*/ 0 w 1"/>
                <a:gd name="T3" fmla="*/ 1 h 2"/>
                <a:gd name="T4" fmla="*/ 1 w 1"/>
                <a:gd name="T5" fmla="*/ 2 h 2"/>
                <a:gd name="T6" fmla="*/ 0 w 1"/>
                <a:gd name="T7" fmla="*/ 2 h 2"/>
                <a:gd name="T8" fmla="*/ 0 w 1"/>
                <a:gd name="T9" fmla="*/ 1 h 2"/>
                <a:gd name="T10" fmla="*/ 0 w 1"/>
                <a:gd name="T11" fmla="*/ 0 h 2"/>
                <a:gd name="T12" fmla="*/ 0 w 1"/>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1" h="2">
                  <a:moveTo>
                    <a:pt x="0" y="0"/>
                  </a:moveTo>
                  <a:lnTo>
                    <a:pt x="0" y="1"/>
                  </a:lnTo>
                  <a:lnTo>
                    <a:pt x="1" y="2"/>
                  </a:lnTo>
                  <a:lnTo>
                    <a:pt x="0" y="2"/>
                  </a:lnTo>
                  <a:lnTo>
                    <a:pt x="0" y="1"/>
                  </a:lnTo>
                  <a:lnTo>
                    <a:pt x="0" y="0"/>
                  </a:lnTo>
                  <a:lnTo>
                    <a:pt x="0" y="0"/>
                  </a:lnTo>
                  <a:close/>
                </a:path>
              </a:pathLst>
            </a:custGeom>
            <a:solidFill>
              <a:srgbClr val="75460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98" name="Freeform 1017"/>
            <p:cNvSpPr/>
            <p:nvPr/>
          </p:nvSpPr>
          <p:spPr bwMode="auto">
            <a:xfrm>
              <a:off x="8407400" y="5608638"/>
              <a:ext cx="4763" cy="3175"/>
            </a:xfrm>
            <a:custGeom>
              <a:avLst/>
              <a:gdLst>
                <a:gd name="T0" fmla="*/ 0 w 3"/>
                <a:gd name="T1" fmla="*/ 2 h 2"/>
                <a:gd name="T2" fmla="*/ 0 w 3"/>
                <a:gd name="T3" fmla="*/ 2 h 2"/>
                <a:gd name="T4" fmla="*/ 2 w 3"/>
                <a:gd name="T5" fmla="*/ 0 h 2"/>
                <a:gd name="T6" fmla="*/ 3 w 3"/>
                <a:gd name="T7" fmla="*/ 0 h 2"/>
                <a:gd name="T8" fmla="*/ 0 w 3"/>
                <a:gd name="T9" fmla="*/ 2 h 2"/>
              </a:gdLst>
              <a:ahLst/>
              <a:cxnLst>
                <a:cxn ang="0">
                  <a:pos x="T0" y="T1"/>
                </a:cxn>
                <a:cxn ang="0">
                  <a:pos x="T2" y="T3"/>
                </a:cxn>
                <a:cxn ang="0">
                  <a:pos x="T4" y="T5"/>
                </a:cxn>
                <a:cxn ang="0">
                  <a:pos x="T6" y="T7"/>
                </a:cxn>
                <a:cxn ang="0">
                  <a:pos x="T8" y="T9"/>
                </a:cxn>
              </a:cxnLst>
              <a:rect l="0" t="0" r="r" b="b"/>
              <a:pathLst>
                <a:path w="3" h="2">
                  <a:moveTo>
                    <a:pt x="0" y="2"/>
                  </a:moveTo>
                  <a:lnTo>
                    <a:pt x="0" y="2"/>
                  </a:lnTo>
                  <a:lnTo>
                    <a:pt x="2" y="0"/>
                  </a:lnTo>
                  <a:lnTo>
                    <a:pt x="3" y="0"/>
                  </a:lnTo>
                  <a:lnTo>
                    <a:pt x="0" y="2"/>
                  </a:lnTo>
                  <a:close/>
                </a:path>
              </a:pathLst>
            </a:custGeom>
            <a:solidFill>
              <a:srgbClr val="EB92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99" name="Freeform 1018"/>
            <p:cNvSpPr/>
            <p:nvPr/>
          </p:nvSpPr>
          <p:spPr bwMode="auto">
            <a:xfrm>
              <a:off x="8407400" y="5608638"/>
              <a:ext cx="4763" cy="6350"/>
            </a:xfrm>
            <a:custGeom>
              <a:avLst/>
              <a:gdLst>
                <a:gd name="T0" fmla="*/ 3 w 3"/>
                <a:gd name="T1" fmla="*/ 0 h 4"/>
                <a:gd name="T2" fmla="*/ 3 w 3"/>
                <a:gd name="T3" fmla="*/ 2 h 4"/>
                <a:gd name="T4" fmla="*/ 2 w 3"/>
                <a:gd name="T5" fmla="*/ 3 h 4"/>
                <a:gd name="T6" fmla="*/ 1 w 3"/>
                <a:gd name="T7" fmla="*/ 4 h 4"/>
                <a:gd name="T8" fmla="*/ 0 w 3"/>
                <a:gd name="T9" fmla="*/ 3 h 4"/>
                <a:gd name="T10" fmla="*/ 0 w 3"/>
                <a:gd name="T11" fmla="*/ 2 h 4"/>
                <a:gd name="T12" fmla="*/ 3 w 3"/>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3" h="4">
                  <a:moveTo>
                    <a:pt x="3" y="0"/>
                  </a:moveTo>
                  <a:cubicBezTo>
                    <a:pt x="3" y="2"/>
                    <a:pt x="3" y="2"/>
                    <a:pt x="3" y="2"/>
                  </a:cubicBezTo>
                  <a:cubicBezTo>
                    <a:pt x="2" y="3"/>
                    <a:pt x="2" y="3"/>
                    <a:pt x="2" y="3"/>
                  </a:cubicBezTo>
                  <a:cubicBezTo>
                    <a:pt x="1" y="4"/>
                    <a:pt x="1" y="4"/>
                    <a:pt x="1" y="4"/>
                  </a:cubicBezTo>
                  <a:cubicBezTo>
                    <a:pt x="1" y="4"/>
                    <a:pt x="0" y="4"/>
                    <a:pt x="0" y="3"/>
                  </a:cubicBezTo>
                  <a:cubicBezTo>
                    <a:pt x="0" y="2"/>
                    <a:pt x="0" y="2"/>
                    <a:pt x="0" y="2"/>
                  </a:cubicBezTo>
                  <a:lnTo>
                    <a:pt x="3" y="0"/>
                  </a:lnTo>
                  <a:close/>
                </a:path>
              </a:pathLst>
            </a:custGeom>
            <a:solidFill>
              <a:srgbClr val="D87A1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100" name="Freeform 1019"/>
            <p:cNvSpPr/>
            <p:nvPr/>
          </p:nvSpPr>
          <p:spPr bwMode="auto">
            <a:xfrm>
              <a:off x="8407400" y="5605463"/>
              <a:ext cx="4763" cy="6350"/>
            </a:xfrm>
            <a:custGeom>
              <a:avLst/>
              <a:gdLst>
                <a:gd name="T0" fmla="*/ 0 w 3"/>
                <a:gd name="T1" fmla="*/ 1 h 4"/>
                <a:gd name="T2" fmla="*/ 2 w 3"/>
                <a:gd name="T3" fmla="*/ 0 h 4"/>
                <a:gd name="T4" fmla="*/ 2 w 3"/>
                <a:gd name="T5" fmla="*/ 0 h 4"/>
                <a:gd name="T6" fmla="*/ 3 w 3"/>
                <a:gd name="T7" fmla="*/ 0 h 4"/>
                <a:gd name="T8" fmla="*/ 2 w 3"/>
                <a:gd name="T9" fmla="*/ 0 h 4"/>
                <a:gd name="T10" fmla="*/ 1 w 3"/>
                <a:gd name="T11" fmla="*/ 1 h 4"/>
                <a:gd name="T12" fmla="*/ 1 w 3"/>
                <a:gd name="T13" fmla="*/ 1 h 4"/>
                <a:gd name="T14" fmla="*/ 1 w 3"/>
                <a:gd name="T15" fmla="*/ 1 h 4"/>
                <a:gd name="T16" fmla="*/ 0 w 3"/>
                <a:gd name="T17" fmla="*/ 2 h 4"/>
                <a:gd name="T18" fmla="*/ 0 w 3"/>
                <a:gd name="T19" fmla="*/ 4 h 4"/>
                <a:gd name="T20" fmla="*/ 0 w 3"/>
                <a:gd name="T21" fmla="*/ 4 h 4"/>
                <a:gd name="T22" fmla="*/ 0 w 3"/>
                <a:gd name="T23" fmla="*/ 2 h 4"/>
                <a:gd name="T24" fmla="*/ 0 w 3"/>
                <a:gd name="T25" fmla="*/ 1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 h="4">
                  <a:moveTo>
                    <a:pt x="0" y="1"/>
                  </a:moveTo>
                  <a:cubicBezTo>
                    <a:pt x="2" y="0"/>
                    <a:pt x="2" y="0"/>
                    <a:pt x="2" y="0"/>
                  </a:cubicBezTo>
                  <a:cubicBezTo>
                    <a:pt x="2" y="0"/>
                    <a:pt x="2" y="0"/>
                    <a:pt x="2" y="0"/>
                  </a:cubicBezTo>
                  <a:cubicBezTo>
                    <a:pt x="3" y="0"/>
                    <a:pt x="3" y="0"/>
                    <a:pt x="3" y="0"/>
                  </a:cubicBezTo>
                  <a:cubicBezTo>
                    <a:pt x="2" y="0"/>
                    <a:pt x="2" y="0"/>
                    <a:pt x="2" y="0"/>
                  </a:cubicBezTo>
                  <a:cubicBezTo>
                    <a:pt x="1" y="1"/>
                    <a:pt x="1" y="1"/>
                    <a:pt x="1" y="1"/>
                  </a:cubicBezTo>
                  <a:cubicBezTo>
                    <a:pt x="1" y="1"/>
                    <a:pt x="1" y="1"/>
                    <a:pt x="1" y="1"/>
                  </a:cubicBezTo>
                  <a:cubicBezTo>
                    <a:pt x="1" y="1"/>
                    <a:pt x="1" y="1"/>
                    <a:pt x="1" y="1"/>
                  </a:cubicBezTo>
                  <a:cubicBezTo>
                    <a:pt x="0" y="2"/>
                    <a:pt x="0" y="2"/>
                    <a:pt x="0" y="2"/>
                  </a:cubicBezTo>
                  <a:cubicBezTo>
                    <a:pt x="0" y="4"/>
                    <a:pt x="0" y="4"/>
                    <a:pt x="0" y="4"/>
                  </a:cubicBezTo>
                  <a:cubicBezTo>
                    <a:pt x="0" y="4"/>
                    <a:pt x="0" y="4"/>
                    <a:pt x="0" y="4"/>
                  </a:cubicBezTo>
                  <a:cubicBezTo>
                    <a:pt x="0" y="2"/>
                    <a:pt x="0" y="2"/>
                    <a:pt x="0" y="2"/>
                  </a:cubicBezTo>
                  <a:cubicBezTo>
                    <a:pt x="0" y="2"/>
                    <a:pt x="0" y="1"/>
                    <a:pt x="0" y="1"/>
                  </a:cubicBezTo>
                  <a:close/>
                </a:path>
              </a:pathLst>
            </a:custGeom>
            <a:solidFill>
              <a:srgbClr val="89550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101" name="Freeform 1020"/>
            <p:cNvSpPr/>
            <p:nvPr/>
          </p:nvSpPr>
          <p:spPr bwMode="auto">
            <a:xfrm>
              <a:off x="8407400" y="5605463"/>
              <a:ext cx="4763" cy="6350"/>
            </a:xfrm>
            <a:custGeom>
              <a:avLst/>
              <a:gdLst>
                <a:gd name="T0" fmla="*/ 2 w 3"/>
                <a:gd name="T1" fmla="*/ 0 h 4"/>
                <a:gd name="T2" fmla="*/ 3 w 3"/>
                <a:gd name="T3" fmla="*/ 1 h 4"/>
                <a:gd name="T4" fmla="*/ 3 w 3"/>
                <a:gd name="T5" fmla="*/ 3 h 4"/>
                <a:gd name="T6" fmla="*/ 0 w 3"/>
                <a:gd name="T7" fmla="*/ 4 h 4"/>
                <a:gd name="T8" fmla="*/ 0 w 3"/>
                <a:gd name="T9" fmla="*/ 2 h 4"/>
                <a:gd name="T10" fmla="*/ 1 w 3"/>
                <a:gd name="T11" fmla="*/ 1 h 4"/>
                <a:gd name="T12" fmla="*/ 2 w 3"/>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3" h="4">
                  <a:moveTo>
                    <a:pt x="2" y="0"/>
                  </a:moveTo>
                  <a:cubicBezTo>
                    <a:pt x="3" y="0"/>
                    <a:pt x="3" y="0"/>
                    <a:pt x="3" y="1"/>
                  </a:cubicBezTo>
                  <a:cubicBezTo>
                    <a:pt x="3" y="3"/>
                    <a:pt x="3" y="3"/>
                    <a:pt x="3" y="3"/>
                  </a:cubicBezTo>
                  <a:cubicBezTo>
                    <a:pt x="0" y="4"/>
                    <a:pt x="0" y="4"/>
                    <a:pt x="0" y="4"/>
                  </a:cubicBezTo>
                  <a:cubicBezTo>
                    <a:pt x="0" y="2"/>
                    <a:pt x="0" y="2"/>
                    <a:pt x="0" y="2"/>
                  </a:cubicBezTo>
                  <a:cubicBezTo>
                    <a:pt x="0" y="2"/>
                    <a:pt x="0" y="1"/>
                    <a:pt x="1" y="1"/>
                  </a:cubicBezTo>
                  <a:lnTo>
                    <a:pt x="2" y="0"/>
                  </a:lnTo>
                  <a:close/>
                </a:path>
              </a:pathLst>
            </a:custGeom>
            <a:solidFill>
              <a:srgbClr val="F99B1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102" name="Freeform 1021"/>
            <p:cNvSpPr/>
            <p:nvPr/>
          </p:nvSpPr>
          <p:spPr bwMode="auto">
            <a:xfrm>
              <a:off x="8380413" y="5594350"/>
              <a:ext cx="1588" cy="1588"/>
            </a:xfrm>
            <a:custGeom>
              <a:avLst/>
              <a:gdLst>
                <a:gd name="T0" fmla="*/ 1 w 1"/>
                <a:gd name="T1" fmla="*/ 1 h 1"/>
                <a:gd name="T2" fmla="*/ 1 w 1"/>
                <a:gd name="T3" fmla="*/ 1 h 1"/>
                <a:gd name="T4" fmla="*/ 0 w 1"/>
                <a:gd name="T5" fmla="*/ 1 h 1"/>
                <a:gd name="T6" fmla="*/ 0 w 1"/>
                <a:gd name="T7" fmla="*/ 0 h 1"/>
                <a:gd name="T8" fmla="*/ 1 w 1"/>
                <a:gd name="T9" fmla="*/ 1 h 1"/>
              </a:gdLst>
              <a:ahLst/>
              <a:cxnLst>
                <a:cxn ang="0">
                  <a:pos x="T0" y="T1"/>
                </a:cxn>
                <a:cxn ang="0">
                  <a:pos x="T2" y="T3"/>
                </a:cxn>
                <a:cxn ang="0">
                  <a:pos x="T4" y="T5"/>
                </a:cxn>
                <a:cxn ang="0">
                  <a:pos x="T6" y="T7"/>
                </a:cxn>
                <a:cxn ang="0">
                  <a:pos x="T8" y="T9"/>
                </a:cxn>
              </a:cxnLst>
              <a:rect l="0" t="0" r="r" b="b"/>
              <a:pathLst>
                <a:path w="1" h="1">
                  <a:moveTo>
                    <a:pt x="1" y="1"/>
                  </a:moveTo>
                  <a:lnTo>
                    <a:pt x="1" y="1"/>
                  </a:lnTo>
                  <a:lnTo>
                    <a:pt x="0" y="1"/>
                  </a:lnTo>
                  <a:lnTo>
                    <a:pt x="0" y="0"/>
                  </a:lnTo>
                  <a:lnTo>
                    <a:pt x="1" y="1"/>
                  </a:lnTo>
                  <a:close/>
                </a:path>
              </a:pathLst>
            </a:custGeom>
            <a:solidFill>
              <a:srgbClr val="F99B1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103" name="Freeform 1022"/>
            <p:cNvSpPr/>
            <p:nvPr/>
          </p:nvSpPr>
          <p:spPr bwMode="auto">
            <a:xfrm>
              <a:off x="8388350" y="5595938"/>
              <a:ext cx="0" cy="1588"/>
            </a:xfrm>
            <a:custGeom>
              <a:avLst/>
              <a:gdLst>
                <a:gd name="T0" fmla="*/ 0 h 1"/>
                <a:gd name="T1" fmla="*/ 1 h 1"/>
                <a:gd name="T2" fmla="*/ 1 h 1"/>
                <a:gd name="T3" fmla="*/ 1 h 1"/>
                <a:gd name="T4" fmla="*/ 0 h 1"/>
              </a:gdLst>
              <a:ahLst/>
              <a:cxnLst>
                <a:cxn ang="0">
                  <a:pos x="0" y="T0"/>
                </a:cxn>
                <a:cxn ang="0">
                  <a:pos x="0" y="T1"/>
                </a:cxn>
                <a:cxn ang="0">
                  <a:pos x="0" y="T2"/>
                </a:cxn>
                <a:cxn ang="0">
                  <a:pos x="0" y="T3"/>
                </a:cxn>
                <a:cxn ang="0">
                  <a:pos x="0" y="T4"/>
                </a:cxn>
              </a:cxnLst>
              <a:rect l="0" t="0" r="r" b="b"/>
              <a:pathLst>
                <a:path h="1">
                  <a:moveTo>
                    <a:pt x="0" y="0"/>
                  </a:moveTo>
                  <a:lnTo>
                    <a:pt x="0" y="1"/>
                  </a:lnTo>
                  <a:lnTo>
                    <a:pt x="0" y="1"/>
                  </a:lnTo>
                  <a:lnTo>
                    <a:pt x="0" y="1"/>
                  </a:lnTo>
                  <a:lnTo>
                    <a:pt x="0" y="0"/>
                  </a:lnTo>
                  <a:close/>
                </a:path>
              </a:pathLst>
            </a:custGeom>
            <a:solidFill>
              <a:srgbClr val="EA92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104" name="Freeform 1023"/>
            <p:cNvSpPr/>
            <p:nvPr/>
          </p:nvSpPr>
          <p:spPr bwMode="auto">
            <a:xfrm>
              <a:off x="8386763" y="5597525"/>
              <a:ext cx="1588" cy="1588"/>
            </a:xfrm>
            <a:custGeom>
              <a:avLst/>
              <a:gdLst>
                <a:gd name="T0" fmla="*/ 1 w 1"/>
                <a:gd name="T1" fmla="*/ 0 h 1"/>
                <a:gd name="T2" fmla="*/ 1 w 1"/>
                <a:gd name="T3" fmla="*/ 0 h 1"/>
                <a:gd name="T4" fmla="*/ 0 w 1"/>
                <a:gd name="T5" fmla="*/ 1 h 1"/>
                <a:gd name="T6" fmla="*/ 0 w 1"/>
                <a:gd name="T7" fmla="*/ 0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lnTo>
                    <a:pt x="1" y="0"/>
                  </a:lnTo>
                  <a:lnTo>
                    <a:pt x="0" y="1"/>
                  </a:lnTo>
                  <a:lnTo>
                    <a:pt x="0" y="0"/>
                  </a:lnTo>
                  <a:lnTo>
                    <a:pt x="1" y="0"/>
                  </a:lnTo>
                  <a:close/>
                </a:path>
              </a:pathLst>
            </a:custGeom>
            <a:solidFill>
              <a:srgbClr val="EA92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105" name="Freeform 1024"/>
            <p:cNvSpPr/>
            <p:nvPr/>
          </p:nvSpPr>
          <p:spPr bwMode="auto">
            <a:xfrm>
              <a:off x="8382000" y="5595938"/>
              <a:ext cx="3175" cy="3175"/>
            </a:xfrm>
            <a:custGeom>
              <a:avLst/>
              <a:gdLst>
                <a:gd name="T0" fmla="*/ 2 w 2"/>
                <a:gd name="T1" fmla="*/ 1 h 2"/>
                <a:gd name="T2" fmla="*/ 2 w 2"/>
                <a:gd name="T3" fmla="*/ 2 h 2"/>
                <a:gd name="T4" fmla="*/ 0 w 2"/>
                <a:gd name="T5" fmla="*/ 0 h 2"/>
                <a:gd name="T6" fmla="*/ 0 w 2"/>
                <a:gd name="T7" fmla="*/ 0 h 2"/>
                <a:gd name="T8" fmla="*/ 2 w 2"/>
                <a:gd name="T9" fmla="*/ 1 h 2"/>
              </a:gdLst>
              <a:ahLst/>
              <a:cxnLst>
                <a:cxn ang="0">
                  <a:pos x="T0" y="T1"/>
                </a:cxn>
                <a:cxn ang="0">
                  <a:pos x="T2" y="T3"/>
                </a:cxn>
                <a:cxn ang="0">
                  <a:pos x="T4" y="T5"/>
                </a:cxn>
                <a:cxn ang="0">
                  <a:pos x="T6" y="T7"/>
                </a:cxn>
                <a:cxn ang="0">
                  <a:pos x="T8" y="T9"/>
                </a:cxn>
              </a:cxnLst>
              <a:rect l="0" t="0" r="r" b="b"/>
              <a:pathLst>
                <a:path w="2" h="2">
                  <a:moveTo>
                    <a:pt x="2" y="1"/>
                  </a:moveTo>
                  <a:lnTo>
                    <a:pt x="2" y="2"/>
                  </a:lnTo>
                  <a:lnTo>
                    <a:pt x="0" y="0"/>
                  </a:lnTo>
                  <a:lnTo>
                    <a:pt x="0" y="0"/>
                  </a:lnTo>
                  <a:lnTo>
                    <a:pt x="2" y="1"/>
                  </a:lnTo>
                  <a:close/>
                </a:path>
              </a:pathLst>
            </a:custGeom>
            <a:solidFill>
              <a:srgbClr val="FFC58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106" name="Rectangle 1025"/>
            <p:cNvSpPr>
              <a:spLocks noChangeArrowheads="1"/>
            </p:cNvSpPr>
            <p:nvPr/>
          </p:nvSpPr>
          <p:spPr bwMode="auto">
            <a:xfrm>
              <a:off x="8385175" y="5597525"/>
              <a:ext cx="1588" cy="1588"/>
            </a:xfrm>
            <a:prstGeom prst="rect">
              <a:avLst/>
            </a:prstGeom>
            <a:solidFill>
              <a:srgbClr val="F99B1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sz="1800"/>
            </a:p>
          </p:txBody>
        </p:sp>
        <p:sp>
          <p:nvSpPr>
            <p:cNvPr id="107" name="Freeform 1026"/>
            <p:cNvSpPr/>
            <p:nvPr/>
          </p:nvSpPr>
          <p:spPr bwMode="auto">
            <a:xfrm>
              <a:off x="8382000" y="5592763"/>
              <a:ext cx="6350" cy="4763"/>
            </a:xfrm>
            <a:custGeom>
              <a:avLst/>
              <a:gdLst>
                <a:gd name="T0" fmla="*/ 4 w 4"/>
                <a:gd name="T1" fmla="*/ 2 h 3"/>
                <a:gd name="T2" fmla="*/ 4 w 4"/>
                <a:gd name="T3" fmla="*/ 3 h 3"/>
                <a:gd name="T4" fmla="*/ 3 w 4"/>
                <a:gd name="T5" fmla="*/ 3 h 3"/>
                <a:gd name="T6" fmla="*/ 2 w 4"/>
                <a:gd name="T7" fmla="*/ 3 h 3"/>
                <a:gd name="T8" fmla="*/ 0 w 4"/>
                <a:gd name="T9" fmla="*/ 2 h 3"/>
                <a:gd name="T10" fmla="*/ 0 w 4"/>
                <a:gd name="T11" fmla="*/ 1 h 3"/>
                <a:gd name="T12" fmla="*/ 0 w 4"/>
                <a:gd name="T13" fmla="*/ 0 h 3"/>
                <a:gd name="T14" fmla="*/ 2 w 4"/>
                <a:gd name="T15" fmla="*/ 0 h 3"/>
                <a:gd name="T16" fmla="*/ 4 w 4"/>
                <a:gd name="T17" fmla="*/ 2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3">
                  <a:moveTo>
                    <a:pt x="4" y="2"/>
                  </a:moveTo>
                  <a:lnTo>
                    <a:pt x="4" y="3"/>
                  </a:lnTo>
                  <a:lnTo>
                    <a:pt x="3" y="3"/>
                  </a:lnTo>
                  <a:lnTo>
                    <a:pt x="2" y="3"/>
                  </a:lnTo>
                  <a:lnTo>
                    <a:pt x="0" y="2"/>
                  </a:lnTo>
                  <a:lnTo>
                    <a:pt x="0" y="1"/>
                  </a:lnTo>
                  <a:lnTo>
                    <a:pt x="0" y="0"/>
                  </a:lnTo>
                  <a:lnTo>
                    <a:pt x="2" y="0"/>
                  </a:lnTo>
                  <a:lnTo>
                    <a:pt x="4" y="2"/>
                  </a:lnTo>
                  <a:close/>
                </a:path>
              </a:pathLst>
            </a:custGeom>
            <a:solidFill>
              <a:srgbClr val="FFB25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108" name="Freeform 1027"/>
            <p:cNvSpPr/>
            <p:nvPr/>
          </p:nvSpPr>
          <p:spPr bwMode="auto">
            <a:xfrm>
              <a:off x="8396288" y="5586413"/>
              <a:ext cx="0" cy="1588"/>
            </a:xfrm>
            <a:custGeom>
              <a:avLst/>
              <a:gdLst>
                <a:gd name="T0" fmla="*/ 0 h 1"/>
                <a:gd name="T1" fmla="*/ 1 h 1"/>
                <a:gd name="T2" fmla="*/ 0 h 1"/>
                <a:gd name="T3" fmla="*/ 0 h 1"/>
                <a:gd name="T4" fmla="*/ 0 h 1"/>
              </a:gdLst>
              <a:ahLst/>
              <a:cxnLst>
                <a:cxn ang="0">
                  <a:pos x="0" y="T0"/>
                </a:cxn>
                <a:cxn ang="0">
                  <a:pos x="0" y="T1"/>
                </a:cxn>
                <a:cxn ang="0">
                  <a:pos x="0" y="T2"/>
                </a:cxn>
                <a:cxn ang="0">
                  <a:pos x="0" y="T3"/>
                </a:cxn>
                <a:cxn ang="0">
                  <a:pos x="0" y="T4"/>
                </a:cxn>
              </a:cxnLst>
              <a:rect l="0" t="0" r="r" b="b"/>
              <a:pathLst>
                <a:path h="1">
                  <a:moveTo>
                    <a:pt x="0" y="0"/>
                  </a:moveTo>
                  <a:lnTo>
                    <a:pt x="0" y="1"/>
                  </a:lnTo>
                  <a:lnTo>
                    <a:pt x="0" y="0"/>
                  </a:lnTo>
                  <a:lnTo>
                    <a:pt x="0" y="0"/>
                  </a:lnTo>
                  <a:lnTo>
                    <a:pt x="0" y="0"/>
                  </a:lnTo>
                  <a:close/>
                </a:path>
              </a:pathLst>
            </a:custGeom>
            <a:solidFill>
              <a:srgbClr val="F99B1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109" name="Freeform 1028"/>
            <p:cNvSpPr/>
            <p:nvPr/>
          </p:nvSpPr>
          <p:spPr bwMode="auto">
            <a:xfrm>
              <a:off x="8404225" y="5588000"/>
              <a:ext cx="0" cy="1588"/>
            </a:xfrm>
            <a:custGeom>
              <a:avLst/>
              <a:gdLst>
                <a:gd name="T0" fmla="*/ 0 h 1"/>
                <a:gd name="T1" fmla="*/ 0 h 1"/>
                <a:gd name="T2" fmla="*/ 1 h 1"/>
                <a:gd name="T3" fmla="*/ 0 h 1"/>
                <a:gd name="T4" fmla="*/ 0 h 1"/>
              </a:gdLst>
              <a:ahLst/>
              <a:cxnLst>
                <a:cxn ang="0">
                  <a:pos x="0" y="T0"/>
                </a:cxn>
                <a:cxn ang="0">
                  <a:pos x="0" y="T1"/>
                </a:cxn>
                <a:cxn ang="0">
                  <a:pos x="0" y="T2"/>
                </a:cxn>
                <a:cxn ang="0">
                  <a:pos x="0" y="T3"/>
                </a:cxn>
                <a:cxn ang="0">
                  <a:pos x="0" y="T4"/>
                </a:cxn>
              </a:cxnLst>
              <a:rect l="0" t="0" r="r" b="b"/>
              <a:pathLst>
                <a:path h="1">
                  <a:moveTo>
                    <a:pt x="0" y="0"/>
                  </a:moveTo>
                  <a:lnTo>
                    <a:pt x="0" y="0"/>
                  </a:lnTo>
                  <a:lnTo>
                    <a:pt x="0" y="1"/>
                  </a:lnTo>
                  <a:lnTo>
                    <a:pt x="0" y="0"/>
                  </a:lnTo>
                  <a:lnTo>
                    <a:pt x="0" y="0"/>
                  </a:lnTo>
                  <a:close/>
                </a:path>
              </a:pathLst>
            </a:custGeom>
            <a:solidFill>
              <a:srgbClr val="EA92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110" name="Rectangle 1029"/>
            <p:cNvSpPr>
              <a:spLocks noChangeArrowheads="1"/>
            </p:cNvSpPr>
            <p:nvPr/>
          </p:nvSpPr>
          <p:spPr bwMode="auto">
            <a:xfrm>
              <a:off x="8402638" y="5588000"/>
              <a:ext cx="1588" cy="1588"/>
            </a:xfrm>
            <a:prstGeom prst="rect">
              <a:avLst/>
            </a:prstGeom>
            <a:solidFill>
              <a:srgbClr val="EA92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sz="1800"/>
            </a:p>
          </p:txBody>
        </p:sp>
        <p:sp>
          <p:nvSpPr>
            <p:cNvPr id="111" name="Freeform 1030"/>
            <p:cNvSpPr/>
            <p:nvPr/>
          </p:nvSpPr>
          <p:spPr bwMode="auto">
            <a:xfrm>
              <a:off x="8396288" y="5586413"/>
              <a:ext cx="4763" cy="3175"/>
            </a:xfrm>
            <a:custGeom>
              <a:avLst/>
              <a:gdLst>
                <a:gd name="T0" fmla="*/ 3 w 3"/>
                <a:gd name="T1" fmla="*/ 1 h 2"/>
                <a:gd name="T2" fmla="*/ 3 w 3"/>
                <a:gd name="T3" fmla="*/ 2 h 2"/>
                <a:gd name="T4" fmla="*/ 0 w 3"/>
                <a:gd name="T5" fmla="*/ 1 h 2"/>
                <a:gd name="T6" fmla="*/ 0 w 3"/>
                <a:gd name="T7" fmla="*/ 0 h 2"/>
                <a:gd name="T8" fmla="*/ 3 w 3"/>
                <a:gd name="T9" fmla="*/ 1 h 2"/>
              </a:gdLst>
              <a:ahLst/>
              <a:cxnLst>
                <a:cxn ang="0">
                  <a:pos x="T0" y="T1"/>
                </a:cxn>
                <a:cxn ang="0">
                  <a:pos x="T2" y="T3"/>
                </a:cxn>
                <a:cxn ang="0">
                  <a:pos x="T4" y="T5"/>
                </a:cxn>
                <a:cxn ang="0">
                  <a:pos x="T6" y="T7"/>
                </a:cxn>
                <a:cxn ang="0">
                  <a:pos x="T8" y="T9"/>
                </a:cxn>
              </a:cxnLst>
              <a:rect l="0" t="0" r="r" b="b"/>
              <a:pathLst>
                <a:path w="3" h="2">
                  <a:moveTo>
                    <a:pt x="3" y="1"/>
                  </a:moveTo>
                  <a:lnTo>
                    <a:pt x="3" y="2"/>
                  </a:lnTo>
                  <a:lnTo>
                    <a:pt x="0" y="1"/>
                  </a:lnTo>
                  <a:lnTo>
                    <a:pt x="0" y="0"/>
                  </a:lnTo>
                  <a:lnTo>
                    <a:pt x="3" y="1"/>
                  </a:lnTo>
                  <a:close/>
                </a:path>
              </a:pathLst>
            </a:custGeom>
            <a:solidFill>
              <a:srgbClr val="FFC58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112" name="Rectangle 1031"/>
            <p:cNvSpPr>
              <a:spLocks noChangeArrowheads="1"/>
            </p:cNvSpPr>
            <p:nvPr/>
          </p:nvSpPr>
          <p:spPr bwMode="auto">
            <a:xfrm>
              <a:off x="8401050" y="5588000"/>
              <a:ext cx="1588" cy="1588"/>
            </a:xfrm>
            <a:prstGeom prst="rect">
              <a:avLst/>
            </a:prstGeom>
            <a:solidFill>
              <a:srgbClr val="F99B1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sz="1800"/>
            </a:p>
          </p:txBody>
        </p:sp>
        <p:sp>
          <p:nvSpPr>
            <p:cNvPr id="113" name="Freeform 1032"/>
            <p:cNvSpPr/>
            <p:nvPr/>
          </p:nvSpPr>
          <p:spPr bwMode="auto">
            <a:xfrm>
              <a:off x="8396288" y="5584825"/>
              <a:ext cx="7938" cy="3175"/>
            </a:xfrm>
            <a:custGeom>
              <a:avLst/>
              <a:gdLst>
                <a:gd name="T0" fmla="*/ 5 w 5"/>
                <a:gd name="T1" fmla="*/ 1 h 2"/>
                <a:gd name="T2" fmla="*/ 5 w 5"/>
                <a:gd name="T3" fmla="*/ 2 h 2"/>
                <a:gd name="T4" fmla="*/ 4 w 5"/>
                <a:gd name="T5" fmla="*/ 2 h 2"/>
                <a:gd name="T6" fmla="*/ 3 w 5"/>
                <a:gd name="T7" fmla="*/ 2 h 2"/>
                <a:gd name="T8" fmla="*/ 0 w 5"/>
                <a:gd name="T9" fmla="*/ 1 h 2"/>
                <a:gd name="T10" fmla="*/ 0 w 5"/>
                <a:gd name="T11" fmla="*/ 0 h 2"/>
                <a:gd name="T12" fmla="*/ 1 w 5"/>
                <a:gd name="T13" fmla="*/ 0 h 2"/>
                <a:gd name="T14" fmla="*/ 2 w 5"/>
                <a:gd name="T15" fmla="*/ 0 h 2"/>
                <a:gd name="T16" fmla="*/ 5 w 5"/>
                <a:gd name="T17"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2">
                  <a:moveTo>
                    <a:pt x="5" y="1"/>
                  </a:moveTo>
                  <a:lnTo>
                    <a:pt x="5" y="2"/>
                  </a:lnTo>
                  <a:lnTo>
                    <a:pt x="4" y="2"/>
                  </a:lnTo>
                  <a:lnTo>
                    <a:pt x="3" y="2"/>
                  </a:lnTo>
                  <a:lnTo>
                    <a:pt x="0" y="1"/>
                  </a:lnTo>
                  <a:lnTo>
                    <a:pt x="0" y="0"/>
                  </a:lnTo>
                  <a:lnTo>
                    <a:pt x="1" y="0"/>
                  </a:lnTo>
                  <a:lnTo>
                    <a:pt x="2" y="0"/>
                  </a:lnTo>
                  <a:lnTo>
                    <a:pt x="5" y="1"/>
                  </a:lnTo>
                  <a:close/>
                </a:path>
              </a:pathLst>
            </a:custGeom>
            <a:solidFill>
              <a:srgbClr val="FFB25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114" name="Freeform 1033"/>
            <p:cNvSpPr/>
            <p:nvPr/>
          </p:nvSpPr>
          <p:spPr bwMode="auto">
            <a:xfrm>
              <a:off x="8396288" y="5584825"/>
              <a:ext cx="3175" cy="3175"/>
            </a:xfrm>
            <a:custGeom>
              <a:avLst/>
              <a:gdLst>
                <a:gd name="T0" fmla="*/ 0 w 2"/>
                <a:gd name="T1" fmla="*/ 0 h 2"/>
                <a:gd name="T2" fmla="*/ 1 w 2"/>
                <a:gd name="T3" fmla="*/ 0 h 2"/>
                <a:gd name="T4" fmla="*/ 2 w 2"/>
                <a:gd name="T5" fmla="*/ 2 h 2"/>
                <a:gd name="T6" fmla="*/ 1 w 2"/>
                <a:gd name="T7" fmla="*/ 1 h 2"/>
                <a:gd name="T8" fmla="*/ 0 w 2"/>
                <a:gd name="T9" fmla="*/ 0 h 2"/>
              </a:gdLst>
              <a:ahLst/>
              <a:cxnLst>
                <a:cxn ang="0">
                  <a:pos x="T0" y="T1"/>
                </a:cxn>
                <a:cxn ang="0">
                  <a:pos x="T2" y="T3"/>
                </a:cxn>
                <a:cxn ang="0">
                  <a:pos x="T4" y="T5"/>
                </a:cxn>
                <a:cxn ang="0">
                  <a:pos x="T6" y="T7"/>
                </a:cxn>
                <a:cxn ang="0">
                  <a:pos x="T8" y="T9"/>
                </a:cxn>
              </a:cxnLst>
              <a:rect l="0" t="0" r="r" b="b"/>
              <a:pathLst>
                <a:path w="2" h="2">
                  <a:moveTo>
                    <a:pt x="0" y="0"/>
                  </a:moveTo>
                  <a:cubicBezTo>
                    <a:pt x="1" y="0"/>
                    <a:pt x="1" y="0"/>
                    <a:pt x="1" y="0"/>
                  </a:cubicBezTo>
                  <a:cubicBezTo>
                    <a:pt x="2" y="1"/>
                    <a:pt x="2" y="1"/>
                    <a:pt x="2" y="2"/>
                  </a:cubicBezTo>
                  <a:cubicBezTo>
                    <a:pt x="1" y="1"/>
                    <a:pt x="1" y="1"/>
                    <a:pt x="1" y="1"/>
                  </a:cubicBezTo>
                  <a:cubicBezTo>
                    <a:pt x="1" y="1"/>
                    <a:pt x="1" y="0"/>
                    <a:pt x="0" y="0"/>
                  </a:cubicBezTo>
                  <a:close/>
                </a:path>
              </a:pathLst>
            </a:custGeom>
            <a:solidFill>
              <a:srgbClr val="8C532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115" name="Freeform 1034"/>
            <p:cNvSpPr/>
            <p:nvPr/>
          </p:nvSpPr>
          <p:spPr bwMode="auto">
            <a:xfrm>
              <a:off x="8396288" y="5584825"/>
              <a:ext cx="3175" cy="3175"/>
            </a:xfrm>
            <a:custGeom>
              <a:avLst/>
              <a:gdLst>
                <a:gd name="T0" fmla="*/ 2 w 2"/>
                <a:gd name="T1" fmla="*/ 2 h 2"/>
                <a:gd name="T2" fmla="*/ 1 w 2"/>
                <a:gd name="T3" fmla="*/ 1 h 2"/>
                <a:gd name="T4" fmla="*/ 0 w 2"/>
                <a:gd name="T5" fmla="*/ 0 h 2"/>
                <a:gd name="T6" fmla="*/ 1 w 2"/>
                <a:gd name="T7" fmla="*/ 0 h 2"/>
                <a:gd name="T8" fmla="*/ 2 w 2"/>
                <a:gd name="T9" fmla="*/ 2 h 2"/>
              </a:gdLst>
              <a:ahLst/>
              <a:cxnLst>
                <a:cxn ang="0">
                  <a:pos x="T0" y="T1"/>
                </a:cxn>
                <a:cxn ang="0">
                  <a:pos x="T2" y="T3"/>
                </a:cxn>
                <a:cxn ang="0">
                  <a:pos x="T4" y="T5"/>
                </a:cxn>
                <a:cxn ang="0">
                  <a:pos x="T6" y="T7"/>
                </a:cxn>
                <a:cxn ang="0">
                  <a:pos x="T8" y="T9"/>
                </a:cxn>
              </a:cxnLst>
              <a:rect l="0" t="0" r="r" b="b"/>
              <a:pathLst>
                <a:path w="2" h="2">
                  <a:moveTo>
                    <a:pt x="2" y="2"/>
                  </a:moveTo>
                  <a:cubicBezTo>
                    <a:pt x="1" y="1"/>
                    <a:pt x="1" y="1"/>
                    <a:pt x="1" y="1"/>
                  </a:cubicBezTo>
                  <a:cubicBezTo>
                    <a:pt x="1" y="1"/>
                    <a:pt x="1" y="0"/>
                    <a:pt x="0" y="0"/>
                  </a:cubicBezTo>
                  <a:cubicBezTo>
                    <a:pt x="1" y="0"/>
                    <a:pt x="1" y="0"/>
                    <a:pt x="1" y="0"/>
                  </a:cubicBezTo>
                  <a:cubicBezTo>
                    <a:pt x="2" y="1"/>
                    <a:pt x="2" y="1"/>
                    <a:pt x="2" y="2"/>
                  </a:cubicBezTo>
                  <a:close/>
                </a:path>
              </a:pathLst>
            </a:custGeom>
            <a:solidFill>
              <a:srgbClr val="8C532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116" name="Freeform 1035"/>
            <p:cNvSpPr/>
            <p:nvPr/>
          </p:nvSpPr>
          <p:spPr bwMode="auto">
            <a:xfrm>
              <a:off x="8383588" y="5578475"/>
              <a:ext cx="15875" cy="17463"/>
            </a:xfrm>
            <a:custGeom>
              <a:avLst/>
              <a:gdLst>
                <a:gd name="T0" fmla="*/ 9 w 10"/>
                <a:gd name="T1" fmla="*/ 2 h 11"/>
                <a:gd name="T2" fmla="*/ 0 w 10"/>
                <a:gd name="T3" fmla="*/ 11 h 11"/>
                <a:gd name="T4" fmla="*/ 1 w 10"/>
                <a:gd name="T5" fmla="*/ 11 h 11"/>
                <a:gd name="T6" fmla="*/ 10 w 10"/>
                <a:gd name="T7" fmla="*/ 3 h 11"/>
                <a:gd name="T8" fmla="*/ 9 w 10"/>
                <a:gd name="T9" fmla="*/ 2 h 11"/>
              </a:gdLst>
              <a:ahLst/>
              <a:cxnLst>
                <a:cxn ang="0">
                  <a:pos x="T0" y="T1"/>
                </a:cxn>
                <a:cxn ang="0">
                  <a:pos x="T2" y="T3"/>
                </a:cxn>
                <a:cxn ang="0">
                  <a:pos x="T4" y="T5"/>
                </a:cxn>
                <a:cxn ang="0">
                  <a:pos x="T6" y="T7"/>
                </a:cxn>
                <a:cxn ang="0">
                  <a:pos x="T8" y="T9"/>
                </a:cxn>
              </a:cxnLst>
              <a:rect l="0" t="0" r="r" b="b"/>
              <a:pathLst>
                <a:path w="10" h="11">
                  <a:moveTo>
                    <a:pt x="9" y="2"/>
                  </a:moveTo>
                  <a:cubicBezTo>
                    <a:pt x="6" y="0"/>
                    <a:pt x="0" y="5"/>
                    <a:pt x="0" y="11"/>
                  </a:cubicBezTo>
                  <a:cubicBezTo>
                    <a:pt x="1" y="11"/>
                    <a:pt x="1" y="11"/>
                    <a:pt x="1" y="11"/>
                  </a:cubicBezTo>
                  <a:cubicBezTo>
                    <a:pt x="2" y="6"/>
                    <a:pt x="7" y="1"/>
                    <a:pt x="10" y="3"/>
                  </a:cubicBezTo>
                  <a:lnTo>
                    <a:pt x="9" y="2"/>
                  </a:lnTo>
                  <a:close/>
                </a:path>
              </a:pathLst>
            </a:custGeom>
            <a:solidFill>
              <a:srgbClr val="8C532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117" name="Freeform 1036"/>
            <p:cNvSpPr/>
            <p:nvPr/>
          </p:nvSpPr>
          <p:spPr bwMode="auto">
            <a:xfrm>
              <a:off x="8385175" y="5581650"/>
              <a:ext cx="17463" cy="14288"/>
            </a:xfrm>
            <a:custGeom>
              <a:avLst/>
              <a:gdLst>
                <a:gd name="T0" fmla="*/ 5 w 11"/>
                <a:gd name="T1" fmla="*/ 1 h 9"/>
                <a:gd name="T2" fmla="*/ 11 w 11"/>
                <a:gd name="T3" fmla="*/ 3 h 9"/>
                <a:gd name="T4" fmla="*/ 9 w 11"/>
                <a:gd name="T5" fmla="*/ 4 h 9"/>
                <a:gd name="T6" fmla="*/ 5 w 11"/>
                <a:gd name="T7" fmla="*/ 3 h 9"/>
                <a:gd name="T8" fmla="*/ 1 w 11"/>
                <a:gd name="T9" fmla="*/ 9 h 9"/>
                <a:gd name="T10" fmla="*/ 0 w 11"/>
                <a:gd name="T11" fmla="*/ 9 h 9"/>
                <a:gd name="T12" fmla="*/ 5 w 11"/>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11" h="9">
                  <a:moveTo>
                    <a:pt x="5" y="1"/>
                  </a:moveTo>
                  <a:cubicBezTo>
                    <a:pt x="8" y="0"/>
                    <a:pt x="10" y="0"/>
                    <a:pt x="11" y="3"/>
                  </a:cubicBezTo>
                  <a:cubicBezTo>
                    <a:pt x="9" y="4"/>
                    <a:pt x="9" y="4"/>
                    <a:pt x="9" y="4"/>
                  </a:cubicBezTo>
                  <a:cubicBezTo>
                    <a:pt x="9" y="2"/>
                    <a:pt x="7" y="1"/>
                    <a:pt x="5" y="3"/>
                  </a:cubicBezTo>
                  <a:cubicBezTo>
                    <a:pt x="3" y="4"/>
                    <a:pt x="2" y="6"/>
                    <a:pt x="1" y="9"/>
                  </a:cubicBezTo>
                  <a:cubicBezTo>
                    <a:pt x="0" y="9"/>
                    <a:pt x="0" y="9"/>
                    <a:pt x="0" y="9"/>
                  </a:cubicBezTo>
                  <a:cubicBezTo>
                    <a:pt x="0" y="6"/>
                    <a:pt x="2" y="3"/>
                    <a:pt x="5" y="1"/>
                  </a:cubicBezTo>
                  <a:close/>
                </a:path>
              </a:pathLst>
            </a:custGeom>
            <a:solidFill>
              <a:srgbClr val="A5683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118" name="Freeform 1037"/>
            <p:cNvSpPr/>
            <p:nvPr/>
          </p:nvSpPr>
          <p:spPr bwMode="auto">
            <a:xfrm>
              <a:off x="8389938" y="5575300"/>
              <a:ext cx="14288" cy="17463"/>
            </a:xfrm>
            <a:custGeom>
              <a:avLst/>
              <a:gdLst>
                <a:gd name="T0" fmla="*/ 7 w 9"/>
                <a:gd name="T1" fmla="*/ 0 h 11"/>
                <a:gd name="T2" fmla="*/ 3 w 9"/>
                <a:gd name="T3" fmla="*/ 0 h 11"/>
                <a:gd name="T4" fmla="*/ 2 w 9"/>
                <a:gd name="T5" fmla="*/ 3 h 11"/>
                <a:gd name="T6" fmla="*/ 2 w 9"/>
                <a:gd name="T7" fmla="*/ 6 h 11"/>
                <a:gd name="T8" fmla="*/ 1 w 9"/>
                <a:gd name="T9" fmla="*/ 7 h 11"/>
                <a:gd name="T10" fmla="*/ 0 w 9"/>
                <a:gd name="T11" fmla="*/ 8 h 11"/>
                <a:gd name="T12" fmla="*/ 2 w 9"/>
                <a:gd name="T13" fmla="*/ 11 h 11"/>
                <a:gd name="T14" fmla="*/ 3 w 9"/>
                <a:gd name="T15" fmla="*/ 10 h 11"/>
                <a:gd name="T16" fmla="*/ 7 w 9"/>
                <a:gd name="T17" fmla="*/ 9 h 11"/>
                <a:gd name="T18" fmla="*/ 9 w 9"/>
                <a:gd name="T19" fmla="*/ 5 h 11"/>
                <a:gd name="T20" fmla="*/ 9 w 9"/>
                <a:gd name="T21" fmla="*/ 4 h 11"/>
                <a:gd name="T22" fmla="*/ 7 w 9"/>
                <a:gd name="T23"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11">
                  <a:moveTo>
                    <a:pt x="7" y="0"/>
                  </a:moveTo>
                  <a:cubicBezTo>
                    <a:pt x="3" y="0"/>
                    <a:pt x="3" y="0"/>
                    <a:pt x="3" y="0"/>
                  </a:cubicBezTo>
                  <a:cubicBezTo>
                    <a:pt x="2" y="3"/>
                    <a:pt x="2" y="3"/>
                    <a:pt x="2" y="3"/>
                  </a:cubicBezTo>
                  <a:cubicBezTo>
                    <a:pt x="2" y="6"/>
                    <a:pt x="2" y="6"/>
                    <a:pt x="2" y="6"/>
                  </a:cubicBezTo>
                  <a:cubicBezTo>
                    <a:pt x="2" y="6"/>
                    <a:pt x="2" y="7"/>
                    <a:pt x="1" y="7"/>
                  </a:cubicBezTo>
                  <a:cubicBezTo>
                    <a:pt x="0" y="8"/>
                    <a:pt x="0" y="8"/>
                    <a:pt x="0" y="8"/>
                  </a:cubicBezTo>
                  <a:cubicBezTo>
                    <a:pt x="0" y="8"/>
                    <a:pt x="0" y="11"/>
                    <a:pt x="2" y="11"/>
                  </a:cubicBezTo>
                  <a:cubicBezTo>
                    <a:pt x="3" y="11"/>
                    <a:pt x="3" y="10"/>
                    <a:pt x="3" y="10"/>
                  </a:cubicBezTo>
                  <a:cubicBezTo>
                    <a:pt x="4" y="10"/>
                    <a:pt x="6" y="10"/>
                    <a:pt x="7" y="9"/>
                  </a:cubicBezTo>
                  <a:cubicBezTo>
                    <a:pt x="9" y="9"/>
                    <a:pt x="9" y="5"/>
                    <a:pt x="9" y="5"/>
                  </a:cubicBezTo>
                  <a:cubicBezTo>
                    <a:pt x="9" y="4"/>
                    <a:pt x="9" y="4"/>
                    <a:pt x="9" y="4"/>
                  </a:cubicBezTo>
                  <a:cubicBezTo>
                    <a:pt x="9" y="2"/>
                    <a:pt x="9" y="0"/>
                    <a:pt x="7" y="0"/>
                  </a:cubicBezTo>
                  <a:close/>
                </a:path>
              </a:pathLst>
            </a:custGeom>
            <a:solidFill>
              <a:srgbClr val="FFE8D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119" name="Freeform 1038"/>
            <p:cNvSpPr/>
            <p:nvPr/>
          </p:nvSpPr>
          <p:spPr bwMode="auto">
            <a:xfrm>
              <a:off x="8385175" y="5494338"/>
              <a:ext cx="23813" cy="85725"/>
            </a:xfrm>
            <a:custGeom>
              <a:avLst/>
              <a:gdLst>
                <a:gd name="T0" fmla="*/ 9 w 15"/>
                <a:gd name="T1" fmla="*/ 54 h 54"/>
                <a:gd name="T2" fmla="*/ 11 w 15"/>
                <a:gd name="T3" fmla="*/ 54 h 54"/>
                <a:gd name="T4" fmla="*/ 13 w 15"/>
                <a:gd name="T5" fmla="*/ 52 h 54"/>
                <a:gd name="T6" fmla="*/ 14 w 15"/>
                <a:gd name="T7" fmla="*/ 28 h 54"/>
                <a:gd name="T8" fmla="*/ 12 w 15"/>
                <a:gd name="T9" fmla="*/ 10 h 54"/>
                <a:gd name="T10" fmla="*/ 6 w 15"/>
                <a:gd name="T11" fmla="*/ 0 h 54"/>
                <a:gd name="T12" fmla="*/ 1 w 15"/>
                <a:gd name="T13" fmla="*/ 9 h 54"/>
                <a:gd name="T14" fmla="*/ 4 w 15"/>
                <a:gd name="T15" fmla="*/ 29 h 54"/>
                <a:gd name="T16" fmla="*/ 4 w 15"/>
                <a:gd name="T17" fmla="*/ 52 h 54"/>
                <a:gd name="T18" fmla="*/ 9 w 15"/>
                <a:gd name="T19"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54">
                  <a:moveTo>
                    <a:pt x="9" y="54"/>
                  </a:moveTo>
                  <a:cubicBezTo>
                    <a:pt x="10" y="54"/>
                    <a:pt x="11" y="54"/>
                    <a:pt x="11" y="54"/>
                  </a:cubicBezTo>
                  <a:cubicBezTo>
                    <a:pt x="11" y="54"/>
                    <a:pt x="13" y="53"/>
                    <a:pt x="13" y="52"/>
                  </a:cubicBezTo>
                  <a:cubicBezTo>
                    <a:pt x="13" y="49"/>
                    <a:pt x="15" y="32"/>
                    <a:pt x="14" y="28"/>
                  </a:cubicBezTo>
                  <a:cubicBezTo>
                    <a:pt x="14" y="23"/>
                    <a:pt x="12" y="10"/>
                    <a:pt x="12" y="10"/>
                  </a:cubicBezTo>
                  <a:cubicBezTo>
                    <a:pt x="12" y="10"/>
                    <a:pt x="11" y="0"/>
                    <a:pt x="6" y="0"/>
                  </a:cubicBezTo>
                  <a:cubicBezTo>
                    <a:pt x="1" y="0"/>
                    <a:pt x="0" y="5"/>
                    <a:pt x="1" y="9"/>
                  </a:cubicBezTo>
                  <a:cubicBezTo>
                    <a:pt x="1" y="12"/>
                    <a:pt x="4" y="29"/>
                    <a:pt x="4" y="29"/>
                  </a:cubicBezTo>
                  <a:cubicBezTo>
                    <a:pt x="4" y="52"/>
                    <a:pt x="4" y="52"/>
                    <a:pt x="4" y="52"/>
                  </a:cubicBezTo>
                  <a:cubicBezTo>
                    <a:pt x="4" y="52"/>
                    <a:pt x="5" y="54"/>
                    <a:pt x="9" y="54"/>
                  </a:cubicBezTo>
                  <a:close/>
                </a:path>
              </a:pathLst>
            </a:custGeom>
            <a:solidFill>
              <a:srgbClr val="38373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120" name="Freeform 1039"/>
            <p:cNvSpPr/>
            <p:nvPr/>
          </p:nvSpPr>
          <p:spPr bwMode="auto">
            <a:xfrm>
              <a:off x="8259763" y="5700713"/>
              <a:ext cx="44450" cy="20638"/>
            </a:xfrm>
            <a:custGeom>
              <a:avLst/>
              <a:gdLst>
                <a:gd name="T0" fmla="*/ 14 w 28"/>
                <a:gd name="T1" fmla="*/ 0 h 13"/>
                <a:gd name="T2" fmla="*/ 17 w 28"/>
                <a:gd name="T3" fmla="*/ 2 h 13"/>
                <a:gd name="T4" fmla="*/ 22 w 28"/>
                <a:gd name="T5" fmla="*/ 2 h 13"/>
                <a:gd name="T6" fmla="*/ 27 w 28"/>
                <a:gd name="T7" fmla="*/ 5 h 13"/>
                <a:gd name="T8" fmla="*/ 28 w 28"/>
                <a:gd name="T9" fmla="*/ 7 h 13"/>
                <a:gd name="T10" fmla="*/ 25 w 28"/>
                <a:gd name="T11" fmla="*/ 9 h 13"/>
                <a:gd name="T12" fmla="*/ 20 w 28"/>
                <a:gd name="T13" fmla="*/ 10 h 13"/>
                <a:gd name="T14" fmla="*/ 14 w 28"/>
                <a:gd name="T15" fmla="*/ 10 h 13"/>
                <a:gd name="T16" fmla="*/ 10 w 28"/>
                <a:gd name="T17" fmla="*/ 10 h 13"/>
                <a:gd name="T18" fmla="*/ 9 w 28"/>
                <a:gd name="T19" fmla="*/ 12 h 13"/>
                <a:gd name="T20" fmla="*/ 5 w 28"/>
                <a:gd name="T21" fmla="*/ 13 h 13"/>
                <a:gd name="T22" fmla="*/ 0 w 28"/>
                <a:gd name="T23" fmla="*/ 10 h 13"/>
                <a:gd name="T24" fmla="*/ 0 w 28"/>
                <a:gd name="T25" fmla="*/ 1 h 13"/>
                <a:gd name="T26" fmla="*/ 14 w 28"/>
                <a:gd name="T27"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 h="13">
                  <a:moveTo>
                    <a:pt x="14" y="0"/>
                  </a:moveTo>
                  <a:cubicBezTo>
                    <a:pt x="14" y="0"/>
                    <a:pt x="15" y="1"/>
                    <a:pt x="17" y="2"/>
                  </a:cubicBezTo>
                  <a:cubicBezTo>
                    <a:pt x="18" y="2"/>
                    <a:pt x="22" y="2"/>
                    <a:pt x="22" y="2"/>
                  </a:cubicBezTo>
                  <a:cubicBezTo>
                    <a:pt x="24" y="3"/>
                    <a:pt x="27" y="3"/>
                    <a:pt x="27" y="5"/>
                  </a:cubicBezTo>
                  <a:cubicBezTo>
                    <a:pt x="28" y="7"/>
                    <a:pt x="28" y="7"/>
                    <a:pt x="28" y="7"/>
                  </a:cubicBezTo>
                  <a:cubicBezTo>
                    <a:pt x="27" y="8"/>
                    <a:pt x="26" y="9"/>
                    <a:pt x="25" y="9"/>
                  </a:cubicBezTo>
                  <a:cubicBezTo>
                    <a:pt x="25" y="9"/>
                    <a:pt x="22" y="10"/>
                    <a:pt x="20" y="10"/>
                  </a:cubicBezTo>
                  <a:cubicBezTo>
                    <a:pt x="17" y="11"/>
                    <a:pt x="16" y="11"/>
                    <a:pt x="14" y="10"/>
                  </a:cubicBezTo>
                  <a:cubicBezTo>
                    <a:pt x="14" y="10"/>
                    <a:pt x="11" y="10"/>
                    <a:pt x="10" y="10"/>
                  </a:cubicBezTo>
                  <a:cubicBezTo>
                    <a:pt x="9" y="10"/>
                    <a:pt x="9" y="11"/>
                    <a:pt x="9" y="12"/>
                  </a:cubicBezTo>
                  <a:cubicBezTo>
                    <a:pt x="5" y="13"/>
                    <a:pt x="5" y="13"/>
                    <a:pt x="5" y="13"/>
                  </a:cubicBezTo>
                  <a:cubicBezTo>
                    <a:pt x="2" y="13"/>
                    <a:pt x="0" y="10"/>
                    <a:pt x="0" y="10"/>
                  </a:cubicBezTo>
                  <a:cubicBezTo>
                    <a:pt x="0" y="1"/>
                    <a:pt x="0" y="1"/>
                    <a:pt x="0" y="1"/>
                  </a:cubicBezTo>
                  <a:lnTo>
                    <a:pt x="14" y="0"/>
                  </a:lnTo>
                  <a:close/>
                </a:path>
              </a:pathLst>
            </a:custGeom>
            <a:solidFill>
              <a:srgbClr val="54545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121" name="Freeform 1040"/>
            <p:cNvSpPr/>
            <p:nvPr/>
          </p:nvSpPr>
          <p:spPr bwMode="auto">
            <a:xfrm>
              <a:off x="8274050" y="5710238"/>
              <a:ext cx="28575" cy="7938"/>
            </a:xfrm>
            <a:custGeom>
              <a:avLst/>
              <a:gdLst>
                <a:gd name="T0" fmla="*/ 2 w 18"/>
                <a:gd name="T1" fmla="*/ 4 h 5"/>
                <a:gd name="T2" fmla="*/ 9 w 18"/>
                <a:gd name="T3" fmla="*/ 4 h 5"/>
                <a:gd name="T4" fmla="*/ 16 w 18"/>
                <a:gd name="T5" fmla="*/ 2 h 5"/>
                <a:gd name="T6" fmla="*/ 18 w 18"/>
                <a:gd name="T7" fmla="*/ 0 h 5"/>
                <a:gd name="T8" fmla="*/ 18 w 18"/>
                <a:gd name="T9" fmla="*/ 1 h 5"/>
                <a:gd name="T10" fmla="*/ 16 w 18"/>
                <a:gd name="T11" fmla="*/ 3 h 5"/>
                <a:gd name="T12" fmla="*/ 11 w 18"/>
                <a:gd name="T13" fmla="*/ 4 h 5"/>
                <a:gd name="T14" fmla="*/ 5 w 18"/>
                <a:gd name="T15" fmla="*/ 5 h 5"/>
                <a:gd name="T16" fmla="*/ 2 w 18"/>
                <a:gd name="T17" fmla="*/ 4 h 5"/>
                <a:gd name="T18" fmla="*/ 0 w 18"/>
                <a:gd name="T19" fmla="*/ 4 h 5"/>
                <a:gd name="T20" fmla="*/ 2 w 18"/>
                <a:gd name="T21" fmla="*/ 4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 h="5">
                  <a:moveTo>
                    <a:pt x="2" y="4"/>
                  </a:moveTo>
                  <a:cubicBezTo>
                    <a:pt x="3" y="4"/>
                    <a:pt x="6" y="4"/>
                    <a:pt x="9" y="4"/>
                  </a:cubicBezTo>
                  <a:cubicBezTo>
                    <a:pt x="12" y="4"/>
                    <a:pt x="16" y="2"/>
                    <a:pt x="16" y="2"/>
                  </a:cubicBezTo>
                  <a:cubicBezTo>
                    <a:pt x="17" y="2"/>
                    <a:pt x="18" y="1"/>
                    <a:pt x="18" y="0"/>
                  </a:cubicBezTo>
                  <a:cubicBezTo>
                    <a:pt x="18" y="1"/>
                    <a:pt x="18" y="1"/>
                    <a:pt x="18" y="1"/>
                  </a:cubicBezTo>
                  <a:cubicBezTo>
                    <a:pt x="18" y="2"/>
                    <a:pt x="17" y="3"/>
                    <a:pt x="16" y="3"/>
                  </a:cubicBezTo>
                  <a:cubicBezTo>
                    <a:pt x="16" y="3"/>
                    <a:pt x="13" y="4"/>
                    <a:pt x="11" y="4"/>
                  </a:cubicBezTo>
                  <a:cubicBezTo>
                    <a:pt x="8" y="5"/>
                    <a:pt x="7" y="5"/>
                    <a:pt x="5" y="5"/>
                  </a:cubicBezTo>
                  <a:cubicBezTo>
                    <a:pt x="2" y="4"/>
                    <a:pt x="2" y="4"/>
                    <a:pt x="2" y="4"/>
                  </a:cubicBezTo>
                  <a:cubicBezTo>
                    <a:pt x="1" y="4"/>
                    <a:pt x="0" y="4"/>
                    <a:pt x="0" y="4"/>
                  </a:cubicBezTo>
                  <a:cubicBezTo>
                    <a:pt x="0" y="4"/>
                    <a:pt x="1" y="4"/>
                    <a:pt x="2" y="4"/>
                  </a:cubicBezTo>
                  <a:close/>
                </a:path>
              </a:pathLst>
            </a:custGeom>
            <a:solidFill>
              <a:srgbClr val="38373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122" name="Freeform 1041"/>
            <p:cNvSpPr/>
            <p:nvPr/>
          </p:nvSpPr>
          <p:spPr bwMode="auto">
            <a:xfrm>
              <a:off x="8259763" y="5713413"/>
              <a:ext cx="14288" cy="7938"/>
            </a:xfrm>
            <a:custGeom>
              <a:avLst/>
              <a:gdLst>
                <a:gd name="T0" fmla="*/ 6 w 9"/>
                <a:gd name="T1" fmla="*/ 3 h 5"/>
                <a:gd name="T2" fmla="*/ 9 w 9"/>
                <a:gd name="T3" fmla="*/ 2 h 5"/>
                <a:gd name="T4" fmla="*/ 9 w 9"/>
                <a:gd name="T5" fmla="*/ 4 h 5"/>
                <a:gd name="T6" fmla="*/ 5 w 9"/>
                <a:gd name="T7" fmla="*/ 5 h 5"/>
                <a:gd name="T8" fmla="*/ 0 w 9"/>
                <a:gd name="T9" fmla="*/ 2 h 5"/>
                <a:gd name="T10" fmla="*/ 0 w 9"/>
                <a:gd name="T11" fmla="*/ 0 h 5"/>
                <a:gd name="T12" fmla="*/ 6 w 9"/>
                <a:gd name="T13" fmla="*/ 3 h 5"/>
              </a:gdLst>
              <a:ahLst/>
              <a:cxnLst>
                <a:cxn ang="0">
                  <a:pos x="T0" y="T1"/>
                </a:cxn>
                <a:cxn ang="0">
                  <a:pos x="T2" y="T3"/>
                </a:cxn>
                <a:cxn ang="0">
                  <a:pos x="T4" y="T5"/>
                </a:cxn>
                <a:cxn ang="0">
                  <a:pos x="T6" y="T7"/>
                </a:cxn>
                <a:cxn ang="0">
                  <a:pos x="T8" y="T9"/>
                </a:cxn>
                <a:cxn ang="0">
                  <a:pos x="T10" y="T11"/>
                </a:cxn>
                <a:cxn ang="0">
                  <a:pos x="T12" y="T13"/>
                </a:cxn>
              </a:cxnLst>
              <a:rect l="0" t="0" r="r" b="b"/>
              <a:pathLst>
                <a:path w="9" h="5">
                  <a:moveTo>
                    <a:pt x="6" y="3"/>
                  </a:moveTo>
                  <a:cubicBezTo>
                    <a:pt x="9" y="2"/>
                    <a:pt x="9" y="2"/>
                    <a:pt x="9" y="2"/>
                  </a:cubicBezTo>
                  <a:cubicBezTo>
                    <a:pt x="9" y="4"/>
                    <a:pt x="9" y="4"/>
                    <a:pt x="9" y="4"/>
                  </a:cubicBezTo>
                  <a:cubicBezTo>
                    <a:pt x="5" y="5"/>
                    <a:pt x="5" y="5"/>
                    <a:pt x="5" y="5"/>
                  </a:cubicBezTo>
                  <a:cubicBezTo>
                    <a:pt x="2" y="5"/>
                    <a:pt x="0" y="2"/>
                    <a:pt x="0" y="2"/>
                  </a:cubicBezTo>
                  <a:cubicBezTo>
                    <a:pt x="0" y="0"/>
                    <a:pt x="0" y="0"/>
                    <a:pt x="0" y="0"/>
                  </a:cubicBezTo>
                  <a:cubicBezTo>
                    <a:pt x="0" y="1"/>
                    <a:pt x="2" y="4"/>
                    <a:pt x="6" y="3"/>
                  </a:cubicBezTo>
                  <a:close/>
                </a:path>
              </a:pathLst>
            </a:custGeom>
            <a:solidFill>
              <a:srgbClr val="38373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123" name="Freeform 1042"/>
            <p:cNvSpPr/>
            <p:nvPr/>
          </p:nvSpPr>
          <p:spPr bwMode="auto">
            <a:xfrm>
              <a:off x="8250238" y="5688013"/>
              <a:ext cx="36513" cy="23813"/>
            </a:xfrm>
            <a:custGeom>
              <a:avLst/>
              <a:gdLst>
                <a:gd name="T0" fmla="*/ 12 w 23"/>
                <a:gd name="T1" fmla="*/ 0 h 15"/>
                <a:gd name="T2" fmla="*/ 14 w 23"/>
                <a:gd name="T3" fmla="*/ 2 h 15"/>
                <a:gd name="T4" fmla="*/ 17 w 23"/>
                <a:gd name="T5" fmla="*/ 2 h 15"/>
                <a:gd name="T6" fmla="*/ 23 w 23"/>
                <a:gd name="T7" fmla="*/ 4 h 15"/>
                <a:gd name="T8" fmla="*/ 23 w 23"/>
                <a:gd name="T9" fmla="*/ 5 h 15"/>
                <a:gd name="T10" fmla="*/ 22 w 23"/>
                <a:gd name="T11" fmla="*/ 6 h 15"/>
                <a:gd name="T12" fmla="*/ 17 w 23"/>
                <a:gd name="T13" fmla="*/ 9 h 15"/>
                <a:gd name="T14" fmla="*/ 12 w 23"/>
                <a:gd name="T15" fmla="*/ 10 h 15"/>
                <a:gd name="T16" fmla="*/ 10 w 23"/>
                <a:gd name="T17" fmla="*/ 10 h 15"/>
                <a:gd name="T18" fmla="*/ 9 w 23"/>
                <a:gd name="T19" fmla="*/ 13 h 15"/>
                <a:gd name="T20" fmla="*/ 6 w 23"/>
                <a:gd name="T21" fmla="*/ 14 h 15"/>
                <a:gd name="T22" fmla="*/ 0 w 23"/>
                <a:gd name="T23" fmla="*/ 11 h 15"/>
                <a:gd name="T24" fmla="*/ 0 w 23"/>
                <a:gd name="T25" fmla="*/ 3 h 15"/>
                <a:gd name="T26" fmla="*/ 12 w 23"/>
                <a:gd name="T2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 h="15">
                  <a:moveTo>
                    <a:pt x="12" y="0"/>
                  </a:moveTo>
                  <a:cubicBezTo>
                    <a:pt x="12" y="0"/>
                    <a:pt x="12" y="2"/>
                    <a:pt x="14" y="2"/>
                  </a:cubicBezTo>
                  <a:cubicBezTo>
                    <a:pt x="16" y="2"/>
                    <a:pt x="17" y="2"/>
                    <a:pt x="17" y="2"/>
                  </a:cubicBezTo>
                  <a:cubicBezTo>
                    <a:pt x="20" y="2"/>
                    <a:pt x="22" y="2"/>
                    <a:pt x="23" y="4"/>
                  </a:cubicBezTo>
                  <a:cubicBezTo>
                    <a:pt x="23" y="5"/>
                    <a:pt x="23" y="5"/>
                    <a:pt x="23" y="5"/>
                  </a:cubicBezTo>
                  <a:cubicBezTo>
                    <a:pt x="23" y="6"/>
                    <a:pt x="23" y="5"/>
                    <a:pt x="22" y="6"/>
                  </a:cubicBezTo>
                  <a:cubicBezTo>
                    <a:pt x="22" y="6"/>
                    <a:pt x="19" y="8"/>
                    <a:pt x="17" y="9"/>
                  </a:cubicBezTo>
                  <a:cubicBezTo>
                    <a:pt x="14" y="10"/>
                    <a:pt x="13" y="11"/>
                    <a:pt x="12" y="10"/>
                  </a:cubicBezTo>
                  <a:cubicBezTo>
                    <a:pt x="12" y="10"/>
                    <a:pt x="11" y="10"/>
                    <a:pt x="10" y="10"/>
                  </a:cubicBezTo>
                  <a:cubicBezTo>
                    <a:pt x="9" y="10"/>
                    <a:pt x="9" y="12"/>
                    <a:pt x="9" y="13"/>
                  </a:cubicBezTo>
                  <a:cubicBezTo>
                    <a:pt x="6" y="14"/>
                    <a:pt x="6" y="14"/>
                    <a:pt x="6" y="14"/>
                  </a:cubicBezTo>
                  <a:cubicBezTo>
                    <a:pt x="2" y="15"/>
                    <a:pt x="0" y="12"/>
                    <a:pt x="0" y="11"/>
                  </a:cubicBezTo>
                  <a:cubicBezTo>
                    <a:pt x="0" y="3"/>
                    <a:pt x="0" y="3"/>
                    <a:pt x="0" y="3"/>
                  </a:cubicBezTo>
                  <a:lnTo>
                    <a:pt x="12" y="0"/>
                  </a:lnTo>
                  <a:close/>
                </a:path>
              </a:pathLst>
            </a:custGeom>
            <a:solidFill>
              <a:srgbClr val="54545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124" name="Freeform 1043"/>
            <p:cNvSpPr/>
            <p:nvPr/>
          </p:nvSpPr>
          <p:spPr bwMode="auto">
            <a:xfrm>
              <a:off x="8264525" y="5694363"/>
              <a:ext cx="22225" cy="11113"/>
            </a:xfrm>
            <a:custGeom>
              <a:avLst/>
              <a:gdLst>
                <a:gd name="T0" fmla="*/ 2 w 14"/>
                <a:gd name="T1" fmla="*/ 6 h 7"/>
                <a:gd name="T2" fmla="*/ 7 w 14"/>
                <a:gd name="T3" fmla="*/ 5 h 7"/>
                <a:gd name="T4" fmla="*/ 12 w 14"/>
                <a:gd name="T5" fmla="*/ 2 h 7"/>
                <a:gd name="T6" fmla="*/ 14 w 14"/>
                <a:gd name="T7" fmla="*/ 0 h 7"/>
                <a:gd name="T8" fmla="*/ 14 w 14"/>
                <a:gd name="T9" fmla="*/ 1 h 7"/>
                <a:gd name="T10" fmla="*/ 12 w 14"/>
                <a:gd name="T11" fmla="*/ 3 h 7"/>
                <a:gd name="T12" fmla="*/ 8 w 14"/>
                <a:gd name="T13" fmla="*/ 5 h 7"/>
                <a:gd name="T14" fmla="*/ 4 w 14"/>
                <a:gd name="T15" fmla="*/ 6 h 7"/>
                <a:gd name="T16" fmla="*/ 1 w 14"/>
                <a:gd name="T17" fmla="*/ 6 h 7"/>
                <a:gd name="T18" fmla="*/ 0 w 14"/>
                <a:gd name="T19" fmla="*/ 7 h 7"/>
                <a:gd name="T20" fmla="*/ 2 w 14"/>
                <a:gd name="T21" fmla="*/ 6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 h="7">
                  <a:moveTo>
                    <a:pt x="2" y="6"/>
                  </a:moveTo>
                  <a:cubicBezTo>
                    <a:pt x="3" y="6"/>
                    <a:pt x="4" y="6"/>
                    <a:pt x="7" y="5"/>
                  </a:cubicBezTo>
                  <a:cubicBezTo>
                    <a:pt x="9" y="4"/>
                    <a:pt x="12" y="2"/>
                    <a:pt x="12" y="2"/>
                  </a:cubicBezTo>
                  <a:cubicBezTo>
                    <a:pt x="13" y="1"/>
                    <a:pt x="14" y="1"/>
                    <a:pt x="14" y="0"/>
                  </a:cubicBezTo>
                  <a:cubicBezTo>
                    <a:pt x="14" y="1"/>
                    <a:pt x="14" y="1"/>
                    <a:pt x="14" y="1"/>
                  </a:cubicBezTo>
                  <a:cubicBezTo>
                    <a:pt x="14" y="2"/>
                    <a:pt x="13" y="2"/>
                    <a:pt x="12" y="3"/>
                  </a:cubicBezTo>
                  <a:cubicBezTo>
                    <a:pt x="12" y="3"/>
                    <a:pt x="10" y="5"/>
                    <a:pt x="8" y="5"/>
                  </a:cubicBezTo>
                  <a:cubicBezTo>
                    <a:pt x="5" y="6"/>
                    <a:pt x="5" y="6"/>
                    <a:pt x="4" y="6"/>
                  </a:cubicBezTo>
                  <a:cubicBezTo>
                    <a:pt x="4" y="6"/>
                    <a:pt x="2" y="6"/>
                    <a:pt x="1" y="6"/>
                  </a:cubicBezTo>
                  <a:cubicBezTo>
                    <a:pt x="1" y="6"/>
                    <a:pt x="0" y="7"/>
                    <a:pt x="0" y="7"/>
                  </a:cubicBezTo>
                  <a:cubicBezTo>
                    <a:pt x="0" y="7"/>
                    <a:pt x="0" y="6"/>
                    <a:pt x="2" y="6"/>
                  </a:cubicBezTo>
                  <a:close/>
                </a:path>
              </a:pathLst>
            </a:custGeom>
            <a:solidFill>
              <a:srgbClr val="38373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125" name="Freeform 1044"/>
            <p:cNvSpPr/>
            <p:nvPr/>
          </p:nvSpPr>
          <p:spPr bwMode="auto">
            <a:xfrm>
              <a:off x="8250238" y="5703888"/>
              <a:ext cx="14288" cy="7938"/>
            </a:xfrm>
            <a:custGeom>
              <a:avLst/>
              <a:gdLst>
                <a:gd name="T0" fmla="*/ 6 w 9"/>
                <a:gd name="T1" fmla="*/ 3 h 5"/>
                <a:gd name="T2" fmla="*/ 9 w 9"/>
                <a:gd name="T3" fmla="*/ 2 h 5"/>
                <a:gd name="T4" fmla="*/ 9 w 9"/>
                <a:gd name="T5" fmla="*/ 3 h 5"/>
                <a:gd name="T6" fmla="*/ 6 w 9"/>
                <a:gd name="T7" fmla="*/ 4 h 5"/>
                <a:gd name="T8" fmla="*/ 0 w 9"/>
                <a:gd name="T9" fmla="*/ 1 h 5"/>
                <a:gd name="T10" fmla="*/ 0 w 9"/>
                <a:gd name="T11" fmla="*/ 0 h 5"/>
                <a:gd name="T12" fmla="*/ 6 w 9"/>
                <a:gd name="T13" fmla="*/ 3 h 5"/>
              </a:gdLst>
              <a:ahLst/>
              <a:cxnLst>
                <a:cxn ang="0">
                  <a:pos x="T0" y="T1"/>
                </a:cxn>
                <a:cxn ang="0">
                  <a:pos x="T2" y="T3"/>
                </a:cxn>
                <a:cxn ang="0">
                  <a:pos x="T4" y="T5"/>
                </a:cxn>
                <a:cxn ang="0">
                  <a:pos x="T6" y="T7"/>
                </a:cxn>
                <a:cxn ang="0">
                  <a:pos x="T8" y="T9"/>
                </a:cxn>
                <a:cxn ang="0">
                  <a:pos x="T10" y="T11"/>
                </a:cxn>
                <a:cxn ang="0">
                  <a:pos x="T12" y="T13"/>
                </a:cxn>
              </a:cxnLst>
              <a:rect l="0" t="0" r="r" b="b"/>
              <a:pathLst>
                <a:path w="9" h="5">
                  <a:moveTo>
                    <a:pt x="6" y="3"/>
                  </a:moveTo>
                  <a:cubicBezTo>
                    <a:pt x="9" y="2"/>
                    <a:pt x="9" y="2"/>
                    <a:pt x="9" y="2"/>
                  </a:cubicBezTo>
                  <a:cubicBezTo>
                    <a:pt x="9" y="3"/>
                    <a:pt x="9" y="3"/>
                    <a:pt x="9" y="3"/>
                  </a:cubicBezTo>
                  <a:cubicBezTo>
                    <a:pt x="6" y="4"/>
                    <a:pt x="6" y="4"/>
                    <a:pt x="6" y="4"/>
                  </a:cubicBezTo>
                  <a:cubicBezTo>
                    <a:pt x="2" y="5"/>
                    <a:pt x="0" y="2"/>
                    <a:pt x="0" y="1"/>
                  </a:cubicBezTo>
                  <a:cubicBezTo>
                    <a:pt x="0" y="0"/>
                    <a:pt x="0" y="0"/>
                    <a:pt x="0" y="0"/>
                  </a:cubicBezTo>
                  <a:cubicBezTo>
                    <a:pt x="0" y="1"/>
                    <a:pt x="2" y="4"/>
                    <a:pt x="6" y="3"/>
                  </a:cubicBezTo>
                  <a:close/>
                </a:path>
              </a:pathLst>
            </a:custGeom>
            <a:solidFill>
              <a:srgbClr val="38373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126" name="Freeform 1045"/>
            <p:cNvSpPr/>
            <p:nvPr/>
          </p:nvSpPr>
          <p:spPr bwMode="auto">
            <a:xfrm>
              <a:off x="8251825" y="5614988"/>
              <a:ext cx="11113" cy="14288"/>
            </a:xfrm>
            <a:custGeom>
              <a:avLst/>
              <a:gdLst>
                <a:gd name="T0" fmla="*/ 0 w 7"/>
                <a:gd name="T1" fmla="*/ 2 h 9"/>
                <a:gd name="T2" fmla="*/ 3 w 7"/>
                <a:gd name="T3" fmla="*/ 5 h 9"/>
                <a:gd name="T4" fmla="*/ 5 w 7"/>
                <a:gd name="T5" fmla="*/ 8 h 9"/>
                <a:gd name="T6" fmla="*/ 7 w 7"/>
                <a:gd name="T7" fmla="*/ 8 h 9"/>
                <a:gd name="T8" fmla="*/ 5 w 7"/>
                <a:gd name="T9" fmla="*/ 3 h 9"/>
                <a:gd name="T10" fmla="*/ 2 w 7"/>
                <a:gd name="T11" fmla="*/ 0 h 9"/>
                <a:gd name="T12" fmla="*/ 0 w 7"/>
                <a:gd name="T13" fmla="*/ 2 h 9"/>
              </a:gdLst>
              <a:ahLst/>
              <a:cxnLst>
                <a:cxn ang="0">
                  <a:pos x="T0" y="T1"/>
                </a:cxn>
                <a:cxn ang="0">
                  <a:pos x="T2" y="T3"/>
                </a:cxn>
                <a:cxn ang="0">
                  <a:pos x="T4" y="T5"/>
                </a:cxn>
                <a:cxn ang="0">
                  <a:pos x="T6" y="T7"/>
                </a:cxn>
                <a:cxn ang="0">
                  <a:pos x="T8" y="T9"/>
                </a:cxn>
                <a:cxn ang="0">
                  <a:pos x="T10" y="T11"/>
                </a:cxn>
                <a:cxn ang="0">
                  <a:pos x="T12" y="T13"/>
                </a:cxn>
              </a:cxnLst>
              <a:rect l="0" t="0" r="r" b="b"/>
              <a:pathLst>
                <a:path w="7" h="9">
                  <a:moveTo>
                    <a:pt x="0" y="2"/>
                  </a:moveTo>
                  <a:cubicBezTo>
                    <a:pt x="0" y="4"/>
                    <a:pt x="2" y="5"/>
                    <a:pt x="3" y="5"/>
                  </a:cubicBezTo>
                  <a:cubicBezTo>
                    <a:pt x="4" y="5"/>
                    <a:pt x="4" y="7"/>
                    <a:pt x="5" y="8"/>
                  </a:cubicBezTo>
                  <a:cubicBezTo>
                    <a:pt x="6" y="9"/>
                    <a:pt x="7" y="9"/>
                    <a:pt x="7" y="8"/>
                  </a:cubicBezTo>
                  <a:cubicBezTo>
                    <a:pt x="7" y="8"/>
                    <a:pt x="6" y="4"/>
                    <a:pt x="5" y="3"/>
                  </a:cubicBezTo>
                  <a:cubicBezTo>
                    <a:pt x="4" y="0"/>
                    <a:pt x="3" y="0"/>
                    <a:pt x="2" y="0"/>
                  </a:cubicBezTo>
                  <a:cubicBezTo>
                    <a:pt x="0" y="0"/>
                    <a:pt x="0" y="1"/>
                    <a:pt x="0" y="2"/>
                  </a:cubicBezTo>
                  <a:close/>
                </a:path>
              </a:pathLst>
            </a:custGeom>
            <a:solidFill>
              <a:srgbClr val="FFE8D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127" name="Freeform 1046"/>
            <p:cNvSpPr/>
            <p:nvPr/>
          </p:nvSpPr>
          <p:spPr bwMode="auto">
            <a:xfrm>
              <a:off x="8239125" y="5526088"/>
              <a:ext cx="23813" cy="87313"/>
            </a:xfrm>
            <a:custGeom>
              <a:avLst/>
              <a:gdLst>
                <a:gd name="T0" fmla="*/ 8 w 15"/>
                <a:gd name="T1" fmla="*/ 55 h 55"/>
                <a:gd name="T2" fmla="*/ 4 w 15"/>
                <a:gd name="T3" fmla="*/ 52 h 55"/>
                <a:gd name="T4" fmla="*/ 4 w 15"/>
                <a:gd name="T5" fmla="*/ 51 h 55"/>
                <a:gd name="T6" fmla="*/ 0 w 15"/>
                <a:gd name="T7" fmla="*/ 31 h 55"/>
                <a:gd name="T8" fmla="*/ 1 w 15"/>
                <a:gd name="T9" fmla="*/ 12 h 55"/>
                <a:gd name="T10" fmla="*/ 10 w 15"/>
                <a:gd name="T11" fmla="*/ 1 h 55"/>
                <a:gd name="T12" fmla="*/ 13 w 15"/>
                <a:gd name="T13" fmla="*/ 12 h 55"/>
                <a:gd name="T14" fmla="*/ 11 w 15"/>
                <a:gd name="T15" fmla="*/ 31 h 55"/>
                <a:gd name="T16" fmla="*/ 12 w 15"/>
                <a:gd name="T17" fmla="*/ 51 h 55"/>
                <a:gd name="T18" fmla="*/ 8 w 15"/>
                <a:gd name="T19"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55">
                  <a:moveTo>
                    <a:pt x="8" y="55"/>
                  </a:moveTo>
                  <a:cubicBezTo>
                    <a:pt x="7" y="55"/>
                    <a:pt x="4" y="52"/>
                    <a:pt x="4" y="52"/>
                  </a:cubicBezTo>
                  <a:cubicBezTo>
                    <a:pt x="4" y="52"/>
                    <a:pt x="4" y="52"/>
                    <a:pt x="4" y="51"/>
                  </a:cubicBezTo>
                  <a:cubicBezTo>
                    <a:pt x="3" y="48"/>
                    <a:pt x="0" y="35"/>
                    <a:pt x="0" y="31"/>
                  </a:cubicBezTo>
                  <a:cubicBezTo>
                    <a:pt x="0" y="25"/>
                    <a:pt x="1" y="12"/>
                    <a:pt x="1" y="12"/>
                  </a:cubicBezTo>
                  <a:cubicBezTo>
                    <a:pt x="1" y="12"/>
                    <a:pt x="2" y="0"/>
                    <a:pt x="10" y="1"/>
                  </a:cubicBezTo>
                  <a:cubicBezTo>
                    <a:pt x="15" y="2"/>
                    <a:pt x="13" y="8"/>
                    <a:pt x="13" y="12"/>
                  </a:cubicBezTo>
                  <a:cubicBezTo>
                    <a:pt x="13" y="15"/>
                    <a:pt x="11" y="31"/>
                    <a:pt x="11" y="31"/>
                  </a:cubicBezTo>
                  <a:cubicBezTo>
                    <a:pt x="12" y="51"/>
                    <a:pt x="12" y="51"/>
                    <a:pt x="12" y="51"/>
                  </a:cubicBezTo>
                  <a:cubicBezTo>
                    <a:pt x="12" y="51"/>
                    <a:pt x="11" y="55"/>
                    <a:pt x="8" y="55"/>
                  </a:cubicBezTo>
                  <a:close/>
                </a:path>
              </a:pathLst>
            </a:custGeom>
            <a:solidFill>
              <a:srgbClr val="28282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128" name="Freeform 1047"/>
            <p:cNvSpPr/>
            <p:nvPr/>
          </p:nvSpPr>
          <p:spPr bwMode="auto">
            <a:xfrm>
              <a:off x="8245475" y="5614988"/>
              <a:ext cx="12700" cy="22225"/>
            </a:xfrm>
            <a:custGeom>
              <a:avLst/>
              <a:gdLst>
                <a:gd name="T0" fmla="*/ 2 w 8"/>
                <a:gd name="T1" fmla="*/ 0 h 14"/>
                <a:gd name="T2" fmla="*/ 6 w 8"/>
                <a:gd name="T3" fmla="*/ 0 h 14"/>
                <a:gd name="T4" fmla="*/ 8 w 8"/>
                <a:gd name="T5" fmla="*/ 4 h 14"/>
                <a:gd name="T6" fmla="*/ 8 w 8"/>
                <a:gd name="T7" fmla="*/ 5 h 14"/>
                <a:gd name="T8" fmla="*/ 7 w 8"/>
                <a:gd name="T9" fmla="*/ 11 h 14"/>
                <a:gd name="T10" fmla="*/ 4 w 8"/>
                <a:gd name="T11" fmla="*/ 14 h 14"/>
                <a:gd name="T12" fmla="*/ 4 w 8"/>
                <a:gd name="T13" fmla="*/ 14 h 14"/>
                <a:gd name="T14" fmla="*/ 1 w 8"/>
                <a:gd name="T15" fmla="*/ 11 h 14"/>
                <a:gd name="T16" fmla="*/ 0 w 8"/>
                <a:gd name="T17" fmla="*/ 4 h 14"/>
                <a:gd name="T18" fmla="*/ 2 w 8"/>
                <a:gd name="T19"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4">
                  <a:moveTo>
                    <a:pt x="2" y="0"/>
                  </a:moveTo>
                  <a:cubicBezTo>
                    <a:pt x="6" y="0"/>
                    <a:pt x="6" y="0"/>
                    <a:pt x="6" y="0"/>
                  </a:cubicBezTo>
                  <a:cubicBezTo>
                    <a:pt x="8" y="4"/>
                    <a:pt x="8" y="4"/>
                    <a:pt x="8" y="4"/>
                  </a:cubicBezTo>
                  <a:cubicBezTo>
                    <a:pt x="8" y="5"/>
                    <a:pt x="8" y="5"/>
                    <a:pt x="8" y="5"/>
                  </a:cubicBezTo>
                  <a:cubicBezTo>
                    <a:pt x="7" y="11"/>
                    <a:pt x="7" y="11"/>
                    <a:pt x="7" y="11"/>
                  </a:cubicBezTo>
                  <a:cubicBezTo>
                    <a:pt x="7" y="11"/>
                    <a:pt x="8" y="14"/>
                    <a:pt x="4" y="14"/>
                  </a:cubicBezTo>
                  <a:cubicBezTo>
                    <a:pt x="2" y="14"/>
                    <a:pt x="4" y="14"/>
                    <a:pt x="4" y="14"/>
                  </a:cubicBezTo>
                  <a:cubicBezTo>
                    <a:pt x="1" y="14"/>
                    <a:pt x="1" y="11"/>
                    <a:pt x="1" y="11"/>
                  </a:cubicBezTo>
                  <a:cubicBezTo>
                    <a:pt x="0" y="4"/>
                    <a:pt x="0" y="4"/>
                    <a:pt x="0" y="4"/>
                  </a:cubicBezTo>
                  <a:cubicBezTo>
                    <a:pt x="0" y="2"/>
                    <a:pt x="0" y="0"/>
                    <a:pt x="2" y="0"/>
                  </a:cubicBezTo>
                  <a:close/>
                </a:path>
              </a:pathLst>
            </a:custGeom>
            <a:solidFill>
              <a:srgbClr val="FFE8D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129" name="Freeform 1048"/>
            <p:cNvSpPr/>
            <p:nvPr/>
          </p:nvSpPr>
          <p:spPr bwMode="auto">
            <a:xfrm>
              <a:off x="8243888" y="5607050"/>
              <a:ext cx="15875" cy="11113"/>
            </a:xfrm>
            <a:custGeom>
              <a:avLst/>
              <a:gdLst>
                <a:gd name="T0" fmla="*/ 10 w 10"/>
                <a:gd name="T1" fmla="*/ 5 h 7"/>
                <a:gd name="T2" fmla="*/ 7 w 10"/>
                <a:gd name="T3" fmla="*/ 7 h 7"/>
                <a:gd name="T4" fmla="*/ 3 w 10"/>
                <a:gd name="T5" fmla="*/ 7 h 7"/>
                <a:gd name="T6" fmla="*/ 1 w 10"/>
                <a:gd name="T7" fmla="*/ 5 h 7"/>
                <a:gd name="T8" fmla="*/ 0 w 10"/>
                <a:gd name="T9" fmla="*/ 1 h 7"/>
                <a:gd name="T10" fmla="*/ 1 w 10"/>
                <a:gd name="T11" fmla="*/ 0 h 7"/>
                <a:gd name="T12" fmla="*/ 1 w 10"/>
                <a:gd name="T13" fmla="*/ 1 h 7"/>
                <a:gd name="T14" fmla="*/ 5 w 10"/>
                <a:gd name="T15" fmla="*/ 3 h 7"/>
                <a:gd name="T16" fmla="*/ 9 w 10"/>
                <a:gd name="T17" fmla="*/ 0 h 7"/>
                <a:gd name="T18" fmla="*/ 10 w 10"/>
                <a:gd name="T19" fmla="*/ 1 h 7"/>
                <a:gd name="T20" fmla="*/ 10 w 10"/>
                <a:gd name="T21"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 h="7">
                  <a:moveTo>
                    <a:pt x="10" y="5"/>
                  </a:moveTo>
                  <a:cubicBezTo>
                    <a:pt x="10" y="5"/>
                    <a:pt x="9" y="7"/>
                    <a:pt x="7" y="7"/>
                  </a:cubicBezTo>
                  <a:cubicBezTo>
                    <a:pt x="4" y="7"/>
                    <a:pt x="3" y="7"/>
                    <a:pt x="3" y="7"/>
                  </a:cubicBezTo>
                  <a:cubicBezTo>
                    <a:pt x="2" y="6"/>
                    <a:pt x="1" y="6"/>
                    <a:pt x="1" y="5"/>
                  </a:cubicBezTo>
                  <a:cubicBezTo>
                    <a:pt x="1" y="5"/>
                    <a:pt x="0" y="2"/>
                    <a:pt x="0" y="1"/>
                  </a:cubicBezTo>
                  <a:cubicBezTo>
                    <a:pt x="0" y="0"/>
                    <a:pt x="1" y="0"/>
                    <a:pt x="1" y="0"/>
                  </a:cubicBezTo>
                  <a:cubicBezTo>
                    <a:pt x="1" y="1"/>
                    <a:pt x="1" y="1"/>
                    <a:pt x="1" y="1"/>
                  </a:cubicBezTo>
                  <a:cubicBezTo>
                    <a:pt x="1" y="2"/>
                    <a:pt x="2" y="3"/>
                    <a:pt x="5" y="3"/>
                  </a:cubicBezTo>
                  <a:cubicBezTo>
                    <a:pt x="9" y="3"/>
                    <a:pt x="9" y="0"/>
                    <a:pt x="9" y="0"/>
                  </a:cubicBezTo>
                  <a:cubicBezTo>
                    <a:pt x="10" y="0"/>
                    <a:pt x="10" y="1"/>
                    <a:pt x="10" y="1"/>
                  </a:cubicBezTo>
                  <a:lnTo>
                    <a:pt x="10" y="5"/>
                  </a:lnTo>
                  <a:close/>
                </a:path>
              </a:pathLst>
            </a:custGeom>
            <a:solidFill>
              <a:srgbClr val="E4EFF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130" name="Freeform 1049"/>
            <p:cNvSpPr/>
            <p:nvPr/>
          </p:nvSpPr>
          <p:spPr bwMode="auto">
            <a:xfrm>
              <a:off x="8259763" y="5487988"/>
              <a:ext cx="31750" cy="41275"/>
            </a:xfrm>
            <a:custGeom>
              <a:avLst/>
              <a:gdLst>
                <a:gd name="T0" fmla="*/ 13 w 20"/>
                <a:gd name="T1" fmla="*/ 1 h 26"/>
                <a:gd name="T2" fmla="*/ 20 w 20"/>
                <a:gd name="T3" fmla="*/ 1 h 26"/>
                <a:gd name="T4" fmla="*/ 17 w 20"/>
                <a:gd name="T5" fmla="*/ 20 h 26"/>
                <a:gd name="T6" fmla="*/ 12 w 20"/>
                <a:gd name="T7" fmla="*/ 26 h 26"/>
                <a:gd name="T8" fmla="*/ 4 w 20"/>
                <a:gd name="T9" fmla="*/ 23 h 26"/>
                <a:gd name="T10" fmla="*/ 1 w 20"/>
                <a:gd name="T11" fmla="*/ 13 h 26"/>
                <a:gd name="T12" fmla="*/ 0 w 20"/>
                <a:gd name="T13" fmla="*/ 0 h 26"/>
                <a:gd name="T14" fmla="*/ 13 w 20"/>
                <a:gd name="T15" fmla="*/ 1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 h="26">
                  <a:moveTo>
                    <a:pt x="13" y="1"/>
                  </a:moveTo>
                  <a:cubicBezTo>
                    <a:pt x="20" y="1"/>
                    <a:pt x="20" y="1"/>
                    <a:pt x="20" y="1"/>
                  </a:cubicBezTo>
                  <a:cubicBezTo>
                    <a:pt x="17" y="20"/>
                    <a:pt x="17" y="20"/>
                    <a:pt x="17" y="20"/>
                  </a:cubicBezTo>
                  <a:cubicBezTo>
                    <a:pt x="16" y="25"/>
                    <a:pt x="14" y="26"/>
                    <a:pt x="12" y="26"/>
                  </a:cubicBezTo>
                  <a:cubicBezTo>
                    <a:pt x="9" y="25"/>
                    <a:pt x="5" y="24"/>
                    <a:pt x="4" y="23"/>
                  </a:cubicBezTo>
                  <a:cubicBezTo>
                    <a:pt x="0" y="21"/>
                    <a:pt x="1" y="13"/>
                    <a:pt x="1" y="13"/>
                  </a:cubicBezTo>
                  <a:cubicBezTo>
                    <a:pt x="0" y="0"/>
                    <a:pt x="0" y="0"/>
                    <a:pt x="0" y="0"/>
                  </a:cubicBezTo>
                  <a:lnTo>
                    <a:pt x="13" y="1"/>
                  </a:lnTo>
                  <a:close/>
                </a:path>
              </a:pathLst>
            </a:custGeom>
            <a:solidFill>
              <a:srgbClr val="FFE1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131" name="Freeform 1050"/>
            <p:cNvSpPr/>
            <p:nvPr/>
          </p:nvSpPr>
          <p:spPr bwMode="auto">
            <a:xfrm>
              <a:off x="8255000" y="5510213"/>
              <a:ext cx="34925" cy="98425"/>
            </a:xfrm>
            <a:custGeom>
              <a:avLst/>
              <a:gdLst>
                <a:gd name="T0" fmla="*/ 1 w 22"/>
                <a:gd name="T1" fmla="*/ 21 h 62"/>
                <a:gd name="T2" fmla="*/ 2 w 22"/>
                <a:gd name="T3" fmla="*/ 11 h 62"/>
                <a:gd name="T4" fmla="*/ 3 w 22"/>
                <a:gd name="T5" fmla="*/ 0 h 62"/>
                <a:gd name="T6" fmla="*/ 13 w 22"/>
                <a:gd name="T7" fmla="*/ 3 h 62"/>
                <a:gd name="T8" fmla="*/ 12 w 22"/>
                <a:gd name="T9" fmla="*/ 13 h 62"/>
                <a:gd name="T10" fmla="*/ 14 w 22"/>
                <a:gd name="T11" fmla="*/ 16 h 62"/>
                <a:gd name="T12" fmla="*/ 18 w 22"/>
                <a:gd name="T13" fmla="*/ 24 h 62"/>
                <a:gd name="T14" fmla="*/ 22 w 22"/>
                <a:gd name="T15" fmla="*/ 33 h 62"/>
                <a:gd name="T16" fmla="*/ 22 w 22"/>
                <a:gd name="T17" fmla="*/ 59 h 62"/>
                <a:gd name="T18" fmla="*/ 0 w 22"/>
                <a:gd name="T19" fmla="*/ 62 h 62"/>
                <a:gd name="T20" fmla="*/ 0 w 22"/>
                <a:gd name="T21" fmla="*/ 27 h 62"/>
                <a:gd name="T22" fmla="*/ 1 w 22"/>
                <a:gd name="T23" fmla="*/ 2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62">
                  <a:moveTo>
                    <a:pt x="1" y="21"/>
                  </a:moveTo>
                  <a:cubicBezTo>
                    <a:pt x="2" y="11"/>
                    <a:pt x="2" y="11"/>
                    <a:pt x="2" y="11"/>
                  </a:cubicBezTo>
                  <a:cubicBezTo>
                    <a:pt x="3" y="0"/>
                    <a:pt x="3" y="0"/>
                    <a:pt x="3" y="0"/>
                  </a:cubicBezTo>
                  <a:cubicBezTo>
                    <a:pt x="13" y="3"/>
                    <a:pt x="13" y="3"/>
                    <a:pt x="13" y="3"/>
                  </a:cubicBezTo>
                  <a:cubicBezTo>
                    <a:pt x="12" y="13"/>
                    <a:pt x="12" y="13"/>
                    <a:pt x="12" y="13"/>
                  </a:cubicBezTo>
                  <a:cubicBezTo>
                    <a:pt x="12" y="15"/>
                    <a:pt x="13" y="15"/>
                    <a:pt x="14" y="16"/>
                  </a:cubicBezTo>
                  <a:cubicBezTo>
                    <a:pt x="18" y="24"/>
                    <a:pt x="18" y="24"/>
                    <a:pt x="18" y="24"/>
                  </a:cubicBezTo>
                  <a:cubicBezTo>
                    <a:pt x="19" y="25"/>
                    <a:pt x="22" y="28"/>
                    <a:pt x="22" y="33"/>
                  </a:cubicBezTo>
                  <a:cubicBezTo>
                    <a:pt x="22" y="59"/>
                    <a:pt x="22" y="59"/>
                    <a:pt x="22" y="59"/>
                  </a:cubicBezTo>
                  <a:cubicBezTo>
                    <a:pt x="0" y="62"/>
                    <a:pt x="0" y="62"/>
                    <a:pt x="0" y="62"/>
                  </a:cubicBezTo>
                  <a:cubicBezTo>
                    <a:pt x="0" y="27"/>
                    <a:pt x="0" y="27"/>
                    <a:pt x="0" y="27"/>
                  </a:cubicBezTo>
                  <a:cubicBezTo>
                    <a:pt x="0" y="25"/>
                    <a:pt x="1" y="23"/>
                    <a:pt x="1" y="21"/>
                  </a:cubicBezTo>
                  <a:close/>
                </a:path>
              </a:pathLst>
            </a:custGeom>
            <a:solidFill>
              <a:srgbClr val="FFE1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132" name="Freeform 1051"/>
            <p:cNvSpPr/>
            <p:nvPr/>
          </p:nvSpPr>
          <p:spPr bwMode="auto">
            <a:xfrm>
              <a:off x="8251825" y="5475288"/>
              <a:ext cx="41275" cy="47625"/>
            </a:xfrm>
            <a:custGeom>
              <a:avLst/>
              <a:gdLst>
                <a:gd name="T0" fmla="*/ 23 w 26"/>
                <a:gd name="T1" fmla="*/ 7 h 30"/>
                <a:gd name="T2" fmla="*/ 25 w 26"/>
                <a:gd name="T3" fmla="*/ 13 h 30"/>
                <a:gd name="T4" fmla="*/ 22 w 26"/>
                <a:gd name="T5" fmla="*/ 16 h 30"/>
                <a:gd name="T6" fmla="*/ 20 w 26"/>
                <a:gd name="T7" fmla="*/ 22 h 30"/>
                <a:gd name="T8" fmla="*/ 19 w 26"/>
                <a:gd name="T9" fmla="*/ 23 h 30"/>
                <a:gd name="T10" fmla="*/ 19 w 26"/>
                <a:gd name="T11" fmla="*/ 20 h 30"/>
                <a:gd name="T12" fmla="*/ 15 w 26"/>
                <a:gd name="T13" fmla="*/ 23 h 30"/>
                <a:gd name="T14" fmla="*/ 14 w 26"/>
                <a:gd name="T15" fmla="*/ 26 h 30"/>
                <a:gd name="T16" fmla="*/ 8 w 26"/>
                <a:gd name="T17" fmla="*/ 29 h 30"/>
                <a:gd name="T18" fmla="*/ 4 w 26"/>
                <a:gd name="T19" fmla="*/ 27 h 30"/>
                <a:gd name="T20" fmla="*/ 2 w 26"/>
                <a:gd name="T21" fmla="*/ 19 h 30"/>
                <a:gd name="T22" fmla="*/ 16 w 26"/>
                <a:gd name="T23" fmla="*/ 4 h 30"/>
                <a:gd name="T24" fmla="*/ 23 w 26"/>
                <a:gd name="T25" fmla="*/ 7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 h="30">
                  <a:moveTo>
                    <a:pt x="23" y="7"/>
                  </a:moveTo>
                  <a:cubicBezTo>
                    <a:pt x="26" y="8"/>
                    <a:pt x="25" y="13"/>
                    <a:pt x="25" y="13"/>
                  </a:cubicBezTo>
                  <a:cubicBezTo>
                    <a:pt x="22" y="16"/>
                    <a:pt x="22" y="16"/>
                    <a:pt x="22" y="16"/>
                  </a:cubicBezTo>
                  <a:cubicBezTo>
                    <a:pt x="20" y="22"/>
                    <a:pt x="20" y="22"/>
                    <a:pt x="20" y="22"/>
                  </a:cubicBezTo>
                  <a:cubicBezTo>
                    <a:pt x="20" y="23"/>
                    <a:pt x="19" y="24"/>
                    <a:pt x="19" y="23"/>
                  </a:cubicBezTo>
                  <a:cubicBezTo>
                    <a:pt x="18" y="22"/>
                    <a:pt x="19" y="21"/>
                    <a:pt x="19" y="20"/>
                  </a:cubicBezTo>
                  <a:cubicBezTo>
                    <a:pt x="18" y="20"/>
                    <a:pt x="17" y="19"/>
                    <a:pt x="15" y="23"/>
                  </a:cubicBezTo>
                  <a:cubicBezTo>
                    <a:pt x="14" y="26"/>
                    <a:pt x="14" y="26"/>
                    <a:pt x="14" y="26"/>
                  </a:cubicBezTo>
                  <a:cubicBezTo>
                    <a:pt x="13" y="30"/>
                    <a:pt x="10" y="30"/>
                    <a:pt x="8" y="29"/>
                  </a:cubicBezTo>
                  <a:cubicBezTo>
                    <a:pt x="8" y="29"/>
                    <a:pt x="5" y="28"/>
                    <a:pt x="4" y="27"/>
                  </a:cubicBezTo>
                  <a:cubicBezTo>
                    <a:pt x="4" y="26"/>
                    <a:pt x="2" y="20"/>
                    <a:pt x="2" y="19"/>
                  </a:cubicBezTo>
                  <a:cubicBezTo>
                    <a:pt x="0" y="12"/>
                    <a:pt x="3" y="0"/>
                    <a:pt x="16" y="4"/>
                  </a:cubicBezTo>
                  <a:cubicBezTo>
                    <a:pt x="20" y="5"/>
                    <a:pt x="23" y="7"/>
                    <a:pt x="23" y="7"/>
                  </a:cubicBezTo>
                  <a:close/>
                </a:path>
              </a:pathLst>
            </a:custGeom>
            <a:solidFill>
              <a:srgbClr val="3A200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133" name="Freeform 1052"/>
            <p:cNvSpPr/>
            <p:nvPr/>
          </p:nvSpPr>
          <p:spPr bwMode="auto">
            <a:xfrm>
              <a:off x="8245475" y="5607050"/>
              <a:ext cx="31750" cy="98425"/>
            </a:xfrm>
            <a:custGeom>
              <a:avLst/>
              <a:gdLst>
                <a:gd name="T0" fmla="*/ 20 w 20"/>
                <a:gd name="T1" fmla="*/ 1 h 62"/>
                <a:gd name="T2" fmla="*/ 19 w 20"/>
                <a:gd name="T3" fmla="*/ 59 h 62"/>
                <a:gd name="T4" fmla="*/ 9 w 20"/>
                <a:gd name="T5" fmla="*/ 62 h 62"/>
                <a:gd name="T6" fmla="*/ 2 w 20"/>
                <a:gd name="T7" fmla="*/ 59 h 62"/>
                <a:gd name="T8" fmla="*/ 0 w 20"/>
                <a:gd name="T9" fmla="*/ 0 h 62"/>
                <a:gd name="T10" fmla="*/ 20 w 20"/>
                <a:gd name="T11" fmla="*/ 1 h 62"/>
              </a:gdLst>
              <a:ahLst/>
              <a:cxnLst>
                <a:cxn ang="0">
                  <a:pos x="T0" y="T1"/>
                </a:cxn>
                <a:cxn ang="0">
                  <a:pos x="T2" y="T3"/>
                </a:cxn>
                <a:cxn ang="0">
                  <a:pos x="T4" y="T5"/>
                </a:cxn>
                <a:cxn ang="0">
                  <a:pos x="T6" y="T7"/>
                </a:cxn>
                <a:cxn ang="0">
                  <a:pos x="T8" y="T9"/>
                </a:cxn>
                <a:cxn ang="0">
                  <a:pos x="T10" y="T11"/>
                </a:cxn>
              </a:cxnLst>
              <a:rect l="0" t="0" r="r" b="b"/>
              <a:pathLst>
                <a:path w="20" h="62">
                  <a:moveTo>
                    <a:pt x="20" y="1"/>
                  </a:moveTo>
                  <a:cubicBezTo>
                    <a:pt x="19" y="59"/>
                    <a:pt x="19" y="59"/>
                    <a:pt x="19" y="59"/>
                  </a:cubicBezTo>
                  <a:cubicBezTo>
                    <a:pt x="19" y="59"/>
                    <a:pt x="16" y="62"/>
                    <a:pt x="9" y="62"/>
                  </a:cubicBezTo>
                  <a:cubicBezTo>
                    <a:pt x="6" y="62"/>
                    <a:pt x="2" y="60"/>
                    <a:pt x="2" y="59"/>
                  </a:cubicBezTo>
                  <a:cubicBezTo>
                    <a:pt x="0" y="0"/>
                    <a:pt x="0" y="0"/>
                    <a:pt x="0" y="0"/>
                  </a:cubicBezTo>
                  <a:lnTo>
                    <a:pt x="20" y="1"/>
                  </a:lnTo>
                  <a:close/>
                </a:path>
              </a:pathLst>
            </a:custGeom>
            <a:solidFill>
              <a:srgbClr val="28282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134" name="Freeform 1053"/>
            <p:cNvSpPr/>
            <p:nvPr/>
          </p:nvSpPr>
          <p:spPr bwMode="auto">
            <a:xfrm>
              <a:off x="8253413" y="5618163"/>
              <a:ext cx="31750" cy="96838"/>
            </a:xfrm>
            <a:custGeom>
              <a:avLst/>
              <a:gdLst>
                <a:gd name="T0" fmla="*/ 20 w 20"/>
                <a:gd name="T1" fmla="*/ 0 h 61"/>
                <a:gd name="T2" fmla="*/ 18 w 20"/>
                <a:gd name="T3" fmla="*/ 51 h 61"/>
                <a:gd name="T4" fmla="*/ 19 w 20"/>
                <a:gd name="T5" fmla="*/ 53 h 61"/>
                <a:gd name="T6" fmla="*/ 19 w 20"/>
                <a:gd name="T7" fmla="*/ 55 h 61"/>
                <a:gd name="T8" fmla="*/ 9 w 20"/>
                <a:gd name="T9" fmla="*/ 61 h 61"/>
                <a:gd name="T10" fmla="*/ 4 w 20"/>
                <a:gd name="T11" fmla="*/ 59 h 61"/>
                <a:gd name="T12" fmla="*/ 0 w 20"/>
                <a:gd name="T13" fmla="*/ 0 h 61"/>
                <a:gd name="T14" fmla="*/ 20 w 20"/>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 h="61">
                  <a:moveTo>
                    <a:pt x="20" y="0"/>
                  </a:moveTo>
                  <a:cubicBezTo>
                    <a:pt x="18" y="51"/>
                    <a:pt x="18" y="51"/>
                    <a:pt x="18" y="51"/>
                  </a:cubicBezTo>
                  <a:cubicBezTo>
                    <a:pt x="19" y="51"/>
                    <a:pt x="19" y="52"/>
                    <a:pt x="19" y="53"/>
                  </a:cubicBezTo>
                  <a:cubicBezTo>
                    <a:pt x="20" y="53"/>
                    <a:pt x="20" y="54"/>
                    <a:pt x="19" y="55"/>
                  </a:cubicBezTo>
                  <a:cubicBezTo>
                    <a:pt x="19" y="56"/>
                    <a:pt x="16" y="61"/>
                    <a:pt x="9" y="61"/>
                  </a:cubicBezTo>
                  <a:cubicBezTo>
                    <a:pt x="6" y="61"/>
                    <a:pt x="4" y="60"/>
                    <a:pt x="4" y="59"/>
                  </a:cubicBezTo>
                  <a:cubicBezTo>
                    <a:pt x="0" y="0"/>
                    <a:pt x="0" y="0"/>
                    <a:pt x="0" y="0"/>
                  </a:cubicBezTo>
                  <a:lnTo>
                    <a:pt x="20" y="0"/>
                  </a:lnTo>
                  <a:close/>
                </a:path>
              </a:pathLst>
            </a:custGeom>
            <a:solidFill>
              <a:srgbClr val="38373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135" name="Freeform 1054"/>
            <p:cNvSpPr/>
            <p:nvPr/>
          </p:nvSpPr>
          <p:spPr bwMode="auto">
            <a:xfrm>
              <a:off x="8256588" y="5522913"/>
              <a:ext cx="22225" cy="15875"/>
            </a:xfrm>
            <a:custGeom>
              <a:avLst/>
              <a:gdLst>
                <a:gd name="T0" fmla="*/ 2 w 14"/>
                <a:gd name="T1" fmla="*/ 0 h 10"/>
                <a:gd name="T2" fmla="*/ 0 w 14"/>
                <a:gd name="T3" fmla="*/ 1 h 10"/>
                <a:gd name="T4" fmla="*/ 0 w 14"/>
                <a:gd name="T5" fmla="*/ 2 h 10"/>
                <a:gd name="T6" fmla="*/ 0 w 14"/>
                <a:gd name="T7" fmla="*/ 3 h 10"/>
                <a:gd name="T8" fmla="*/ 11 w 14"/>
                <a:gd name="T9" fmla="*/ 8 h 10"/>
                <a:gd name="T10" fmla="*/ 14 w 14"/>
                <a:gd name="T11" fmla="*/ 10 h 10"/>
                <a:gd name="T12" fmla="*/ 13 w 14"/>
                <a:gd name="T13" fmla="*/ 8 h 10"/>
                <a:gd name="T14" fmla="*/ 7 w 14"/>
                <a:gd name="T15" fmla="*/ 2 h 10"/>
                <a:gd name="T16" fmla="*/ 2 w 14"/>
                <a:gd name="T17"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10">
                  <a:moveTo>
                    <a:pt x="2" y="0"/>
                  </a:moveTo>
                  <a:cubicBezTo>
                    <a:pt x="1" y="0"/>
                    <a:pt x="1" y="0"/>
                    <a:pt x="0" y="1"/>
                  </a:cubicBezTo>
                  <a:cubicBezTo>
                    <a:pt x="0" y="2"/>
                    <a:pt x="0" y="2"/>
                    <a:pt x="0" y="2"/>
                  </a:cubicBezTo>
                  <a:cubicBezTo>
                    <a:pt x="0" y="3"/>
                    <a:pt x="0" y="3"/>
                    <a:pt x="0" y="3"/>
                  </a:cubicBezTo>
                  <a:cubicBezTo>
                    <a:pt x="0" y="3"/>
                    <a:pt x="6" y="5"/>
                    <a:pt x="11" y="8"/>
                  </a:cubicBezTo>
                  <a:cubicBezTo>
                    <a:pt x="14" y="10"/>
                    <a:pt x="14" y="10"/>
                    <a:pt x="14" y="10"/>
                  </a:cubicBezTo>
                  <a:cubicBezTo>
                    <a:pt x="13" y="8"/>
                    <a:pt x="13" y="8"/>
                    <a:pt x="13" y="8"/>
                  </a:cubicBezTo>
                  <a:cubicBezTo>
                    <a:pt x="13" y="6"/>
                    <a:pt x="10" y="3"/>
                    <a:pt x="7" y="2"/>
                  </a:cubicBezTo>
                  <a:cubicBezTo>
                    <a:pt x="7" y="2"/>
                    <a:pt x="4" y="0"/>
                    <a:pt x="2" y="0"/>
                  </a:cubicBezTo>
                  <a:close/>
                </a:path>
              </a:pathLst>
            </a:custGeom>
            <a:solidFill>
              <a:srgbClr val="E4EFF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136" name="Freeform 1055"/>
            <p:cNvSpPr/>
            <p:nvPr/>
          </p:nvSpPr>
          <p:spPr bwMode="auto">
            <a:xfrm>
              <a:off x="8277225" y="5507038"/>
              <a:ext cx="4763" cy="7938"/>
            </a:xfrm>
            <a:custGeom>
              <a:avLst/>
              <a:gdLst>
                <a:gd name="T0" fmla="*/ 3 w 3"/>
                <a:gd name="T1" fmla="*/ 0 h 5"/>
                <a:gd name="T2" fmla="*/ 1 w 3"/>
                <a:gd name="T3" fmla="*/ 2 h 5"/>
                <a:gd name="T4" fmla="*/ 1 w 3"/>
                <a:gd name="T5" fmla="*/ 4 h 5"/>
                <a:gd name="T6" fmla="*/ 2 w 3"/>
                <a:gd name="T7" fmla="*/ 5 h 5"/>
                <a:gd name="T8" fmla="*/ 2 w 3"/>
                <a:gd name="T9" fmla="*/ 2 h 5"/>
                <a:gd name="T10" fmla="*/ 3 w 3"/>
                <a:gd name="T11" fmla="*/ 0 h 5"/>
              </a:gdLst>
              <a:ahLst/>
              <a:cxnLst>
                <a:cxn ang="0">
                  <a:pos x="T0" y="T1"/>
                </a:cxn>
                <a:cxn ang="0">
                  <a:pos x="T2" y="T3"/>
                </a:cxn>
                <a:cxn ang="0">
                  <a:pos x="T4" y="T5"/>
                </a:cxn>
                <a:cxn ang="0">
                  <a:pos x="T6" y="T7"/>
                </a:cxn>
                <a:cxn ang="0">
                  <a:pos x="T8" y="T9"/>
                </a:cxn>
                <a:cxn ang="0">
                  <a:pos x="T10" y="T11"/>
                </a:cxn>
              </a:cxnLst>
              <a:rect l="0" t="0" r="r" b="b"/>
              <a:pathLst>
                <a:path w="3" h="5">
                  <a:moveTo>
                    <a:pt x="3" y="0"/>
                  </a:moveTo>
                  <a:cubicBezTo>
                    <a:pt x="3" y="0"/>
                    <a:pt x="1" y="0"/>
                    <a:pt x="1" y="2"/>
                  </a:cubicBezTo>
                  <a:cubicBezTo>
                    <a:pt x="0" y="3"/>
                    <a:pt x="1" y="4"/>
                    <a:pt x="1" y="4"/>
                  </a:cubicBezTo>
                  <a:cubicBezTo>
                    <a:pt x="1" y="5"/>
                    <a:pt x="2" y="5"/>
                    <a:pt x="2" y="5"/>
                  </a:cubicBezTo>
                  <a:cubicBezTo>
                    <a:pt x="2" y="5"/>
                    <a:pt x="2" y="2"/>
                    <a:pt x="2" y="2"/>
                  </a:cubicBezTo>
                  <a:cubicBezTo>
                    <a:pt x="2" y="1"/>
                    <a:pt x="3" y="0"/>
                    <a:pt x="3" y="0"/>
                  </a:cubicBezTo>
                  <a:close/>
                </a:path>
              </a:pathLst>
            </a:custGeom>
            <a:solidFill>
              <a:srgbClr val="EFCFB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137" name="Freeform 1056"/>
            <p:cNvSpPr/>
            <p:nvPr/>
          </p:nvSpPr>
          <p:spPr bwMode="auto">
            <a:xfrm>
              <a:off x="8278813" y="5505450"/>
              <a:ext cx="4763" cy="12700"/>
            </a:xfrm>
            <a:custGeom>
              <a:avLst/>
              <a:gdLst>
                <a:gd name="T0" fmla="*/ 2 w 3"/>
                <a:gd name="T1" fmla="*/ 0 h 8"/>
                <a:gd name="T2" fmla="*/ 3 w 3"/>
                <a:gd name="T3" fmla="*/ 2 h 8"/>
                <a:gd name="T4" fmla="*/ 2 w 3"/>
                <a:gd name="T5" fmla="*/ 4 h 8"/>
                <a:gd name="T6" fmla="*/ 2 w 3"/>
                <a:gd name="T7" fmla="*/ 7 h 8"/>
                <a:gd name="T8" fmla="*/ 1 w 3"/>
                <a:gd name="T9" fmla="*/ 6 h 8"/>
                <a:gd name="T10" fmla="*/ 1 w 3"/>
                <a:gd name="T11" fmla="*/ 3 h 8"/>
                <a:gd name="T12" fmla="*/ 2 w 3"/>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3" h="8">
                  <a:moveTo>
                    <a:pt x="2" y="0"/>
                  </a:moveTo>
                  <a:cubicBezTo>
                    <a:pt x="2" y="0"/>
                    <a:pt x="3" y="0"/>
                    <a:pt x="3" y="2"/>
                  </a:cubicBezTo>
                  <a:cubicBezTo>
                    <a:pt x="2" y="3"/>
                    <a:pt x="2" y="4"/>
                    <a:pt x="2" y="4"/>
                  </a:cubicBezTo>
                  <a:cubicBezTo>
                    <a:pt x="2" y="5"/>
                    <a:pt x="2" y="7"/>
                    <a:pt x="2" y="7"/>
                  </a:cubicBezTo>
                  <a:cubicBezTo>
                    <a:pt x="2" y="7"/>
                    <a:pt x="1" y="8"/>
                    <a:pt x="1" y="6"/>
                  </a:cubicBezTo>
                  <a:cubicBezTo>
                    <a:pt x="1" y="6"/>
                    <a:pt x="0" y="5"/>
                    <a:pt x="1" y="3"/>
                  </a:cubicBezTo>
                  <a:cubicBezTo>
                    <a:pt x="1" y="3"/>
                    <a:pt x="2" y="0"/>
                    <a:pt x="2" y="0"/>
                  </a:cubicBezTo>
                  <a:close/>
                </a:path>
              </a:pathLst>
            </a:custGeom>
            <a:solidFill>
              <a:srgbClr val="FFE8D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138" name="Freeform 1057"/>
            <p:cNvSpPr/>
            <p:nvPr/>
          </p:nvSpPr>
          <p:spPr bwMode="auto">
            <a:xfrm>
              <a:off x="8335963" y="5708650"/>
              <a:ext cx="1588" cy="1588"/>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lnTo>
                    <a:pt x="0" y="1"/>
                  </a:lnTo>
                  <a:lnTo>
                    <a:pt x="1" y="0"/>
                  </a:lnTo>
                  <a:close/>
                </a:path>
              </a:pathLst>
            </a:custGeom>
            <a:solidFill>
              <a:srgbClr val="6D320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139" name="Freeform 1058"/>
            <p:cNvSpPr/>
            <p:nvPr/>
          </p:nvSpPr>
          <p:spPr bwMode="auto">
            <a:xfrm>
              <a:off x="8337550" y="5680075"/>
              <a:ext cx="9525" cy="26988"/>
            </a:xfrm>
            <a:custGeom>
              <a:avLst/>
              <a:gdLst>
                <a:gd name="T0" fmla="*/ 0 w 6"/>
                <a:gd name="T1" fmla="*/ 15 h 17"/>
                <a:gd name="T2" fmla="*/ 6 w 6"/>
                <a:gd name="T3" fmla="*/ 0 h 17"/>
                <a:gd name="T4" fmla="*/ 6 w 6"/>
                <a:gd name="T5" fmla="*/ 1 h 17"/>
                <a:gd name="T6" fmla="*/ 6 w 6"/>
                <a:gd name="T7" fmla="*/ 2 h 17"/>
                <a:gd name="T8" fmla="*/ 0 w 6"/>
                <a:gd name="T9" fmla="*/ 17 h 17"/>
                <a:gd name="T10" fmla="*/ 0 w 6"/>
                <a:gd name="T11" fmla="*/ 15 h 17"/>
              </a:gdLst>
              <a:ahLst/>
              <a:cxnLst>
                <a:cxn ang="0">
                  <a:pos x="T0" y="T1"/>
                </a:cxn>
                <a:cxn ang="0">
                  <a:pos x="T2" y="T3"/>
                </a:cxn>
                <a:cxn ang="0">
                  <a:pos x="T4" y="T5"/>
                </a:cxn>
                <a:cxn ang="0">
                  <a:pos x="T6" y="T7"/>
                </a:cxn>
                <a:cxn ang="0">
                  <a:pos x="T8" y="T9"/>
                </a:cxn>
                <a:cxn ang="0">
                  <a:pos x="T10" y="T11"/>
                </a:cxn>
              </a:cxnLst>
              <a:rect l="0" t="0" r="r" b="b"/>
              <a:pathLst>
                <a:path w="6" h="17">
                  <a:moveTo>
                    <a:pt x="0" y="15"/>
                  </a:moveTo>
                  <a:cubicBezTo>
                    <a:pt x="5" y="8"/>
                    <a:pt x="6" y="1"/>
                    <a:pt x="6" y="0"/>
                  </a:cubicBezTo>
                  <a:cubicBezTo>
                    <a:pt x="6" y="1"/>
                    <a:pt x="6" y="1"/>
                    <a:pt x="6" y="1"/>
                  </a:cubicBezTo>
                  <a:cubicBezTo>
                    <a:pt x="6" y="2"/>
                    <a:pt x="6" y="2"/>
                    <a:pt x="6" y="2"/>
                  </a:cubicBezTo>
                  <a:cubicBezTo>
                    <a:pt x="5" y="5"/>
                    <a:pt x="4" y="11"/>
                    <a:pt x="0" y="17"/>
                  </a:cubicBezTo>
                  <a:lnTo>
                    <a:pt x="0" y="15"/>
                  </a:lnTo>
                  <a:close/>
                </a:path>
              </a:pathLst>
            </a:custGeom>
            <a:solidFill>
              <a:srgbClr val="6D320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140" name="Freeform 1059"/>
            <p:cNvSpPr/>
            <p:nvPr/>
          </p:nvSpPr>
          <p:spPr bwMode="auto">
            <a:xfrm>
              <a:off x="8315325" y="5721350"/>
              <a:ext cx="0" cy="1588"/>
            </a:xfrm>
            <a:custGeom>
              <a:avLst/>
              <a:gdLst>
                <a:gd name="T0" fmla="*/ 0 h 1"/>
                <a:gd name="T1" fmla="*/ 1 h 1"/>
                <a:gd name="T2" fmla="*/ 0 h 1"/>
              </a:gdLst>
              <a:ahLst/>
              <a:cxnLst>
                <a:cxn ang="0">
                  <a:pos x="0" y="T0"/>
                </a:cxn>
                <a:cxn ang="0">
                  <a:pos x="0" y="T1"/>
                </a:cxn>
                <a:cxn ang="0">
                  <a:pos x="0" y="T2"/>
                </a:cxn>
              </a:cxnLst>
              <a:rect l="0" t="0" r="r" b="b"/>
              <a:pathLst>
                <a:path h="1">
                  <a:moveTo>
                    <a:pt x="0" y="0"/>
                  </a:moveTo>
                  <a:lnTo>
                    <a:pt x="0" y="1"/>
                  </a:lnTo>
                  <a:lnTo>
                    <a:pt x="0" y="0"/>
                  </a:lnTo>
                  <a:close/>
                </a:path>
              </a:pathLst>
            </a:custGeom>
            <a:solidFill>
              <a:srgbClr val="6D320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141" name="Freeform 1060"/>
            <p:cNvSpPr/>
            <p:nvPr/>
          </p:nvSpPr>
          <p:spPr bwMode="auto">
            <a:xfrm>
              <a:off x="8288338" y="5732463"/>
              <a:ext cx="12700" cy="9525"/>
            </a:xfrm>
            <a:custGeom>
              <a:avLst/>
              <a:gdLst>
                <a:gd name="T0" fmla="*/ 8 w 8"/>
                <a:gd name="T1" fmla="*/ 6 h 6"/>
                <a:gd name="T2" fmla="*/ 1 w 8"/>
                <a:gd name="T3" fmla="*/ 2 h 6"/>
                <a:gd name="T4" fmla="*/ 0 w 8"/>
                <a:gd name="T5" fmla="*/ 0 h 6"/>
                <a:gd name="T6" fmla="*/ 8 w 8"/>
                <a:gd name="T7" fmla="*/ 5 h 6"/>
                <a:gd name="T8" fmla="*/ 8 w 8"/>
                <a:gd name="T9" fmla="*/ 6 h 6"/>
              </a:gdLst>
              <a:ahLst/>
              <a:cxnLst>
                <a:cxn ang="0">
                  <a:pos x="T0" y="T1"/>
                </a:cxn>
                <a:cxn ang="0">
                  <a:pos x="T2" y="T3"/>
                </a:cxn>
                <a:cxn ang="0">
                  <a:pos x="T4" y="T5"/>
                </a:cxn>
                <a:cxn ang="0">
                  <a:pos x="T6" y="T7"/>
                </a:cxn>
                <a:cxn ang="0">
                  <a:pos x="T8" y="T9"/>
                </a:cxn>
              </a:cxnLst>
              <a:rect l="0" t="0" r="r" b="b"/>
              <a:pathLst>
                <a:path w="8" h="6">
                  <a:moveTo>
                    <a:pt x="8" y="6"/>
                  </a:moveTo>
                  <a:cubicBezTo>
                    <a:pt x="1" y="2"/>
                    <a:pt x="1" y="2"/>
                    <a:pt x="1" y="2"/>
                  </a:cubicBezTo>
                  <a:cubicBezTo>
                    <a:pt x="1" y="1"/>
                    <a:pt x="0" y="1"/>
                    <a:pt x="0" y="0"/>
                  </a:cubicBezTo>
                  <a:cubicBezTo>
                    <a:pt x="8" y="5"/>
                    <a:pt x="8" y="5"/>
                    <a:pt x="8" y="5"/>
                  </a:cubicBezTo>
                  <a:cubicBezTo>
                    <a:pt x="8" y="5"/>
                    <a:pt x="8" y="6"/>
                    <a:pt x="8" y="6"/>
                  </a:cubicBezTo>
                  <a:close/>
                </a:path>
              </a:pathLst>
            </a:custGeom>
            <a:solidFill>
              <a:srgbClr val="72391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142" name="Freeform 1061"/>
            <p:cNvSpPr/>
            <p:nvPr/>
          </p:nvSpPr>
          <p:spPr bwMode="auto">
            <a:xfrm>
              <a:off x="8301038" y="5681663"/>
              <a:ext cx="46038" cy="60325"/>
            </a:xfrm>
            <a:custGeom>
              <a:avLst/>
              <a:gdLst>
                <a:gd name="T0" fmla="*/ 0 w 29"/>
                <a:gd name="T1" fmla="*/ 16 h 38"/>
                <a:gd name="T2" fmla="*/ 0 w 29"/>
                <a:gd name="T3" fmla="*/ 17 h 38"/>
                <a:gd name="T4" fmla="*/ 0 w 29"/>
                <a:gd name="T5" fmla="*/ 18 h 38"/>
                <a:gd name="T6" fmla="*/ 6 w 29"/>
                <a:gd name="T7" fmla="*/ 25 h 38"/>
                <a:gd name="T8" fmla="*/ 14 w 29"/>
                <a:gd name="T9" fmla="*/ 23 h 38"/>
                <a:gd name="T10" fmla="*/ 20 w 29"/>
                <a:gd name="T11" fmla="*/ 18 h 38"/>
                <a:gd name="T12" fmla="*/ 23 w 29"/>
                <a:gd name="T13" fmla="*/ 16 h 38"/>
                <a:gd name="T14" fmla="*/ 29 w 29"/>
                <a:gd name="T15" fmla="*/ 1 h 38"/>
                <a:gd name="T16" fmla="*/ 29 w 29"/>
                <a:gd name="T17" fmla="*/ 0 h 38"/>
                <a:gd name="T18" fmla="*/ 29 w 29"/>
                <a:gd name="T19" fmla="*/ 20 h 38"/>
                <a:gd name="T20" fmla="*/ 27 w 29"/>
                <a:gd name="T21" fmla="*/ 23 h 38"/>
                <a:gd name="T22" fmla="*/ 1 w 29"/>
                <a:gd name="T23" fmla="*/ 38 h 38"/>
                <a:gd name="T24" fmla="*/ 0 w 29"/>
                <a:gd name="T25" fmla="*/ 37 h 38"/>
                <a:gd name="T26" fmla="*/ 0 w 29"/>
                <a:gd name="T27" fmla="*/ 1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38">
                  <a:moveTo>
                    <a:pt x="0" y="16"/>
                  </a:moveTo>
                  <a:cubicBezTo>
                    <a:pt x="0" y="17"/>
                    <a:pt x="0" y="17"/>
                    <a:pt x="0" y="17"/>
                  </a:cubicBezTo>
                  <a:cubicBezTo>
                    <a:pt x="0" y="18"/>
                    <a:pt x="0" y="18"/>
                    <a:pt x="0" y="18"/>
                  </a:cubicBezTo>
                  <a:cubicBezTo>
                    <a:pt x="1" y="22"/>
                    <a:pt x="3" y="24"/>
                    <a:pt x="6" y="25"/>
                  </a:cubicBezTo>
                  <a:cubicBezTo>
                    <a:pt x="6" y="25"/>
                    <a:pt x="12" y="24"/>
                    <a:pt x="14" y="23"/>
                  </a:cubicBezTo>
                  <a:cubicBezTo>
                    <a:pt x="16" y="22"/>
                    <a:pt x="20" y="19"/>
                    <a:pt x="20" y="18"/>
                  </a:cubicBezTo>
                  <a:cubicBezTo>
                    <a:pt x="23" y="16"/>
                    <a:pt x="23" y="16"/>
                    <a:pt x="23" y="16"/>
                  </a:cubicBezTo>
                  <a:cubicBezTo>
                    <a:pt x="27" y="10"/>
                    <a:pt x="28" y="4"/>
                    <a:pt x="29" y="1"/>
                  </a:cubicBezTo>
                  <a:cubicBezTo>
                    <a:pt x="29" y="0"/>
                    <a:pt x="29" y="0"/>
                    <a:pt x="29" y="0"/>
                  </a:cubicBezTo>
                  <a:cubicBezTo>
                    <a:pt x="29" y="20"/>
                    <a:pt x="29" y="20"/>
                    <a:pt x="29" y="20"/>
                  </a:cubicBezTo>
                  <a:cubicBezTo>
                    <a:pt x="29" y="21"/>
                    <a:pt x="28" y="22"/>
                    <a:pt x="27" y="23"/>
                  </a:cubicBezTo>
                  <a:cubicBezTo>
                    <a:pt x="1" y="38"/>
                    <a:pt x="1" y="38"/>
                    <a:pt x="1" y="38"/>
                  </a:cubicBezTo>
                  <a:cubicBezTo>
                    <a:pt x="0" y="38"/>
                    <a:pt x="0" y="38"/>
                    <a:pt x="0" y="37"/>
                  </a:cubicBezTo>
                  <a:lnTo>
                    <a:pt x="0" y="16"/>
                  </a:lnTo>
                  <a:close/>
                </a:path>
              </a:pathLst>
            </a:custGeom>
            <a:solidFill>
              <a:srgbClr val="8C532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143" name="Freeform 1062"/>
            <p:cNvSpPr/>
            <p:nvPr/>
          </p:nvSpPr>
          <p:spPr bwMode="auto">
            <a:xfrm>
              <a:off x="8288338" y="5700713"/>
              <a:ext cx="12700" cy="6350"/>
            </a:xfrm>
            <a:custGeom>
              <a:avLst/>
              <a:gdLst>
                <a:gd name="T0" fmla="*/ 8 w 8"/>
                <a:gd name="T1" fmla="*/ 4 h 4"/>
                <a:gd name="T2" fmla="*/ 0 w 8"/>
                <a:gd name="T3" fmla="*/ 0 h 4"/>
                <a:gd name="T4" fmla="*/ 0 w 8"/>
                <a:gd name="T5" fmla="*/ 0 h 4"/>
                <a:gd name="T6" fmla="*/ 8 w 8"/>
                <a:gd name="T7" fmla="*/ 4 h 4"/>
                <a:gd name="T8" fmla="*/ 8 w 8"/>
                <a:gd name="T9" fmla="*/ 4 h 4"/>
              </a:gdLst>
              <a:ahLst/>
              <a:cxnLst>
                <a:cxn ang="0">
                  <a:pos x="T0" y="T1"/>
                </a:cxn>
                <a:cxn ang="0">
                  <a:pos x="T2" y="T3"/>
                </a:cxn>
                <a:cxn ang="0">
                  <a:pos x="T4" y="T5"/>
                </a:cxn>
                <a:cxn ang="0">
                  <a:pos x="T6" y="T7"/>
                </a:cxn>
                <a:cxn ang="0">
                  <a:pos x="T8" y="T9"/>
                </a:cxn>
              </a:cxnLst>
              <a:rect l="0" t="0" r="r" b="b"/>
              <a:pathLst>
                <a:path w="8" h="4">
                  <a:moveTo>
                    <a:pt x="8" y="4"/>
                  </a:moveTo>
                  <a:lnTo>
                    <a:pt x="0" y="0"/>
                  </a:lnTo>
                  <a:lnTo>
                    <a:pt x="0" y="0"/>
                  </a:lnTo>
                  <a:lnTo>
                    <a:pt x="8" y="4"/>
                  </a:lnTo>
                  <a:lnTo>
                    <a:pt x="8" y="4"/>
                  </a:lnTo>
                  <a:close/>
                </a:path>
              </a:pathLst>
            </a:custGeom>
            <a:solidFill>
              <a:srgbClr val="5C361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144" name="Freeform 1063"/>
            <p:cNvSpPr/>
            <p:nvPr/>
          </p:nvSpPr>
          <p:spPr bwMode="auto">
            <a:xfrm>
              <a:off x="8301038" y="5707063"/>
              <a:ext cx="9525" cy="14288"/>
            </a:xfrm>
            <a:custGeom>
              <a:avLst/>
              <a:gdLst>
                <a:gd name="T0" fmla="*/ 0 w 6"/>
                <a:gd name="T1" fmla="*/ 0 h 9"/>
                <a:gd name="T2" fmla="*/ 6 w 6"/>
                <a:gd name="T3" fmla="*/ 8 h 9"/>
                <a:gd name="T4" fmla="*/ 6 w 6"/>
                <a:gd name="T5" fmla="*/ 8 h 9"/>
                <a:gd name="T6" fmla="*/ 6 w 6"/>
                <a:gd name="T7" fmla="*/ 9 h 9"/>
                <a:gd name="T8" fmla="*/ 0 w 6"/>
                <a:gd name="T9" fmla="*/ 2 h 9"/>
                <a:gd name="T10" fmla="*/ 0 w 6"/>
                <a:gd name="T11" fmla="*/ 1 h 9"/>
                <a:gd name="T12" fmla="*/ 0 w 6"/>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6" h="9">
                  <a:moveTo>
                    <a:pt x="0" y="0"/>
                  </a:moveTo>
                  <a:cubicBezTo>
                    <a:pt x="0" y="4"/>
                    <a:pt x="3" y="7"/>
                    <a:pt x="6" y="8"/>
                  </a:cubicBezTo>
                  <a:cubicBezTo>
                    <a:pt x="6" y="8"/>
                    <a:pt x="6" y="8"/>
                    <a:pt x="6" y="8"/>
                  </a:cubicBezTo>
                  <a:cubicBezTo>
                    <a:pt x="6" y="9"/>
                    <a:pt x="6" y="9"/>
                    <a:pt x="6" y="9"/>
                  </a:cubicBezTo>
                  <a:cubicBezTo>
                    <a:pt x="3" y="8"/>
                    <a:pt x="1" y="6"/>
                    <a:pt x="0" y="2"/>
                  </a:cubicBezTo>
                  <a:cubicBezTo>
                    <a:pt x="0" y="1"/>
                    <a:pt x="0" y="1"/>
                    <a:pt x="0" y="1"/>
                  </a:cubicBezTo>
                  <a:lnTo>
                    <a:pt x="0" y="0"/>
                  </a:lnTo>
                  <a:close/>
                </a:path>
              </a:pathLst>
            </a:custGeom>
            <a:solidFill>
              <a:srgbClr val="6D320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145" name="Freeform 1064"/>
            <p:cNvSpPr/>
            <p:nvPr/>
          </p:nvSpPr>
          <p:spPr bwMode="auto">
            <a:xfrm>
              <a:off x="8301038" y="5680075"/>
              <a:ext cx="46038" cy="39688"/>
            </a:xfrm>
            <a:custGeom>
              <a:avLst/>
              <a:gdLst>
                <a:gd name="T0" fmla="*/ 29 w 29"/>
                <a:gd name="T1" fmla="*/ 0 h 25"/>
                <a:gd name="T2" fmla="*/ 23 w 29"/>
                <a:gd name="T3" fmla="*/ 15 h 25"/>
                <a:gd name="T4" fmla="*/ 23 w 29"/>
                <a:gd name="T5" fmla="*/ 15 h 25"/>
                <a:gd name="T6" fmla="*/ 22 w 29"/>
                <a:gd name="T7" fmla="*/ 15 h 25"/>
                <a:gd name="T8" fmla="*/ 20 w 29"/>
                <a:gd name="T9" fmla="*/ 16 h 25"/>
                <a:gd name="T10" fmla="*/ 20 w 29"/>
                <a:gd name="T11" fmla="*/ 17 h 25"/>
                <a:gd name="T12" fmla="*/ 20 w 29"/>
                <a:gd name="T13" fmla="*/ 19 h 25"/>
                <a:gd name="T14" fmla="*/ 14 w 29"/>
                <a:gd name="T15" fmla="*/ 23 h 25"/>
                <a:gd name="T16" fmla="*/ 9 w 29"/>
                <a:gd name="T17" fmla="*/ 25 h 25"/>
                <a:gd name="T18" fmla="*/ 9 w 29"/>
                <a:gd name="T19" fmla="*/ 23 h 25"/>
                <a:gd name="T20" fmla="*/ 8 w 29"/>
                <a:gd name="T21" fmla="*/ 23 h 25"/>
                <a:gd name="T22" fmla="*/ 7 w 29"/>
                <a:gd name="T23" fmla="*/ 24 h 25"/>
                <a:gd name="T24" fmla="*/ 6 w 29"/>
                <a:gd name="T25" fmla="*/ 25 h 25"/>
                <a:gd name="T26" fmla="*/ 0 w 29"/>
                <a:gd name="T27" fmla="*/ 17 h 25"/>
                <a:gd name="T28" fmla="*/ 0 w 29"/>
                <a:gd name="T29" fmla="*/ 17 h 25"/>
                <a:gd name="T30" fmla="*/ 9 w 29"/>
                <a:gd name="T31" fmla="*/ 12 h 25"/>
                <a:gd name="T32" fmla="*/ 10 w 29"/>
                <a:gd name="T33" fmla="*/ 11 h 25"/>
                <a:gd name="T34" fmla="*/ 18 w 29"/>
                <a:gd name="T35" fmla="*/ 6 h 25"/>
                <a:gd name="T36" fmla="*/ 20 w 29"/>
                <a:gd name="T37" fmla="*/ 5 h 25"/>
                <a:gd name="T38" fmla="*/ 29 w 29"/>
                <a:gd name="T39"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25">
                  <a:moveTo>
                    <a:pt x="29" y="0"/>
                  </a:moveTo>
                  <a:cubicBezTo>
                    <a:pt x="29" y="1"/>
                    <a:pt x="28" y="8"/>
                    <a:pt x="23" y="15"/>
                  </a:cubicBezTo>
                  <a:cubicBezTo>
                    <a:pt x="23" y="15"/>
                    <a:pt x="23" y="15"/>
                    <a:pt x="23" y="15"/>
                  </a:cubicBezTo>
                  <a:cubicBezTo>
                    <a:pt x="23" y="15"/>
                    <a:pt x="22" y="15"/>
                    <a:pt x="22" y="15"/>
                  </a:cubicBezTo>
                  <a:cubicBezTo>
                    <a:pt x="20" y="16"/>
                    <a:pt x="20" y="16"/>
                    <a:pt x="20" y="16"/>
                  </a:cubicBezTo>
                  <a:cubicBezTo>
                    <a:pt x="20" y="16"/>
                    <a:pt x="20" y="16"/>
                    <a:pt x="20" y="17"/>
                  </a:cubicBezTo>
                  <a:cubicBezTo>
                    <a:pt x="20" y="19"/>
                    <a:pt x="20" y="19"/>
                    <a:pt x="20" y="19"/>
                  </a:cubicBezTo>
                  <a:cubicBezTo>
                    <a:pt x="18" y="20"/>
                    <a:pt x="16" y="22"/>
                    <a:pt x="14" y="23"/>
                  </a:cubicBezTo>
                  <a:cubicBezTo>
                    <a:pt x="12" y="24"/>
                    <a:pt x="11" y="25"/>
                    <a:pt x="9" y="25"/>
                  </a:cubicBezTo>
                  <a:cubicBezTo>
                    <a:pt x="9" y="23"/>
                    <a:pt x="9" y="23"/>
                    <a:pt x="9" y="23"/>
                  </a:cubicBezTo>
                  <a:cubicBezTo>
                    <a:pt x="9" y="23"/>
                    <a:pt x="9" y="23"/>
                    <a:pt x="8" y="23"/>
                  </a:cubicBezTo>
                  <a:cubicBezTo>
                    <a:pt x="7" y="24"/>
                    <a:pt x="7" y="24"/>
                    <a:pt x="7" y="24"/>
                  </a:cubicBezTo>
                  <a:cubicBezTo>
                    <a:pt x="6" y="24"/>
                    <a:pt x="6" y="24"/>
                    <a:pt x="6" y="25"/>
                  </a:cubicBezTo>
                  <a:cubicBezTo>
                    <a:pt x="3" y="24"/>
                    <a:pt x="0" y="21"/>
                    <a:pt x="0" y="17"/>
                  </a:cubicBezTo>
                  <a:cubicBezTo>
                    <a:pt x="0" y="17"/>
                    <a:pt x="0" y="17"/>
                    <a:pt x="0" y="17"/>
                  </a:cubicBezTo>
                  <a:cubicBezTo>
                    <a:pt x="9" y="12"/>
                    <a:pt x="9" y="12"/>
                    <a:pt x="9" y="12"/>
                  </a:cubicBezTo>
                  <a:cubicBezTo>
                    <a:pt x="10" y="11"/>
                    <a:pt x="10" y="11"/>
                    <a:pt x="10" y="11"/>
                  </a:cubicBezTo>
                  <a:cubicBezTo>
                    <a:pt x="18" y="6"/>
                    <a:pt x="18" y="6"/>
                    <a:pt x="18" y="6"/>
                  </a:cubicBezTo>
                  <a:cubicBezTo>
                    <a:pt x="20" y="5"/>
                    <a:pt x="20" y="5"/>
                    <a:pt x="20" y="5"/>
                  </a:cubicBezTo>
                  <a:lnTo>
                    <a:pt x="29" y="0"/>
                  </a:lnTo>
                  <a:close/>
                </a:path>
              </a:pathLst>
            </a:custGeom>
            <a:solidFill>
              <a:srgbClr val="A5683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146" name="Freeform 1065"/>
            <p:cNvSpPr/>
            <p:nvPr/>
          </p:nvSpPr>
          <p:spPr bwMode="auto">
            <a:xfrm>
              <a:off x="8288338" y="5673725"/>
              <a:ext cx="58738" cy="68263"/>
            </a:xfrm>
            <a:custGeom>
              <a:avLst/>
              <a:gdLst>
                <a:gd name="T0" fmla="*/ 30 w 37"/>
                <a:gd name="T1" fmla="*/ 0 h 43"/>
                <a:gd name="T2" fmla="*/ 37 w 37"/>
                <a:gd name="T3" fmla="*/ 4 h 43"/>
                <a:gd name="T4" fmla="*/ 8 w 37"/>
                <a:gd name="T5" fmla="*/ 21 h 43"/>
                <a:gd name="T6" fmla="*/ 8 w 37"/>
                <a:gd name="T7" fmla="*/ 22 h 43"/>
                <a:gd name="T8" fmla="*/ 8 w 37"/>
                <a:gd name="T9" fmla="*/ 42 h 43"/>
                <a:gd name="T10" fmla="*/ 8 w 37"/>
                <a:gd name="T11" fmla="*/ 43 h 43"/>
                <a:gd name="T12" fmla="*/ 1 w 37"/>
                <a:gd name="T13" fmla="*/ 39 h 43"/>
                <a:gd name="T14" fmla="*/ 0 w 37"/>
                <a:gd name="T15" fmla="*/ 37 h 43"/>
                <a:gd name="T16" fmla="*/ 0 w 37"/>
                <a:gd name="T17" fmla="*/ 17 h 43"/>
                <a:gd name="T18" fmla="*/ 30 w 37"/>
                <a:gd name="T19"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 h="43">
                  <a:moveTo>
                    <a:pt x="30" y="0"/>
                  </a:moveTo>
                  <a:cubicBezTo>
                    <a:pt x="37" y="4"/>
                    <a:pt x="37" y="4"/>
                    <a:pt x="37" y="4"/>
                  </a:cubicBezTo>
                  <a:cubicBezTo>
                    <a:pt x="8" y="21"/>
                    <a:pt x="8" y="21"/>
                    <a:pt x="8" y="21"/>
                  </a:cubicBezTo>
                  <a:cubicBezTo>
                    <a:pt x="8" y="22"/>
                    <a:pt x="8" y="22"/>
                    <a:pt x="8" y="22"/>
                  </a:cubicBezTo>
                  <a:cubicBezTo>
                    <a:pt x="8" y="42"/>
                    <a:pt x="8" y="42"/>
                    <a:pt x="8" y="42"/>
                  </a:cubicBezTo>
                  <a:cubicBezTo>
                    <a:pt x="8" y="42"/>
                    <a:pt x="8" y="43"/>
                    <a:pt x="8" y="43"/>
                  </a:cubicBezTo>
                  <a:cubicBezTo>
                    <a:pt x="1" y="39"/>
                    <a:pt x="1" y="39"/>
                    <a:pt x="1" y="39"/>
                  </a:cubicBezTo>
                  <a:cubicBezTo>
                    <a:pt x="1" y="38"/>
                    <a:pt x="0" y="38"/>
                    <a:pt x="0" y="37"/>
                  </a:cubicBezTo>
                  <a:cubicBezTo>
                    <a:pt x="0" y="17"/>
                    <a:pt x="0" y="17"/>
                    <a:pt x="0" y="17"/>
                  </a:cubicBezTo>
                  <a:lnTo>
                    <a:pt x="30" y="0"/>
                  </a:lnTo>
                  <a:close/>
                </a:path>
              </a:pathLst>
            </a:custGeom>
            <a:solidFill>
              <a:srgbClr val="6D3B1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147" name="Freeform 1066"/>
            <p:cNvSpPr/>
            <p:nvPr/>
          </p:nvSpPr>
          <p:spPr bwMode="auto">
            <a:xfrm>
              <a:off x="8315325" y="5710238"/>
              <a:ext cx="19050" cy="11113"/>
            </a:xfrm>
            <a:custGeom>
              <a:avLst/>
              <a:gdLst>
                <a:gd name="T0" fmla="*/ 0 w 12"/>
                <a:gd name="T1" fmla="*/ 6 h 7"/>
                <a:gd name="T2" fmla="*/ 5 w 12"/>
                <a:gd name="T3" fmla="*/ 4 h 7"/>
                <a:gd name="T4" fmla="*/ 11 w 12"/>
                <a:gd name="T5" fmla="*/ 0 h 7"/>
                <a:gd name="T6" fmla="*/ 12 w 12"/>
                <a:gd name="T7" fmla="*/ 0 h 7"/>
                <a:gd name="T8" fmla="*/ 11 w 12"/>
                <a:gd name="T9" fmla="*/ 0 h 7"/>
                <a:gd name="T10" fmla="*/ 5 w 12"/>
                <a:gd name="T11" fmla="*/ 5 h 7"/>
                <a:gd name="T12" fmla="*/ 0 w 12"/>
                <a:gd name="T13" fmla="*/ 7 h 7"/>
                <a:gd name="T14" fmla="*/ 0 w 12"/>
                <a:gd name="T15" fmla="*/ 6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7">
                  <a:moveTo>
                    <a:pt x="0" y="6"/>
                  </a:moveTo>
                  <a:cubicBezTo>
                    <a:pt x="2" y="5"/>
                    <a:pt x="3" y="5"/>
                    <a:pt x="5" y="4"/>
                  </a:cubicBezTo>
                  <a:cubicBezTo>
                    <a:pt x="8" y="2"/>
                    <a:pt x="9" y="1"/>
                    <a:pt x="11" y="0"/>
                  </a:cubicBezTo>
                  <a:cubicBezTo>
                    <a:pt x="12" y="0"/>
                    <a:pt x="12" y="0"/>
                    <a:pt x="12" y="0"/>
                  </a:cubicBezTo>
                  <a:cubicBezTo>
                    <a:pt x="11" y="0"/>
                    <a:pt x="11" y="0"/>
                    <a:pt x="11" y="0"/>
                  </a:cubicBezTo>
                  <a:cubicBezTo>
                    <a:pt x="10" y="2"/>
                    <a:pt x="8" y="4"/>
                    <a:pt x="5" y="5"/>
                  </a:cubicBezTo>
                  <a:cubicBezTo>
                    <a:pt x="3" y="6"/>
                    <a:pt x="2" y="7"/>
                    <a:pt x="0" y="7"/>
                  </a:cubicBezTo>
                  <a:lnTo>
                    <a:pt x="0" y="6"/>
                  </a:lnTo>
                  <a:close/>
                </a:path>
              </a:pathLst>
            </a:custGeom>
            <a:solidFill>
              <a:srgbClr val="6D320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148" name="Freeform 1067"/>
            <p:cNvSpPr/>
            <p:nvPr/>
          </p:nvSpPr>
          <p:spPr bwMode="auto">
            <a:xfrm>
              <a:off x="8310563" y="5721350"/>
              <a:ext cx="1588" cy="3175"/>
            </a:xfrm>
            <a:custGeom>
              <a:avLst/>
              <a:gdLst>
                <a:gd name="T0" fmla="*/ 1 w 1"/>
                <a:gd name="T1" fmla="*/ 0 h 2"/>
                <a:gd name="T2" fmla="*/ 1 w 1"/>
                <a:gd name="T3" fmla="*/ 2 h 2"/>
                <a:gd name="T4" fmla="*/ 1 w 1"/>
                <a:gd name="T5" fmla="*/ 2 h 2"/>
                <a:gd name="T6" fmla="*/ 0 w 1"/>
                <a:gd name="T7" fmla="*/ 2 h 2"/>
                <a:gd name="T8" fmla="*/ 0 w 1"/>
                <a:gd name="T9" fmla="*/ 2 h 2"/>
                <a:gd name="T10" fmla="*/ 0 w 1"/>
                <a:gd name="T11" fmla="*/ 0 h 2"/>
                <a:gd name="T12" fmla="*/ 1 w 1"/>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1" h="2">
                  <a:moveTo>
                    <a:pt x="1" y="0"/>
                  </a:moveTo>
                  <a:lnTo>
                    <a:pt x="1" y="2"/>
                  </a:lnTo>
                  <a:lnTo>
                    <a:pt x="1" y="2"/>
                  </a:lnTo>
                  <a:lnTo>
                    <a:pt x="0" y="2"/>
                  </a:lnTo>
                  <a:lnTo>
                    <a:pt x="0" y="2"/>
                  </a:lnTo>
                  <a:lnTo>
                    <a:pt x="0" y="0"/>
                  </a:lnTo>
                  <a:lnTo>
                    <a:pt x="1" y="0"/>
                  </a:lnTo>
                  <a:close/>
                </a:path>
              </a:pathLst>
            </a:custGeom>
            <a:solidFill>
              <a:srgbClr val="75460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149" name="Freeform 1068"/>
            <p:cNvSpPr/>
            <p:nvPr/>
          </p:nvSpPr>
          <p:spPr bwMode="auto">
            <a:xfrm>
              <a:off x="8310563" y="5719763"/>
              <a:ext cx="4763" cy="1588"/>
            </a:xfrm>
            <a:custGeom>
              <a:avLst/>
              <a:gdLst>
                <a:gd name="T0" fmla="*/ 1 w 3"/>
                <a:gd name="T1" fmla="*/ 1 h 1"/>
                <a:gd name="T2" fmla="*/ 0 w 3"/>
                <a:gd name="T3" fmla="*/ 1 h 1"/>
                <a:gd name="T4" fmla="*/ 3 w 3"/>
                <a:gd name="T5" fmla="*/ 0 h 1"/>
                <a:gd name="T6" fmla="*/ 3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0" y="1"/>
                  </a:lnTo>
                  <a:lnTo>
                    <a:pt x="3" y="0"/>
                  </a:lnTo>
                  <a:lnTo>
                    <a:pt x="3" y="0"/>
                  </a:lnTo>
                  <a:lnTo>
                    <a:pt x="1" y="1"/>
                  </a:lnTo>
                  <a:close/>
                </a:path>
              </a:pathLst>
            </a:custGeom>
            <a:solidFill>
              <a:srgbClr val="EB92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150" name="Freeform 1069"/>
            <p:cNvSpPr/>
            <p:nvPr/>
          </p:nvSpPr>
          <p:spPr bwMode="auto">
            <a:xfrm>
              <a:off x="8312150" y="5719763"/>
              <a:ext cx="3175" cy="4763"/>
            </a:xfrm>
            <a:custGeom>
              <a:avLst/>
              <a:gdLst>
                <a:gd name="T0" fmla="*/ 2 w 2"/>
                <a:gd name="T1" fmla="*/ 0 h 3"/>
                <a:gd name="T2" fmla="*/ 2 w 2"/>
                <a:gd name="T3" fmla="*/ 2 h 3"/>
                <a:gd name="T4" fmla="*/ 1 w 2"/>
                <a:gd name="T5" fmla="*/ 3 h 3"/>
                <a:gd name="T6" fmla="*/ 0 w 2"/>
                <a:gd name="T7" fmla="*/ 3 h 3"/>
                <a:gd name="T8" fmla="*/ 0 w 2"/>
                <a:gd name="T9" fmla="*/ 3 h 3"/>
                <a:gd name="T10" fmla="*/ 0 w 2"/>
                <a:gd name="T11" fmla="*/ 1 h 3"/>
                <a:gd name="T12" fmla="*/ 2 w 2"/>
                <a:gd name="T13" fmla="*/ 0 h 3"/>
              </a:gdLst>
              <a:ahLst/>
              <a:cxnLst>
                <a:cxn ang="0">
                  <a:pos x="T0" y="T1"/>
                </a:cxn>
                <a:cxn ang="0">
                  <a:pos x="T2" y="T3"/>
                </a:cxn>
                <a:cxn ang="0">
                  <a:pos x="T4" y="T5"/>
                </a:cxn>
                <a:cxn ang="0">
                  <a:pos x="T6" y="T7"/>
                </a:cxn>
                <a:cxn ang="0">
                  <a:pos x="T8" y="T9"/>
                </a:cxn>
                <a:cxn ang="0">
                  <a:pos x="T10" y="T11"/>
                </a:cxn>
                <a:cxn ang="0">
                  <a:pos x="T12" y="T13"/>
                </a:cxn>
              </a:cxnLst>
              <a:rect l="0" t="0" r="r" b="b"/>
              <a:pathLst>
                <a:path w="2" h="3">
                  <a:moveTo>
                    <a:pt x="2" y="0"/>
                  </a:moveTo>
                  <a:cubicBezTo>
                    <a:pt x="2" y="2"/>
                    <a:pt x="2" y="2"/>
                    <a:pt x="2" y="2"/>
                  </a:cubicBezTo>
                  <a:cubicBezTo>
                    <a:pt x="2" y="2"/>
                    <a:pt x="2" y="2"/>
                    <a:pt x="1" y="3"/>
                  </a:cubicBezTo>
                  <a:cubicBezTo>
                    <a:pt x="0" y="3"/>
                    <a:pt x="0" y="3"/>
                    <a:pt x="0" y="3"/>
                  </a:cubicBezTo>
                  <a:cubicBezTo>
                    <a:pt x="0" y="3"/>
                    <a:pt x="0" y="3"/>
                    <a:pt x="0" y="3"/>
                  </a:cubicBezTo>
                  <a:cubicBezTo>
                    <a:pt x="0" y="1"/>
                    <a:pt x="0" y="1"/>
                    <a:pt x="0" y="1"/>
                  </a:cubicBezTo>
                  <a:lnTo>
                    <a:pt x="2" y="0"/>
                  </a:lnTo>
                  <a:close/>
                </a:path>
              </a:pathLst>
            </a:custGeom>
            <a:solidFill>
              <a:srgbClr val="D87A1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151" name="Freeform 1070"/>
            <p:cNvSpPr/>
            <p:nvPr/>
          </p:nvSpPr>
          <p:spPr bwMode="auto">
            <a:xfrm>
              <a:off x="8310563" y="5716588"/>
              <a:ext cx="4763" cy="6350"/>
            </a:xfrm>
            <a:custGeom>
              <a:avLst/>
              <a:gdLst>
                <a:gd name="T0" fmla="*/ 0 w 3"/>
                <a:gd name="T1" fmla="*/ 1 h 4"/>
                <a:gd name="T2" fmla="*/ 2 w 3"/>
                <a:gd name="T3" fmla="*/ 0 h 4"/>
                <a:gd name="T4" fmla="*/ 2 w 3"/>
                <a:gd name="T5" fmla="*/ 0 h 4"/>
                <a:gd name="T6" fmla="*/ 3 w 3"/>
                <a:gd name="T7" fmla="*/ 0 h 4"/>
                <a:gd name="T8" fmla="*/ 3 w 3"/>
                <a:gd name="T9" fmla="*/ 0 h 4"/>
                <a:gd name="T10" fmla="*/ 1 w 3"/>
                <a:gd name="T11" fmla="*/ 1 h 4"/>
                <a:gd name="T12" fmla="*/ 0 w 3"/>
                <a:gd name="T13" fmla="*/ 2 h 4"/>
                <a:gd name="T14" fmla="*/ 0 w 3"/>
                <a:gd name="T15" fmla="*/ 4 h 4"/>
                <a:gd name="T16" fmla="*/ 0 w 3"/>
                <a:gd name="T17" fmla="*/ 4 h 4"/>
                <a:gd name="T18" fmla="*/ 0 w 3"/>
                <a:gd name="T19" fmla="*/ 2 h 4"/>
                <a:gd name="T20" fmla="*/ 0 w 3"/>
                <a:gd name="T21" fmla="*/ 1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 h="4">
                  <a:moveTo>
                    <a:pt x="0" y="1"/>
                  </a:moveTo>
                  <a:cubicBezTo>
                    <a:pt x="2" y="0"/>
                    <a:pt x="2" y="0"/>
                    <a:pt x="2" y="0"/>
                  </a:cubicBezTo>
                  <a:cubicBezTo>
                    <a:pt x="2" y="0"/>
                    <a:pt x="2" y="0"/>
                    <a:pt x="2" y="0"/>
                  </a:cubicBezTo>
                  <a:cubicBezTo>
                    <a:pt x="3" y="0"/>
                    <a:pt x="3" y="0"/>
                    <a:pt x="3" y="0"/>
                  </a:cubicBezTo>
                  <a:cubicBezTo>
                    <a:pt x="3" y="0"/>
                    <a:pt x="3" y="0"/>
                    <a:pt x="3" y="0"/>
                  </a:cubicBezTo>
                  <a:cubicBezTo>
                    <a:pt x="1" y="1"/>
                    <a:pt x="1" y="1"/>
                    <a:pt x="1" y="1"/>
                  </a:cubicBezTo>
                  <a:cubicBezTo>
                    <a:pt x="1" y="1"/>
                    <a:pt x="0" y="2"/>
                    <a:pt x="0" y="2"/>
                  </a:cubicBezTo>
                  <a:cubicBezTo>
                    <a:pt x="0" y="4"/>
                    <a:pt x="0" y="4"/>
                    <a:pt x="0" y="4"/>
                  </a:cubicBezTo>
                  <a:cubicBezTo>
                    <a:pt x="0" y="4"/>
                    <a:pt x="0" y="4"/>
                    <a:pt x="0" y="4"/>
                  </a:cubicBezTo>
                  <a:cubicBezTo>
                    <a:pt x="0" y="2"/>
                    <a:pt x="0" y="2"/>
                    <a:pt x="0" y="2"/>
                  </a:cubicBezTo>
                  <a:cubicBezTo>
                    <a:pt x="0" y="1"/>
                    <a:pt x="0" y="1"/>
                    <a:pt x="0" y="1"/>
                  </a:cubicBezTo>
                  <a:close/>
                </a:path>
              </a:pathLst>
            </a:custGeom>
            <a:solidFill>
              <a:srgbClr val="89550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152" name="Freeform 1071"/>
            <p:cNvSpPr/>
            <p:nvPr/>
          </p:nvSpPr>
          <p:spPr bwMode="auto">
            <a:xfrm>
              <a:off x="8310563" y="5716588"/>
              <a:ext cx="4763" cy="6350"/>
            </a:xfrm>
            <a:custGeom>
              <a:avLst/>
              <a:gdLst>
                <a:gd name="T0" fmla="*/ 3 w 3"/>
                <a:gd name="T1" fmla="*/ 0 h 4"/>
                <a:gd name="T2" fmla="*/ 3 w 3"/>
                <a:gd name="T3" fmla="*/ 0 h 4"/>
                <a:gd name="T4" fmla="*/ 3 w 3"/>
                <a:gd name="T5" fmla="*/ 2 h 4"/>
                <a:gd name="T6" fmla="*/ 0 w 3"/>
                <a:gd name="T7" fmla="*/ 4 h 4"/>
                <a:gd name="T8" fmla="*/ 0 w 3"/>
                <a:gd name="T9" fmla="*/ 2 h 4"/>
                <a:gd name="T10" fmla="*/ 1 w 3"/>
                <a:gd name="T11" fmla="*/ 1 h 4"/>
                <a:gd name="T12" fmla="*/ 3 w 3"/>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3" h="4">
                  <a:moveTo>
                    <a:pt x="3" y="0"/>
                  </a:moveTo>
                  <a:cubicBezTo>
                    <a:pt x="3" y="0"/>
                    <a:pt x="3" y="0"/>
                    <a:pt x="3" y="0"/>
                  </a:cubicBezTo>
                  <a:cubicBezTo>
                    <a:pt x="3" y="2"/>
                    <a:pt x="3" y="2"/>
                    <a:pt x="3" y="2"/>
                  </a:cubicBezTo>
                  <a:cubicBezTo>
                    <a:pt x="0" y="4"/>
                    <a:pt x="0" y="4"/>
                    <a:pt x="0" y="4"/>
                  </a:cubicBezTo>
                  <a:cubicBezTo>
                    <a:pt x="0" y="2"/>
                    <a:pt x="0" y="2"/>
                    <a:pt x="0" y="2"/>
                  </a:cubicBezTo>
                  <a:cubicBezTo>
                    <a:pt x="0" y="2"/>
                    <a:pt x="1" y="1"/>
                    <a:pt x="1" y="1"/>
                  </a:cubicBezTo>
                  <a:lnTo>
                    <a:pt x="3" y="0"/>
                  </a:lnTo>
                  <a:close/>
                </a:path>
              </a:pathLst>
            </a:custGeom>
            <a:solidFill>
              <a:srgbClr val="F99B1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153" name="Freeform 1072"/>
            <p:cNvSpPr/>
            <p:nvPr/>
          </p:nvSpPr>
          <p:spPr bwMode="auto">
            <a:xfrm>
              <a:off x="8332788" y="5708650"/>
              <a:ext cx="1588" cy="4763"/>
            </a:xfrm>
            <a:custGeom>
              <a:avLst/>
              <a:gdLst>
                <a:gd name="T0" fmla="*/ 1 w 1"/>
                <a:gd name="T1" fmla="*/ 1 h 3"/>
                <a:gd name="T2" fmla="*/ 1 w 1"/>
                <a:gd name="T3" fmla="*/ 2 h 3"/>
                <a:gd name="T4" fmla="*/ 1 w 1"/>
                <a:gd name="T5" fmla="*/ 3 h 3"/>
                <a:gd name="T6" fmla="*/ 0 w 1"/>
                <a:gd name="T7" fmla="*/ 2 h 3"/>
                <a:gd name="T8" fmla="*/ 0 w 1"/>
                <a:gd name="T9" fmla="*/ 2 h 3"/>
                <a:gd name="T10" fmla="*/ 0 w 1"/>
                <a:gd name="T11" fmla="*/ 0 h 3"/>
                <a:gd name="T12" fmla="*/ 1 w 1"/>
                <a:gd name="T13" fmla="*/ 1 h 3"/>
              </a:gdLst>
              <a:ahLst/>
              <a:cxnLst>
                <a:cxn ang="0">
                  <a:pos x="T0" y="T1"/>
                </a:cxn>
                <a:cxn ang="0">
                  <a:pos x="T2" y="T3"/>
                </a:cxn>
                <a:cxn ang="0">
                  <a:pos x="T4" y="T5"/>
                </a:cxn>
                <a:cxn ang="0">
                  <a:pos x="T6" y="T7"/>
                </a:cxn>
                <a:cxn ang="0">
                  <a:pos x="T8" y="T9"/>
                </a:cxn>
                <a:cxn ang="0">
                  <a:pos x="T10" y="T11"/>
                </a:cxn>
                <a:cxn ang="0">
                  <a:pos x="T12" y="T13"/>
                </a:cxn>
              </a:cxnLst>
              <a:rect l="0" t="0" r="r" b="b"/>
              <a:pathLst>
                <a:path w="1" h="3">
                  <a:moveTo>
                    <a:pt x="1" y="1"/>
                  </a:moveTo>
                  <a:lnTo>
                    <a:pt x="1" y="2"/>
                  </a:lnTo>
                  <a:lnTo>
                    <a:pt x="1" y="3"/>
                  </a:lnTo>
                  <a:lnTo>
                    <a:pt x="0" y="2"/>
                  </a:lnTo>
                  <a:lnTo>
                    <a:pt x="0" y="2"/>
                  </a:lnTo>
                  <a:lnTo>
                    <a:pt x="0" y="0"/>
                  </a:lnTo>
                  <a:lnTo>
                    <a:pt x="1" y="1"/>
                  </a:lnTo>
                  <a:close/>
                </a:path>
              </a:pathLst>
            </a:custGeom>
            <a:solidFill>
              <a:srgbClr val="75460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154" name="Freeform 1073"/>
            <p:cNvSpPr/>
            <p:nvPr/>
          </p:nvSpPr>
          <p:spPr bwMode="auto">
            <a:xfrm>
              <a:off x="8332788" y="5707063"/>
              <a:ext cx="4763" cy="3175"/>
            </a:xfrm>
            <a:custGeom>
              <a:avLst/>
              <a:gdLst>
                <a:gd name="T0" fmla="*/ 1 w 3"/>
                <a:gd name="T1" fmla="*/ 2 h 2"/>
                <a:gd name="T2" fmla="*/ 0 w 3"/>
                <a:gd name="T3" fmla="*/ 1 h 2"/>
                <a:gd name="T4" fmla="*/ 3 w 3"/>
                <a:gd name="T5" fmla="*/ 0 h 2"/>
                <a:gd name="T6" fmla="*/ 3 w 3"/>
                <a:gd name="T7" fmla="*/ 0 h 2"/>
                <a:gd name="T8" fmla="*/ 1 w 3"/>
                <a:gd name="T9" fmla="*/ 2 h 2"/>
              </a:gdLst>
              <a:ahLst/>
              <a:cxnLst>
                <a:cxn ang="0">
                  <a:pos x="T0" y="T1"/>
                </a:cxn>
                <a:cxn ang="0">
                  <a:pos x="T2" y="T3"/>
                </a:cxn>
                <a:cxn ang="0">
                  <a:pos x="T4" y="T5"/>
                </a:cxn>
                <a:cxn ang="0">
                  <a:pos x="T6" y="T7"/>
                </a:cxn>
                <a:cxn ang="0">
                  <a:pos x="T8" y="T9"/>
                </a:cxn>
              </a:cxnLst>
              <a:rect l="0" t="0" r="r" b="b"/>
              <a:pathLst>
                <a:path w="3" h="2">
                  <a:moveTo>
                    <a:pt x="1" y="2"/>
                  </a:moveTo>
                  <a:lnTo>
                    <a:pt x="0" y="1"/>
                  </a:lnTo>
                  <a:lnTo>
                    <a:pt x="3" y="0"/>
                  </a:lnTo>
                  <a:lnTo>
                    <a:pt x="3" y="0"/>
                  </a:lnTo>
                  <a:lnTo>
                    <a:pt x="1" y="2"/>
                  </a:lnTo>
                  <a:close/>
                </a:path>
              </a:pathLst>
            </a:custGeom>
            <a:solidFill>
              <a:srgbClr val="EB92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155" name="Freeform 1074"/>
            <p:cNvSpPr/>
            <p:nvPr/>
          </p:nvSpPr>
          <p:spPr bwMode="auto">
            <a:xfrm>
              <a:off x="8334375" y="5707063"/>
              <a:ext cx="3175" cy="6350"/>
            </a:xfrm>
            <a:custGeom>
              <a:avLst/>
              <a:gdLst>
                <a:gd name="T0" fmla="*/ 2 w 2"/>
                <a:gd name="T1" fmla="*/ 0 h 4"/>
                <a:gd name="T2" fmla="*/ 2 w 2"/>
                <a:gd name="T3" fmla="*/ 2 h 4"/>
                <a:gd name="T4" fmla="*/ 1 w 2"/>
                <a:gd name="T5" fmla="*/ 3 h 4"/>
                <a:gd name="T6" fmla="*/ 0 w 2"/>
                <a:gd name="T7" fmla="*/ 3 h 4"/>
                <a:gd name="T8" fmla="*/ 0 w 2"/>
                <a:gd name="T9" fmla="*/ 3 h 4"/>
                <a:gd name="T10" fmla="*/ 0 w 2"/>
                <a:gd name="T11" fmla="*/ 2 h 4"/>
                <a:gd name="T12" fmla="*/ 2 w 2"/>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 h="4">
                  <a:moveTo>
                    <a:pt x="2" y="0"/>
                  </a:moveTo>
                  <a:cubicBezTo>
                    <a:pt x="2" y="2"/>
                    <a:pt x="2" y="2"/>
                    <a:pt x="2" y="2"/>
                  </a:cubicBezTo>
                  <a:cubicBezTo>
                    <a:pt x="2" y="2"/>
                    <a:pt x="2" y="3"/>
                    <a:pt x="1" y="3"/>
                  </a:cubicBezTo>
                  <a:cubicBezTo>
                    <a:pt x="0" y="3"/>
                    <a:pt x="0" y="3"/>
                    <a:pt x="0" y="3"/>
                  </a:cubicBezTo>
                  <a:cubicBezTo>
                    <a:pt x="0" y="4"/>
                    <a:pt x="0" y="4"/>
                    <a:pt x="0" y="3"/>
                  </a:cubicBezTo>
                  <a:cubicBezTo>
                    <a:pt x="0" y="2"/>
                    <a:pt x="0" y="2"/>
                    <a:pt x="0" y="2"/>
                  </a:cubicBezTo>
                  <a:lnTo>
                    <a:pt x="2" y="0"/>
                  </a:lnTo>
                  <a:close/>
                </a:path>
              </a:pathLst>
            </a:custGeom>
            <a:solidFill>
              <a:srgbClr val="D87A1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156" name="Freeform 1075"/>
            <p:cNvSpPr/>
            <p:nvPr/>
          </p:nvSpPr>
          <p:spPr bwMode="auto">
            <a:xfrm>
              <a:off x="8332788" y="5703888"/>
              <a:ext cx="4763" cy="6350"/>
            </a:xfrm>
            <a:custGeom>
              <a:avLst/>
              <a:gdLst>
                <a:gd name="T0" fmla="*/ 0 w 3"/>
                <a:gd name="T1" fmla="*/ 1 h 4"/>
                <a:gd name="T2" fmla="*/ 2 w 3"/>
                <a:gd name="T3" fmla="*/ 0 h 4"/>
                <a:gd name="T4" fmla="*/ 2 w 3"/>
                <a:gd name="T5" fmla="*/ 0 h 4"/>
                <a:gd name="T6" fmla="*/ 3 w 3"/>
                <a:gd name="T7" fmla="*/ 0 h 4"/>
                <a:gd name="T8" fmla="*/ 3 w 3"/>
                <a:gd name="T9" fmla="*/ 0 h 4"/>
                <a:gd name="T10" fmla="*/ 1 w 3"/>
                <a:gd name="T11" fmla="*/ 1 h 4"/>
                <a:gd name="T12" fmla="*/ 1 w 3"/>
                <a:gd name="T13" fmla="*/ 1 h 4"/>
                <a:gd name="T14" fmla="*/ 1 w 3"/>
                <a:gd name="T15" fmla="*/ 1 h 4"/>
                <a:gd name="T16" fmla="*/ 0 w 3"/>
                <a:gd name="T17" fmla="*/ 2 h 4"/>
                <a:gd name="T18" fmla="*/ 0 w 3"/>
                <a:gd name="T19" fmla="*/ 4 h 4"/>
                <a:gd name="T20" fmla="*/ 0 w 3"/>
                <a:gd name="T21" fmla="*/ 4 h 4"/>
                <a:gd name="T22" fmla="*/ 0 w 3"/>
                <a:gd name="T23" fmla="*/ 2 h 4"/>
                <a:gd name="T24" fmla="*/ 0 w 3"/>
                <a:gd name="T25" fmla="*/ 1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 h="4">
                  <a:moveTo>
                    <a:pt x="0" y="1"/>
                  </a:moveTo>
                  <a:cubicBezTo>
                    <a:pt x="2" y="0"/>
                    <a:pt x="2" y="0"/>
                    <a:pt x="2" y="0"/>
                  </a:cubicBezTo>
                  <a:cubicBezTo>
                    <a:pt x="2" y="0"/>
                    <a:pt x="2" y="0"/>
                    <a:pt x="2" y="0"/>
                  </a:cubicBezTo>
                  <a:cubicBezTo>
                    <a:pt x="3" y="0"/>
                    <a:pt x="3" y="0"/>
                    <a:pt x="3" y="0"/>
                  </a:cubicBezTo>
                  <a:cubicBezTo>
                    <a:pt x="3" y="0"/>
                    <a:pt x="3" y="0"/>
                    <a:pt x="3" y="0"/>
                  </a:cubicBezTo>
                  <a:cubicBezTo>
                    <a:pt x="1" y="1"/>
                    <a:pt x="1" y="1"/>
                    <a:pt x="1" y="1"/>
                  </a:cubicBezTo>
                  <a:cubicBezTo>
                    <a:pt x="1" y="1"/>
                    <a:pt x="1" y="1"/>
                    <a:pt x="1" y="1"/>
                  </a:cubicBezTo>
                  <a:cubicBezTo>
                    <a:pt x="1" y="1"/>
                    <a:pt x="1" y="1"/>
                    <a:pt x="1" y="1"/>
                  </a:cubicBezTo>
                  <a:cubicBezTo>
                    <a:pt x="0" y="2"/>
                    <a:pt x="0" y="2"/>
                    <a:pt x="0" y="2"/>
                  </a:cubicBezTo>
                  <a:cubicBezTo>
                    <a:pt x="0" y="4"/>
                    <a:pt x="0" y="4"/>
                    <a:pt x="0" y="4"/>
                  </a:cubicBezTo>
                  <a:cubicBezTo>
                    <a:pt x="0" y="4"/>
                    <a:pt x="0" y="4"/>
                    <a:pt x="0" y="4"/>
                  </a:cubicBezTo>
                  <a:cubicBezTo>
                    <a:pt x="0" y="2"/>
                    <a:pt x="0" y="2"/>
                    <a:pt x="0" y="2"/>
                  </a:cubicBezTo>
                  <a:cubicBezTo>
                    <a:pt x="0" y="1"/>
                    <a:pt x="0" y="1"/>
                    <a:pt x="0" y="1"/>
                  </a:cubicBezTo>
                  <a:close/>
                </a:path>
              </a:pathLst>
            </a:custGeom>
            <a:solidFill>
              <a:srgbClr val="89550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157" name="Freeform 1076"/>
            <p:cNvSpPr/>
            <p:nvPr/>
          </p:nvSpPr>
          <p:spPr bwMode="auto">
            <a:xfrm>
              <a:off x="8332788" y="5703888"/>
              <a:ext cx="4763" cy="6350"/>
            </a:xfrm>
            <a:custGeom>
              <a:avLst/>
              <a:gdLst>
                <a:gd name="T0" fmla="*/ 3 w 3"/>
                <a:gd name="T1" fmla="*/ 0 h 4"/>
                <a:gd name="T2" fmla="*/ 3 w 3"/>
                <a:gd name="T3" fmla="*/ 0 h 4"/>
                <a:gd name="T4" fmla="*/ 3 w 3"/>
                <a:gd name="T5" fmla="*/ 2 h 4"/>
                <a:gd name="T6" fmla="*/ 0 w 3"/>
                <a:gd name="T7" fmla="*/ 4 h 4"/>
                <a:gd name="T8" fmla="*/ 0 w 3"/>
                <a:gd name="T9" fmla="*/ 2 h 4"/>
                <a:gd name="T10" fmla="*/ 1 w 3"/>
                <a:gd name="T11" fmla="*/ 1 h 4"/>
                <a:gd name="T12" fmla="*/ 3 w 3"/>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3" h="4">
                  <a:moveTo>
                    <a:pt x="3" y="0"/>
                  </a:moveTo>
                  <a:cubicBezTo>
                    <a:pt x="3" y="0"/>
                    <a:pt x="3" y="0"/>
                    <a:pt x="3" y="0"/>
                  </a:cubicBezTo>
                  <a:cubicBezTo>
                    <a:pt x="3" y="2"/>
                    <a:pt x="3" y="2"/>
                    <a:pt x="3" y="2"/>
                  </a:cubicBezTo>
                  <a:cubicBezTo>
                    <a:pt x="0" y="4"/>
                    <a:pt x="0" y="4"/>
                    <a:pt x="0" y="4"/>
                  </a:cubicBezTo>
                  <a:cubicBezTo>
                    <a:pt x="0" y="2"/>
                    <a:pt x="0" y="2"/>
                    <a:pt x="0" y="2"/>
                  </a:cubicBezTo>
                  <a:cubicBezTo>
                    <a:pt x="0" y="2"/>
                    <a:pt x="1" y="1"/>
                    <a:pt x="1" y="1"/>
                  </a:cubicBezTo>
                  <a:lnTo>
                    <a:pt x="3" y="0"/>
                  </a:lnTo>
                  <a:close/>
                </a:path>
              </a:pathLst>
            </a:custGeom>
            <a:solidFill>
              <a:srgbClr val="F99B1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158" name="Rectangle 1077"/>
            <p:cNvSpPr>
              <a:spLocks noChangeArrowheads="1"/>
            </p:cNvSpPr>
            <p:nvPr/>
          </p:nvSpPr>
          <p:spPr bwMode="auto">
            <a:xfrm>
              <a:off x="8305800" y="5692775"/>
              <a:ext cx="1588" cy="1588"/>
            </a:xfrm>
            <a:prstGeom prst="rect">
              <a:avLst/>
            </a:prstGeom>
            <a:solidFill>
              <a:srgbClr val="F99B1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sz="1800"/>
            </a:p>
          </p:txBody>
        </p:sp>
        <p:sp>
          <p:nvSpPr>
            <p:cNvPr id="159" name="Rectangle 1078"/>
            <p:cNvSpPr>
              <a:spLocks noChangeArrowheads="1"/>
            </p:cNvSpPr>
            <p:nvPr/>
          </p:nvSpPr>
          <p:spPr bwMode="auto">
            <a:xfrm>
              <a:off x="8313738" y="5694363"/>
              <a:ext cx="1588" cy="1588"/>
            </a:xfrm>
            <a:prstGeom prst="rect">
              <a:avLst/>
            </a:prstGeom>
            <a:solidFill>
              <a:srgbClr val="EA92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sz="1800"/>
            </a:p>
          </p:txBody>
        </p:sp>
        <p:sp>
          <p:nvSpPr>
            <p:cNvPr id="160" name="Freeform 1079"/>
            <p:cNvSpPr/>
            <p:nvPr/>
          </p:nvSpPr>
          <p:spPr bwMode="auto">
            <a:xfrm>
              <a:off x="8312150" y="5694363"/>
              <a:ext cx="1588" cy="1588"/>
            </a:xfrm>
            <a:custGeom>
              <a:avLst/>
              <a:gdLst>
                <a:gd name="T0" fmla="*/ 1 w 1"/>
                <a:gd name="T1" fmla="*/ 0 h 1"/>
                <a:gd name="T2" fmla="*/ 1 w 1"/>
                <a:gd name="T3" fmla="*/ 1 h 1"/>
                <a:gd name="T4" fmla="*/ 0 w 1"/>
                <a:gd name="T5" fmla="*/ 1 h 1"/>
                <a:gd name="T6" fmla="*/ 0 w 1"/>
                <a:gd name="T7" fmla="*/ 1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lnTo>
                    <a:pt x="1" y="1"/>
                  </a:lnTo>
                  <a:lnTo>
                    <a:pt x="0" y="1"/>
                  </a:lnTo>
                  <a:lnTo>
                    <a:pt x="0" y="1"/>
                  </a:lnTo>
                  <a:lnTo>
                    <a:pt x="1" y="0"/>
                  </a:lnTo>
                  <a:close/>
                </a:path>
              </a:pathLst>
            </a:custGeom>
            <a:solidFill>
              <a:srgbClr val="EA92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161" name="Freeform 1080"/>
            <p:cNvSpPr/>
            <p:nvPr/>
          </p:nvSpPr>
          <p:spPr bwMode="auto">
            <a:xfrm>
              <a:off x="8307388" y="5692775"/>
              <a:ext cx="3175" cy="3175"/>
            </a:xfrm>
            <a:custGeom>
              <a:avLst/>
              <a:gdLst>
                <a:gd name="T0" fmla="*/ 2 w 2"/>
                <a:gd name="T1" fmla="*/ 2 h 2"/>
                <a:gd name="T2" fmla="*/ 2 w 2"/>
                <a:gd name="T3" fmla="*/ 2 h 2"/>
                <a:gd name="T4" fmla="*/ 0 w 2"/>
                <a:gd name="T5" fmla="*/ 1 h 2"/>
                <a:gd name="T6" fmla="*/ 0 w 2"/>
                <a:gd name="T7" fmla="*/ 0 h 2"/>
                <a:gd name="T8" fmla="*/ 2 w 2"/>
                <a:gd name="T9" fmla="*/ 2 h 2"/>
              </a:gdLst>
              <a:ahLst/>
              <a:cxnLst>
                <a:cxn ang="0">
                  <a:pos x="T0" y="T1"/>
                </a:cxn>
                <a:cxn ang="0">
                  <a:pos x="T2" y="T3"/>
                </a:cxn>
                <a:cxn ang="0">
                  <a:pos x="T4" y="T5"/>
                </a:cxn>
                <a:cxn ang="0">
                  <a:pos x="T6" y="T7"/>
                </a:cxn>
                <a:cxn ang="0">
                  <a:pos x="T8" y="T9"/>
                </a:cxn>
              </a:cxnLst>
              <a:rect l="0" t="0" r="r" b="b"/>
              <a:pathLst>
                <a:path w="2" h="2">
                  <a:moveTo>
                    <a:pt x="2" y="2"/>
                  </a:moveTo>
                  <a:lnTo>
                    <a:pt x="2" y="2"/>
                  </a:lnTo>
                  <a:lnTo>
                    <a:pt x="0" y="1"/>
                  </a:lnTo>
                  <a:lnTo>
                    <a:pt x="0" y="0"/>
                  </a:lnTo>
                  <a:lnTo>
                    <a:pt x="2" y="2"/>
                  </a:lnTo>
                  <a:close/>
                </a:path>
              </a:pathLst>
            </a:custGeom>
            <a:solidFill>
              <a:srgbClr val="FFC58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162" name="Rectangle 1081"/>
            <p:cNvSpPr>
              <a:spLocks noChangeArrowheads="1"/>
            </p:cNvSpPr>
            <p:nvPr/>
          </p:nvSpPr>
          <p:spPr bwMode="auto">
            <a:xfrm>
              <a:off x="8310563" y="5695950"/>
              <a:ext cx="1588" cy="1588"/>
            </a:xfrm>
            <a:prstGeom prst="rect">
              <a:avLst/>
            </a:prstGeom>
            <a:solidFill>
              <a:srgbClr val="F99B1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sz="1800"/>
            </a:p>
          </p:txBody>
        </p:sp>
        <p:sp>
          <p:nvSpPr>
            <p:cNvPr id="163" name="Freeform 1082"/>
            <p:cNvSpPr/>
            <p:nvPr/>
          </p:nvSpPr>
          <p:spPr bwMode="auto">
            <a:xfrm>
              <a:off x="8307388" y="5691188"/>
              <a:ext cx="6350" cy="4763"/>
            </a:xfrm>
            <a:custGeom>
              <a:avLst/>
              <a:gdLst>
                <a:gd name="T0" fmla="*/ 4 w 4"/>
                <a:gd name="T1" fmla="*/ 2 h 3"/>
                <a:gd name="T2" fmla="*/ 4 w 4"/>
                <a:gd name="T3" fmla="*/ 2 h 3"/>
                <a:gd name="T4" fmla="*/ 3 w 4"/>
                <a:gd name="T5" fmla="*/ 3 h 3"/>
                <a:gd name="T6" fmla="*/ 2 w 4"/>
                <a:gd name="T7" fmla="*/ 3 h 3"/>
                <a:gd name="T8" fmla="*/ 0 w 4"/>
                <a:gd name="T9" fmla="*/ 1 h 3"/>
                <a:gd name="T10" fmla="*/ 0 w 4"/>
                <a:gd name="T11" fmla="*/ 1 h 3"/>
                <a:gd name="T12" fmla="*/ 1 w 4"/>
                <a:gd name="T13" fmla="*/ 0 h 3"/>
                <a:gd name="T14" fmla="*/ 2 w 4"/>
                <a:gd name="T15" fmla="*/ 0 h 3"/>
                <a:gd name="T16" fmla="*/ 4 w 4"/>
                <a:gd name="T17" fmla="*/ 2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3">
                  <a:moveTo>
                    <a:pt x="4" y="2"/>
                  </a:moveTo>
                  <a:lnTo>
                    <a:pt x="4" y="2"/>
                  </a:lnTo>
                  <a:lnTo>
                    <a:pt x="3" y="3"/>
                  </a:lnTo>
                  <a:lnTo>
                    <a:pt x="2" y="3"/>
                  </a:lnTo>
                  <a:lnTo>
                    <a:pt x="0" y="1"/>
                  </a:lnTo>
                  <a:lnTo>
                    <a:pt x="0" y="1"/>
                  </a:lnTo>
                  <a:lnTo>
                    <a:pt x="1" y="0"/>
                  </a:lnTo>
                  <a:lnTo>
                    <a:pt x="2" y="0"/>
                  </a:lnTo>
                  <a:lnTo>
                    <a:pt x="4" y="2"/>
                  </a:lnTo>
                  <a:close/>
                </a:path>
              </a:pathLst>
            </a:custGeom>
            <a:solidFill>
              <a:srgbClr val="FFB25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164" name="Freeform 1083"/>
            <p:cNvSpPr/>
            <p:nvPr/>
          </p:nvSpPr>
          <p:spPr bwMode="auto">
            <a:xfrm>
              <a:off x="8321675" y="5683250"/>
              <a:ext cx="0" cy="1588"/>
            </a:xfrm>
            <a:custGeom>
              <a:avLst/>
              <a:gdLst>
                <a:gd name="T0" fmla="*/ 1 h 1"/>
                <a:gd name="T1" fmla="*/ 1 h 1"/>
                <a:gd name="T2" fmla="*/ 1 h 1"/>
                <a:gd name="T3" fmla="*/ 0 h 1"/>
                <a:gd name="T4" fmla="*/ 1 h 1"/>
              </a:gdLst>
              <a:ahLst/>
              <a:cxnLst>
                <a:cxn ang="0">
                  <a:pos x="0" y="T0"/>
                </a:cxn>
                <a:cxn ang="0">
                  <a:pos x="0" y="T1"/>
                </a:cxn>
                <a:cxn ang="0">
                  <a:pos x="0" y="T2"/>
                </a:cxn>
                <a:cxn ang="0">
                  <a:pos x="0" y="T3"/>
                </a:cxn>
                <a:cxn ang="0">
                  <a:pos x="0" y="T4"/>
                </a:cxn>
              </a:cxnLst>
              <a:rect l="0" t="0" r="r" b="b"/>
              <a:pathLst>
                <a:path h="1">
                  <a:moveTo>
                    <a:pt x="0" y="1"/>
                  </a:moveTo>
                  <a:lnTo>
                    <a:pt x="0" y="1"/>
                  </a:lnTo>
                  <a:lnTo>
                    <a:pt x="0" y="1"/>
                  </a:lnTo>
                  <a:lnTo>
                    <a:pt x="0" y="0"/>
                  </a:lnTo>
                  <a:lnTo>
                    <a:pt x="0" y="1"/>
                  </a:lnTo>
                  <a:close/>
                </a:path>
              </a:pathLst>
            </a:custGeom>
            <a:solidFill>
              <a:srgbClr val="F99B1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165" name="Freeform 1084"/>
            <p:cNvSpPr/>
            <p:nvPr/>
          </p:nvSpPr>
          <p:spPr bwMode="auto">
            <a:xfrm>
              <a:off x="8329613" y="5684838"/>
              <a:ext cx="0" cy="1588"/>
            </a:xfrm>
            <a:custGeom>
              <a:avLst/>
              <a:gdLst>
                <a:gd name="T0" fmla="*/ 0 h 1"/>
                <a:gd name="T1" fmla="*/ 1 h 1"/>
                <a:gd name="T2" fmla="*/ 1 h 1"/>
                <a:gd name="T3" fmla="*/ 1 h 1"/>
                <a:gd name="T4" fmla="*/ 0 h 1"/>
              </a:gdLst>
              <a:ahLst/>
              <a:cxnLst>
                <a:cxn ang="0">
                  <a:pos x="0" y="T0"/>
                </a:cxn>
                <a:cxn ang="0">
                  <a:pos x="0" y="T1"/>
                </a:cxn>
                <a:cxn ang="0">
                  <a:pos x="0" y="T2"/>
                </a:cxn>
                <a:cxn ang="0">
                  <a:pos x="0" y="T3"/>
                </a:cxn>
                <a:cxn ang="0">
                  <a:pos x="0" y="T4"/>
                </a:cxn>
              </a:cxnLst>
              <a:rect l="0" t="0" r="r" b="b"/>
              <a:pathLst>
                <a:path h="1">
                  <a:moveTo>
                    <a:pt x="0" y="0"/>
                  </a:moveTo>
                  <a:lnTo>
                    <a:pt x="0" y="1"/>
                  </a:lnTo>
                  <a:lnTo>
                    <a:pt x="0" y="1"/>
                  </a:lnTo>
                  <a:lnTo>
                    <a:pt x="0" y="1"/>
                  </a:lnTo>
                  <a:lnTo>
                    <a:pt x="0" y="0"/>
                  </a:lnTo>
                  <a:close/>
                </a:path>
              </a:pathLst>
            </a:custGeom>
            <a:solidFill>
              <a:srgbClr val="EA92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166" name="Freeform 1085"/>
            <p:cNvSpPr/>
            <p:nvPr/>
          </p:nvSpPr>
          <p:spPr bwMode="auto">
            <a:xfrm>
              <a:off x="8328025" y="5686425"/>
              <a:ext cx="1588" cy="1588"/>
            </a:xfrm>
            <a:custGeom>
              <a:avLst/>
              <a:gdLst>
                <a:gd name="T0" fmla="*/ 1 w 1"/>
                <a:gd name="T1" fmla="*/ 0 h 1"/>
                <a:gd name="T2" fmla="*/ 1 w 1"/>
                <a:gd name="T3" fmla="*/ 0 h 1"/>
                <a:gd name="T4" fmla="*/ 0 w 1"/>
                <a:gd name="T5" fmla="*/ 1 h 1"/>
                <a:gd name="T6" fmla="*/ 0 w 1"/>
                <a:gd name="T7" fmla="*/ 0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lnTo>
                    <a:pt x="1" y="0"/>
                  </a:lnTo>
                  <a:lnTo>
                    <a:pt x="0" y="1"/>
                  </a:lnTo>
                  <a:lnTo>
                    <a:pt x="0" y="0"/>
                  </a:lnTo>
                  <a:lnTo>
                    <a:pt x="1" y="0"/>
                  </a:lnTo>
                  <a:close/>
                </a:path>
              </a:pathLst>
            </a:custGeom>
            <a:solidFill>
              <a:srgbClr val="EA92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167" name="Freeform 1086"/>
            <p:cNvSpPr/>
            <p:nvPr/>
          </p:nvSpPr>
          <p:spPr bwMode="auto">
            <a:xfrm>
              <a:off x="8321675" y="5684838"/>
              <a:ext cx="4763" cy="3175"/>
            </a:xfrm>
            <a:custGeom>
              <a:avLst/>
              <a:gdLst>
                <a:gd name="T0" fmla="*/ 3 w 3"/>
                <a:gd name="T1" fmla="*/ 1 h 2"/>
                <a:gd name="T2" fmla="*/ 3 w 3"/>
                <a:gd name="T3" fmla="*/ 2 h 2"/>
                <a:gd name="T4" fmla="*/ 0 w 3"/>
                <a:gd name="T5" fmla="*/ 0 h 2"/>
                <a:gd name="T6" fmla="*/ 0 w 3"/>
                <a:gd name="T7" fmla="*/ 0 h 2"/>
                <a:gd name="T8" fmla="*/ 3 w 3"/>
                <a:gd name="T9" fmla="*/ 1 h 2"/>
              </a:gdLst>
              <a:ahLst/>
              <a:cxnLst>
                <a:cxn ang="0">
                  <a:pos x="T0" y="T1"/>
                </a:cxn>
                <a:cxn ang="0">
                  <a:pos x="T2" y="T3"/>
                </a:cxn>
                <a:cxn ang="0">
                  <a:pos x="T4" y="T5"/>
                </a:cxn>
                <a:cxn ang="0">
                  <a:pos x="T6" y="T7"/>
                </a:cxn>
                <a:cxn ang="0">
                  <a:pos x="T8" y="T9"/>
                </a:cxn>
              </a:cxnLst>
              <a:rect l="0" t="0" r="r" b="b"/>
              <a:pathLst>
                <a:path w="3" h="2">
                  <a:moveTo>
                    <a:pt x="3" y="1"/>
                  </a:moveTo>
                  <a:lnTo>
                    <a:pt x="3" y="2"/>
                  </a:lnTo>
                  <a:lnTo>
                    <a:pt x="0" y="0"/>
                  </a:lnTo>
                  <a:lnTo>
                    <a:pt x="0" y="0"/>
                  </a:lnTo>
                  <a:lnTo>
                    <a:pt x="3" y="1"/>
                  </a:lnTo>
                  <a:close/>
                </a:path>
              </a:pathLst>
            </a:custGeom>
            <a:solidFill>
              <a:srgbClr val="FFC58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168" name="Rectangle 1087"/>
            <p:cNvSpPr>
              <a:spLocks noChangeArrowheads="1"/>
            </p:cNvSpPr>
            <p:nvPr/>
          </p:nvSpPr>
          <p:spPr bwMode="auto">
            <a:xfrm>
              <a:off x="8326438" y="5686425"/>
              <a:ext cx="1588" cy="1588"/>
            </a:xfrm>
            <a:prstGeom prst="rect">
              <a:avLst/>
            </a:prstGeom>
            <a:solidFill>
              <a:srgbClr val="F99B1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sz="1800"/>
            </a:p>
          </p:txBody>
        </p:sp>
        <p:sp>
          <p:nvSpPr>
            <p:cNvPr id="169" name="Freeform 1088"/>
            <p:cNvSpPr/>
            <p:nvPr/>
          </p:nvSpPr>
          <p:spPr bwMode="auto">
            <a:xfrm>
              <a:off x="8321675" y="5683250"/>
              <a:ext cx="7938" cy="3175"/>
            </a:xfrm>
            <a:custGeom>
              <a:avLst/>
              <a:gdLst>
                <a:gd name="T0" fmla="*/ 5 w 5"/>
                <a:gd name="T1" fmla="*/ 1 h 2"/>
                <a:gd name="T2" fmla="*/ 5 w 5"/>
                <a:gd name="T3" fmla="*/ 2 h 2"/>
                <a:gd name="T4" fmla="*/ 4 w 5"/>
                <a:gd name="T5" fmla="*/ 2 h 2"/>
                <a:gd name="T6" fmla="*/ 3 w 5"/>
                <a:gd name="T7" fmla="*/ 2 h 2"/>
                <a:gd name="T8" fmla="*/ 0 w 5"/>
                <a:gd name="T9" fmla="*/ 1 h 2"/>
                <a:gd name="T10" fmla="*/ 0 w 5"/>
                <a:gd name="T11" fmla="*/ 0 h 2"/>
                <a:gd name="T12" fmla="*/ 1 w 5"/>
                <a:gd name="T13" fmla="*/ 0 h 2"/>
                <a:gd name="T14" fmla="*/ 2 w 5"/>
                <a:gd name="T15" fmla="*/ 0 h 2"/>
                <a:gd name="T16" fmla="*/ 5 w 5"/>
                <a:gd name="T17"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2">
                  <a:moveTo>
                    <a:pt x="5" y="1"/>
                  </a:moveTo>
                  <a:lnTo>
                    <a:pt x="5" y="2"/>
                  </a:lnTo>
                  <a:lnTo>
                    <a:pt x="4" y="2"/>
                  </a:lnTo>
                  <a:lnTo>
                    <a:pt x="3" y="2"/>
                  </a:lnTo>
                  <a:lnTo>
                    <a:pt x="0" y="1"/>
                  </a:lnTo>
                  <a:lnTo>
                    <a:pt x="0" y="0"/>
                  </a:lnTo>
                  <a:lnTo>
                    <a:pt x="1" y="0"/>
                  </a:lnTo>
                  <a:lnTo>
                    <a:pt x="2" y="0"/>
                  </a:lnTo>
                  <a:lnTo>
                    <a:pt x="5" y="1"/>
                  </a:lnTo>
                  <a:close/>
                </a:path>
              </a:pathLst>
            </a:custGeom>
            <a:solidFill>
              <a:srgbClr val="FFB25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170" name="Freeform 1089"/>
            <p:cNvSpPr/>
            <p:nvPr/>
          </p:nvSpPr>
          <p:spPr bwMode="auto">
            <a:xfrm>
              <a:off x="8321675" y="5681663"/>
              <a:ext cx="3175" cy="4763"/>
            </a:xfrm>
            <a:custGeom>
              <a:avLst/>
              <a:gdLst>
                <a:gd name="T0" fmla="*/ 0 w 2"/>
                <a:gd name="T1" fmla="*/ 0 h 3"/>
                <a:gd name="T2" fmla="*/ 1 w 2"/>
                <a:gd name="T3" fmla="*/ 1 h 3"/>
                <a:gd name="T4" fmla="*/ 2 w 2"/>
                <a:gd name="T5" fmla="*/ 3 h 3"/>
                <a:gd name="T6" fmla="*/ 1 w 2"/>
                <a:gd name="T7" fmla="*/ 2 h 3"/>
                <a:gd name="T8" fmla="*/ 0 w 2"/>
                <a:gd name="T9" fmla="*/ 0 h 3"/>
              </a:gdLst>
              <a:ahLst/>
              <a:cxnLst>
                <a:cxn ang="0">
                  <a:pos x="T0" y="T1"/>
                </a:cxn>
                <a:cxn ang="0">
                  <a:pos x="T2" y="T3"/>
                </a:cxn>
                <a:cxn ang="0">
                  <a:pos x="T4" y="T5"/>
                </a:cxn>
                <a:cxn ang="0">
                  <a:pos x="T6" y="T7"/>
                </a:cxn>
                <a:cxn ang="0">
                  <a:pos x="T8" y="T9"/>
                </a:cxn>
              </a:cxnLst>
              <a:rect l="0" t="0" r="r" b="b"/>
              <a:pathLst>
                <a:path w="2" h="3">
                  <a:moveTo>
                    <a:pt x="0" y="0"/>
                  </a:moveTo>
                  <a:cubicBezTo>
                    <a:pt x="1" y="1"/>
                    <a:pt x="1" y="1"/>
                    <a:pt x="1" y="1"/>
                  </a:cubicBezTo>
                  <a:cubicBezTo>
                    <a:pt x="2" y="1"/>
                    <a:pt x="2" y="2"/>
                    <a:pt x="2" y="3"/>
                  </a:cubicBezTo>
                  <a:cubicBezTo>
                    <a:pt x="1" y="2"/>
                    <a:pt x="1" y="2"/>
                    <a:pt x="1" y="2"/>
                  </a:cubicBezTo>
                  <a:cubicBezTo>
                    <a:pt x="1" y="1"/>
                    <a:pt x="1" y="1"/>
                    <a:pt x="0" y="0"/>
                  </a:cubicBezTo>
                  <a:close/>
                </a:path>
              </a:pathLst>
            </a:custGeom>
            <a:solidFill>
              <a:srgbClr val="8C532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171" name="Freeform 1090"/>
            <p:cNvSpPr/>
            <p:nvPr/>
          </p:nvSpPr>
          <p:spPr bwMode="auto">
            <a:xfrm>
              <a:off x="8321675" y="5681663"/>
              <a:ext cx="3175" cy="4763"/>
            </a:xfrm>
            <a:custGeom>
              <a:avLst/>
              <a:gdLst>
                <a:gd name="T0" fmla="*/ 2 w 2"/>
                <a:gd name="T1" fmla="*/ 3 h 3"/>
                <a:gd name="T2" fmla="*/ 1 w 2"/>
                <a:gd name="T3" fmla="*/ 2 h 3"/>
                <a:gd name="T4" fmla="*/ 0 w 2"/>
                <a:gd name="T5" fmla="*/ 0 h 3"/>
                <a:gd name="T6" fmla="*/ 1 w 2"/>
                <a:gd name="T7" fmla="*/ 1 h 3"/>
                <a:gd name="T8" fmla="*/ 2 w 2"/>
                <a:gd name="T9" fmla="*/ 3 h 3"/>
              </a:gdLst>
              <a:ahLst/>
              <a:cxnLst>
                <a:cxn ang="0">
                  <a:pos x="T0" y="T1"/>
                </a:cxn>
                <a:cxn ang="0">
                  <a:pos x="T2" y="T3"/>
                </a:cxn>
                <a:cxn ang="0">
                  <a:pos x="T4" y="T5"/>
                </a:cxn>
                <a:cxn ang="0">
                  <a:pos x="T6" y="T7"/>
                </a:cxn>
                <a:cxn ang="0">
                  <a:pos x="T8" y="T9"/>
                </a:cxn>
              </a:cxnLst>
              <a:rect l="0" t="0" r="r" b="b"/>
              <a:pathLst>
                <a:path w="2" h="3">
                  <a:moveTo>
                    <a:pt x="2" y="3"/>
                  </a:moveTo>
                  <a:cubicBezTo>
                    <a:pt x="1" y="2"/>
                    <a:pt x="1" y="2"/>
                    <a:pt x="1" y="2"/>
                  </a:cubicBezTo>
                  <a:cubicBezTo>
                    <a:pt x="1" y="1"/>
                    <a:pt x="1" y="1"/>
                    <a:pt x="0" y="0"/>
                  </a:cubicBezTo>
                  <a:cubicBezTo>
                    <a:pt x="1" y="1"/>
                    <a:pt x="1" y="1"/>
                    <a:pt x="1" y="1"/>
                  </a:cubicBezTo>
                  <a:cubicBezTo>
                    <a:pt x="2" y="1"/>
                    <a:pt x="2" y="2"/>
                    <a:pt x="2" y="3"/>
                  </a:cubicBezTo>
                  <a:close/>
                </a:path>
              </a:pathLst>
            </a:custGeom>
            <a:solidFill>
              <a:srgbClr val="8C532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172" name="Freeform 1091"/>
            <p:cNvSpPr/>
            <p:nvPr/>
          </p:nvSpPr>
          <p:spPr bwMode="auto">
            <a:xfrm>
              <a:off x="8308975" y="5676900"/>
              <a:ext cx="15875" cy="17463"/>
            </a:xfrm>
            <a:custGeom>
              <a:avLst/>
              <a:gdLst>
                <a:gd name="T0" fmla="*/ 9 w 10"/>
                <a:gd name="T1" fmla="*/ 2 h 11"/>
                <a:gd name="T2" fmla="*/ 0 w 10"/>
                <a:gd name="T3" fmla="*/ 11 h 11"/>
                <a:gd name="T4" fmla="*/ 1 w 10"/>
                <a:gd name="T5" fmla="*/ 11 h 11"/>
                <a:gd name="T6" fmla="*/ 10 w 10"/>
                <a:gd name="T7" fmla="*/ 2 h 11"/>
                <a:gd name="T8" fmla="*/ 9 w 10"/>
                <a:gd name="T9" fmla="*/ 2 h 11"/>
              </a:gdLst>
              <a:ahLst/>
              <a:cxnLst>
                <a:cxn ang="0">
                  <a:pos x="T0" y="T1"/>
                </a:cxn>
                <a:cxn ang="0">
                  <a:pos x="T2" y="T3"/>
                </a:cxn>
                <a:cxn ang="0">
                  <a:pos x="T4" y="T5"/>
                </a:cxn>
                <a:cxn ang="0">
                  <a:pos x="T6" y="T7"/>
                </a:cxn>
                <a:cxn ang="0">
                  <a:pos x="T8" y="T9"/>
                </a:cxn>
              </a:cxnLst>
              <a:rect l="0" t="0" r="r" b="b"/>
              <a:pathLst>
                <a:path w="10" h="11">
                  <a:moveTo>
                    <a:pt x="9" y="2"/>
                  </a:moveTo>
                  <a:cubicBezTo>
                    <a:pt x="6" y="0"/>
                    <a:pt x="0" y="5"/>
                    <a:pt x="0" y="11"/>
                  </a:cubicBezTo>
                  <a:cubicBezTo>
                    <a:pt x="1" y="11"/>
                    <a:pt x="1" y="11"/>
                    <a:pt x="1" y="11"/>
                  </a:cubicBezTo>
                  <a:cubicBezTo>
                    <a:pt x="2" y="6"/>
                    <a:pt x="7" y="1"/>
                    <a:pt x="10" y="2"/>
                  </a:cubicBezTo>
                  <a:lnTo>
                    <a:pt x="9" y="2"/>
                  </a:lnTo>
                  <a:close/>
                </a:path>
              </a:pathLst>
            </a:custGeom>
            <a:solidFill>
              <a:srgbClr val="8C532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173" name="Freeform 1092"/>
            <p:cNvSpPr/>
            <p:nvPr/>
          </p:nvSpPr>
          <p:spPr bwMode="auto">
            <a:xfrm>
              <a:off x="8310563" y="5678488"/>
              <a:ext cx="17463" cy="15875"/>
            </a:xfrm>
            <a:custGeom>
              <a:avLst/>
              <a:gdLst>
                <a:gd name="T0" fmla="*/ 5 w 11"/>
                <a:gd name="T1" fmla="*/ 2 h 10"/>
                <a:gd name="T2" fmla="*/ 11 w 11"/>
                <a:gd name="T3" fmla="*/ 4 h 10"/>
                <a:gd name="T4" fmla="*/ 9 w 11"/>
                <a:gd name="T5" fmla="*/ 5 h 10"/>
                <a:gd name="T6" fmla="*/ 5 w 11"/>
                <a:gd name="T7" fmla="*/ 3 h 10"/>
                <a:gd name="T8" fmla="*/ 1 w 11"/>
                <a:gd name="T9" fmla="*/ 9 h 10"/>
                <a:gd name="T10" fmla="*/ 0 w 11"/>
                <a:gd name="T11" fmla="*/ 10 h 10"/>
                <a:gd name="T12" fmla="*/ 5 w 11"/>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11" h="10">
                  <a:moveTo>
                    <a:pt x="5" y="2"/>
                  </a:moveTo>
                  <a:cubicBezTo>
                    <a:pt x="8" y="0"/>
                    <a:pt x="10" y="1"/>
                    <a:pt x="11" y="4"/>
                  </a:cubicBezTo>
                  <a:cubicBezTo>
                    <a:pt x="9" y="5"/>
                    <a:pt x="9" y="5"/>
                    <a:pt x="9" y="5"/>
                  </a:cubicBezTo>
                  <a:cubicBezTo>
                    <a:pt x="9" y="3"/>
                    <a:pt x="7" y="2"/>
                    <a:pt x="5" y="3"/>
                  </a:cubicBezTo>
                  <a:cubicBezTo>
                    <a:pt x="3" y="4"/>
                    <a:pt x="2" y="7"/>
                    <a:pt x="1" y="9"/>
                  </a:cubicBezTo>
                  <a:cubicBezTo>
                    <a:pt x="0" y="10"/>
                    <a:pt x="0" y="10"/>
                    <a:pt x="0" y="10"/>
                  </a:cubicBezTo>
                  <a:cubicBezTo>
                    <a:pt x="0" y="7"/>
                    <a:pt x="3" y="3"/>
                    <a:pt x="5" y="2"/>
                  </a:cubicBezTo>
                  <a:close/>
                </a:path>
              </a:pathLst>
            </a:custGeom>
            <a:solidFill>
              <a:srgbClr val="A5683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174" name="Freeform 1093"/>
            <p:cNvSpPr/>
            <p:nvPr/>
          </p:nvSpPr>
          <p:spPr bwMode="auto">
            <a:xfrm>
              <a:off x="8248650" y="5613400"/>
              <a:ext cx="36513" cy="17463"/>
            </a:xfrm>
            <a:custGeom>
              <a:avLst/>
              <a:gdLst>
                <a:gd name="T0" fmla="*/ 22 w 23"/>
                <a:gd name="T1" fmla="*/ 8 h 11"/>
                <a:gd name="T2" fmla="*/ 10 w 23"/>
                <a:gd name="T3" fmla="*/ 9 h 11"/>
                <a:gd name="T4" fmla="*/ 0 w 23"/>
                <a:gd name="T5" fmla="*/ 3 h 11"/>
                <a:gd name="T6" fmla="*/ 0 w 23"/>
                <a:gd name="T7" fmla="*/ 0 h 11"/>
                <a:gd name="T8" fmla="*/ 21 w 23"/>
                <a:gd name="T9" fmla="*/ 3 h 11"/>
                <a:gd name="T10" fmla="*/ 22 w 23"/>
                <a:gd name="T11" fmla="*/ 8 h 11"/>
              </a:gdLst>
              <a:ahLst/>
              <a:cxnLst>
                <a:cxn ang="0">
                  <a:pos x="T0" y="T1"/>
                </a:cxn>
                <a:cxn ang="0">
                  <a:pos x="T2" y="T3"/>
                </a:cxn>
                <a:cxn ang="0">
                  <a:pos x="T4" y="T5"/>
                </a:cxn>
                <a:cxn ang="0">
                  <a:pos x="T6" y="T7"/>
                </a:cxn>
                <a:cxn ang="0">
                  <a:pos x="T8" y="T9"/>
                </a:cxn>
                <a:cxn ang="0">
                  <a:pos x="T10" y="T11"/>
                </a:cxn>
              </a:cxnLst>
              <a:rect l="0" t="0" r="r" b="b"/>
              <a:pathLst>
                <a:path w="23" h="11">
                  <a:moveTo>
                    <a:pt x="22" y="8"/>
                  </a:moveTo>
                  <a:cubicBezTo>
                    <a:pt x="22" y="8"/>
                    <a:pt x="15" y="11"/>
                    <a:pt x="10" y="9"/>
                  </a:cubicBezTo>
                  <a:cubicBezTo>
                    <a:pt x="5" y="7"/>
                    <a:pt x="0" y="3"/>
                    <a:pt x="0" y="3"/>
                  </a:cubicBezTo>
                  <a:cubicBezTo>
                    <a:pt x="0" y="0"/>
                    <a:pt x="0" y="0"/>
                    <a:pt x="0" y="0"/>
                  </a:cubicBezTo>
                  <a:cubicBezTo>
                    <a:pt x="0" y="0"/>
                    <a:pt x="19" y="4"/>
                    <a:pt x="21" y="3"/>
                  </a:cubicBezTo>
                  <a:cubicBezTo>
                    <a:pt x="23" y="2"/>
                    <a:pt x="22" y="8"/>
                    <a:pt x="22" y="8"/>
                  </a:cubicBezTo>
                  <a:close/>
                </a:path>
              </a:pathLst>
            </a:custGeom>
            <a:solidFill>
              <a:srgbClr val="28282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175" name="Freeform 1094"/>
            <p:cNvSpPr/>
            <p:nvPr/>
          </p:nvSpPr>
          <p:spPr bwMode="auto">
            <a:xfrm>
              <a:off x="8243888" y="5526088"/>
              <a:ext cx="47625" cy="101600"/>
            </a:xfrm>
            <a:custGeom>
              <a:avLst/>
              <a:gdLst>
                <a:gd name="T0" fmla="*/ 26 w 30"/>
                <a:gd name="T1" fmla="*/ 12 h 64"/>
                <a:gd name="T2" fmla="*/ 30 w 30"/>
                <a:gd name="T3" fmla="*/ 23 h 64"/>
                <a:gd name="T4" fmla="*/ 29 w 30"/>
                <a:gd name="T5" fmla="*/ 57 h 64"/>
                <a:gd name="T6" fmla="*/ 23 w 30"/>
                <a:gd name="T7" fmla="*/ 63 h 64"/>
                <a:gd name="T8" fmla="*/ 13 w 30"/>
                <a:gd name="T9" fmla="*/ 63 h 64"/>
                <a:gd name="T10" fmla="*/ 1 w 30"/>
                <a:gd name="T11" fmla="*/ 55 h 64"/>
                <a:gd name="T12" fmla="*/ 0 w 30"/>
                <a:gd name="T13" fmla="*/ 18 h 64"/>
                <a:gd name="T14" fmla="*/ 2 w 30"/>
                <a:gd name="T15" fmla="*/ 5 h 64"/>
                <a:gd name="T16" fmla="*/ 8 w 30"/>
                <a:gd name="T17" fmla="*/ 1 h 64"/>
                <a:gd name="T18" fmla="*/ 20 w 30"/>
                <a:gd name="T19" fmla="*/ 6 h 64"/>
                <a:gd name="T20" fmla="*/ 26 w 30"/>
                <a:gd name="T21" fmla="*/ 1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 h="64">
                  <a:moveTo>
                    <a:pt x="26" y="12"/>
                  </a:moveTo>
                  <a:cubicBezTo>
                    <a:pt x="29" y="14"/>
                    <a:pt x="30" y="16"/>
                    <a:pt x="30" y="23"/>
                  </a:cubicBezTo>
                  <a:cubicBezTo>
                    <a:pt x="29" y="57"/>
                    <a:pt x="29" y="57"/>
                    <a:pt x="29" y="57"/>
                  </a:cubicBezTo>
                  <a:cubicBezTo>
                    <a:pt x="29" y="58"/>
                    <a:pt x="29" y="62"/>
                    <a:pt x="23" y="63"/>
                  </a:cubicBezTo>
                  <a:cubicBezTo>
                    <a:pt x="20" y="63"/>
                    <a:pt x="17" y="64"/>
                    <a:pt x="13" y="63"/>
                  </a:cubicBezTo>
                  <a:cubicBezTo>
                    <a:pt x="11" y="62"/>
                    <a:pt x="1" y="57"/>
                    <a:pt x="1" y="55"/>
                  </a:cubicBezTo>
                  <a:cubicBezTo>
                    <a:pt x="0" y="18"/>
                    <a:pt x="0" y="18"/>
                    <a:pt x="0" y="18"/>
                  </a:cubicBezTo>
                  <a:cubicBezTo>
                    <a:pt x="1" y="13"/>
                    <a:pt x="1" y="8"/>
                    <a:pt x="2" y="5"/>
                  </a:cubicBezTo>
                  <a:cubicBezTo>
                    <a:pt x="3" y="0"/>
                    <a:pt x="8" y="1"/>
                    <a:pt x="8" y="1"/>
                  </a:cubicBezTo>
                  <a:cubicBezTo>
                    <a:pt x="8" y="1"/>
                    <a:pt x="16" y="3"/>
                    <a:pt x="20" y="6"/>
                  </a:cubicBezTo>
                  <a:cubicBezTo>
                    <a:pt x="22" y="8"/>
                    <a:pt x="22" y="8"/>
                    <a:pt x="26" y="12"/>
                  </a:cubicBezTo>
                  <a:close/>
                </a:path>
              </a:pathLst>
            </a:custGeom>
            <a:solidFill>
              <a:srgbClr val="38373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176" name="Freeform 1095"/>
            <p:cNvSpPr/>
            <p:nvPr/>
          </p:nvSpPr>
          <p:spPr bwMode="auto">
            <a:xfrm>
              <a:off x="8321675" y="5541963"/>
              <a:ext cx="17463" cy="23813"/>
            </a:xfrm>
            <a:custGeom>
              <a:avLst/>
              <a:gdLst>
                <a:gd name="T0" fmla="*/ 9 w 11"/>
                <a:gd name="T1" fmla="*/ 1 h 15"/>
                <a:gd name="T2" fmla="*/ 6 w 11"/>
                <a:gd name="T3" fmla="*/ 0 h 15"/>
                <a:gd name="T4" fmla="*/ 3 w 11"/>
                <a:gd name="T5" fmla="*/ 3 h 15"/>
                <a:gd name="T6" fmla="*/ 3 w 11"/>
                <a:gd name="T7" fmla="*/ 4 h 15"/>
                <a:gd name="T8" fmla="*/ 1 w 11"/>
                <a:gd name="T9" fmla="*/ 8 h 15"/>
                <a:gd name="T10" fmla="*/ 2 w 11"/>
                <a:gd name="T11" fmla="*/ 13 h 15"/>
                <a:gd name="T12" fmla="*/ 3 w 11"/>
                <a:gd name="T13" fmla="*/ 13 h 15"/>
                <a:gd name="T14" fmla="*/ 6 w 11"/>
                <a:gd name="T15" fmla="*/ 12 h 15"/>
                <a:gd name="T16" fmla="*/ 10 w 11"/>
                <a:gd name="T17" fmla="*/ 5 h 15"/>
                <a:gd name="T18" fmla="*/ 9 w 11"/>
                <a:gd name="T19" fmla="*/ 1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 h="15">
                  <a:moveTo>
                    <a:pt x="9" y="1"/>
                  </a:moveTo>
                  <a:cubicBezTo>
                    <a:pt x="9" y="1"/>
                    <a:pt x="8" y="0"/>
                    <a:pt x="6" y="0"/>
                  </a:cubicBezTo>
                  <a:cubicBezTo>
                    <a:pt x="5" y="0"/>
                    <a:pt x="3" y="3"/>
                    <a:pt x="3" y="3"/>
                  </a:cubicBezTo>
                  <a:cubicBezTo>
                    <a:pt x="3" y="4"/>
                    <a:pt x="3" y="4"/>
                    <a:pt x="3" y="4"/>
                  </a:cubicBezTo>
                  <a:cubicBezTo>
                    <a:pt x="1" y="8"/>
                    <a:pt x="1" y="8"/>
                    <a:pt x="1" y="8"/>
                  </a:cubicBezTo>
                  <a:cubicBezTo>
                    <a:pt x="1" y="8"/>
                    <a:pt x="0" y="12"/>
                    <a:pt x="2" y="13"/>
                  </a:cubicBezTo>
                  <a:cubicBezTo>
                    <a:pt x="4" y="14"/>
                    <a:pt x="3" y="13"/>
                    <a:pt x="3" y="13"/>
                  </a:cubicBezTo>
                  <a:cubicBezTo>
                    <a:pt x="5" y="15"/>
                    <a:pt x="6" y="12"/>
                    <a:pt x="6" y="12"/>
                  </a:cubicBezTo>
                  <a:cubicBezTo>
                    <a:pt x="10" y="5"/>
                    <a:pt x="10" y="5"/>
                    <a:pt x="10" y="5"/>
                  </a:cubicBezTo>
                  <a:cubicBezTo>
                    <a:pt x="11" y="4"/>
                    <a:pt x="11" y="2"/>
                    <a:pt x="9" y="1"/>
                  </a:cubicBezTo>
                  <a:close/>
                </a:path>
              </a:pathLst>
            </a:custGeom>
            <a:solidFill>
              <a:srgbClr val="FFE8D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177" name="Freeform 1096"/>
            <p:cNvSpPr/>
            <p:nvPr/>
          </p:nvSpPr>
          <p:spPr bwMode="auto">
            <a:xfrm>
              <a:off x="8323263" y="5548313"/>
              <a:ext cx="19050" cy="19050"/>
            </a:xfrm>
            <a:custGeom>
              <a:avLst/>
              <a:gdLst>
                <a:gd name="T0" fmla="*/ 0 w 12"/>
                <a:gd name="T1" fmla="*/ 8 h 12"/>
                <a:gd name="T2" fmla="*/ 0 w 12"/>
                <a:gd name="T3" fmla="*/ 9 h 12"/>
                <a:gd name="T4" fmla="*/ 4 w 12"/>
                <a:gd name="T5" fmla="*/ 12 h 12"/>
                <a:gd name="T6" fmla="*/ 8 w 12"/>
                <a:gd name="T7" fmla="*/ 10 h 12"/>
                <a:gd name="T8" fmla="*/ 12 w 12"/>
                <a:gd name="T9" fmla="*/ 5 h 12"/>
                <a:gd name="T10" fmla="*/ 10 w 12"/>
                <a:gd name="T11" fmla="*/ 0 h 12"/>
                <a:gd name="T12" fmla="*/ 6 w 12"/>
                <a:gd name="T13" fmla="*/ 4 h 12"/>
                <a:gd name="T14" fmla="*/ 3 w 12"/>
                <a:gd name="T15" fmla="*/ 5 h 12"/>
                <a:gd name="T16" fmla="*/ 0 w 12"/>
                <a:gd name="T17" fmla="*/ 8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12">
                  <a:moveTo>
                    <a:pt x="0" y="8"/>
                  </a:moveTo>
                  <a:cubicBezTo>
                    <a:pt x="0" y="9"/>
                    <a:pt x="0" y="9"/>
                    <a:pt x="0" y="9"/>
                  </a:cubicBezTo>
                  <a:cubicBezTo>
                    <a:pt x="4" y="12"/>
                    <a:pt x="4" y="12"/>
                    <a:pt x="4" y="12"/>
                  </a:cubicBezTo>
                  <a:cubicBezTo>
                    <a:pt x="8" y="10"/>
                    <a:pt x="8" y="10"/>
                    <a:pt x="8" y="10"/>
                  </a:cubicBezTo>
                  <a:cubicBezTo>
                    <a:pt x="8" y="10"/>
                    <a:pt x="12" y="8"/>
                    <a:pt x="12" y="5"/>
                  </a:cubicBezTo>
                  <a:cubicBezTo>
                    <a:pt x="12" y="1"/>
                    <a:pt x="10" y="0"/>
                    <a:pt x="10" y="0"/>
                  </a:cubicBezTo>
                  <a:cubicBezTo>
                    <a:pt x="10" y="0"/>
                    <a:pt x="7" y="3"/>
                    <a:pt x="6" y="4"/>
                  </a:cubicBezTo>
                  <a:cubicBezTo>
                    <a:pt x="3" y="5"/>
                    <a:pt x="3" y="5"/>
                    <a:pt x="3" y="5"/>
                  </a:cubicBezTo>
                  <a:cubicBezTo>
                    <a:pt x="1" y="6"/>
                    <a:pt x="0" y="7"/>
                    <a:pt x="0" y="8"/>
                  </a:cubicBezTo>
                  <a:close/>
                </a:path>
              </a:pathLst>
            </a:custGeom>
            <a:solidFill>
              <a:srgbClr val="E8C7B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178" name="Freeform 1097"/>
            <p:cNvSpPr/>
            <p:nvPr/>
          </p:nvSpPr>
          <p:spPr bwMode="auto">
            <a:xfrm>
              <a:off x="8329613" y="5545138"/>
              <a:ext cx="9525" cy="17463"/>
            </a:xfrm>
            <a:custGeom>
              <a:avLst/>
              <a:gdLst>
                <a:gd name="T0" fmla="*/ 6 w 6"/>
                <a:gd name="T1" fmla="*/ 2 h 11"/>
                <a:gd name="T2" fmla="*/ 3 w 6"/>
                <a:gd name="T3" fmla="*/ 5 h 11"/>
                <a:gd name="T4" fmla="*/ 2 w 6"/>
                <a:gd name="T5" fmla="*/ 9 h 11"/>
                <a:gd name="T6" fmla="*/ 0 w 6"/>
                <a:gd name="T7" fmla="*/ 9 h 11"/>
                <a:gd name="T8" fmla="*/ 0 w 6"/>
                <a:gd name="T9" fmla="*/ 5 h 11"/>
                <a:gd name="T10" fmla="*/ 3 w 6"/>
                <a:gd name="T11" fmla="*/ 0 h 11"/>
                <a:gd name="T12" fmla="*/ 6 w 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6" h="11">
                  <a:moveTo>
                    <a:pt x="6" y="2"/>
                  </a:moveTo>
                  <a:cubicBezTo>
                    <a:pt x="6" y="4"/>
                    <a:pt x="4" y="5"/>
                    <a:pt x="3" y="5"/>
                  </a:cubicBezTo>
                  <a:cubicBezTo>
                    <a:pt x="2" y="6"/>
                    <a:pt x="2" y="8"/>
                    <a:pt x="2" y="9"/>
                  </a:cubicBezTo>
                  <a:cubicBezTo>
                    <a:pt x="1" y="11"/>
                    <a:pt x="1" y="10"/>
                    <a:pt x="0" y="9"/>
                  </a:cubicBezTo>
                  <a:cubicBezTo>
                    <a:pt x="0" y="9"/>
                    <a:pt x="0" y="6"/>
                    <a:pt x="0" y="5"/>
                  </a:cubicBezTo>
                  <a:cubicBezTo>
                    <a:pt x="0" y="1"/>
                    <a:pt x="2" y="1"/>
                    <a:pt x="3" y="0"/>
                  </a:cubicBezTo>
                  <a:cubicBezTo>
                    <a:pt x="5" y="0"/>
                    <a:pt x="6" y="1"/>
                    <a:pt x="6" y="2"/>
                  </a:cubicBezTo>
                  <a:close/>
                </a:path>
              </a:pathLst>
            </a:custGeom>
            <a:solidFill>
              <a:srgbClr val="FFE8D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179" name="Freeform 1098"/>
            <p:cNvSpPr/>
            <p:nvPr/>
          </p:nvSpPr>
          <p:spPr bwMode="auto">
            <a:xfrm>
              <a:off x="8321675" y="5548313"/>
              <a:ext cx="12700" cy="14288"/>
            </a:xfrm>
            <a:custGeom>
              <a:avLst/>
              <a:gdLst>
                <a:gd name="T0" fmla="*/ 4 w 8"/>
                <a:gd name="T1" fmla="*/ 8 h 9"/>
                <a:gd name="T2" fmla="*/ 5 w 8"/>
                <a:gd name="T3" fmla="*/ 4 h 9"/>
                <a:gd name="T4" fmla="*/ 8 w 8"/>
                <a:gd name="T5" fmla="*/ 2 h 9"/>
                <a:gd name="T6" fmla="*/ 7 w 8"/>
                <a:gd name="T7" fmla="*/ 0 h 9"/>
                <a:gd name="T8" fmla="*/ 3 w 8"/>
                <a:gd name="T9" fmla="*/ 3 h 9"/>
                <a:gd name="T10" fmla="*/ 1 w 8"/>
                <a:gd name="T11" fmla="*/ 8 h 9"/>
                <a:gd name="T12" fmla="*/ 4 w 8"/>
                <a:gd name="T13" fmla="*/ 8 h 9"/>
              </a:gdLst>
              <a:ahLst/>
              <a:cxnLst>
                <a:cxn ang="0">
                  <a:pos x="T0" y="T1"/>
                </a:cxn>
                <a:cxn ang="0">
                  <a:pos x="T2" y="T3"/>
                </a:cxn>
                <a:cxn ang="0">
                  <a:pos x="T4" y="T5"/>
                </a:cxn>
                <a:cxn ang="0">
                  <a:pos x="T6" y="T7"/>
                </a:cxn>
                <a:cxn ang="0">
                  <a:pos x="T8" y="T9"/>
                </a:cxn>
                <a:cxn ang="0">
                  <a:pos x="T10" y="T11"/>
                </a:cxn>
                <a:cxn ang="0">
                  <a:pos x="T12" y="T13"/>
                </a:cxn>
              </a:cxnLst>
              <a:rect l="0" t="0" r="r" b="b"/>
              <a:pathLst>
                <a:path w="8" h="9">
                  <a:moveTo>
                    <a:pt x="4" y="8"/>
                  </a:moveTo>
                  <a:cubicBezTo>
                    <a:pt x="5" y="8"/>
                    <a:pt x="5" y="6"/>
                    <a:pt x="5" y="4"/>
                  </a:cubicBezTo>
                  <a:cubicBezTo>
                    <a:pt x="4" y="4"/>
                    <a:pt x="7" y="3"/>
                    <a:pt x="8" y="2"/>
                  </a:cubicBezTo>
                  <a:cubicBezTo>
                    <a:pt x="8" y="0"/>
                    <a:pt x="7" y="0"/>
                    <a:pt x="7" y="0"/>
                  </a:cubicBezTo>
                  <a:cubicBezTo>
                    <a:pt x="7" y="0"/>
                    <a:pt x="3" y="2"/>
                    <a:pt x="3" y="3"/>
                  </a:cubicBezTo>
                  <a:cubicBezTo>
                    <a:pt x="0" y="5"/>
                    <a:pt x="0" y="6"/>
                    <a:pt x="1" y="8"/>
                  </a:cubicBezTo>
                  <a:cubicBezTo>
                    <a:pt x="1" y="9"/>
                    <a:pt x="2" y="9"/>
                    <a:pt x="4" y="8"/>
                  </a:cubicBezTo>
                  <a:close/>
                </a:path>
              </a:pathLst>
            </a:custGeom>
            <a:solidFill>
              <a:srgbClr val="E8C7B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180" name="Freeform 1099"/>
            <p:cNvSpPr/>
            <p:nvPr/>
          </p:nvSpPr>
          <p:spPr bwMode="auto">
            <a:xfrm>
              <a:off x="8275638" y="5541963"/>
              <a:ext cx="57150" cy="50800"/>
            </a:xfrm>
            <a:custGeom>
              <a:avLst/>
              <a:gdLst>
                <a:gd name="T0" fmla="*/ 10 w 36"/>
                <a:gd name="T1" fmla="*/ 5 h 32"/>
                <a:gd name="T2" fmla="*/ 0 w 36"/>
                <a:gd name="T3" fmla="*/ 7 h 32"/>
                <a:gd name="T4" fmla="*/ 2 w 36"/>
                <a:gd name="T5" fmla="*/ 15 h 32"/>
                <a:gd name="T6" fmla="*/ 17 w 36"/>
                <a:gd name="T7" fmla="*/ 31 h 32"/>
                <a:gd name="T8" fmla="*/ 35 w 36"/>
                <a:gd name="T9" fmla="*/ 16 h 32"/>
                <a:gd name="T10" fmla="*/ 28 w 36"/>
                <a:gd name="T11" fmla="*/ 13 h 32"/>
                <a:gd name="T12" fmla="*/ 19 w 36"/>
                <a:gd name="T13" fmla="*/ 21 h 32"/>
                <a:gd name="T14" fmla="*/ 10 w 36"/>
                <a:gd name="T15" fmla="*/ 5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32">
                  <a:moveTo>
                    <a:pt x="10" y="5"/>
                  </a:moveTo>
                  <a:cubicBezTo>
                    <a:pt x="7" y="2"/>
                    <a:pt x="1" y="0"/>
                    <a:pt x="0" y="7"/>
                  </a:cubicBezTo>
                  <a:cubicBezTo>
                    <a:pt x="0" y="9"/>
                    <a:pt x="0" y="12"/>
                    <a:pt x="2" y="15"/>
                  </a:cubicBezTo>
                  <a:cubicBezTo>
                    <a:pt x="6" y="22"/>
                    <a:pt x="13" y="30"/>
                    <a:pt x="17" y="31"/>
                  </a:cubicBezTo>
                  <a:cubicBezTo>
                    <a:pt x="21" y="32"/>
                    <a:pt x="36" y="19"/>
                    <a:pt x="35" y="16"/>
                  </a:cubicBezTo>
                  <a:cubicBezTo>
                    <a:pt x="35" y="14"/>
                    <a:pt x="31" y="10"/>
                    <a:pt x="28" y="13"/>
                  </a:cubicBezTo>
                  <a:cubicBezTo>
                    <a:pt x="26" y="15"/>
                    <a:pt x="20" y="21"/>
                    <a:pt x="19" y="21"/>
                  </a:cubicBezTo>
                  <a:cubicBezTo>
                    <a:pt x="18" y="21"/>
                    <a:pt x="12" y="10"/>
                    <a:pt x="10" y="5"/>
                  </a:cubicBezTo>
                  <a:close/>
                </a:path>
              </a:pathLst>
            </a:custGeom>
            <a:solidFill>
              <a:srgbClr val="56545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181" name="Freeform 1100"/>
            <p:cNvSpPr/>
            <p:nvPr/>
          </p:nvSpPr>
          <p:spPr bwMode="auto">
            <a:xfrm>
              <a:off x="8358188" y="5665788"/>
              <a:ext cx="31750" cy="12700"/>
            </a:xfrm>
            <a:custGeom>
              <a:avLst/>
              <a:gdLst>
                <a:gd name="T0" fmla="*/ 0 w 20"/>
                <a:gd name="T1" fmla="*/ 4 h 8"/>
                <a:gd name="T2" fmla="*/ 4 w 20"/>
                <a:gd name="T3" fmla="*/ 6 h 8"/>
                <a:gd name="T4" fmla="*/ 12 w 20"/>
                <a:gd name="T5" fmla="*/ 5 h 8"/>
                <a:gd name="T6" fmla="*/ 17 w 20"/>
                <a:gd name="T7" fmla="*/ 1 h 8"/>
                <a:gd name="T8" fmla="*/ 20 w 20"/>
                <a:gd name="T9" fmla="*/ 1 h 8"/>
                <a:gd name="T10" fmla="*/ 20 w 20"/>
                <a:gd name="T11" fmla="*/ 1 h 8"/>
                <a:gd name="T12" fmla="*/ 19 w 20"/>
                <a:gd name="T13" fmla="*/ 1 h 8"/>
                <a:gd name="T14" fmla="*/ 17 w 20"/>
                <a:gd name="T15" fmla="*/ 2 h 8"/>
                <a:gd name="T16" fmla="*/ 12 w 20"/>
                <a:gd name="T17" fmla="*/ 5 h 8"/>
                <a:gd name="T18" fmla="*/ 4 w 20"/>
                <a:gd name="T19" fmla="*/ 7 h 8"/>
                <a:gd name="T20" fmla="*/ 0 w 20"/>
                <a:gd name="T21" fmla="*/ 5 h 8"/>
                <a:gd name="T22" fmla="*/ 0 w 20"/>
                <a:gd name="T23" fmla="*/ 4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 h="8">
                  <a:moveTo>
                    <a:pt x="0" y="4"/>
                  </a:moveTo>
                  <a:cubicBezTo>
                    <a:pt x="1" y="5"/>
                    <a:pt x="3" y="6"/>
                    <a:pt x="4" y="6"/>
                  </a:cubicBezTo>
                  <a:cubicBezTo>
                    <a:pt x="9" y="7"/>
                    <a:pt x="12" y="5"/>
                    <a:pt x="12" y="5"/>
                  </a:cubicBezTo>
                  <a:cubicBezTo>
                    <a:pt x="13" y="4"/>
                    <a:pt x="17" y="1"/>
                    <a:pt x="17" y="1"/>
                  </a:cubicBezTo>
                  <a:cubicBezTo>
                    <a:pt x="17" y="1"/>
                    <a:pt x="19" y="0"/>
                    <a:pt x="20" y="1"/>
                  </a:cubicBezTo>
                  <a:cubicBezTo>
                    <a:pt x="20" y="1"/>
                    <a:pt x="20" y="1"/>
                    <a:pt x="20" y="1"/>
                  </a:cubicBezTo>
                  <a:cubicBezTo>
                    <a:pt x="19" y="1"/>
                    <a:pt x="19" y="1"/>
                    <a:pt x="19" y="1"/>
                  </a:cubicBezTo>
                  <a:cubicBezTo>
                    <a:pt x="19" y="0"/>
                    <a:pt x="17" y="2"/>
                    <a:pt x="17" y="2"/>
                  </a:cubicBezTo>
                  <a:cubicBezTo>
                    <a:pt x="17" y="2"/>
                    <a:pt x="13" y="5"/>
                    <a:pt x="12" y="5"/>
                  </a:cubicBezTo>
                  <a:cubicBezTo>
                    <a:pt x="12" y="5"/>
                    <a:pt x="8" y="8"/>
                    <a:pt x="4" y="7"/>
                  </a:cubicBezTo>
                  <a:cubicBezTo>
                    <a:pt x="3" y="7"/>
                    <a:pt x="1" y="6"/>
                    <a:pt x="0" y="5"/>
                  </a:cubicBezTo>
                  <a:lnTo>
                    <a:pt x="0" y="4"/>
                  </a:lnTo>
                  <a:close/>
                </a:path>
              </a:pathLst>
            </a:custGeom>
            <a:solidFill>
              <a:srgbClr val="54545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182" name="Freeform 1101"/>
            <p:cNvSpPr/>
            <p:nvPr/>
          </p:nvSpPr>
          <p:spPr bwMode="auto">
            <a:xfrm>
              <a:off x="8389938" y="5662613"/>
              <a:ext cx="4763" cy="6350"/>
            </a:xfrm>
            <a:custGeom>
              <a:avLst/>
              <a:gdLst>
                <a:gd name="T0" fmla="*/ 0 w 3"/>
                <a:gd name="T1" fmla="*/ 3 h 4"/>
                <a:gd name="T2" fmla="*/ 2 w 3"/>
                <a:gd name="T3" fmla="*/ 2 h 4"/>
                <a:gd name="T4" fmla="*/ 3 w 3"/>
                <a:gd name="T5" fmla="*/ 0 h 4"/>
                <a:gd name="T6" fmla="*/ 3 w 3"/>
                <a:gd name="T7" fmla="*/ 2 h 4"/>
                <a:gd name="T8" fmla="*/ 2 w 3"/>
                <a:gd name="T9" fmla="*/ 3 h 4"/>
                <a:gd name="T10" fmla="*/ 0 w 3"/>
                <a:gd name="T11" fmla="*/ 4 h 4"/>
                <a:gd name="T12" fmla="*/ 0 w 3"/>
                <a:gd name="T13" fmla="*/ 3 h 4"/>
              </a:gdLst>
              <a:ahLst/>
              <a:cxnLst>
                <a:cxn ang="0">
                  <a:pos x="T0" y="T1"/>
                </a:cxn>
                <a:cxn ang="0">
                  <a:pos x="T2" y="T3"/>
                </a:cxn>
                <a:cxn ang="0">
                  <a:pos x="T4" y="T5"/>
                </a:cxn>
                <a:cxn ang="0">
                  <a:pos x="T6" y="T7"/>
                </a:cxn>
                <a:cxn ang="0">
                  <a:pos x="T8" y="T9"/>
                </a:cxn>
                <a:cxn ang="0">
                  <a:pos x="T10" y="T11"/>
                </a:cxn>
                <a:cxn ang="0">
                  <a:pos x="T12" y="T13"/>
                </a:cxn>
              </a:cxnLst>
              <a:rect l="0" t="0" r="r" b="b"/>
              <a:pathLst>
                <a:path w="3" h="4">
                  <a:moveTo>
                    <a:pt x="0" y="3"/>
                  </a:moveTo>
                  <a:cubicBezTo>
                    <a:pt x="0" y="3"/>
                    <a:pt x="1" y="2"/>
                    <a:pt x="2" y="2"/>
                  </a:cubicBezTo>
                  <a:cubicBezTo>
                    <a:pt x="3" y="1"/>
                    <a:pt x="3" y="0"/>
                    <a:pt x="3" y="0"/>
                  </a:cubicBezTo>
                  <a:cubicBezTo>
                    <a:pt x="3" y="2"/>
                    <a:pt x="3" y="2"/>
                    <a:pt x="3" y="2"/>
                  </a:cubicBezTo>
                  <a:cubicBezTo>
                    <a:pt x="3" y="2"/>
                    <a:pt x="3" y="2"/>
                    <a:pt x="2" y="3"/>
                  </a:cubicBezTo>
                  <a:cubicBezTo>
                    <a:pt x="2" y="3"/>
                    <a:pt x="0" y="4"/>
                    <a:pt x="0" y="4"/>
                  </a:cubicBezTo>
                  <a:lnTo>
                    <a:pt x="0" y="3"/>
                  </a:lnTo>
                  <a:close/>
                </a:path>
              </a:pathLst>
            </a:custGeom>
            <a:solidFill>
              <a:srgbClr val="54545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183" name="Freeform 1102"/>
            <p:cNvSpPr/>
            <p:nvPr/>
          </p:nvSpPr>
          <p:spPr bwMode="auto">
            <a:xfrm>
              <a:off x="7434263" y="5554663"/>
              <a:ext cx="684213" cy="407988"/>
            </a:xfrm>
            <a:custGeom>
              <a:avLst/>
              <a:gdLst>
                <a:gd name="T0" fmla="*/ 431 w 431"/>
                <a:gd name="T1" fmla="*/ 249 h 257"/>
                <a:gd name="T2" fmla="*/ 431 w 431"/>
                <a:gd name="T3" fmla="*/ 257 h 257"/>
                <a:gd name="T4" fmla="*/ 0 w 431"/>
                <a:gd name="T5" fmla="*/ 7 h 257"/>
                <a:gd name="T6" fmla="*/ 0 w 431"/>
                <a:gd name="T7" fmla="*/ 0 h 257"/>
                <a:gd name="T8" fmla="*/ 431 w 431"/>
                <a:gd name="T9" fmla="*/ 249 h 257"/>
              </a:gdLst>
              <a:ahLst/>
              <a:cxnLst>
                <a:cxn ang="0">
                  <a:pos x="T0" y="T1"/>
                </a:cxn>
                <a:cxn ang="0">
                  <a:pos x="T2" y="T3"/>
                </a:cxn>
                <a:cxn ang="0">
                  <a:pos x="T4" y="T5"/>
                </a:cxn>
                <a:cxn ang="0">
                  <a:pos x="T6" y="T7"/>
                </a:cxn>
                <a:cxn ang="0">
                  <a:pos x="T8" y="T9"/>
                </a:cxn>
              </a:cxnLst>
              <a:rect l="0" t="0" r="r" b="b"/>
              <a:pathLst>
                <a:path w="431" h="257">
                  <a:moveTo>
                    <a:pt x="431" y="249"/>
                  </a:moveTo>
                  <a:lnTo>
                    <a:pt x="431" y="257"/>
                  </a:lnTo>
                  <a:lnTo>
                    <a:pt x="0" y="7"/>
                  </a:lnTo>
                  <a:lnTo>
                    <a:pt x="0" y="0"/>
                  </a:lnTo>
                  <a:lnTo>
                    <a:pt x="431" y="249"/>
                  </a:lnTo>
                  <a:close/>
                </a:path>
              </a:pathLst>
            </a:custGeom>
            <a:solidFill>
              <a:srgbClr val="9CD8B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184" name="Freeform 1103"/>
            <p:cNvSpPr/>
            <p:nvPr/>
          </p:nvSpPr>
          <p:spPr bwMode="auto">
            <a:xfrm>
              <a:off x="8112125" y="5810250"/>
              <a:ext cx="241300" cy="152400"/>
            </a:xfrm>
            <a:custGeom>
              <a:avLst/>
              <a:gdLst>
                <a:gd name="T0" fmla="*/ 0 w 152"/>
                <a:gd name="T1" fmla="*/ 88 h 96"/>
                <a:gd name="T2" fmla="*/ 152 w 152"/>
                <a:gd name="T3" fmla="*/ 0 h 96"/>
                <a:gd name="T4" fmla="*/ 152 w 152"/>
                <a:gd name="T5" fmla="*/ 8 h 96"/>
                <a:gd name="T6" fmla="*/ 4 w 152"/>
                <a:gd name="T7" fmla="*/ 96 h 96"/>
                <a:gd name="T8" fmla="*/ 0 w 152"/>
                <a:gd name="T9" fmla="*/ 88 h 96"/>
              </a:gdLst>
              <a:ahLst/>
              <a:cxnLst>
                <a:cxn ang="0">
                  <a:pos x="T0" y="T1"/>
                </a:cxn>
                <a:cxn ang="0">
                  <a:pos x="T2" y="T3"/>
                </a:cxn>
                <a:cxn ang="0">
                  <a:pos x="T4" y="T5"/>
                </a:cxn>
                <a:cxn ang="0">
                  <a:pos x="T6" y="T7"/>
                </a:cxn>
                <a:cxn ang="0">
                  <a:pos x="T8" y="T9"/>
                </a:cxn>
              </a:cxnLst>
              <a:rect l="0" t="0" r="r" b="b"/>
              <a:pathLst>
                <a:path w="152" h="96">
                  <a:moveTo>
                    <a:pt x="0" y="88"/>
                  </a:moveTo>
                  <a:lnTo>
                    <a:pt x="152" y="0"/>
                  </a:lnTo>
                  <a:lnTo>
                    <a:pt x="152" y="8"/>
                  </a:lnTo>
                  <a:lnTo>
                    <a:pt x="4" y="96"/>
                  </a:lnTo>
                  <a:lnTo>
                    <a:pt x="0" y="88"/>
                  </a:lnTo>
                  <a:close/>
                </a:path>
              </a:pathLst>
            </a:custGeom>
            <a:solidFill>
              <a:srgbClr val="ACE5C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185" name="Freeform 1104"/>
            <p:cNvSpPr/>
            <p:nvPr/>
          </p:nvSpPr>
          <p:spPr bwMode="auto">
            <a:xfrm>
              <a:off x="7437438" y="5418138"/>
              <a:ext cx="914400" cy="531813"/>
            </a:xfrm>
            <a:custGeom>
              <a:avLst/>
              <a:gdLst>
                <a:gd name="T0" fmla="*/ 576 w 576"/>
                <a:gd name="T1" fmla="*/ 247 h 335"/>
                <a:gd name="T2" fmla="*/ 149 w 576"/>
                <a:gd name="T3" fmla="*/ 0 h 335"/>
                <a:gd name="T4" fmla="*/ 0 w 576"/>
                <a:gd name="T5" fmla="*/ 87 h 335"/>
                <a:gd name="T6" fmla="*/ 427 w 576"/>
                <a:gd name="T7" fmla="*/ 335 h 335"/>
                <a:gd name="T8" fmla="*/ 576 w 576"/>
                <a:gd name="T9" fmla="*/ 247 h 335"/>
              </a:gdLst>
              <a:ahLst/>
              <a:cxnLst>
                <a:cxn ang="0">
                  <a:pos x="T0" y="T1"/>
                </a:cxn>
                <a:cxn ang="0">
                  <a:pos x="T2" y="T3"/>
                </a:cxn>
                <a:cxn ang="0">
                  <a:pos x="T4" y="T5"/>
                </a:cxn>
                <a:cxn ang="0">
                  <a:pos x="T6" y="T7"/>
                </a:cxn>
                <a:cxn ang="0">
                  <a:pos x="T8" y="T9"/>
                </a:cxn>
              </a:cxnLst>
              <a:rect l="0" t="0" r="r" b="b"/>
              <a:pathLst>
                <a:path w="576" h="335">
                  <a:moveTo>
                    <a:pt x="576" y="247"/>
                  </a:moveTo>
                  <a:lnTo>
                    <a:pt x="149" y="0"/>
                  </a:lnTo>
                  <a:lnTo>
                    <a:pt x="0" y="87"/>
                  </a:lnTo>
                  <a:lnTo>
                    <a:pt x="427" y="335"/>
                  </a:lnTo>
                  <a:lnTo>
                    <a:pt x="576" y="247"/>
                  </a:lnTo>
                  <a:close/>
                </a:path>
              </a:pathLst>
            </a:custGeom>
            <a:solidFill>
              <a:srgbClr val="FFFBF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186" name="Freeform 1105"/>
            <p:cNvSpPr/>
            <p:nvPr/>
          </p:nvSpPr>
          <p:spPr bwMode="auto">
            <a:xfrm>
              <a:off x="7639050" y="5461000"/>
              <a:ext cx="493713" cy="296863"/>
            </a:xfrm>
            <a:custGeom>
              <a:avLst/>
              <a:gdLst>
                <a:gd name="T0" fmla="*/ 305 w 311"/>
                <a:gd name="T1" fmla="*/ 171 h 187"/>
                <a:gd name="T2" fmla="*/ 14 w 311"/>
                <a:gd name="T3" fmla="*/ 1 h 187"/>
                <a:gd name="T4" fmla="*/ 5 w 311"/>
                <a:gd name="T5" fmla="*/ 1 h 187"/>
                <a:gd name="T6" fmla="*/ 5 w 311"/>
                <a:gd name="T7" fmla="*/ 16 h 187"/>
                <a:gd name="T8" fmla="*/ 297 w 311"/>
                <a:gd name="T9" fmla="*/ 185 h 187"/>
                <a:gd name="T10" fmla="*/ 306 w 311"/>
                <a:gd name="T11" fmla="*/ 185 h 187"/>
                <a:gd name="T12" fmla="*/ 305 w 311"/>
                <a:gd name="T13" fmla="*/ 171 h 187"/>
              </a:gdLst>
              <a:ahLst/>
              <a:cxnLst>
                <a:cxn ang="0">
                  <a:pos x="T0" y="T1"/>
                </a:cxn>
                <a:cxn ang="0">
                  <a:pos x="T2" y="T3"/>
                </a:cxn>
                <a:cxn ang="0">
                  <a:pos x="T4" y="T5"/>
                </a:cxn>
                <a:cxn ang="0">
                  <a:pos x="T6" y="T7"/>
                </a:cxn>
                <a:cxn ang="0">
                  <a:pos x="T8" y="T9"/>
                </a:cxn>
                <a:cxn ang="0">
                  <a:pos x="T10" y="T11"/>
                </a:cxn>
                <a:cxn ang="0">
                  <a:pos x="T12" y="T13"/>
                </a:cxn>
              </a:cxnLst>
              <a:rect l="0" t="0" r="r" b="b"/>
              <a:pathLst>
                <a:path w="311" h="187">
                  <a:moveTo>
                    <a:pt x="305" y="171"/>
                  </a:moveTo>
                  <a:cubicBezTo>
                    <a:pt x="14" y="1"/>
                    <a:pt x="14" y="1"/>
                    <a:pt x="14" y="1"/>
                  </a:cubicBezTo>
                  <a:cubicBezTo>
                    <a:pt x="11" y="0"/>
                    <a:pt x="8" y="0"/>
                    <a:pt x="5" y="1"/>
                  </a:cubicBezTo>
                  <a:cubicBezTo>
                    <a:pt x="0" y="4"/>
                    <a:pt x="0" y="12"/>
                    <a:pt x="5" y="16"/>
                  </a:cubicBezTo>
                  <a:cubicBezTo>
                    <a:pt x="297" y="185"/>
                    <a:pt x="297" y="185"/>
                    <a:pt x="297" y="185"/>
                  </a:cubicBezTo>
                  <a:cubicBezTo>
                    <a:pt x="300" y="187"/>
                    <a:pt x="303" y="187"/>
                    <a:pt x="306" y="185"/>
                  </a:cubicBezTo>
                  <a:cubicBezTo>
                    <a:pt x="311" y="182"/>
                    <a:pt x="311" y="174"/>
                    <a:pt x="305" y="171"/>
                  </a:cubicBezTo>
                  <a:close/>
                </a:path>
              </a:pathLst>
            </a:custGeom>
            <a:solidFill>
              <a:srgbClr val="FFEDB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187" name="Freeform 1106"/>
            <p:cNvSpPr/>
            <p:nvPr/>
          </p:nvSpPr>
          <p:spPr bwMode="auto">
            <a:xfrm>
              <a:off x="7580313" y="5494338"/>
              <a:ext cx="266700" cy="163513"/>
            </a:xfrm>
            <a:custGeom>
              <a:avLst/>
              <a:gdLst>
                <a:gd name="T0" fmla="*/ 162 w 168"/>
                <a:gd name="T1" fmla="*/ 87 h 103"/>
                <a:gd name="T2" fmla="*/ 14 w 168"/>
                <a:gd name="T3" fmla="*/ 1 h 103"/>
                <a:gd name="T4" fmla="*/ 6 w 168"/>
                <a:gd name="T5" fmla="*/ 2 h 103"/>
                <a:gd name="T6" fmla="*/ 6 w 168"/>
                <a:gd name="T7" fmla="*/ 16 h 103"/>
                <a:gd name="T8" fmla="*/ 154 w 168"/>
                <a:gd name="T9" fmla="*/ 102 h 103"/>
                <a:gd name="T10" fmla="*/ 162 w 168"/>
                <a:gd name="T11" fmla="*/ 102 h 103"/>
                <a:gd name="T12" fmla="*/ 162 w 168"/>
                <a:gd name="T13" fmla="*/ 87 h 103"/>
              </a:gdLst>
              <a:ahLst/>
              <a:cxnLst>
                <a:cxn ang="0">
                  <a:pos x="T0" y="T1"/>
                </a:cxn>
                <a:cxn ang="0">
                  <a:pos x="T2" y="T3"/>
                </a:cxn>
                <a:cxn ang="0">
                  <a:pos x="T4" y="T5"/>
                </a:cxn>
                <a:cxn ang="0">
                  <a:pos x="T6" y="T7"/>
                </a:cxn>
                <a:cxn ang="0">
                  <a:pos x="T8" y="T9"/>
                </a:cxn>
                <a:cxn ang="0">
                  <a:pos x="T10" y="T11"/>
                </a:cxn>
                <a:cxn ang="0">
                  <a:pos x="T12" y="T13"/>
                </a:cxn>
              </a:cxnLst>
              <a:rect l="0" t="0" r="r" b="b"/>
              <a:pathLst>
                <a:path w="168" h="103">
                  <a:moveTo>
                    <a:pt x="162" y="87"/>
                  </a:moveTo>
                  <a:cubicBezTo>
                    <a:pt x="14" y="1"/>
                    <a:pt x="14" y="1"/>
                    <a:pt x="14" y="1"/>
                  </a:cubicBezTo>
                  <a:cubicBezTo>
                    <a:pt x="12" y="0"/>
                    <a:pt x="9" y="0"/>
                    <a:pt x="6" y="2"/>
                  </a:cubicBezTo>
                  <a:cubicBezTo>
                    <a:pt x="0" y="5"/>
                    <a:pt x="1" y="13"/>
                    <a:pt x="6" y="16"/>
                  </a:cubicBezTo>
                  <a:cubicBezTo>
                    <a:pt x="154" y="102"/>
                    <a:pt x="154" y="102"/>
                    <a:pt x="154" y="102"/>
                  </a:cubicBezTo>
                  <a:cubicBezTo>
                    <a:pt x="157" y="103"/>
                    <a:pt x="160" y="103"/>
                    <a:pt x="162" y="102"/>
                  </a:cubicBezTo>
                  <a:cubicBezTo>
                    <a:pt x="168" y="98"/>
                    <a:pt x="168" y="90"/>
                    <a:pt x="162" y="87"/>
                  </a:cubicBezTo>
                  <a:close/>
                </a:path>
              </a:pathLst>
            </a:custGeom>
            <a:solidFill>
              <a:srgbClr val="FFEDB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sp>
          <p:nvSpPr>
            <p:cNvPr id="188" name="Freeform 1107"/>
            <p:cNvSpPr/>
            <p:nvPr/>
          </p:nvSpPr>
          <p:spPr bwMode="auto">
            <a:xfrm>
              <a:off x="7516813" y="5530850"/>
              <a:ext cx="419100" cy="252413"/>
            </a:xfrm>
            <a:custGeom>
              <a:avLst/>
              <a:gdLst>
                <a:gd name="T0" fmla="*/ 258 w 264"/>
                <a:gd name="T1" fmla="*/ 143 h 159"/>
                <a:gd name="T2" fmla="*/ 14 w 264"/>
                <a:gd name="T3" fmla="*/ 1 h 159"/>
                <a:gd name="T4" fmla="*/ 6 w 264"/>
                <a:gd name="T5" fmla="*/ 2 h 159"/>
                <a:gd name="T6" fmla="*/ 6 w 264"/>
                <a:gd name="T7" fmla="*/ 16 h 159"/>
                <a:gd name="T8" fmla="*/ 250 w 264"/>
                <a:gd name="T9" fmla="*/ 158 h 159"/>
                <a:gd name="T10" fmla="*/ 258 w 264"/>
                <a:gd name="T11" fmla="*/ 158 h 159"/>
                <a:gd name="T12" fmla="*/ 258 w 264"/>
                <a:gd name="T13" fmla="*/ 143 h 159"/>
              </a:gdLst>
              <a:ahLst/>
              <a:cxnLst>
                <a:cxn ang="0">
                  <a:pos x="T0" y="T1"/>
                </a:cxn>
                <a:cxn ang="0">
                  <a:pos x="T2" y="T3"/>
                </a:cxn>
                <a:cxn ang="0">
                  <a:pos x="T4" y="T5"/>
                </a:cxn>
                <a:cxn ang="0">
                  <a:pos x="T6" y="T7"/>
                </a:cxn>
                <a:cxn ang="0">
                  <a:pos x="T8" y="T9"/>
                </a:cxn>
                <a:cxn ang="0">
                  <a:pos x="T10" y="T11"/>
                </a:cxn>
                <a:cxn ang="0">
                  <a:pos x="T12" y="T13"/>
                </a:cxn>
              </a:cxnLst>
              <a:rect l="0" t="0" r="r" b="b"/>
              <a:pathLst>
                <a:path w="264" h="159">
                  <a:moveTo>
                    <a:pt x="258" y="143"/>
                  </a:moveTo>
                  <a:cubicBezTo>
                    <a:pt x="14" y="1"/>
                    <a:pt x="14" y="1"/>
                    <a:pt x="14" y="1"/>
                  </a:cubicBezTo>
                  <a:cubicBezTo>
                    <a:pt x="12" y="0"/>
                    <a:pt x="8" y="0"/>
                    <a:pt x="6" y="2"/>
                  </a:cubicBezTo>
                  <a:cubicBezTo>
                    <a:pt x="0" y="5"/>
                    <a:pt x="0" y="13"/>
                    <a:pt x="6" y="16"/>
                  </a:cubicBezTo>
                  <a:cubicBezTo>
                    <a:pt x="250" y="158"/>
                    <a:pt x="250" y="158"/>
                    <a:pt x="250" y="158"/>
                  </a:cubicBezTo>
                  <a:cubicBezTo>
                    <a:pt x="252" y="159"/>
                    <a:pt x="256" y="159"/>
                    <a:pt x="258" y="158"/>
                  </a:cubicBezTo>
                  <a:cubicBezTo>
                    <a:pt x="264" y="154"/>
                    <a:pt x="264" y="146"/>
                    <a:pt x="258" y="143"/>
                  </a:cubicBezTo>
                  <a:close/>
                </a:path>
              </a:pathLst>
            </a:custGeom>
            <a:solidFill>
              <a:srgbClr val="FFEDB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p>
          </p:txBody>
        </p:sp>
      </p:grpSp>
    </p:spTree>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节标题">
    <p:bg>
      <p:bgPr>
        <a:solidFill>
          <a:schemeClr val="bg1"/>
        </a:solidFill>
        <a:effectLst/>
      </p:bgPr>
    </p:bg>
    <p:spTree>
      <p:nvGrpSpPr>
        <p:cNvPr id="1" name=""/>
        <p:cNvGrpSpPr/>
        <p:nvPr/>
      </p:nvGrpSpPr>
      <p:grpSpPr>
        <a:xfrm>
          <a:off x="0" y="0"/>
          <a:ext cx="0" cy="0"/>
          <a:chOff x="0" y="0"/>
          <a:chExt cx="0" cy="0"/>
        </a:xfrm>
      </p:grpSpPr>
    </p:spTree>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矩形 1"/>
          <p:cNvSpPr/>
          <p:nvPr userDrawn="1"/>
        </p:nvSpPr>
        <p:spPr>
          <a:xfrm>
            <a:off x="0" y="6724651"/>
            <a:ext cx="12192000" cy="13335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sz="1800"/>
          </a:p>
        </p:txBody>
      </p:sp>
      <p:sp>
        <p:nvSpPr>
          <p:cNvPr id="3" name="矩形 2"/>
          <p:cNvSpPr/>
          <p:nvPr userDrawn="1"/>
        </p:nvSpPr>
        <p:spPr>
          <a:xfrm>
            <a:off x="11520488" y="6724651"/>
            <a:ext cx="671512" cy="13334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4" name="矩形 3"/>
          <p:cNvSpPr/>
          <p:nvPr userDrawn="1"/>
        </p:nvSpPr>
        <p:spPr>
          <a:xfrm>
            <a:off x="0" y="0"/>
            <a:ext cx="12192000" cy="64770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sz="1800"/>
          </a:p>
        </p:txBody>
      </p:sp>
      <p:sp>
        <p:nvSpPr>
          <p:cNvPr id="5" name="矩形 4"/>
          <p:cNvSpPr/>
          <p:nvPr userDrawn="1"/>
        </p:nvSpPr>
        <p:spPr>
          <a:xfrm>
            <a:off x="11520488" y="0"/>
            <a:ext cx="671512" cy="6477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fld id="{CE2F8FF1-FDFD-484C-9D17-37B5FD99B90B}" type="slidenum">
              <a:rPr lang="zh-CN" altLang="en-US" sz="2000" b="1" smtClean="0"/>
              <a:t>‹#›</a:t>
            </a:fld>
            <a:endParaRPr lang="zh-CN" altLang="en-US" sz="1800" b="1" dirty="0"/>
          </a:p>
        </p:txBody>
      </p:sp>
      <p:sp>
        <p:nvSpPr>
          <p:cNvPr id="7" name="python-language-logotype_2181"/>
          <p:cNvSpPr>
            <a:spLocks noChangeAspect="1"/>
          </p:cNvSpPr>
          <p:nvPr userDrawn="1"/>
        </p:nvSpPr>
        <p:spPr bwMode="auto">
          <a:xfrm>
            <a:off x="120537" y="85695"/>
            <a:ext cx="484301" cy="457230"/>
          </a:xfrm>
          <a:custGeom>
            <a:avLst/>
            <a:gdLst>
              <a:gd name="connsiteX0" fmla="*/ 359188 w 587280"/>
              <a:gd name="connsiteY0" fmla="*/ 445953 h 554453"/>
              <a:gd name="connsiteX1" fmla="*/ 325575 w 587280"/>
              <a:gd name="connsiteY1" fmla="*/ 479529 h 554453"/>
              <a:gd name="connsiteX2" fmla="*/ 359188 w 587280"/>
              <a:gd name="connsiteY2" fmla="*/ 513105 h 554453"/>
              <a:gd name="connsiteX3" fmla="*/ 392801 w 587280"/>
              <a:gd name="connsiteY3" fmla="*/ 479529 h 554453"/>
              <a:gd name="connsiteX4" fmla="*/ 359188 w 587280"/>
              <a:gd name="connsiteY4" fmla="*/ 445953 h 554453"/>
              <a:gd name="connsiteX5" fmla="*/ 452270 w 587280"/>
              <a:gd name="connsiteY5" fmla="*/ 146350 h 554453"/>
              <a:gd name="connsiteX6" fmla="*/ 503983 w 587280"/>
              <a:gd name="connsiteY6" fmla="*/ 414960 h 554453"/>
              <a:gd name="connsiteX7" fmla="*/ 423829 w 587280"/>
              <a:gd name="connsiteY7" fmla="*/ 414960 h 554453"/>
              <a:gd name="connsiteX8" fmla="*/ 260935 w 587280"/>
              <a:gd name="connsiteY8" fmla="*/ 414960 h 554453"/>
              <a:gd name="connsiteX9" fmla="*/ 260935 w 587280"/>
              <a:gd name="connsiteY9" fmla="*/ 430456 h 554453"/>
              <a:gd name="connsiteX10" fmla="*/ 423829 w 587280"/>
              <a:gd name="connsiteY10" fmla="*/ 430456 h 554453"/>
              <a:gd name="connsiteX11" fmla="*/ 418657 w 587280"/>
              <a:gd name="connsiteY11" fmla="*/ 518271 h 554453"/>
              <a:gd name="connsiteX12" fmla="*/ 170439 w 587280"/>
              <a:gd name="connsiteY12" fmla="*/ 513105 h 554453"/>
              <a:gd name="connsiteX13" fmla="*/ 193709 w 587280"/>
              <a:gd name="connsiteY13" fmla="*/ 293569 h 554453"/>
              <a:gd name="connsiteX14" fmla="*/ 436757 w 587280"/>
              <a:gd name="connsiteY14" fmla="*/ 234165 h 554453"/>
              <a:gd name="connsiteX15" fmla="*/ 452270 w 587280"/>
              <a:gd name="connsiteY15" fmla="*/ 146350 h 554453"/>
              <a:gd name="connsiteX16" fmla="*/ 219634 w 587280"/>
              <a:gd name="connsiteY16" fmla="*/ 35237 h 554453"/>
              <a:gd name="connsiteX17" fmla="*/ 185992 w 587280"/>
              <a:gd name="connsiteY17" fmla="*/ 68805 h 554453"/>
              <a:gd name="connsiteX18" fmla="*/ 219634 w 587280"/>
              <a:gd name="connsiteY18" fmla="*/ 102373 h 554453"/>
              <a:gd name="connsiteX19" fmla="*/ 253277 w 587280"/>
              <a:gd name="connsiteY19" fmla="*/ 68805 h 554453"/>
              <a:gd name="connsiteX20" fmla="*/ 219634 w 587280"/>
              <a:gd name="connsiteY20" fmla="*/ 35237 h 554453"/>
              <a:gd name="connsiteX21" fmla="*/ 296301 w 587280"/>
              <a:gd name="connsiteY21" fmla="*/ 55 h 554453"/>
              <a:gd name="connsiteX22" fmla="*/ 413727 w 587280"/>
              <a:gd name="connsiteY22" fmla="*/ 40401 h 554453"/>
              <a:gd name="connsiteX23" fmla="*/ 390436 w 587280"/>
              <a:gd name="connsiteY23" fmla="*/ 259886 h 554453"/>
              <a:gd name="connsiteX24" fmla="*/ 147173 w 587280"/>
              <a:gd name="connsiteY24" fmla="*/ 319276 h 554453"/>
              <a:gd name="connsiteX25" fmla="*/ 129058 w 587280"/>
              <a:gd name="connsiteY25" fmla="*/ 409651 h 554453"/>
              <a:gd name="connsiteX26" fmla="*/ 87651 w 587280"/>
              <a:gd name="connsiteY26" fmla="*/ 138524 h 554453"/>
              <a:gd name="connsiteX27" fmla="*/ 160113 w 587280"/>
              <a:gd name="connsiteY27" fmla="*/ 138524 h 554453"/>
              <a:gd name="connsiteX28" fmla="*/ 323150 w 587280"/>
              <a:gd name="connsiteY28" fmla="*/ 138524 h 554453"/>
              <a:gd name="connsiteX29" fmla="*/ 323150 w 587280"/>
              <a:gd name="connsiteY29" fmla="*/ 125613 h 554453"/>
              <a:gd name="connsiteX30" fmla="*/ 160113 w 587280"/>
              <a:gd name="connsiteY30" fmla="*/ 125613 h 554453"/>
              <a:gd name="connsiteX31" fmla="*/ 165288 w 587280"/>
              <a:gd name="connsiteY31" fmla="*/ 35237 h 554453"/>
              <a:gd name="connsiteX32" fmla="*/ 296301 w 587280"/>
              <a:gd name="connsiteY32" fmla="*/ 55 h 554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587280" h="554453">
                <a:moveTo>
                  <a:pt x="359188" y="445953"/>
                </a:moveTo>
                <a:cubicBezTo>
                  <a:pt x="338503" y="445953"/>
                  <a:pt x="325575" y="461450"/>
                  <a:pt x="325575" y="479529"/>
                </a:cubicBezTo>
                <a:cubicBezTo>
                  <a:pt x="325575" y="497609"/>
                  <a:pt x="338503" y="513105"/>
                  <a:pt x="359188" y="513105"/>
                </a:cubicBezTo>
                <a:cubicBezTo>
                  <a:pt x="377288" y="513105"/>
                  <a:pt x="392801" y="497609"/>
                  <a:pt x="392801" y="479529"/>
                </a:cubicBezTo>
                <a:cubicBezTo>
                  <a:pt x="392801" y="461450"/>
                  <a:pt x="377288" y="445953"/>
                  <a:pt x="359188" y="445953"/>
                </a:cubicBezTo>
                <a:close/>
                <a:moveTo>
                  <a:pt x="452270" y="146350"/>
                </a:moveTo>
                <a:cubicBezTo>
                  <a:pt x="628092" y="146350"/>
                  <a:pt x="617750" y="414960"/>
                  <a:pt x="503983" y="414960"/>
                </a:cubicBezTo>
                <a:cubicBezTo>
                  <a:pt x="503983" y="414960"/>
                  <a:pt x="423829" y="414960"/>
                  <a:pt x="423829" y="414960"/>
                </a:cubicBezTo>
                <a:lnTo>
                  <a:pt x="260935" y="414960"/>
                </a:lnTo>
                <a:lnTo>
                  <a:pt x="260935" y="430456"/>
                </a:lnTo>
                <a:lnTo>
                  <a:pt x="423829" y="430456"/>
                </a:lnTo>
                <a:cubicBezTo>
                  <a:pt x="423829" y="458867"/>
                  <a:pt x="423829" y="497609"/>
                  <a:pt x="418657" y="518271"/>
                </a:cubicBezTo>
                <a:cubicBezTo>
                  <a:pt x="366945" y="562178"/>
                  <a:pt x="204052" y="572509"/>
                  <a:pt x="170439" y="513105"/>
                </a:cubicBezTo>
                <a:cubicBezTo>
                  <a:pt x="141997" y="469198"/>
                  <a:pt x="149754" y="314231"/>
                  <a:pt x="193709" y="293569"/>
                </a:cubicBezTo>
                <a:cubicBezTo>
                  <a:pt x="268692" y="262575"/>
                  <a:pt x="405729" y="327145"/>
                  <a:pt x="436757" y="234165"/>
                </a:cubicBezTo>
                <a:cubicBezTo>
                  <a:pt x="447099" y="205754"/>
                  <a:pt x="452270" y="146350"/>
                  <a:pt x="452270" y="146350"/>
                </a:cubicBezTo>
                <a:close/>
                <a:moveTo>
                  <a:pt x="219634" y="35237"/>
                </a:moveTo>
                <a:cubicBezTo>
                  <a:pt x="201519" y="35237"/>
                  <a:pt x="185992" y="50730"/>
                  <a:pt x="185992" y="68805"/>
                </a:cubicBezTo>
                <a:cubicBezTo>
                  <a:pt x="185992" y="86880"/>
                  <a:pt x="201519" y="102373"/>
                  <a:pt x="219634" y="102373"/>
                </a:cubicBezTo>
                <a:cubicBezTo>
                  <a:pt x="237750" y="102373"/>
                  <a:pt x="253277" y="86880"/>
                  <a:pt x="253277" y="68805"/>
                </a:cubicBezTo>
                <a:cubicBezTo>
                  <a:pt x="253277" y="50730"/>
                  <a:pt x="237750" y="35237"/>
                  <a:pt x="219634" y="35237"/>
                </a:cubicBezTo>
                <a:close/>
                <a:moveTo>
                  <a:pt x="296301" y="55"/>
                </a:moveTo>
                <a:cubicBezTo>
                  <a:pt x="347735" y="-913"/>
                  <a:pt x="396905" y="10707"/>
                  <a:pt x="413727" y="40401"/>
                </a:cubicBezTo>
                <a:cubicBezTo>
                  <a:pt x="439606" y="86880"/>
                  <a:pt x="434430" y="239229"/>
                  <a:pt x="390436" y="259886"/>
                </a:cubicBezTo>
                <a:cubicBezTo>
                  <a:pt x="315387" y="293454"/>
                  <a:pt x="178228" y="226318"/>
                  <a:pt x="147173" y="319276"/>
                </a:cubicBezTo>
                <a:cubicBezTo>
                  <a:pt x="136821" y="350261"/>
                  <a:pt x="129058" y="409651"/>
                  <a:pt x="129058" y="409651"/>
                </a:cubicBezTo>
                <a:cubicBezTo>
                  <a:pt x="-33980" y="409651"/>
                  <a:pt x="-36568" y="138524"/>
                  <a:pt x="87651" y="138524"/>
                </a:cubicBezTo>
                <a:cubicBezTo>
                  <a:pt x="87651" y="138524"/>
                  <a:pt x="160113" y="138524"/>
                  <a:pt x="160113" y="138524"/>
                </a:cubicBezTo>
                <a:lnTo>
                  <a:pt x="323150" y="138524"/>
                </a:lnTo>
                <a:lnTo>
                  <a:pt x="323150" y="125613"/>
                </a:lnTo>
                <a:lnTo>
                  <a:pt x="160113" y="125613"/>
                </a:lnTo>
                <a:cubicBezTo>
                  <a:pt x="160113" y="94627"/>
                  <a:pt x="157525" y="55894"/>
                  <a:pt x="165288" y="35237"/>
                </a:cubicBezTo>
                <a:cubicBezTo>
                  <a:pt x="191167" y="14580"/>
                  <a:pt x="244866" y="1024"/>
                  <a:pt x="296301" y="55"/>
                </a:cubicBezTo>
                <a:close/>
              </a:path>
            </a:pathLst>
          </a:custGeom>
          <a:solidFill>
            <a:schemeClr val="bg1"/>
          </a:solidFill>
          <a:ln>
            <a:noFill/>
          </a:ln>
        </p:spPr>
        <p:txBody>
          <a:bodyPr/>
          <a:lstStyle/>
          <a:p>
            <a:endParaRPr lang="zh-CN" alt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纯内容页">
    <p:spTree>
      <p:nvGrpSpPr>
        <p:cNvPr id="1" name=""/>
        <p:cNvGrpSpPr/>
        <p:nvPr/>
      </p:nvGrpSpPr>
      <p:grpSpPr>
        <a:xfrm>
          <a:off x="0" y="0"/>
          <a:ext cx="0" cy="0"/>
          <a:chOff x="0" y="0"/>
          <a:chExt cx="0" cy="0"/>
        </a:xfrm>
      </p:grpSpPr>
      <p:sp>
        <p:nvSpPr>
          <p:cNvPr id="4" name="内容占位符 2"/>
          <p:cNvSpPr>
            <a:spLocks noGrp="1"/>
          </p:cNvSpPr>
          <p:nvPr>
            <p:ph idx="1" hasCustomPrompt="1"/>
          </p:nvPr>
        </p:nvSpPr>
        <p:spPr>
          <a:xfrm>
            <a:off x="423819" y="875655"/>
            <a:ext cx="11107601" cy="5281240"/>
          </a:xfrm>
        </p:spPr>
        <p:txBody>
          <a:bodyPr>
            <a:noAutofit/>
          </a:bodyPr>
          <a:lstStyle>
            <a:lvl1pPr marL="362585" indent="-362585">
              <a:lnSpc>
                <a:spcPct val="150000"/>
              </a:lnSpc>
              <a:buClr>
                <a:srgbClr val="00AEA9"/>
              </a:buClr>
              <a:buFont typeface="Wingdings" panose="05000000000000000000" pitchFamily="2" charset="2"/>
              <a:buChar char="n"/>
              <a:defRPr sz="1800" b="0">
                <a:latin typeface="微软雅黑" panose="020B0503020204020204" pitchFamily="34" charset="-122"/>
                <a:ea typeface="微软雅黑" pitchFamily="34" charset="-122"/>
                <a:cs typeface="Times New Roman" pitchFamily="18" charset="0"/>
              </a:defRPr>
            </a:lvl1pPr>
            <a:lvl2pPr>
              <a:lnSpc>
                <a:spcPct val="130000"/>
              </a:lnSpc>
              <a:buClr>
                <a:srgbClr val="032089"/>
              </a:buClr>
              <a:buFont typeface="Wingdings" panose="05000000000000000000" pitchFamily="2" charset="2"/>
              <a:buChar char="l"/>
              <a:defRPr sz="2330" b="0">
                <a:latin typeface="微软雅黑" pitchFamily="34" charset="-122"/>
                <a:ea typeface="微软雅黑" pitchFamily="34" charset="-122"/>
              </a:defRPr>
            </a:lvl2pPr>
            <a:lvl3pPr>
              <a:defRPr sz="1905" b="0">
                <a:latin typeface="微软雅黑" pitchFamily="34" charset="-122"/>
                <a:ea typeface="微软雅黑" pitchFamily="34" charset="-122"/>
              </a:defRPr>
            </a:lvl3pPr>
            <a:lvl4pPr>
              <a:defRPr sz="1905" b="0">
                <a:latin typeface="微软雅黑" pitchFamily="34" charset="-122"/>
                <a:ea typeface="微软雅黑" pitchFamily="34" charset="-122"/>
              </a:defRPr>
            </a:lvl4pPr>
            <a:lvl5pPr>
              <a:defRPr sz="1905" b="0">
                <a:latin typeface="微软雅黑" pitchFamily="34" charset="-122"/>
                <a:ea typeface="微软雅黑" pitchFamily="34" charset="-122"/>
              </a:defRPr>
            </a:lvl5pPr>
          </a:lstStyle>
          <a:p>
            <a:pPr lvl="0"/>
            <a:r>
              <a:rPr lang="zh-CN" altLang="en-US" noProof="1"/>
              <a:t>单击此处编辑正文内容</a:t>
            </a:r>
          </a:p>
        </p:txBody>
      </p:sp>
      <p:sp>
        <p:nvSpPr>
          <p:cNvPr id="12" name="矩形 11"/>
          <p:cNvSpPr/>
          <p:nvPr userDrawn="1"/>
        </p:nvSpPr>
        <p:spPr>
          <a:xfrm>
            <a:off x="0" y="0"/>
            <a:ext cx="12192000" cy="64770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sz="1800"/>
          </a:p>
        </p:txBody>
      </p:sp>
      <p:sp>
        <p:nvSpPr>
          <p:cNvPr id="2" name="标题 1"/>
          <p:cNvSpPr>
            <a:spLocks noGrp="1"/>
          </p:cNvSpPr>
          <p:nvPr>
            <p:ph type="title" hasCustomPrompt="1"/>
          </p:nvPr>
        </p:nvSpPr>
        <p:spPr>
          <a:xfrm>
            <a:off x="254876" y="52984"/>
            <a:ext cx="10972801" cy="528176"/>
          </a:xfrm>
        </p:spPr>
        <p:txBody>
          <a:bodyPr/>
          <a:lstStyle>
            <a:lvl1pPr>
              <a:defRPr sz="2400" b="1" baseline="0">
                <a:solidFill>
                  <a:schemeClr val="bg1"/>
                </a:solidFill>
                <a:latin typeface="微软雅黑" pitchFamily="34" charset="-122"/>
                <a:cs typeface="Times New Roman" pitchFamily="18" charset="0"/>
              </a:defRPr>
            </a:lvl1pPr>
          </a:lstStyle>
          <a:p>
            <a:r>
              <a:rPr lang="zh-CN" altLang="en-US" noProof="1"/>
              <a:t>单击此处编辑标题</a:t>
            </a:r>
          </a:p>
        </p:txBody>
      </p:sp>
      <p:sp>
        <p:nvSpPr>
          <p:cNvPr id="13" name="矩形 12"/>
          <p:cNvSpPr/>
          <p:nvPr userDrawn="1"/>
        </p:nvSpPr>
        <p:spPr>
          <a:xfrm>
            <a:off x="0" y="6724651"/>
            <a:ext cx="12192000" cy="13335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sz="1800"/>
          </a:p>
        </p:txBody>
      </p:sp>
      <p:sp>
        <p:nvSpPr>
          <p:cNvPr id="14" name="矩形 13"/>
          <p:cNvSpPr/>
          <p:nvPr userDrawn="1"/>
        </p:nvSpPr>
        <p:spPr>
          <a:xfrm>
            <a:off x="11520488" y="6724651"/>
            <a:ext cx="671512" cy="13334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5" name="矩形 14"/>
          <p:cNvSpPr/>
          <p:nvPr userDrawn="1"/>
        </p:nvSpPr>
        <p:spPr>
          <a:xfrm>
            <a:off x="11520488" y="0"/>
            <a:ext cx="671512" cy="6477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fld id="{CE2F8FF1-FDFD-484C-9D17-37B5FD99B90B}" type="slidenum">
              <a:rPr lang="zh-CN" altLang="en-US" sz="2000" b="1" smtClean="0"/>
              <a:t>‹#›</a:t>
            </a:fld>
            <a:endParaRPr lang="zh-CN" altLang="en-US" sz="1800" b="1" dirty="0"/>
          </a:p>
        </p:txBody>
      </p:sp>
    </p:spTree>
    <p:extLst>
      <p:ext uri="{BB962C8B-B14F-4D97-AF65-F5344CB8AC3E}">
        <p14:creationId xmlns:p14="http://schemas.microsoft.com/office/powerpoint/2010/main" val="221258502"/>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cSld name="小标题+内容页">
    <p:spTree>
      <p:nvGrpSpPr>
        <p:cNvPr id="1" name=""/>
        <p:cNvGrpSpPr/>
        <p:nvPr/>
      </p:nvGrpSpPr>
      <p:grpSpPr>
        <a:xfrm>
          <a:off x="0" y="0"/>
          <a:ext cx="0" cy="0"/>
          <a:chOff x="0" y="0"/>
          <a:chExt cx="0" cy="0"/>
        </a:xfrm>
      </p:grpSpPr>
      <p:sp>
        <p:nvSpPr>
          <p:cNvPr id="18" name="矩形 17"/>
          <p:cNvSpPr/>
          <p:nvPr userDrawn="1"/>
        </p:nvSpPr>
        <p:spPr>
          <a:xfrm>
            <a:off x="0" y="0"/>
            <a:ext cx="12192000" cy="64770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sz="1800"/>
          </a:p>
        </p:txBody>
      </p:sp>
      <p:sp>
        <p:nvSpPr>
          <p:cNvPr id="4" name="内容占位符 2"/>
          <p:cNvSpPr>
            <a:spLocks noGrp="1"/>
          </p:cNvSpPr>
          <p:nvPr>
            <p:ph idx="1" hasCustomPrompt="1"/>
          </p:nvPr>
        </p:nvSpPr>
        <p:spPr>
          <a:xfrm>
            <a:off x="423819" y="1294108"/>
            <a:ext cx="11107601" cy="4759275"/>
          </a:xfrm>
        </p:spPr>
        <p:txBody>
          <a:bodyPr>
            <a:noAutofit/>
          </a:bodyPr>
          <a:lstStyle>
            <a:lvl1pPr marL="362822" indent="-362822">
              <a:lnSpc>
                <a:spcPct val="150000"/>
              </a:lnSpc>
              <a:buClr>
                <a:srgbClr val="00AEA9"/>
              </a:buClr>
              <a:buFont typeface="Wingdings" panose="05000000000000000000" pitchFamily="2" charset="2"/>
              <a:buChar char="n"/>
              <a:defRPr sz="1800" b="0">
                <a:latin typeface="微软雅黑" panose="020B0503020204020204" pitchFamily="34" charset="-122"/>
                <a:ea typeface="微软雅黑" pitchFamily="34" charset="-122"/>
                <a:cs typeface="Times New Roman" pitchFamily="18" charset="0"/>
              </a:defRPr>
            </a:lvl1pPr>
            <a:lvl2pPr>
              <a:lnSpc>
                <a:spcPct val="130000"/>
              </a:lnSpc>
              <a:buClr>
                <a:srgbClr val="032089"/>
              </a:buClr>
              <a:buFont typeface="Wingdings" pitchFamily="2" charset="2"/>
              <a:buChar char="l"/>
              <a:defRPr sz="2328" b="0">
                <a:latin typeface="微软雅黑" pitchFamily="34" charset="-122"/>
                <a:ea typeface="微软雅黑" pitchFamily="34" charset="-122"/>
              </a:defRPr>
            </a:lvl2pPr>
            <a:lvl3pPr>
              <a:defRPr sz="1905" b="0">
                <a:latin typeface="微软雅黑" pitchFamily="34" charset="-122"/>
                <a:ea typeface="微软雅黑" pitchFamily="34" charset="-122"/>
              </a:defRPr>
            </a:lvl3pPr>
            <a:lvl4pPr>
              <a:defRPr sz="1905" b="0">
                <a:latin typeface="微软雅黑" pitchFamily="34" charset="-122"/>
                <a:ea typeface="微软雅黑" pitchFamily="34" charset="-122"/>
              </a:defRPr>
            </a:lvl4pPr>
            <a:lvl5pPr>
              <a:defRPr sz="1905" b="0">
                <a:latin typeface="微软雅黑" pitchFamily="34" charset="-122"/>
                <a:ea typeface="微软雅黑" pitchFamily="34" charset="-122"/>
              </a:defRPr>
            </a:lvl5pPr>
          </a:lstStyle>
          <a:p>
            <a:pPr lvl="0"/>
            <a:r>
              <a:rPr lang="zh-CN" altLang="en-US" dirty="0"/>
              <a:t>单击此处编辑正文内容</a:t>
            </a:r>
          </a:p>
        </p:txBody>
      </p:sp>
      <p:sp>
        <p:nvSpPr>
          <p:cNvPr id="2" name="标题 1"/>
          <p:cNvSpPr>
            <a:spLocks noGrp="1"/>
          </p:cNvSpPr>
          <p:nvPr>
            <p:ph type="title" hasCustomPrompt="1"/>
          </p:nvPr>
        </p:nvSpPr>
        <p:spPr>
          <a:xfrm>
            <a:off x="254876" y="41363"/>
            <a:ext cx="10972801" cy="528176"/>
          </a:xfrm>
        </p:spPr>
        <p:txBody>
          <a:bodyPr/>
          <a:lstStyle>
            <a:lvl1pPr>
              <a:defRPr sz="2400" b="1">
                <a:solidFill>
                  <a:schemeClr val="bg1"/>
                </a:solidFill>
                <a:latin typeface="微软雅黑" panose="020B0503020204020204" pitchFamily="34" charset="-122"/>
                <a:ea typeface="微软雅黑" panose="020B0503020204020204" pitchFamily="34" charset="-122"/>
                <a:cs typeface="Times New Roman" pitchFamily="18" charset="0"/>
              </a:defRPr>
            </a:lvl1pPr>
          </a:lstStyle>
          <a:p>
            <a:r>
              <a:rPr lang="zh-CN" altLang="en-US" dirty="0"/>
              <a:t>单击此处编辑标题</a:t>
            </a:r>
          </a:p>
        </p:txBody>
      </p:sp>
      <p:sp>
        <p:nvSpPr>
          <p:cNvPr id="14" name="内容占位符 2"/>
          <p:cNvSpPr>
            <a:spLocks noGrp="1"/>
          </p:cNvSpPr>
          <p:nvPr>
            <p:ph idx="10" hasCustomPrompt="1"/>
          </p:nvPr>
        </p:nvSpPr>
        <p:spPr>
          <a:xfrm>
            <a:off x="423819" y="736021"/>
            <a:ext cx="11107601" cy="426469"/>
          </a:xfrm>
          <a:noFill/>
          <a:ln>
            <a:noFill/>
          </a:ln>
        </p:spPr>
        <p:txBody>
          <a:bodyPr anchor="ctr">
            <a:noAutofit/>
          </a:bodyPr>
          <a:lstStyle>
            <a:lvl1pPr marL="0" indent="0">
              <a:buNone/>
              <a:defRPr lang="zh-CN" altLang="en-US" sz="2000" b="0" dirty="0" smtClean="0">
                <a:latin typeface="微软雅黑" panose="020B0503020204020204" pitchFamily="34" charset="-122"/>
                <a:ea typeface="微软雅黑" pitchFamily="34" charset="-122"/>
                <a:cs typeface="Times New Roman" pitchFamily="18" charset="0"/>
              </a:defRPr>
            </a:lvl1pPr>
          </a:lstStyle>
          <a:p>
            <a:pPr lvl="0"/>
            <a:r>
              <a:rPr lang="zh-CN" altLang="en-US" dirty="0"/>
              <a:t>单击此处编辑标题</a:t>
            </a:r>
          </a:p>
        </p:txBody>
      </p:sp>
      <p:sp>
        <p:nvSpPr>
          <p:cNvPr id="17" name="矩形 16"/>
          <p:cNvSpPr/>
          <p:nvPr userDrawn="1"/>
        </p:nvSpPr>
        <p:spPr>
          <a:xfrm>
            <a:off x="0" y="6724651"/>
            <a:ext cx="12192000" cy="13335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sz="1800"/>
          </a:p>
        </p:txBody>
      </p:sp>
      <p:sp>
        <p:nvSpPr>
          <p:cNvPr id="19" name="矩形 18"/>
          <p:cNvSpPr/>
          <p:nvPr userDrawn="1"/>
        </p:nvSpPr>
        <p:spPr>
          <a:xfrm>
            <a:off x="11520488" y="6724651"/>
            <a:ext cx="671512" cy="13334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23" name="矩形 22"/>
          <p:cNvSpPr/>
          <p:nvPr userDrawn="1"/>
        </p:nvSpPr>
        <p:spPr>
          <a:xfrm>
            <a:off x="11520488" y="0"/>
            <a:ext cx="671512" cy="6477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fld id="{CE2F8FF1-FDFD-484C-9D17-37B5FD99B90B}" type="slidenum">
              <a:rPr lang="zh-CN" altLang="en-US" sz="2000" b="1" smtClean="0"/>
              <a:t>‹#›</a:t>
            </a:fld>
            <a:endParaRPr lang="zh-CN" altLang="en-US" sz="1800" b="1" dirty="0"/>
          </a:p>
        </p:txBody>
      </p:sp>
    </p:spTree>
    <p:extLst>
      <p:ext uri="{BB962C8B-B14F-4D97-AF65-F5344CB8AC3E}">
        <p14:creationId xmlns:p14="http://schemas.microsoft.com/office/powerpoint/2010/main" val="3014135339"/>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527052" y="775246"/>
            <a:ext cx="11107601" cy="1285603"/>
          </a:xfrm>
        </p:spPr>
        <p:txBody>
          <a:bodyPr>
            <a:noAutofit/>
          </a:bodyPr>
          <a:lstStyle>
            <a:lvl1pPr>
              <a:buClr>
                <a:srgbClr val="032089"/>
              </a:buClr>
              <a:buFont typeface="Wingdings" pitchFamily="2" charset="2"/>
              <a:buChar char="n"/>
              <a:defRPr sz="1600" b="0">
                <a:latin typeface="微软雅黑" pitchFamily="34" charset="-122"/>
                <a:ea typeface="微软雅黑" pitchFamily="34" charset="-122"/>
              </a:defRPr>
            </a:lvl1pPr>
            <a:lvl2pPr>
              <a:buClr>
                <a:srgbClr val="032089"/>
              </a:buClr>
              <a:buFont typeface="Wingdings" pitchFamily="2" charset="2"/>
              <a:buChar char="l"/>
              <a:defRPr sz="1600" b="0">
                <a:latin typeface="微软雅黑" pitchFamily="34" charset="-122"/>
                <a:ea typeface="微软雅黑" pitchFamily="34" charset="-122"/>
              </a:defRPr>
            </a:lvl2pPr>
            <a:lvl3pPr>
              <a:defRPr sz="1600" b="0">
                <a:latin typeface="微软雅黑" pitchFamily="34" charset="-122"/>
                <a:ea typeface="微软雅黑" pitchFamily="34" charset="-122"/>
              </a:defRPr>
            </a:lvl3pPr>
            <a:lvl4pPr>
              <a:defRPr sz="1600" b="0">
                <a:latin typeface="微软雅黑" pitchFamily="34" charset="-122"/>
                <a:ea typeface="微软雅黑" pitchFamily="34" charset="-122"/>
              </a:defRPr>
            </a:lvl4pPr>
            <a:lvl5pPr>
              <a:defRPr sz="1600" b="0">
                <a:latin typeface="微软雅黑" pitchFamily="34" charset="-122"/>
                <a:ea typeface="微软雅黑" pitchFamily="34" charset="-122"/>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22" name="矩形 21"/>
          <p:cNvSpPr/>
          <p:nvPr userDrawn="1"/>
        </p:nvSpPr>
        <p:spPr>
          <a:xfrm>
            <a:off x="0" y="6724651"/>
            <a:ext cx="12192000" cy="13335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sz="1800"/>
          </a:p>
        </p:txBody>
      </p:sp>
      <p:sp>
        <p:nvSpPr>
          <p:cNvPr id="23" name="矩形 22"/>
          <p:cNvSpPr/>
          <p:nvPr userDrawn="1"/>
        </p:nvSpPr>
        <p:spPr>
          <a:xfrm>
            <a:off x="11520488" y="6724651"/>
            <a:ext cx="671512" cy="13334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24" name="矩形 23"/>
          <p:cNvSpPr/>
          <p:nvPr userDrawn="1"/>
        </p:nvSpPr>
        <p:spPr>
          <a:xfrm>
            <a:off x="0" y="0"/>
            <a:ext cx="12192000" cy="64770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sz="1800"/>
          </a:p>
        </p:txBody>
      </p:sp>
      <p:sp>
        <p:nvSpPr>
          <p:cNvPr id="25" name="矩形 24"/>
          <p:cNvSpPr/>
          <p:nvPr userDrawn="1"/>
        </p:nvSpPr>
        <p:spPr>
          <a:xfrm>
            <a:off x="11520488" y="0"/>
            <a:ext cx="671512" cy="6477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fld id="{CE2F8FF1-FDFD-484C-9D17-37B5FD99B90B}" type="slidenum">
              <a:rPr lang="zh-CN" altLang="en-US" sz="2000" b="1" smtClean="0"/>
              <a:t>‹#›</a:t>
            </a:fld>
            <a:endParaRPr lang="zh-CN" altLang="en-US" sz="1800" b="1" dirty="0"/>
          </a:p>
        </p:txBody>
      </p:sp>
      <p:sp>
        <p:nvSpPr>
          <p:cNvPr id="26" name="python-language-logotype_2181"/>
          <p:cNvSpPr>
            <a:spLocks noChangeAspect="1"/>
          </p:cNvSpPr>
          <p:nvPr userDrawn="1"/>
        </p:nvSpPr>
        <p:spPr bwMode="auto">
          <a:xfrm>
            <a:off x="120537" y="85695"/>
            <a:ext cx="484301" cy="457230"/>
          </a:xfrm>
          <a:custGeom>
            <a:avLst/>
            <a:gdLst>
              <a:gd name="connsiteX0" fmla="*/ 359188 w 587280"/>
              <a:gd name="connsiteY0" fmla="*/ 445953 h 554453"/>
              <a:gd name="connsiteX1" fmla="*/ 325575 w 587280"/>
              <a:gd name="connsiteY1" fmla="*/ 479529 h 554453"/>
              <a:gd name="connsiteX2" fmla="*/ 359188 w 587280"/>
              <a:gd name="connsiteY2" fmla="*/ 513105 h 554453"/>
              <a:gd name="connsiteX3" fmla="*/ 392801 w 587280"/>
              <a:gd name="connsiteY3" fmla="*/ 479529 h 554453"/>
              <a:gd name="connsiteX4" fmla="*/ 359188 w 587280"/>
              <a:gd name="connsiteY4" fmla="*/ 445953 h 554453"/>
              <a:gd name="connsiteX5" fmla="*/ 452270 w 587280"/>
              <a:gd name="connsiteY5" fmla="*/ 146350 h 554453"/>
              <a:gd name="connsiteX6" fmla="*/ 503983 w 587280"/>
              <a:gd name="connsiteY6" fmla="*/ 414960 h 554453"/>
              <a:gd name="connsiteX7" fmla="*/ 423829 w 587280"/>
              <a:gd name="connsiteY7" fmla="*/ 414960 h 554453"/>
              <a:gd name="connsiteX8" fmla="*/ 260935 w 587280"/>
              <a:gd name="connsiteY8" fmla="*/ 414960 h 554453"/>
              <a:gd name="connsiteX9" fmla="*/ 260935 w 587280"/>
              <a:gd name="connsiteY9" fmla="*/ 430456 h 554453"/>
              <a:gd name="connsiteX10" fmla="*/ 423829 w 587280"/>
              <a:gd name="connsiteY10" fmla="*/ 430456 h 554453"/>
              <a:gd name="connsiteX11" fmla="*/ 418657 w 587280"/>
              <a:gd name="connsiteY11" fmla="*/ 518271 h 554453"/>
              <a:gd name="connsiteX12" fmla="*/ 170439 w 587280"/>
              <a:gd name="connsiteY12" fmla="*/ 513105 h 554453"/>
              <a:gd name="connsiteX13" fmla="*/ 193709 w 587280"/>
              <a:gd name="connsiteY13" fmla="*/ 293569 h 554453"/>
              <a:gd name="connsiteX14" fmla="*/ 436757 w 587280"/>
              <a:gd name="connsiteY14" fmla="*/ 234165 h 554453"/>
              <a:gd name="connsiteX15" fmla="*/ 452270 w 587280"/>
              <a:gd name="connsiteY15" fmla="*/ 146350 h 554453"/>
              <a:gd name="connsiteX16" fmla="*/ 219634 w 587280"/>
              <a:gd name="connsiteY16" fmla="*/ 35237 h 554453"/>
              <a:gd name="connsiteX17" fmla="*/ 185992 w 587280"/>
              <a:gd name="connsiteY17" fmla="*/ 68805 h 554453"/>
              <a:gd name="connsiteX18" fmla="*/ 219634 w 587280"/>
              <a:gd name="connsiteY18" fmla="*/ 102373 h 554453"/>
              <a:gd name="connsiteX19" fmla="*/ 253277 w 587280"/>
              <a:gd name="connsiteY19" fmla="*/ 68805 h 554453"/>
              <a:gd name="connsiteX20" fmla="*/ 219634 w 587280"/>
              <a:gd name="connsiteY20" fmla="*/ 35237 h 554453"/>
              <a:gd name="connsiteX21" fmla="*/ 296301 w 587280"/>
              <a:gd name="connsiteY21" fmla="*/ 55 h 554453"/>
              <a:gd name="connsiteX22" fmla="*/ 413727 w 587280"/>
              <a:gd name="connsiteY22" fmla="*/ 40401 h 554453"/>
              <a:gd name="connsiteX23" fmla="*/ 390436 w 587280"/>
              <a:gd name="connsiteY23" fmla="*/ 259886 h 554453"/>
              <a:gd name="connsiteX24" fmla="*/ 147173 w 587280"/>
              <a:gd name="connsiteY24" fmla="*/ 319276 h 554453"/>
              <a:gd name="connsiteX25" fmla="*/ 129058 w 587280"/>
              <a:gd name="connsiteY25" fmla="*/ 409651 h 554453"/>
              <a:gd name="connsiteX26" fmla="*/ 87651 w 587280"/>
              <a:gd name="connsiteY26" fmla="*/ 138524 h 554453"/>
              <a:gd name="connsiteX27" fmla="*/ 160113 w 587280"/>
              <a:gd name="connsiteY27" fmla="*/ 138524 h 554453"/>
              <a:gd name="connsiteX28" fmla="*/ 323150 w 587280"/>
              <a:gd name="connsiteY28" fmla="*/ 138524 h 554453"/>
              <a:gd name="connsiteX29" fmla="*/ 323150 w 587280"/>
              <a:gd name="connsiteY29" fmla="*/ 125613 h 554453"/>
              <a:gd name="connsiteX30" fmla="*/ 160113 w 587280"/>
              <a:gd name="connsiteY30" fmla="*/ 125613 h 554453"/>
              <a:gd name="connsiteX31" fmla="*/ 165288 w 587280"/>
              <a:gd name="connsiteY31" fmla="*/ 35237 h 554453"/>
              <a:gd name="connsiteX32" fmla="*/ 296301 w 587280"/>
              <a:gd name="connsiteY32" fmla="*/ 55 h 554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587280" h="554453">
                <a:moveTo>
                  <a:pt x="359188" y="445953"/>
                </a:moveTo>
                <a:cubicBezTo>
                  <a:pt x="338503" y="445953"/>
                  <a:pt x="325575" y="461450"/>
                  <a:pt x="325575" y="479529"/>
                </a:cubicBezTo>
                <a:cubicBezTo>
                  <a:pt x="325575" y="497609"/>
                  <a:pt x="338503" y="513105"/>
                  <a:pt x="359188" y="513105"/>
                </a:cubicBezTo>
                <a:cubicBezTo>
                  <a:pt x="377288" y="513105"/>
                  <a:pt x="392801" y="497609"/>
                  <a:pt x="392801" y="479529"/>
                </a:cubicBezTo>
                <a:cubicBezTo>
                  <a:pt x="392801" y="461450"/>
                  <a:pt x="377288" y="445953"/>
                  <a:pt x="359188" y="445953"/>
                </a:cubicBezTo>
                <a:close/>
                <a:moveTo>
                  <a:pt x="452270" y="146350"/>
                </a:moveTo>
                <a:cubicBezTo>
                  <a:pt x="628092" y="146350"/>
                  <a:pt x="617750" y="414960"/>
                  <a:pt x="503983" y="414960"/>
                </a:cubicBezTo>
                <a:cubicBezTo>
                  <a:pt x="503983" y="414960"/>
                  <a:pt x="423829" y="414960"/>
                  <a:pt x="423829" y="414960"/>
                </a:cubicBezTo>
                <a:lnTo>
                  <a:pt x="260935" y="414960"/>
                </a:lnTo>
                <a:lnTo>
                  <a:pt x="260935" y="430456"/>
                </a:lnTo>
                <a:lnTo>
                  <a:pt x="423829" y="430456"/>
                </a:lnTo>
                <a:cubicBezTo>
                  <a:pt x="423829" y="458867"/>
                  <a:pt x="423829" y="497609"/>
                  <a:pt x="418657" y="518271"/>
                </a:cubicBezTo>
                <a:cubicBezTo>
                  <a:pt x="366945" y="562178"/>
                  <a:pt x="204052" y="572509"/>
                  <a:pt x="170439" y="513105"/>
                </a:cubicBezTo>
                <a:cubicBezTo>
                  <a:pt x="141997" y="469198"/>
                  <a:pt x="149754" y="314231"/>
                  <a:pt x="193709" y="293569"/>
                </a:cubicBezTo>
                <a:cubicBezTo>
                  <a:pt x="268692" y="262575"/>
                  <a:pt x="405729" y="327145"/>
                  <a:pt x="436757" y="234165"/>
                </a:cubicBezTo>
                <a:cubicBezTo>
                  <a:pt x="447099" y="205754"/>
                  <a:pt x="452270" y="146350"/>
                  <a:pt x="452270" y="146350"/>
                </a:cubicBezTo>
                <a:close/>
                <a:moveTo>
                  <a:pt x="219634" y="35237"/>
                </a:moveTo>
                <a:cubicBezTo>
                  <a:pt x="201519" y="35237"/>
                  <a:pt x="185992" y="50730"/>
                  <a:pt x="185992" y="68805"/>
                </a:cubicBezTo>
                <a:cubicBezTo>
                  <a:pt x="185992" y="86880"/>
                  <a:pt x="201519" y="102373"/>
                  <a:pt x="219634" y="102373"/>
                </a:cubicBezTo>
                <a:cubicBezTo>
                  <a:pt x="237750" y="102373"/>
                  <a:pt x="253277" y="86880"/>
                  <a:pt x="253277" y="68805"/>
                </a:cubicBezTo>
                <a:cubicBezTo>
                  <a:pt x="253277" y="50730"/>
                  <a:pt x="237750" y="35237"/>
                  <a:pt x="219634" y="35237"/>
                </a:cubicBezTo>
                <a:close/>
                <a:moveTo>
                  <a:pt x="296301" y="55"/>
                </a:moveTo>
                <a:cubicBezTo>
                  <a:pt x="347735" y="-913"/>
                  <a:pt x="396905" y="10707"/>
                  <a:pt x="413727" y="40401"/>
                </a:cubicBezTo>
                <a:cubicBezTo>
                  <a:pt x="439606" y="86880"/>
                  <a:pt x="434430" y="239229"/>
                  <a:pt x="390436" y="259886"/>
                </a:cubicBezTo>
                <a:cubicBezTo>
                  <a:pt x="315387" y="293454"/>
                  <a:pt x="178228" y="226318"/>
                  <a:pt x="147173" y="319276"/>
                </a:cubicBezTo>
                <a:cubicBezTo>
                  <a:pt x="136821" y="350261"/>
                  <a:pt x="129058" y="409651"/>
                  <a:pt x="129058" y="409651"/>
                </a:cubicBezTo>
                <a:cubicBezTo>
                  <a:pt x="-33980" y="409651"/>
                  <a:pt x="-36568" y="138524"/>
                  <a:pt x="87651" y="138524"/>
                </a:cubicBezTo>
                <a:cubicBezTo>
                  <a:pt x="87651" y="138524"/>
                  <a:pt x="160113" y="138524"/>
                  <a:pt x="160113" y="138524"/>
                </a:cubicBezTo>
                <a:lnTo>
                  <a:pt x="323150" y="138524"/>
                </a:lnTo>
                <a:lnTo>
                  <a:pt x="323150" y="125613"/>
                </a:lnTo>
                <a:lnTo>
                  <a:pt x="160113" y="125613"/>
                </a:lnTo>
                <a:cubicBezTo>
                  <a:pt x="160113" y="94627"/>
                  <a:pt x="157525" y="55894"/>
                  <a:pt x="165288" y="35237"/>
                </a:cubicBezTo>
                <a:cubicBezTo>
                  <a:pt x="191167" y="14580"/>
                  <a:pt x="244866" y="1024"/>
                  <a:pt x="296301" y="55"/>
                </a:cubicBezTo>
                <a:close/>
              </a:path>
            </a:pathLst>
          </a:custGeom>
          <a:solidFill>
            <a:schemeClr val="bg1"/>
          </a:solidFill>
          <a:ln>
            <a:noFill/>
          </a:ln>
        </p:spPr>
        <p:txBody>
          <a:bodyPr/>
          <a:lstStyle/>
          <a:p>
            <a:endParaRPr lang="zh-CN" altLang="en-US" dirty="0"/>
          </a:p>
        </p:txBody>
      </p:sp>
      <p:sp>
        <p:nvSpPr>
          <p:cNvPr id="2" name="标题 1"/>
          <p:cNvSpPr>
            <a:spLocks noGrp="1"/>
          </p:cNvSpPr>
          <p:nvPr>
            <p:ph type="title"/>
          </p:nvPr>
        </p:nvSpPr>
        <p:spPr>
          <a:xfrm>
            <a:off x="589541" y="169867"/>
            <a:ext cx="10840459" cy="432048"/>
          </a:xfrm>
        </p:spPr>
        <p:txBody>
          <a:bodyPr>
            <a:noAutofit/>
          </a:bodyPr>
          <a:lstStyle>
            <a:lvl1pPr algn="l">
              <a:defRPr sz="2200" b="1">
                <a:solidFill>
                  <a:schemeClr val="bg1"/>
                </a:solidFill>
                <a:latin typeface="Arial" pitchFamily="34" charset="0"/>
                <a:ea typeface="微软雅黑" pitchFamily="34" charset="-122"/>
                <a:cs typeface="Arial" pitchFamily="34" charset="0"/>
              </a:defRPr>
            </a:lvl1pPr>
          </a:lstStyle>
          <a:p>
            <a:r>
              <a:rPr lang="zh-CN" altLang="en-US" dirty="0" smtClean="0"/>
              <a:t>单击此处编辑母版标题样式</a:t>
            </a:r>
            <a:endParaRPr lang="zh-CN" altLang="en-US" dirty="0"/>
          </a:p>
        </p:txBody>
      </p:sp>
    </p:spTree>
    <p:extLst>
      <p:ext uri="{BB962C8B-B14F-4D97-AF65-F5344CB8AC3E}">
        <p14:creationId xmlns:p14="http://schemas.microsoft.com/office/powerpoint/2010/main" val="12641959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cSld name="Title Only">
    <p:spTree>
      <p:nvGrpSpPr>
        <p:cNvPr id="1" name=""/>
        <p:cNvGrpSpPr/>
        <p:nvPr/>
      </p:nvGrpSpPr>
      <p:grpSpPr>
        <a:xfrm>
          <a:off x="0" y="0"/>
          <a:ext cx="0" cy="0"/>
          <a:chOff x="0" y="0"/>
          <a:chExt cx="0" cy="0"/>
        </a:xfrm>
      </p:grpSpPr>
      <p:sp>
        <p:nvSpPr>
          <p:cNvPr id="6" name="矩形 5"/>
          <p:cNvSpPr/>
          <p:nvPr userDrawn="1"/>
        </p:nvSpPr>
        <p:spPr>
          <a:xfrm>
            <a:off x="0" y="6724651"/>
            <a:ext cx="12192000" cy="13335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sz="1800"/>
          </a:p>
        </p:txBody>
      </p:sp>
      <p:sp>
        <p:nvSpPr>
          <p:cNvPr id="7" name="矩形 6"/>
          <p:cNvSpPr/>
          <p:nvPr userDrawn="1"/>
        </p:nvSpPr>
        <p:spPr>
          <a:xfrm>
            <a:off x="11520488" y="6724651"/>
            <a:ext cx="671512" cy="13334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8" name="矩形 7"/>
          <p:cNvSpPr/>
          <p:nvPr userDrawn="1"/>
        </p:nvSpPr>
        <p:spPr>
          <a:xfrm>
            <a:off x="0" y="0"/>
            <a:ext cx="12192000" cy="64770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sz="1800"/>
          </a:p>
        </p:txBody>
      </p:sp>
      <p:sp>
        <p:nvSpPr>
          <p:cNvPr id="9" name="矩形 8"/>
          <p:cNvSpPr/>
          <p:nvPr userDrawn="1"/>
        </p:nvSpPr>
        <p:spPr>
          <a:xfrm>
            <a:off x="11520488" y="0"/>
            <a:ext cx="671512" cy="6477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fld id="{CE2F8FF1-FDFD-484C-9D17-37B5FD99B90B}" type="slidenum">
              <a:rPr lang="zh-CN" altLang="en-US" sz="2000" b="1" smtClean="0"/>
              <a:t>‹#›</a:t>
            </a:fld>
            <a:endParaRPr lang="zh-CN" altLang="en-US" sz="1800" b="1" dirty="0"/>
          </a:p>
        </p:txBody>
      </p:sp>
      <p:sp>
        <p:nvSpPr>
          <p:cNvPr id="10" name="python-language-logotype_2181"/>
          <p:cNvSpPr>
            <a:spLocks noChangeAspect="1"/>
          </p:cNvSpPr>
          <p:nvPr userDrawn="1"/>
        </p:nvSpPr>
        <p:spPr bwMode="auto">
          <a:xfrm>
            <a:off x="120537" y="85695"/>
            <a:ext cx="484301" cy="457230"/>
          </a:xfrm>
          <a:custGeom>
            <a:avLst/>
            <a:gdLst>
              <a:gd name="connsiteX0" fmla="*/ 359188 w 587280"/>
              <a:gd name="connsiteY0" fmla="*/ 445953 h 554453"/>
              <a:gd name="connsiteX1" fmla="*/ 325575 w 587280"/>
              <a:gd name="connsiteY1" fmla="*/ 479529 h 554453"/>
              <a:gd name="connsiteX2" fmla="*/ 359188 w 587280"/>
              <a:gd name="connsiteY2" fmla="*/ 513105 h 554453"/>
              <a:gd name="connsiteX3" fmla="*/ 392801 w 587280"/>
              <a:gd name="connsiteY3" fmla="*/ 479529 h 554453"/>
              <a:gd name="connsiteX4" fmla="*/ 359188 w 587280"/>
              <a:gd name="connsiteY4" fmla="*/ 445953 h 554453"/>
              <a:gd name="connsiteX5" fmla="*/ 452270 w 587280"/>
              <a:gd name="connsiteY5" fmla="*/ 146350 h 554453"/>
              <a:gd name="connsiteX6" fmla="*/ 503983 w 587280"/>
              <a:gd name="connsiteY6" fmla="*/ 414960 h 554453"/>
              <a:gd name="connsiteX7" fmla="*/ 423829 w 587280"/>
              <a:gd name="connsiteY7" fmla="*/ 414960 h 554453"/>
              <a:gd name="connsiteX8" fmla="*/ 260935 w 587280"/>
              <a:gd name="connsiteY8" fmla="*/ 414960 h 554453"/>
              <a:gd name="connsiteX9" fmla="*/ 260935 w 587280"/>
              <a:gd name="connsiteY9" fmla="*/ 430456 h 554453"/>
              <a:gd name="connsiteX10" fmla="*/ 423829 w 587280"/>
              <a:gd name="connsiteY10" fmla="*/ 430456 h 554453"/>
              <a:gd name="connsiteX11" fmla="*/ 418657 w 587280"/>
              <a:gd name="connsiteY11" fmla="*/ 518271 h 554453"/>
              <a:gd name="connsiteX12" fmla="*/ 170439 w 587280"/>
              <a:gd name="connsiteY12" fmla="*/ 513105 h 554453"/>
              <a:gd name="connsiteX13" fmla="*/ 193709 w 587280"/>
              <a:gd name="connsiteY13" fmla="*/ 293569 h 554453"/>
              <a:gd name="connsiteX14" fmla="*/ 436757 w 587280"/>
              <a:gd name="connsiteY14" fmla="*/ 234165 h 554453"/>
              <a:gd name="connsiteX15" fmla="*/ 452270 w 587280"/>
              <a:gd name="connsiteY15" fmla="*/ 146350 h 554453"/>
              <a:gd name="connsiteX16" fmla="*/ 219634 w 587280"/>
              <a:gd name="connsiteY16" fmla="*/ 35237 h 554453"/>
              <a:gd name="connsiteX17" fmla="*/ 185992 w 587280"/>
              <a:gd name="connsiteY17" fmla="*/ 68805 h 554453"/>
              <a:gd name="connsiteX18" fmla="*/ 219634 w 587280"/>
              <a:gd name="connsiteY18" fmla="*/ 102373 h 554453"/>
              <a:gd name="connsiteX19" fmla="*/ 253277 w 587280"/>
              <a:gd name="connsiteY19" fmla="*/ 68805 h 554453"/>
              <a:gd name="connsiteX20" fmla="*/ 219634 w 587280"/>
              <a:gd name="connsiteY20" fmla="*/ 35237 h 554453"/>
              <a:gd name="connsiteX21" fmla="*/ 296301 w 587280"/>
              <a:gd name="connsiteY21" fmla="*/ 55 h 554453"/>
              <a:gd name="connsiteX22" fmla="*/ 413727 w 587280"/>
              <a:gd name="connsiteY22" fmla="*/ 40401 h 554453"/>
              <a:gd name="connsiteX23" fmla="*/ 390436 w 587280"/>
              <a:gd name="connsiteY23" fmla="*/ 259886 h 554453"/>
              <a:gd name="connsiteX24" fmla="*/ 147173 w 587280"/>
              <a:gd name="connsiteY24" fmla="*/ 319276 h 554453"/>
              <a:gd name="connsiteX25" fmla="*/ 129058 w 587280"/>
              <a:gd name="connsiteY25" fmla="*/ 409651 h 554453"/>
              <a:gd name="connsiteX26" fmla="*/ 87651 w 587280"/>
              <a:gd name="connsiteY26" fmla="*/ 138524 h 554453"/>
              <a:gd name="connsiteX27" fmla="*/ 160113 w 587280"/>
              <a:gd name="connsiteY27" fmla="*/ 138524 h 554453"/>
              <a:gd name="connsiteX28" fmla="*/ 323150 w 587280"/>
              <a:gd name="connsiteY28" fmla="*/ 138524 h 554453"/>
              <a:gd name="connsiteX29" fmla="*/ 323150 w 587280"/>
              <a:gd name="connsiteY29" fmla="*/ 125613 h 554453"/>
              <a:gd name="connsiteX30" fmla="*/ 160113 w 587280"/>
              <a:gd name="connsiteY30" fmla="*/ 125613 h 554453"/>
              <a:gd name="connsiteX31" fmla="*/ 165288 w 587280"/>
              <a:gd name="connsiteY31" fmla="*/ 35237 h 554453"/>
              <a:gd name="connsiteX32" fmla="*/ 296301 w 587280"/>
              <a:gd name="connsiteY32" fmla="*/ 55 h 554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587280" h="554453">
                <a:moveTo>
                  <a:pt x="359188" y="445953"/>
                </a:moveTo>
                <a:cubicBezTo>
                  <a:pt x="338503" y="445953"/>
                  <a:pt x="325575" y="461450"/>
                  <a:pt x="325575" y="479529"/>
                </a:cubicBezTo>
                <a:cubicBezTo>
                  <a:pt x="325575" y="497609"/>
                  <a:pt x="338503" y="513105"/>
                  <a:pt x="359188" y="513105"/>
                </a:cubicBezTo>
                <a:cubicBezTo>
                  <a:pt x="377288" y="513105"/>
                  <a:pt x="392801" y="497609"/>
                  <a:pt x="392801" y="479529"/>
                </a:cubicBezTo>
                <a:cubicBezTo>
                  <a:pt x="392801" y="461450"/>
                  <a:pt x="377288" y="445953"/>
                  <a:pt x="359188" y="445953"/>
                </a:cubicBezTo>
                <a:close/>
                <a:moveTo>
                  <a:pt x="452270" y="146350"/>
                </a:moveTo>
                <a:cubicBezTo>
                  <a:pt x="628092" y="146350"/>
                  <a:pt x="617750" y="414960"/>
                  <a:pt x="503983" y="414960"/>
                </a:cubicBezTo>
                <a:cubicBezTo>
                  <a:pt x="503983" y="414960"/>
                  <a:pt x="423829" y="414960"/>
                  <a:pt x="423829" y="414960"/>
                </a:cubicBezTo>
                <a:lnTo>
                  <a:pt x="260935" y="414960"/>
                </a:lnTo>
                <a:lnTo>
                  <a:pt x="260935" y="430456"/>
                </a:lnTo>
                <a:lnTo>
                  <a:pt x="423829" y="430456"/>
                </a:lnTo>
                <a:cubicBezTo>
                  <a:pt x="423829" y="458867"/>
                  <a:pt x="423829" y="497609"/>
                  <a:pt x="418657" y="518271"/>
                </a:cubicBezTo>
                <a:cubicBezTo>
                  <a:pt x="366945" y="562178"/>
                  <a:pt x="204052" y="572509"/>
                  <a:pt x="170439" y="513105"/>
                </a:cubicBezTo>
                <a:cubicBezTo>
                  <a:pt x="141997" y="469198"/>
                  <a:pt x="149754" y="314231"/>
                  <a:pt x="193709" y="293569"/>
                </a:cubicBezTo>
                <a:cubicBezTo>
                  <a:pt x="268692" y="262575"/>
                  <a:pt x="405729" y="327145"/>
                  <a:pt x="436757" y="234165"/>
                </a:cubicBezTo>
                <a:cubicBezTo>
                  <a:pt x="447099" y="205754"/>
                  <a:pt x="452270" y="146350"/>
                  <a:pt x="452270" y="146350"/>
                </a:cubicBezTo>
                <a:close/>
                <a:moveTo>
                  <a:pt x="219634" y="35237"/>
                </a:moveTo>
                <a:cubicBezTo>
                  <a:pt x="201519" y="35237"/>
                  <a:pt x="185992" y="50730"/>
                  <a:pt x="185992" y="68805"/>
                </a:cubicBezTo>
                <a:cubicBezTo>
                  <a:pt x="185992" y="86880"/>
                  <a:pt x="201519" y="102373"/>
                  <a:pt x="219634" y="102373"/>
                </a:cubicBezTo>
                <a:cubicBezTo>
                  <a:pt x="237750" y="102373"/>
                  <a:pt x="253277" y="86880"/>
                  <a:pt x="253277" y="68805"/>
                </a:cubicBezTo>
                <a:cubicBezTo>
                  <a:pt x="253277" y="50730"/>
                  <a:pt x="237750" y="35237"/>
                  <a:pt x="219634" y="35237"/>
                </a:cubicBezTo>
                <a:close/>
                <a:moveTo>
                  <a:pt x="296301" y="55"/>
                </a:moveTo>
                <a:cubicBezTo>
                  <a:pt x="347735" y="-913"/>
                  <a:pt x="396905" y="10707"/>
                  <a:pt x="413727" y="40401"/>
                </a:cubicBezTo>
                <a:cubicBezTo>
                  <a:pt x="439606" y="86880"/>
                  <a:pt x="434430" y="239229"/>
                  <a:pt x="390436" y="259886"/>
                </a:cubicBezTo>
                <a:cubicBezTo>
                  <a:pt x="315387" y="293454"/>
                  <a:pt x="178228" y="226318"/>
                  <a:pt x="147173" y="319276"/>
                </a:cubicBezTo>
                <a:cubicBezTo>
                  <a:pt x="136821" y="350261"/>
                  <a:pt x="129058" y="409651"/>
                  <a:pt x="129058" y="409651"/>
                </a:cubicBezTo>
                <a:cubicBezTo>
                  <a:pt x="-33980" y="409651"/>
                  <a:pt x="-36568" y="138524"/>
                  <a:pt x="87651" y="138524"/>
                </a:cubicBezTo>
                <a:cubicBezTo>
                  <a:pt x="87651" y="138524"/>
                  <a:pt x="160113" y="138524"/>
                  <a:pt x="160113" y="138524"/>
                </a:cubicBezTo>
                <a:lnTo>
                  <a:pt x="323150" y="138524"/>
                </a:lnTo>
                <a:lnTo>
                  <a:pt x="323150" y="125613"/>
                </a:lnTo>
                <a:lnTo>
                  <a:pt x="160113" y="125613"/>
                </a:lnTo>
                <a:cubicBezTo>
                  <a:pt x="160113" y="94627"/>
                  <a:pt x="157525" y="55894"/>
                  <a:pt x="165288" y="35237"/>
                </a:cubicBezTo>
                <a:cubicBezTo>
                  <a:pt x="191167" y="14580"/>
                  <a:pt x="244866" y="1024"/>
                  <a:pt x="296301" y="55"/>
                </a:cubicBezTo>
                <a:close/>
              </a:path>
            </a:pathLst>
          </a:custGeom>
          <a:solidFill>
            <a:schemeClr val="bg1"/>
          </a:solidFill>
          <a:ln>
            <a:noFill/>
          </a:ln>
        </p:spPr>
        <p:txBody>
          <a:bodyPr/>
          <a:lstStyle/>
          <a:p>
            <a:endParaRPr lang="zh-CN" altLang="en-US" dirty="0"/>
          </a:p>
        </p:txBody>
      </p:sp>
      <p:sp>
        <p:nvSpPr>
          <p:cNvPr id="2" name="Holder 2"/>
          <p:cNvSpPr>
            <a:spLocks noGrp="1"/>
          </p:cNvSpPr>
          <p:nvPr>
            <p:ph type="title"/>
          </p:nvPr>
        </p:nvSpPr>
        <p:spPr>
          <a:xfrm>
            <a:off x="669930" y="73612"/>
            <a:ext cx="8728076" cy="459164"/>
          </a:xfrm>
        </p:spPr>
        <p:txBody>
          <a:bodyPr lIns="0" tIns="0" rIns="0" bIns="0"/>
          <a:lstStyle>
            <a:lvl1pPr>
              <a:defRPr sz="2400" b="1" i="0">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1pPr>
          </a:lstStyle>
          <a:p>
            <a:endParaRPr dirty="0"/>
          </a:p>
        </p:txBody>
      </p:sp>
    </p:spTree>
    <p:extLst>
      <p:ext uri="{BB962C8B-B14F-4D97-AF65-F5344CB8AC3E}">
        <p14:creationId xmlns:p14="http://schemas.microsoft.com/office/powerpoint/2010/main" val="1766321523"/>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69930" y="2"/>
            <a:ext cx="8728076" cy="931860"/>
          </a:xfrm>
          <a:prstGeom prst="rect">
            <a:avLst/>
          </a:prstGeom>
        </p:spPr>
        <p:txBody>
          <a:bodyPr vert="horz" lIns="91440" tIns="45720" rIns="91440" bIns="45720" rtlCol="0" anchor="b">
            <a:normAutofit/>
          </a:bodyPr>
          <a:lstStyle/>
          <a:p>
            <a:r>
              <a:rPr lang="zh-CN" altLang="en-US" dirty="0"/>
              <a:t>单击此处编辑母版标题样式</a:t>
            </a:r>
          </a:p>
        </p:txBody>
      </p:sp>
      <p:sp>
        <p:nvSpPr>
          <p:cNvPr id="3" name="文本占位符 2"/>
          <p:cNvSpPr>
            <a:spLocks noGrp="1"/>
          </p:cNvSpPr>
          <p:nvPr>
            <p:ph type="body" idx="1"/>
          </p:nvPr>
        </p:nvSpPr>
        <p:spPr>
          <a:xfrm>
            <a:off x="669927" y="1123953"/>
            <a:ext cx="10850564" cy="5019675"/>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5401737" y="6240469"/>
            <a:ext cx="1388535" cy="206381"/>
          </a:xfrm>
          <a:prstGeom prst="rect">
            <a:avLst/>
          </a:prstGeom>
        </p:spPr>
        <p:txBody>
          <a:bodyPr vert="horz" lIns="91440" tIns="45720" rIns="91440" bIns="45720" rtlCol="0" anchor="ctr"/>
          <a:lstStyle>
            <a:lvl1pPr algn="ctr">
              <a:defRPr sz="1000">
                <a:solidFill>
                  <a:schemeClr val="tx1">
                    <a:tint val="75000"/>
                  </a:schemeClr>
                </a:solidFill>
              </a:defRPr>
            </a:lvl1pPr>
          </a:lstStyle>
          <a:p>
            <a:endParaRPr lang="zh-CN" altLang="en-US"/>
          </a:p>
        </p:txBody>
      </p:sp>
      <p:sp>
        <p:nvSpPr>
          <p:cNvPr id="5" name="页脚占位符 4"/>
          <p:cNvSpPr>
            <a:spLocks noGrp="1"/>
          </p:cNvSpPr>
          <p:nvPr>
            <p:ph type="ftr" sz="quarter" idx="3"/>
          </p:nvPr>
        </p:nvSpPr>
        <p:spPr>
          <a:xfrm>
            <a:off x="669929" y="6240469"/>
            <a:ext cx="4140201" cy="206381"/>
          </a:xfrm>
          <a:prstGeom prst="rect">
            <a:avLst/>
          </a:prstGeom>
        </p:spPr>
        <p:txBody>
          <a:bodyPr vert="horz" lIns="91440" tIns="45720" rIns="91440" bIns="45720" rtlCol="0" anchor="ctr"/>
          <a:lstStyle>
            <a:lvl1pPr algn="l">
              <a:defRPr sz="1000">
                <a:solidFill>
                  <a:schemeClr val="tx1">
                    <a:tint val="75000"/>
                  </a:schemeClr>
                </a:solidFill>
              </a:defRPr>
            </a:lvl1pPr>
          </a:lstStyle>
          <a:p>
            <a:r>
              <a:rPr lang="en-US" altLang="zh-CN" dirty="0"/>
              <a:t>【</a:t>
            </a:r>
            <a:r>
              <a:rPr lang="en-US" altLang="zh-CN" dirty="0" err="1"/>
              <a:t>i</a:t>
            </a:r>
            <a:r>
              <a:rPr lang="en-US" altLang="zh-CN" dirty="0"/>
              <a:t>-Trainer】</a:t>
            </a:r>
            <a:r>
              <a:rPr lang="zh-CN" altLang="en-US" dirty="0"/>
              <a:t>荣誉出品，版权归属工作室所有，不得翻录，违者必究</a:t>
            </a:r>
          </a:p>
        </p:txBody>
      </p:sp>
      <p:sp>
        <p:nvSpPr>
          <p:cNvPr id="6" name="灯片编号占位符 5"/>
          <p:cNvSpPr>
            <a:spLocks noGrp="1"/>
          </p:cNvSpPr>
          <p:nvPr>
            <p:ph type="sldNum" sz="quarter" idx="4"/>
          </p:nvPr>
        </p:nvSpPr>
        <p:spPr>
          <a:xfrm>
            <a:off x="8610601" y="6240469"/>
            <a:ext cx="2909888" cy="206381"/>
          </a:xfrm>
          <a:prstGeom prst="rect">
            <a:avLst/>
          </a:prstGeom>
        </p:spPr>
        <p:txBody>
          <a:bodyPr vert="horz" lIns="91440" tIns="45720" rIns="91440" bIns="45720" rtlCol="0" anchor="ctr"/>
          <a:lstStyle>
            <a:lvl1pPr algn="r">
              <a:defRPr sz="1000">
                <a:solidFill>
                  <a:schemeClr val="tx1">
                    <a:tint val="75000"/>
                  </a:schemeClr>
                </a:solidFill>
              </a:defRPr>
            </a:lvl1pPr>
          </a:lstStyle>
          <a:p>
            <a:fld id="{5DD3DB80-B894-403A-B48E-6FDC1A72010E}"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3" r:id="rId4"/>
    <p:sldLayoutId id="2147483655" r:id="rId5"/>
    <p:sldLayoutId id="2147483656" r:id="rId6"/>
    <p:sldLayoutId id="2147483657" r:id="rId7"/>
    <p:sldLayoutId id="2147483658" r:id="rId8"/>
  </p:sldLayoutIdLst>
  <p:hf hdr="0" dt="0"/>
  <p:txStyles>
    <p:titleStyle>
      <a:lvl1pPr algn="l" defTabSz="914400" rtl="0" eaLnBrk="1" latinLnBrk="0" hangingPunct="1">
        <a:lnSpc>
          <a:spcPct val="90000"/>
        </a:lnSpc>
        <a:spcBef>
          <a:spcPct val="0"/>
        </a:spcBef>
        <a:buNone/>
        <a:defRPr sz="28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0.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8.xml"/></Relationships>
</file>

<file path=ppt/slides/_rels/slide101.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8.xml"/></Relationships>
</file>

<file path=ppt/slides/_rels/slide102.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8" Type="http://schemas.openxmlformats.org/officeDocument/2006/relationships/image" Target="../media/image11.wmf"/><Relationship Id="rId3" Type="http://schemas.openxmlformats.org/officeDocument/2006/relationships/oleObject" Target="../embeddings/oleObject2.bin"/><Relationship Id="rId7" Type="http://schemas.openxmlformats.org/officeDocument/2006/relationships/oleObject" Target="../embeddings/oleObject4.bin"/><Relationship Id="rId2" Type="http://schemas.openxmlformats.org/officeDocument/2006/relationships/slideLayout" Target="../slideLayouts/slideLayout6.xml"/><Relationship Id="rId1" Type="http://schemas.openxmlformats.org/officeDocument/2006/relationships/vmlDrawing" Target="../drawings/vmlDrawing2.vml"/><Relationship Id="rId6" Type="http://schemas.openxmlformats.org/officeDocument/2006/relationships/image" Target="../media/image10.wmf"/><Relationship Id="rId5" Type="http://schemas.openxmlformats.org/officeDocument/2006/relationships/oleObject" Target="../embeddings/oleObject3.bin"/><Relationship Id="rId10" Type="http://schemas.openxmlformats.org/officeDocument/2006/relationships/image" Target="../media/image12.wmf"/><Relationship Id="rId4" Type="http://schemas.openxmlformats.org/officeDocument/2006/relationships/image" Target="../media/image9.wmf"/><Relationship Id="rId9" Type="http://schemas.openxmlformats.org/officeDocument/2006/relationships/oleObject" Target="../embeddings/oleObject5.bin"/></Relationships>
</file>

<file path=ppt/slides/_rels/slide13.xml.rels><?xml version="1.0" encoding="UTF-8" standalone="yes"?>
<Relationships xmlns="http://schemas.openxmlformats.org/package/2006/relationships"><Relationship Id="rId3" Type="http://schemas.openxmlformats.org/officeDocument/2006/relationships/image" Target="../media/image690.png"/><Relationship Id="rId2" Type="http://schemas.openxmlformats.org/officeDocument/2006/relationships/image" Target="../media/image680.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6.xml"/><Relationship Id="rId1" Type="http://schemas.openxmlformats.org/officeDocument/2006/relationships/vmlDrawing" Target="../drawings/vmlDrawing3.vml"/><Relationship Id="rId6" Type="http://schemas.openxmlformats.org/officeDocument/2006/relationships/image" Target="../media/image14.wmf"/><Relationship Id="rId5" Type="http://schemas.openxmlformats.org/officeDocument/2006/relationships/oleObject" Target="../embeddings/oleObject7.bin"/><Relationship Id="rId4" Type="http://schemas.openxmlformats.org/officeDocument/2006/relationships/image" Target="../media/image13.wmf"/></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6.xml"/><Relationship Id="rId1" Type="http://schemas.openxmlformats.org/officeDocument/2006/relationships/vmlDrawing" Target="../drawings/vmlDrawing4.vml"/><Relationship Id="rId6" Type="http://schemas.openxmlformats.org/officeDocument/2006/relationships/image" Target="../media/image16.wmf"/><Relationship Id="rId5" Type="http://schemas.openxmlformats.org/officeDocument/2006/relationships/oleObject" Target="../embeddings/oleObject9.bin"/><Relationship Id="rId4" Type="http://schemas.openxmlformats.org/officeDocument/2006/relationships/image" Target="../media/image15.wm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chart" Target="../charts/chart1.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7.xml"/><Relationship Id="rId1" Type="http://schemas.openxmlformats.org/officeDocument/2006/relationships/vmlDrawing" Target="../drawings/vmlDrawing5.vml"/><Relationship Id="rId5" Type="http://schemas.openxmlformats.org/officeDocument/2006/relationships/image" Target="../media/image23.emf"/><Relationship Id="rId4" Type="http://schemas.openxmlformats.org/officeDocument/2006/relationships/oleObject" Target="../embeddings/oleObject10.bin"/></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3.xml"/><Relationship Id="rId1" Type="http://schemas.openxmlformats.org/officeDocument/2006/relationships/vmlDrawing" Target="../drawings/vmlDrawing1.vml"/><Relationship Id="rId5" Type="http://schemas.openxmlformats.org/officeDocument/2006/relationships/image" Target="../media/image4.emf"/><Relationship Id="rId4" Type="http://schemas.openxmlformats.org/officeDocument/2006/relationships/oleObject" Target="../embeddings/oleObject1.bin"/></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8" Type="http://schemas.openxmlformats.org/officeDocument/2006/relationships/oleObject" Target="../embeddings/oleObject13.bin"/><Relationship Id="rId13" Type="http://schemas.openxmlformats.org/officeDocument/2006/relationships/image" Target="../media/image32.wmf"/><Relationship Id="rId3" Type="http://schemas.openxmlformats.org/officeDocument/2006/relationships/notesSlide" Target="../notesSlides/notesSlide22.xml"/><Relationship Id="rId7" Type="http://schemas.openxmlformats.org/officeDocument/2006/relationships/image" Target="../media/image29.wmf"/><Relationship Id="rId12" Type="http://schemas.openxmlformats.org/officeDocument/2006/relationships/oleObject" Target="../embeddings/oleObject15.bin"/><Relationship Id="rId2" Type="http://schemas.openxmlformats.org/officeDocument/2006/relationships/slideLayout" Target="../slideLayouts/slideLayout7.xml"/><Relationship Id="rId16" Type="http://schemas.openxmlformats.org/officeDocument/2006/relationships/image" Target="../media/image34.png"/><Relationship Id="rId1" Type="http://schemas.openxmlformats.org/officeDocument/2006/relationships/vmlDrawing" Target="../drawings/vmlDrawing6.vml"/><Relationship Id="rId6" Type="http://schemas.openxmlformats.org/officeDocument/2006/relationships/oleObject" Target="../embeddings/oleObject12.bin"/><Relationship Id="rId11" Type="http://schemas.openxmlformats.org/officeDocument/2006/relationships/image" Target="../media/image31.wmf"/><Relationship Id="rId5" Type="http://schemas.openxmlformats.org/officeDocument/2006/relationships/image" Target="../media/image28.wmf"/><Relationship Id="rId15" Type="http://schemas.openxmlformats.org/officeDocument/2006/relationships/image" Target="../media/image33.wmf"/><Relationship Id="rId10" Type="http://schemas.openxmlformats.org/officeDocument/2006/relationships/oleObject" Target="../embeddings/oleObject14.bin"/><Relationship Id="rId4" Type="http://schemas.openxmlformats.org/officeDocument/2006/relationships/oleObject" Target="../embeddings/oleObject11.bin"/><Relationship Id="rId9" Type="http://schemas.openxmlformats.org/officeDocument/2006/relationships/image" Target="../media/image30.wmf"/><Relationship Id="rId14" Type="http://schemas.openxmlformats.org/officeDocument/2006/relationships/oleObject" Target="../embeddings/oleObject16.bin"/></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7.xml"/><Relationship Id="rId1" Type="http://schemas.openxmlformats.org/officeDocument/2006/relationships/vmlDrawing" Target="../drawings/vmlDrawing7.vml"/><Relationship Id="rId5" Type="http://schemas.openxmlformats.org/officeDocument/2006/relationships/image" Target="../media/image35.emf"/><Relationship Id="rId4" Type="http://schemas.openxmlformats.org/officeDocument/2006/relationships/oleObject" Target="../embeddings/oleObject17.bin"/></Relationships>
</file>

<file path=ppt/slides/_rels/slide3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8" Type="http://schemas.openxmlformats.org/officeDocument/2006/relationships/oleObject" Target="../embeddings/oleObject20.bin"/><Relationship Id="rId13" Type="http://schemas.openxmlformats.org/officeDocument/2006/relationships/image" Target="../media/image43.png"/><Relationship Id="rId3" Type="http://schemas.openxmlformats.org/officeDocument/2006/relationships/notesSlide" Target="../notesSlides/notesSlide25.xml"/><Relationship Id="rId7" Type="http://schemas.openxmlformats.org/officeDocument/2006/relationships/image" Target="../media/image39.wmf"/><Relationship Id="rId12" Type="http://schemas.openxmlformats.org/officeDocument/2006/relationships/image" Target="../media/image42.png"/><Relationship Id="rId2" Type="http://schemas.openxmlformats.org/officeDocument/2006/relationships/slideLayout" Target="../slideLayouts/slideLayout7.xml"/><Relationship Id="rId1" Type="http://schemas.openxmlformats.org/officeDocument/2006/relationships/vmlDrawing" Target="../drawings/vmlDrawing8.vml"/><Relationship Id="rId6" Type="http://schemas.openxmlformats.org/officeDocument/2006/relationships/oleObject" Target="../embeddings/oleObject19.bin"/><Relationship Id="rId11" Type="http://schemas.openxmlformats.org/officeDocument/2006/relationships/image" Target="../media/image41.wmf"/><Relationship Id="rId5" Type="http://schemas.openxmlformats.org/officeDocument/2006/relationships/image" Target="../media/image38.wmf"/><Relationship Id="rId10" Type="http://schemas.openxmlformats.org/officeDocument/2006/relationships/oleObject" Target="../embeddings/oleObject21.bin"/><Relationship Id="rId4" Type="http://schemas.openxmlformats.org/officeDocument/2006/relationships/oleObject" Target="../embeddings/oleObject18.bin"/><Relationship Id="rId9" Type="http://schemas.openxmlformats.org/officeDocument/2006/relationships/image" Target="../media/image40.wmf"/></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26.xml"/><Relationship Id="rId7" Type="http://schemas.openxmlformats.org/officeDocument/2006/relationships/image" Target="../media/image45.wmf"/><Relationship Id="rId2" Type="http://schemas.openxmlformats.org/officeDocument/2006/relationships/slideLayout" Target="../slideLayouts/slideLayout7.xml"/><Relationship Id="rId1" Type="http://schemas.openxmlformats.org/officeDocument/2006/relationships/vmlDrawing" Target="../drawings/vmlDrawing9.vml"/><Relationship Id="rId6" Type="http://schemas.openxmlformats.org/officeDocument/2006/relationships/oleObject" Target="../embeddings/oleObject23.bin"/><Relationship Id="rId5" Type="http://schemas.openxmlformats.org/officeDocument/2006/relationships/image" Target="../media/image44.wmf"/><Relationship Id="rId4" Type="http://schemas.openxmlformats.org/officeDocument/2006/relationships/oleObject" Target="../embeddings/oleObject22.bin"/></Relationships>
</file>

<file path=ppt/slides/_rels/slide42.xml.rels><?xml version="1.0" encoding="UTF-8" standalone="yes"?>
<Relationships xmlns="http://schemas.openxmlformats.org/package/2006/relationships"><Relationship Id="rId8" Type="http://schemas.openxmlformats.org/officeDocument/2006/relationships/image" Target="../media/image47.wmf"/><Relationship Id="rId3" Type="http://schemas.openxmlformats.org/officeDocument/2006/relationships/notesSlide" Target="../notesSlides/notesSlide27.xml"/><Relationship Id="rId7" Type="http://schemas.openxmlformats.org/officeDocument/2006/relationships/oleObject" Target="../embeddings/oleObject25.bin"/><Relationship Id="rId2" Type="http://schemas.openxmlformats.org/officeDocument/2006/relationships/slideLayout" Target="../slideLayouts/slideLayout7.xml"/><Relationship Id="rId1" Type="http://schemas.openxmlformats.org/officeDocument/2006/relationships/vmlDrawing" Target="../drawings/vmlDrawing10.vml"/><Relationship Id="rId6" Type="http://schemas.openxmlformats.org/officeDocument/2006/relationships/image" Target="../media/image46.wmf"/><Relationship Id="rId5" Type="http://schemas.openxmlformats.org/officeDocument/2006/relationships/oleObject" Target="../embeddings/oleObject24.bin"/><Relationship Id="rId4" Type="http://schemas.openxmlformats.org/officeDocument/2006/relationships/image" Target="../media/image48.png"/><Relationship Id="rId9" Type="http://schemas.openxmlformats.org/officeDocument/2006/relationships/image" Target="../media/image49.png"/></Relationships>
</file>

<file path=ppt/slides/_rels/slide43.xml.rels><?xml version="1.0" encoding="UTF-8" standalone="yes"?>
<Relationships xmlns="http://schemas.openxmlformats.org/package/2006/relationships"><Relationship Id="rId8" Type="http://schemas.openxmlformats.org/officeDocument/2006/relationships/oleObject" Target="../embeddings/oleObject28.bin"/><Relationship Id="rId3" Type="http://schemas.openxmlformats.org/officeDocument/2006/relationships/notesSlide" Target="../notesSlides/notesSlide28.xml"/><Relationship Id="rId7" Type="http://schemas.openxmlformats.org/officeDocument/2006/relationships/image" Target="../media/image51.wmf"/><Relationship Id="rId12" Type="http://schemas.openxmlformats.org/officeDocument/2006/relationships/image" Target="../media/image53.wmf"/><Relationship Id="rId2" Type="http://schemas.openxmlformats.org/officeDocument/2006/relationships/slideLayout" Target="../slideLayouts/slideLayout7.xml"/><Relationship Id="rId1" Type="http://schemas.openxmlformats.org/officeDocument/2006/relationships/vmlDrawing" Target="../drawings/vmlDrawing11.vml"/><Relationship Id="rId6" Type="http://schemas.openxmlformats.org/officeDocument/2006/relationships/oleObject" Target="../embeddings/oleObject27.bin"/><Relationship Id="rId11" Type="http://schemas.openxmlformats.org/officeDocument/2006/relationships/oleObject" Target="../embeddings/oleObject30.bin"/><Relationship Id="rId5" Type="http://schemas.openxmlformats.org/officeDocument/2006/relationships/image" Target="../media/image50.wmf"/><Relationship Id="rId10" Type="http://schemas.openxmlformats.org/officeDocument/2006/relationships/oleObject" Target="../embeddings/oleObject29.bin"/><Relationship Id="rId4" Type="http://schemas.openxmlformats.org/officeDocument/2006/relationships/oleObject" Target="../embeddings/oleObject26.bin"/><Relationship Id="rId9" Type="http://schemas.openxmlformats.org/officeDocument/2006/relationships/image" Target="../media/image52.wmf"/></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8" Type="http://schemas.openxmlformats.org/officeDocument/2006/relationships/image" Target="../media/image59.wmf"/><Relationship Id="rId3" Type="http://schemas.openxmlformats.org/officeDocument/2006/relationships/oleObject" Target="../embeddings/oleObject31.bin"/><Relationship Id="rId7" Type="http://schemas.openxmlformats.org/officeDocument/2006/relationships/oleObject" Target="../embeddings/oleObject33.bin"/><Relationship Id="rId2" Type="http://schemas.openxmlformats.org/officeDocument/2006/relationships/slideLayout" Target="../slideLayouts/slideLayout5.xml"/><Relationship Id="rId1" Type="http://schemas.openxmlformats.org/officeDocument/2006/relationships/vmlDrawing" Target="../drawings/vmlDrawing12.vml"/><Relationship Id="rId6" Type="http://schemas.openxmlformats.org/officeDocument/2006/relationships/image" Target="../media/image58.wmf"/><Relationship Id="rId5" Type="http://schemas.openxmlformats.org/officeDocument/2006/relationships/oleObject" Target="../embeddings/oleObject32.bin"/><Relationship Id="rId4" Type="http://schemas.openxmlformats.org/officeDocument/2006/relationships/image" Target="../media/image57.wmf"/><Relationship Id="rId9" Type="http://schemas.openxmlformats.org/officeDocument/2006/relationships/image" Target="../media/image6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2" Type="http://schemas.openxmlformats.org/officeDocument/2006/relationships/image" Target="../media/image62.gif"/><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8" Type="http://schemas.openxmlformats.org/officeDocument/2006/relationships/oleObject" Target="../embeddings/oleObject36.bin"/><Relationship Id="rId3" Type="http://schemas.openxmlformats.org/officeDocument/2006/relationships/notesSlide" Target="../notesSlides/notesSlide33.xml"/><Relationship Id="rId7" Type="http://schemas.openxmlformats.org/officeDocument/2006/relationships/image" Target="../media/image66.wmf"/><Relationship Id="rId2" Type="http://schemas.openxmlformats.org/officeDocument/2006/relationships/slideLayout" Target="../slideLayouts/slideLayout6.xml"/><Relationship Id="rId1" Type="http://schemas.openxmlformats.org/officeDocument/2006/relationships/vmlDrawing" Target="../drawings/vmlDrawing13.vml"/><Relationship Id="rId6" Type="http://schemas.openxmlformats.org/officeDocument/2006/relationships/oleObject" Target="../embeddings/oleObject35.bin"/><Relationship Id="rId5" Type="http://schemas.openxmlformats.org/officeDocument/2006/relationships/image" Target="../media/image65.wmf"/><Relationship Id="rId4" Type="http://schemas.openxmlformats.org/officeDocument/2006/relationships/oleObject" Target="../embeddings/oleObject34.bin"/><Relationship Id="rId9" Type="http://schemas.openxmlformats.org/officeDocument/2006/relationships/image" Target="../media/image67.wmf"/></Relationships>
</file>

<file path=ppt/slides/_rels/slide5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72.png"/><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image" Target="../media/image75.jpeg"/><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2" Type="http://schemas.openxmlformats.org/officeDocument/2006/relationships/image" Target="../media/image78.gif"/><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2" Type="http://schemas.openxmlformats.org/officeDocument/2006/relationships/image" Target="../media/image79.gif"/><Relationship Id="rId1" Type="http://schemas.openxmlformats.org/officeDocument/2006/relationships/slideLayout" Target="../slideLayouts/slideLayout5.xml"/></Relationships>
</file>

<file path=ppt/slides/_rels/slide72.xml.rels><?xml version="1.0" encoding="UTF-8" standalone="yes"?>
<Relationships xmlns="http://schemas.openxmlformats.org/package/2006/relationships"><Relationship Id="rId8" Type="http://schemas.openxmlformats.org/officeDocument/2006/relationships/image" Target="../media/image82.wmf"/><Relationship Id="rId3" Type="http://schemas.openxmlformats.org/officeDocument/2006/relationships/oleObject" Target="../embeddings/oleObject37.bin"/><Relationship Id="rId7" Type="http://schemas.openxmlformats.org/officeDocument/2006/relationships/oleObject" Target="../embeddings/oleObject39.bin"/><Relationship Id="rId2" Type="http://schemas.openxmlformats.org/officeDocument/2006/relationships/slideLayout" Target="../slideLayouts/slideLayout5.xml"/><Relationship Id="rId1" Type="http://schemas.openxmlformats.org/officeDocument/2006/relationships/vmlDrawing" Target="../drawings/vmlDrawing14.vml"/><Relationship Id="rId6" Type="http://schemas.openxmlformats.org/officeDocument/2006/relationships/image" Target="../media/image81.wmf"/><Relationship Id="rId5" Type="http://schemas.openxmlformats.org/officeDocument/2006/relationships/oleObject" Target="../embeddings/oleObject38.bin"/><Relationship Id="rId10" Type="http://schemas.openxmlformats.org/officeDocument/2006/relationships/image" Target="../media/image83.emf"/><Relationship Id="rId4" Type="http://schemas.openxmlformats.org/officeDocument/2006/relationships/image" Target="../media/image80.wmf"/><Relationship Id="rId9" Type="http://schemas.openxmlformats.org/officeDocument/2006/relationships/package" Target="../embeddings/Microsoft_Visio_Drawing16.vsdx"/></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85.emf"/><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7.xml"/><Relationship Id="rId1" Type="http://schemas.openxmlformats.org/officeDocument/2006/relationships/vmlDrawing" Target="../drawings/vmlDrawing15.vml"/><Relationship Id="rId5" Type="http://schemas.openxmlformats.org/officeDocument/2006/relationships/image" Target="../media/image86.emf"/><Relationship Id="rId4" Type="http://schemas.openxmlformats.org/officeDocument/2006/relationships/oleObject" Target="../embeddings/oleObject40.bin"/></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88.emf"/><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0.xml.rels><?xml version="1.0" encoding="UTF-8" standalone="yes"?>
<Relationships xmlns="http://schemas.openxmlformats.org/package/2006/relationships"><Relationship Id="rId3" Type="http://schemas.openxmlformats.org/officeDocument/2006/relationships/image" Target="../media/image90.emf"/><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5.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8.xml"/></Relationships>
</file>

<file path=ppt/slides/_rels/slide96.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8.xml"/></Relationships>
</file>

<file path=ppt/slides/_rels/slide97.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8.xml"/></Relationships>
</file>

<file path=ppt/slides/_rels/slide98.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8.xml"/></Relationships>
</file>

<file path=ppt/slides/_rels/slide99.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ctrTitle"/>
          </p:nvPr>
        </p:nvSpPr>
        <p:spPr>
          <a:xfrm>
            <a:off x="673106" y="3291068"/>
            <a:ext cx="6203944" cy="698591"/>
          </a:xfrm>
        </p:spPr>
        <p:txBody>
          <a:bodyPr>
            <a:normAutofit/>
          </a:bodyPr>
          <a:lstStyle/>
          <a:p>
            <a:r>
              <a:rPr lang="en-US" altLang="zh-CN" sz="3600" dirty="0" smtClean="0">
                <a:latin typeface="黑体" panose="02010609060101010101" pitchFamily="49" charset="-122"/>
                <a:ea typeface="黑体" panose="02010609060101010101" pitchFamily="49" charset="-122"/>
                <a:cs typeface="黑体" panose="02010609060101010101" pitchFamily="49" charset="-122"/>
                <a:sym typeface="+mn-lt"/>
              </a:rPr>
              <a:t>Python</a:t>
            </a:r>
            <a:r>
              <a:rPr lang="zh-CN" altLang="en-US" sz="3600" dirty="0" smtClean="0">
                <a:latin typeface="黑体" panose="02010609060101010101" pitchFamily="49" charset="-122"/>
                <a:ea typeface="黑体" panose="02010609060101010101" pitchFamily="49" charset="-122"/>
                <a:cs typeface="黑体" panose="02010609060101010101" pitchFamily="49" charset="-122"/>
                <a:sym typeface="+mn-lt"/>
              </a:rPr>
              <a:t>经典数据分析</a:t>
            </a:r>
            <a:r>
              <a:rPr lang="en-US" altLang="zh-CN" sz="3600" dirty="0" smtClean="0">
                <a:latin typeface="黑体" panose="02010609060101010101" pitchFamily="49" charset="-122"/>
                <a:ea typeface="黑体" panose="02010609060101010101" pitchFamily="49" charset="-122"/>
                <a:cs typeface="黑体" panose="02010609060101010101" pitchFamily="49" charset="-122"/>
                <a:sym typeface="+mn-lt"/>
              </a:rPr>
              <a:t>-</a:t>
            </a:r>
            <a:r>
              <a:rPr lang="zh-CN" altLang="en-US" sz="3600" dirty="0" smtClean="0">
                <a:latin typeface="黑体" panose="02010609060101010101" pitchFamily="49" charset="-122"/>
                <a:ea typeface="黑体" panose="02010609060101010101" pitchFamily="49" charset="-122"/>
                <a:cs typeface="黑体" panose="02010609060101010101" pitchFamily="49" charset="-122"/>
                <a:sym typeface="+mn-lt"/>
              </a:rPr>
              <a:t>下</a:t>
            </a:r>
            <a:endParaRPr lang="zh-CN" altLang="en-US" dirty="0">
              <a:latin typeface="黑体" panose="02010609060101010101" pitchFamily="49" charset="-122"/>
              <a:ea typeface="黑体" panose="02010609060101010101" pitchFamily="49" charset="-122"/>
              <a:cs typeface="黑体" panose="02010609060101010101" pitchFamily="49" charset="-122"/>
              <a:sym typeface="+mn-lt"/>
            </a:endParaRPr>
          </a:p>
        </p:txBody>
      </p:sp>
      <p:pic>
        <p:nvPicPr>
          <p:cNvPr id="7" name="图片 6"/>
          <p:cNvPicPr>
            <a:picLocks noChangeAspect="1"/>
          </p:cNvPicPr>
          <p:nvPr/>
        </p:nvPicPr>
        <p:blipFill rotWithShape="1">
          <a:blip r:embed="rId3">
            <a:extLst>
              <a:ext uri="{28A0092B-C50C-407E-A947-70E740481C1C}">
                <a14:useLocalDpi xmlns:a14="http://schemas.microsoft.com/office/drawing/2010/main" val="0"/>
              </a:ext>
            </a:extLst>
          </a:blip>
          <a:srcRect l="10055" t="26506" r="10945" b="24807"/>
          <a:stretch>
            <a:fillRect/>
          </a:stretch>
        </p:blipFill>
        <p:spPr>
          <a:xfrm>
            <a:off x="671513" y="529689"/>
            <a:ext cx="2322521" cy="792007"/>
          </a:xfrm>
          <a:prstGeom prst="rect">
            <a:avLst/>
          </a:prstGeom>
        </p:spPr>
      </p:pic>
      <p:sp>
        <p:nvSpPr>
          <p:cNvPr id="15" name="矩形: 圆角 14"/>
          <p:cNvSpPr/>
          <p:nvPr/>
        </p:nvSpPr>
        <p:spPr>
          <a:xfrm>
            <a:off x="671513" y="1998942"/>
            <a:ext cx="1166812" cy="1166812"/>
          </a:xfrm>
          <a:prstGeom prst="roundRect">
            <a:avLst/>
          </a:prstGeom>
          <a:solidFill>
            <a:srgbClr val="00AEA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6000" b="1" dirty="0" smtClean="0"/>
              <a:t>04</a:t>
            </a:r>
            <a:endParaRPr lang="zh-CN" altLang="en-US" b="1" dirty="0"/>
          </a:p>
        </p:txBody>
      </p:sp>
      <p:sp>
        <p:nvSpPr>
          <p:cNvPr id="2" name="文本框 1"/>
          <p:cNvSpPr txBox="1"/>
          <p:nvPr/>
        </p:nvSpPr>
        <p:spPr>
          <a:xfrm>
            <a:off x="3641090" y="4058920"/>
            <a:ext cx="309880" cy="368300"/>
          </a:xfrm>
          <a:prstGeom prst="rect">
            <a:avLst/>
          </a:prstGeom>
          <a:noFill/>
        </p:spPr>
        <p:txBody>
          <a:bodyPr wrap="none" rtlCol="0">
            <a:spAutoFit/>
          </a:bodyPr>
          <a:lstStyle/>
          <a:p>
            <a:endParaRPr lang="zh-CN" altLang="en-US"/>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23819" y="873760"/>
            <a:ext cx="11107601" cy="5179623"/>
          </a:xfrm>
        </p:spPr>
        <p:txBody>
          <a:bodyPr/>
          <a:lstStyle/>
          <a:p>
            <a:r>
              <a:rPr lang="zh-CN" altLang="en-US" dirty="0"/>
              <a:t>树</a:t>
            </a:r>
            <a:r>
              <a:rPr lang="zh-CN" altLang="en-US" dirty="0" smtClean="0"/>
              <a:t>中可直接提取决策规则（</a:t>
            </a:r>
            <a:r>
              <a:rPr lang="en-US" altLang="zh-CN" dirty="0" smtClean="0"/>
              <a:t>if-then-else</a:t>
            </a:r>
            <a:r>
              <a:rPr lang="zh-CN" altLang="en-US" dirty="0" smtClean="0"/>
              <a:t>）</a:t>
            </a:r>
            <a:endParaRPr lang="en-US" altLang="zh-CN" dirty="0" smtClean="0"/>
          </a:p>
          <a:p>
            <a:pPr lvl="1">
              <a:lnSpc>
                <a:spcPct val="120000"/>
              </a:lnSpc>
            </a:pPr>
            <a:r>
              <a:rPr lang="en-US" altLang="zh-CN" sz="1600" dirty="0">
                <a:solidFill>
                  <a:srgbClr val="FF0000"/>
                </a:solidFill>
              </a:rPr>
              <a:t>(District = Rural) </a:t>
            </a:r>
            <a:r>
              <a:rPr lang="en-US" altLang="zh-CN" sz="1600" dirty="0">
                <a:solidFill>
                  <a:srgbClr val="FF0000"/>
                </a:solidFill>
                <a:latin typeface="Times New Roman"/>
                <a:cs typeface="Times New Roman"/>
              </a:rPr>
              <a:t>→</a:t>
            </a:r>
            <a:r>
              <a:rPr lang="en-US" altLang="zh-CN" sz="1600" dirty="0">
                <a:solidFill>
                  <a:srgbClr val="FF0000"/>
                </a:solidFill>
              </a:rPr>
              <a:t> (Outcome = Responded) </a:t>
            </a:r>
          </a:p>
          <a:p>
            <a:pPr lvl="1">
              <a:lnSpc>
                <a:spcPct val="120000"/>
              </a:lnSpc>
            </a:pPr>
            <a:r>
              <a:rPr lang="en-US" altLang="zh-CN" sz="1600" dirty="0">
                <a:solidFill>
                  <a:srgbClr val="7030A0"/>
                </a:solidFill>
              </a:rPr>
              <a:t>(District = Urban) AND (Previous Customer = Yes) </a:t>
            </a:r>
            <a:r>
              <a:rPr lang="en-US" altLang="zh-CN" sz="1600" dirty="0">
                <a:solidFill>
                  <a:srgbClr val="7030A0"/>
                </a:solidFill>
                <a:latin typeface="Times New Roman"/>
                <a:cs typeface="Times New Roman"/>
              </a:rPr>
              <a:t>→</a:t>
            </a:r>
            <a:r>
              <a:rPr lang="en-US" altLang="zh-CN" sz="1600" dirty="0">
                <a:solidFill>
                  <a:srgbClr val="7030A0"/>
                </a:solidFill>
              </a:rPr>
              <a:t> (Outcome = Nothing)</a:t>
            </a:r>
          </a:p>
          <a:p>
            <a:r>
              <a:rPr lang="zh-CN" altLang="en-US" dirty="0" smtClean="0"/>
              <a:t>可能有多种树，哪种最好？</a:t>
            </a:r>
            <a:endParaRPr lang="en-US" altLang="zh-CN" dirty="0" smtClean="0"/>
          </a:p>
          <a:p>
            <a:pPr lvl="1"/>
            <a:r>
              <a:rPr lang="zh-CN" altLang="en-US" sz="1600" dirty="0" smtClean="0"/>
              <a:t>奥卡姆剃刀（</a:t>
            </a:r>
            <a:r>
              <a:rPr lang="en-US" altLang="zh-CN" sz="1600" dirty="0" smtClean="0"/>
              <a:t>Occam</a:t>
            </a:r>
            <a:r>
              <a:rPr lang="en-US" altLang="zh-CN" sz="1600" dirty="0" smtClean="0">
                <a:latin typeface="+mj-lt"/>
              </a:rPr>
              <a:t>’s</a:t>
            </a:r>
            <a:r>
              <a:rPr lang="en-US" altLang="zh-CN" sz="1600" dirty="0" smtClean="0"/>
              <a:t> Razor</a:t>
            </a:r>
            <a:r>
              <a:rPr lang="zh-CN" altLang="en-US" sz="1600" dirty="0" smtClean="0"/>
              <a:t>）：相同效果下，简单的最好</a:t>
            </a:r>
            <a:endParaRPr lang="en-US" altLang="zh-CN" sz="1600" dirty="0"/>
          </a:p>
          <a:p>
            <a:r>
              <a:rPr lang="zh-CN" altLang="en-US" dirty="0" smtClean="0"/>
              <a:t>简单的树最好！</a:t>
            </a:r>
            <a:endParaRPr lang="en-US" altLang="zh-CN" dirty="0" smtClean="0"/>
          </a:p>
          <a:p>
            <a:pPr lvl="1"/>
            <a:r>
              <a:rPr lang="zh-CN" altLang="en-US" sz="1600" dirty="0" smtClean="0"/>
              <a:t>不易过拟合</a:t>
            </a:r>
            <a:endParaRPr lang="en-US" altLang="zh-CN" sz="1600" dirty="0" smtClean="0"/>
          </a:p>
          <a:p>
            <a:endParaRPr lang="en-US" altLang="zh-CN" dirty="0"/>
          </a:p>
          <a:p>
            <a:endParaRPr lang="en-US" altLang="zh-CN" dirty="0" smtClean="0"/>
          </a:p>
          <a:p>
            <a:endParaRPr lang="en-US" altLang="zh-CN" dirty="0"/>
          </a:p>
          <a:p>
            <a:endParaRPr lang="zh-CN" altLang="en-US" dirty="0"/>
          </a:p>
        </p:txBody>
      </p:sp>
      <p:sp>
        <p:nvSpPr>
          <p:cNvPr id="3" name="标题 2"/>
          <p:cNvSpPr>
            <a:spLocks noGrp="1"/>
          </p:cNvSpPr>
          <p:nvPr>
            <p:ph type="title"/>
          </p:nvPr>
        </p:nvSpPr>
        <p:spPr/>
        <p:txBody>
          <a:bodyPr/>
          <a:lstStyle/>
          <a:p>
            <a:r>
              <a:rPr lang="zh-CN" altLang="en-US" dirty="0"/>
              <a:t>决策树</a:t>
            </a:r>
          </a:p>
        </p:txBody>
      </p:sp>
    </p:spTree>
    <p:extLst>
      <p:ext uri="{BB962C8B-B14F-4D97-AF65-F5344CB8AC3E}">
        <p14:creationId xmlns:p14="http://schemas.microsoft.com/office/powerpoint/2010/main" val="482638812"/>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PyTorch</a:t>
            </a:r>
            <a:r>
              <a:rPr lang="zh-CN" altLang="en-US" dirty="0"/>
              <a:t>环境配置</a:t>
            </a:r>
          </a:p>
        </p:txBody>
      </p:sp>
      <p:pic>
        <p:nvPicPr>
          <p:cNvPr id="3" name="图片 2"/>
          <p:cNvPicPr>
            <a:picLocks noChangeAspect="1"/>
          </p:cNvPicPr>
          <p:nvPr/>
        </p:nvPicPr>
        <p:blipFill>
          <a:blip r:embed="rId2"/>
          <a:stretch>
            <a:fillRect/>
          </a:stretch>
        </p:blipFill>
        <p:spPr>
          <a:xfrm>
            <a:off x="1401234" y="1580690"/>
            <a:ext cx="9199033" cy="4776789"/>
          </a:xfrm>
          <a:prstGeom prst="rect">
            <a:avLst/>
          </a:prstGeom>
        </p:spPr>
      </p:pic>
      <p:sp>
        <p:nvSpPr>
          <p:cNvPr id="4" name="矩形 3"/>
          <p:cNvSpPr/>
          <p:nvPr/>
        </p:nvSpPr>
        <p:spPr>
          <a:xfrm>
            <a:off x="3109541" y="1161534"/>
            <a:ext cx="5782417" cy="369332"/>
          </a:xfrm>
          <a:prstGeom prst="rect">
            <a:avLst/>
          </a:prstGeom>
        </p:spPr>
        <p:txBody>
          <a:bodyPr wrap="none">
            <a:spAutoFit/>
          </a:bodyPr>
          <a:lstStyle/>
          <a:p>
            <a:r>
              <a:rPr lang="zh-CN" altLang="en-US" dirty="0"/>
              <a:t>https://www.nvidia.com/download/index.aspx?lang=CN</a:t>
            </a:r>
          </a:p>
        </p:txBody>
      </p:sp>
      <p:sp>
        <p:nvSpPr>
          <p:cNvPr id="5" name="矩形 4"/>
          <p:cNvSpPr/>
          <p:nvPr/>
        </p:nvSpPr>
        <p:spPr>
          <a:xfrm>
            <a:off x="5446750" y="792202"/>
            <a:ext cx="1107997" cy="369332"/>
          </a:xfrm>
          <a:prstGeom prst="rect">
            <a:avLst/>
          </a:prstGeom>
        </p:spPr>
        <p:txBody>
          <a:bodyPr wrap="none">
            <a:spAutoFit/>
          </a:bodyPr>
          <a:lstStyle/>
          <a:p>
            <a:pPr algn="ctr"/>
            <a:r>
              <a:rPr lang="zh-CN" altLang="en-US" dirty="0"/>
              <a:t>更新驱动</a:t>
            </a:r>
          </a:p>
        </p:txBody>
      </p:sp>
    </p:spTree>
    <p:extLst>
      <p:ext uri="{BB962C8B-B14F-4D97-AF65-F5344CB8AC3E}">
        <p14:creationId xmlns:p14="http://schemas.microsoft.com/office/powerpoint/2010/main" val="103833870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PyTorch</a:t>
            </a:r>
            <a:r>
              <a:rPr lang="zh-CN" altLang="en-US" dirty="0"/>
              <a:t>环境配置</a:t>
            </a:r>
          </a:p>
        </p:txBody>
      </p:sp>
      <p:pic>
        <p:nvPicPr>
          <p:cNvPr id="3" name="图片 2"/>
          <p:cNvPicPr>
            <a:picLocks noChangeAspect="1"/>
          </p:cNvPicPr>
          <p:nvPr/>
        </p:nvPicPr>
        <p:blipFill>
          <a:blip r:embed="rId2"/>
          <a:stretch>
            <a:fillRect/>
          </a:stretch>
        </p:blipFill>
        <p:spPr>
          <a:xfrm>
            <a:off x="1127760" y="1264919"/>
            <a:ext cx="9874664" cy="5127625"/>
          </a:xfrm>
          <a:prstGeom prst="rect">
            <a:avLst/>
          </a:prstGeom>
        </p:spPr>
      </p:pic>
      <p:sp>
        <p:nvSpPr>
          <p:cNvPr id="4" name="矩形 3"/>
          <p:cNvSpPr/>
          <p:nvPr/>
        </p:nvSpPr>
        <p:spPr>
          <a:xfrm>
            <a:off x="1177231" y="836037"/>
            <a:ext cx="1159292" cy="369332"/>
          </a:xfrm>
          <a:prstGeom prst="rect">
            <a:avLst/>
          </a:prstGeom>
        </p:spPr>
        <p:txBody>
          <a:bodyPr wrap="none">
            <a:spAutoFit/>
          </a:bodyPr>
          <a:lstStyle/>
          <a:p>
            <a:r>
              <a:rPr lang="en-US" altLang="zh-CN" dirty="0" smtClean="0"/>
              <a:t>CPU only</a:t>
            </a:r>
            <a:endParaRPr lang="zh-CN" altLang="en-US" dirty="0"/>
          </a:p>
        </p:txBody>
      </p:sp>
    </p:spTree>
    <p:extLst>
      <p:ext uri="{BB962C8B-B14F-4D97-AF65-F5344CB8AC3E}">
        <p14:creationId xmlns:p14="http://schemas.microsoft.com/office/powerpoint/2010/main" val="213479445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PyTorch</a:t>
            </a:r>
            <a:r>
              <a:rPr lang="zh-CN" altLang="en-US" dirty="0"/>
              <a:t>环境配置</a:t>
            </a:r>
          </a:p>
        </p:txBody>
      </p:sp>
      <p:pic>
        <p:nvPicPr>
          <p:cNvPr id="3" name="图片 2"/>
          <p:cNvPicPr>
            <a:picLocks noChangeAspect="1"/>
          </p:cNvPicPr>
          <p:nvPr/>
        </p:nvPicPr>
        <p:blipFill>
          <a:blip r:embed="rId2"/>
          <a:stretch>
            <a:fillRect/>
          </a:stretch>
        </p:blipFill>
        <p:spPr>
          <a:xfrm>
            <a:off x="223837" y="2400300"/>
            <a:ext cx="11744325" cy="2057400"/>
          </a:xfrm>
          <a:prstGeom prst="rect">
            <a:avLst/>
          </a:prstGeom>
        </p:spPr>
      </p:pic>
      <p:sp>
        <p:nvSpPr>
          <p:cNvPr id="4" name="矩形 3"/>
          <p:cNvSpPr/>
          <p:nvPr/>
        </p:nvSpPr>
        <p:spPr>
          <a:xfrm>
            <a:off x="5125188" y="1703401"/>
            <a:ext cx="1941622" cy="369332"/>
          </a:xfrm>
          <a:prstGeom prst="rect">
            <a:avLst/>
          </a:prstGeom>
        </p:spPr>
        <p:txBody>
          <a:bodyPr wrap="none">
            <a:spAutoFit/>
          </a:bodyPr>
          <a:lstStyle/>
          <a:p>
            <a:r>
              <a:rPr lang="en-US" altLang="zh-CN" dirty="0" err="1" smtClean="0"/>
              <a:t>PyTorch</a:t>
            </a:r>
            <a:r>
              <a:rPr lang="zh-CN" altLang="en-US" dirty="0" smtClean="0"/>
              <a:t>安装验证</a:t>
            </a:r>
            <a:endParaRPr lang="zh-CN" altLang="en-US" dirty="0"/>
          </a:p>
        </p:txBody>
      </p:sp>
      <p:sp>
        <p:nvSpPr>
          <p:cNvPr id="5" name="矩形 4"/>
          <p:cNvSpPr/>
          <p:nvPr/>
        </p:nvSpPr>
        <p:spPr>
          <a:xfrm>
            <a:off x="177800" y="3879850"/>
            <a:ext cx="3568700" cy="635000"/>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177800" y="4600601"/>
            <a:ext cx="4523418" cy="369332"/>
          </a:xfrm>
          <a:prstGeom prst="rect">
            <a:avLst/>
          </a:prstGeom>
        </p:spPr>
        <p:txBody>
          <a:bodyPr wrap="none">
            <a:spAutoFit/>
          </a:bodyPr>
          <a:lstStyle/>
          <a:p>
            <a:r>
              <a:rPr lang="zh-CN" altLang="en-US" dirty="0" smtClean="0">
                <a:solidFill>
                  <a:srgbClr val="00B050"/>
                </a:solidFill>
              </a:rPr>
              <a:t>有</a:t>
            </a:r>
            <a:r>
              <a:rPr lang="en-US" altLang="zh-CN" dirty="0" smtClean="0">
                <a:solidFill>
                  <a:srgbClr val="00B050"/>
                </a:solidFill>
              </a:rPr>
              <a:t>GPU</a:t>
            </a:r>
            <a:r>
              <a:rPr lang="zh-CN" altLang="en-US" dirty="0" smtClean="0">
                <a:solidFill>
                  <a:srgbClr val="00B050"/>
                </a:solidFill>
              </a:rPr>
              <a:t>的显示</a:t>
            </a:r>
            <a:r>
              <a:rPr lang="en-US" altLang="zh-CN" dirty="0" smtClean="0">
                <a:solidFill>
                  <a:srgbClr val="00B050"/>
                </a:solidFill>
              </a:rPr>
              <a:t>True</a:t>
            </a:r>
            <a:r>
              <a:rPr lang="zh-CN" altLang="en-US" dirty="0" smtClean="0">
                <a:solidFill>
                  <a:srgbClr val="00B050"/>
                </a:solidFill>
              </a:rPr>
              <a:t>，没有</a:t>
            </a:r>
            <a:r>
              <a:rPr lang="en-US" altLang="zh-CN" dirty="0" smtClean="0">
                <a:solidFill>
                  <a:srgbClr val="00B050"/>
                </a:solidFill>
              </a:rPr>
              <a:t>GPU</a:t>
            </a:r>
            <a:r>
              <a:rPr lang="zh-CN" altLang="en-US" dirty="0" smtClean="0">
                <a:solidFill>
                  <a:srgbClr val="00B050"/>
                </a:solidFill>
              </a:rPr>
              <a:t>的显示</a:t>
            </a:r>
            <a:r>
              <a:rPr lang="en-US" altLang="zh-CN" dirty="0" smtClean="0">
                <a:solidFill>
                  <a:srgbClr val="00B050"/>
                </a:solidFill>
              </a:rPr>
              <a:t>False</a:t>
            </a:r>
            <a:endParaRPr lang="zh-CN" altLang="en-US" dirty="0">
              <a:solidFill>
                <a:srgbClr val="00B050"/>
              </a:solidFill>
            </a:endParaRPr>
          </a:p>
        </p:txBody>
      </p:sp>
      <p:sp>
        <p:nvSpPr>
          <p:cNvPr id="7" name="矩形 6"/>
          <p:cNvSpPr/>
          <p:nvPr/>
        </p:nvSpPr>
        <p:spPr>
          <a:xfrm>
            <a:off x="177800" y="3562350"/>
            <a:ext cx="3568700" cy="2540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0" y="1936802"/>
            <a:ext cx="2492990" cy="369332"/>
          </a:xfrm>
          <a:prstGeom prst="rect">
            <a:avLst/>
          </a:prstGeom>
        </p:spPr>
        <p:txBody>
          <a:bodyPr wrap="none">
            <a:spAutoFit/>
          </a:bodyPr>
          <a:lstStyle/>
          <a:p>
            <a:r>
              <a:rPr lang="zh-CN" altLang="en-US" dirty="0" smtClean="0">
                <a:solidFill>
                  <a:srgbClr val="FF0000"/>
                </a:solidFill>
              </a:rPr>
              <a:t>不报错就说明安装成功</a:t>
            </a:r>
            <a:endParaRPr lang="zh-CN" altLang="en-US" dirty="0">
              <a:solidFill>
                <a:srgbClr val="FF0000"/>
              </a:solidFill>
            </a:endParaRPr>
          </a:p>
        </p:txBody>
      </p:sp>
      <p:cxnSp>
        <p:nvCxnSpPr>
          <p:cNvPr id="10" name="直接箭头连接符 9"/>
          <p:cNvCxnSpPr>
            <a:endCxn id="8" idx="2"/>
          </p:cNvCxnSpPr>
          <p:nvPr/>
        </p:nvCxnSpPr>
        <p:spPr>
          <a:xfrm flipH="1" flipV="1">
            <a:off x="1246495" y="2306134"/>
            <a:ext cx="715655" cy="1256216"/>
          </a:xfrm>
          <a:prstGeom prst="straightConnector1">
            <a:avLst/>
          </a:prstGeom>
          <a:ln w="28575">
            <a:tailEnd type="triangle"/>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4684282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3AFD6A4E-1C9D-4579-B4D6-48C398987C6F}"/>
              </a:ext>
            </a:extLst>
          </p:cNvPr>
          <p:cNvSpPr>
            <a:spLocks noGrp="1"/>
          </p:cNvSpPr>
          <p:nvPr>
            <p:ph type="title"/>
          </p:nvPr>
        </p:nvSpPr>
        <p:spPr/>
        <p:txBody>
          <a:bodyPr/>
          <a:lstStyle/>
          <a:p>
            <a:r>
              <a:rPr lang="zh-CN" altLang="en-US" dirty="0"/>
              <a:t>决策树</a:t>
            </a:r>
          </a:p>
        </p:txBody>
      </p:sp>
      <p:sp>
        <p:nvSpPr>
          <p:cNvPr id="4" name="内容占位符 3">
            <a:extLst>
              <a:ext uri="{FF2B5EF4-FFF2-40B4-BE49-F238E27FC236}">
                <a16:creationId xmlns:a16="http://schemas.microsoft.com/office/drawing/2014/main" id="{DF192C91-0444-41D2-9706-CD4F0563E044}"/>
              </a:ext>
            </a:extLst>
          </p:cNvPr>
          <p:cNvSpPr txBox="1">
            <a:spLocks/>
          </p:cNvSpPr>
          <p:nvPr/>
        </p:nvSpPr>
        <p:spPr>
          <a:xfrm>
            <a:off x="393280" y="1137500"/>
            <a:ext cx="5206242" cy="565162"/>
          </a:xfrm>
          <a:prstGeom prst="rect">
            <a:avLst/>
          </a:prstGeom>
        </p:spPr>
        <p:txBody>
          <a:bodyPr/>
          <a:lstStyle>
            <a:lvl1pPr marL="361950" indent="-361950" algn="l" rtl="0" eaLnBrk="1" fontAlgn="base" hangingPunct="1">
              <a:spcBef>
                <a:spcPct val="20000"/>
              </a:spcBef>
              <a:spcAft>
                <a:spcPct val="0"/>
              </a:spcAft>
              <a:buClr>
                <a:srgbClr val="000066"/>
              </a:buClr>
              <a:buFont typeface="Wingdings" panose="05000000000000000000" pitchFamily="2" charset="2"/>
              <a:buChar char="n"/>
              <a:defRPr sz="2100">
                <a:solidFill>
                  <a:schemeClr val="tx1"/>
                </a:solidFill>
                <a:latin typeface="+mn-lt"/>
                <a:ea typeface="+mn-ea"/>
                <a:cs typeface="宋体" charset="0"/>
              </a:defRPr>
            </a:lvl1pPr>
            <a:lvl2pPr marL="785813" indent="-301625" algn="l" rtl="0" eaLnBrk="1" fontAlgn="base" hangingPunct="1">
              <a:spcBef>
                <a:spcPct val="20000"/>
              </a:spcBef>
              <a:spcAft>
                <a:spcPct val="0"/>
              </a:spcAft>
              <a:buFont typeface="Arial" panose="020B0604020202020204" pitchFamily="34" charset="0"/>
              <a:buChar char="–"/>
              <a:defRPr sz="2900">
                <a:solidFill>
                  <a:schemeClr val="tx1"/>
                </a:solidFill>
                <a:latin typeface="+mn-lt"/>
                <a:ea typeface="+mn-ea"/>
              </a:defRPr>
            </a:lvl2pPr>
            <a:lvl3pPr marL="1208088" indent="-241300" algn="l" rtl="0" eaLnBrk="1" fontAlgn="base" hangingPunct="1">
              <a:spcBef>
                <a:spcPct val="20000"/>
              </a:spcBef>
              <a:spcAft>
                <a:spcPct val="0"/>
              </a:spcAft>
              <a:buFont typeface="Arial" panose="020B0604020202020204" pitchFamily="34" charset="0"/>
              <a:buChar char="•"/>
              <a:defRPr sz="2500">
                <a:solidFill>
                  <a:schemeClr val="tx1"/>
                </a:solidFill>
                <a:latin typeface="+mn-lt"/>
                <a:ea typeface="+mn-ea"/>
              </a:defRPr>
            </a:lvl3pPr>
            <a:lvl4pPr marL="1692275" indent="-241300" algn="l" rtl="0" eaLnBrk="1" fontAlgn="base" hangingPunct="1">
              <a:spcBef>
                <a:spcPct val="20000"/>
              </a:spcBef>
              <a:spcAft>
                <a:spcPct val="0"/>
              </a:spcAft>
              <a:buFont typeface="Arial" panose="020B0604020202020204" pitchFamily="34" charset="0"/>
              <a:buChar char="–"/>
              <a:defRPr sz="2100">
                <a:solidFill>
                  <a:schemeClr val="tx1"/>
                </a:solidFill>
                <a:latin typeface="+mn-lt"/>
                <a:ea typeface="+mn-ea"/>
              </a:defRPr>
            </a:lvl4pPr>
            <a:lvl5pPr marL="2176463" indent="-241300" algn="l" rtl="0" eaLnBrk="1" fontAlgn="base" hangingPunct="1">
              <a:spcBef>
                <a:spcPct val="20000"/>
              </a:spcBef>
              <a:spcAft>
                <a:spcPct val="0"/>
              </a:spcAft>
              <a:buFont typeface="Arial" panose="020B0604020202020204" pitchFamily="34" charset="0"/>
              <a:buChar char="»"/>
              <a:defRPr sz="2100">
                <a:solidFill>
                  <a:schemeClr val="tx1"/>
                </a:solidFill>
                <a:latin typeface="+mn-lt"/>
                <a:ea typeface="+mn-ea"/>
              </a:defRPr>
            </a:lvl5pPr>
            <a:lvl6pPr marL="2660650" indent="-241935" algn="l" rtl="0" eaLnBrk="1" fontAlgn="base" hangingPunct="1">
              <a:spcBef>
                <a:spcPct val="20000"/>
              </a:spcBef>
              <a:spcAft>
                <a:spcPct val="0"/>
              </a:spcAft>
              <a:buFont typeface="Arial" panose="02080604020202020204" pitchFamily="34" charset="0"/>
              <a:buChar char="»"/>
              <a:defRPr sz="2115">
                <a:solidFill>
                  <a:schemeClr val="tx1"/>
                </a:solidFill>
                <a:latin typeface="+mn-lt"/>
                <a:ea typeface="+mn-ea"/>
              </a:defRPr>
            </a:lvl6pPr>
            <a:lvl7pPr marL="3144520" indent="-241935" algn="l" rtl="0" eaLnBrk="1" fontAlgn="base" hangingPunct="1">
              <a:spcBef>
                <a:spcPct val="20000"/>
              </a:spcBef>
              <a:spcAft>
                <a:spcPct val="0"/>
              </a:spcAft>
              <a:buFont typeface="Arial" panose="02080604020202020204" pitchFamily="34" charset="0"/>
              <a:buChar char="»"/>
              <a:defRPr sz="2115">
                <a:solidFill>
                  <a:schemeClr val="tx1"/>
                </a:solidFill>
                <a:latin typeface="+mn-lt"/>
                <a:ea typeface="+mn-ea"/>
              </a:defRPr>
            </a:lvl7pPr>
            <a:lvl8pPr marL="3628390" indent="-241935" algn="l" rtl="0" eaLnBrk="1" fontAlgn="base" hangingPunct="1">
              <a:spcBef>
                <a:spcPct val="20000"/>
              </a:spcBef>
              <a:spcAft>
                <a:spcPct val="0"/>
              </a:spcAft>
              <a:buFont typeface="Arial" panose="02080604020202020204" pitchFamily="34" charset="0"/>
              <a:buChar char="»"/>
              <a:defRPr sz="2115">
                <a:solidFill>
                  <a:schemeClr val="tx1"/>
                </a:solidFill>
                <a:latin typeface="+mn-lt"/>
                <a:ea typeface="+mn-ea"/>
              </a:defRPr>
            </a:lvl8pPr>
            <a:lvl9pPr marL="4112260" indent="-241935" algn="l" rtl="0" eaLnBrk="1" fontAlgn="base" hangingPunct="1">
              <a:spcBef>
                <a:spcPct val="20000"/>
              </a:spcBef>
              <a:spcAft>
                <a:spcPct val="0"/>
              </a:spcAft>
              <a:buFont typeface="Arial" panose="02080604020202020204" pitchFamily="34" charset="0"/>
              <a:buChar char="»"/>
              <a:defRPr sz="2115">
                <a:solidFill>
                  <a:schemeClr val="tx1"/>
                </a:solidFill>
                <a:latin typeface="+mn-lt"/>
                <a:ea typeface="+mn-ea"/>
              </a:defRPr>
            </a:lvl9pPr>
          </a:lstStyle>
          <a:p>
            <a:pPr marL="0" indent="0">
              <a:lnSpc>
                <a:spcPct val="150000"/>
              </a:lnSpc>
              <a:buNone/>
            </a:pPr>
            <a:r>
              <a:rPr lang="zh-CN" altLang="en-US" sz="1800" kern="0" dirty="0">
                <a:latin typeface="微软雅黑" panose="020B0503020204020204" pitchFamily="34" charset="-122"/>
                <a:ea typeface="微软雅黑" panose="020B0503020204020204" pitchFamily="34" charset="-122"/>
              </a:rPr>
              <a:t>     问题：对于给定样本集，如何判断应该先选择在哪个属性上进行拆分？</a:t>
            </a:r>
          </a:p>
        </p:txBody>
      </p:sp>
      <p:sp>
        <p:nvSpPr>
          <p:cNvPr id="5" name="内容占位符 5">
            <a:extLst>
              <a:ext uri="{FF2B5EF4-FFF2-40B4-BE49-F238E27FC236}">
                <a16:creationId xmlns:a16="http://schemas.microsoft.com/office/drawing/2014/main" id="{C5BDDEC9-511F-479B-B9D6-208C5A65E0B9}"/>
              </a:ext>
            </a:extLst>
          </p:cNvPr>
          <p:cNvSpPr txBox="1">
            <a:spLocks/>
          </p:cNvSpPr>
          <p:nvPr/>
        </p:nvSpPr>
        <p:spPr bwMode="auto">
          <a:xfrm>
            <a:off x="393280" y="2047175"/>
            <a:ext cx="5196816" cy="46602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lvl1pPr marL="362585" indent="-362585" algn="l" rtl="0" eaLnBrk="1" fontAlgn="base" hangingPunct="1">
              <a:lnSpc>
                <a:spcPct val="150000"/>
              </a:lnSpc>
              <a:spcBef>
                <a:spcPct val="20000"/>
              </a:spcBef>
              <a:spcAft>
                <a:spcPct val="0"/>
              </a:spcAft>
              <a:buClr>
                <a:srgbClr val="032089"/>
              </a:buClr>
              <a:buFont typeface="Wingdings" panose="05000000000000000000" pitchFamily="2" charset="2"/>
              <a:buChar char="Ø"/>
              <a:defRPr sz="1800" b="0">
                <a:solidFill>
                  <a:schemeClr val="tx1"/>
                </a:solidFill>
                <a:latin typeface="微软雅黑" panose="020B0503020204020204" pitchFamily="34" charset="-122"/>
                <a:ea typeface="微软雅黑" pitchFamily="34" charset="-122"/>
                <a:cs typeface="Times New Roman" pitchFamily="18" charset="0"/>
              </a:defRPr>
            </a:lvl1pPr>
            <a:lvl2pPr marL="785813" indent="-301625" algn="l" rtl="0" eaLnBrk="1" fontAlgn="base" hangingPunct="1">
              <a:lnSpc>
                <a:spcPct val="130000"/>
              </a:lnSpc>
              <a:spcBef>
                <a:spcPct val="20000"/>
              </a:spcBef>
              <a:spcAft>
                <a:spcPct val="0"/>
              </a:spcAft>
              <a:buClr>
                <a:srgbClr val="032089"/>
              </a:buClr>
              <a:buFont typeface="Wingdings" panose="05000000000000000000" pitchFamily="2" charset="2"/>
              <a:buChar char="l"/>
              <a:defRPr sz="2330" b="0">
                <a:solidFill>
                  <a:schemeClr val="tx1"/>
                </a:solidFill>
                <a:latin typeface="微软雅黑" pitchFamily="34" charset="-122"/>
                <a:ea typeface="微软雅黑" pitchFamily="34" charset="-122"/>
              </a:defRPr>
            </a:lvl2pPr>
            <a:lvl3pPr marL="1208088" indent="-241300" algn="l" rtl="0" eaLnBrk="1" fontAlgn="base" hangingPunct="1">
              <a:spcBef>
                <a:spcPct val="20000"/>
              </a:spcBef>
              <a:spcAft>
                <a:spcPct val="0"/>
              </a:spcAft>
              <a:buFont typeface="Arial" panose="020B0604020202020204" pitchFamily="34" charset="0"/>
              <a:buChar char="•"/>
              <a:defRPr sz="1905" b="0">
                <a:solidFill>
                  <a:schemeClr val="tx1"/>
                </a:solidFill>
                <a:latin typeface="微软雅黑" pitchFamily="34" charset="-122"/>
                <a:ea typeface="微软雅黑" pitchFamily="34" charset="-122"/>
              </a:defRPr>
            </a:lvl3pPr>
            <a:lvl4pPr marL="1692275" indent="-241300" algn="l" rtl="0" eaLnBrk="1" fontAlgn="base" hangingPunct="1">
              <a:spcBef>
                <a:spcPct val="20000"/>
              </a:spcBef>
              <a:spcAft>
                <a:spcPct val="0"/>
              </a:spcAft>
              <a:buFont typeface="Arial" panose="020B0604020202020204" pitchFamily="34" charset="0"/>
              <a:buChar char="–"/>
              <a:defRPr sz="1905" b="0">
                <a:solidFill>
                  <a:schemeClr val="tx1"/>
                </a:solidFill>
                <a:latin typeface="微软雅黑" pitchFamily="34" charset="-122"/>
                <a:ea typeface="微软雅黑" pitchFamily="34" charset="-122"/>
              </a:defRPr>
            </a:lvl4pPr>
            <a:lvl5pPr marL="2176463" indent="-241300" algn="l" rtl="0" eaLnBrk="1" fontAlgn="base" hangingPunct="1">
              <a:spcBef>
                <a:spcPct val="20000"/>
              </a:spcBef>
              <a:spcAft>
                <a:spcPct val="0"/>
              </a:spcAft>
              <a:buFont typeface="Arial" panose="020B0604020202020204" pitchFamily="34" charset="0"/>
              <a:buChar char="»"/>
              <a:defRPr sz="1905" b="0">
                <a:solidFill>
                  <a:schemeClr val="tx1"/>
                </a:solidFill>
                <a:latin typeface="微软雅黑" pitchFamily="34" charset="-122"/>
                <a:ea typeface="微软雅黑" pitchFamily="34" charset="-122"/>
              </a:defRPr>
            </a:lvl5pPr>
            <a:lvl6pPr marL="2660650" indent="-241935" algn="l" rtl="0" eaLnBrk="1" fontAlgn="base" hangingPunct="1">
              <a:spcBef>
                <a:spcPct val="20000"/>
              </a:spcBef>
              <a:spcAft>
                <a:spcPct val="0"/>
              </a:spcAft>
              <a:buFont typeface="Arial" panose="02080604020202020204" pitchFamily="34" charset="0"/>
              <a:buChar char="»"/>
              <a:defRPr sz="2115">
                <a:solidFill>
                  <a:schemeClr val="tx1"/>
                </a:solidFill>
                <a:latin typeface="+mn-lt"/>
                <a:ea typeface="+mn-ea"/>
              </a:defRPr>
            </a:lvl6pPr>
            <a:lvl7pPr marL="3144520" indent="-241935" algn="l" rtl="0" eaLnBrk="1" fontAlgn="base" hangingPunct="1">
              <a:spcBef>
                <a:spcPct val="20000"/>
              </a:spcBef>
              <a:spcAft>
                <a:spcPct val="0"/>
              </a:spcAft>
              <a:buFont typeface="Arial" panose="02080604020202020204" pitchFamily="34" charset="0"/>
              <a:buChar char="»"/>
              <a:defRPr sz="2115">
                <a:solidFill>
                  <a:schemeClr val="tx1"/>
                </a:solidFill>
                <a:latin typeface="+mn-lt"/>
                <a:ea typeface="+mn-ea"/>
              </a:defRPr>
            </a:lvl7pPr>
            <a:lvl8pPr marL="3628390" indent="-241935" algn="l" rtl="0" eaLnBrk="1" fontAlgn="base" hangingPunct="1">
              <a:spcBef>
                <a:spcPct val="20000"/>
              </a:spcBef>
              <a:spcAft>
                <a:spcPct val="0"/>
              </a:spcAft>
              <a:buFont typeface="Arial" panose="02080604020202020204" pitchFamily="34" charset="0"/>
              <a:buChar char="»"/>
              <a:defRPr sz="2115">
                <a:solidFill>
                  <a:schemeClr val="tx1"/>
                </a:solidFill>
                <a:latin typeface="+mn-lt"/>
                <a:ea typeface="+mn-ea"/>
              </a:defRPr>
            </a:lvl8pPr>
            <a:lvl9pPr marL="4112260" indent="-241935" algn="l" rtl="0" eaLnBrk="1" fontAlgn="base" hangingPunct="1">
              <a:spcBef>
                <a:spcPct val="20000"/>
              </a:spcBef>
              <a:spcAft>
                <a:spcPct val="0"/>
              </a:spcAft>
              <a:buFont typeface="Arial" panose="02080604020202020204" pitchFamily="34" charset="0"/>
              <a:buChar char="»"/>
              <a:defRPr sz="2115">
                <a:solidFill>
                  <a:schemeClr val="tx1"/>
                </a:solidFill>
                <a:latin typeface="+mn-lt"/>
                <a:ea typeface="+mn-ea"/>
              </a:defRPr>
            </a:lvl9pPr>
          </a:lstStyle>
          <a:p>
            <a:r>
              <a:rPr lang="zh-CN" altLang="en-US" kern="0" dirty="0">
                <a:solidFill>
                  <a:srgbClr val="FF0000"/>
                </a:solidFill>
              </a:rPr>
              <a:t>树</a:t>
            </a:r>
            <a:r>
              <a:rPr lang="zh-CN" altLang="en-US" kern="0" dirty="0" smtClean="0">
                <a:solidFill>
                  <a:srgbClr val="FF0000"/>
                </a:solidFill>
              </a:rPr>
              <a:t>最小 → 每个属性最有效</a:t>
            </a:r>
            <a:endParaRPr lang="en-US" altLang="zh-CN" kern="0" dirty="0" smtClean="0">
              <a:solidFill>
                <a:srgbClr val="FF0000"/>
              </a:solidFill>
            </a:endParaRPr>
          </a:p>
          <a:p>
            <a:pPr>
              <a:buFont typeface="Arial" panose="020B0604020202020204" pitchFamily="34" charset="0"/>
              <a:buChar char="•"/>
            </a:pPr>
            <a:r>
              <a:rPr lang="zh-CN" altLang="en-US" kern="0" dirty="0" smtClean="0"/>
              <a:t>有效：信息增加最多</a:t>
            </a:r>
            <a:endParaRPr lang="en-US" altLang="zh-CN" kern="0" dirty="0" smtClean="0"/>
          </a:p>
          <a:p>
            <a:pPr>
              <a:buFont typeface="Arial" panose="020B0604020202020204" pitchFamily="34" charset="0"/>
              <a:buChar char="•"/>
            </a:pPr>
            <a:r>
              <a:rPr lang="zh-CN" altLang="en-US" kern="0" dirty="0" smtClean="0"/>
              <a:t>信息：不确定性的减少</a:t>
            </a:r>
            <a:endParaRPr lang="en-US" altLang="zh-CN" kern="0" dirty="0" smtClean="0"/>
          </a:p>
          <a:p>
            <a:pPr>
              <a:buFont typeface="Arial" panose="020B0604020202020204" pitchFamily="34" charset="0"/>
              <a:buChar char="•"/>
            </a:pPr>
            <a:r>
              <a:rPr lang="zh-CN" altLang="en-US" kern="0" dirty="0" smtClean="0"/>
              <a:t>不确定性：熵</a:t>
            </a:r>
            <a:endParaRPr lang="zh-CN" altLang="en-US" kern="0" dirty="0"/>
          </a:p>
        </p:txBody>
      </p:sp>
      <p:pic>
        <p:nvPicPr>
          <p:cNvPr id="2" name="图片 1"/>
          <p:cNvPicPr>
            <a:picLocks noChangeAspect="1"/>
          </p:cNvPicPr>
          <p:nvPr/>
        </p:nvPicPr>
        <p:blipFill>
          <a:blip r:embed="rId3"/>
          <a:stretch>
            <a:fillRect/>
          </a:stretch>
        </p:blipFill>
        <p:spPr>
          <a:xfrm>
            <a:off x="6712827" y="4242188"/>
            <a:ext cx="4514850" cy="2334164"/>
          </a:xfrm>
          <a:prstGeom prst="rect">
            <a:avLst/>
          </a:prstGeom>
        </p:spPr>
      </p:pic>
      <p:pic>
        <p:nvPicPr>
          <p:cNvPr id="6" name="图片 5"/>
          <p:cNvPicPr>
            <a:picLocks noChangeAspect="1"/>
          </p:cNvPicPr>
          <p:nvPr/>
        </p:nvPicPr>
        <p:blipFill>
          <a:blip r:embed="rId4"/>
          <a:stretch>
            <a:fillRect/>
          </a:stretch>
        </p:blipFill>
        <p:spPr>
          <a:xfrm>
            <a:off x="6497609" y="757704"/>
            <a:ext cx="4504690" cy="3307940"/>
          </a:xfrm>
          <a:prstGeom prst="rect">
            <a:avLst/>
          </a:prstGeom>
        </p:spPr>
      </p:pic>
    </p:spTree>
    <p:extLst>
      <p:ext uri="{BB962C8B-B14F-4D97-AF65-F5344CB8AC3E}">
        <p14:creationId xmlns:p14="http://schemas.microsoft.com/office/powerpoint/2010/main" val="219714147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smtClean="0"/>
              <a:t>决策树</a:t>
            </a:r>
            <a:endParaRPr lang="zh-CN" altLang="en-US" dirty="0"/>
          </a:p>
        </p:txBody>
      </p:sp>
      <p:graphicFrame>
        <p:nvGraphicFramePr>
          <p:cNvPr id="4" name="对象 3"/>
          <p:cNvGraphicFramePr>
            <a:graphicFrameLocks noChangeAspect="1"/>
          </p:cNvGraphicFramePr>
          <p:nvPr>
            <p:extLst>
              <p:ext uri="{D42A27DB-BD31-4B8C-83A1-F6EECF244321}">
                <p14:modId xmlns:p14="http://schemas.microsoft.com/office/powerpoint/2010/main" val="87580728"/>
              </p:ext>
            </p:extLst>
          </p:nvPr>
        </p:nvGraphicFramePr>
        <p:xfrm>
          <a:off x="4132898" y="1351280"/>
          <a:ext cx="2802135" cy="685800"/>
        </p:xfrm>
        <a:graphic>
          <a:graphicData uri="http://schemas.openxmlformats.org/presentationml/2006/ole">
            <mc:AlternateContent xmlns:mc="http://schemas.openxmlformats.org/markup-compatibility/2006">
              <mc:Choice xmlns:v="urn:schemas-microsoft-com:vml" Requires="v">
                <p:oleObj spid="_x0000_s84242" name="Equation" r:id="rId3" imgW="1765300" imgH="431800" progId="">
                  <p:embed/>
                </p:oleObj>
              </mc:Choice>
              <mc:Fallback>
                <p:oleObj name="Equation" r:id="rId3" imgW="1765300" imgH="431800" progId="">
                  <p:embed/>
                  <p:pic>
                    <p:nvPicPr>
                      <p:cNvPr id="5" name="对象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32898" y="1351280"/>
                        <a:ext cx="2802135" cy="685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TextBox 5"/>
          <p:cNvSpPr txBox="1"/>
          <p:nvPr/>
        </p:nvSpPr>
        <p:spPr>
          <a:xfrm>
            <a:off x="2508400" y="2155726"/>
            <a:ext cx="6747360" cy="338554"/>
          </a:xfrm>
          <a:prstGeom prst="rect">
            <a:avLst/>
          </a:prstGeom>
          <a:noFill/>
        </p:spPr>
        <p:txBody>
          <a:bodyPr wrap="none" rtlCol="0">
            <a:spAutoFit/>
          </a:bodyPr>
          <a:lstStyle/>
          <a:p>
            <a:r>
              <a:rPr lang="en-AU" altLang="zh-CN" sz="1600" i="1" dirty="0" smtClean="0">
                <a:solidFill>
                  <a:srgbClr val="7030A0"/>
                </a:solidFill>
              </a:rPr>
              <a:t>p</a:t>
            </a:r>
            <a:r>
              <a:rPr lang="en-AU" altLang="zh-CN" sz="1600" baseline="-25000" dirty="0" smtClean="0">
                <a:solidFill>
                  <a:srgbClr val="7030A0"/>
                </a:solidFill>
              </a:rPr>
              <a:t>i</a:t>
            </a:r>
            <a:r>
              <a:rPr lang="en-AU" altLang="zh-CN" sz="1600" dirty="0" smtClean="0">
                <a:solidFill>
                  <a:srgbClr val="7030A0"/>
                </a:solidFill>
              </a:rPr>
              <a:t>: the proportion of instances in the dataset that take the </a:t>
            </a:r>
            <a:r>
              <a:rPr lang="en-AU" altLang="zh-CN" sz="1600" i="1" dirty="0" err="1" smtClean="0">
                <a:solidFill>
                  <a:srgbClr val="7030A0"/>
                </a:solidFill>
              </a:rPr>
              <a:t>i</a:t>
            </a:r>
            <a:r>
              <a:rPr lang="en-AU" altLang="zh-CN" sz="1600" i="1" dirty="0" smtClean="0">
                <a:solidFill>
                  <a:srgbClr val="7030A0"/>
                </a:solidFill>
              </a:rPr>
              <a:t> </a:t>
            </a:r>
            <a:r>
              <a:rPr lang="en-AU" altLang="zh-CN" sz="1600" baseline="30000" dirty="0" err="1" smtClean="0">
                <a:solidFill>
                  <a:srgbClr val="7030A0"/>
                </a:solidFill>
              </a:rPr>
              <a:t>th</a:t>
            </a:r>
            <a:r>
              <a:rPr lang="en-AU" altLang="zh-CN" sz="1600" dirty="0" smtClean="0">
                <a:solidFill>
                  <a:srgbClr val="7030A0"/>
                </a:solidFill>
              </a:rPr>
              <a:t> target value</a:t>
            </a:r>
            <a:endParaRPr lang="zh-CN" altLang="en-US" sz="1600" dirty="0">
              <a:solidFill>
                <a:srgbClr val="7030A0"/>
              </a:solidFill>
            </a:endParaRPr>
          </a:p>
        </p:txBody>
      </p:sp>
      <p:graphicFrame>
        <p:nvGraphicFramePr>
          <p:cNvPr id="6" name="对象 5"/>
          <p:cNvGraphicFramePr>
            <a:graphicFrameLocks noChangeAspect="1"/>
          </p:cNvGraphicFramePr>
          <p:nvPr>
            <p:extLst>
              <p:ext uri="{D42A27DB-BD31-4B8C-83A1-F6EECF244321}">
                <p14:modId xmlns:p14="http://schemas.microsoft.com/office/powerpoint/2010/main" val="1261022809"/>
              </p:ext>
            </p:extLst>
          </p:nvPr>
        </p:nvGraphicFramePr>
        <p:xfrm>
          <a:off x="3631248" y="2799080"/>
          <a:ext cx="4375150" cy="330200"/>
        </p:xfrm>
        <a:graphic>
          <a:graphicData uri="http://schemas.openxmlformats.org/presentationml/2006/ole">
            <mc:AlternateContent xmlns:mc="http://schemas.openxmlformats.org/markup-compatibility/2006">
              <mc:Choice xmlns:v="urn:schemas-microsoft-com:vml" Requires="v">
                <p:oleObj spid="_x0000_s84243" name="Equation" r:id="rId5" imgW="2692400" imgH="203200" progId="">
                  <p:embed/>
                </p:oleObj>
              </mc:Choice>
              <mc:Fallback>
                <p:oleObj name="Equation" r:id="rId5" imgW="2692400" imgH="203200" progId="">
                  <p:embed/>
                  <p:pic>
                    <p:nvPicPr>
                      <p:cNvPr id="7" name="对象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31248" y="2799080"/>
                        <a:ext cx="4375150" cy="330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 name="对象 6"/>
          <p:cNvGraphicFramePr>
            <a:graphicFrameLocks noChangeAspect="1"/>
          </p:cNvGraphicFramePr>
          <p:nvPr>
            <p:extLst>
              <p:ext uri="{D42A27DB-BD31-4B8C-83A1-F6EECF244321}">
                <p14:modId xmlns:p14="http://schemas.microsoft.com/office/powerpoint/2010/main" val="3208994869"/>
              </p:ext>
            </p:extLst>
          </p:nvPr>
        </p:nvGraphicFramePr>
        <p:xfrm>
          <a:off x="3775710" y="3516630"/>
          <a:ext cx="4230688" cy="577850"/>
        </p:xfrm>
        <a:graphic>
          <a:graphicData uri="http://schemas.openxmlformats.org/presentationml/2006/ole">
            <mc:AlternateContent xmlns:mc="http://schemas.openxmlformats.org/markup-compatibility/2006">
              <mc:Choice xmlns:v="urn:schemas-microsoft-com:vml" Requires="v">
                <p:oleObj spid="_x0000_s84244" name="Equation" r:id="rId7" imgW="2882900" imgH="393700" progId="">
                  <p:embed/>
                </p:oleObj>
              </mc:Choice>
              <mc:Fallback>
                <p:oleObj name="Equation" r:id="rId7" imgW="2882900" imgH="393700" progId="">
                  <p:embed/>
                  <p:pic>
                    <p:nvPicPr>
                      <p:cNvPr id="8" name="对象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775710" y="3516630"/>
                        <a:ext cx="4230688" cy="5778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val="3731697201"/>
              </p:ext>
            </p:extLst>
          </p:nvPr>
        </p:nvGraphicFramePr>
        <p:xfrm>
          <a:off x="3464560" y="4551680"/>
          <a:ext cx="4779818" cy="685800"/>
        </p:xfrm>
        <a:graphic>
          <a:graphicData uri="http://schemas.openxmlformats.org/presentationml/2006/ole">
            <mc:AlternateContent xmlns:mc="http://schemas.openxmlformats.org/markup-compatibility/2006">
              <mc:Choice xmlns:v="urn:schemas-microsoft-com:vml" Requires="v">
                <p:oleObj spid="_x0000_s84245" name="Equation" r:id="rId9" imgW="2921000" imgH="419100" progId="">
                  <p:embed/>
                </p:oleObj>
              </mc:Choice>
              <mc:Fallback>
                <p:oleObj name="Equation" r:id="rId9" imgW="2921000" imgH="419100" progId="">
                  <p:embed/>
                  <p:pic>
                    <p:nvPicPr>
                      <p:cNvPr id="9" name="对象 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464560" y="4551680"/>
                        <a:ext cx="4779818" cy="685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 name="TextBox 9"/>
          <p:cNvSpPr txBox="1"/>
          <p:nvPr/>
        </p:nvSpPr>
        <p:spPr>
          <a:xfrm>
            <a:off x="3323497" y="5432326"/>
            <a:ext cx="5160900" cy="338554"/>
          </a:xfrm>
          <a:prstGeom prst="rect">
            <a:avLst/>
          </a:prstGeom>
          <a:noFill/>
        </p:spPr>
        <p:txBody>
          <a:bodyPr wrap="none" rtlCol="0">
            <a:spAutoFit/>
          </a:bodyPr>
          <a:lstStyle/>
          <a:p>
            <a:r>
              <a:rPr lang="en-AU" altLang="zh-CN" sz="1600" dirty="0" err="1" smtClean="0">
                <a:solidFill>
                  <a:srgbClr val="7030A0"/>
                </a:solidFill>
              </a:rPr>
              <a:t>S</a:t>
            </a:r>
            <a:r>
              <a:rPr lang="en-AU" altLang="zh-CN" sz="1600" baseline="-25000" dirty="0" err="1" smtClean="0">
                <a:solidFill>
                  <a:srgbClr val="7030A0"/>
                </a:solidFill>
              </a:rPr>
              <a:t>v</a:t>
            </a:r>
            <a:r>
              <a:rPr lang="en-AU" altLang="zh-CN" sz="1600" dirty="0" smtClean="0">
                <a:solidFill>
                  <a:srgbClr val="7030A0"/>
                </a:solidFill>
              </a:rPr>
              <a:t>: the subset of S where attribute A takes the value v.</a:t>
            </a:r>
            <a:endParaRPr lang="zh-CN" altLang="en-US" sz="1600" dirty="0">
              <a:solidFill>
                <a:srgbClr val="7030A0"/>
              </a:solidFill>
            </a:endParaRPr>
          </a:p>
        </p:txBody>
      </p:sp>
      <p:sp>
        <p:nvSpPr>
          <p:cNvPr id="10" name="内容占位符 3">
            <a:extLst>
              <a:ext uri="{FF2B5EF4-FFF2-40B4-BE49-F238E27FC236}">
                <a16:creationId xmlns:a16="http://schemas.microsoft.com/office/drawing/2014/main" id="{DF192C91-0444-41D2-9706-CD4F0563E044}"/>
              </a:ext>
            </a:extLst>
          </p:cNvPr>
          <p:cNvSpPr txBox="1">
            <a:spLocks/>
          </p:cNvSpPr>
          <p:nvPr/>
        </p:nvSpPr>
        <p:spPr>
          <a:xfrm>
            <a:off x="254876" y="950053"/>
            <a:ext cx="5206242" cy="565162"/>
          </a:xfrm>
          <a:prstGeom prst="rect">
            <a:avLst/>
          </a:prstGeom>
        </p:spPr>
        <p:txBody>
          <a:bodyPr/>
          <a:lstStyle>
            <a:lvl1pPr marL="361950" indent="-361950" algn="l" rtl="0" eaLnBrk="1" fontAlgn="base" hangingPunct="1">
              <a:spcBef>
                <a:spcPct val="20000"/>
              </a:spcBef>
              <a:spcAft>
                <a:spcPct val="0"/>
              </a:spcAft>
              <a:buClr>
                <a:srgbClr val="000066"/>
              </a:buClr>
              <a:buFont typeface="Wingdings" panose="05000000000000000000" pitchFamily="2" charset="2"/>
              <a:buChar char="n"/>
              <a:defRPr sz="2100">
                <a:solidFill>
                  <a:schemeClr val="tx1"/>
                </a:solidFill>
                <a:latin typeface="+mn-lt"/>
                <a:ea typeface="+mn-ea"/>
                <a:cs typeface="宋体" charset="0"/>
              </a:defRPr>
            </a:lvl1pPr>
            <a:lvl2pPr marL="785813" indent="-301625" algn="l" rtl="0" eaLnBrk="1" fontAlgn="base" hangingPunct="1">
              <a:spcBef>
                <a:spcPct val="20000"/>
              </a:spcBef>
              <a:spcAft>
                <a:spcPct val="0"/>
              </a:spcAft>
              <a:buFont typeface="Arial" panose="020B0604020202020204" pitchFamily="34" charset="0"/>
              <a:buChar char="–"/>
              <a:defRPr sz="2900">
                <a:solidFill>
                  <a:schemeClr val="tx1"/>
                </a:solidFill>
                <a:latin typeface="+mn-lt"/>
                <a:ea typeface="+mn-ea"/>
              </a:defRPr>
            </a:lvl2pPr>
            <a:lvl3pPr marL="1208088" indent="-241300" algn="l" rtl="0" eaLnBrk="1" fontAlgn="base" hangingPunct="1">
              <a:spcBef>
                <a:spcPct val="20000"/>
              </a:spcBef>
              <a:spcAft>
                <a:spcPct val="0"/>
              </a:spcAft>
              <a:buFont typeface="Arial" panose="020B0604020202020204" pitchFamily="34" charset="0"/>
              <a:buChar char="•"/>
              <a:defRPr sz="2500">
                <a:solidFill>
                  <a:schemeClr val="tx1"/>
                </a:solidFill>
                <a:latin typeface="+mn-lt"/>
                <a:ea typeface="+mn-ea"/>
              </a:defRPr>
            </a:lvl3pPr>
            <a:lvl4pPr marL="1692275" indent="-241300" algn="l" rtl="0" eaLnBrk="1" fontAlgn="base" hangingPunct="1">
              <a:spcBef>
                <a:spcPct val="20000"/>
              </a:spcBef>
              <a:spcAft>
                <a:spcPct val="0"/>
              </a:spcAft>
              <a:buFont typeface="Arial" panose="020B0604020202020204" pitchFamily="34" charset="0"/>
              <a:buChar char="–"/>
              <a:defRPr sz="2100">
                <a:solidFill>
                  <a:schemeClr val="tx1"/>
                </a:solidFill>
                <a:latin typeface="+mn-lt"/>
                <a:ea typeface="+mn-ea"/>
              </a:defRPr>
            </a:lvl4pPr>
            <a:lvl5pPr marL="2176463" indent="-241300" algn="l" rtl="0" eaLnBrk="1" fontAlgn="base" hangingPunct="1">
              <a:spcBef>
                <a:spcPct val="20000"/>
              </a:spcBef>
              <a:spcAft>
                <a:spcPct val="0"/>
              </a:spcAft>
              <a:buFont typeface="Arial" panose="020B0604020202020204" pitchFamily="34" charset="0"/>
              <a:buChar char="»"/>
              <a:defRPr sz="2100">
                <a:solidFill>
                  <a:schemeClr val="tx1"/>
                </a:solidFill>
                <a:latin typeface="+mn-lt"/>
                <a:ea typeface="+mn-ea"/>
              </a:defRPr>
            </a:lvl5pPr>
            <a:lvl6pPr marL="2660650" indent="-241935" algn="l" rtl="0" eaLnBrk="1" fontAlgn="base" hangingPunct="1">
              <a:spcBef>
                <a:spcPct val="20000"/>
              </a:spcBef>
              <a:spcAft>
                <a:spcPct val="0"/>
              </a:spcAft>
              <a:buFont typeface="Arial" panose="02080604020202020204" pitchFamily="34" charset="0"/>
              <a:buChar char="»"/>
              <a:defRPr sz="2115">
                <a:solidFill>
                  <a:schemeClr val="tx1"/>
                </a:solidFill>
                <a:latin typeface="+mn-lt"/>
                <a:ea typeface="+mn-ea"/>
              </a:defRPr>
            </a:lvl6pPr>
            <a:lvl7pPr marL="3144520" indent="-241935" algn="l" rtl="0" eaLnBrk="1" fontAlgn="base" hangingPunct="1">
              <a:spcBef>
                <a:spcPct val="20000"/>
              </a:spcBef>
              <a:spcAft>
                <a:spcPct val="0"/>
              </a:spcAft>
              <a:buFont typeface="Arial" panose="02080604020202020204" pitchFamily="34" charset="0"/>
              <a:buChar char="»"/>
              <a:defRPr sz="2115">
                <a:solidFill>
                  <a:schemeClr val="tx1"/>
                </a:solidFill>
                <a:latin typeface="+mn-lt"/>
                <a:ea typeface="+mn-ea"/>
              </a:defRPr>
            </a:lvl7pPr>
            <a:lvl8pPr marL="3628390" indent="-241935" algn="l" rtl="0" eaLnBrk="1" fontAlgn="base" hangingPunct="1">
              <a:spcBef>
                <a:spcPct val="20000"/>
              </a:spcBef>
              <a:spcAft>
                <a:spcPct val="0"/>
              </a:spcAft>
              <a:buFont typeface="Arial" panose="02080604020202020204" pitchFamily="34" charset="0"/>
              <a:buChar char="»"/>
              <a:defRPr sz="2115">
                <a:solidFill>
                  <a:schemeClr val="tx1"/>
                </a:solidFill>
                <a:latin typeface="+mn-lt"/>
                <a:ea typeface="+mn-ea"/>
              </a:defRPr>
            </a:lvl8pPr>
            <a:lvl9pPr marL="4112260" indent="-241935" algn="l" rtl="0" eaLnBrk="1" fontAlgn="base" hangingPunct="1">
              <a:spcBef>
                <a:spcPct val="20000"/>
              </a:spcBef>
              <a:spcAft>
                <a:spcPct val="0"/>
              </a:spcAft>
              <a:buFont typeface="Arial" panose="02080604020202020204" pitchFamily="34" charset="0"/>
              <a:buChar char="»"/>
              <a:defRPr sz="2115">
                <a:solidFill>
                  <a:schemeClr val="tx1"/>
                </a:solidFill>
                <a:latin typeface="+mn-lt"/>
                <a:ea typeface="+mn-ea"/>
              </a:defRPr>
            </a:lvl9pPr>
          </a:lstStyle>
          <a:p>
            <a:pPr marL="0" indent="0">
              <a:lnSpc>
                <a:spcPct val="150000"/>
              </a:lnSpc>
              <a:buNone/>
            </a:pPr>
            <a:r>
              <a:rPr lang="zh-CN" altLang="en-US" sz="1800" kern="0" dirty="0" smtClean="0">
                <a:latin typeface="微软雅黑" panose="020B0503020204020204" pitchFamily="34" charset="-122"/>
                <a:ea typeface="微软雅黑" panose="020B0503020204020204" pitchFamily="34" charset="-122"/>
              </a:rPr>
              <a:t>熵</a:t>
            </a:r>
            <a:endParaRPr lang="zh-CN" altLang="en-US" sz="1800" kern="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063327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smtClean="0"/>
              <a:t>决策树</a:t>
            </a:r>
            <a:endParaRPr lang="zh-CN" altLang="en-US" dirty="0"/>
          </a:p>
        </p:txBody>
      </p:sp>
      <p:sp>
        <p:nvSpPr>
          <p:cNvPr id="4" name="内容占位符 3"/>
          <p:cNvSpPr>
            <a:spLocks noGrp="1"/>
          </p:cNvSpPr>
          <p:nvPr>
            <p:ph idx="10"/>
          </p:nvPr>
        </p:nvSpPr>
        <p:spPr/>
        <p:txBody>
          <a:bodyPr/>
          <a:lstStyle/>
          <a:p>
            <a:r>
              <a:rPr lang="zh-CN" altLang="en-US" dirty="0"/>
              <a:t>属性选择</a:t>
            </a:r>
          </a:p>
        </p:txBody>
      </p:sp>
      <mc:AlternateContent xmlns:mc="http://schemas.openxmlformats.org/markup-compatibility/2006" xmlns:a14="http://schemas.microsoft.com/office/drawing/2010/main">
        <mc:Choice Requires="a14">
          <p:sp>
            <p:nvSpPr>
              <p:cNvPr id="5" name="TextBox 2"/>
              <p:cNvSpPr txBox="1"/>
              <p:nvPr/>
            </p:nvSpPr>
            <p:spPr>
              <a:xfrm>
                <a:off x="1788160" y="1328972"/>
                <a:ext cx="8153400" cy="2495876"/>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altLang="zh-CN" b="0" i="1" smtClean="0">
                          <a:solidFill>
                            <a:schemeClr val="tx1"/>
                          </a:solidFill>
                          <a:latin typeface="Cambria Math"/>
                        </a:rPr>
                        <m:t>𝐺𝑎𝑖𝑛</m:t>
                      </m:r>
                      <m:d>
                        <m:dPr>
                          <m:ctrlPr>
                            <a:rPr lang="en-US" altLang="zh-CN" b="0" i="1" smtClean="0">
                              <a:solidFill>
                                <a:schemeClr val="tx1"/>
                              </a:solidFill>
                              <a:latin typeface="Cambria Math" panose="02040503050406030204" pitchFamily="18" charset="0"/>
                            </a:rPr>
                          </m:ctrlPr>
                        </m:dPr>
                        <m:e>
                          <m:r>
                            <a:rPr lang="en-US" altLang="zh-CN" b="0" i="1" smtClean="0">
                              <a:solidFill>
                                <a:schemeClr val="tx1"/>
                              </a:solidFill>
                              <a:latin typeface="Cambria Math"/>
                            </a:rPr>
                            <m:t>𝑆</m:t>
                          </m:r>
                          <m:r>
                            <a:rPr lang="en-US" altLang="zh-CN" b="0" i="1" smtClean="0">
                              <a:solidFill>
                                <a:schemeClr val="tx1"/>
                              </a:solidFill>
                              <a:latin typeface="Cambria Math"/>
                            </a:rPr>
                            <m:t>, </m:t>
                          </m:r>
                          <m:r>
                            <a:rPr lang="en-US" altLang="zh-CN" b="0" i="1" smtClean="0">
                              <a:solidFill>
                                <a:schemeClr val="tx1"/>
                              </a:solidFill>
                              <a:latin typeface="Cambria Math"/>
                            </a:rPr>
                            <m:t>𝐷𝑖𝑠𝑡𝑟𝑖𝑐𝑡</m:t>
                          </m:r>
                        </m:e>
                      </m:d>
                      <m:r>
                        <a:rPr lang="en-US" altLang="zh-CN" b="0" i="1" smtClean="0">
                          <a:solidFill>
                            <a:schemeClr val="tx1"/>
                          </a:solidFill>
                          <a:latin typeface="Cambria Math"/>
                        </a:rPr>
                        <m:t>=</m:t>
                      </m:r>
                      <m:r>
                        <a:rPr lang="en-US" altLang="zh-CN" b="0" i="1" smtClean="0">
                          <a:solidFill>
                            <a:schemeClr val="tx1"/>
                          </a:solidFill>
                          <a:latin typeface="Cambria Math"/>
                        </a:rPr>
                        <m:t>𝐸𝑛𝑡𝑟𝑜𝑝𝑦</m:t>
                      </m:r>
                      <m:d>
                        <m:dPr>
                          <m:ctrlPr>
                            <a:rPr lang="en-US" altLang="zh-CN" b="0" i="1" smtClean="0">
                              <a:solidFill>
                                <a:schemeClr val="tx1"/>
                              </a:solidFill>
                              <a:latin typeface="Cambria Math" panose="02040503050406030204" pitchFamily="18" charset="0"/>
                            </a:rPr>
                          </m:ctrlPr>
                        </m:dPr>
                        <m:e>
                          <m:r>
                            <a:rPr lang="en-US" altLang="zh-CN" b="0" i="1" smtClean="0">
                              <a:solidFill>
                                <a:schemeClr val="tx1"/>
                              </a:solidFill>
                              <a:latin typeface="Cambria Math"/>
                            </a:rPr>
                            <m:t>𝑆</m:t>
                          </m:r>
                        </m:e>
                      </m:d>
                      <m:r>
                        <a:rPr lang="en-US" altLang="zh-CN" b="0" i="1" smtClean="0">
                          <a:solidFill>
                            <a:schemeClr val="tx1"/>
                          </a:solidFill>
                          <a:latin typeface="Cambria Math"/>
                        </a:rPr>
                        <m:t>−</m:t>
                      </m:r>
                      <m:f>
                        <m:fPr>
                          <m:ctrlPr>
                            <a:rPr lang="en-US" altLang="zh-CN" b="0" i="1" smtClean="0">
                              <a:solidFill>
                                <a:schemeClr val="tx1"/>
                              </a:solidFill>
                              <a:latin typeface="Cambria Math" panose="02040503050406030204" pitchFamily="18" charset="0"/>
                            </a:rPr>
                          </m:ctrlPr>
                        </m:fPr>
                        <m:num>
                          <m:r>
                            <a:rPr lang="en-US" altLang="zh-CN" b="0" i="1" smtClean="0">
                              <a:solidFill>
                                <a:schemeClr val="tx1"/>
                              </a:solidFill>
                              <a:latin typeface="Cambria Math"/>
                            </a:rPr>
                            <m:t>5</m:t>
                          </m:r>
                        </m:num>
                        <m:den>
                          <m:r>
                            <a:rPr lang="en-US" altLang="zh-CN" b="0" i="1" smtClean="0">
                              <a:solidFill>
                                <a:schemeClr val="tx1"/>
                              </a:solidFill>
                              <a:latin typeface="Cambria Math"/>
                            </a:rPr>
                            <m:t>14</m:t>
                          </m:r>
                        </m:den>
                      </m:f>
                      <m:r>
                        <a:rPr lang="en-US" altLang="zh-CN" b="0" i="1" smtClean="0">
                          <a:solidFill>
                            <a:schemeClr val="tx1"/>
                          </a:solidFill>
                          <a:latin typeface="Cambria Math"/>
                        </a:rPr>
                        <m:t>𝐸𝑛𝑡𝑟𝑜𝑝𝑦</m:t>
                      </m:r>
                      <m:d>
                        <m:dPr>
                          <m:ctrlPr>
                            <a:rPr lang="en-US" altLang="zh-CN" b="0" i="1" smtClean="0">
                              <a:solidFill>
                                <a:schemeClr val="tx1"/>
                              </a:solidFill>
                              <a:latin typeface="Cambria Math" panose="02040503050406030204" pitchFamily="18" charset="0"/>
                            </a:rPr>
                          </m:ctrlPr>
                        </m:dPr>
                        <m:e>
                          <m:sSub>
                            <m:sSubPr>
                              <m:ctrlPr>
                                <a:rPr lang="en-US" altLang="zh-CN" b="0" i="1" smtClean="0">
                                  <a:solidFill>
                                    <a:schemeClr val="tx1"/>
                                  </a:solidFill>
                                  <a:latin typeface="Cambria Math" panose="02040503050406030204" pitchFamily="18" charset="0"/>
                                </a:rPr>
                              </m:ctrlPr>
                            </m:sSubPr>
                            <m:e>
                              <m:r>
                                <a:rPr lang="en-US" altLang="zh-CN" b="0" i="1" smtClean="0">
                                  <a:solidFill>
                                    <a:schemeClr val="tx1"/>
                                  </a:solidFill>
                                  <a:latin typeface="Cambria Math"/>
                                </a:rPr>
                                <m:t>𝑆</m:t>
                              </m:r>
                            </m:e>
                            <m:sub>
                              <m:r>
                                <a:rPr lang="en-US" altLang="zh-CN" b="0" i="1" smtClean="0">
                                  <a:solidFill>
                                    <a:schemeClr val="tx1"/>
                                  </a:solidFill>
                                  <a:latin typeface="Cambria Math"/>
                                </a:rPr>
                                <m:t>𝐷𝑖𝑠𝑡𝑟𝑖𝑐𝑡</m:t>
                              </m:r>
                              <m:r>
                                <a:rPr lang="en-US" altLang="zh-CN" b="0" i="1" smtClean="0">
                                  <a:solidFill>
                                    <a:schemeClr val="tx1"/>
                                  </a:solidFill>
                                  <a:latin typeface="Cambria Math"/>
                                </a:rPr>
                                <m:t>=</m:t>
                              </m:r>
                              <m:r>
                                <a:rPr lang="en-US" altLang="zh-CN" b="0" i="1" smtClean="0">
                                  <a:solidFill>
                                    <a:schemeClr val="tx1"/>
                                  </a:solidFill>
                                  <a:latin typeface="Cambria Math"/>
                                </a:rPr>
                                <m:t>𝑆𝑢𝑏𝑢𝑟𝑏𝑎𝑛</m:t>
                              </m:r>
                            </m:sub>
                          </m:sSub>
                        </m:e>
                      </m:d>
                    </m:oMath>
                  </m:oMathPara>
                </a14:m>
                <a:endParaRPr lang="en-US" altLang="zh-CN" b="0" i="1" dirty="0" smtClean="0">
                  <a:solidFill>
                    <a:schemeClr val="tx1"/>
                  </a:solidFill>
                  <a:latin typeface="Cambria Math"/>
                </a:endParaRPr>
              </a:p>
              <a:p>
                <a:r>
                  <a:rPr lang="en-US" altLang="zh-CN" b="0" dirty="0" smtClean="0">
                    <a:solidFill>
                      <a:schemeClr val="tx1"/>
                    </a:solidFill>
                  </a:rPr>
                  <a:t>                             </a:t>
                </a:r>
                <a:endParaRPr lang="en-US" altLang="zh-CN" b="0" i="1" dirty="0" smtClean="0">
                  <a:solidFill>
                    <a:schemeClr val="tx1"/>
                  </a:solidFill>
                  <a:latin typeface="Cambria Math"/>
                </a:endParaRPr>
              </a:p>
              <a:p>
                <a:pPr/>
                <a14:m>
                  <m:oMathPara xmlns:m="http://schemas.openxmlformats.org/officeDocument/2006/math">
                    <m:oMathParaPr>
                      <m:jc m:val="left"/>
                    </m:oMathParaPr>
                    <m:oMath xmlns:m="http://schemas.openxmlformats.org/officeDocument/2006/math">
                      <m:r>
                        <a:rPr lang="en-US" altLang="zh-CN" b="0" i="1" smtClean="0">
                          <a:solidFill>
                            <a:schemeClr val="tx1"/>
                          </a:solidFill>
                          <a:latin typeface="Cambria Math"/>
                        </a:rPr>
                        <m:t>                                        −</m:t>
                      </m:r>
                      <m:f>
                        <m:fPr>
                          <m:ctrlPr>
                            <a:rPr lang="en-US" altLang="zh-CN" b="0" i="1" smtClean="0">
                              <a:solidFill>
                                <a:schemeClr val="tx1"/>
                              </a:solidFill>
                              <a:latin typeface="Cambria Math" panose="02040503050406030204" pitchFamily="18" charset="0"/>
                            </a:rPr>
                          </m:ctrlPr>
                        </m:fPr>
                        <m:num>
                          <m:r>
                            <a:rPr lang="en-US" altLang="zh-CN" b="0" i="1" smtClean="0">
                              <a:solidFill>
                                <a:schemeClr val="tx1"/>
                              </a:solidFill>
                              <a:latin typeface="Cambria Math"/>
                            </a:rPr>
                            <m:t>5</m:t>
                          </m:r>
                        </m:num>
                        <m:den>
                          <m:r>
                            <a:rPr lang="en-US" altLang="zh-CN" b="0" i="1" smtClean="0">
                              <a:solidFill>
                                <a:schemeClr val="tx1"/>
                              </a:solidFill>
                              <a:latin typeface="Cambria Math"/>
                            </a:rPr>
                            <m:t>14</m:t>
                          </m:r>
                        </m:den>
                      </m:f>
                      <m:r>
                        <a:rPr lang="en-US" altLang="zh-CN" b="0" i="1" smtClean="0">
                          <a:solidFill>
                            <a:schemeClr val="tx1"/>
                          </a:solidFill>
                          <a:latin typeface="Cambria Math"/>
                        </a:rPr>
                        <m:t>𝐸𝑛𝑡𝑟𝑜𝑝𝑦</m:t>
                      </m:r>
                      <m:d>
                        <m:dPr>
                          <m:ctrlPr>
                            <a:rPr lang="en-US" altLang="zh-CN" b="0" i="1" smtClean="0">
                              <a:solidFill>
                                <a:schemeClr val="tx1"/>
                              </a:solidFill>
                              <a:latin typeface="Cambria Math" panose="02040503050406030204" pitchFamily="18" charset="0"/>
                            </a:rPr>
                          </m:ctrlPr>
                        </m:dPr>
                        <m:e>
                          <m:sSub>
                            <m:sSubPr>
                              <m:ctrlPr>
                                <a:rPr lang="en-US" altLang="zh-CN" b="0" i="1" smtClean="0">
                                  <a:solidFill>
                                    <a:schemeClr val="tx1"/>
                                  </a:solidFill>
                                  <a:latin typeface="Cambria Math" panose="02040503050406030204" pitchFamily="18" charset="0"/>
                                </a:rPr>
                              </m:ctrlPr>
                            </m:sSubPr>
                            <m:e>
                              <m:r>
                                <a:rPr lang="en-US" altLang="zh-CN" b="0" i="1" smtClean="0">
                                  <a:solidFill>
                                    <a:schemeClr val="tx1"/>
                                  </a:solidFill>
                                  <a:latin typeface="Cambria Math"/>
                                </a:rPr>
                                <m:t>𝑆</m:t>
                              </m:r>
                            </m:e>
                            <m:sub>
                              <m:r>
                                <a:rPr lang="en-US" altLang="zh-CN" b="0" i="1" smtClean="0">
                                  <a:solidFill>
                                    <a:schemeClr val="tx1"/>
                                  </a:solidFill>
                                  <a:latin typeface="Cambria Math"/>
                                </a:rPr>
                                <m:t>𝐷𝑖𝑠𝑡𝑟𝑖𝑐𝑡</m:t>
                              </m:r>
                              <m:r>
                                <a:rPr lang="en-US" altLang="zh-CN" b="0" i="1" smtClean="0">
                                  <a:solidFill>
                                    <a:schemeClr val="tx1"/>
                                  </a:solidFill>
                                  <a:latin typeface="Cambria Math"/>
                                </a:rPr>
                                <m:t>=</m:t>
                              </m:r>
                              <m:r>
                                <a:rPr lang="en-US" altLang="zh-CN" b="0" i="1" smtClean="0">
                                  <a:solidFill>
                                    <a:schemeClr val="tx1"/>
                                  </a:solidFill>
                                  <a:latin typeface="Cambria Math"/>
                                </a:rPr>
                                <m:t>𝑈𝑟𝑏𝑎𝑛</m:t>
                              </m:r>
                            </m:sub>
                          </m:sSub>
                        </m:e>
                      </m:d>
                      <m:r>
                        <a:rPr lang="en-US" altLang="zh-CN" b="0" i="1" smtClean="0">
                          <a:solidFill>
                            <a:schemeClr val="tx1"/>
                          </a:solidFill>
                          <a:latin typeface="Cambria Math"/>
                        </a:rPr>
                        <m:t>−</m:t>
                      </m:r>
                      <m:f>
                        <m:fPr>
                          <m:ctrlPr>
                            <a:rPr lang="en-US" altLang="zh-CN" b="0" i="1" smtClean="0">
                              <a:solidFill>
                                <a:schemeClr val="tx1"/>
                              </a:solidFill>
                              <a:latin typeface="Cambria Math" panose="02040503050406030204" pitchFamily="18" charset="0"/>
                            </a:rPr>
                          </m:ctrlPr>
                        </m:fPr>
                        <m:num>
                          <m:r>
                            <a:rPr lang="en-US" altLang="zh-CN" b="0" i="1" smtClean="0">
                              <a:solidFill>
                                <a:schemeClr val="tx1"/>
                              </a:solidFill>
                              <a:latin typeface="Cambria Math"/>
                            </a:rPr>
                            <m:t>4</m:t>
                          </m:r>
                        </m:num>
                        <m:den>
                          <m:r>
                            <a:rPr lang="en-US" altLang="zh-CN" b="0" i="1" smtClean="0">
                              <a:solidFill>
                                <a:schemeClr val="tx1"/>
                              </a:solidFill>
                              <a:latin typeface="Cambria Math"/>
                            </a:rPr>
                            <m:t>14</m:t>
                          </m:r>
                        </m:den>
                      </m:f>
                      <m:r>
                        <a:rPr lang="en-US" altLang="zh-CN" b="0" i="1" smtClean="0">
                          <a:solidFill>
                            <a:schemeClr val="tx1"/>
                          </a:solidFill>
                          <a:latin typeface="Cambria Math"/>
                        </a:rPr>
                        <m:t>𝐸𝑛𝑡𝑟𝑜𝑝𝑦</m:t>
                      </m:r>
                      <m:d>
                        <m:dPr>
                          <m:ctrlPr>
                            <a:rPr lang="en-US" altLang="zh-CN" b="0" i="1" smtClean="0">
                              <a:solidFill>
                                <a:schemeClr val="tx1"/>
                              </a:solidFill>
                              <a:latin typeface="Cambria Math" panose="02040503050406030204" pitchFamily="18" charset="0"/>
                            </a:rPr>
                          </m:ctrlPr>
                        </m:dPr>
                        <m:e>
                          <m:sSub>
                            <m:sSubPr>
                              <m:ctrlPr>
                                <a:rPr lang="en-US" altLang="zh-CN" b="0" i="1" smtClean="0">
                                  <a:solidFill>
                                    <a:schemeClr val="tx1"/>
                                  </a:solidFill>
                                  <a:latin typeface="Cambria Math" panose="02040503050406030204" pitchFamily="18" charset="0"/>
                                </a:rPr>
                              </m:ctrlPr>
                            </m:sSubPr>
                            <m:e>
                              <m:r>
                                <a:rPr lang="en-US" altLang="zh-CN" b="0" i="1" smtClean="0">
                                  <a:solidFill>
                                    <a:schemeClr val="tx1"/>
                                  </a:solidFill>
                                  <a:latin typeface="Cambria Math"/>
                                </a:rPr>
                                <m:t>𝑆</m:t>
                              </m:r>
                            </m:e>
                            <m:sub>
                              <m:r>
                                <a:rPr lang="en-US" altLang="zh-CN" b="0" i="1" smtClean="0">
                                  <a:solidFill>
                                    <a:schemeClr val="tx1"/>
                                  </a:solidFill>
                                  <a:latin typeface="Cambria Math"/>
                                </a:rPr>
                                <m:t>𝐷𝑖𝑠𝑡𝑟𝑖𝑐𝑡</m:t>
                              </m:r>
                              <m:r>
                                <a:rPr lang="en-US" altLang="zh-CN" b="0" i="1" smtClean="0">
                                  <a:solidFill>
                                    <a:schemeClr val="tx1"/>
                                  </a:solidFill>
                                  <a:latin typeface="Cambria Math"/>
                                </a:rPr>
                                <m:t>=</m:t>
                              </m:r>
                              <m:r>
                                <a:rPr lang="en-US" altLang="zh-CN" b="0" i="1" smtClean="0">
                                  <a:solidFill>
                                    <a:schemeClr val="tx1"/>
                                  </a:solidFill>
                                  <a:latin typeface="Cambria Math"/>
                                </a:rPr>
                                <m:t>𝑅𝑢𝑟𝑎𝑙</m:t>
                              </m:r>
                            </m:sub>
                          </m:sSub>
                        </m:e>
                      </m:d>
                    </m:oMath>
                  </m:oMathPara>
                </a14:m>
                <a:endParaRPr lang="en-US" altLang="zh-CN" b="0" i="1" dirty="0" smtClean="0">
                  <a:solidFill>
                    <a:schemeClr val="tx1"/>
                  </a:solidFill>
                  <a:latin typeface="Cambria Math"/>
                </a:endParaRPr>
              </a:p>
              <a:p>
                <a:r>
                  <a:rPr lang="en-US" altLang="zh-CN" b="0" dirty="0" smtClean="0">
                    <a:solidFill>
                      <a:schemeClr val="tx1"/>
                    </a:solidFill>
                  </a:rPr>
                  <a:t>                            </a:t>
                </a:r>
                <a:endParaRPr lang="en-US" altLang="zh-CN" b="0" i="1" dirty="0" smtClean="0">
                  <a:solidFill>
                    <a:schemeClr val="tx1"/>
                  </a:solidFill>
                  <a:latin typeface="Cambria Math"/>
                </a:endParaRPr>
              </a:p>
              <a:p>
                <a:pPr/>
                <a14:m>
                  <m:oMathPara xmlns:m="http://schemas.openxmlformats.org/officeDocument/2006/math">
                    <m:oMathParaPr>
                      <m:jc m:val="centerGroup"/>
                    </m:oMathParaPr>
                    <m:oMath xmlns:m="http://schemas.openxmlformats.org/officeDocument/2006/math">
                      <m:r>
                        <a:rPr lang="en-US" altLang="zh-CN" b="0" i="1" smtClean="0">
                          <a:solidFill>
                            <a:schemeClr val="tx1"/>
                          </a:solidFill>
                          <a:latin typeface="Cambria Math"/>
                        </a:rPr>
                        <m:t>          =0.940−</m:t>
                      </m:r>
                      <m:f>
                        <m:fPr>
                          <m:ctrlPr>
                            <a:rPr lang="en-US" altLang="zh-CN" b="0" i="1" smtClean="0">
                              <a:solidFill>
                                <a:schemeClr val="tx1"/>
                              </a:solidFill>
                              <a:latin typeface="Cambria Math" panose="02040503050406030204" pitchFamily="18" charset="0"/>
                            </a:rPr>
                          </m:ctrlPr>
                        </m:fPr>
                        <m:num>
                          <m:r>
                            <a:rPr lang="en-US" altLang="zh-CN" b="0" i="1" smtClean="0">
                              <a:solidFill>
                                <a:schemeClr val="tx1"/>
                              </a:solidFill>
                              <a:latin typeface="Cambria Math"/>
                            </a:rPr>
                            <m:t>5</m:t>
                          </m:r>
                        </m:num>
                        <m:den>
                          <m:r>
                            <a:rPr lang="en-US" altLang="zh-CN" b="0" i="1" smtClean="0">
                              <a:solidFill>
                                <a:schemeClr val="tx1"/>
                              </a:solidFill>
                              <a:latin typeface="Cambria Math"/>
                            </a:rPr>
                            <m:t>14</m:t>
                          </m:r>
                        </m:den>
                      </m:f>
                      <m:r>
                        <a:rPr lang="en-US" altLang="zh-CN" b="0" i="1" smtClean="0">
                          <a:solidFill>
                            <a:schemeClr val="tx1"/>
                          </a:solidFill>
                          <a:latin typeface="Cambria Math"/>
                          <a:ea typeface="Cambria Math"/>
                        </a:rPr>
                        <m:t>∙0.971−</m:t>
                      </m:r>
                      <m:f>
                        <m:fPr>
                          <m:ctrlPr>
                            <a:rPr lang="en-US" altLang="zh-CN" b="0" i="1" smtClean="0">
                              <a:solidFill>
                                <a:schemeClr val="tx1"/>
                              </a:solidFill>
                              <a:latin typeface="Cambria Math" panose="02040503050406030204" pitchFamily="18" charset="0"/>
                              <a:ea typeface="Cambria Math"/>
                            </a:rPr>
                          </m:ctrlPr>
                        </m:fPr>
                        <m:num>
                          <m:r>
                            <a:rPr lang="en-US" altLang="zh-CN" b="0" i="1" smtClean="0">
                              <a:solidFill>
                                <a:schemeClr val="tx1"/>
                              </a:solidFill>
                              <a:latin typeface="Cambria Math"/>
                              <a:ea typeface="Cambria Math"/>
                            </a:rPr>
                            <m:t>5</m:t>
                          </m:r>
                        </m:num>
                        <m:den>
                          <m:r>
                            <a:rPr lang="en-US" altLang="zh-CN" b="0" i="1" smtClean="0">
                              <a:solidFill>
                                <a:schemeClr val="tx1"/>
                              </a:solidFill>
                              <a:latin typeface="Cambria Math"/>
                              <a:ea typeface="Cambria Math"/>
                            </a:rPr>
                            <m:t>14</m:t>
                          </m:r>
                        </m:den>
                      </m:f>
                      <m:r>
                        <a:rPr lang="en-US" altLang="zh-CN" b="0" i="1" smtClean="0">
                          <a:solidFill>
                            <a:schemeClr val="tx1"/>
                          </a:solidFill>
                          <a:latin typeface="Cambria Math"/>
                          <a:ea typeface="Cambria Math"/>
                        </a:rPr>
                        <m:t>∙0.971−</m:t>
                      </m:r>
                      <m:f>
                        <m:fPr>
                          <m:ctrlPr>
                            <a:rPr lang="en-US" altLang="zh-CN" b="0" i="1" smtClean="0">
                              <a:solidFill>
                                <a:schemeClr val="tx1"/>
                              </a:solidFill>
                              <a:latin typeface="Cambria Math" panose="02040503050406030204" pitchFamily="18" charset="0"/>
                              <a:ea typeface="Cambria Math"/>
                            </a:rPr>
                          </m:ctrlPr>
                        </m:fPr>
                        <m:num>
                          <m:r>
                            <a:rPr lang="en-US" altLang="zh-CN" b="0" i="1" smtClean="0">
                              <a:solidFill>
                                <a:schemeClr val="tx1"/>
                              </a:solidFill>
                              <a:latin typeface="Cambria Math"/>
                              <a:ea typeface="Cambria Math"/>
                            </a:rPr>
                            <m:t>4</m:t>
                          </m:r>
                        </m:num>
                        <m:den>
                          <m:r>
                            <a:rPr lang="en-US" altLang="zh-CN" b="0" i="1" smtClean="0">
                              <a:solidFill>
                                <a:schemeClr val="tx1"/>
                              </a:solidFill>
                              <a:latin typeface="Cambria Math"/>
                              <a:ea typeface="Cambria Math"/>
                            </a:rPr>
                            <m:t>14</m:t>
                          </m:r>
                        </m:den>
                      </m:f>
                      <m:r>
                        <a:rPr lang="en-US" altLang="zh-CN" b="0" i="1" smtClean="0">
                          <a:solidFill>
                            <a:schemeClr val="tx1"/>
                          </a:solidFill>
                          <a:latin typeface="Cambria Math"/>
                          <a:ea typeface="Cambria Math"/>
                        </a:rPr>
                        <m:t>∙0=</m:t>
                      </m:r>
                      <m:r>
                        <a:rPr lang="en-US" altLang="zh-CN" b="0" i="1" smtClean="0">
                          <a:solidFill>
                            <a:srgbClr val="FF0000"/>
                          </a:solidFill>
                          <a:latin typeface="Cambria Math"/>
                          <a:ea typeface="Cambria Math"/>
                        </a:rPr>
                        <m:t>0.247</m:t>
                      </m:r>
                    </m:oMath>
                  </m:oMathPara>
                </a14:m>
                <a:endParaRPr lang="en-US" altLang="zh-CN" b="0" dirty="0" smtClean="0">
                  <a:solidFill>
                    <a:srgbClr val="FF0000"/>
                  </a:solidFill>
                </a:endParaRPr>
              </a:p>
              <a:p>
                <a:endParaRPr lang="zh-CN" altLang="en-US" dirty="0"/>
              </a:p>
            </p:txBody>
          </p:sp>
        </mc:Choice>
        <mc:Fallback xmlns="">
          <p:sp>
            <p:nvSpPr>
              <p:cNvPr id="5" name="TextBox 2"/>
              <p:cNvSpPr txBox="1">
                <a:spLocks noRot="1" noChangeAspect="1" noMove="1" noResize="1" noEditPoints="1" noAdjustHandles="1" noChangeArrowheads="1" noChangeShapeType="1" noTextEdit="1"/>
              </p:cNvSpPr>
              <p:nvPr/>
            </p:nvSpPr>
            <p:spPr>
              <a:xfrm>
                <a:off x="1788160" y="1328972"/>
                <a:ext cx="8153400" cy="2495876"/>
              </a:xfrm>
              <a:prstGeom prst="rect">
                <a:avLst/>
              </a:prstGeo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TextBox 7"/>
              <p:cNvSpPr txBox="1"/>
              <p:nvPr/>
            </p:nvSpPr>
            <p:spPr>
              <a:xfrm>
                <a:off x="1788160" y="3824848"/>
                <a:ext cx="8153400" cy="2196563"/>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altLang="zh-CN" b="0" i="1" smtClean="0">
                          <a:solidFill>
                            <a:schemeClr val="tx1"/>
                          </a:solidFill>
                          <a:latin typeface="Cambria Math"/>
                        </a:rPr>
                        <m:t>𝐺𝑎𝑖𝑛</m:t>
                      </m:r>
                      <m:d>
                        <m:dPr>
                          <m:ctrlPr>
                            <a:rPr lang="en-US" altLang="zh-CN" b="0" i="1" smtClean="0">
                              <a:solidFill>
                                <a:schemeClr val="tx1"/>
                              </a:solidFill>
                              <a:latin typeface="Cambria Math" panose="02040503050406030204" pitchFamily="18" charset="0"/>
                            </a:rPr>
                          </m:ctrlPr>
                        </m:dPr>
                        <m:e>
                          <m:r>
                            <a:rPr lang="en-US" altLang="zh-CN" b="0" i="1" smtClean="0">
                              <a:solidFill>
                                <a:schemeClr val="tx1"/>
                              </a:solidFill>
                              <a:latin typeface="Cambria Math"/>
                            </a:rPr>
                            <m:t>𝑆</m:t>
                          </m:r>
                          <m:r>
                            <a:rPr lang="en-US" altLang="zh-CN" b="0" i="1" smtClean="0">
                              <a:solidFill>
                                <a:schemeClr val="tx1"/>
                              </a:solidFill>
                              <a:latin typeface="Cambria Math"/>
                            </a:rPr>
                            <m:t>, </m:t>
                          </m:r>
                          <m:r>
                            <a:rPr lang="en-US" altLang="zh-CN" b="0" i="1" smtClean="0">
                              <a:solidFill>
                                <a:schemeClr val="tx1"/>
                              </a:solidFill>
                              <a:latin typeface="Cambria Math"/>
                            </a:rPr>
                            <m:t>𝐼𝑛𝑐𝑜𝑚𝑒</m:t>
                          </m:r>
                        </m:e>
                      </m:d>
                      <m:r>
                        <a:rPr lang="en-US" altLang="zh-CN" b="0" i="1" smtClean="0">
                          <a:solidFill>
                            <a:schemeClr val="tx1"/>
                          </a:solidFill>
                          <a:latin typeface="Cambria Math"/>
                        </a:rPr>
                        <m:t>=</m:t>
                      </m:r>
                      <m:r>
                        <a:rPr lang="en-US" altLang="zh-CN" b="0" i="1" smtClean="0">
                          <a:solidFill>
                            <a:schemeClr val="tx1"/>
                          </a:solidFill>
                          <a:latin typeface="Cambria Math"/>
                        </a:rPr>
                        <m:t>𝐸𝑛𝑡𝑟𝑜𝑝𝑦</m:t>
                      </m:r>
                      <m:d>
                        <m:dPr>
                          <m:ctrlPr>
                            <a:rPr lang="en-US" altLang="zh-CN" b="0" i="1" smtClean="0">
                              <a:solidFill>
                                <a:schemeClr val="tx1"/>
                              </a:solidFill>
                              <a:latin typeface="Cambria Math" panose="02040503050406030204" pitchFamily="18" charset="0"/>
                            </a:rPr>
                          </m:ctrlPr>
                        </m:dPr>
                        <m:e>
                          <m:r>
                            <a:rPr lang="en-US" altLang="zh-CN" b="0" i="1" smtClean="0">
                              <a:solidFill>
                                <a:schemeClr val="tx1"/>
                              </a:solidFill>
                              <a:latin typeface="Cambria Math"/>
                            </a:rPr>
                            <m:t>𝑆</m:t>
                          </m:r>
                        </m:e>
                      </m:d>
                      <m:r>
                        <a:rPr lang="en-US" altLang="zh-CN" b="0" i="1" smtClean="0">
                          <a:solidFill>
                            <a:schemeClr val="tx1"/>
                          </a:solidFill>
                          <a:latin typeface="Cambria Math"/>
                        </a:rPr>
                        <m:t>−</m:t>
                      </m:r>
                      <m:f>
                        <m:fPr>
                          <m:ctrlPr>
                            <a:rPr lang="en-US" altLang="zh-CN" b="0" i="1" smtClean="0">
                              <a:solidFill>
                                <a:schemeClr val="tx1"/>
                              </a:solidFill>
                              <a:latin typeface="Cambria Math" panose="02040503050406030204" pitchFamily="18" charset="0"/>
                            </a:rPr>
                          </m:ctrlPr>
                        </m:fPr>
                        <m:num>
                          <m:r>
                            <a:rPr lang="en-US" altLang="zh-CN" b="0" i="1" smtClean="0">
                              <a:solidFill>
                                <a:schemeClr val="tx1"/>
                              </a:solidFill>
                              <a:latin typeface="Cambria Math"/>
                            </a:rPr>
                            <m:t>7</m:t>
                          </m:r>
                        </m:num>
                        <m:den>
                          <m:r>
                            <a:rPr lang="en-US" altLang="zh-CN" b="0" i="1" smtClean="0">
                              <a:solidFill>
                                <a:schemeClr val="tx1"/>
                              </a:solidFill>
                              <a:latin typeface="Cambria Math"/>
                            </a:rPr>
                            <m:t>14</m:t>
                          </m:r>
                        </m:den>
                      </m:f>
                      <m:r>
                        <a:rPr lang="en-US" altLang="zh-CN" b="0" i="1" smtClean="0">
                          <a:solidFill>
                            <a:schemeClr val="tx1"/>
                          </a:solidFill>
                          <a:latin typeface="Cambria Math"/>
                        </a:rPr>
                        <m:t>𝐸𝑛𝑡𝑟𝑜𝑝𝑦</m:t>
                      </m:r>
                      <m:d>
                        <m:dPr>
                          <m:ctrlPr>
                            <a:rPr lang="en-US" altLang="zh-CN" b="0" i="1" smtClean="0">
                              <a:solidFill>
                                <a:schemeClr val="tx1"/>
                              </a:solidFill>
                              <a:latin typeface="Cambria Math" panose="02040503050406030204" pitchFamily="18" charset="0"/>
                            </a:rPr>
                          </m:ctrlPr>
                        </m:dPr>
                        <m:e>
                          <m:sSub>
                            <m:sSubPr>
                              <m:ctrlPr>
                                <a:rPr lang="en-US" altLang="zh-CN" b="0" i="1" smtClean="0">
                                  <a:solidFill>
                                    <a:schemeClr val="tx1"/>
                                  </a:solidFill>
                                  <a:latin typeface="Cambria Math" panose="02040503050406030204" pitchFamily="18" charset="0"/>
                                </a:rPr>
                              </m:ctrlPr>
                            </m:sSubPr>
                            <m:e>
                              <m:r>
                                <a:rPr lang="en-US" altLang="zh-CN" b="0" i="1" smtClean="0">
                                  <a:solidFill>
                                    <a:schemeClr val="tx1"/>
                                  </a:solidFill>
                                  <a:latin typeface="Cambria Math"/>
                                </a:rPr>
                                <m:t>𝑆</m:t>
                              </m:r>
                            </m:e>
                            <m:sub>
                              <m:r>
                                <a:rPr lang="en-US" altLang="zh-CN" b="0" i="1" smtClean="0">
                                  <a:solidFill>
                                    <a:schemeClr val="tx1"/>
                                  </a:solidFill>
                                  <a:latin typeface="Cambria Math"/>
                                </a:rPr>
                                <m:t>𝐼𝑛𝑐𝑜𝑚𝑒</m:t>
                              </m:r>
                              <m:r>
                                <a:rPr lang="en-US" altLang="zh-CN" b="0" i="1" smtClean="0">
                                  <a:solidFill>
                                    <a:schemeClr val="tx1"/>
                                  </a:solidFill>
                                  <a:latin typeface="Cambria Math"/>
                                </a:rPr>
                                <m:t>=</m:t>
                              </m:r>
                              <m:r>
                                <a:rPr lang="en-US" altLang="zh-CN" b="0" i="1" smtClean="0">
                                  <a:solidFill>
                                    <a:schemeClr val="tx1"/>
                                  </a:solidFill>
                                  <a:latin typeface="Cambria Math"/>
                                </a:rPr>
                                <m:t>𝐻𝑖𝑔h</m:t>
                              </m:r>
                            </m:sub>
                          </m:sSub>
                        </m:e>
                      </m:d>
                    </m:oMath>
                  </m:oMathPara>
                </a14:m>
                <a:endParaRPr lang="en-US" altLang="zh-CN" b="0" i="1" dirty="0" smtClean="0">
                  <a:solidFill>
                    <a:schemeClr val="tx1"/>
                  </a:solidFill>
                  <a:latin typeface="Cambria Math"/>
                </a:endParaRPr>
              </a:p>
              <a:p>
                <a:endParaRPr lang="en-US" altLang="zh-CN" b="0" i="1" dirty="0" smtClean="0">
                  <a:solidFill>
                    <a:schemeClr val="tx1"/>
                  </a:solidFill>
                  <a:latin typeface="Cambria Math"/>
                </a:endParaRPr>
              </a:p>
              <a:p>
                <a:pPr/>
                <a14:m>
                  <m:oMathPara xmlns:m="http://schemas.openxmlformats.org/officeDocument/2006/math">
                    <m:oMathParaPr>
                      <m:jc m:val="left"/>
                    </m:oMathParaPr>
                    <m:oMath xmlns:m="http://schemas.openxmlformats.org/officeDocument/2006/math">
                      <m:r>
                        <a:rPr lang="en-US" altLang="zh-CN" b="0" i="1" smtClean="0">
                          <a:solidFill>
                            <a:schemeClr val="tx1"/>
                          </a:solidFill>
                          <a:latin typeface="Cambria Math"/>
                        </a:rPr>
                        <m:t>                                      −</m:t>
                      </m:r>
                      <m:f>
                        <m:fPr>
                          <m:ctrlPr>
                            <a:rPr lang="en-US" altLang="zh-CN" b="0" i="1" smtClean="0">
                              <a:solidFill>
                                <a:schemeClr val="tx1"/>
                              </a:solidFill>
                              <a:latin typeface="Cambria Math" panose="02040503050406030204" pitchFamily="18" charset="0"/>
                            </a:rPr>
                          </m:ctrlPr>
                        </m:fPr>
                        <m:num>
                          <m:r>
                            <a:rPr lang="en-US" altLang="zh-CN" b="0" i="1" smtClean="0">
                              <a:solidFill>
                                <a:schemeClr val="tx1"/>
                              </a:solidFill>
                              <a:latin typeface="Cambria Math"/>
                            </a:rPr>
                            <m:t>7</m:t>
                          </m:r>
                        </m:num>
                        <m:den>
                          <m:r>
                            <a:rPr lang="en-US" altLang="zh-CN" b="0" i="1" smtClean="0">
                              <a:solidFill>
                                <a:schemeClr val="tx1"/>
                              </a:solidFill>
                              <a:latin typeface="Cambria Math"/>
                            </a:rPr>
                            <m:t>14</m:t>
                          </m:r>
                        </m:den>
                      </m:f>
                      <m:r>
                        <a:rPr lang="en-US" altLang="zh-CN" i="1">
                          <a:solidFill>
                            <a:schemeClr val="tx1"/>
                          </a:solidFill>
                          <a:latin typeface="Cambria Math"/>
                        </a:rPr>
                        <m:t>𝐸𝑛𝑡𝑟𝑜𝑝𝑦</m:t>
                      </m:r>
                      <m:d>
                        <m:dPr>
                          <m:ctrlPr>
                            <a:rPr lang="en-US" altLang="zh-CN" i="1">
                              <a:solidFill>
                                <a:schemeClr val="tx1"/>
                              </a:solidFill>
                              <a:latin typeface="Cambria Math" panose="02040503050406030204" pitchFamily="18" charset="0"/>
                            </a:rPr>
                          </m:ctrlPr>
                        </m:dPr>
                        <m:e>
                          <m:sSub>
                            <m:sSubPr>
                              <m:ctrlPr>
                                <a:rPr lang="en-US" altLang="zh-CN" i="1">
                                  <a:solidFill>
                                    <a:schemeClr val="tx1"/>
                                  </a:solidFill>
                                  <a:latin typeface="Cambria Math" panose="02040503050406030204" pitchFamily="18" charset="0"/>
                                </a:rPr>
                              </m:ctrlPr>
                            </m:sSubPr>
                            <m:e>
                              <m:r>
                                <a:rPr lang="en-US" altLang="zh-CN" i="1">
                                  <a:solidFill>
                                    <a:schemeClr val="tx1"/>
                                  </a:solidFill>
                                  <a:latin typeface="Cambria Math"/>
                                </a:rPr>
                                <m:t>𝑆</m:t>
                              </m:r>
                            </m:e>
                            <m:sub>
                              <m:r>
                                <a:rPr lang="en-US" altLang="zh-CN" i="1">
                                  <a:solidFill>
                                    <a:schemeClr val="tx1"/>
                                  </a:solidFill>
                                  <a:latin typeface="Cambria Math"/>
                                </a:rPr>
                                <m:t>𝐼𝑛𝑐𝑜𝑚𝑒</m:t>
                              </m:r>
                              <m:r>
                                <a:rPr lang="en-US" altLang="zh-CN" i="1">
                                  <a:solidFill>
                                    <a:schemeClr val="tx1"/>
                                  </a:solidFill>
                                  <a:latin typeface="Cambria Math"/>
                                </a:rPr>
                                <m:t>=</m:t>
                              </m:r>
                              <m:r>
                                <a:rPr lang="en-US" altLang="zh-CN" i="1">
                                  <a:solidFill>
                                    <a:schemeClr val="tx1"/>
                                  </a:solidFill>
                                  <a:latin typeface="Cambria Math"/>
                                </a:rPr>
                                <m:t>𝐿𝑜𝑤</m:t>
                              </m:r>
                            </m:sub>
                          </m:sSub>
                        </m:e>
                      </m:d>
                    </m:oMath>
                  </m:oMathPara>
                </a14:m>
                <a:endParaRPr lang="en-US" altLang="zh-CN" i="1" dirty="0" smtClean="0">
                  <a:solidFill>
                    <a:schemeClr val="tx1"/>
                  </a:solidFill>
                  <a:latin typeface="Cambria Math"/>
                </a:endParaRPr>
              </a:p>
              <a:p>
                <a:endParaRPr lang="en-US" altLang="zh-CN" i="1" dirty="0" smtClean="0">
                  <a:solidFill>
                    <a:schemeClr val="tx1"/>
                  </a:solidFill>
                  <a:latin typeface="Cambria Math"/>
                </a:endParaRPr>
              </a:p>
              <a:p>
                <a:pPr/>
                <a14:m>
                  <m:oMathPara xmlns:m="http://schemas.openxmlformats.org/officeDocument/2006/math">
                    <m:oMathParaPr>
                      <m:jc m:val="left"/>
                    </m:oMathParaPr>
                    <m:oMath xmlns:m="http://schemas.openxmlformats.org/officeDocument/2006/math">
                      <m:r>
                        <a:rPr lang="en-US" altLang="zh-CN" b="0" i="1" smtClean="0">
                          <a:solidFill>
                            <a:schemeClr val="tx1"/>
                          </a:solidFill>
                          <a:latin typeface="Cambria Math"/>
                        </a:rPr>
                        <m:t>                                 </m:t>
                      </m:r>
                      <m:r>
                        <a:rPr lang="en-US" altLang="zh-CN" i="1">
                          <a:solidFill>
                            <a:schemeClr val="tx1"/>
                          </a:solidFill>
                          <a:latin typeface="Cambria Math"/>
                        </a:rPr>
                        <m:t>=0.940−</m:t>
                      </m:r>
                      <m:f>
                        <m:fPr>
                          <m:ctrlPr>
                            <a:rPr lang="en-US" altLang="zh-CN" i="1">
                              <a:solidFill>
                                <a:schemeClr val="tx1"/>
                              </a:solidFill>
                              <a:latin typeface="Cambria Math" panose="02040503050406030204" pitchFamily="18" charset="0"/>
                            </a:rPr>
                          </m:ctrlPr>
                        </m:fPr>
                        <m:num>
                          <m:r>
                            <a:rPr lang="en-US" altLang="zh-CN" i="1">
                              <a:solidFill>
                                <a:schemeClr val="tx1"/>
                              </a:solidFill>
                              <a:latin typeface="Cambria Math"/>
                            </a:rPr>
                            <m:t>7</m:t>
                          </m:r>
                        </m:num>
                        <m:den>
                          <m:r>
                            <a:rPr lang="en-US" altLang="zh-CN" i="1">
                              <a:solidFill>
                                <a:schemeClr val="tx1"/>
                              </a:solidFill>
                              <a:latin typeface="Cambria Math"/>
                            </a:rPr>
                            <m:t>14</m:t>
                          </m:r>
                        </m:den>
                      </m:f>
                      <m:r>
                        <a:rPr lang="en-US" altLang="zh-CN" i="1">
                          <a:solidFill>
                            <a:schemeClr val="tx1"/>
                          </a:solidFill>
                          <a:latin typeface="Cambria Math"/>
                          <a:ea typeface="Cambria Math"/>
                        </a:rPr>
                        <m:t>∙0.9852−</m:t>
                      </m:r>
                      <m:f>
                        <m:fPr>
                          <m:ctrlPr>
                            <a:rPr lang="en-US" altLang="zh-CN" i="1">
                              <a:solidFill>
                                <a:schemeClr val="tx1"/>
                              </a:solidFill>
                              <a:latin typeface="Cambria Math" panose="02040503050406030204" pitchFamily="18" charset="0"/>
                              <a:ea typeface="Cambria Math"/>
                            </a:rPr>
                          </m:ctrlPr>
                        </m:fPr>
                        <m:num>
                          <m:r>
                            <a:rPr lang="en-US" altLang="zh-CN" i="1">
                              <a:solidFill>
                                <a:schemeClr val="tx1"/>
                              </a:solidFill>
                              <a:latin typeface="Cambria Math"/>
                              <a:ea typeface="Cambria Math"/>
                            </a:rPr>
                            <m:t>7</m:t>
                          </m:r>
                        </m:num>
                        <m:den>
                          <m:r>
                            <a:rPr lang="en-US" altLang="zh-CN" i="1">
                              <a:solidFill>
                                <a:schemeClr val="tx1"/>
                              </a:solidFill>
                              <a:latin typeface="Cambria Math"/>
                              <a:ea typeface="Cambria Math"/>
                            </a:rPr>
                            <m:t>14</m:t>
                          </m:r>
                        </m:den>
                      </m:f>
                      <m:r>
                        <a:rPr lang="en-US" altLang="zh-CN" i="1">
                          <a:solidFill>
                            <a:schemeClr val="tx1"/>
                          </a:solidFill>
                          <a:latin typeface="Cambria Math"/>
                          <a:ea typeface="Cambria Math"/>
                        </a:rPr>
                        <m:t>∙0.591</m:t>
                      </m:r>
                      <m:r>
                        <a:rPr lang="en-US" altLang="zh-CN" i="1" smtClean="0">
                          <a:solidFill>
                            <a:schemeClr val="tx1"/>
                          </a:solidFill>
                          <a:latin typeface="Cambria Math"/>
                          <a:ea typeface="Cambria Math"/>
                        </a:rPr>
                        <m:t>7=</m:t>
                      </m:r>
                      <m:r>
                        <a:rPr lang="en-US" altLang="zh-CN" b="0" i="1" smtClean="0">
                          <a:solidFill>
                            <a:srgbClr val="FF0000"/>
                          </a:solidFill>
                          <a:latin typeface="Cambria Math"/>
                          <a:ea typeface="Cambria Math"/>
                        </a:rPr>
                        <m:t>0.152</m:t>
                      </m:r>
                    </m:oMath>
                  </m:oMathPara>
                </a14:m>
                <a:endParaRPr lang="zh-CN" altLang="en-US" dirty="0">
                  <a:solidFill>
                    <a:srgbClr val="FF0000"/>
                  </a:solidFill>
                </a:endParaRPr>
              </a:p>
            </p:txBody>
          </p:sp>
        </mc:Choice>
        <mc:Fallback xmlns="">
          <p:sp>
            <p:nvSpPr>
              <p:cNvPr id="6" name="TextBox 7"/>
              <p:cNvSpPr txBox="1">
                <a:spLocks noRot="1" noChangeAspect="1" noMove="1" noResize="1" noEditPoints="1" noAdjustHandles="1" noChangeArrowheads="1" noChangeShapeType="1" noTextEdit="1"/>
              </p:cNvSpPr>
              <p:nvPr/>
            </p:nvSpPr>
            <p:spPr>
              <a:xfrm>
                <a:off x="1788160" y="3824848"/>
                <a:ext cx="8153400" cy="2196563"/>
              </a:xfrm>
              <a:prstGeom prst="rect">
                <a:avLst/>
              </a:prstGeom>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961951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A8CBF478-D1D0-4689-B2A3-472A16632AD0}"/>
              </a:ext>
            </a:extLst>
          </p:cNvPr>
          <p:cNvSpPr>
            <a:spLocks noGrp="1"/>
          </p:cNvSpPr>
          <p:nvPr>
            <p:ph type="title"/>
          </p:nvPr>
        </p:nvSpPr>
        <p:spPr/>
        <p:txBody>
          <a:bodyPr/>
          <a:lstStyle/>
          <a:p>
            <a:r>
              <a:rPr lang="zh-CN" altLang="en-US" dirty="0"/>
              <a:t>决策树</a:t>
            </a:r>
          </a:p>
        </p:txBody>
      </p:sp>
      <p:sp>
        <p:nvSpPr>
          <p:cNvPr id="4" name="内容占位符 3">
            <a:extLst>
              <a:ext uri="{FF2B5EF4-FFF2-40B4-BE49-F238E27FC236}">
                <a16:creationId xmlns:a16="http://schemas.microsoft.com/office/drawing/2014/main" id="{03DF429B-5E4A-4438-9033-C07774F3D86F}"/>
              </a:ext>
            </a:extLst>
          </p:cNvPr>
          <p:cNvSpPr>
            <a:spLocks noGrp="1"/>
          </p:cNvSpPr>
          <p:nvPr>
            <p:ph idx="10"/>
          </p:nvPr>
        </p:nvSpPr>
        <p:spPr/>
        <p:txBody>
          <a:bodyPr/>
          <a:lstStyle/>
          <a:p>
            <a:r>
              <a:rPr lang="en-US" altLang="zh-CN" dirty="0"/>
              <a:t>ID3</a:t>
            </a:r>
            <a:r>
              <a:rPr lang="zh-CN" altLang="en-US" dirty="0" smtClean="0"/>
              <a:t>算法</a:t>
            </a:r>
            <a:endParaRPr lang="zh-CN" altLang="en-US" dirty="0"/>
          </a:p>
        </p:txBody>
      </p:sp>
      <p:sp>
        <p:nvSpPr>
          <p:cNvPr id="8" name="任意多边形: 形状 7">
            <a:extLst>
              <a:ext uri="{FF2B5EF4-FFF2-40B4-BE49-F238E27FC236}">
                <a16:creationId xmlns:a16="http://schemas.microsoft.com/office/drawing/2014/main" id="{EBEC71D8-3544-4795-8E99-2612D0E7C934}"/>
              </a:ext>
            </a:extLst>
          </p:cNvPr>
          <p:cNvSpPr/>
          <p:nvPr/>
        </p:nvSpPr>
        <p:spPr>
          <a:xfrm>
            <a:off x="1240908" y="1972555"/>
            <a:ext cx="2313394" cy="3112238"/>
          </a:xfrm>
          <a:custGeom>
            <a:avLst/>
            <a:gdLst>
              <a:gd name="connsiteX0" fmla="*/ 0 w 2313394"/>
              <a:gd name="connsiteY0" fmla="*/ 231339 h 3112238"/>
              <a:gd name="connsiteX1" fmla="*/ 231339 w 2313394"/>
              <a:gd name="connsiteY1" fmla="*/ 0 h 3112238"/>
              <a:gd name="connsiteX2" fmla="*/ 2082055 w 2313394"/>
              <a:gd name="connsiteY2" fmla="*/ 0 h 3112238"/>
              <a:gd name="connsiteX3" fmla="*/ 2313394 w 2313394"/>
              <a:gd name="connsiteY3" fmla="*/ 231339 h 3112238"/>
              <a:gd name="connsiteX4" fmla="*/ 2313394 w 2313394"/>
              <a:gd name="connsiteY4" fmla="*/ 2880899 h 3112238"/>
              <a:gd name="connsiteX5" fmla="*/ 2082055 w 2313394"/>
              <a:gd name="connsiteY5" fmla="*/ 3112238 h 3112238"/>
              <a:gd name="connsiteX6" fmla="*/ 231339 w 2313394"/>
              <a:gd name="connsiteY6" fmla="*/ 3112238 h 3112238"/>
              <a:gd name="connsiteX7" fmla="*/ 0 w 2313394"/>
              <a:gd name="connsiteY7" fmla="*/ 2880899 h 3112238"/>
              <a:gd name="connsiteX8" fmla="*/ 0 w 2313394"/>
              <a:gd name="connsiteY8" fmla="*/ 231339 h 3112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13394" h="3112238">
                <a:moveTo>
                  <a:pt x="0" y="231339"/>
                </a:moveTo>
                <a:cubicBezTo>
                  <a:pt x="0" y="103574"/>
                  <a:pt x="103574" y="0"/>
                  <a:pt x="231339" y="0"/>
                </a:cubicBezTo>
                <a:lnTo>
                  <a:pt x="2082055" y="0"/>
                </a:lnTo>
                <a:cubicBezTo>
                  <a:pt x="2209820" y="0"/>
                  <a:pt x="2313394" y="103574"/>
                  <a:pt x="2313394" y="231339"/>
                </a:cubicBezTo>
                <a:lnTo>
                  <a:pt x="2313394" y="2880899"/>
                </a:lnTo>
                <a:cubicBezTo>
                  <a:pt x="2313394" y="3008664"/>
                  <a:pt x="2209820" y="3112238"/>
                  <a:pt x="2082055" y="3112238"/>
                </a:cubicBezTo>
                <a:lnTo>
                  <a:pt x="231339" y="3112238"/>
                </a:lnTo>
                <a:cubicBezTo>
                  <a:pt x="103574" y="3112238"/>
                  <a:pt x="0" y="3008664"/>
                  <a:pt x="0" y="2880899"/>
                </a:cubicBezTo>
                <a:lnTo>
                  <a:pt x="0" y="231339"/>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0147" tIns="140147" rIns="140147" bIns="140147" numCol="1" spcCol="1270" anchor="ctr" anchorCtr="0">
            <a:noAutofit/>
          </a:bodyPr>
          <a:lstStyle/>
          <a:p>
            <a:pPr marL="0" lvl="0" indent="0" algn="ctr" defTabSz="844550">
              <a:lnSpc>
                <a:spcPct val="90000"/>
              </a:lnSpc>
              <a:spcBef>
                <a:spcPct val="0"/>
              </a:spcBef>
              <a:spcAft>
                <a:spcPct val="35000"/>
              </a:spcAft>
              <a:buNone/>
            </a:pPr>
            <a:r>
              <a:rPr lang="zh-CN" altLang="en-US" sz="1900" kern="1200" dirty="0">
                <a:latin typeface="微软雅黑" panose="020B0503020204020204" pitchFamily="34" charset="-122"/>
                <a:ea typeface="微软雅黑" panose="020B0503020204020204" pitchFamily="34" charset="-122"/>
              </a:rPr>
              <a:t>对当前样本集合，计算所有属性的信息增益</a:t>
            </a:r>
          </a:p>
        </p:txBody>
      </p:sp>
      <p:sp>
        <p:nvSpPr>
          <p:cNvPr id="9" name="任意多边形: 形状 8">
            <a:extLst>
              <a:ext uri="{FF2B5EF4-FFF2-40B4-BE49-F238E27FC236}">
                <a16:creationId xmlns:a16="http://schemas.microsoft.com/office/drawing/2014/main" id="{C6EB3A07-BBC3-4945-9893-23580295BDFB}"/>
              </a:ext>
            </a:extLst>
          </p:cNvPr>
          <p:cNvSpPr/>
          <p:nvPr/>
        </p:nvSpPr>
        <p:spPr>
          <a:xfrm>
            <a:off x="3785642" y="3241813"/>
            <a:ext cx="490439" cy="573721"/>
          </a:xfrm>
          <a:custGeom>
            <a:avLst/>
            <a:gdLst>
              <a:gd name="connsiteX0" fmla="*/ 0 w 490439"/>
              <a:gd name="connsiteY0" fmla="*/ 114744 h 573721"/>
              <a:gd name="connsiteX1" fmla="*/ 245220 w 490439"/>
              <a:gd name="connsiteY1" fmla="*/ 114744 h 573721"/>
              <a:gd name="connsiteX2" fmla="*/ 245220 w 490439"/>
              <a:gd name="connsiteY2" fmla="*/ 0 h 573721"/>
              <a:gd name="connsiteX3" fmla="*/ 490439 w 490439"/>
              <a:gd name="connsiteY3" fmla="*/ 286861 h 573721"/>
              <a:gd name="connsiteX4" fmla="*/ 245220 w 490439"/>
              <a:gd name="connsiteY4" fmla="*/ 573721 h 573721"/>
              <a:gd name="connsiteX5" fmla="*/ 245220 w 490439"/>
              <a:gd name="connsiteY5" fmla="*/ 458977 h 573721"/>
              <a:gd name="connsiteX6" fmla="*/ 0 w 490439"/>
              <a:gd name="connsiteY6" fmla="*/ 458977 h 573721"/>
              <a:gd name="connsiteX7" fmla="*/ 0 w 490439"/>
              <a:gd name="connsiteY7" fmla="*/ 114744 h 573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0439" h="573721">
                <a:moveTo>
                  <a:pt x="0" y="114744"/>
                </a:moveTo>
                <a:lnTo>
                  <a:pt x="245220" y="114744"/>
                </a:lnTo>
                <a:lnTo>
                  <a:pt x="245220" y="0"/>
                </a:lnTo>
                <a:lnTo>
                  <a:pt x="490439" y="286861"/>
                </a:lnTo>
                <a:lnTo>
                  <a:pt x="245220" y="573721"/>
                </a:lnTo>
                <a:lnTo>
                  <a:pt x="245220" y="458977"/>
                </a:lnTo>
                <a:lnTo>
                  <a:pt x="0" y="458977"/>
                </a:lnTo>
                <a:lnTo>
                  <a:pt x="0" y="114744"/>
                </a:lnTo>
                <a:close/>
              </a:path>
            </a:pathLst>
          </a:cu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0" tIns="114744" rIns="147132" bIns="114744" numCol="1" spcCol="1270" anchor="ctr" anchorCtr="0">
            <a:noAutofit/>
          </a:bodyPr>
          <a:lstStyle/>
          <a:p>
            <a:pPr marL="0" lvl="0" indent="0" algn="ctr" defTabSz="711200">
              <a:lnSpc>
                <a:spcPct val="90000"/>
              </a:lnSpc>
              <a:spcBef>
                <a:spcPct val="0"/>
              </a:spcBef>
              <a:spcAft>
                <a:spcPct val="35000"/>
              </a:spcAft>
              <a:buNone/>
            </a:pPr>
            <a:endParaRPr lang="zh-CN" altLang="en-US" sz="1600" kern="1200"/>
          </a:p>
        </p:txBody>
      </p:sp>
      <p:sp>
        <p:nvSpPr>
          <p:cNvPr id="10" name="任意多边形: 形状 9">
            <a:extLst>
              <a:ext uri="{FF2B5EF4-FFF2-40B4-BE49-F238E27FC236}">
                <a16:creationId xmlns:a16="http://schemas.microsoft.com/office/drawing/2014/main" id="{89B7C9CC-03B6-43C0-A774-4A542357C76A}"/>
              </a:ext>
            </a:extLst>
          </p:cNvPr>
          <p:cNvSpPr/>
          <p:nvPr/>
        </p:nvSpPr>
        <p:spPr>
          <a:xfrm>
            <a:off x="4479661" y="1972555"/>
            <a:ext cx="2313394" cy="3112238"/>
          </a:xfrm>
          <a:custGeom>
            <a:avLst/>
            <a:gdLst>
              <a:gd name="connsiteX0" fmla="*/ 0 w 2313394"/>
              <a:gd name="connsiteY0" fmla="*/ 231339 h 3112238"/>
              <a:gd name="connsiteX1" fmla="*/ 231339 w 2313394"/>
              <a:gd name="connsiteY1" fmla="*/ 0 h 3112238"/>
              <a:gd name="connsiteX2" fmla="*/ 2082055 w 2313394"/>
              <a:gd name="connsiteY2" fmla="*/ 0 h 3112238"/>
              <a:gd name="connsiteX3" fmla="*/ 2313394 w 2313394"/>
              <a:gd name="connsiteY3" fmla="*/ 231339 h 3112238"/>
              <a:gd name="connsiteX4" fmla="*/ 2313394 w 2313394"/>
              <a:gd name="connsiteY4" fmla="*/ 2880899 h 3112238"/>
              <a:gd name="connsiteX5" fmla="*/ 2082055 w 2313394"/>
              <a:gd name="connsiteY5" fmla="*/ 3112238 h 3112238"/>
              <a:gd name="connsiteX6" fmla="*/ 231339 w 2313394"/>
              <a:gd name="connsiteY6" fmla="*/ 3112238 h 3112238"/>
              <a:gd name="connsiteX7" fmla="*/ 0 w 2313394"/>
              <a:gd name="connsiteY7" fmla="*/ 2880899 h 3112238"/>
              <a:gd name="connsiteX8" fmla="*/ 0 w 2313394"/>
              <a:gd name="connsiteY8" fmla="*/ 231339 h 3112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13394" h="3112238">
                <a:moveTo>
                  <a:pt x="0" y="231339"/>
                </a:moveTo>
                <a:cubicBezTo>
                  <a:pt x="0" y="103574"/>
                  <a:pt x="103574" y="0"/>
                  <a:pt x="231339" y="0"/>
                </a:cubicBezTo>
                <a:lnTo>
                  <a:pt x="2082055" y="0"/>
                </a:lnTo>
                <a:cubicBezTo>
                  <a:pt x="2209820" y="0"/>
                  <a:pt x="2313394" y="103574"/>
                  <a:pt x="2313394" y="231339"/>
                </a:cubicBezTo>
                <a:lnTo>
                  <a:pt x="2313394" y="2880899"/>
                </a:lnTo>
                <a:cubicBezTo>
                  <a:pt x="2313394" y="3008664"/>
                  <a:pt x="2209820" y="3112238"/>
                  <a:pt x="2082055" y="3112238"/>
                </a:cubicBezTo>
                <a:lnTo>
                  <a:pt x="231339" y="3112238"/>
                </a:lnTo>
                <a:cubicBezTo>
                  <a:pt x="103574" y="3112238"/>
                  <a:pt x="0" y="3008664"/>
                  <a:pt x="0" y="2880899"/>
                </a:cubicBezTo>
                <a:lnTo>
                  <a:pt x="0" y="231339"/>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6337" tIns="136337" rIns="136337" bIns="136337" numCol="1" spcCol="1270" anchor="ctr" anchorCtr="0">
            <a:noAutofit/>
          </a:bodyPr>
          <a:lstStyle/>
          <a:p>
            <a:pPr marL="0" lvl="0" indent="0" algn="ctr" defTabSz="800100">
              <a:lnSpc>
                <a:spcPct val="90000"/>
              </a:lnSpc>
              <a:spcBef>
                <a:spcPct val="0"/>
              </a:spcBef>
              <a:spcAft>
                <a:spcPct val="35000"/>
              </a:spcAft>
              <a:buNone/>
            </a:pPr>
            <a:r>
              <a:rPr lang="zh-CN" altLang="en-US" sz="1800" kern="1200" dirty="0">
                <a:solidFill>
                  <a:srgbClr val="FFFFFF"/>
                </a:solidFill>
                <a:latin typeface="微软雅黑" panose="020B0503020204020204" pitchFamily="34" charset="-122"/>
                <a:ea typeface="微软雅黑" panose="020B0503020204020204" pitchFamily="34" charset="-122"/>
                <a:cs typeface="+mn-cs"/>
              </a:rPr>
              <a:t>选择信息增益最大的属性作为测试属性，将测试属性中取值相同的样本划为同一个子样本集</a:t>
            </a:r>
          </a:p>
        </p:txBody>
      </p:sp>
      <p:sp>
        <p:nvSpPr>
          <p:cNvPr id="11" name="任意多边形: 形状 10">
            <a:extLst>
              <a:ext uri="{FF2B5EF4-FFF2-40B4-BE49-F238E27FC236}">
                <a16:creationId xmlns:a16="http://schemas.microsoft.com/office/drawing/2014/main" id="{9D20475E-8485-4659-9E29-7CC6880F1142}"/>
              </a:ext>
            </a:extLst>
          </p:cNvPr>
          <p:cNvSpPr/>
          <p:nvPr/>
        </p:nvSpPr>
        <p:spPr>
          <a:xfrm>
            <a:off x="7024395" y="3241813"/>
            <a:ext cx="490439" cy="573721"/>
          </a:xfrm>
          <a:custGeom>
            <a:avLst/>
            <a:gdLst>
              <a:gd name="connsiteX0" fmla="*/ 0 w 490439"/>
              <a:gd name="connsiteY0" fmla="*/ 114744 h 573721"/>
              <a:gd name="connsiteX1" fmla="*/ 245220 w 490439"/>
              <a:gd name="connsiteY1" fmla="*/ 114744 h 573721"/>
              <a:gd name="connsiteX2" fmla="*/ 245220 w 490439"/>
              <a:gd name="connsiteY2" fmla="*/ 0 h 573721"/>
              <a:gd name="connsiteX3" fmla="*/ 490439 w 490439"/>
              <a:gd name="connsiteY3" fmla="*/ 286861 h 573721"/>
              <a:gd name="connsiteX4" fmla="*/ 245220 w 490439"/>
              <a:gd name="connsiteY4" fmla="*/ 573721 h 573721"/>
              <a:gd name="connsiteX5" fmla="*/ 245220 w 490439"/>
              <a:gd name="connsiteY5" fmla="*/ 458977 h 573721"/>
              <a:gd name="connsiteX6" fmla="*/ 0 w 490439"/>
              <a:gd name="connsiteY6" fmla="*/ 458977 h 573721"/>
              <a:gd name="connsiteX7" fmla="*/ 0 w 490439"/>
              <a:gd name="connsiteY7" fmla="*/ 114744 h 573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0439" h="573721">
                <a:moveTo>
                  <a:pt x="0" y="114744"/>
                </a:moveTo>
                <a:lnTo>
                  <a:pt x="245220" y="114744"/>
                </a:lnTo>
                <a:lnTo>
                  <a:pt x="245220" y="0"/>
                </a:lnTo>
                <a:lnTo>
                  <a:pt x="490439" y="286861"/>
                </a:lnTo>
                <a:lnTo>
                  <a:pt x="245220" y="573721"/>
                </a:lnTo>
                <a:lnTo>
                  <a:pt x="245220" y="458977"/>
                </a:lnTo>
                <a:lnTo>
                  <a:pt x="0" y="458977"/>
                </a:lnTo>
                <a:lnTo>
                  <a:pt x="0" y="114744"/>
                </a:lnTo>
                <a:close/>
              </a:path>
            </a:pathLst>
          </a:cu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0" tIns="114744" rIns="147132" bIns="114744" numCol="1" spcCol="1270" anchor="ctr" anchorCtr="0">
            <a:noAutofit/>
          </a:bodyPr>
          <a:lstStyle/>
          <a:p>
            <a:pPr marL="0" lvl="0" indent="0" algn="ctr" defTabSz="711200">
              <a:lnSpc>
                <a:spcPct val="90000"/>
              </a:lnSpc>
              <a:spcBef>
                <a:spcPct val="0"/>
              </a:spcBef>
              <a:spcAft>
                <a:spcPct val="35000"/>
              </a:spcAft>
              <a:buNone/>
            </a:pPr>
            <a:endParaRPr lang="zh-CN" altLang="en-US" sz="1600" kern="1200"/>
          </a:p>
        </p:txBody>
      </p:sp>
      <p:sp>
        <p:nvSpPr>
          <p:cNvPr id="12" name="任意多边形: 形状 11">
            <a:extLst>
              <a:ext uri="{FF2B5EF4-FFF2-40B4-BE49-F238E27FC236}">
                <a16:creationId xmlns:a16="http://schemas.microsoft.com/office/drawing/2014/main" id="{D7C534FE-8D86-4921-B030-91A99FADF916}"/>
              </a:ext>
            </a:extLst>
          </p:cNvPr>
          <p:cNvSpPr/>
          <p:nvPr/>
        </p:nvSpPr>
        <p:spPr>
          <a:xfrm>
            <a:off x="7718413" y="1972555"/>
            <a:ext cx="2313394" cy="3112238"/>
          </a:xfrm>
          <a:custGeom>
            <a:avLst/>
            <a:gdLst>
              <a:gd name="connsiteX0" fmla="*/ 0 w 2313394"/>
              <a:gd name="connsiteY0" fmla="*/ 231339 h 3112238"/>
              <a:gd name="connsiteX1" fmla="*/ 231339 w 2313394"/>
              <a:gd name="connsiteY1" fmla="*/ 0 h 3112238"/>
              <a:gd name="connsiteX2" fmla="*/ 2082055 w 2313394"/>
              <a:gd name="connsiteY2" fmla="*/ 0 h 3112238"/>
              <a:gd name="connsiteX3" fmla="*/ 2313394 w 2313394"/>
              <a:gd name="connsiteY3" fmla="*/ 231339 h 3112238"/>
              <a:gd name="connsiteX4" fmla="*/ 2313394 w 2313394"/>
              <a:gd name="connsiteY4" fmla="*/ 2880899 h 3112238"/>
              <a:gd name="connsiteX5" fmla="*/ 2082055 w 2313394"/>
              <a:gd name="connsiteY5" fmla="*/ 3112238 h 3112238"/>
              <a:gd name="connsiteX6" fmla="*/ 231339 w 2313394"/>
              <a:gd name="connsiteY6" fmla="*/ 3112238 h 3112238"/>
              <a:gd name="connsiteX7" fmla="*/ 0 w 2313394"/>
              <a:gd name="connsiteY7" fmla="*/ 2880899 h 3112238"/>
              <a:gd name="connsiteX8" fmla="*/ 0 w 2313394"/>
              <a:gd name="connsiteY8" fmla="*/ 231339 h 3112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13394" h="3112238">
                <a:moveTo>
                  <a:pt x="0" y="231339"/>
                </a:moveTo>
                <a:cubicBezTo>
                  <a:pt x="0" y="103574"/>
                  <a:pt x="103574" y="0"/>
                  <a:pt x="231339" y="0"/>
                </a:cubicBezTo>
                <a:lnTo>
                  <a:pt x="2082055" y="0"/>
                </a:lnTo>
                <a:cubicBezTo>
                  <a:pt x="2209820" y="0"/>
                  <a:pt x="2313394" y="103574"/>
                  <a:pt x="2313394" y="231339"/>
                </a:cubicBezTo>
                <a:lnTo>
                  <a:pt x="2313394" y="2880899"/>
                </a:lnTo>
                <a:cubicBezTo>
                  <a:pt x="2313394" y="3008664"/>
                  <a:pt x="2209820" y="3112238"/>
                  <a:pt x="2082055" y="3112238"/>
                </a:cubicBezTo>
                <a:lnTo>
                  <a:pt x="231339" y="3112238"/>
                </a:lnTo>
                <a:cubicBezTo>
                  <a:pt x="103574" y="3112238"/>
                  <a:pt x="0" y="3008664"/>
                  <a:pt x="0" y="2880899"/>
                </a:cubicBezTo>
                <a:lnTo>
                  <a:pt x="0" y="231339"/>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6337" tIns="136337" rIns="136337" bIns="136337" numCol="1" spcCol="1270" anchor="ctr" anchorCtr="0">
            <a:noAutofit/>
          </a:bodyPr>
          <a:lstStyle/>
          <a:p>
            <a:pPr marL="0" lvl="0" indent="0" algn="ctr" defTabSz="800100">
              <a:lnSpc>
                <a:spcPct val="90000"/>
              </a:lnSpc>
              <a:spcBef>
                <a:spcPct val="0"/>
              </a:spcBef>
              <a:spcAft>
                <a:spcPct val="35000"/>
              </a:spcAft>
              <a:buNone/>
            </a:pPr>
            <a:r>
              <a:rPr lang="zh-CN" altLang="en-US" sz="1800" kern="1200" dirty="0">
                <a:solidFill>
                  <a:srgbClr val="FFFFFF"/>
                </a:solidFill>
                <a:latin typeface="微软雅黑" panose="020B0503020204020204" pitchFamily="34" charset="-122"/>
                <a:ea typeface="微软雅黑" panose="020B0503020204020204" pitchFamily="34" charset="-122"/>
                <a:cs typeface="+mn-cs"/>
              </a:rPr>
              <a:t>若子样本集的类别属性只含有单个类别，则分支为叶子节点，判断其属性值并标上相应的符号，然后返回调用处；否则对子样本集递归调用本算法</a:t>
            </a:r>
          </a:p>
        </p:txBody>
      </p:sp>
    </p:spTree>
    <p:extLst>
      <p:ext uri="{BB962C8B-B14F-4D97-AF65-F5344CB8AC3E}">
        <p14:creationId xmlns:p14="http://schemas.microsoft.com/office/powerpoint/2010/main" val="370465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ppt_x"/>
                                          </p:val>
                                        </p:tav>
                                        <p:tav tm="100000">
                                          <p:val>
                                            <p:strVal val="#ppt_x"/>
                                          </p:val>
                                        </p:tav>
                                      </p:tavLst>
                                    </p:anim>
                                    <p:anim calcmode="lin" valueType="num">
                                      <p:cBhvr additive="base">
                                        <p:cTn id="1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anim calcmode="lin" valueType="num">
                                      <p:cBhvr additive="base">
                                        <p:cTn id="23" dur="500" fill="hold"/>
                                        <p:tgtEl>
                                          <p:spTgt spid="11"/>
                                        </p:tgtEl>
                                        <p:attrNameLst>
                                          <p:attrName>ppt_x</p:attrName>
                                        </p:attrNameLst>
                                      </p:cBhvr>
                                      <p:tavLst>
                                        <p:tav tm="0">
                                          <p:val>
                                            <p:strVal val="#ppt_x"/>
                                          </p:val>
                                        </p:tav>
                                        <p:tav tm="100000">
                                          <p:val>
                                            <p:strVal val="#ppt_x"/>
                                          </p:val>
                                        </p:tav>
                                      </p:tavLst>
                                    </p:anim>
                                    <p:anim calcmode="lin" valueType="num">
                                      <p:cBhvr additive="base">
                                        <p:cTn id="24" dur="500" fill="hold"/>
                                        <p:tgtEl>
                                          <p:spTgt spid="11"/>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anim calcmode="lin" valueType="num">
                                      <p:cBhvr additive="base">
                                        <p:cTn id="27" dur="500" fill="hold"/>
                                        <p:tgtEl>
                                          <p:spTgt spid="12"/>
                                        </p:tgtEl>
                                        <p:attrNameLst>
                                          <p:attrName>ppt_x</p:attrName>
                                        </p:attrNameLst>
                                      </p:cBhvr>
                                      <p:tavLst>
                                        <p:tav tm="0">
                                          <p:val>
                                            <p:strVal val="#ppt_x"/>
                                          </p:val>
                                        </p:tav>
                                        <p:tav tm="100000">
                                          <p:val>
                                            <p:strVal val="#ppt_x"/>
                                          </p:val>
                                        </p:tav>
                                      </p:tavLst>
                                    </p:anim>
                                    <p:anim calcmode="lin" valueType="num">
                                      <p:cBhvr additive="base">
                                        <p:cTn id="2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smtClean="0"/>
              <a:t>决策树</a:t>
            </a:r>
            <a:endParaRPr lang="zh-CN" altLang="en-US" dirty="0"/>
          </a:p>
        </p:txBody>
      </p:sp>
      <p:sp>
        <p:nvSpPr>
          <p:cNvPr id="5" name="椭圆 4"/>
          <p:cNvSpPr/>
          <p:nvPr/>
        </p:nvSpPr>
        <p:spPr>
          <a:xfrm>
            <a:off x="3914585" y="1888269"/>
            <a:ext cx="457200" cy="457200"/>
          </a:xfrm>
          <a:prstGeom prst="ellipse">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dirty="0" smtClean="0"/>
              <a:t>A</a:t>
            </a:r>
            <a:r>
              <a:rPr lang="en-US" altLang="zh-CN" baseline="-25000" dirty="0" smtClean="0"/>
              <a:t>1</a:t>
            </a:r>
            <a:endParaRPr lang="zh-CN" altLang="en-US" baseline="-25000" dirty="0"/>
          </a:p>
        </p:txBody>
      </p:sp>
      <p:sp>
        <p:nvSpPr>
          <p:cNvPr id="6" name="椭圆 5"/>
          <p:cNvSpPr/>
          <p:nvPr/>
        </p:nvSpPr>
        <p:spPr>
          <a:xfrm>
            <a:off x="4676585" y="2726469"/>
            <a:ext cx="457200" cy="457200"/>
          </a:xfrm>
          <a:prstGeom prst="ellipse">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dirty="0" smtClean="0"/>
              <a:t>A</a:t>
            </a:r>
            <a:r>
              <a:rPr lang="en-US" altLang="zh-CN" baseline="-25000" dirty="0" smtClean="0"/>
              <a:t>2</a:t>
            </a:r>
            <a:endParaRPr lang="zh-CN" altLang="en-US" baseline="-25000" dirty="0"/>
          </a:p>
        </p:txBody>
      </p:sp>
      <p:sp>
        <p:nvSpPr>
          <p:cNvPr id="7" name="椭圆 6"/>
          <p:cNvSpPr/>
          <p:nvPr/>
        </p:nvSpPr>
        <p:spPr>
          <a:xfrm>
            <a:off x="3938493" y="3781601"/>
            <a:ext cx="457200" cy="457200"/>
          </a:xfrm>
          <a:prstGeom prst="ellipse">
            <a:avLst/>
          </a:prstGeom>
          <a:solidFill>
            <a:srgbClr val="7030A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4676585" y="3781601"/>
            <a:ext cx="457200" cy="457200"/>
          </a:xfrm>
          <a:prstGeom prst="ellipse">
            <a:avLst/>
          </a:prstGeom>
          <a:solidFill>
            <a:srgbClr val="FF000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箭头连接符 8"/>
          <p:cNvCxnSpPr>
            <a:stCxn id="5" idx="5"/>
            <a:endCxn id="6" idx="1"/>
          </p:cNvCxnSpPr>
          <p:nvPr/>
        </p:nvCxnSpPr>
        <p:spPr>
          <a:xfrm rot="16200000" flipH="1">
            <a:off x="4266730" y="2316614"/>
            <a:ext cx="514910" cy="438710"/>
          </a:xfrm>
          <a:prstGeom prst="straightConnector1">
            <a:avLst/>
          </a:prstGeom>
          <a:ln w="19050">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10" name="直接箭头连接符 9"/>
          <p:cNvCxnSpPr>
            <a:stCxn id="6" idx="4"/>
            <a:endCxn id="7" idx="0"/>
          </p:cNvCxnSpPr>
          <p:nvPr/>
        </p:nvCxnSpPr>
        <p:spPr>
          <a:xfrm flipH="1">
            <a:off x="4167093" y="3183669"/>
            <a:ext cx="738092" cy="597932"/>
          </a:xfrm>
          <a:prstGeom prst="straightConnector1">
            <a:avLst/>
          </a:prstGeom>
          <a:ln w="19050">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11" name="直接箭头连接符 10"/>
          <p:cNvCxnSpPr>
            <a:stCxn id="6" idx="4"/>
            <a:endCxn id="8" idx="0"/>
          </p:cNvCxnSpPr>
          <p:nvPr/>
        </p:nvCxnSpPr>
        <p:spPr>
          <a:xfrm>
            <a:off x="4905185" y="3183669"/>
            <a:ext cx="0" cy="597932"/>
          </a:xfrm>
          <a:prstGeom prst="straightConnector1">
            <a:avLst/>
          </a:prstGeom>
          <a:ln w="19050">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a:stCxn id="5" idx="3"/>
            <a:endCxn id="16" idx="7"/>
          </p:cNvCxnSpPr>
          <p:nvPr/>
        </p:nvCxnSpPr>
        <p:spPr>
          <a:xfrm flipH="1">
            <a:off x="3590645" y="2278514"/>
            <a:ext cx="390895" cy="503242"/>
          </a:xfrm>
          <a:prstGeom prst="straightConnector1">
            <a:avLst/>
          </a:prstGeom>
          <a:ln w="19050">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a:endCxn id="5" idx="0"/>
          </p:cNvCxnSpPr>
          <p:nvPr/>
        </p:nvCxnSpPr>
        <p:spPr>
          <a:xfrm rot="5400000">
            <a:off x="3952685" y="1697769"/>
            <a:ext cx="381000" cy="1588"/>
          </a:xfrm>
          <a:prstGeom prst="straightConnector1">
            <a:avLst/>
          </a:prstGeom>
          <a:ln w="19050">
            <a:solidFill>
              <a:schemeClr val="tx2"/>
            </a:solidFill>
            <a:tailEnd type="arrow"/>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3862293" y="4326669"/>
            <a:ext cx="633507" cy="369332"/>
          </a:xfrm>
          <a:prstGeom prst="rect">
            <a:avLst/>
          </a:prstGeom>
          <a:noFill/>
        </p:spPr>
        <p:txBody>
          <a:bodyPr wrap="none" rtlCol="0">
            <a:spAutoFit/>
          </a:bodyPr>
          <a:lstStyle/>
          <a:p>
            <a:r>
              <a:rPr lang="en-AU" altLang="zh-CN" dirty="0" smtClean="0">
                <a:solidFill>
                  <a:srgbClr val="FF0000"/>
                </a:solidFill>
              </a:rPr>
              <a:t>1 </a:t>
            </a:r>
            <a:r>
              <a:rPr lang="en-AU" altLang="zh-CN" dirty="0" smtClean="0"/>
              <a:t>: </a:t>
            </a:r>
            <a:r>
              <a:rPr lang="en-AU" altLang="zh-CN" dirty="0" smtClean="0">
                <a:solidFill>
                  <a:srgbClr val="7030A0"/>
                </a:solidFill>
              </a:rPr>
              <a:t>3</a:t>
            </a:r>
            <a:endParaRPr lang="zh-CN" altLang="en-US" dirty="0">
              <a:solidFill>
                <a:srgbClr val="7030A0"/>
              </a:solidFill>
            </a:endParaRPr>
          </a:p>
        </p:txBody>
      </p:sp>
      <p:sp>
        <p:nvSpPr>
          <p:cNvPr id="15" name="TextBox 14"/>
          <p:cNvSpPr txBox="1"/>
          <p:nvPr/>
        </p:nvSpPr>
        <p:spPr>
          <a:xfrm>
            <a:off x="4588431" y="4326669"/>
            <a:ext cx="633507" cy="369332"/>
          </a:xfrm>
          <a:prstGeom prst="rect">
            <a:avLst/>
          </a:prstGeom>
          <a:noFill/>
        </p:spPr>
        <p:txBody>
          <a:bodyPr wrap="none" rtlCol="0">
            <a:spAutoFit/>
          </a:bodyPr>
          <a:lstStyle/>
          <a:p>
            <a:r>
              <a:rPr lang="en-AU" altLang="zh-CN" dirty="0" smtClean="0">
                <a:solidFill>
                  <a:srgbClr val="FF0000"/>
                </a:solidFill>
              </a:rPr>
              <a:t>5 </a:t>
            </a:r>
            <a:r>
              <a:rPr lang="en-AU" altLang="zh-CN" dirty="0" smtClean="0"/>
              <a:t>: </a:t>
            </a:r>
            <a:r>
              <a:rPr lang="en-AU" altLang="zh-CN" dirty="0" smtClean="0">
                <a:solidFill>
                  <a:srgbClr val="7030A0"/>
                </a:solidFill>
              </a:rPr>
              <a:t>1</a:t>
            </a:r>
            <a:endParaRPr lang="zh-CN" altLang="en-US" dirty="0">
              <a:solidFill>
                <a:srgbClr val="7030A0"/>
              </a:solidFill>
            </a:endParaRPr>
          </a:p>
        </p:txBody>
      </p:sp>
      <p:sp>
        <p:nvSpPr>
          <p:cNvPr id="16" name="椭圆 15"/>
          <p:cNvSpPr/>
          <p:nvPr/>
        </p:nvSpPr>
        <p:spPr>
          <a:xfrm>
            <a:off x="3200400" y="2714801"/>
            <a:ext cx="457200" cy="457200"/>
          </a:xfrm>
          <a:prstGeom prst="ellipse">
            <a:avLst/>
          </a:prstGeom>
          <a:solidFill>
            <a:srgbClr val="FF000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TextBox 16"/>
          <p:cNvSpPr txBox="1"/>
          <p:nvPr/>
        </p:nvSpPr>
        <p:spPr>
          <a:xfrm>
            <a:off x="3124200" y="3276600"/>
            <a:ext cx="633507" cy="369332"/>
          </a:xfrm>
          <a:prstGeom prst="rect">
            <a:avLst/>
          </a:prstGeom>
          <a:noFill/>
        </p:spPr>
        <p:txBody>
          <a:bodyPr wrap="none" rtlCol="0">
            <a:spAutoFit/>
          </a:bodyPr>
          <a:lstStyle/>
          <a:p>
            <a:r>
              <a:rPr lang="en-AU" altLang="zh-CN" dirty="0" smtClean="0">
                <a:solidFill>
                  <a:srgbClr val="FF0000"/>
                </a:solidFill>
              </a:rPr>
              <a:t>3 </a:t>
            </a:r>
            <a:r>
              <a:rPr lang="en-AU" altLang="zh-CN" dirty="0" smtClean="0"/>
              <a:t>: </a:t>
            </a:r>
            <a:r>
              <a:rPr lang="en-AU" altLang="zh-CN" dirty="0" smtClean="0">
                <a:solidFill>
                  <a:srgbClr val="7030A0"/>
                </a:solidFill>
              </a:rPr>
              <a:t>0</a:t>
            </a:r>
            <a:endParaRPr lang="zh-CN" altLang="en-US" dirty="0">
              <a:solidFill>
                <a:srgbClr val="7030A0"/>
              </a:solidFill>
            </a:endParaRPr>
          </a:p>
        </p:txBody>
      </p:sp>
      <p:sp>
        <p:nvSpPr>
          <p:cNvPr id="18" name="椭圆 17"/>
          <p:cNvSpPr/>
          <p:nvPr/>
        </p:nvSpPr>
        <p:spPr>
          <a:xfrm>
            <a:off x="6629400" y="5410200"/>
            <a:ext cx="228600" cy="228600"/>
          </a:xfrm>
          <a:prstGeom prst="ellipse">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6634712" y="5827582"/>
            <a:ext cx="228600" cy="228600"/>
          </a:xfrm>
          <a:prstGeom prst="ellipse">
            <a:avLst/>
          </a:prstGeom>
          <a:solidFill>
            <a:srgbClr val="7030A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TextBox 19"/>
          <p:cNvSpPr txBox="1"/>
          <p:nvPr/>
        </p:nvSpPr>
        <p:spPr>
          <a:xfrm>
            <a:off x="7069049" y="5334000"/>
            <a:ext cx="1617751" cy="338554"/>
          </a:xfrm>
          <a:prstGeom prst="rect">
            <a:avLst/>
          </a:prstGeom>
          <a:noFill/>
        </p:spPr>
        <p:txBody>
          <a:bodyPr wrap="none" rtlCol="0">
            <a:spAutoFit/>
          </a:bodyPr>
          <a:lstStyle/>
          <a:p>
            <a:r>
              <a:rPr lang="en-AU" altLang="zh-CN" sz="1600" dirty="0" smtClean="0"/>
              <a:t>Decision Nodes</a:t>
            </a:r>
            <a:endParaRPr lang="zh-CN" altLang="en-US" sz="1600" dirty="0"/>
          </a:p>
        </p:txBody>
      </p:sp>
      <p:sp>
        <p:nvSpPr>
          <p:cNvPr id="21" name="TextBox 20"/>
          <p:cNvSpPr txBox="1"/>
          <p:nvPr/>
        </p:nvSpPr>
        <p:spPr>
          <a:xfrm>
            <a:off x="7091912" y="5979982"/>
            <a:ext cx="1233030" cy="338554"/>
          </a:xfrm>
          <a:prstGeom prst="rect">
            <a:avLst/>
          </a:prstGeom>
          <a:noFill/>
        </p:spPr>
        <p:txBody>
          <a:bodyPr wrap="none" rtlCol="0">
            <a:spAutoFit/>
          </a:bodyPr>
          <a:lstStyle/>
          <a:p>
            <a:r>
              <a:rPr lang="en-AU" altLang="zh-CN" sz="1600" dirty="0" smtClean="0"/>
              <a:t>Leaf Nodes</a:t>
            </a:r>
            <a:endParaRPr lang="zh-CN" altLang="en-US" sz="1600" dirty="0"/>
          </a:p>
        </p:txBody>
      </p:sp>
      <p:sp>
        <p:nvSpPr>
          <p:cNvPr id="22" name="椭圆 21"/>
          <p:cNvSpPr/>
          <p:nvPr/>
        </p:nvSpPr>
        <p:spPr>
          <a:xfrm>
            <a:off x="6634712" y="6208582"/>
            <a:ext cx="228600" cy="228600"/>
          </a:xfrm>
          <a:prstGeom prst="ellipse">
            <a:avLst/>
          </a:prstGeom>
          <a:solidFill>
            <a:srgbClr val="FF000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5398246" y="3781601"/>
            <a:ext cx="457200" cy="457200"/>
          </a:xfrm>
          <a:prstGeom prst="ellipse">
            <a:avLst/>
          </a:prstGeom>
          <a:solidFill>
            <a:srgbClr val="FF000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4" name="直接箭头连接符 23"/>
          <p:cNvCxnSpPr>
            <a:endCxn id="23" idx="0"/>
          </p:cNvCxnSpPr>
          <p:nvPr/>
        </p:nvCxnSpPr>
        <p:spPr>
          <a:xfrm>
            <a:off x="4905185" y="3183669"/>
            <a:ext cx="721661" cy="597932"/>
          </a:xfrm>
          <a:prstGeom prst="straightConnector1">
            <a:avLst/>
          </a:prstGeom>
          <a:ln w="19050">
            <a:solidFill>
              <a:schemeClr val="tx2"/>
            </a:solidFill>
            <a:tailEnd type="arrow"/>
          </a:ln>
        </p:spPr>
        <p:style>
          <a:lnRef idx="1">
            <a:schemeClr val="accent1"/>
          </a:lnRef>
          <a:fillRef idx="0">
            <a:schemeClr val="accent1"/>
          </a:fillRef>
          <a:effectRef idx="0">
            <a:schemeClr val="accent1"/>
          </a:effectRef>
          <a:fontRef idx="minor">
            <a:schemeClr val="tx1"/>
          </a:fontRef>
        </p:style>
      </p:cxnSp>
      <p:sp>
        <p:nvSpPr>
          <p:cNvPr id="25" name="TextBox 33"/>
          <p:cNvSpPr txBox="1"/>
          <p:nvPr/>
        </p:nvSpPr>
        <p:spPr>
          <a:xfrm>
            <a:off x="5310093" y="4315001"/>
            <a:ext cx="633507" cy="369332"/>
          </a:xfrm>
          <a:prstGeom prst="rect">
            <a:avLst/>
          </a:prstGeom>
          <a:noFill/>
        </p:spPr>
        <p:txBody>
          <a:bodyPr wrap="none" rtlCol="0">
            <a:spAutoFit/>
          </a:bodyPr>
          <a:lstStyle/>
          <a:p>
            <a:r>
              <a:rPr lang="en-AU" altLang="zh-CN" dirty="0" smtClean="0">
                <a:solidFill>
                  <a:srgbClr val="FF0000"/>
                </a:solidFill>
              </a:rPr>
              <a:t>0 </a:t>
            </a:r>
            <a:r>
              <a:rPr lang="en-AU" altLang="zh-CN" dirty="0" smtClean="0"/>
              <a:t>: </a:t>
            </a:r>
            <a:r>
              <a:rPr lang="en-AU" altLang="zh-CN" dirty="0" smtClean="0">
                <a:solidFill>
                  <a:srgbClr val="7030A0"/>
                </a:solidFill>
              </a:rPr>
              <a:t>0</a:t>
            </a:r>
            <a:endParaRPr lang="zh-CN" altLang="en-US" dirty="0">
              <a:solidFill>
                <a:srgbClr val="7030A0"/>
              </a:solidFill>
            </a:endParaRPr>
          </a:p>
        </p:txBody>
      </p:sp>
      <p:sp>
        <p:nvSpPr>
          <p:cNvPr id="26" name="TextBox 34"/>
          <p:cNvSpPr txBox="1"/>
          <p:nvPr/>
        </p:nvSpPr>
        <p:spPr>
          <a:xfrm>
            <a:off x="1265540" y="3777816"/>
            <a:ext cx="1877437" cy="369332"/>
          </a:xfrm>
          <a:prstGeom prst="rect">
            <a:avLst/>
          </a:prstGeom>
          <a:noFill/>
        </p:spPr>
        <p:txBody>
          <a:bodyPr wrap="none" rtlCol="0">
            <a:spAutoFit/>
          </a:bodyPr>
          <a:lstStyle/>
          <a:p>
            <a:r>
              <a:rPr lang="en-US" altLang="zh-CN" dirty="0" smtClean="0">
                <a:solidFill>
                  <a:srgbClr val="000000"/>
                </a:solidFill>
              </a:rPr>
              <a:t>Pure node, stop!</a:t>
            </a:r>
            <a:endParaRPr lang="zh-CN" altLang="en-US" dirty="0">
              <a:solidFill>
                <a:srgbClr val="000000"/>
              </a:solidFill>
            </a:endParaRPr>
          </a:p>
        </p:txBody>
      </p:sp>
      <p:cxnSp>
        <p:nvCxnSpPr>
          <p:cNvPr id="27" name="直接箭头连接符 26"/>
          <p:cNvCxnSpPr/>
          <p:nvPr/>
        </p:nvCxnSpPr>
        <p:spPr>
          <a:xfrm flipV="1">
            <a:off x="2400300" y="3248202"/>
            <a:ext cx="828486" cy="597931"/>
          </a:xfrm>
          <a:prstGeom prst="straightConnector1">
            <a:avLst/>
          </a:prstGeom>
          <a:ln w="19050">
            <a:solidFill>
              <a:schemeClr val="tx2"/>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28" name="TextBox 38"/>
          <p:cNvSpPr txBox="1"/>
          <p:nvPr/>
        </p:nvSpPr>
        <p:spPr>
          <a:xfrm>
            <a:off x="1855872" y="5421868"/>
            <a:ext cx="2710999" cy="369332"/>
          </a:xfrm>
          <a:prstGeom prst="rect">
            <a:avLst/>
          </a:prstGeom>
          <a:noFill/>
        </p:spPr>
        <p:txBody>
          <a:bodyPr wrap="none" rtlCol="0">
            <a:spAutoFit/>
          </a:bodyPr>
          <a:lstStyle/>
          <a:p>
            <a:r>
              <a:rPr lang="en-US" altLang="zh-CN" dirty="0" smtClean="0">
                <a:solidFill>
                  <a:srgbClr val="000000"/>
                </a:solidFill>
              </a:rPr>
              <a:t>No more attributes, stop!</a:t>
            </a:r>
            <a:endParaRPr lang="zh-CN" altLang="en-US" dirty="0">
              <a:solidFill>
                <a:srgbClr val="000000"/>
              </a:solidFill>
            </a:endParaRPr>
          </a:p>
        </p:txBody>
      </p:sp>
      <p:cxnSp>
        <p:nvCxnSpPr>
          <p:cNvPr id="29" name="直接箭头连接符 28"/>
          <p:cNvCxnSpPr>
            <a:endCxn id="15" idx="2"/>
          </p:cNvCxnSpPr>
          <p:nvPr/>
        </p:nvCxnSpPr>
        <p:spPr>
          <a:xfrm flipV="1">
            <a:off x="3609786" y="4696001"/>
            <a:ext cx="1295399" cy="725867"/>
          </a:xfrm>
          <a:prstGeom prst="straightConnector1">
            <a:avLst/>
          </a:prstGeom>
          <a:ln w="19050">
            <a:solidFill>
              <a:schemeClr val="tx2"/>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a:endCxn id="14" idx="2"/>
          </p:cNvCxnSpPr>
          <p:nvPr/>
        </p:nvCxnSpPr>
        <p:spPr>
          <a:xfrm flipV="1">
            <a:off x="3609786" y="4696001"/>
            <a:ext cx="569261" cy="725867"/>
          </a:xfrm>
          <a:prstGeom prst="straightConnector1">
            <a:avLst/>
          </a:prstGeom>
          <a:ln w="19050">
            <a:solidFill>
              <a:schemeClr val="tx2"/>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31" name="TextBox 47"/>
          <p:cNvSpPr txBox="1"/>
          <p:nvPr/>
        </p:nvSpPr>
        <p:spPr>
          <a:xfrm>
            <a:off x="6781800" y="3857801"/>
            <a:ext cx="2044149" cy="369332"/>
          </a:xfrm>
          <a:prstGeom prst="rect">
            <a:avLst/>
          </a:prstGeom>
          <a:noFill/>
        </p:spPr>
        <p:txBody>
          <a:bodyPr wrap="none" rtlCol="0">
            <a:spAutoFit/>
          </a:bodyPr>
          <a:lstStyle/>
          <a:p>
            <a:r>
              <a:rPr lang="en-US" altLang="zh-CN" dirty="0" smtClean="0">
                <a:solidFill>
                  <a:srgbClr val="000000"/>
                </a:solidFill>
              </a:rPr>
              <a:t>Empty node, stop!</a:t>
            </a:r>
            <a:endParaRPr lang="zh-CN" altLang="en-US" dirty="0">
              <a:solidFill>
                <a:srgbClr val="000000"/>
              </a:solidFill>
            </a:endParaRPr>
          </a:p>
        </p:txBody>
      </p:sp>
      <p:cxnSp>
        <p:nvCxnSpPr>
          <p:cNvPr id="32" name="直接箭头连接符 31"/>
          <p:cNvCxnSpPr/>
          <p:nvPr/>
        </p:nvCxnSpPr>
        <p:spPr>
          <a:xfrm flipH="1">
            <a:off x="5943600" y="4042467"/>
            <a:ext cx="805412" cy="0"/>
          </a:xfrm>
          <a:prstGeom prst="straightConnector1">
            <a:avLst/>
          </a:prstGeom>
          <a:ln w="19050">
            <a:solidFill>
              <a:schemeClr val="tx2"/>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33" name="TextBox 51"/>
          <p:cNvSpPr txBox="1"/>
          <p:nvPr/>
        </p:nvSpPr>
        <p:spPr>
          <a:xfrm>
            <a:off x="3123023" y="1158535"/>
            <a:ext cx="2254143" cy="400110"/>
          </a:xfrm>
          <a:prstGeom prst="rect">
            <a:avLst/>
          </a:prstGeom>
          <a:noFill/>
        </p:spPr>
        <p:txBody>
          <a:bodyPr wrap="none" rtlCol="0">
            <a:spAutoFit/>
          </a:bodyPr>
          <a:lstStyle/>
          <a:p>
            <a:r>
              <a:rPr lang="en-US" altLang="zh-CN" sz="2000" dirty="0" smtClean="0"/>
              <a:t>{</a:t>
            </a:r>
            <a:r>
              <a:rPr lang="en-US" altLang="zh-CN" sz="2000" dirty="0" smtClean="0">
                <a:solidFill>
                  <a:srgbClr val="FF0000"/>
                </a:solidFill>
                <a:latin typeface="Arial"/>
                <a:cs typeface="Arial"/>
                <a:sym typeface="Wingdings"/>
              </a:rPr>
              <a:t>♠♠♠♠♠♠♠♠♠</a:t>
            </a:r>
            <a:r>
              <a:rPr lang="en-US" altLang="zh-CN" sz="2000" dirty="0" smtClean="0">
                <a:solidFill>
                  <a:srgbClr val="7030A0"/>
                </a:solidFill>
              </a:rPr>
              <a:t>♣♣♣</a:t>
            </a:r>
            <a:r>
              <a:rPr lang="en-US" altLang="zh-CN" sz="2000" dirty="0">
                <a:solidFill>
                  <a:srgbClr val="7030A0"/>
                </a:solidFill>
              </a:rPr>
              <a:t>♣</a:t>
            </a:r>
            <a:r>
              <a:rPr lang="en-US" altLang="zh-CN" sz="2000" dirty="0" smtClean="0"/>
              <a:t>}</a:t>
            </a:r>
            <a:endParaRPr lang="zh-CN" altLang="en-US" sz="2000" dirty="0"/>
          </a:p>
        </p:txBody>
      </p:sp>
      <p:sp>
        <p:nvSpPr>
          <p:cNvPr id="34" name="TextBox 52"/>
          <p:cNvSpPr txBox="1"/>
          <p:nvPr/>
        </p:nvSpPr>
        <p:spPr>
          <a:xfrm>
            <a:off x="4724400" y="2345469"/>
            <a:ext cx="1829347" cy="400110"/>
          </a:xfrm>
          <a:prstGeom prst="rect">
            <a:avLst/>
          </a:prstGeom>
          <a:noFill/>
        </p:spPr>
        <p:txBody>
          <a:bodyPr wrap="none" rtlCol="0">
            <a:spAutoFit/>
          </a:bodyPr>
          <a:lstStyle/>
          <a:p>
            <a:r>
              <a:rPr lang="en-US" altLang="zh-CN" dirty="0" smtClean="0"/>
              <a:t>{</a:t>
            </a:r>
            <a:r>
              <a:rPr lang="en-US" altLang="zh-CN" sz="2000" dirty="0" smtClean="0">
                <a:solidFill>
                  <a:srgbClr val="FF0000"/>
                </a:solidFill>
                <a:latin typeface="Arial"/>
                <a:cs typeface="Arial"/>
                <a:sym typeface="Wingdings"/>
              </a:rPr>
              <a:t>♠♠♠♠♠♠</a:t>
            </a:r>
            <a:r>
              <a:rPr lang="en-US" altLang="zh-CN" sz="2000" dirty="0" smtClean="0">
                <a:solidFill>
                  <a:srgbClr val="7030A0"/>
                </a:solidFill>
              </a:rPr>
              <a:t>♣♣♣♣</a:t>
            </a:r>
            <a:r>
              <a:rPr lang="en-US" altLang="zh-CN" dirty="0" smtClean="0"/>
              <a:t>}</a:t>
            </a:r>
            <a:endParaRPr lang="zh-CN" altLang="en-US" dirty="0"/>
          </a:p>
        </p:txBody>
      </p:sp>
      <p:sp>
        <p:nvSpPr>
          <p:cNvPr id="35" name="TextBox 53"/>
          <p:cNvSpPr txBox="1"/>
          <p:nvPr/>
        </p:nvSpPr>
        <p:spPr>
          <a:xfrm>
            <a:off x="2834080" y="2333801"/>
            <a:ext cx="747320" cy="400110"/>
          </a:xfrm>
          <a:prstGeom prst="rect">
            <a:avLst/>
          </a:prstGeom>
          <a:noFill/>
        </p:spPr>
        <p:txBody>
          <a:bodyPr wrap="none" rtlCol="0">
            <a:spAutoFit/>
          </a:bodyPr>
          <a:lstStyle/>
          <a:p>
            <a:r>
              <a:rPr lang="en-US" altLang="zh-CN" dirty="0" smtClean="0"/>
              <a:t>{</a:t>
            </a:r>
            <a:r>
              <a:rPr lang="en-US" altLang="zh-CN" sz="2000" dirty="0" smtClean="0">
                <a:solidFill>
                  <a:srgbClr val="FF0000"/>
                </a:solidFill>
                <a:latin typeface="Arial"/>
                <a:cs typeface="Arial"/>
                <a:sym typeface="Wingdings"/>
              </a:rPr>
              <a:t>♠♠♠</a:t>
            </a:r>
            <a:r>
              <a:rPr lang="en-US" altLang="zh-CN" dirty="0" smtClean="0"/>
              <a:t>}</a:t>
            </a:r>
            <a:endParaRPr lang="zh-CN" altLang="en-US" dirty="0"/>
          </a:p>
        </p:txBody>
      </p:sp>
      <p:cxnSp>
        <p:nvCxnSpPr>
          <p:cNvPr id="36" name="直接箭头连接符 35"/>
          <p:cNvCxnSpPr>
            <a:endCxn id="34" idx="2"/>
          </p:cNvCxnSpPr>
          <p:nvPr/>
        </p:nvCxnSpPr>
        <p:spPr>
          <a:xfrm flipV="1">
            <a:off x="5626846" y="2745579"/>
            <a:ext cx="12228" cy="1032238"/>
          </a:xfrm>
          <a:prstGeom prst="straightConnector1">
            <a:avLst/>
          </a:prstGeom>
          <a:ln w="19050">
            <a:solidFill>
              <a:schemeClr val="tx2"/>
            </a:solidFill>
            <a:prstDash val="sysDash"/>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7741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35"/>
                                        </p:tgtEl>
                                        <p:attrNameLst>
                                          <p:attrName>style.visibility</p:attrName>
                                        </p:attrNameLst>
                                      </p:cBhvr>
                                      <p:to>
                                        <p:strVal val="visible"/>
                                      </p:to>
                                    </p:set>
                                    <p:animEffect transition="in" filter="fade">
                                      <p:cBhvr>
                                        <p:cTn id="20" dur="500"/>
                                        <p:tgtEl>
                                          <p:spTgt spid="35"/>
                                        </p:tgtEl>
                                      </p:cBhvr>
                                    </p:animEffect>
                                  </p:childTnLst>
                                </p:cTn>
                              </p:par>
                            </p:childTnLst>
                          </p:cTn>
                        </p:par>
                        <p:par>
                          <p:cTn id="21" fill="hold">
                            <p:stCondLst>
                              <p:cond delay="1000"/>
                            </p:stCondLst>
                            <p:childTnLst>
                              <p:par>
                                <p:cTn id="22" presetID="10" presetClass="entr" presetSubtype="0" fill="hold" grpId="0" nodeType="after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fade">
                                      <p:cBhvr>
                                        <p:cTn id="24" dur="500"/>
                                        <p:tgtEl>
                                          <p:spTgt spid="16"/>
                                        </p:tgtEl>
                                      </p:cBhvr>
                                    </p:animEffect>
                                  </p:childTnLst>
                                </p:cTn>
                              </p:par>
                            </p:childTnLst>
                          </p:cTn>
                        </p:par>
                        <p:par>
                          <p:cTn id="25" fill="hold">
                            <p:stCondLst>
                              <p:cond delay="1500"/>
                            </p:stCondLst>
                            <p:childTnLst>
                              <p:par>
                                <p:cTn id="26" presetID="10" presetClass="entr" presetSubtype="0" fill="hold" grpId="0" nodeType="after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fade">
                                      <p:cBhvr>
                                        <p:cTn id="28" dur="500"/>
                                        <p:tgtEl>
                                          <p:spTgt spid="17"/>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26"/>
                                        </p:tgtEl>
                                        <p:attrNameLst>
                                          <p:attrName>style.visibility</p:attrName>
                                        </p:attrNameLst>
                                      </p:cBhvr>
                                      <p:to>
                                        <p:strVal val="visible"/>
                                      </p:to>
                                    </p:set>
                                    <p:animEffect transition="in" filter="fade">
                                      <p:cBhvr>
                                        <p:cTn id="33" dur="500"/>
                                        <p:tgtEl>
                                          <p:spTgt spid="26"/>
                                        </p:tgtEl>
                                      </p:cBhvr>
                                    </p:animEffect>
                                  </p:childTnLst>
                                </p:cTn>
                              </p:par>
                              <p:par>
                                <p:cTn id="34" presetID="10" presetClass="entr" presetSubtype="0" fill="hold" nodeType="withEffect">
                                  <p:stCondLst>
                                    <p:cond delay="0"/>
                                  </p:stCondLst>
                                  <p:childTnLst>
                                    <p:set>
                                      <p:cBhvr>
                                        <p:cTn id="35" dur="1" fill="hold">
                                          <p:stCondLst>
                                            <p:cond delay="0"/>
                                          </p:stCondLst>
                                        </p:cTn>
                                        <p:tgtEl>
                                          <p:spTgt spid="27"/>
                                        </p:tgtEl>
                                        <p:attrNameLst>
                                          <p:attrName>style.visibility</p:attrName>
                                        </p:attrNameLst>
                                      </p:cBhvr>
                                      <p:to>
                                        <p:strVal val="visible"/>
                                      </p:to>
                                    </p:set>
                                    <p:animEffect transition="in" filter="fade">
                                      <p:cBhvr>
                                        <p:cTn id="36" dur="500"/>
                                        <p:tgtEl>
                                          <p:spTgt spid="27"/>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9"/>
                                        </p:tgtEl>
                                        <p:attrNameLst>
                                          <p:attrName>style.visibility</p:attrName>
                                        </p:attrNameLst>
                                      </p:cBhvr>
                                      <p:to>
                                        <p:strVal val="visible"/>
                                      </p:to>
                                    </p:set>
                                    <p:animEffect transition="in" filter="fade">
                                      <p:cBhvr>
                                        <p:cTn id="41" dur="500"/>
                                        <p:tgtEl>
                                          <p:spTgt spid="9"/>
                                        </p:tgtEl>
                                      </p:cBhvr>
                                    </p:animEffect>
                                  </p:childTnLst>
                                </p:cTn>
                              </p:par>
                            </p:childTnLst>
                          </p:cTn>
                        </p:par>
                        <p:par>
                          <p:cTn id="42" fill="hold">
                            <p:stCondLst>
                              <p:cond delay="500"/>
                            </p:stCondLst>
                            <p:childTnLst>
                              <p:par>
                                <p:cTn id="43" presetID="10" presetClass="entr" presetSubtype="0" fill="hold" grpId="0" nodeType="afterEffect">
                                  <p:stCondLst>
                                    <p:cond delay="0"/>
                                  </p:stCondLst>
                                  <p:childTnLst>
                                    <p:set>
                                      <p:cBhvr>
                                        <p:cTn id="44" dur="1" fill="hold">
                                          <p:stCondLst>
                                            <p:cond delay="0"/>
                                          </p:stCondLst>
                                        </p:cTn>
                                        <p:tgtEl>
                                          <p:spTgt spid="34"/>
                                        </p:tgtEl>
                                        <p:attrNameLst>
                                          <p:attrName>style.visibility</p:attrName>
                                        </p:attrNameLst>
                                      </p:cBhvr>
                                      <p:to>
                                        <p:strVal val="visible"/>
                                      </p:to>
                                    </p:set>
                                    <p:animEffect transition="in" filter="fade">
                                      <p:cBhvr>
                                        <p:cTn id="45" dur="500"/>
                                        <p:tgtEl>
                                          <p:spTgt spid="34"/>
                                        </p:tgtEl>
                                      </p:cBhvr>
                                    </p:animEffect>
                                  </p:childTnLst>
                                </p:cTn>
                              </p:par>
                            </p:childTnLst>
                          </p:cTn>
                        </p:par>
                        <p:par>
                          <p:cTn id="46" fill="hold">
                            <p:stCondLst>
                              <p:cond delay="1000"/>
                            </p:stCondLst>
                            <p:childTnLst>
                              <p:par>
                                <p:cTn id="47" presetID="10" presetClass="entr" presetSubtype="0" fill="hold" grpId="0" nodeType="afterEffect">
                                  <p:stCondLst>
                                    <p:cond delay="0"/>
                                  </p:stCondLst>
                                  <p:childTnLst>
                                    <p:set>
                                      <p:cBhvr>
                                        <p:cTn id="48" dur="1" fill="hold">
                                          <p:stCondLst>
                                            <p:cond delay="0"/>
                                          </p:stCondLst>
                                        </p:cTn>
                                        <p:tgtEl>
                                          <p:spTgt spid="6"/>
                                        </p:tgtEl>
                                        <p:attrNameLst>
                                          <p:attrName>style.visibility</p:attrName>
                                        </p:attrNameLst>
                                      </p:cBhvr>
                                      <p:to>
                                        <p:strVal val="visible"/>
                                      </p:to>
                                    </p:set>
                                    <p:animEffect transition="in" filter="fade">
                                      <p:cBhvr>
                                        <p:cTn id="49" dur="500"/>
                                        <p:tgtEl>
                                          <p:spTgt spid="6"/>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10"/>
                                        </p:tgtEl>
                                        <p:attrNameLst>
                                          <p:attrName>style.visibility</p:attrName>
                                        </p:attrNameLst>
                                      </p:cBhvr>
                                      <p:to>
                                        <p:strVal val="visible"/>
                                      </p:to>
                                    </p:set>
                                    <p:animEffect transition="in" filter="fade">
                                      <p:cBhvr>
                                        <p:cTn id="54" dur="500"/>
                                        <p:tgtEl>
                                          <p:spTgt spid="10"/>
                                        </p:tgtEl>
                                      </p:cBhvr>
                                    </p:animEffect>
                                  </p:childTnLst>
                                </p:cTn>
                              </p:par>
                            </p:childTnLst>
                          </p:cTn>
                        </p:par>
                        <p:par>
                          <p:cTn id="55" fill="hold">
                            <p:stCondLst>
                              <p:cond delay="500"/>
                            </p:stCondLst>
                            <p:childTnLst>
                              <p:par>
                                <p:cTn id="56" presetID="10" presetClass="entr" presetSubtype="0" fill="hold" grpId="0" nodeType="afterEffect">
                                  <p:stCondLst>
                                    <p:cond delay="0"/>
                                  </p:stCondLst>
                                  <p:childTnLst>
                                    <p:set>
                                      <p:cBhvr>
                                        <p:cTn id="57" dur="1" fill="hold">
                                          <p:stCondLst>
                                            <p:cond delay="0"/>
                                          </p:stCondLst>
                                        </p:cTn>
                                        <p:tgtEl>
                                          <p:spTgt spid="7"/>
                                        </p:tgtEl>
                                        <p:attrNameLst>
                                          <p:attrName>style.visibility</p:attrName>
                                        </p:attrNameLst>
                                      </p:cBhvr>
                                      <p:to>
                                        <p:strVal val="visible"/>
                                      </p:to>
                                    </p:set>
                                    <p:animEffect transition="in" filter="fade">
                                      <p:cBhvr>
                                        <p:cTn id="58" dur="500"/>
                                        <p:tgtEl>
                                          <p:spTgt spid="7"/>
                                        </p:tgtEl>
                                      </p:cBhvr>
                                    </p:animEffect>
                                  </p:childTnLst>
                                </p:cTn>
                              </p:par>
                            </p:childTnLst>
                          </p:cTn>
                        </p:par>
                        <p:par>
                          <p:cTn id="59" fill="hold">
                            <p:stCondLst>
                              <p:cond delay="1000"/>
                            </p:stCondLst>
                            <p:childTnLst>
                              <p:par>
                                <p:cTn id="60" presetID="10" presetClass="entr" presetSubtype="0" fill="hold" grpId="0" nodeType="afterEffect">
                                  <p:stCondLst>
                                    <p:cond delay="0"/>
                                  </p:stCondLst>
                                  <p:childTnLst>
                                    <p:set>
                                      <p:cBhvr>
                                        <p:cTn id="61" dur="1" fill="hold">
                                          <p:stCondLst>
                                            <p:cond delay="0"/>
                                          </p:stCondLst>
                                        </p:cTn>
                                        <p:tgtEl>
                                          <p:spTgt spid="14"/>
                                        </p:tgtEl>
                                        <p:attrNameLst>
                                          <p:attrName>style.visibility</p:attrName>
                                        </p:attrNameLst>
                                      </p:cBhvr>
                                      <p:to>
                                        <p:strVal val="visible"/>
                                      </p:to>
                                    </p:set>
                                    <p:animEffect transition="in" filter="fade">
                                      <p:cBhvr>
                                        <p:cTn id="62" dur="500"/>
                                        <p:tgtEl>
                                          <p:spTgt spid="14"/>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11"/>
                                        </p:tgtEl>
                                        <p:attrNameLst>
                                          <p:attrName>style.visibility</p:attrName>
                                        </p:attrNameLst>
                                      </p:cBhvr>
                                      <p:to>
                                        <p:strVal val="visible"/>
                                      </p:to>
                                    </p:set>
                                    <p:animEffect transition="in" filter="fade">
                                      <p:cBhvr>
                                        <p:cTn id="67" dur="500"/>
                                        <p:tgtEl>
                                          <p:spTgt spid="11"/>
                                        </p:tgtEl>
                                      </p:cBhvr>
                                    </p:animEffect>
                                  </p:childTnLst>
                                </p:cTn>
                              </p:par>
                            </p:childTnLst>
                          </p:cTn>
                        </p:par>
                        <p:par>
                          <p:cTn id="68" fill="hold">
                            <p:stCondLst>
                              <p:cond delay="500"/>
                            </p:stCondLst>
                            <p:childTnLst>
                              <p:par>
                                <p:cTn id="69" presetID="10" presetClass="entr" presetSubtype="0" fill="hold" grpId="0" nodeType="afterEffect">
                                  <p:stCondLst>
                                    <p:cond delay="0"/>
                                  </p:stCondLst>
                                  <p:childTnLst>
                                    <p:set>
                                      <p:cBhvr>
                                        <p:cTn id="70" dur="1" fill="hold">
                                          <p:stCondLst>
                                            <p:cond delay="0"/>
                                          </p:stCondLst>
                                        </p:cTn>
                                        <p:tgtEl>
                                          <p:spTgt spid="8"/>
                                        </p:tgtEl>
                                        <p:attrNameLst>
                                          <p:attrName>style.visibility</p:attrName>
                                        </p:attrNameLst>
                                      </p:cBhvr>
                                      <p:to>
                                        <p:strVal val="visible"/>
                                      </p:to>
                                    </p:set>
                                    <p:animEffect transition="in" filter="fade">
                                      <p:cBhvr>
                                        <p:cTn id="71" dur="500"/>
                                        <p:tgtEl>
                                          <p:spTgt spid="8"/>
                                        </p:tgtEl>
                                      </p:cBhvr>
                                    </p:animEffect>
                                  </p:childTnLst>
                                </p:cTn>
                              </p:par>
                            </p:childTnLst>
                          </p:cTn>
                        </p:par>
                        <p:par>
                          <p:cTn id="72" fill="hold">
                            <p:stCondLst>
                              <p:cond delay="1000"/>
                            </p:stCondLst>
                            <p:childTnLst>
                              <p:par>
                                <p:cTn id="73" presetID="10" presetClass="entr" presetSubtype="0" fill="hold" grpId="0" nodeType="afterEffect">
                                  <p:stCondLst>
                                    <p:cond delay="0"/>
                                  </p:stCondLst>
                                  <p:childTnLst>
                                    <p:set>
                                      <p:cBhvr>
                                        <p:cTn id="74" dur="1" fill="hold">
                                          <p:stCondLst>
                                            <p:cond delay="0"/>
                                          </p:stCondLst>
                                        </p:cTn>
                                        <p:tgtEl>
                                          <p:spTgt spid="15"/>
                                        </p:tgtEl>
                                        <p:attrNameLst>
                                          <p:attrName>style.visibility</p:attrName>
                                        </p:attrNameLst>
                                      </p:cBhvr>
                                      <p:to>
                                        <p:strVal val="visible"/>
                                      </p:to>
                                    </p:set>
                                    <p:animEffect transition="in" filter="fade">
                                      <p:cBhvr>
                                        <p:cTn id="75" dur="500"/>
                                        <p:tgtEl>
                                          <p:spTgt spid="15"/>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grpId="0" nodeType="clickEffect">
                                  <p:stCondLst>
                                    <p:cond delay="0"/>
                                  </p:stCondLst>
                                  <p:childTnLst>
                                    <p:set>
                                      <p:cBhvr>
                                        <p:cTn id="79" dur="1" fill="hold">
                                          <p:stCondLst>
                                            <p:cond delay="0"/>
                                          </p:stCondLst>
                                        </p:cTn>
                                        <p:tgtEl>
                                          <p:spTgt spid="28"/>
                                        </p:tgtEl>
                                        <p:attrNameLst>
                                          <p:attrName>style.visibility</p:attrName>
                                        </p:attrNameLst>
                                      </p:cBhvr>
                                      <p:to>
                                        <p:strVal val="visible"/>
                                      </p:to>
                                    </p:set>
                                    <p:animEffect transition="in" filter="fade">
                                      <p:cBhvr>
                                        <p:cTn id="80" dur="500"/>
                                        <p:tgtEl>
                                          <p:spTgt spid="28"/>
                                        </p:tgtEl>
                                      </p:cBhvr>
                                    </p:animEffect>
                                  </p:childTnLst>
                                </p:cTn>
                              </p:par>
                              <p:par>
                                <p:cTn id="81" presetID="10" presetClass="entr" presetSubtype="0" fill="hold" nodeType="withEffect">
                                  <p:stCondLst>
                                    <p:cond delay="0"/>
                                  </p:stCondLst>
                                  <p:childTnLst>
                                    <p:set>
                                      <p:cBhvr>
                                        <p:cTn id="82" dur="1" fill="hold">
                                          <p:stCondLst>
                                            <p:cond delay="0"/>
                                          </p:stCondLst>
                                        </p:cTn>
                                        <p:tgtEl>
                                          <p:spTgt spid="30"/>
                                        </p:tgtEl>
                                        <p:attrNameLst>
                                          <p:attrName>style.visibility</p:attrName>
                                        </p:attrNameLst>
                                      </p:cBhvr>
                                      <p:to>
                                        <p:strVal val="visible"/>
                                      </p:to>
                                    </p:set>
                                    <p:animEffect transition="in" filter="fade">
                                      <p:cBhvr>
                                        <p:cTn id="83" dur="500"/>
                                        <p:tgtEl>
                                          <p:spTgt spid="30"/>
                                        </p:tgtEl>
                                      </p:cBhvr>
                                    </p:animEffect>
                                  </p:childTnLst>
                                </p:cTn>
                              </p:par>
                              <p:par>
                                <p:cTn id="84" presetID="10" presetClass="entr" presetSubtype="0" fill="hold" nodeType="withEffect">
                                  <p:stCondLst>
                                    <p:cond delay="0"/>
                                  </p:stCondLst>
                                  <p:childTnLst>
                                    <p:set>
                                      <p:cBhvr>
                                        <p:cTn id="85" dur="1" fill="hold">
                                          <p:stCondLst>
                                            <p:cond delay="0"/>
                                          </p:stCondLst>
                                        </p:cTn>
                                        <p:tgtEl>
                                          <p:spTgt spid="29"/>
                                        </p:tgtEl>
                                        <p:attrNameLst>
                                          <p:attrName>style.visibility</p:attrName>
                                        </p:attrNameLst>
                                      </p:cBhvr>
                                      <p:to>
                                        <p:strVal val="visible"/>
                                      </p:to>
                                    </p:set>
                                    <p:animEffect transition="in" filter="fade">
                                      <p:cBhvr>
                                        <p:cTn id="86" dur="500"/>
                                        <p:tgtEl>
                                          <p:spTgt spid="29"/>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nodeType="clickEffect">
                                  <p:stCondLst>
                                    <p:cond delay="0"/>
                                  </p:stCondLst>
                                  <p:childTnLst>
                                    <p:set>
                                      <p:cBhvr>
                                        <p:cTn id="90" dur="1" fill="hold">
                                          <p:stCondLst>
                                            <p:cond delay="0"/>
                                          </p:stCondLst>
                                        </p:cTn>
                                        <p:tgtEl>
                                          <p:spTgt spid="24"/>
                                        </p:tgtEl>
                                        <p:attrNameLst>
                                          <p:attrName>style.visibility</p:attrName>
                                        </p:attrNameLst>
                                      </p:cBhvr>
                                      <p:to>
                                        <p:strVal val="visible"/>
                                      </p:to>
                                    </p:set>
                                    <p:animEffect transition="in" filter="fade">
                                      <p:cBhvr>
                                        <p:cTn id="91" dur="500"/>
                                        <p:tgtEl>
                                          <p:spTgt spid="24"/>
                                        </p:tgtEl>
                                      </p:cBhvr>
                                    </p:animEffect>
                                  </p:childTnLst>
                                </p:cTn>
                              </p:par>
                            </p:childTnLst>
                          </p:cTn>
                        </p:par>
                        <p:par>
                          <p:cTn id="92" fill="hold">
                            <p:stCondLst>
                              <p:cond delay="500"/>
                            </p:stCondLst>
                            <p:childTnLst>
                              <p:par>
                                <p:cTn id="93" presetID="10" presetClass="entr" presetSubtype="0" fill="hold" grpId="0" nodeType="afterEffect">
                                  <p:stCondLst>
                                    <p:cond delay="0"/>
                                  </p:stCondLst>
                                  <p:childTnLst>
                                    <p:set>
                                      <p:cBhvr>
                                        <p:cTn id="94" dur="1" fill="hold">
                                          <p:stCondLst>
                                            <p:cond delay="0"/>
                                          </p:stCondLst>
                                        </p:cTn>
                                        <p:tgtEl>
                                          <p:spTgt spid="23"/>
                                        </p:tgtEl>
                                        <p:attrNameLst>
                                          <p:attrName>style.visibility</p:attrName>
                                        </p:attrNameLst>
                                      </p:cBhvr>
                                      <p:to>
                                        <p:strVal val="visible"/>
                                      </p:to>
                                    </p:set>
                                    <p:animEffect transition="in" filter="fade">
                                      <p:cBhvr>
                                        <p:cTn id="95" dur="500"/>
                                        <p:tgtEl>
                                          <p:spTgt spid="23"/>
                                        </p:tgtEl>
                                      </p:cBhvr>
                                    </p:animEffect>
                                  </p:childTnLst>
                                </p:cTn>
                              </p:par>
                            </p:childTnLst>
                          </p:cTn>
                        </p:par>
                        <p:par>
                          <p:cTn id="96" fill="hold">
                            <p:stCondLst>
                              <p:cond delay="1000"/>
                            </p:stCondLst>
                            <p:childTnLst>
                              <p:par>
                                <p:cTn id="97" presetID="10" presetClass="entr" presetSubtype="0" fill="hold" grpId="0" nodeType="afterEffect">
                                  <p:stCondLst>
                                    <p:cond delay="0"/>
                                  </p:stCondLst>
                                  <p:childTnLst>
                                    <p:set>
                                      <p:cBhvr>
                                        <p:cTn id="98" dur="1" fill="hold">
                                          <p:stCondLst>
                                            <p:cond delay="0"/>
                                          </p:stCondLst>
                                        </p:cTn>
                                        <p:tgtEl>
                                          <p:spTgt spid="25"/>
                                        </p:tgtEl>
                                        <p:attrNameLst>
                                          <p:attrName>style.visibility</p:attrName>
                                        </p:attrNameLst>
                                      </p:cBhvr>
                                      <p:to>
                                        <p:strVal val="visible"/>
                                      </p:to>
                                    </p:set>
                                    <p:animEffect transition="in" filter="fade">
                                      <p:cBhvr>
                                        <p:cTn id="99" dur="500"/>
                                        <p:tgtEl>
                                          <p:spTgt spid="25"/>
                                        </p:tgtEl>
                                      </p:cBhvr>
                                    </p:animEffect>
                                  </p:childTnLst>
                                </p:cTn>
                              </p:par>
                            </p:childTnLst>
                          </p:cTn>
                        </p:par>
                      </p:childTnLst>
                    </p:cTn>
                  </p:par>
                  <p:par>
                    <p:cTn id="100" fill="hold">
                      <p:stCondLst>
                        <p:cond delay="indefinite"/>
                      </p:stCondLst>
                      <p:childTnLst>
                        <p:par>
                          <p:cTn id="101" fill="hold">
                            <p:stCondLst>
                              <p:cond delay="0"/>
                            </p:stCondLst>
                            <p:childTnLst>
                              <p:par>
                                <p:cTn id="102" presetID="10" presetClass="entr" presetSubtype="0" fill="hold" grpId="0" nodeType="clickEffect">
                                  <p:stCondLst>
                                    <p:cond delay="0"/>
                                  </p:stCondLst>
                                  <p:childTnLst>
                                    <p:set>
                                      <p:cBhvr>
                                        <p:cTn id="103" dur="1" fill="hold">
                                          <p:stCondLst>
                                            <p:cond delay="0"/>
                                          </p:stCondLst>
                                        </p:cTn>
                                        <p:tgtEl>
                                          <p:spTgt spid="31"/>
                                        </p:tgtEl>
                                        <p:attrNameLst>
                                          <p:attrName>style.visibility</p:attrName>
                                        </p:attrNameLst>
                                      </p:cBhvr>
                                      <p:to>
                                        <p:strVal val="visible"/>
                                      </p:to>
                                    </p:set>
                                    <p:animEffect transition="in" filter="fade">
                                      <p:cBhvr>
                                        <p:cTn id="104" dur="500"/>
                                        <p:tgtEl>
                                          <p:spTgt spid="31"/>
                                        </p:tgtEl>
                                      </p:cBhvr>
                                    </p:animEffect>
                                  </p:childTnLst>
                                </p:cTn>
                              </p:par>
                              <p:par>
                                <p:cTn id="105" presetID="10" presetClass="entr" presetSubtype="0" fill="hold" nodeType="withEffect">
                                  <p:stCondLst>
                                    <p:cond delay="0"/>
                                  </p:stCondLst>
                                  <p:childTnLst>
                                    <p:set>
                                      <p:cBhvr>
                                        <p:cTn id="106" dur="1" fill="hold">
                                          <p:stCondLst>
                                            <p:cond delay="0"/>
                                          </p:stCondLst>
                                        </p:cTn>
                                        <p:tgtEl>
                                          <p:spTgt spid="32"/>
                                        </p:tgtEl>
                                        <p:attrNameLst>
                                          <p:attrName>style.visibility</p:attrName>
                                        </p:attrNameLst>
                                      </p:cBhvr>
                                      <p:to>
                                        <p:strVal val="visible"/>
                                      </p:to>
                                    </p:set>
                                    <p:animEffect transition="in" filter="fade">
                                      <p:cBhvr>
                                        <p:cTn id="107" dur="500"/>
                                        <p:tgtEl>
                                          <p:spTgt spid="32"/>
                                        </p:tgtEl>
                                      </p:cBhvr>
                                    </p:animEffect>
                                  </p:childTnLst>
                                </p:cTn>
                              </p:par>
                            </p:childTnLst>
                          </p:cTn>
                        </p:par>
                      </p:childTnLst>
                    </p:cTn>
                  </p:par>
                  <p:par>
                    <p:cTn id="108" fill="hold">
                      <p:stCondLst>
                        <p:cond delay="indefinite"/>
                      </p:stCondLst>
                      <p:childTnLst>
                        <p:par>
                          <p:cTn id="109" fill="hold">
                            <p:stCondLst>
                              <p:cond delay="0"/>
                            </p:stCondLst>
                            <p:childTnLst>
                              <p:par>
                                <p:cTn id="110" presetID="10" presetClass="entr" presetSubtype="0" fill="hold" nodeType="clickEffect">
                                  <p:stCondLst>
                                    <p:cond delay="0"/>
                                  </p:stCondLst>
                                  <p:childTnLst>
                                    <p:set>
                                      <p:cBhvr>
                                        <p:cTn id="111" dur="1" fill="hold">
                                          <p:stCondLst>
                                            <p:cond delay="0"/>
                                          </p:stCondLst>
                                        </p:cTn>
                                        <p:tgtEl>
                                          <p:spTgt spid="36"/>
                                        </p:tgtEl>
                                        <p:attrNameLst>
                                          <p:attrName>style.visibility</p:attrName>
                                        </p:attrNameLst>
                                      </p:cBhvr>
                                      <p:to>
                                        <p:strVal val="visible"/>
                                      </p:to>
                                    </p:set>
                                    <p:animEffect transition="in" filter="fade">
                                      <p:cBhvr>
                                        <p:cTn id="112"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14" grpId="0"/>
      <p:bldP spid="15" grpId="0"/>
      <p:bldP spid="16" grpId="0" animBg="1"/>
      <p:bldP spid="17" grpId="0"/>
      <p:bldP spid="23" grpId="0" animBg="1"/>
      <p:bldP spid="25" grpId="0"/>
      <p:bldP spid="26" grpId="0"/>
      <p:bldP spid="28" grpId="0"/>
      <p:bldP spid="31" grpId="0"/>
      <p:bldP spid="34" grpId="0"/>
      <p:bldP spid="3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决策树</a:t>
            </a:r>
          </a:p>
        </p:txBody>
      </p:sp>
      <p:sp>
        <p:nvSpPr>
          <p:cNvPr id="4" name="内容占位符 3"/>
          <p:cNvSpPr>
            <a:spLocks noGrp="1"/>
          </p:cNvSpPr>
          <p:nvPr>
            <p:ph idx="10"/>
          </p:nvPr>
        </p:nvSpPr>
        <p:spPr/>
        <p:txBody>
          <a:bodyPr/>
          <a:lstStyle/>
          <a:p>
            <a:r>
              <a:rPr lang="zh-CN" altLang="en-US" dirty="0" smtClean="0"/>
              <a:t>防止过拟合的其他思路：剪枝</a:t>
            </a:r>
            <a:endParaRPr lang="zh-CN" altLang="en-US" dirty="0"/>
          </a:p>
        </p:txBody>
      </p:sp>
      <p:sp>
        <p:nvSpPr>
          <p:cNvPr id="5" name="椭圆 4"/>
          <p:cNvSpPr/>
          <p:nvPr/>
        </p:nvSpPr>
        <p:spPr>
          <a:xfrm>
            <a:off x="2155412" y="1874520"/>
            <a:ext cx="457200" cy="457200"/>
          </a:xfrm>
          <a:prstGeom prst="ellipse">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2917412" y="2712720"/>
            <a:ext cx="457200" cy="457200"/>
          </a:xfrm>
          <a:prstGeom prst="ellipse">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2384012" y="3627120"/>
            <a:ext cx="457200" cy="457200"/>
          </a:xfrm>
          <a:prstGeom prst="ellipse">
            <a:avLst/>
          </a:prstGeom>
          <a:solidFill>
            <a:srgbClr val="7030A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3450812" y="3627120"/>
            <a:ext cx="457200" cy="457200"/>
          </a:xfrm>
          <a:prstGeom prst="ellipse">
            <a:avLst/>
          </a:prstGeom>
          <a:solidFill>
            <a:srgbClr val="FF000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箭头连接符 8"/>
          <p:cNvCxnSpPr>
            <a:stCxn id="5" idx="5"/>
            <a:endCxn id="6" idx="1"/>
          </p:cNvCxnSpPr>
          <p:nvPr/>
        </p:nvCxnSpPr>
        <p:spPr>
          <a:xfrm rot="16200000" flipH="1">
            <a:off x="2507557" y="2302865"/>
            <a:ext cx="514910" cy="438710"/>
          </a:xfrm>
          <a:prstGeom prst="straightConnector1">
            <a:avLst/>
          </a:prstGeom>
          <a:ln w="19050">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10" name="直接箭头连接符 9"/>
          <p:cNvCxnSpPr>
            <a:stCxn id="6" idx="4"/>
            <a:endCxn id="7" idx="7"/>
          </p:cNvCxnSpPr>
          <p:nvPr/>
        </p:nvCxnSpPr>
        <p:spPr>
          <a:xfrm rot="5400000">
            <a:off x="2698058" y="3246120"/>
            <a:ext cx="524155" cy="371755"/>
          </a:xfrm>
          <a:prstGeom prst="straightConnector1">
            <a:avLst/>
          </a:prstGeom>
          <a:ln w="19050">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11" name="直接箭头连接符 10"/>
          <p:cNvCxnSpPr>
            <a:stCxn id="6" idx="4"/>
            <a:endCxn id="8" idx="1"/>
          </p:cNvCxnSpPr>
          <p:nvPr/>
        </p:nvCxnSpPr>
        <p:spPr>
          <a:xfrm rot="16200000" flipH="1">
            <a:off x="3069812" y="3246119"/>
            <a:ext cx="524155" cy="371755"/>
          </a:xfrm>
          <a:prstGeom prst="straightConnector1">
            <a:avLst/>
          </a:prstGeom>
          <a:ln w="19050">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a:stCxn id="5" idx="3"/>
          </p:cNvCxnSpPr>
          <p:nvPr/>
        </p:nvCxnSpPr>
        <p:spPr>
          <a:xfrm rot="5400000">
            <a:off x="1774413" y="2340965"/>
            <a:ext cx="524155" cy="371755"/>
          </a:xfrm>
          <a:prstGeom prst="straightConnector1">
            <a:avLst/>
          </a:prstGeom>
          <a:ln w="19050">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a:endCxn id="5" idx="0"/>
          </p:cNvCxnSpPr>
          <p:nvPr/>
        </p:nvCxnSpPr>
        <p:spPr>
          <a:xfrm rot="5400000">
            <a:off x="2193512" y="1684020"/>
            <a:ext cx="381000" cy="1588"/>
          </a:xfrm>
          <a:prstGeom prst="straightConnector1">
            <a:avLst/>
          </a:prstGeom>
          <a:ln w="19050">
            <a:solidFill>
              <a:schemeClr val="tx2"/>
            </a:solidFill>
            <a:tailEnd type="arrow"/>
          </a:ln>
        </p:spPr>
        <p:style>
          <a:lnRef idx="1">
            <a:schemeClr val="accent1"/>
          </a:lnRef>
          <a:fillRef idx="0">
            <a:schemeClr val="accent1"/>
          </a:fillRef>
          <a:effectRef idx="0">
            <a:schemeClr val="accent1"/>
          </a:effectRef>
          <a:fontRef idx="minor">
            <a:schemeClr val="tx1"/>
          </a:fontRef>
        </p:style>
      </p:cxnSp>
      <p:sp>
        <p:nvSpPr>
          <p:cNvPr id="14" name="椭圆 13"/>
          <p:cNvSpPr/>
          <p:nvPr/>
        </p:nvSpPr>
        <p:spPr>
          <a:xfrm>
            <a:off x="3093720" y="5650766"/>
            <a:ext cx="228600" cy="228600"/>
          </a:xfrm>
          <a:prstGeom prst="ellipse">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5532120" y="5455920"/>
            <a:ext cx="228600" cy="228600"/>
          </a:xfrm>
          <a:prstGeom prst="ellipse">
            <a:avLst/>
          </a:prstGeom>
          <a:solidFill>
            <a:srgbClr val="7030A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TextBox 20"/>
          <p:cNvSpPr txBox="1"/>
          <p:nvPr/>
        </p:nvSpPr>
        <p:spPr>
          <a:xfrm>
            <a:off x="3533369" y="5574566"/>
            <a:ext cx="1617751" cy="338554"/>
          </a:xfrm>
          <a:prstGeom prst="rect">
            <a:avLst/>
          </a:prstGeom>
          <a:noFill/>
        </p:spPr>
        <p:txBody>
          <a:bodyPr wrap="none" rtlCol="0">
            <a:spAutoFit/>
          </a:bodyPr>
          <a:lstStyle/>
          <a:p>
            <a:r>
              <a:rPr lang="en-AU" altLang="zh-CN" sz="1600" dirty="0" smtClean="0"/>
              <a:t>Decision Nodes</a:t>
            </a:r>
            <a:endParaRPr lang="zh-CN" altLang="en-US" sz="1600" dirty="0"/>
          </a:p>
        </p:txBody>
      </p:sp>
      <p:sp>
        <p:nvSpPr>
          <p:cNvPr id="17" name="TextBox 21"/>
          <p:cNvSpPr txBox="1"/>
          <p:nvPr/>
        </p:nvSpPr>
        <p:spPr>
          <a:xfrm>
            <a:off x="5989320" y="5608320"/>
            <a:ext cx="1233030" cy="338554"/>
          </a:xfrm>
          <a:prstGeom prst="rect">
            <a:avLst/>
          </a:prstGeom>
          <a:noFill/>
        </p:spPr>
        <p:txBody>
          <a:bodyPr wrap="none" rtlCol="0">
            <a:spAutoFit/>
          </a:bodyPr>
          <a:lstStyle/>
          <a:p>
            <a:r>
              <a:rPr lang="en-AU" altLang="zh-CN" sz="1600" dirty="0" smtClean="0"/>
              <a:t>Leaf Nodes</a:t>
            </a:r>
            <a:endParaRPr lang="zh-CN" altLang="en-US" sz="1600" dirty="0"/>
          </a:p>
        </p:txBody>
      </p:sp>
      <p:sp>
        <p:nvSpPr>
          <p:cNvPr id="18" name="椭圆 17"/>
          <p:cNvSpPr/>
          <p:nvPr/>
        </p:nvSpPr>
        <p:spPr>
          <a:xfrm>
            <a:off x="5965413" y="1873726"/>
            <a:ext cx="457200" cy="457200"/>
          </a:xfrm>
          <a:prstGeom prst="ellipse">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6651213" y="2788920"/>
            <a:ext cx="457200" cy="457200"/>
          </a:xfrm>
          <a:prstGeom prst="ellipse">
            <a:avLst/>
          </a:prstGeom>
          <a:solidFill>
            <a:srgbClr val="FF000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0" name="直接箭头连接符 19"/>
          <p:cNvCxnSpPr>
            <a:stCxn id="18" idx="5"/>
          </p:cNvCxnSpPr>
          <p:nvPr/>
        </p:nvCxnSpPr>
        <p:spPr>
          <a:xfrm rot="16200000" flipH="1">
            <a:off x="6317558" y="2302071"/>
            <a:ext cx="514910" cy="438710"/>
          </a:xfrm>
          <a:prstGeom prst="straightConnector1">
            <a:avLst/>
          </a:prstGeom>
          <a:ln w="19050">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a:stCxn id="18" idx="3"/>
          </p:cNvCxnSpPr>
          <p:nvPr/>
        </p:nvCxnSpPr>
        <p:spPr>
          <a:xfrm rot="5400000">
            <a:off x="5584414" y="2340171"/>
            <a:ext cx="524155" cy="371755"/>
          </a:xfrm>
          <a:prstGeom prst="straightConnector1">
            <a:avLst/>
          </a:prstGeom>
          <a:ln w="19050">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a:endCxn id="18" idx="0"/>
          </p:cNvCxnSpPr>
          <p:nvPr/>
        </p:nvCxnSpPr>
        <p:spPr>
          <a:xfrm rot="5400000">
            <a:off x="6003513" y="1683226"/>
            <a:ext cx="381000" cy="1588"/>
          </a:xfrm>
          <a:prstGeom prst="straightConnector1">
            <a:avLst/>
          </a:prstGeom>
          <a:ln w="19050">
            <a:solidFill>
              <a:schemeClr val="tx2"/>
            </a:solidFill>
            <a:tailEnd type="arrow"/>
          </a:ln>
        </p:spPr>
        <p:style>
          <a:lnRef idx="1">
            <a:schemeClr val="accent1"/>
          </a:lnRef>
          <a:fillRef idx="0">
            <a:schemeClr val="accent1"/>
          </a:fillRef>
          <a:effectRef idx="0">
            <a:schemeClr val="accent1"/>
          </a:effectRef>
          <a:fontRef idx="minor">
            <a:schemeClr val="tx1"/>
          </a:fontRef>
        </p:style>
      </p:cxnSp>
      <p:sp>
        <p:nvSpPr>
          <p:cNvPr id="23" name="TextBox 32"/>
          <p:cNvSpPr txBox="1"/>
          <p:nvPr/>
        </p:nvSpPr>
        <p:spPr>
          <a:xfrm>
            <a:off x="2283906" y="4312920"/>
            <a:ext cx="633507" cy="369332"/>
          </a:xfrm>
          <a:prstGeom prst="rect">
            <a:avLst/>
          </a:prstGeom>
          <a:noFill/>
        </p:spPr>
        <p:txBody>
          <a:bodyPr wrap="none" rtlCol="0">
            <a:spAutoFit/>
          </a:bodyPr>
          <a:lstStyle/>
          <a:p>
            <a:r>
              <a:rPr lang="en-AU" altLang="zh-CN" dirty="0" smtClean="0">
                <a:solidFill>
                  <a:srgbClr val="FF0000"/>
                </a:solidFill>
              </a:rPr>
              <a:t>1 </a:t>
            </a:r>
            <a:r>
              <a:rPr lang="en-AU" altLang="zh-CN" dirty="0" smtClean="0"/>
              <a:t>: </a:t>
            </a:r>
            <a:r>
              <a:rPr lang="en-AU" altLang="zh-CN" dirty="0" smtClean="0">
                <a:solidFill>
                  <a:srgbClr val="7030A0"/>
                </a:solidFill>
              </a:rPr>
              <a:t>3</a:t>
            </a:r>
            <a:endParaRPr lang="zh-CN" altLang="en-US" dirty="0">
              <a:solidFill>
                <a:srgbClr val="7030A0"/>
              </a:solidFill>
            </a:endParaRPr>
          </a:p>
        </p:txBody>
      </p:sp>
      <p:sp>
        <p:nvSpPr>
          <p:cNvPr id="24" name="TextBox 33"/>
          <p:cNvSpPr txBox="1"/>
          <p:nvPr/>
        </p:nvSpPr>
        <p:spPr>
          <a:xfrm>
            <a:off x="3374613" y="4312920"/>
            <a:ext cx="633507" cy="369332"/>
          </a:xfrm>
          <a:prstGeom prst="rect">
            <a:avLst/>
          </a:prstGeom>
          <a:noFill/>
        </p:spPr>
        <p:txBody>
          <a:bodyPr wrap="none" rtlCol="0">
            <a:spAutoFit/>
          </a:bodyPr>
          <a:lstStyle/>
          <a:p>
            <a:r>
              <a:rPr lang="en-AU" altLang="zh-CN" dirty="0" smtClean="0">
                <a:solidFill>
                  <a:srgbClr val="FF0000"/>
                </a:solidFill>
              </a:rPr>
              <a:t>8 </a:t>
            </a:r>
            <a:r>
              <a:rPr lang="en-AU" altLang="zh-CN" dirty="0" smtClean="0"/>
              <a:t>: </a:t>
            </a:r>
            <a:r>
              <a:rPr lang="en-AU" altLang="zh-CN" dirty="0" smtClean="0">
                <a:solidFill>
                  <a:srgbClr val="7030A0"/>
                </a:solidFill>
              </a:rPr>
              <a:t>2</a:t>
            </a:r>
            <a:endParaRPr lang="zh-CN" altLang="en-US" dirty="0">
              <a:solidFill>
                <a:srgbClr val="7030A0"/>
              </a:solidFill>
            </a:endParaRPr>
          </a:p>
        </p:txBody>
      </p:sp>
      <p:sp>
        <p:nvSpPr>
          <p:cNvPr id="25" name="TextBox 34"/>
          <p:cNvSpPr txBox="1"/>
          <p:nvPr/>
        </p:nvSpPr>
        <p:spPr>
          <a:xfrm>
            <a:off x="6575013" y="3486388"/>
            <a:ext cx="633507" cy="369332"/>
          </a:xfrm>
          <a:prstGeom prst="rect">
            <a:avLst/>
          </a:prstGeom>
          <a:noFill/>
        </p:spPr>
        <p:txBody>
          <a:bodyPr wrap="none" rtlCol="0">
            <a:spAutoFit/>
          </a:bodyPr>
          <a:lstStyle/>
          <a:p>
            <a:r>
              <a:rPr lang="en-AU" altLang="zh-CN" dirty="0" smtClean="0">
                <a:solidFill>
                  <a:srgbClr val="FF0000"/>
                </a:solidFill>
              </a:rPr>
              <a:t>9 </a:t>
            </a:r>
            <a:r>
              <a:rPr lang="en-AU" altLang="zh-CN" dirty="0" smtClean="0"/>
              <a:t>: </a:t>
            </a:r>
            <a:r>
              <a:rPr lang="en-AU" altLang="zh-CN" dirty="0" smtClean="0">
                <a:solidFill>
                  <a:srgbClr val="7030A0"/>
                </a:solidFill>
              </a:rPr>
              <a:t>5</a:t>
            </a:r>
            <a:endParaRPr lang="zh-CN" altLang="en-US" dirty="0">
              <a:solidFill>
                <a:srgbClr val="7030A0"/>
              </a:solidFill>
            </a:endParaRPr>
          </a:p>
        </p:txBody>
      </p:sp>
      <p:sp>
        <p:nvSpPr>
          <p:cNvPr id="26" name="右箭头 25"/>
          <p:cNvSpPr/>
          <p:nvPr/>
        </p:nvSpPr>
        <p:spPr>
          <a:xfrm>
            <a:off x="4365213" y="2712720"/>
            <a:ext cx="838200" cy="228600"/>
          </a:xfrm>
          <a:prstGeom prst="rightArrow">
            <a:avLst/>
          </a:prstGeom>
          <a:solidFill>
            <a:srgbClr val="00B05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TextBox 37"/>
          <p:cNvSpPr txBox="1"/>
          <p:nvPr/>
        </p:nvSpPr>
        <p:spPr>
          <a:xfrm>
            <a:off x="7894320" y="2103120"/>
            <a:ext cx="1591013" cy="1477328"/>
          </a:xfrm>
          <a:prstGeom prst="rect">
            <a:avLst/>
          </a:prstGeom>
          <a:noFill/>
        </p:spPr>
        <p:txBody>
          <a:bodyPr wrap="none" rtlCol="0">
            <a:spAutoFit/>
          </a:bodyPr>
          <a:lstStyle/>
          <a:p>
            <a:pPr algn="r"/>
            <a:r>
              <a:rPr lang="en-AU" altLang="zh-CN" dirty="0" smtClean="0">
                <a:solidFill>
                  <a:srgbClr val="002060"/>
                </a:solidFill>
              </a:rPr>
              <a:t>Training Set</a:t>
            </a:r>
          </a:p>
          <a:p>
            <a:pPr algn="r"/>
            <a:endParaRPr lang="en-AU" altLang="zh-CN" dirty="0" smtClean="0">
              <a:solidFill>
                <a:srgbClr val="002060"/>
              </a:solidFill>
            </a:endParaRPr>
          </a:p>
          <a:p>
            <a:pPr algn="r"/>
            <a:r>
              <a:rPr lang="en-AU" altLang="zh-CN" dirty="0" smtClean="0">
                <a:solidFill>
                  <a:srgbClr val="002060"/>
                </a:solidFill>
              </a:rPr>
              <a:t>Validation Set</a:t>
            </a:r>
          </a:p>
          <a:p>
            <a:pPr algn="r"/>
            <a:endParaRPr lang="en-AU" altLang="zh-CN" dirty="0" smtClean="0">
              <a:solidFill>
                <a:srgbClr val="002060"/>
              </a:solidFill>
            </a:endParaRPr>
          </a:p>
          <a:p>
            <a:pPr algn="r"/>
            <a:r>
              <a:rPr lang="en-AU" altLang="zh-CN" dirty="0" smtClean="0">
                <a:solidFill>
                  <a:srgbClr val="002060"/>
                </a:solidFill>
              </a:rPr>
              <a:t>Test Set</a:t>
            </a:r>
            <a:endParaRPr lang="zh-CN" altLang="en-US" dirty="0">
              <a:solidFill>
                <a:srgbClr val="002060"/>
              </a:solidFill>
            </a:endParaRPr>
          </a:p>
        </p:txBody>
      </p:sp>
      <p:sp>
        <p:nvSpPr>
          <p:cNvPr id="28" name="椭圆 27"/>
          <p:cNvSpPr/>
          <p:nvPr/>
        </p:nvSpPr>
        <p:spPr>
          <a:xfrm>
            <a:off x="5532120" y="5836920"/>
            <a:ext cx="228600" cy="228600"/>
          </a:xfrm>
          <a:prstGeom prst="ellipse">
            <a:avLst/>
          </a:prstGeom>
          <a:solidFill>
            <a:srgbClr val="FF000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290309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left)">
                                      <p:cBhvr>
                                        <p:cTn id="7" dur="500"/>
                                        <p:tgtEl>
                                          <p:spTgt spid="2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fade">
                                      <p:cBhvr>
                                        <p:cTn id="11" dur="500"/>
                                        <p:tgtEl>
                                          <p:spTgt spid="18"/>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9"/>
                                        </p:tgtEl>
                                        <p:attrNameLst>
                                          <p:attrName>style.visibility</p:attrName>
                                        </p:attrNameLst>
                                      </p:cBhvr>
                                      <p:to>
                                        <p:strVal val="visible"/>
                                      </p:to>
                                    </p:set>
                                    <p:animEffect transition="in" filter="fade">
                                      <p:cBhvr>
                                        <p:cTn id="14" dur="500"/>
                                        <p:tgtEl>
                                          <p:spTgt spid="19"/>
                                        </p:tgtEl>
                                      </p:cBhvr>
                                    </p:animEffect>
                                  </p:childTnLst>
                                </p:cTn>
                              </p:par>
                              <p:par>
                                <p:cTn id="15" presetID="10" presetClass="entr" presetSubtype="0" fill="hold" nodeType="with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500"/>
                                        <p:tgtEl>
                                          <p:spTgt spid="20"/>
                                        </p:tgtEl>
                                      </p:cBhvr>
                                    </p:animEffect>
                                  </p:childTnLst>
                                </p:cTn>
                              </p:par>
                              <p:par>
                                <p:cTn id="18" presetID="10" presetClass="entr" presetSubtype="0" fill="hold" nodeType="withEffect">
                                  <p:stCondLst>
                                    <p:cond delay="0"/>
                                  </p:stCondLst>
                                  <p:childTnLst>
                                    <p:set>
                                      <p:cBhvr>
                                        <p:cTn id="19" dur="1" fill="hold">
                                          <p:stCondLst>
                                            <p:cond delay="0"/>
                                          </p:stCondLst>
                                        </p:cTn>
                                        <p:tgtEl>
                                          <p:spTgt spid="21"/>
                                        </p:tgtEl>
                                        <p:attrNameLst>
                                          <p:attrName>style.visibility</p:attrName>
                                        </p:attrNameLst>
                                      </p:cBhvr>
                                      <p:to>
                                        <p:strVal val="visible"/>
                                      </p:to>
                                    </p:set>
                                    <p:animEffect transition="in" filter="fade">
                                      <p:cBhvr>
                                        <p:cTn id="20" dur="500"/>
                                        <p:tgtEl>
                                          <p:spTgt spid="21"/>
                                        </p:tgtEl>
                                      </p:cBhvr>
                                    </p:animEffect>
                                  </p:childTnLst>
                                </p:cTn>
                              </p:par>
                              <p:par>
                                <p:cTn id="21" presetID="10" presetClass="entr" presetSubtype="0" fill="hold" nodeType="with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fade">
                                      <p:cBhvr>
                                        <p:cTn id="23" dur="500"/>
                                        <p:tgtEl>
                                          <p:spTgt spid="2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5"/>
                                        </p:tgtEl>
                                        <p:attrNameLst>
                                          <p:attrName>style.visibility</p:attrName>
                                        </p:attrNameLst>
                                      </p:cBhvr>
                                      <p:to>
                                        <p:strVal val="visible"/>
                                      </p:to>
                                    </p:set>
                                    <p:animEffect transition="in" filter="fade">
                                      <p:cBhvr>
                                        <p:cTn id="26" dur="500"/>
                                        <p:tgtEl>
                                          <p:spTgt spid="25"/>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7">
                                            <p:txEl>
                                              <p:pRg st="0" end="0"/>
                                            </p:txEl>
                                          </p:spTgt>
                                        </p:tgtEl>
                                        <p:attrNameLst>
                                          <p:attrName>style.visibility</p:attrName>
                                        </p:attrNameLst>
                                      </p:cBhvr>
                                      <p:to>
                                        <p:strVal val="visible"/>
                                      </p:to>
                                    </p:set>
                                    <p:animEffect transition="in" filter="fade">
                                      <p:cBhvr>
                                        <p:cTn id="31" dur="2000"/>
                                        <p:tgtEl>
                                          <p:spTgt spid="27">
                                            <p:txEl>
                                              <p:pRg st="0" end="0"/>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7">
                                            <p:txEl>
                                              <p:pRg st="2" end="2"/>
                                            </p:txEl>
                                          </p:spTgt>
                                        </p:tgtEl>
                                        <p:attrNameLst>
                                          <p:attrName>style.visibility</p:attrName>
                                        </p:attrNameLst>
                                      </p:cBhvr>
                                      <p:to>
                                        <p:strVal val="visible"/>
                                      </p:to>
                                    </p:set>
                                    <p:animEffect transition="in" filter="fade">
                                      <p:cBhvr>
                                        <p:cTn id="34" dur="2000"/>
                                        <p:tgtEl>
                                          <p:spTgt spid="27">
                                            <p:txEl>
                                              <p:pRg st="2" end="2"/>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7">
                                            <p:txEl>
                                              <p:pRg st="4" end="4"/>
                                            </p:txEl>
                                          </p:spTgt>
                                        </p:tgtEl>
                                        <p:attrNameLst>
                                          <p:attrName>style.visibility</p:attrName>
                                        </p:attrNameLst>
                                      </p:cBhvr>
                                      <p:to>
                                        <p:strVal val="visible"/>
                                      </p:to>
                                    </p:set>
                                    <p:animEffect transition="in" filter="fade">
                                      <p:cBhvr>
                                        <p:cTn id="37" dur="2000"/>
                                        <p:tgtEl>
                                          <p:spTgt spid="2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5" grpId="0"/>
      <p:bldP spid="26" grpId="0" animBg="1"/>
      <p:bldP spid="27" grpId="0" build="allAtOnce"/>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决策树</a:t>
            </a:r>
          </a:p>
        </p:txBody>
      </p:sp>
      <p:sp>
        <p:nvSpPr>
          <p:cNvPr id="4" name="内容占位符 3"/>
          <p:cNvSpPr>
            <a:spLocks noGrp="1"/>
          </p:cNvSpPr>
          <p:nvPr>
            <p:ph idx="10"/>
          </p:nvPr>
        </p:nvSpPr>
        <p:spPr>
          <a:xfrm>
            <a:off x="418739" y="907195"/>
            <a:ext cx="11107601" cy="1133457"/>
          </a:xfrm>
        </p:spPr>
        <p:txBody>
          <a:bodyPr/>
          <a:lstStyle/>
          <a:p>
            <a:r>
              <a:rPr lang="zh-CN" altLang="en-US" dirty="0" smtClean="0"/>
              <a:t>防止过拟合的其他思路：防止过多分割</a:t>
            </a:r>
            <a:endParaRPr lang="en-US" altLang="zh-CN" dirty="0" smtClean="0"/>
          </a:p>
          <a:p>
            <a:pPr marL="342900" indent="-342900">
              <a:buFont typeface="Wingdings" panose="05000000000000000000" pitchFamily="2" charset="2"/>
              <a:buChar char="u"/>
            </a:pPr>
            <a:r>
              <a:rPr lang="en-US" altLang="zh-CN" dirty="0"/>
              <a:t>	</a:t>
            </a:r>
            <a:r>
              <a:rPr lang="zh-CN" altLang="en-US" dirty="0" smtClean="0"/>
              <a:t>例如，生日</a:t>
            </a:r>
            <a:endParaRPr lang="zh-CN" altLang="en-US" dirty="0"/>
          </a:p>
        </p:txBody>
      </p:sp>
      <p:graphicFrame>
        <p:nvGraphicFramePr>
          <p:cNvPr id="29" name="对象 28"/>
          <p:cNvGraphicFramePr>
            <a:graphicFrameLocks noChangeAspect="1"/>
          </p:cNvGraphicFramePr>
          <p:nvPr>
            <p:extLst>
              <p:ext uri="{D42A27DB-BD31-4B8C-83A1-F6EECF244321}">
                <p14:modId xmlns:p14="http://schemas.microsoft.com/office/powerpoint/2010/main" val="2685240046"/>
              </p:ext>
            </p:extLst>
          </p:nvPr>
        </p:nvGraphicFramePr>
        <p:xfrm>
          <a:off x="3418840" y="3276600"/>
          <a:ext cx="3747247" cy="609600"/>
        </p:xfrm>
        <a:graphic>
          <a:graphicData uri="http://schemas.openxmlformats.org/presentationml/2006/ole">
            <mc:AlternateContent xmlns:mc="http://schemas.openxmlformats.org/markup-compatibility/2006">
              <mc:Choice xmlns:v="urn:schemas-microsoft-com:vml" Requires="v">
                <p:oleObj spid="_x0000_s85120" name="Equation" r:id="rId3" imgW="2654300" imgH="431800" progId="">
                  <p:embed/>
                </p:oleObj>
              </mc:Choice>
              <mc:Fallback>
                <p:oleObj name="Equation" r:id="rId3" imgW="2654300" imgH="431800" progId="">
                  <p:embed/>
                  <p:pic>
                    <p:nvPicPr>
                      <p:cNvPr id="5" name="对象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18840" y="3276600"/>
                        <a:ext cx="3747247" cy="609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0" name="对象 29"/>
          <p:cNvGraphicFramePr>
            <a:graphicFrameLocks noChangeAspect="1"/>
          </p:cNvGraphicFramePr>
          <p:nvPr>
            <p:extLst>
              <p:ext uri="{D42A27DB-BD31-4B8C-83A1-F6EECF244321}">
                <p14:modId xmlns:p14="http://schemas.microsoft.com/office/powerpoint/2010/main" val="4012028298"/>
              </p:ext>
            </p:extLst>
          </p:nvPr>
        </p:nvGraphicFramePr>
        <p:xfrm>
          <a:off x="3418840" y="4267200"/>
          <a:ext cx="3768436" cy="609600"/>
        </p:xfrm>
        <a:graphic>
          <a:graphicData uri="http://schemas.openxmlformats.org/presentationml/2006/ole">
            <mc:AlternateContent xmlns:mc="http://schemas.openxmlformats.org/markup-compatibility/2006">
              <mc:Choice xmlns:v="urn:schemas-microsoft-com:vml" Requires="v">
                <p:oleObj spid="_x0000_s85121" name="Equation" r:id="rId5" imgW="2590800" imgH="419100" progId="">
                  <p:embed/>
                </p:oleObj>
              </mc:Choice>
              <mc:Fallback>
                <p:oleObj name="Equation" r:id="rId5" imgW="2590800" imgH="419100" progId="">
                  <p:embed/>
                  <p:pic>
                    <p:nvPicPr>
                      <p:cNvPr id="6" name="对象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18840" y="4267200"/>
                        <a:ext cx="3768436" cy="609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1" name="文本框 30"/>
          <p:cNvSpPr txBox="1"/>
          <p:nvPr/>
        </p:nvSpPr>
        <p:spPr>
          <a:xfrm>
            <a:off x="2001520" y="2717800"/>
            <a:ext cx="2262158" cy="369332"/>
          </a:xfrm>
          <a:prstGeom prst="rect">
            <a:avLst/>
          </a:prstGeom>
          <a:noFill/>
        </p:spPr>
        <p:txBody>
          <a:bodyPr wrap="none" rtlCol="0">
            <a:spAutoFit/>
          </a:bodyPr>
          <a:lstStyle/>
          <a:p>
            <a:r>
              <a:rPr lang="zh-CN" altLang="en-US" dirty="0" smtClean="0"/>
              <a:t>修改信息计算方式：</a:t>
            </a:r>
            <a:endParaRPr lang="zh-CN" altLang="en-US" dirty="0"/>
          </a:p>
        </p:txBody>
      </p:sp>
    </p:spTree>
    <p:extLst>
      <p:ext uri="{BB962C8B-B14F-4D97-AF65-F5344CB8AC3E}">
        <p14:creationId xmlns:p14="http://schemas.microsoft.com/office/powerpoint/2010/main" val="553594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fade">
                                      <p:cBhvr>
                                        <p:cTn id="12"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决策树</a:t>
            </a:r>
          </a:p>
        </p:txBody>
      </p:sp>
      <p:sp>
        <p:nvSpPr>
          <p:cNvPr id="4" name="内容占位符 3"/>
          <p:cNvSpPr>
            <a:spLocks noGrp="1"/>
          </p:cNvSpPr>
          <p:nvPr>
            <p:ph idx="10"/>
          </p:nvPr>
        </p:nvSpPr>
        <p:spPr/>
        <p:txBody>
          <a:bodyPr/>
          <a:lstStyle/>
          <a:p>
            <a:r>
              <a:rPr lang="zh-CN" altLang="en-US" dirty="0" smtClean="0"/>
              <a:t>连续属性</a:t>
            </a:r>
            <a:endParaRPr lang="zh-CN" altLang="en-US" dirty="0"/>
          </a:p>
        </p:txBody>
      </p:sp>
      <p:graphicFrame>
        <p:nvGraphicFramePr>
          <p:cNvPr id="5" name="表格 4"/>
          <p:cNvGraphicFramePr>
            <a:graphicFrameLocks noGrp="1"/>
          </p:cNvGraphicFramePr>
          <p:nvPr>
            <p:extLst>
              <p:ext uri="{D42A27DB-BD31-4B8C-83A1-F6EECF244321}">
                <p14:modId xmlns:p14="http://schemas.microsoft.com/office/powerpoint/2010/main" val="4040948649"/>
              </p:ext>
            </p:extLst>
          </p:nvPr>
        </p:nvGraphicFramePr>
        <p:xfrm>
          <a:off x="2052323" y="2237006"/>
          <a:ext cx="7086597" cy="741680"/>
        </p:xfrm>
        <a:graphic>
          <a:graphicData uri="http://schemas.openxmlformats.org/drawingml/2006/table">
            <a:tbl>
              <a:tblPr firstRow="1" bandRow="1">
                <a:tableStyleId>{638B1855-1B75-4FBE-930C-398BA8C253C6}</a:tableStyleId>
              </a:tblPr>
              <a:tblGrid>
                <a:gridCol w="2133598">
                  <a:extLst>
                    <a:ext uri="{9D8B030D-6E8A-4147-A177-3AD203B41FA5}">
                      <a16:colId xmlns:a16="http://schemas.microsoft.com/office/drawing/2014/main" val="20000"/>
                    </a:ext>
                  </a:extLst>
                </a:gridCol>
                <a:gridCol w="914400">
                  <a:extLst>
                    <a:ext uri="{9D8B030D-6E8A-4147-A177-3AD203B41FA5}">
                      <a16:colId xmlns:a16="http://schemas.microsoft.com/office/drawing/2014/main" val="20001"/>
                    </a:ext>
                  </a:extLst>
                </a:gridCol>
                <a:gridCol w="914400">
                  <a:extLst>
                    <a:ext uri="{9D8B030D-6E8A-4147-A177-3AD203B41FA5}">
                      <a16:colId xmlns:a16="http://schemas.microsoft.com/office/drawing/2014/main" val="20002"/>
                    </a:ext>
                  </a:extLst>
                </a:gridCol>
                <a:gridCol w="838200">
                  <a:extLst>
                    <a:ext uri="{9D8B030D-6E8A-4147-A177-3AD203B41FA5}">
                      <a16:colId xmlns:a16="http://schemas.microsoft.com/office/drawing/2014/main" val="20003"/>
                    </a:ext>
                  </a:extLst>
                </a:gridCol>
                <a:gridCol w="838200">
                  <a:extLst>
                    <a:ext uri="{9D8B030D-6E8A-4147-A177-3AD203B41FA5}">
                      <a16:colId xmlns:a16="http://schemas.microsoft.com/office/drawing/2014/main" val="20004"/>
                    </a:ext>
                  </a:extLst>
                </a:gridCol>
                <a:gridCol w="739140">
                  <a:extLst>
                    <a:ext uri="{9D8B030D-6E8A-4147-A177-3AD203B41FA5}">
                      <a16:colId xmlns:a16="http://schemas.microsoft.com/office/drawing/2014/main" val="20005"/>
                    </a:ext>
                  </a:extLst>
                </a:gridCol>
                <a:gridCol w="708659">
                  <a:extLst>
                    <a:ext uri="{9D8B030D-6E8A-4147-A177-3AD203B41FA5}">
                      <a16:colId xmlns:a16="http://schemas.microsoft.com/office/drawing/2014/main" val="20006"/>
                    </a:ext>
                  </a:extLst>
                </a:gridCol>
              </a:tblGrid>
              <a:tr h="370840">
                <a:tc>
                  <a:txBody>
                    <a:bodyPr/>
                    <a:lstStyle/>
                    <a:p>
                      <a:pPr algn="ctr"/>
                      <a:r>
                        <a:rPr lang="en-AU" altLang="zh-CN" sz="1600" dirty="0" smtClean="0"/>
                        <a:t>Temperature</a:t>
                      </a:r>
                      <a:endParaRPr lang="zh-CN" altLang="en-US" sz="1600" dirty="0">
                        <a:solidFill>
                          <a:schemeClr val="tx2"/>
                        </a:solidFill>
                      </a:endParaRPr>
                    </a:p>
                  </a:txBody>
                  <a:tcPr/>
                </a:tc>
                <a:tc>
                  <a:txBody>
                    <a:bodyPr/>
                    <a:lstStyle/>
                    <a:p>
                      <a:pPr algn="ctr"/>
                      <a:r>
                        <a:rPr lang="en-AU" altLang="zh-CN" dirty="0" smtClean="0"/>
                        <a:t>40</a:t>
                      </a:r>
                      <a:endParaRPr lang="zh-CN" altLang="en-US" dirty="0">
                        <a:solidFill>
                          <a:srgbClr val="7030A0"/>
                        </a:solidFill>
                      </a:endParaRPr>
                    </a:p>
                  </a:txBody>
                  <a:tcPr/>
                </a:tc>
                <a:tc>
                  <a:txBody>
                    <a:bodyPr/>
                    <a:lstStyle/>
                    <a:p>
                      <a:pPr algn="ctr"/>
                      <a:r>
                        <a:rPr lang="en-AU" altLang="zh-CN" dirty="0" smtClean="0"/>
                        <a:t>48</a:t>
                      </a:r>
                      <a:endParaRPr lang="zh-CN" altLang="en-US" dirty="0">
                        <a:solidFill>
                          <a:srgbClr val="7030A0"/>
                        </a:solidFill>
                      </a:endParaRPr>
                    </a:p>
                  </a:txBody>
                  <a:tcPr/>
                </a:tc>
                <a:tc>
                  <a:txBody>
                    <a:bodyPr/>
                    <a:lstStyle/>
                    <a:p>
                      <a:pPr algn="ctr"/>
                      <a:r>
                        <a:rPr lang="en-AU" altLang="zh-CN" dirty="0" smtClean="0"/>
                        <a:t>60</a:t>
                      </a:r>
                      <a:endParaRPr lang="zh-CN" altLang="en-US" dirty="0">
                        <a:solidFill>
                          <a:srgbClr val="7030A0"/>
                        </a:solidFill>
                      </a:endParaRPr>
                    </a:p>
                  </a:txBody>
                  <a:tcPr/>
                </a:tc>
                <a:tc>
                  <a:txBody>
                    <a:bodyPr/>
                    <a:lstStyle/>
                    <a:p>
                      <a:pPr algn="ctr"/>
                      <a:r>
                        <a:rPr lang="en-AU" altLang="zh-CN" dirty="0" smtClean="0"/>
                        <a:t>72</a:t>
                      </a:r>
                      <a:endParaRPr lang="zh-CN" altLang="en-US" dirty="0">
                        <a:solidFill>
                          <a:srgbClr val="7030A0"/>
                        </a:solidFill>
                      </a:endParaRPr>
                    </a:p>
                  </a:txBody>
                  <a:tcPr/>
                </a:tc>
                <a:tc>
                  <a:txBody>
                    <a:bodyPr/>
                    <a:lstStyle/>
                    <a:p>
                      <a:pPr algn="ctr"/>
                      <a:r>
                        <a:rPr lang="en-AU" altLang="zh-CN" dirty="0" smtClean="0"/>
                        <a:t>80</a:t>
                      </a:r>
                      <a:endParaRPr lang="zh-CN" altLang="en-US" dirty="0">
                        <a:solidFill>
                          <a:srgbClr val="7030A0"/>
                        </a:solidFill>
                      </a:endParaRPr>
                    </a:p>
                  </a:txBody>
                  <a:tcPr/>
                </a:tc>
                <a:tc>
                  <a:txBody>
                    <a:bodyPr/>
                    <a:lstStyle/>
                    <a:p>
                      <a:pPr algn="ctr"/>
                      <a:r>
                        <a:rPr lang="en-AU" altLang="zh-CN" dirty="0" smtClean="0"/>
                        <a:t>90</a:t>
                      </a:r>
                      <a:endParaRPr lang="zh-CN" altLang="en-US" dirty="0">
                        <a:solidFill>
                          <a:srgbClr val="7030A0"/>
                        </a:solidFill>
                      </a:endParaRPr>
                    </a:p>
                  </a:txBody>
                  <a:tcPr/>
                </a:tc>
                <a:extLst>
                  <a:ext uri="{0D108BD9-81ED-4DB2-BD59-A6C34878D82A}">
                    <a16:rowId xmlns:a16="http://schemas.microsoft.com/office/drawing/2014/main" val="10000"/>
                  </a:ext>
                </a:extLst>
              </a:tr>
              <a:tr h="370840">
                <a:tc>
                  <a:txBody>
                    <a:bodyPr/>
                    <a:lstStyle/>
                    <a:p>
                      <a:pPr algn="ctr"/>
                      <a:r>
                        <a:rPr lang="en-AU" altLang="zh-CN" dirty="0" smtClean="0"/>
                        <a:t>Play Tennis</a:t>
                      </a:r>
                      <a:endParaRPr lang="zh-CN" altLang="en-US" dirty="0"/>
                    </a:p>
                  </a:txBody>
                  <a:tcPr/>
                </a:tc>
                <a:tc>
                  <a:txBody>
                    <a:bodyPr/>
                    <a:lstStyle/>
                    <a:p>
                      <a:pPr algn="ctr"/>
                      <a:r>
                        <a:rPr lang="en-AU" altLang="zh-CN" dirty="0" smtClean="0"/>
                        <a:t>No</a:t>
                      </a:r>
                      <a:endParaRPr lang="zh-CN" altLang="en-US" dirty="0"/>
                    </a:p>
                  </a:txBody>
                  <a:tcPr/>
                </a:tc>
                <a:tc>
                  <a:txBody>
                    <a:bodyPr/>
                    <a:lstStyle/>
                    <a:p>
                      <a:pPr algn="ctr"/>
                      <a:r>
                        <a:rPr lang="en-AU" altLang="zh-CN" dirty="0" smtClean="0"/>
                        <a:t>No</a:t>
                      </a:r>
                      <a:endParaRPr lang="zh-CN" altLang="en-US" dirty="0"/>
                    </a:p>
                  </a:txBody>
                  <a:tcPr/>
                </a:tc>
                <a:tc>
                  <a:txBody>
                    <a:bodyPr/>
                    <a:lstStyle/>
                    <a:p>
                      <a:pPr algn="ctr"/>
                      <a:r>
                        <a:rPr lang="en-AU" altLang="zh-CN" dirty="0" smtClean="0"/>
                        <a:t>Yes</a:t>
                      </a:r>
                      <a:endParaRPr lang="zh-CN" altLang="en-US" dirty="0"/>
                    </a:p>
                  </a:txBody>
                  <a:tcPr/>
                </a:tc>
                <a:tc>
                  <a:txBody>
                    <a:bodyPr/>
                    <a:lstStyle/>
                    <a:p>
                      <a:pPr algn="ctr"/>
                      <a:r>
                        <a:rPr lang="en-AU" altLang="zh-CN" dirty="0" smtClean="0"/>
                        <a:t>Yes</a:t>
                      </a:r>
                      <a:endParaRPr lang="zh-CN" altLang="en-US" dirty="0"/>
                    </a:p>
                  </a:txBody>
                  <a:tcPr/>
                </a:tc>
                <a:tc>
                  <a:txBody>
                    <a:bodyPr/>
                    <a:lstStyle/>
                    <a:p>
                      <a:pPr algn="ctr"/>
                      <a:r>
                        <a:rPr lang="en-AU" altLang="zh-CN" dirty="0" smtClean="0"/>
                        <a:t>Yes</a:t>
                      </a:r>
                      <a:endParaRPr lang="zh-CN" altLang="en-US" dirty="0"/>
                    </a:p>
                  </a:txBody>
                  <a:tcPr/>
                </a:tc>
                <a:tc>
                  <a:txBody>
                    <a:bodyPr/>
                    <a:lstStyle/>
                    <a:p>
                      <a:pPr algn="ctr"/>
                      <a:r>
                        <a:rPr lang="en-AU" altLang="zh-CN" dirty="0" smtClean="0"/>
                        <a:t>No</a:t>
                      </a:r>
                      <a:endParaRPr lang="zh-CN" altLang="en-US" dirty="0"/>
                    </a:p>
                  </a:txBody>
                  <a:tcPr/>
                </a:tc>
                <a:extLst>
                  <a:ext uri="{0D108BD9-81ED-4DB2-BD59-A6C34878D82A}">
                    <a16:rowId xmlns:a16="http://schemas.microsoft.com/office/drawing/2014/main" val="10001"/>
                  </a:ext>
                </a:extLst>
              </a:tr>
            </a:tbl>
          </a:graphicData>
        </a:graphic>
      </p:graphicFrame>
      <p:sp>
        <p:nvSpPr>
          <p:cNvPr id="6" name="上箭头 5"/>
          <p:cNvSpPr/>
          <p:nvPr/>
        </p:nvSpPr>
        <p:spPr>
          <a:xfrm>
            <a:off x="5938520" y="3049806"/>
            <a:ext cx="45719" cy="533400"/>
          </a:xfrm>
          <a:prstGeom prst="up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上箭头 6"/>
          <p:cNvSpPr/>
          <p:nvPr/>
        </p:nvSpPr>
        <p:spPr>
          <a:xfrm>
            <a:off x="8407401" y="3049806"/>
            <a:ext cx="45719" cy="533400"/>
          </a:xfrm>
          <a:prstGeom prst="up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extBox 7"/>
          <p:cNvSpPr txBox="1"/>
          <p:nvPr/>
        </p:nvSpPr>
        <p:spPr>
          <a:xfrm>
            <a:off x="5328920" y="3616960"/>
            <a:ext cx="1300356" cy="338554"/>
          </a:xfrm>
          <a:prstGeom prst="rect">
            <a:avLst/>
          </a:prstGeom>
          <a:noFill/>
        </p:spPr>
        <p:txBody>
          <a:bodyPr wrap="none" rtlCol="0">
            <a:spAutoFit/>
          </a:bodyPr>
          <a:lstStyle/>
          <a:p>
            <a:r>
              <a:rPr lang="en-AU" altLang="zh-CN" sz="1600" dirty="0" smtClean="0">
                <a:solidFill>
                  <a:srgbClr val="7030A0"/>
                </a:solidFill>
              </a:rPr>
              <a:t>Threshold </a:t>
            </a:r>
            <a:r>
              <a:rPr lang="en-AU" altLang="zh-CN" sz="1600" b="1" dirty="0" smtClean="0">
                <a:solidFill>
                  <a:srgbClr val="7030A0"/>
                </a:solidFill>
              </a:rPr>
              <a:t>A</a:t>
            </a:r>
            <a:endParaRPr lang="zh-CN" altLang="en-US" sz="1600" b="1" dirty="0">
              <a:solidFill>
                <a:srgbClr val="7030A0"/>
              </a:solidFill>
            </a:endParaRPr>
          </a:p>
        </p:txBody>
      </p:sp>
      <p:sp>
        <p:nvSpPr>
          <p:cNvPr id="9" name="TextBox 8"/>
          <p:cNvSpPr txBox="1"/>
          <p:nvPr/>
        </p:nvSpPr>
        <p:spPr>
          <a:xfrm>
            <a:off x="7773585" y="3616960"/>
            <a:ext cx="1289135" cy="338554"/>
          </a:xfrm>
          <a:prstGeom prst="rect">
            <a:avLst/>
          </a:prstGeom>
          <a:noFill/>
        </p:spPr>
        <p:txBody>
          <a:bodyPr wrap="none" rtlCol="0">
            <a:spAutoFit/>
          </a:bodyPr>
          <a:lstStyle/>
          <a:p>
            <a:r>
              <a:rPr lang="en-AU" altLang="zh-CN" sz="1600" dirty="0" smtClean="0">
                <a:solidFill>
                  <a:srgbClr val="002060"/>
                </a:solidFill>
              </a:rPr>
              <a:t>Threshold </a:t>
            </a:r>
            <a:r>
              <a:rPr lang="en-AU" altLang="zh-CN" sz="1600" b="1" dirty="0" smtClean="0">
                <a:solidFill>
                  <a:srgbClr val="002060"/>
                </a:solidFill>
              </a:rPr>
              <a:t>B</a:t>
            </a:r>
            <a:endParaRPr lang="zh-CN" altLang="en-US" sz="1600" b="1" dirty="0">
              <a:solidFill>
                <a:srgbClr val="002060"/>
              </a:solidFill>
            </a:endParaRPr>
          </a:p>
        </p:txBody>
      </p:sp>
      <p:sp>
        <p:nvSpPr>
          <p:cNvPr id="10" name="TextBox 9"/>
          <p:cNvSpPr txBox="1"/>
          <p:nvPr/>
        </p:nvSpPr>
        <p:spPr>
          <a:xfrm>
            <a:off x="4566920" y="1407160"/>
            <a:ext cx="4104778" cy="338554"/>
          </a:xfrm>
          <a:prstGeom prst="rect">
            <a:avLst/>
          </a:prstGeom>
          <a:noFill/>
        </p:spPr>
        <p:txBody>
          <a:bodyPr wrap="none" rtlCol="0">
            <a:spAutoFit/>
          </a:bodyPr>
          <a:lstStyle/>
          <a:p>
            <a:r>
              <a:rPr lang="en-AU" altLang="zh-CN" sz="1600" dirty="0" smtClean="0"/>
              <a:t>Samples are sorted based on </a:t>
            </a:r>
            <a:r>
              <a:rPr lang="en-AU" altLang="zh-CN" sz="1600" i="1" dirty="0" smtClean="0">
                <a:solidFill>
                  <a:srgbClr val="1966B3"/>
                </a:solidFill>
              </a:rPr>
              <a:t>Temperature</a:t>
            </a:r>
            <a:r>
              <a:rPr lang="en-AU" altLang="zh-CN" sz="1600" dirty="0" smtClean="0"/>
              <a:t>.</a:t>
            </a:r>
            <a:endParaRPr lang="zh-CN" altLang="en-US" sz="1600" dirty="0"/>
          </a:p>
        </p:txBody>
      </p:sp>
      <p:cxnSp>
        <p:nvCxnSpPr>
          <p:cNvPr id="11" name="直接箭头连接符 10"/>
          <p:cNvCxnSpPr>
            <a:stCxn id="10" idx="2"/>
          </p:cNvCxnSpPr>
          <p:nvPr/>
        </p:nvCxnSpPr>
        <p:spPr>
          <a:xfrm flipH="1">
            <a:off x="5557521" y="1745714"/>
            <a:ext cx="1061788" cy="465894"/>
          </a:xfrm>
          <a:prstGeom prst="straightConnector1">
            <a:avLst/>
          </a:prstGeom>
          <a:ln w="19050">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a:stCxn id="10" idx="2"/>
          </p:cNvCxnSpPr>
          <p:nvPr/>
        </p:nvCxnSpPr>
        <p:spPr>
          <a:xfrm>
            <a:off x="6619309" y="1745714"/>
            <a:ext cx="1376610" cy="465893"/>
          </a:xfrm>
          <a:prstGeom prst="straightConnector1">
            <a:avLst/>
          </a:prstGeom>
          <a:ln w="19050">
            <a:solidFill>
              <a:schemeClr val="tx2"/>
            </a:solidFill>
            <a:tailEnd type="arrow"/>
          </a:ln>
        </p:spPr>
        <p:style>
          <a:lnRef idx="1">
            <a:schemeClr val="accent1"/>
          </a:lnRef>
          <a:fillRef idx="0">
            <a:schemeClr val="accent1"/>
          </a:fillRef>
          <a:effectRef idx="0">
            <a:schemeClr val="accent1"/>
          </a:effectRef>
          <a:fontRef idx="minor">
            <a:schemeClr val="tx1"/>
          </a:fontRef>
        </p:style>
      </p:cxnSp>
      <p:graphicFrame>
        <p:nvGraphicFramePr>
          <p:cNvPr id="13" name="对象 12"/>
          <p:cNvGraphicFramePr>
            <a:graphicFrameLocks noChangeAspect="1"/>
          </p:cNvGraphicFramePr>
          <p:nvPr>
            <p:extLst>
              <p:ext uri="{D42A27DB-BD31-4B8C-83A1-F6EECF244321}">
                <p14:modId xmlns:p14="http://schemas.microsoft.com/office/powerpoint/2010/main" val="2838603337"/>
              </p:ext>
            </p:extLst>
          </p:nvPr>
        </p:nvGraphicFramePr>
        <p:xfrm>
          <a:off x="2096770" y="4531360"/>
          <a:ext cx="6746875" cy="546100"/>
        </p:xfrm>
        <a:graphic>
          <a:graphicData uri="http://schemas.openxmlformats.org/presentationml/2006/ole">
            <mc:AlternateContent xmlns:mc="http://schemas.openxmlformats.org/markup-compatibility/2006">
              <mc:Choice xmlns:v="urn:schemas-microsoft-com:vml" Requires="v">
                <p:oleObj spid="_x0000_s86142" name="Equation" r:id="rId3" imgW="4864100" imgH="393700" progId="">
                  <p:embed/>
                </p:oleObj>
              </mc:Choice>
              <mc:Fallback>
                <p:oleObj name="Equation" r:id="rId3" imgW="4864100" imgH="393700" progId="">
                  <p:embed/>
                  <p:pic>
                    <p:nvPicPr>
                      <p:cNvPr id="15" name="对象 1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96770" y="4531360"/>
                        <a:ext cx="6746875" cy="546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4" name="对象 13"/>
          <p:cNvGraphicFramePr>
            <a:graphicFrameLocks noChangeAspect="1"/>
          </p:cNvGraphicFramePr>
          <p:nvPr>
            <p:extLst>
              <p:ext uri="{D42A27DB-BD31-4B8C-83A1-F6EECF244321}">
                <p14:modId xmlns:p14="http://schemas.microsoft.com/office/powerpoint/2010/main" val="1589984066"/>
              </p:ext>
            </p:extLst>
          </p:nvPr>
        </p:nvGraphicFramePr>
        <p:xfrm>
          <a:off x="2066608" y="5458460"/>
          <a:ext cx="6729412" cy="546100"/>
        </p:xfrm>
        <a:graphic>
          <a:graphicData uri="http://schemas.openxmlformats.org/presentationml/2006/ole">
            <mc:AlternateContent xmlns:mc="http://schemas.openxmlformats.org/markup-compatibility/2006">
              <mc:Choice xmlns:v="urn:schemas-microsoft-com:vml" Requires="v">
                <p:oleObj spid="_x0000_s86143" name="Equation" r:id="rId5" imgW="4851400" imgH="393700" progId="">
                  <p:embed/>
                </p:oleObj>
              </mc:Choice>
              <mc:Fallback>
                <p:oleObj name="Equation" r:id="rId5" imgW="4851400" imgH="393700" progId="">
                  <p:embed/>
                  <p:pic>
                    <p:nvPicPr>
                      <p:cNvPr id="16" name="对象 1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66608" y="5458460"/>
                        <a:ext cx="6729412" cy="546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356362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1000"/>
                                        <p:tgtEl>
                                          <p:spTgt spid="14"/>
                                        </p:tgtEl>
                                      </p:cBhvr>
                                    </p:animEffect>
                                    <p:anim calcmode="lin" valueType="num">
                                      <p:cBhvr>
                                        <p:cTn id="13" dur="1000" fill="hold"/>
                                        <p:tgtEl>
                                          <p:spTgt spid="14"/>
                                        </p:tgtEl>
                                        <p:attrNameLst>
                                          <p:attrName>ppt_x</p:attrName>
                                        </p:attrNameLst>
                                      </p:cBhvr>
                                      <p:tavLst>
                                        <p:tav tm="0">
                                          <p:val>
                                            <p:strVal val="#ppt_x"/>
                                          </p:val>
                                        </p:tav>
                                        <p:tav tm="100000">
                                          <p:val>
                                            <p:strVal val="#ppt_x"/>
                                          </p:val>
                                        </p:tav>
                                      </p:tavLst>
                                    </p:anim>
                                    <p:anim calcmode="lin" valueType="num">
                                      <p:cBhvr>
                                        <p:cTn id="14"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84A4FD5-BEF8-4298-833F-5F39E87FEE9D}"/>
              </a:ext>
            </a:extLst>
          </p:cNvPr>
          <p:cNvSpPr>
            <a:spLocks noGrp="1"/>
          </p:cNvSpPr>
          <p:nvPr>
            <p:ph idx="1"/>
          </p:nvPr>
        </p:nvSpPr>
        <p:spPr/>
        <p:txBody>
          <a:bodyPr/>
          <a:lstStyle/>
          <a:p>
            <a:pPr marL="0" indent="0">
              <a:buNone/>
            </a:pPr>
            <a:r>
              <a:rPr lang="zh-CN" altLang="en-US" dirty="0"/>
              <a:t>       使用</a:t>
            </a:r>
            <a:r>
              <a:rPr lang="en-US" altLang="zh-CN" dirty="0"/>
              <a:t>scikit-learn</a:t>
            </a:r>
            <a:r>
              <a:rPr lang="zh-CN" altLang="en-US" dirty="0"/>
              <a:t>库中</a:t>
            </a:r>
            <a:r>
              <a:rPr lang="en-US" altLang="zh-CN" dirty="0"/>
              <a:t>tree</a:t>
            </a:r>
            <a:r>
              <a:rPr lang="zh-CN" altLang="en-US" dirty="0"/>
              <a:t>模块的</a:t>
            </a:r>
            <a:r>
              <a:rPr lang="en-US" altLang="zh-CN" dirty="0" err="1"/>
              <a:t>DecisionTreeClassifier</a:t>
            </a:r>
            <a:r>
              <a:rPr lang="zh-CN" altLang="en-US" dirty="0"/>
              <a:t>类可以建立决策树模型，其语法格式和常用参数描述如下：</a:t>
            </a:r>
            <a:endParaRPr lang="en-US" altLang="zh-CN" dirty="0"/>
          </a:p>
          <a:p>
            <a:pPr>
              <a:buFont typeface="Arial" panose="020B0604020202020204" pitchFamily="34" charset="0"/>
              <a:buChar char="•"/>
            </a:pPr>
            <a:r>
              <a:rPr lang="en-US" altLang="zh-CN" dirty="0">
                <a:latin typeface="Consolas" panose="020B0609020204030204" pitchFamily="49" charset="0"/>
              </a:rPr>
              <a:t>class </a:t>
            </a:r>
            <a:r>
              <a:rPr lang="en-US" altLang="zh-CN" dirty="0" err="1">
                <a:latin typeface="Consolas" panose="020B0609020204030204" pitchFamily="49" charset="0"/>
              </a:rPr>
              <a:t>sklearn.tree.DecisionTreeClassifier</a:t>
            </a:r>
            <a:r>
              <a:rPr lang="en-US" altLang="zh-CN" dirty="0">
                <a:latin typeface="Consolas" panose="020B0609020204030204" pitchFamily="49" charset="0"/>
              </a:rPr>
              <a:t>(*, criterion='</a:t>
            </a:r>
            <a:r>
              <a:rPr lang="en-US" altLang="zh-CN" dirty="0" err="1">
                <a:latin typeface="Consolas" panose="020B0609020204030204" pitchFamily="49" charset="0"/>
              </a:rPr>
              <a:t>gini</a:t>
            </a:r>
            <a:r>
              <a:rPr lang="en-US" altLang="zh-CN" dirty="0">
                <a:latin typeface="Consolas" panose="020B0609020204030204" pitchFamily="49" charset="0"/>
              </a:rPr>
              <a:t>', splitter='best', </a:t>
            </a:r>
            <a:r>
              <a:rPr lang="en-US" altLang="zh-CN" dirty="0" err="1">
                <a:latin typeface="Consolas" panose="020B0609020204030204" pitchFamily="49" charset="0"/>
              </a:rPr>
              <a:t>max_depth</a:t>
            </a:r>
            <a:r>
              <a:rPr lang="en-US" altLang="zh-CN" dirty="0">
                <a:latin typeface="Consolas" panose="020B0609020204030204" pitchFamily="49" charset="0"/>
              </a:rPr>
              <a:t>=None, </a:t>
            </a:r>
            <a:r>
              <a:rPr lang="en-US" altLang="zh-CN" dirty="0" err="1">
                <a:latin typeface="Consolas" panose="020B0609020204030204" pitchFamily="49" charset="0"/>
              </a:rPr>
              <a:t>min_samples_split</a:t>
            </a:r>
            <a:r>
              <a:rPr lang="en-US" altLang="zh-CN" dirty="0">
                <a:latin typeface="Consolas" panose="020B0609020204030204" pitchFamily="49" charset="0"/>
              </a:rPr>
              <a:t>=2, </a:t>
            </a:r>
            <a:r>
              <a:rPr lang="en-US" altLang="zh-CN" dirty="0" err="1">
                <a:latin typeface="Consolas" panose="020B0609020204030204" pitchFamily="49" charset="0"/>
              </a:rPr>
              <a:t>min_samples_leaf</a:t>
            </a:r>
            <a:r>
              <a:rPr lang="en-US" altLang="zh-CN" dirty="0">
                <a:latin typeface="Consolas" panose="020B0609020204030204" pitchFamily="49" charset="0"/>
              </a:rPr>
              <a:t>=1, </a:t>
            </a:r>
            <a:r>
              <a:rPr lang="en-US" altLang="zh-CN" dirty="0" err="1">
                <a:latin typeface="Consolas" panose="020B0609020204030204" pitchFamily="49" charset="0"/>
              </a:rPr>
              <a:t>random_state</a:t>
            </a:r>
            <a:r>
              <a:rPr lang="en-US" altLang="zh-CN" dirty="0">
                <a:latin typeface="Consolas" panose="020B0609020204030204" pitchFamily="49" charset="0"/>
              </a:rPr>
              <a:t>=None, </a:t>
            </a:r>
            <a:r>
              <a:rPr lang="en-US" altLang="zh-CN" dirty="0" err="1">
                <a:latin typeface="Consolas" panose="020B0609020204030204" pitchFamily="49" charset="0"/>
              </a:rPr>
              <a:t>max_leaf_nodes</a:t>
            </a:r>
            <a:r>
              <a:rPr lang="en-US" altLang="zh-CN" dirty="0">
                <a:latin typeface="Consolas" panose="020B0609020204030204" pitchFamily="49" charset="0"/>
              </a:rPr>
              <a:t>=None, </a:t>
            </a:r>
            <a:r>
              <a:rPr lang="en-US" altLang="zh-CN" dirty="0" err="1">
                <a:latin typeface="Consolas" panose="020B0609020204030204" pitchFamily="49" charset="0"/>
              </a:rPr>
              <a:t>min_impurity_split</a:t>
            </a:r>
            <a:r>
              <a:rPr lang="en-US" altLang="zh-CN" dirty="0">
                <a:latin typeface="Consolas" panose="020B0609020204030204" pitchFamily="49" charset="0"/>
              </a:rPr>
              <a:t>=None, </a:t>
            </a:r>
            <a:r>
              <a:rPr lang="en-US" altLang="zh-CN" dirty="0" err="1">
                <a:latin typeface="Consolas" panose="020B0609020204030204" pitchFamily="49" charset="0"/>
              </a:rPr>
              <a:t>class_weight</a:t>
            </a:r>
            <a:r>
              <a:rPr lang="en-US" altLang="zh-CN" dirty="0">
                <a:latin typeface="Consolas" panose="020B0609020204030204" pitchFamily="49" charset="0"/>
              </a:rPr>
              <a:t>=None)</a:t>
            </a:r>
            <a:endParaRPr lang="zh-CN" altLang="en-US" dirty="0">
              <a:latin typeface="Consolas" panose="020B0609020204030204" pitchFamily="49" charset="0"/>
            </a:endParaRPr>
          </a:p>
        </p:txBody>
      </p:sp>
      <p:sp>
        <p:nvSpPr>
          <p:cNvPr id="3" name="标题 2">
            <a:extLst>
              <a:ext uri="{FF2B5EF4-FFF2-40B4-BE49-F238E27FC236}">
                <a16:creationId xmlns:a16="http://schemas.microsoft.com/office/drawing/2014/main" id="{FAEC1AE7-01E3-4AE8-8602-6E7C43C8EE84}"/>
              </a:ext>
            </a:extLst>
          </p:cNvPr>
          <p:cNvSpPr>
            <a:spLocks noGrp="1"/>
          </p:cNvSpPr>
          <p:nvPr>
            <p:ph type="title"/>
          </p:nvPr>
        </p:nvSpPr>
        <p:spPr/>
        <p:txBody>
          <a:bodyPr/>
          <a:lstStyle/>
          <a:p>
            <a:r>
              <a:rPr lang="zh-CN" altLang="en-US" dirty="0"/>
              <a:t>决策树</a:t>
            </a:r>
          </a:p>
        </p:txBody>
      </p:sp>
      <p:graphicFrame>
        <p:nvGraphicFramePr>
          <p:cNvPr id="4" name="表格 3">
            <a:extLst>
              <a:ext uri="{FF2B5EF4-FFF2-40B4-BE49-F238E27FC236}">
                <a16:creationId xmlns:a16="http://schemas.microsoft.com/office/drawing/2014/main" id="{6FA4654D-D1AF-4E88-8D33-2EB353420D8C}"/>
              </a:ext>
            </a:extLst>
          </p:cNvPr>
          <p:cNvGraphicFramePr>
            <a:graphicFrameLocks noGrp="1"/>
          </p:cNvGraphicFramePr>
          <p:nvPr>
            <p:extLst/>
          </p:nvPr>
        </p:nvGraphicFramePr>
        <p:xfrm>
          <a:off x="863714" y="3351228"/>
          <a:ext cx="10189297" cy="2430000"/>
        </p:xfrm>
        <a:graphic>
          <a:graphicData uri="http://schemas.openxmlformats.org/drawingml/2006/table">
            <a:tbl>
              <a:tblPr firstRow="1" firstCol="1" bandRow="1">
                <a:tableStyleId>{5C22544A-7EE6-4342-B048-85BDC9FD1C3A}</a:tableStyleId>
              </a:tblPr>
              <a:tblGrid>
                <a:gridCol w="2066221">
                  <a:extLst>
                    <a:ext uri="{9D8B030D-6E8A-4147-A177-3AD203B41FA5}">
                      <a16:colId xmlns:a16="http://schemas.microsoft.com/office/drawing/2014/main" val="2908584917"/>
                    </a:ext>
                  </a:extLst>
                </a:gridCol>
                <a:gridCol w="8123076">
                  <a:extLst>
                    <a:ext uri="{9D8B030D-6E8A-4147-A177-3AD203B41FA5}">
                      <a16:colId xmlns:a16="http://schemas.microsoft.com/office/drawing/2014/main" val="1443774528"/>
                    </a:ext>
                  </a:extLst>
                </a:gridCol>
              </a:tblGrid>
              <a:tr h="486000">
                <a:tc>
                  <a:txBody>
                    <a:bodyPr/>
                    <a:lstStyle/>
                    <a:p>
                      <a:pPr algn="ctr"/>
                      <a:r>
                        <a:rPr lang="zh-CN" sz="1800" kern="100">
                          <a:effectLst/>
                        </a:rPr>
                        <a:t>参数名称</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4042" marR="64042" marT="0" marB="0" anchor="ctr"/>
                </a:tc>
                <a:tc>
                  <a:txBody>
                    <a:bodyPr/>
                    <a:lstStyle/>
                    <a:p>
                      <a:pPr algn="ctr"/>
                      <a:r>
                        <a:rPr lang="zh-CN" sz="1800" kern="100" dirty="0">
                          <a:effectLst/>
                        </a:rPr>
                        <a:t>参数说明</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4042" marR="64042" marT="0" marB="0" anchor="ctr"/>
                </a:tc>
                <a:extLst>
                  <a:ext uri="{0D108BD9-81ED-4DB2-BD59-A6C34878D82A}">
                    <a16:rowId xmlns:a16="http://schemas.microsoft.com/office/drawing/2014/main" val="1102835026"/>
                  </a:ext>
                </a:extLst>
              </a:tr>
              <a:tr h="486000">
                <a:tc>
                  <a:txBody>
                    <a:bodyPr/>
                    <a:lstStyle/>
                    <a:p>
                      <a:pPr algn="just"/>
                      <a:r>
                        <a:rPr lang="en-US" sz="1800" b="0" kern="100">
                          <a:effectLst/>
                        </a:rPr>
                        <a:t>criterion</a:t>
                      </a:r>
                      <a:endParaRPr lang="zh-CN" sz="18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4042" marR="64042" marT="0" marB="0" anchor="ctr"/>
                </a:tc>
                <a:tc>
                  <a:txBody>
                    <a:bodyPr/>
                    <a:lstStyle/>
                    <a:p>
                      <a:pPr algn="just"/>
                      <a:r>
                        <a:rPr lang="zh-CN" sz="1800" kern="100">
                          <a:effectLst/>
                        </a:rPr>
                        <a:t>接收</a:t>
                      </a:r>
                      <a:r>
                        <a:rPr lang="en-US" sz="1800" kern="100">
                          <a:effectLst/>
                        </a:rPr>
                        <a:t>gini</a:t>
                      </a:r>
                      <a:r>
                        <a:rPr lang="zh-CN" sz="1800" kern="100">
                          <a:effectLst/>
                        </a:rPr>
                        <a:t>或</a:t>
                      </a:r>
                      <a:r>
                        <a:rPr lang="en-US" sz="1800" kern="100">
                          <a:effectLst/>
                        </a:rPr>
                        <a:t>entropy</a:t>
                      </a:r>
                      <a:r>
                        <a:rPr lang="zh-CN" sz="1800" kern="100">
                          <a:effectLst/>
                        </a:rPr>
                        <a:t>。表示衡量分割质量的功能。默认为</a:t>
                      </a:r>
                      <a:r>
                        <a:rPr lang="en-US" sz="1800" kern="100">
                          <a:effectLst/>
                        </a:rPr>
                        <a:t>gini</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4042" marR="64042" marT="0" marB="0" anchor="ctr"/>
                </a:tc>
                <a:extLst>
                  <a:ext uri="{0D108BD9-81ED-4DB2-BD59-A6C34878D82A}">
                    <a16:rowId xmlns:a16="http://schemas.microsoft.com/office/drawing/2014/main" val="3469795135"/>
                  </a:ext>
                </a:extLst>
              </a:tr>
              <a:tr h="486000">
                <a:tc>
                  <a:txBody>
                    <a:bodyPr/>
                    <a:lstStyle/>
                    <a:p>
                      <a:pPr algn="just"/>
                      <a:r>
                        <a:rPr lang="en-US" sz="1800" b="0" kern="100">
                          <a:effectLst/>
                        </a:rPr>
                        <a:t>splitter</a:t>
                      </a:r>
                      <a:endParaRPr lang="zh-CN" sz="18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4042" marR="64042" marT="0" marB="0" anchor="ctr"/>
                </a:tc>
                <a:tc>
                  <a:txBody>
                    <a:bodyPr/>
                    <a:lstStyle/>
                    <a:p>
                      <a:pPr algn="just"/>
                      <a:r>
                        <a:rPr lang="zh-CN" sz="1800" kern="100" dirty="0">
                          <a:effectLst/>
                        </a:rPr>
                        <a:t>接收</a:t>
                      </a:r>
                      <a:r>
                        <a:rPr lang="en-US" sz="1800" kern="100" dirty="0">
                          <a:effectLst/>
                        </a:rPr>
                        <a:t>best</a:t>
                      </a:r>
                      <a:r>
                        <a:rPr lang="zh-CN" sz="1800" kern="100" dirty="0">
                          <a:effectLst/>
                        </a:rPr>
                        <a:t>或</a:t>
                      </a:r>
                      <a:r>
                        <a:rPr lang="en-US" sz="1800" kern="100" dirty="0">
                          <a:effectLst/>
                        </a:rPr>
                        <a:t>random</a:t>
                      </a:r>
                      <a:r>
                        <a:rPr lang="zh-CN" sz="1800" kern="100" dirty="0">
                          <a:effectLst/>
                        </a:rPr>
                        <a:t>。表示用于在每个节点上选择拆分的策略。默认为</a:t>
                      </a:r>
                      <a:r>
                        <a:rPr lang="en-US" sz="1800" kern="100" dirty="0">
                          <a:effectLst/>
                        </a:rPr>
                        <a:t>best</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4042" marR="64042" marT="0" marB="0" anchor="ctr"/>
                </a:tc>
                <a:extLst>
                  <a:ext uri="{0D108BD9-81ED-4DB2-BD59-A6C34878D82A}">
                    <a16:rowId xmlns:a16="http://schemas.microsoft.com/office/drawing/2014/main" val="204171458"/>
                  </a:ext>
                </a:extLst>
              </a:tr>
              <a:tr h="486000">
                <a:tc>
                  <a:txBody>
                    <a:bodyPr/>
                    <a:lstStyle/>
                    <a:p>
                      <a:pPr algn="just"/>
                      <a:r>
                        <a:rPr lang="en-US" sz="1800" b="0" kern="100">
                          <a:effectLst/>
                        </a:rPr>
                        <a:t>max_depth</a:t>
                      </a:r>
                      <a:endParaRPr lang="zh-CN" sz="18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4042" marR="64042" marT="0" marB="0" anchor="ctr"/>
                </a:tc>
                <a:tc>
                  <a:txBody>
                    <a:bodyPr/>
                    <a:lstStyle/>
                    <a:p>
                      <a:pPr algn="just"/>
                      <a:r>
                        <a:rPr lang="zh-CN" sz="1800" kern="100" dirty="0">
                          <a:effectLst/>
                        </a:rPr>
                        <a:t>接收</a:t>
                      </a:r>
                      <a:r>
                        <a:rPr lang="en-US" sz="1800" kern="100" dirty="0">
                          <a:effectLst/>
                        </a:rPr>
                        <a:t>int</a:t>
                      </a:r>
                      <a:r>
                        <a:rPr lang="zh-CN" sz="1800" kern="100" dirty="0">
                          <a:effectLst/>
                        </a:rPr>
                        <a:t>。表示</a:t>
                      </a:r>
                      <a:r>
                        <a:rPr lang="zh-CN" altLang="en-US" sz="1800" kern="100" dirty="0">
                          <a:effectLst/>
                        </a:rPr>
                        <a:t>树</a:t>
                      </a:r>
                      <a:r>
                        <a:rPr lang="zh-CN" sz="1800" kern="100" dirty="0">
                          <a:effectLst/>
                        </a:rPr>
                        <a:t>的最大深度。默认为</a:t>
                      </a:r>
                      <a:r>
                        <a:rPr lang="en-US" sz="1800" kern="100" dirty="0">
                          <a:effectLst/>
                        </a:rPr>
                        <a:t>None</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4042" marR="64042" marT="0" marB="0" anchor="ctr"/>
                </a:tc>
                <a:extLst>
                  <a:ext uri="{0D108BD9-81ED-4DB2-BD59-A6C34878D82A}">
                    <a16:rowId xmlns:a16="http://schemas.microsoft.com/office/drawing/2014/main" val="1832213087"/>
                  </a:ext>
                </a:extLst>
              </a:tr>
              <a:tr h="486000">
                <a:tc>
                  <a:txBody>
                    <a:bodyPr/>
                    <a:lstStyle/>
                    <a:p>
                      <a:pPr algn="just"/>
                      <a:r>
                        <a:rPr lang="en-US" sz="1800" b="0" kern="100" dirty="0" err="1">
                          <a:effectLst/>
                        </a:rPr>
                        <a:t>min_samples_split</a:t>
                      </a:r>
                      <a:endParaRPr lang="zh-CN" sz="1800" b="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4042" marR="64042" marT="0" marB="0" anchor="ctr"/>
                </a:tc>
                <a:tc>
                  <a:txBody>
                    <a:bodyPr/>
                    <a:lstStyle/>
                    <a:p>
                      <a:pPr algn="just"/>
                      <a:r>
                        <a:rPr lang="zh-CN" sz="1800" kern="100" dirty="0">
                          <a:effectLst/>
                        </a:rPr>
                        <a:t>接收</a:t>
                      </a:r>
                      <a:r>
                        <a:rPr lang="en-US" sz="1800" kern="100" dirty="0">
                          <a:effectLst/>
                        </a:rPr>
                        <a:t>int</a:t>
                      </a:r>
                      <a:r>
                        <a:rPr lang="zh-CN" sz="1800" kern="100" dirty="0">
                          <a:effectLst/>
                        </a:rPr>
                        <a:t>或</a:t>
                      </a:r>
                      <a:r>
                        <a:rPr lang="en-US" sz="1800" kern="100" dirty="0">
                          <a:effectLst/>
                        </a:rPr>
                        <a:t>float</a:t>
                      </a:r>
                      <a:r>
                        <a:rPr lang="zh-CN" sz="1800" kern="100" dirty="0">
                          <a:effectLst/>
                        </a:rPr>
                        <a:t>。表示拆分内部节点所需的最少样本数。默认为</a:t>
                      </a:r>
                      <a:r>
                        <a:rPr lang="en-US" sz="1800" kern="100" dirty="0">
                          <a:effectLst/>
                        </a:rPr>
                        <a:t>2</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4042" marR="64042" marT="0" marB="0" anchor="ctr"/>
                </a:tc>
                <a:extLst>
                  <a:ext uri="{0D108BD9-81ED-4DB2-BD59-A6C34878D82A}">
                    <a16:rowId xmlns:a16="http://schemas.microsoft.com/office/drawing/2014/main" val="2272770822"/>
                  </a:ext>
                </a:extLst>
              </a:tr>
            </a:tbl>
          </a:graphicData>
        </a:graphic>
      </p:graphicFrame>
    </p:spTree>
    <p:extLst>
      <p:ext uri="{BB962C8B-B14F-4D97-AF65-F5344CB8AC3E}">
        <p14:creationId xmlns:p14="http://schemas.microsoft.com/office/powerpoint/2010/main" val="105931542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0" y="-1"/>
            <a:ext cx="12192000" cy="184468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a:latin typeface="宋体" panose="02010600030101010101" pitchFamily="2" charset="-122"/>
              <a:ea typeface="宋体" panose="02010600030101010101" pitchFamily="2" charset="-122"/>
            </a:endParaRPr>
          </a:p>
        </p:txBody>
      </p:sp>
      <p:grpSp>
        <p:nvGrpSpPr>
          <p:cNvPr id="6" name="组合 5"/>
          <p:cNvGrpSpPr/>
          <p:nvPr/>
        </p:nvGrpSpPr>
        <p:grpSpPr>
          <a:xfrm>
            <a:off x="8401045" y="315182"/>
            <a:ext cx="3119443" cy="3497030"/>
            <a:chOff x="7553325" y="1555750"/>
            <a:chExt cx="4564063" cy="5116513"/>
          </a:xfrm>
        </p:grpSpPr>
        <p:grpSp>
          <p:nvGrpSpPr>
            <p:cNvPr id="7" name="Group 205"/>
            <p:cNvGrpSpPr/>
            <p:nvPr/>
          </p:nvGrpSpPr>
          <p:grpSpPr bwMode="auto">
            <a:xfrm>
              <a:off x="8518525" y="2327276"/>
              <a:ext cx="3598863" cy="3641725"/>
              <a:chOff x="4862" y="1466"/>
              <a:chExt cx="2267" cy="2294"/>
            </a:xfrm>
          </p:grpSpPr>
          <p:sp>
            <p:nvSpPr>
              <p:cNvPr id="910" name="Freeform 8"/>
              <p:cNvSpPr/>
              <p:nvPr/>
            </p:nvSpPr>
            <p:spPr bwMode="auto">
              <a:xfrm>
                <a:off x="4862" y="2381"/>
                <a:ext cx="2267" cy="1379"/>
              </a:xfrm>
              <a:custGeom>
                <a:avLst/>
                <a:gdLst>
                  <a:gd name="T0" fmla="*/ 66 w 2266"/>
                  <a:gd name="T1" fmla="*/ 723 h 1381"/>
                  <a:gd name="T2" fmla="*/ 1171 w 2266"/>
                  <a:gd name="T3" fmla="*/ 1364 h 1381"/>
                  <a:gd name="T4" fmla="*/ 1268 w 2266"/>
                  <a:gd name="T5" fmla="*/ 1364 h 1381"/>
                  <a:gd name="T6" fmla="*/ 2200 w 2266"/>
                  <a:gd name="T7" fmla="*/ 828 h 1381"/>
                  <a:gd name="T8" fmla="*/ 2200 w 2266"/>
                  <a:gd name="T9" fmla="*/ 658 h 1381"/>
                  <a:gd name="T10" fmla="*/ 1095 w 2266"/>
                  <a:gd name="T11" fmla="*/ 18 h 1381"/>
                  <a:gd name="T12" fmla="*/ 998 w 2266"/>
                  <a:gd name="T13" fmla="*/ 17 h 1381"/>
                  <a:gd name="T14" fmla="*/ 66 w 2266"/>
                  <a:gd name="T15" fmla="*/ 554 h 1381"/>
                  <a:gd name="T16" fmla="*/ 66 w 2266"/>
                  <a:gd name="T17" fmla="*/ 723 h 1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66" h="1381">
                    <a:moveTo>
                      <a:pt x="66" y="723"/>
                    </a:moveTo>
                    <a:cubicBezTo>
                      <a:pt x="1171" y="1364"/>
                      <a:pt x="1171" y="1364"/>
                      <a:pt x="1171" y="1364"/>
                    </a:cubicBezTo>
                    <a:cubicBezTo>
                      <a:pt x="1201" y="1381"/>
                      <a:pt x="1238" y="1381"/>
                      <a:pt x="1268" y="1364"/>
                    </a:cubicBezTo>
                    <a:cubicBezTo>
                      <a:pt x="2200" y="828"/>
                      <a:pt x="2200" y="828"/>
                      <a:pt x="2200" y="828"/>
                    </a:cubicBezTo>
                    <a:cubicBezTo>
                      <a:pt x="2265" y="790"/>
                      <a:pt x="2266" y="696"/>
                      <a:pt x="2200" y="658"/>
                    </a:cubicBezTo>
                    <a:cubicBezTo>
                      <a:pt x="1095" y="18"/>
                      <a:pt x="1095" y="18"/>
                      <a:pt x="1095" y="18"/>
                    </a:cubicBezTo>
                    <a:cubicBezTo>
                      <a:pt x="1065" y="0"/>
                      <a:pt x="1028" y="0"/>
                      <a:pt x="998" y="17"/>
                    </a:cubicBezTo>
                    <a:cubicBezTo>
                      <a:pt x="66" y="554"/>
                      <a:pt x="66" y="554"/>
                      <a:pt x="66" y="554"/>
                    </a:cubicBezTo>
                    <a:cubicBezTo>
                      <a:pt x="1" y="591"/>
                      <a:pt x="0" y="685"/>
                      <a:pt x="66" y="723"/>
                    </a:cubicBezTo>
                  </a:path>
                </a:pathLst>
              </a:custGeom>
              <a:solidFill>
                <a:srgbClr val="21C18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911" name="Freeform 9"/>
              <p:cNvSpPr/>
              <p:nvPr/>
            </p:nvSpPr>
            <p:spPr bwMode="auto">
              <a:xfrm>
                <a:off x="5844" y="1489"/>
                <a:ext cx="1153" cy="1675"/>
              </a:xfrm>
              <a:custGeom>
                <a:avLst/>
                <a:gdLst>
                  <a:gd name="T0" fmla="*/ 4 w 1153"/>
                  <a:gd name="T1" fmla="*/ 0 h 1675"/>
                  <a:gd name="T2" fmla="*/ 0 w 1153"/>
                  <a:gd name="T3" fmla="*/ 1011 h 1675"/>
                  <a:gd name="T4" fmla="*/ 1149 w 1153"/>
                  <a:gd name="T5" fmla="*/ 1675 h 1675"/>
                  <a:gd name="T6" fmla="*/ 1153 w 1153"/>
                  <a:gd name="T7" fmla="*/ 663 h 1675"/>
                  <a:gd name="T8" fmla="*/ 4 w 1153"/>
                  <a:gd name="T9" fmla="*/ 0 h 1675"/>
                </a:gdLst>
                <a:ahLst/>
                <a:cxnLst>
                  <a:cxn ang="0">
                    <a:pos x="T0" y="T1"/>
                  </a:cxn>
                  <a:cxn ang="0">
                    <a:pos x="T2" y="T3"/>
                  </a:cxn>
                  <a:cxn ang="0">
                    <a:pos x="T4" y="T5"/>
                  </a:cxn>
                  <a:cxn ang="0">
                    <a:pos x="T6" y="T7"/>
                  </a:cxn>
                  <a:cxn ang="0">
                    <a:pos x="T8" y="T9"/>
                  </a:cxn>
                </a:cxnLst>
                <a:rect l="0" t="0" r="r" b="b"/>
                <a:pathLst>
                  <a:path w="1153" h="1675">
                    <a:moveTo>
                      <a:pt x="4" y="0"/>
                    </a:moveTo>
                    <a:lnTo>
                      <a:pt x="0" y="1011"/>
                    </a:lnTo>
                    <a:lnTo>
                      <a:pt x="1149" y="1675"/>
                    </a:lnTo>
                    <a:lnTo>
                      <a:pt x="1153" y="663"/>
                    </a:lnTo>
                    <a:lnTo>
                      <a:pt x="4" y="0"/>
                    </a:lnTo>
                    <a:close/>
                  </a:path>
                </a:pathLst>
              </a:custGeom>
              <a:solidFill>
                <a:srgbClr val="2A3C6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912" name="Freeform 10"/>
              <p:cNvSpPr/>
              <p:nvPr/>
            </p:nvSpPr>
            <p:spPr bwMode="auto">
              <a:xfrm>
                <a:off x="6993" y="2129"/>
                <a:ext cx="42" cy="1035"/>
              </a:xfrm>
              <a:custGeom>
                <a:avLst/>
                <a:gdLst>
                  <a:gd name="T0" fmla="*/ 0 w 42"/>
                  <a:gd name="T1" fmla="*/ 1035 h 1035"/>
                  <a:gd name="T2" fmla="*/ 39 w 42"/>
                  <a:gd name="T3" fmla="*/ 1012 h 1035"/>
                  <a:gd name="T4" fmla="*/ 42 w 42"/>
                  <a:gd name="T5" fmla="*/ 0 h 1035"/>
                  <a:gd name="T6" fmla="*/ 4 w 42"/>
                  <a:gd name="T7" fmla="*/ 23 h 1035"/>
                  <a:gd name="T8" fmla="*/ 0 w 42"/>
                  <a:gd name="T9" fmla="*/ 1035 h 1035"/>
                </a:gdLst>
                <a:ahLst/>
                <a:cxnLst>
                  <a:cxn ang="0">
                    <a:pos x="T0" y="T1"/>
                  </a:cxn>
                  <a:cxn ang="0">
                    <a:pos x="T2" y="T3"/>
                  </a:cxn>
                  <a:cxn ang="0">
                    <a:pos x="T4" y="T5"/>
                  </a:cxn>
                  <a:cxn ang="0">
                    <a:pos x="T6" y="T7"/>
                  </a:cxn>
                  <a:cxn ang="0">
                    <a:pos x="T8" y="T9"/>
                  </a:cxn>
                </a:cxnLst>
                <a:rect l="0" t="0" r="r" b="b"/>
                <a:pathLst>
                  <a:path w="42" h="1035">
                    <a:moveTo>
                      <a:pt x="0" y="1035"/>
                    </a:moveTo>
                    <a:lnTo>
                      <a:pt x="39" y="1012"/>
                    </a:lnTo>
                    <a:lnTo>
                      <a:pt x="42" y="0"/>
                    </a:lnTo>
                    <a:lnTo>
                      <a:pt x="4" y="23"/>
                    </a:lnTo>
                    <a:lnTo>
                      <a:pt x="0" y="1035"/>
                    </a:lnTo>
                    <a:close/>
                  </a:path>
                </a:pathLst>
              </a:custGeom>
              <a:solidFill>
                <a:srgbClr val="ACE5C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913" name="Freeform 11"/>
              <p:cNvSpPr/>
              <p:nvPr/>
            </p:nvSpPr>
            <p:spPr bwMode="auto">
              <a:xfrm>
                <a:off x="5848" y="1466"/>
                <a:ext cx="1187" cy="686"/>
              </a:xfrm>
              <a:custGeom>
                <a:avLst/>
                <a:gdLst>
                  <a:gd name="T0" fmla="*/ 1149 w 1187"/>
                  <a:gd name="T1" fmla="*/ 686 h 686"/>
                  <a:gd name="T2" fmla="*/ 1187 w 1187"/>
                  <a:gd name="T3" fmla="*/ 663 h 686"/>
                  <a:gd name="T4" fmla="*/ 38 w 1187"/>
                  <a:gd name="T5" fmla="*/ 0 h 686"/>
                  <a:gd name="T6" fmla="*/ 0 w 1187"/>
                  <a:gd name="T7" fmla="*/ 23 h 686"/>
                  <a:gd name="T8" fmla="*/ 1149 w 1187"/>
                  <a:gd name="T9" fmla="*/ 686 h 686"/>
                </a:gdLst>
                <a:ahLst/>
                <a:cxnLst>
                  <a:cxn ang="0">
                    <a:pos x="T0" y="T1"/>
                  </a:cxn>
                  <a:cxn ang="0">
                    <a:pos x="T2" y="T3"/>
                  </a:cxn>
                  <a:cxn ang="0">
                    <a:pos x="T4" y="T5"/>
                  </a:cxn>
                  <a:cxn ang="0">
                    <a:pos x="T6" y="T7"/>
                  </a:cxn>
                  <a:cxn ang="0">
                    <a:pos x="T8" y="T9"/>
                  </a:cxn>
                </a:cxnLst>
                <a:rect l="0" t="0" r="r" b="b"/>
                <a:pathLst>
                  <a:path w="1187" h="686">
                    <a:moveTo>
                      <a:pt x="1149" y="686"/>
                    </a:moveTo>
                    <a:lnTo>
                      <a:pt x="1187" y="663"/>
                    </a:lnTo>
                    <a:lnTo>
                      <a:pt x="38" y="0"/>
                    </a:lnTo>
                    <a:lnTo>
                      <a:pt x="0" y="23"/>
                    </a:lnTo>
                    <a:lnTo>
                      <a:pt x="1149" y="686"/>
                    </a:lnTo>
                    <a:close/>
                  </a:path>
                </a:pathLst>
              </a:custGeom>
              <a:solidFill>
                <a:srgbClr val="EEFFF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914" name="Freeform 12"/>
              <p:cNvSpPr/>
              <p:nvPr/>
            </p:nvSpPr>
            <p:spPr bwMode="auto">
              <a:xfrm>
                <a:off x="4963" y="2454"/>
                <a:ext cx="2031" cy="1167"/>
              </a:xfrm>
              <a:custGeom>
                <a:avLst/>
                <a:gdLst>
                  <a:gd name="T0" fmla="*/ 0 w 2031"/>
                  <a:gd name="T1" fmla="*/ 500 h 1167"/>
                  <a:gd name="T2" fmla="*/ 1152 w 2031"/>
                  <a:gd name="T3" fmla="*/ 1167 h 1167"/>
                  <a:gd name="T4" fmla="*/ 2031 w 2031"/>
                  <a:gd name="T5" fmla="*/ 667 h 1167"/>
                  <a:gd name="T6" fmla="*/ 881 w 2031"/>
                  <a:gd name="T7" fmla="*/ 0 h 1167"/>
                  <a:gd name="T8" fmla="*/ 0 w 2031"/>
                  <a:gd name="T9" fmla="*/ 500 h 1167"/>
                </a:gdLst>
                <a:ahLst/>
                <a:cxnLst>
                  <a:cxn ang="0">
                    <a:pos x="T0" y="T1"/>
                  </a:cxn>
                  <a:cxn ang="0">
                    <a:pos x="T2" y="T3"/>
                  </a:cxn>
                  <a:cxn ang="0">
                    <a:pos x="T4" y="T5"/>
                  </a:cxn>
                  <a:cxn ang="0">
                    <a:pos x="T6" y="T7"/>
                  </a:cxn>
                  <a:cxn ang="0">
                    <a:pos x="T8" y="T9"/>
                  </a:cxn>
                </a:cxnLst>
                <a:rect l="0" t="0" r="r" b="b"/>
                <a:pathLst>
                  <a:path w="2031" h="1167">
                    <a:moveTo>
                      <a:pt x="0" y="500"/>
                    </a:moveTo>
                    <a:lnTo>
                      <a:pt x="1152" y="1167"/>
                    </a:lnTo>
                    <a:lnTo>
                      <a:pt x="2031" y="667"/>
                    </a:lnTo>
                    <a:lnTo>
                      <a:pt x="881" y="0"/>
                    </a:lnTo>
                    <a:lnTo>
                      <a:pt x="0" y="500"/>
                    </a:lnTo>
                    <a:close/>
                  </a:path>
                </a:pathLst>
              </a:custGeom>
              <a:solidFill>
                <a:srgbClr val="EEF6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915" name="Freeform 13"/>
              <p:cNvSpPr/>
              <p:nvPr/>
            </p:nvSpPr>
            <p:spPr bwMode="auto">
              <a:xfrm>
                <a:off x="4963" y="2454"/>
                <a:ext cx="2031" cy="1167"/>
              </a:xfrm>
              <a:custGeom>
                <a:avLst/>
                <a:gdLst>
                  <a:gd name="T0" fmla="*/ 0 w 2031"/>
                  <a:gd name="T1" fmla="*/ 500 h 1167"/>
                  <a:gd name="T2" fmla="*/ 1152 w 2031"/>
                  <a:gd name="T3" fmla="*/ 1167 h 1167"/>
                  <a:gd name="T4" fmla="*/ 2031 w 2031"/>
                  <a:gd name="T5" fmla="*/ 667 h 1167"/>
                  <a:gd name="T6" fmla="*/ 881 w 2031"/>
                  <a:gd name="T7" fmla="*/ 0 h 1167"/>
                  <a:gd name="T8" fmla="*/ 0 w 2031"/>
                  <a:gd name="T9" fmla="*/ 500 h 1167"/>
                </a:gdLst>
                <a:ahLst/>
                <a:cxnLst>
                  <a:cxn ang="0">
                    <a:pos x="T0" y="T1"/>
                  </a:cxn>
                  <a:cxn ang="0">
                    <a:pos x="T2" y="T3"/>
                  </a:cxn>
                  <a:cxn ang="0">
                    <a:pos x="T4" y="T5"/>
                  </a:cxn>
                  <a:cxn ang="0">
                    <a:pos x="T6" y="T7"/>
                  </a:cxn>
                  <a:cxn ang="0">
                    <a:pos x="T8" y="T9"/>
                  </a:cxn>
                </a:cxnLst>
                <a:rect l="0" t="0" r="r" b="b"/>
                <a:pathLst>
                  <a:path w="2031" h="1167">
                    <a:moveTo>
                      <a:pt x="0" y="500"/>
                    </a:moveTo>
                    <a:lnTo>
                      <a:pt x="1152" y="1167"/>
                    </a:lnTo>
                    <a:lnTo>
                      <a:pt x="2031" y="667"/>
                    </a:lnTo>
                    <a:lnTo>
                      <a:pt x="881" y="0"/>
                    </a:lnTo>
                    <a:lnTo>
                      <a:pt x="0" y="50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916" name="Freeform 14"/>
              <p:cNvSpPr/>
              <p:nvPr/>
            </p:nvSpPr>
            <p:spPr bwMode="auto">
              <a:xfrm>
                <a:off x="4963" y="2954"/>
                <a:ext cx="1150" cy="710"/>
              </a:xfrm>
              <a:custGeom>
                <a:avLst/>
                <a:gdLst>
                  <a:gd name="T0" fmla="*/ 0 w 1150"/>
                  <a:gd name="T1" fmla="*/ 0 h 710"/>
                  <a:gd name="T2" fmla="*/ 0 w 1150"/>
                  <a:gd name="T3" fmla="*/ 44 h 710"/>
                  <a:gd name="T4" fmla="*/ 1150 w 1150"/>
                  <a:gd name="T5" fmla="*/ 710 h 710"/>
                  <a:gd name="T6" fmla="*/ 1150 w 1150"/>
                  <a:gd name="T7" fmla="*/ 666 h 710"/>
                  <a:gd name="T8" fmla="*/ 0 w 1150"/>
                  <a:gd name="T9" fmla="*/ 0 h 710"/>
                </a:gdLst>
                <a:ahLst/>
                <a:cxnLst>
                  <a:cxn ang="0">
                    <a:pos x="T0" y="T1"/>
                  </a:cxn>
                  <a:cxn ang="0">
                    <a:pos x="T2" y="T3"/>
                  </a:cxn>
                  <a:cxn ang="0">
                    <a:pos x="T4" y="T5"/>
                  </a:cxn>
                  <a:cxn ang="0">
                    <a:pos x="T6" y="T7"/>
                  </a:cxn>
                  <a:cxn ang="0">
                    <a:pos x="T8" y="T9"/>
                  </a:cxn>
                </a:cxnLst>
                <a:rect l="0" t="0" r="r" b="b"/>
                <a:pathLst>
                  <a:path w="1150" h="710">
                    <a:moveTo>
                      <a:pt x="0" y="0"/>
                    </a:moveTo>
                    <a:lnTo>
                      <a:pt x="0" y="44"/>
                    </a:lnTo>
                    <a:lnTo>
                      <a:pt x="1150" y="710"/>
                    </a:lnTo>
                    <a:lnTo>
                      <a:pt x="1150" y="666"/>
                    </a:lnTo>
                    <a:lnTo>
                      <a:pt x="0" y="0"/>
                    </a:lnTo>
                    <a:close/>
                  </a:path>
                </a:pathLst>
              </a:custGeom>
              <a:solidFill>
                <a:srgbClr val="9CD8B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917" name="Freeform 15"/>
              <p:cNvSpPr/>
              <p:nvPr/>
            </p:nvSpPr>
            <p:spPr bwMode="auto">
              <a:xfrm>
                <a:off x="6113" y="3120"/>
                <a:ext cx="880" cy="544"/>
              </a:xfrm>
              <a:custGeom>
                <a:avLst/>
                <a:gdLst>
                  <a:gd name="T0" fmla="*/ 0 w 880"/>
                  <a:gd name="T1" fmla="*/ 500 h 544"/>
                  <a:gd name="T2" fmla="*/ 0 w 880"/>
                  <a:gd name="T3" fmla="*/ 544 h 544"/>
                  <a:gd name="T4" fmla="*/ 880 w 880"/>
                  <a:gd name="T5" fmla="*/ 44 h 544"/>
                  <a:gd name="T6" fmla="*/ 880 w 880"/>
                  <a:gd name="T7" fmla="*/ 0 h 544"/>
                  <a:gd name="T8" fmla="*/ 0 w 880"/>
                  <a:gd name="T9" fmla="*/ 500 h 544"/>
                </a:gdLst>
                <a:ahLst/>
                <a:cxnLst>
                  <a:cxn ang="0">
                    <a:pos x="T0" y="T1"/>
                  </a:cxn>
                  <a:cxn ang="0">
                    <a:pos x="T2" y="T3"/>
                  </a:cxn>
                  <a:cxn ang="0">
                    <a:pos x="T4" y="T5"/>
                  </a:cxn>
                  <a:cxn ang="0">
                    <a:pos x="T6" y="T7"/>
                  </a:cxn>
                  <a:cxn ang="0">
                    <a:pos x="T8" y="T9"/>
                  </a:cxn>
                </a:cxnLst>
                <a:rect l="0" t="0" r="r" b="b"/>
                <a:pathLst>
                  <a:path w="880" h="544">
                    <a:moveTo>
                      <a:pt x="0" y="500"/>
                    </a:moveTo>
                    <a:lnTo>
                      <a:pt x="0" y="544"/>
                    </a:lnTo>
                    <a:lnTo>
                      <a:pt x="880" y="44"/>
                    </a:lnTo>
                    <a:lnTo>
                      <a:pt x="880" y="0"/>
                    </a:lnTo>
                    <a:lnTo>
                      <a:pt x="0" y="500"/>
                    </a:lnTo>
                    <a:close/>
                  </a:path>
                </a:pathLst>
              </a:custGeom>
              <a:solidFill>
                <a:srgbClr val="ACE5C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918" name="Freeform 16"/>
              <p:cNvSpPr/>
              <p:nvPr/>
            </p:nvSpPr>
            <p:spPr bwMode="auto">
              <a:xfrm>
                <a:off x="5877" y="1561"/>
                <a:ext cx="1068" cy="1462"/>
              </a:xfrm>
              <a:custGeom>
                <a:avLst/>
                <a:gdLst>
                  <a:gd name="T0" fmla="*/ 2 w 1068"/>
                  <a:gd name="T1" fmla="*/ 22 h 1464"/>
                  <a:gd name="T2" fmla="*/ 0 w 1068"/>
                  <a:gd name="T3" fmla="*/ 843 h 1464"/>
                  <a:gd name="T4" fmla="*/ 9 w 1068"/>
                  <a:gd name="T5" fmla="*/ 858 h 1464"/>
                  <a:gd name="T6" fmla="*/ 1039 w 1068"/>
                  <a:gd name="T7" fmla="*/ 1457 h 1464"/>
                  <a:gd name="T8" fmla="*/ 1066 w 1068"/>
                  <a:gd name="T9" fmla="*/ 1442 h 1464"/>
                  <a:gd name="T10" fmla="*/ 1068 w 1068"/>
                  <a:gd name="T11" fmla="*/ 621 h 1464"/>
                  <a:gd name="T12" fmla="*/ 1060 w 1068"/>
                  <a:gd name="T13" fmla="*/ 605 h 1464"/>
                  <a:gd name="T14" fmla="*/ 29 w 1068"/>
                  <a:gd name="T15" fmla="*/ 6 h 1464"/>
                  <a:gd name="T16" fmla="*/ 2 w 1068"/>
                  <a:gd name="T17" fmla="*/ 22 h 14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68" h="1464">
                    <a:moveTo>
                      <a:pt x="2" y="22"/>
                    </a:moveTo>
                    <a:cubicBezTo>
                      <a:pt x="0" y="843"/>
                      <a:pt x="0" y="843"/>
                      <a:pt x="0" y="843"/>
                    </a:cubicBezTo>
                    <a:cubicBezTo>
                      <a:pt x="0" y="849"/>
                      <a:pt x="3" y="855"/>
                      <a:pt x="9" y="858"/>
                    </a:cubicBezTo>
                    <a:cubicBezTo>
                      <a:pt x="1039" y="1457"/>
                      <a:pt x="1039" y="1457"/>
                      <a:pt x="1039" y="1457"/>
                    </a:cubicBezTo>
                    <a:cubicBezTo>
                      <a:pt x="1051" y="1464"/>
                      <a:pt x="1066" y="1456"/>
                      <a:pt x="1066" y="1442"/>
                    </a:cubicBezTo>
                    <a:cubicBezTo>
                      <a:pt x="1068" y="621"/>
                      <a:pt x="1068" y="621"/>
                      <a:pt x="1068" y="621"/>
                    </a:cubicBezTo>
                    <a:cubicBezTo>
                      <a:pt x="1068" y="614"/>
                      <a:pt x="1065" y="609"/>
                      <a:pt x="1060" y="605"/>
                    </a:cubicBezTo>
                    <a:cubicBezTo>
                      <a:pt x="29" y="6"/>
                      <a:pt x="29" y="6"/>
                      <a:pt x="29" y="6"/>
                    </a:cubicBezTo>
                    <a:cubicBezTo>
                      <a:pt x="17" y="0"/>
                      <a:pt x="2" y="8"/>
                      <a:pt x="2" y="22"/>
                    </a:cubicBezTo>
                    <a:close/>
                  </a:path>
                </a:pathLst>
              </a:custGeom>
              <a:solidFill>
                <a:srgbClr val="7EC56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919" name="Freeform 17"/>
              <p:cNvSpPr/>
              <p:nvPr/>
            </p:nvSpPr>
            <p:spPr bwMode="auto">
              <a:xfrm>
                <a:off x="5922" y="1624"/>
                <a:ext cx="973" cy="1329"/>
              </a:xfrm>
              <a:custGeom>
                <a:avLst/>
                <a:gdLst>
                  <a:gd name="T0" fmla="*/ 2 w 973"/>
                  <a:gd name="T1" fmla="*/ 23 h 1331"/>
                  <a:gd name="T2" fmla="*/ 0 w 973"/>
                  <a:gd name="T3" fmla="*/ 765 h 1331"/>
                  <a:gd name="T4" fmla="*/ 9 w 973"/>
                  <a:gd name="T5" fmla="*/ 781 h 1331"/>
                  <a:gd name="T6" fmla="*/ 943 w 973"/>
                  <a:gd name="T7" fmla="*/ 1324 h 1331"/>
                  <a:gd name="T8" fmla="*/ 971 w 973"/>
                  <a:gd name="T9" fmla="*/ 1308 h 1331"/>
                  <a:gd name="T10" fmla="*/ 973 w 973"/>
                  <a:gd name="T11" fmla="*/ 566 h 1331"/>
                  <a:gd name="T12" fmla="*/ 964 w 973"/>
                  <a:gd name="T13" fmla="*/ 550 h 1331"/>
                  <a:gd name="T14" fmla="*/ 30 w 973"/>
                  <a:gd name="T15" fmla="*/ 7 h 1331"/>
                  <a:gd name="T16" fmla="*/ 2 w 973"/>
                  <a:gd name="T17" fmla="*/ 23 h 1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3" h="1331">
                    <a:moveTo>
                      <a:pt x="2" y="23"/>
                    </a:moveTo>
                    <a:cubicBezTo>
                      <a:pt x="0" y="765"/>
                      <a:pt x="0" y="765"/>
                      <a:pt x="0" y="765"/>
                    </a:cubicBezTo>
                    <a:cubicBezTo>
                      <a:pt x="0" y="772"/>
                      <a:pt x="4" y="778"/>
                      <a:pt x="9" y="781"/>
                    </a:cubicBezTo>
                    <a:cubicBezTo>
                      <a:pt x="943" y="1324"/>
                      <a:pt x="943" y="1324"/>
                      <a:pt x="943" y="1324"/>
                    </a:cubicBezTo>
                    <a:cubicBezTo>
                      <a:pt x="955" y="1331"/>
                      <a:pt x="971" y="1322"/>
                      <a:pt x="971" y="1308"/>
                    </a:cubicBezTo>
                    <a:cubicBezTo>
                      <a:pt x="973" y="566"/>
                      <a:pt x="973" y="566"/>
                      <a:pt x="973" y="566"/>
                    </a:cubicBezTo>
                    <a:cubicBezTo>
                      <a:pt x="973" y="559"/>
                      <a:pt x="970" y="553"/>
                      <a:pt x="964" y="550"/>
                    </a:cubicBezTo>
                    <a:cubicBezTo>
                      <a:pt x="30" y="7"/>
                      <a:pt x="30" y="7"/>
                      <a:pt x="30" y="7"/>
                    </a:cubicBezTo>
                    <a:cubicBezTo>
                      <a:pt x="18" y="0"/>
                      <a:pt x="3" y="9"/>
                      <a:pt x="2" y="23"/>
                    </a:cubicBezTo>
                    <a:close/>
                  </a:path>
                </a:pathLst>
              </a:custGeom>
              <a:solidFill>
                <a:srgbClr val="BAE1B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920" name="Freeform 18"/>
              <p:cNvSpPr/>
              <p:nvPr/>
            </p:nvSpPr>
            <p:spPr bwMode="auto">
              <a:xfrm>
                <a:off x="5473" y="3100"/>
                <a:ext cx="360" cy="221"/>
              </a:xfrm>
              <a:custGeom>
                <a:avLst/>
                <a:gdLst>
                  <a:gd name="T0" fmla="*/ 14 w 359"/>
                  <a:gd name="T1" fmla="*/ 112 h 222"/>
                  <a:gd name="T2" fmla="*/ 195 w 359"/>
                  <a:gd name="T3" fmla="*/ 218 h 222"/>
                  <a:gd name="T4" fmla="*/ 216 w 359"/>
                  <a:gd name="T5" fmla="*/ 218 h 222"/>
                  <a:gd name="T6" fmla="*/ 345 w 359"/>
                  <a:gd name="T7" fmla="*/ 144 h 222"/>
                  <a:gd name="T8" fmla="*/ 345 w 359"/>
                  <a:gd name="T9" fmla="*/ 109 h 222"/>
                  <a:gd name="T10" fmla="*/ 163 w 359"/>
                  <a:gd name="T11" fmla="*/ 4 h 222"/>
                  <a:gd name="T12" fmla="*/ 143 w 359"/>
                  <a:gd name="T13" fmla="*/ 3 h 222"/>
                  <a:gd name="T14" fmla="*/ 14 w 359"/>
                  <a:gd name="T15" fmla="*/ 77 h 222"/>
                  <a:gd name="T16" fmla="*/ 14 w 359"/>
                  <a:gd name="T17" fmla="*/ 112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9" h="222">
                    <a:moveTo>
                      <a:pt x="14" y="112"/>
                    </a:moveTo>
                    <a:cubicBezTo>
                      <a:pt x="195" y="218"/>
                      <a:pt x="195" y="218"/>
                      <a:pt x="195" y="218"/>
                    </a:cubicBezTo>
                    <a:cubicBezTo>
                      <a:pt x="202" y="222"/>
                      <a:pt x="209" y="222"/>
                      <a:pt x="216" y="218"/>
                    </a:cubicBezTo>
                    <a:cubicBezTo>
                      <a:pt x="345" y="144"/>
                      <a:pt x="345" y="144"/>
                      <a:pt x="345" y="144"/>
                    </a:cubicBezTo>
                    <a:cubicBezTo>
                      <a:pt x="359" y="137"/>
                      <a:pt x="359" y="117"/>
                      <a:pt x="345" y="109"/>
                    </a:cubicBezTo>
                    <a:cubicBezTo>
                      <a:pt x="163" y="4"/>
                      <a:pt x="163" y="4"/>
                      <a:pt x="163" y="4"/>
                    </a:cubicBezTo>
                    <a:cubicBezTo>
                      <a:pt x="157" y="0"/>
                      <a:pt x="149" y="0"/>
                      <a:pt x="143" y="3"/>
                    </a:cubicBezTo>
                    <a:cubicBezTo>
                      <a:pt x="14" y="77"/>
                      <a:pt x="14" y="77"/>
                      <a:pt x="14" y="77"/>
                    </a:cubicBezTo>
                    <a:cubicBezTo>
                      <a:pt x="0" y="85"/>
                      <a:pt x="0" y="105"/>
                      <a:pt x="14" y="112"/>
                    </a:cubicBezTo>
                    <a:close/>
                  </a:path>
                </a:pathLst>
              </a:custGeom>
              <a:solidFill>
                <a:srgbClr val="D7E5F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921" name="Freeform 19"/>
              <p:cNvSpPr/>
              <p:nvPr/>
            </p:nvSpPr>
            <p:spPr bwMode="auto">
              <a:xfrm>
                <a:off x="5326" y="2530"/>
                <a:ext cx="1474" cy="879"/>
              </a:xfrm>
              <a:custGeom>
                <a:avLst/>
                <a:gdLst>
                  <a:gd name="T0" fmla="*/ 26 w 1473"/>
                  <a:gd name="T1" fmla="*/ 361 h 880"/>
                  <a:gd name="T2" fmla="*/ 903 w 1473"/>
                  <a:gd name="T3" fmla="*/ 873 h 880"/>
                  <a:gd name="T4" fmla="*/ 942 w 1473"/>
                  <a:gd name="T5" fmla="*/ 874 h 880"/>
                  <a:gd name="T6" fmla="*/ 1447 w 1473"/>
                  <a:gd name="T7" fmla="*/ 586 h 880"/>
                  <a:gd name="T8" fmla="*/ 1447 w 1473"/>
                  <a:gd name="T9" fmla="*/ 519 h 880"/>
                  <a:gd name="T10" fmla="*/ 570 w 1473"/>
                  <a:gd name="T11" fmla="*/ 7 h 880"/>
                  <a:gd name="T12" fmla="*/ 531 w 1473"/>
                  <a:gd name="T13" fmla="*/ 7 h 880"/>
                  <a:gd name="T14" fmla="*/ 26 w 1473"/>
                  <a:gd name="T15" fmla="*/ 295 h 880"/>
                  <a:gd name="T16" fmla="*/ 26 w 1473"/>
                  <a:gd name="T17" fmla="*/ 361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73" h="880">
                    <a:moveTo>
                      <a:pt x="26" y="361"/>
                    </a:moveTo>
                    <a:cubicBezTo>
                      <a:pt x="903" y="873"/>
                      <a:pt x="903" y="873"/>
                      <a:pt x="903" y="873"/>
                    </a:cubicBezTo>
                    <a:cubicBezTo>
                      <a:pt x="915" y="880"/>
                      <a:pt x="930" y="880"/>
                      <a:pt x="942" y="874"/>
                    </a:cubicBezTo>
                    <a:cubicBezTo>
                      <a:pt x="1447" y="586"/>
                      <a:pt x="1447" y="586"/>
                      <a:pt x="1447" y="586"/>
                    </a:cubicBezTo>
                    <a:cubicBezTo>
                      <a:pt x="1473" y="571"/>
                      <a:pt x="1473" y="534"/>
                      <a:pt x="1447" y="519"/>
                    </a:cubicBezTo>
                    <a:cubicBezTo>
                      <a:pt x="570" y="7"/>
                      <a:pt x="570" y="7"/>
                      <a:pt x="570" y="7"/>
                    </a:cubicBezTo>
                    <a:cubicBezTo>
                      <a:pt x="558" y="0"/>
                      <a:pt x="543" y="0"/>
                      <a:pt x="531" y="7"/>
                    </a:cubicBezTo>
                    <a:cubicBezTo>
                      <a:pt x="26" y="295"/>
                      <a:pt x="26" y="295"/>
                      <a:pt x="26" y="295"/>
                    </a:cubicBezTo>
                    <a:cubicBezTo>
                      <a:pt x="0" y="309"/>
                      <a:pt x="0" y="346"/>
                      <a:pt x="26" y="361"/>
                    </a:cubicBezTo>
                    <a:close/>
                  </a:path>
                </a:pathLst>
              </a:custGeom>
              <a:solidFill>
                <a:srgbClr val="D7E5F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922" name="Freeform 20"/>
              <p:cNvSpPr/>
              <p:nvPr/>
            </p:nvSpPr>
            <p:spPr bwMode="auto">
              <a:xfrm>
                <a:off x="5815" y="2547"/>
                <a:ext cx="122" cy="71"/>
              </a:xfrm>
              <a:custGeom>
                <a:avLst/>
                <a:gdLst>
                  <a:gd name="T0" fmla="*/ 122 w 122"/>
                  <a:gd name="T1" fmla="*/ 46 h 71"/>
                  <a:gd name="T2" fmla="*/ 79 w 122"/>
                  <a:gd name="T3" fmla="*/ 71 h 71"/>
                  <a:gd name="T4" fmla="*/ 0 w 122"/>
                  <a:gd name="T5" fmla="*/ 26 h 71"/>
                  <a:gd name="T6" fmla="*/ 44 w 122"/>
                  <a:gd name="T7" fmla="*/ 0 h 71"/>
                  <a:gd name="T8" fmla="*/ 122 w 122"/>
                  <a:gd name="T9" fmla="*/ 46 h 71"/>
                </a:gdLst>
                <a:ahLst/>
                <a:cxnLst>
                  <a:cxn ang="0">
                    <a:pos x="T0" y="T1"/>
                  </a:cxn>
                  <a:cxn ang="0">
                    <a:pos x="T2" y="T3"/>
                  </a:cxn>
                  <a:cxn ang="0">
                    <a:pos x="T4" y="T5"/>
                  </a:cxn>
                  <a:cxn ang="0">
                    <a:pos x="T6" y="T7"/>
                  </a:cxn>
                  <a:cxn ang="0">
                    <a:pos x="T8" y="T9"/>
                  </a:cxn>
                </a:cxnLst>
                <a:rect l="0" t="0" r="r" b="b"/>
                <a:pathLst>
                  <a:path w="122" h="71">
                    <a:moveTo>
                      <a:pt x="122" y="46"/>
                    </a:moveTo>
                    <a:lnTo>
                      <a:pt x="79" y="71"/>
                    </a:lnTo>
                    <a:lnTo>
                      <a:pt x="0" y="26"/>
                    </a:lnTo>
                    <a:lnTo>
                      <a:pt x="44" y="0"/>
                    </a:lnTo>
                    <a:lnTo>
                      <a:pt x="122" y="46"/>
                    </a:lnTo>
                    <a:close/>
                  </a:path>
                </a:pathLst>
              </a:custGeom>
              <a:solidFill>
                <a:srgbClr val="51658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923" name="Freeform 21"/>
              <p:cNvSpPr/>
              <p:nvPr/>
            </p:nvSpPr>
            <p:spPr bwMode="auto">
              <a:xfrm>
                <a:off x="5893" y="2593"/>
                <a:ext cx="44" cy="34"/>
              </a:xfrm>
              <a:custGeom>
                <a:avLst/>
                <a:gdLst>
                  <a:gd name="T0" fmla="*/ 44 w 44"/>
                  <a:gd name="T1" fmla="*/ 0 h 34"/>
                  <a:gd name="T2" fmla="*/ 44 w 44"/>
                  <a:gd name="T3" fmla="*/ 9 h 34"/>
                  <a:gd name="T4" fmla="*/ 0 w 44"/>
                  <a:gd name="T5" fmla="*/ 34 h 34"/>
                  <a:gd name="T6" fmla="*/ 1 w 44"/>
                  <a:gd name="T7" fmla="*/ 25 h 34"/>
                  <a:gd name="T8" fmla="*/ 44 w 44"/>
                  <a:gd name="T9" fmla="*/ 0 h 34"/>
                </a:gdLst>
                <a:ahLst/>
                <a:cxnLst>
                  <a:cxn ang="0">
                    <a:pos x="T0" y="T1"/>
                  </a:cxn>
                  <a:cxn ang="0">
                    <a:pos x="T2" y="T3"/>
                  </a:cxn>
                  <a:cxn ang="0">
                    <a:pos x="T4" y="T5"/>
                  </a:cxn>
                  <a:cxn ang="0">
                    <a:pos x="T6" y="T7"/>
                  </a:cxn>
                  <a:cxn ang="0">
                    <a:pos x="T8" y="T9"/>
                  </a:cxn>
                </a:cxnLst>
                <a:rect l="0" t="0" r="r" b="b"/>
                <a:pathLst>
                  <a:path w="44" h="34">
                    <a:moveTo>
                      <a:pt x="44" y="0"/>
                    </a:moveTo>
                    <a:lnTo>
                      <a:pt x="44" y="9"/>
                    </a:lnTo>
                    <a:lnTo>
                      <a:pt x="0" y="34"/>
                    </a:lnTo>
                    <a:lnTo>
                      <a:pt x="1" y="25"/>
                    </a:lnTo>
                    <a:lnTo>
                      <a:pt x="44" y="0"/>
                    </a:lnTo>
                    <a:close/>
                  </a:path>
                </a:pathLst>
              </a:custGeom>
              <a:solidFill>
                <a:srgbClr val="283B6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924" name="Freeform 22"/>
              <p:cNvSpPr/>
              <p:nvPr/>
            </p:nvSpPr>
            <p:spPr bwMode="auto">
              <a:xfrm>
                <a:off x="5815" y="2573"/>
                <a:ext cx="79" cy="54"/>
              </a:xfrm>
              <a:custGeom>
                <a:avLst/>
                <a:gdLst>
                  <a:gd name="T0" fmla="*/ 79 w 79"/>
                  <a:gd name="T1" fmla="*/ 45 h 54"/>
                  <a:gd name="T2" fmla="*/ 78 w 79"/>
                  <a:gd name="T3" fmla="*/ 54 h 54"/>
                  <a:gd name="T4" fmla="*/ 0 w 79"/>
                  <a:gd name="T5" fmla="*/ 9 h 54"/>
                  <a:gd name="T6" fmla="*/ 0 w 79"/>
                  <a:gd name="T7" fmla="*/ 0 h 54"/>
                  <a:gd name="T8" fmla="*/ 79 w 79"/>
                  <a:gd name="T9" fmla="*/ 45 h 54"/>
                </a:gdLst>
                <a:ahLst/>
                <a:cxnLst>
                  <a:cxn ang="0">
                    <a:pos x="T0" y="T1"/>
                  </a:cxn>
                  <a:cxn ang="0">
                    <a:pos x="T2" y="T3"/>
                  </a:cxn>
                  <a:cxn ang="0">
                    <a:pos x="T4" y="T5"/>
                  </a:cxn>
                  <a:cxn ang="0">
                    <a:pos x="T6" y="T7"/>
                  </a:cxn>
                  <a:cxn ang="0">
                    <a:pos x="T8" y="T9"/>
                  </a:cxn>
                </a:cxnLst>
                <a:rect l="0" t="0" r="r" b="b"/>
                <a:pathLst>
                  <a:path w="79" h="54">
                    <a:moveTo>
                      <a:pt x="79" y="45"/>
                    </a:moveTo>
                    <a:lnTo>
                      <a:pt x="78" y="54"/>
                    </a:lnTo>
                    <a:lnTo>
                      <a:pt x="0" y="9"/>
                    </a:lnTo>
                    <a:lnTo>
                      <a:pt x="0" y="0"/>
                    </a:lnTo>
                    <a:lnTo>
                      <a:pt x="79" y="45"/>
                    </a:lnTo>
                    <a:close/>
                  </a:path>
                </a:pathLst>
              </a:custGeom>
              <a:solidFill>
                <a:srgbClr val="283B6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925" name="Freeform 23"/>
              <p:cNvSpPr/>
              <p:nvPr/>
            </p:nvSpPr>
            <p:spPr bwMode="auto">
              <a:xfrm>
                <a:off x="5910" y="2603"/>
                <a:ext cx="122" cy="71"/>
              </a:xfrm>
              <a:custGeom>
                <a:avLst/>
                <a:gdLst>
                  <a:gd name="T0" fmla="*/ 122 w 122"/>
                  <a:gd name="T1" fmla="*/ 46 h 71"/>
                  <a:gd name="T2" fmla="*/ 79 w 122"/>
                  <a:gd name="T3" fmla="*/ 71 h 71"/>
                  <a:gd name="T4" fmla="*/ 0 w 122"/>
                  <a:gd name="T5" fmla="*/ 26 h 71"/>
                  <a:gd name="T6" fmla="*/ 44 w 122"/>
                  <a:gd name="T7" fmla="*/ 0 h 71"/>
                  <a:gd name="T8" fmla="*/ 122 w 122"/>
                  <a:gd name="T9" fmla="*/ 46 h 71"/>
                </a:gdLst>
                <a:ahLst/>
                <a:cxnLst>
                  <a:cxn ang="0">
                    <a:pos x="T0" y="T1"/>
                  </a:cxn>
                  <a:cxn ang="0">
                    <a:pos x="T2" y="T3"/>
                  </a:cxn>
                  <a:cxn ang="0">
                    <a:pos x="T4" y="T5"/>
                  </a:cxn>
                  <a:cxn ang="0">
                    <a:pos x="T6" y="T7"/>
                  </a:cxn>
                  <a:cxn ang="0">
                    <a:pos x="T8" y="T9"/>
                  </a:cxn>
                </a:cxnLst>
                <a:rect l="0" t="0" r="r" b="b"/>
                <a:pathLst>
                  <a:path w="122" h="71">
                    <a:moveTo>
                      <a:pt x="122" y="46"/>
                    </a:moveTo>
                    <a:lnTo>
                      <a:pt x="79" y="71"/>
                    </a:lnTo>
                    <a:lnTo>
                      <a:pt x="0" y="26"/>
                    </a:lnTo>
                    <a:lnTo>
                      <a:pt x="44" y="0"/>
                    </a:lnTo>
                    <a:lnTo>
                      <a:pt x="122" y="46"/>
                    </a:lnTo>
                    <a:close/>
                  </a:path>
                </a:pathLst>
              </a:custGeom>
              <a:solidFill>
                <a:srgbClr val="51658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926" name="Freeform 24"/>
              <p:cNvSpPr/>
              <p:nvPr/>
            </p:nvSpPr>
            <p:spPr bwMode="auto">
              <a:xfrm>
                <a:off x="5989" y="2649"/>
                <a:ext cx="43" cy="34"/>
              </a:xfrm>
              <a:custGeom>
                <a:avLst/>
                <a:gdLst>
                  <a:gd name="T0" fmla="*/ 43 w 43"/>
                  <a:gd name="T1" fmla="*/ 0 h 34"/>
                  <a:gd name="T2" fmla="*/ 43 w 43"/>
                  <a:gd name="T3" fmla="*/ 8 h 34"/>
                  <a:gd name="T4" fmla="*/ 0 w 43"/>
                  <a:gd name="T5" fmla="*/ 34 h 34"/>
                  <a:gd name="T6" fmla="*/ 0 w 43"/>
                  <a:gd name="T7" fmla="*/ 25 h 34"/>
                  <a:gd name="T8" fmla="*/ 43 w 43"/>
                  <a:gd name="T9" fmla="*/ 0 h 34"/>
                </a:gdLst>
                <a:ahLst/>
                <a:cxnLst>
                  <a:cxn ang="0">
                    <a:pos x="T0" y="T1"/>
                  </a:cxn>
                  <a:cxn ang="0">
                    <a:pos x="T2" y="T3"/>
                  </a:cxn>
                  <a:cxn ang="0">
                    <a:pos x="T4" y="T5"/>
                  </a:cxn>
                  <a:cxn ang="0">
                    <a:pos x="T6" y="T7"/>
                  </a:cxn>
                  <a:cxn ang="0">
                    <a:pos x="T8" y="T9"/>
                  </a:cxn>
                </a:cxnLst>
                <a:rect l="0" t="0" r="r" b="b"/>
                <a:pathLst>
                  <a:path w="43" h="34">
                    <a:moveTo>
                      <a:pt x="43" y="0"/>
                    </a:moveTo>
                    <a:lnTo>
                      <a:pt x="43" y="8"/>
                    </a:lnTo>
                    <a:lnTo>
                      <a:pt x="0" y="34"/>
                    </a:lnTo>
                    <a:lnTo>
                      <a:pt x="0" y="25"/>
                    </a:lnTo>
                    <a:lnTo>
                      <a:pt x="43" y="0"/>
                    </a:lnTo>
                    <a:close/>
                  </a:path>
                </a:pathLst>
              </a:custGeom>
              <a:solidFill>
                <a:srgbClr val="283B6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927" name="Freeform 25"/>
              <p:cNvSpPr/>
              <p:nvPr/>
            </p:nvSpPr>
            <p:spPr bwMode="auto">
              <a:xfrm>
                <a:off x="5910" y="2629"/>
                <a:ext cx="79" cy="54"/>
              </a:xfrm>
              <a:custGeom>
                <a:avLst/>
                <a:gdLst>
                  <a:gd name="T0" fmla="*/ 79 w 79"/>
                  <a:gd name="T1" fmla="*/ 45 h 54"/>
                  <a:gd name="T2" fmla="*/ 79 w 79"/>
                  <a:gd name="T3" fmla="*/ 54 h 54"/>
                  <a:gd name="T4" fmla="*/ 0 w 79"/>
                  <a:gd name="T5" fmla="*/ 9 h 54"/>
                  <a:gd name="T6" fmla="*/ 0 w 79"/>
                  <a:gd name="T7" fmla="*/ 0 h 54"/>
                  <a:gd name="T8" fmla="*/ 79 w 79"/>
                  <a:gd name="T9" fmla="*/ 45 h 54"/>
                </a:gdLst>
                <a:ahLst/>
                <a:cxnLst>
                  <a:cxn ang="0">
                    <a:pos x="T0" y="T1"/>
                  </a:cxn>
                  <a:cxn ang="0">
                    <a:pos x="T2" y="T3"/>
                  </a:cxn>
                  <a:cxn ang="0">
                    <a:pos x="T4" y="T5"/>
                  </a:cxn>
                  <a:cxn ang="0">
                    <a:pos x="T6" y="T7"/>
                  </a:cxn>
                  <a:cxn ang="0">
                    <a:pos x="T8" y="T9"/>
                  </a:cxn>
                </a:cxnLst>
                <a:rect l="0" t="0" r="r" b="b"/>
                <a:pathLst>
                  <a:path w="79" h="54">
                    <a:moveTo>
                      <a:pt x="79" y="45"/>
                    </a:moveTo>
                    <a:lnTo>
                      <a:pt x="79" y="54"/>
                    </a:lnTo>
                    <a:lnTo>
                      <a:pt x="0" y="9"/>
                    </a:lnTo>
                    <a:lnTo>
                      <a:pt x="0" y="0"/>
                    </a:lnTo>
                    <a:lnTo>
                      <a:pt x="79" y="45"/>
                    </a:lnTo>
                    <a:close/>
                  </a:path>
                </a:pathLst>
              </a:custGeom>
              <a:solidFill>
                <a:srgbClr val="283B6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928" name="Freeform 26"/>
              <p:cNvSpPr/>
              <p:nvPr/>
            </p:nvSpPr>
            <p:spPr bwMode="auto">
              <a:xfrm>
                <a:off x="6011" y="2662"/>
                <a:ext cx="121" cy="70"/>
              </a:xfrm>
              <a:custGeom>
                <a:avLst/>
                <a:gdLst>
                  <a:gd name="T0" fmla="*/ 121 w 121"/>
                  <a:gd name="T1" fmla="*/ 45 h 70"/>
                  <a:gd name="T2" fmla="*/ 78 w 121"/>
                  <a:gd name="T3" fmla="*/ 70 h 70"/>
                  <a:gd name="T4" fmla="*/ 0 w 121"/>
                  <a:gd name="T5" fmla="*/ 25 h 70"/>
                  <a:gd name="T6" fmla="*/ 43 w 121"/>
                  <a:gd name="T7" fmla="*/ 0 h 70"/>
                  <a:gd name="T8" fmla="*/ 121 w 121"/>
                  <a:gd name="T9" fmla="*/ 45 h 70"/>
                </a:gdLst>
                <a:ahLst/>
                <a:cxnLst>
                  <a:cxn ang="0">
                    <a:pos x="T0" y="T1"/>
                  </a:cxn>
                  <a:cxn ang="0">
                    <a:pos x="T2" y="T3"/>
                  </a:cxn>
                  <a:cxn ang="0">
                    <a:pos x="T4" y="T5"/>
                  </a:cxn>
                  <a:cxn ang="0">
                    <a:pos x="T6" y="T7"/>
                  </a:cxn>
                  <a:cxn ang="0">
                    <a:pos x="T8" y="T9"/>
                  </a:cxn>
                </a:cxnLst>
                <a:rect l="0" t="0" r="r" b="b"/>
                <a:pathLst>
                  <a:path w="121" h="70">
                    <a:moveTo>
                      <a:pt x="121" y="45"/>
                    </a:moveTo>
                    <a:lnTo>
                      <a:pt x="78" y="70"/>
                    </a:lnTo>
                    <a:lnTo>
                      <a:pt x="0" y="25"/>
                    </a:lnTo>
                    <a:lnTo>
                      <a:pt x="43" y="0"/>
                    </a:lnTo>
                    <a:lnTo>
                      <a:pt x="121" y="45"/>
                    </a:lnTo>
                    <a:close/>
                  </a:path>
                </a:pathLst>
              </a:custGeom>
              <a:solidFill>
                <a:srgbClr val="51658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929" name="Freeform 27"/>
              <p:cNvSpPr/>
              <p:nvPr/>
            </p:nvSpPr>
            <p:spPr bwMode="auto">
              <a:xfrm>
                <a:off x="6089" y="2707"/>
                <a:ext cx="43" cy="34"/>
              </a:xfrm>
              <a:custGeom>
                <a:avLst/>
                <a:gdLst>
                  <a:gd name="T0" fmla="*/ 43 w 43"/>
                  <a:gd name="T1" fmla="*/ 0 h 34"/>
                  <a:gd name="T2" fmla="*/ 43 w 43"/>
                  <a:gd name="T3" fmla="*/ 9 h 34"/>
                  <a:gd name="T4" fmla="*/ 0 w 43"/>
                  <a:gd name="T5" fmla="*/ 34 h 34"/>
                  <a:gd name="T6" fmla="*/ 0 w 43"/>
                  <a:gd name="T7" fmla="*/ 25 h 34"/>
                  <a:gd name="T8" fmla="*/ 43 w 43"/>
                  <a:gd name="T9" fmla="*/ 0 h 34"/>
                </a:gdLst>
                <a:ahLst/>
                <a:cxnLst>
                  <a:cxn ang="0">
                    <a:pos x="T0" y="T1"/>
                  </a:cxn>
                  <a:cxn ang="0">
                    <a:pos x="T2" y="T3"/>
                  </a:cxn>
                  <a:cxn ang="0">
                    <a:pos x="T4" y="T5"/>
                  </a:cxn>
                  <a:cxn ang="0">
                    <a:pos x="T6" y="T7"/>
                  </a:cxn>
                  <a:cxn ang="0">
                    <a:pos x="T8" y="T9"/>
                  </a:cxn>
                </a:cxnLst>
                <a:rect l="0" t="0" r="r" b="b"/>
                <a:pathLst>
                  <a:path w="43" h="34">
                    <a:moveTo>
                      <a:pt x="43" y="0"/>
                    </a:moveTo>
                    <a:lnTo>
                      <a:pt x="43" y="9"/>
                    </a:lnTo>
                    <a:lnTo>
                      <a:pt x="0" y="34"/>
                    </a:lnTo>
                    <a:lnTo>
                      <a:pt x="0" y="25"/>
                    </a:lnTo>
                    <a:lnTo>
                      <a:pt x="43" y="0"/>
                    </a:lnTo>
                    <a:close/>
                  </a:path>
                </a:pathLst>
              </a:custGeom>
              <a:solidFill>
                <a:srgbClr val="283B6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930" name="Freeform 28"/>
              <p:cNvSpPr/>
              <p:nvPr/>
            </p:nvSpPr>
            <p:spPr bwMode="auto">
              <a:xfrm>
                <a:off x="6011" y="2687"/>
                <a:ext cx="78" cy="54"/>
              </a:xfrm>
              <a:custGeom>
                <a:avLst/>
                <a:gdLst>
                  <a:gd name="T0" fmla="*/ 78 w 78"/>
                  <a:gd name="T1" fmla="*/ 45 h 54"/>
                  <a:gd name="T2" fmla="*/ 78 w 78"/>
                  <a:gd name="T3" fmla="*/ 54 h 54"/>
                  <a:gd name="T4" fmla="*/ 0 w 78"/>
                  <a:gd name="T5" fmla="*/ 9 h 54"/>
                  <a:gd name="T6" fmla="*/ 0 w 78"/>
                  <a:gd name="T7" fmla="*/ 0 h 54"/>
                  <a:gd name="T8" fmla="*/ 78 w 78"/>
                  <a:gd name="T9" fmla="*/ 45 h 54"/>
                </a:gdLst>
                <a:ahLst/>
                <a:cxnLst>
                  <a:cxn ang="0">
                    <a:pos x="T0" y="T1"/>
                  </a:cxn>
                  <a:cxn ang="0">
                    <a:pos x="T2" y="T3"/>
                  </a:cxn>
                  <a:cxn ang="0">
                    <a:pos x="T4" y="T5"/>
                  </a:cxn>
                  <a:cxn ang="0">
                    <a:pos x="T6" y="T7"/>
                  </a:cxn>
                  <a:cxn ang="0">
                    <a:pos x="T8" y="T9"/>
                  </a:cxn>
                </a:cxnLst>
                <a:rect l="0" t="0" r="r" b="b"/>
                <a:pathLst>
                  <a:path w="78" h="54">
                    <a:moveTo>
                      <a:pt x="78" y="45"/>
                    </a:moveTo>
                    <a:lnTo>
                      <a:pt x="78" y="54"/>
                    </a:lnTo>
                    <a:lnTo>
                      <a:pt x="0" y="9"/>
                    </a:lnTo>
                    <a:lnTo>
                      <a:pt x="0" y="0"/>
                    </a:lnTo>
                    <a:lnTo>
                      <a:pt x="78" y="45"/>
                    </a:lnTo>
                    <a:close/>
                  </a:path>
                </a:pathLst>
              </a:custGeom>
              <a:solidFill>
                <a:srgbClr val="283B6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931" name="Freeform 29"/>
              <p:cNvSpPr/>
              <p:nvPr/>
            </p:nvSpPr>
            <p:spPr bwMode="auto">
              <a:xfrm>
                <a:off x="6115" y="2722"/>
                <a:ext cx="121" cy="71"/>
              </a:xfrm>
              <a:custGeom>
                <a:avLst/>
                <a:gdLst>
                  <a:gd name="T0" fmla="*/ 121 w 121"/>
                  <a:gd name="T1" fmla="*/ 46 h 71"/>
                  <a:gd name="T2" fmla="*/ 78 w 121"/>
                  <a:gd name="T3" fmla="*/ 71 h 71"/>
                  <a:gd name="T4" fmla="*/ 0 w 121"/>
                  <a:gd name="T5" fmla="*/ 25 h 71"/>
                  <a:gd name="T6" fmla="*/ 43 w 121"/>
                  <a:gd name="T7" fmla="*/ 0 h 71"/>
                  <a:gd name="T8" fmla="*/ 121 w 121"/>
                  <a:gd name="T9" fmla="*/ 46 h 71"/>
                </a:gdLst>
                <a:ahLst/>
                <a:cxnLst>
                  <a:cxn ang="0">
                    <a:pos x="T0" y="T1"/>
                  </a:cxn>
                  <a:cxn ang="0">
                    <a:pos x="T2" y="T3"/>
                  </a:cxn>
                  <a:cxn ang="0">
                    <a:pos x="T4" y="T5"/>
                  </a:cxn>
                  <a:cxn ang="0">
                    <a:pos x="T6" y="T7"/>
                  </a:cxn>
                  <a:cxn ang="0">
                    <a:pos x="T8" y="T9"/>
                  </a:cxn>
                </a:cxnLst>
                <a:rect l="0" t="0" r="r" b="b"/>
                <a:pathLst>
                  <a:path w="121" h="71">
                    <a:moveTo>
                      <a:pt x="121" y="46"/>
                    </a:moveTo>
                    <a:lnTo>
                      <a:pt x="78" y="71"/>
                    </a:lnTo>
                    <a:lnTo>
                      <a:pt x="0" y="25"/>
                    </a:lnTo>
                    <a:lnTo>
                      <a:pt x="43" y="0"/>
                    </a:lnTo>
                    <a:lnTo>
                      <a:pt x="121" y="46"/>
                    </a:lnTo>
                    <a:close/>
                  </a:path>
                </a:pathLst>
              </a:custGeom>
              <a:solidFill>
                <a:srgbClr val="51658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932" name="Freeform 30"/>
              <p:cNvSpPr/>
              <p:nvPr/>
            </p:nvSpPr>
            <p:spPr bwMode="auto">
              <a:xfrm>
                <a:off x="6193" y="2768"/>
                <a:ext cx="43" cy="34"/>
              </a:xfrm>
              <a:custGeom>
                <a:avLst/>
                <a:gdLst>
                  <a:gd name="T0" fmla="*/ 43 w 43"/>
                  <a:gd name="T1" fmla="*/ 0 h 34"/>
                  <a:gd name="T2" fmla="*/ 43 w 43"/>
                  <a:gd name="T3" fmla="*/ 8 h 34"/>
                  <a:gd name="T4" fmla="*/ 0 w 43"/>
                  <a:gd name="T5" fmla="*/ 34 h 34"/>
                  <a:gd name="T6" fmla="*/ 0 w 43"/>
                  <a:gd name="T7" fmla="*/ 25 h 34"/>
                  <a:gd name="T8" fmla="*/ 43 w 43"/>
                  <a:gd name="T9" fmla="*/ 0 h 34"/>
                </a:gdLst>
                <a:ahLst/>
                <a:cxnLst>
                  <a:cxn ang="0">
                    <a:pos x="T0" y="T1"/>
                  </a:cxn>
                  <a:cxn ang="0">
                    <a:pos x="T2" y="T3"/>
                  </a:cxn>
                  <a:cxn ang="0">
                    <a:pos x="T4" y="T5"/>
                  </a:cxn>
                  <a:cxn ang="0">
                    <a:pos x="T6" y="T7"/>
                  </a:cxn>
                  <a:cxn ang="0">
                    <a:pos x="T8" y="T9"/>
                  </a:cxn>
                </a:cxnLst>
                <a:rect l="0" t="0" r="r" b="b"/>
                <a:pathLst>
                  <a:path w="43" h="34">
                    <a:moveTo>
                      <a:pt x="43" y="0"/>
                    </a:moveTo>
                    <a:lnTo>
                      <a:pt x="43" y="8"/>
                    </a:lnTo>
                    <a:lnTo>
                      <a:pt x="0" y="34"/>
                    </a:lnTo>
                    <a:lnTo>
                      <a:pt x="0" y="25"/>
                    </a:lnTo>
                    <a:lnTo>
                      <a:pt x="43" y="0"/>
                    </a:lnTo>
                    <a:close/>
                  </a:path>
                </a:pathLst>
              </a:custGeom>
              <a:solidFill>
                <a:srgbClr val="283B6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933" name="Freeform 31"/>
              <p:cNvSpPr/>
              <p:nvPr/>
            </p:nvSpPr>
            <p:spPr bwMode="auto">
              <a:xfrm>
                <a:off x="6115" y="2747"/>
                <a:ext cx="78" cy="55"/>
              </a:xfrm>
              <a:custGeom>
                <a:avLst/>
                <a:gdLst>
                  <a:gd name="T0" fmla="*/ 78 w 78"/>
                  <a:gd name="T1" fmla="*/ 46 h 55"/>
                  <a:gd name="T2" fmla="*/ 78 w 78"/>
                  <a:gd name="T3" fmla="*/ 55 h 55"/>
                  <a:gd name="T4" fmla="*/ 0 w 78"/>
                  <a:gd name="T5" fmla="*/ 9 h 55"/>
                  <a:gd name="T6" fmla="*/ 0 w 78"/>
                  <a:gd name="T7" fmla="*/ 0 h 55"/>
                  <a:gd name="T8" fmla="*/ 78 w 78"/>
                  <a:gd name="T9" fmla="*/ 46 h 55"/>
                </a:gdLst>
                <a:ahLst/>
                <a:cxnLst>
                  <a:cxn ang="0">
                    <a:pos x="T0" y="T1"/>
                  </a:cxn>
                  <a:cxn ang="0">
                    <a:pos x="T2" y="T3"/>
                  </a:cxn>
                  <a:cxn ang="0">
                    <a:pos x="T4" y="T5"/>
                  </a:cxn>
                  <a:cxn ang="0">
                    <a:pos x="T6" y="T7"/>
                  </a:cxn>
                  <a:cxn ang="0">
                    <a:pos x="T8" y="T9"/>
                  </a:cxn>
                </a:cxnLst>
                <a:rect l="0" t="0" r="r" b="b"/>
                <a:pathLst>
                  <a:path w="78" h="55">
                    <a:moveTo>
                      <a:pt x="78" y="46"/>
                    </a:moveTo>
                    <a:lnTo>
                      <a:pt x="78" y="55"/>
                    </a:lnTo>
                    <a:lnTo>
                      <a:pt x="0" y="9"/>
                    </a:lnTo>
                    <a:lnTo>
                      <a:pt x="0" y="0"/>
                    </a:lnTo>
                    <a:lnTo>
                      <a:pt x="78" y="46"/>
                    </a:lnTo>
                    <a:close/>
                  </a:path>
                </a:pathLst>
              </a:custGeom>
              <a:solidFill>
                <a:srgbClr val="283B6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934" name="Freeform 32"/>
              <p:cNvSpPr/>
              <p:nvPr/>
            </p:nvSpPr>
            <p:spPr bwMode="auto">
              <a:xfrm>
                <a:off x="6217" y="2782"/>
                <a:ext cx="122" cy="71"/>
              </a:xfrm>
              <a:custGeom>
                <a:avLst/>
                <a:gdLst>
                  <a:gd name="T0" fmla="*/ 122 w 122"/>
                  <a:gd name="T1" fmla="*/ 45 h 71"/>
                  <a:gd name="T2" fmla="*/ 79 w 122"/>
                  <a:gd name="T3" fmla="*/ 71 h 71"/>
                  <a:gd name="T4" fmla="*/ 0 w 122"/>
                  <a:gd name="T5" fmla="*/ 25 h 71"/>
                  <a:gd name="T6" fmla="*/ 44 w 122"/>
                  <a:gd name="T7" fmla="*/ 0 h 71"/>
                  <a:gd name="T8" fmla="*/ 122 w 122"/>
                  <a:gd name="T9" fmla="*/ 45 h 71"/>
                </a:gdLst>
                <a:ahLst/>
                <a:cxnLst>
                  <a:cxn ang="0">
                    <a:pos x="T0" y="T1"/>
                  </a:cxn>
                  <a:cxn ang="0">
                    <a:pos x="T2" y="T3"/>
                  </a:cxn>
                  <a:cxn ang="0">
                    <a:pos x="T4" y="T5"/>
                  </a:cxn>
                  <a:cxn ang="0">
                    <a:pos x="T6" y="T7"/>
                  </a:cxn>
                  <a:cxn ang="0">
                    <a:pos x="T8" y="T9"/>
                  </a:cxn>
                </a:cxnLst>
                <a:rect l="0" t="0" r="r" b="b"/>
                <a:pathLst>
                  <a:path w="122" h="71">
                    <a:moveTo>
                      <a:pt x="122" y="45"/>
                    </a:moveTo>
                    <a:lnTo>
                      <a:pt x="79" y="71"/>
                    </a:lnTo>
                    <a:lnTo>
                      <a:pt x="0" y="25"/>
                    </a:lnTo>
                    <a:lnTo>
                      <a:pt x="44" y="0"/>
                    </a:lnTo>
                    <a:lnTo>
                      <a:pt x="122" y="45"/>
                    </a:lnTo>
                    <a:close/>
                  </a:path>
                </a:pathLst>
              </a:custGeom>
              <a:solidFill>
                <a:srgbClr val="51658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935" name="Freeform 33"/>
              <p:cNvSpPr/>
              <p:nvPr/>
            </p:nvSpPr>
            <p:spPr bwMode="auto">
              <a:xfrm>
                <a:off x="6296" y="2827"/>
                <a:ext cx="43" cy="34"/>
              </a:xfrm>
              <a:custGeom>
                <a:avLst/>
                <a:gdLst>
                  <a:gd name="T0" fmla="*/ 43 w 43"/>
                  <a:gd name="T1" fmla="*/ 0 h 34"/>
                  <a:gd name="T2" fmla="*/ 43 w 43"/>
                  <a:gd name="T3" fmla="*/ 9 h 34"/>
                  <a:gd name="T4" fmla="*/ 0 w 43"/>
                  <a:gd name="T5" fmla="*/ 34 h 34"/>
                  <a:gd name="T6" fmla="*/ 0 w 43"/>
                  <a:gd name="T7" fmla="*/ 26 h 34"/>
                  <a:gd name="T8" fmla="*/ 43 w 43"/>
                  <a:gd name="T9" fmla="*/ 0 h 34"/>
                </a:gdLst>
                <a:ahLst/>
                <a:cxnLst>
                  <a:cxn ang="0">
                    <a:pos x="T0" y="T1"/>
                  </a:cxn>
                  <a:cxn ang="0">
                    <a:pos x="T2" y="T3"/>
                  </a:cxn>
                  <a:cxn ang="0">
                    <a:pos x="T4" y="T5"/>
                  </a:cxn>
                  <a:cxn ang="0">
                    <a:pos x="T6" y="T7"/>
                  </a:cxn>
                  <a:cxn ang="0">
                    <a:pos x="T8" y="T9"/>
                  </a:cxn>
                </a:cxnLst>
                <a:rect l="0" t="0" r="r" b="b"/>
                <a:pathLst>
                  <a:path w="43" h="34">
                    <a:moveTo>
                      <a:pt x="43" y="0"/>
                    </a:moveTo>
                    <a:lnTo>
                      <a:pt x="43" y="9"/>
                    </a:lnTo>
                    <a:lnTo>
                      <a:pt x="0" y="34"/>
                    </a:lnTo>
                    <a:lnTo>
                      <a:pt x="0" y="26"/>
                    </a:lnTo>
                    <a:lnTo>
                      <a:pt x="43" y="0"/>
                    </a:lnTo>
                    <a:close/>
                  </a:path>
                </a:pathLst>
              </a:custGeom>
              <a:solidFill>
                <a:srgbClr val="283B6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936" name="Freeform 34"/>
              <p:cNvSpPr/>
              <p:nvPr/>
            </p:nvSpPr>
            <p:spPr bwMode="auto">
              <a:xfrm>
                <a:off x="6217" y="2807"/>
                <a:ext cx="79" cy="54"/>
              </a:xfrm>
              <a:custGeom>
                <a:avLst/>
                <a:gdLst>
                  <a:gd name="T0" fmla="*/ 79 w 79"/>
                  <a:gd name="T1" fmla="*/ 46 h 54"/>
                  <a:gd name="T2" fmla="*/ 79 w 79"/>
                  <a:gd name="T3" fmla="*/ 54 h 54"/>
                  <a:gd name="T4" fmla="*/ 0 w 79"/>
                  <a:gd name="T5" fmla="*/ 9 h 54"/>
                  <a:gd name="T6" fmla="*/ 0 w 79"/>
                  <a:gd name="T7" fmla="*/ 0 h 54"/>
                  <a:gd name="T8" fmla="*/ 79 w 79"/>
                  <a:gd name="T9" fmla="*/ 46 h 54"/>
                </a:gdLst>
                <a:ahLst/>
                <a:cxnLst>
                  <a:cxn ang="0">
                    <a:pos x="T0" y="T1"/>
                  </a:cxn>
                  <a:cxn ang="0">
                    <a:pos x="T2" y="T3"/>
                  </a:cxn>
                  <a:cxn ang="0">
                    <a:pos x="T4" y="T5"/>
                  </a:cxn>
                  <a:cxn ang="0">
                    <a:pos x="T6" y="T7"/>
                  </a:cxn>
                  <a:cxn ang="0">
                    <a:pos x="T8" y="T9"/>
                  </a:cxn>
                </a:cxnLst>
                <a:rect l="0" t="0" r="r" b="b"/>
                <a:pathLst>
                  <a:path w="79" h="54">
                    <a:moveTo>
                      <a:pt x="79" y="46"/>
                    </a:moveTo>
                    <a:lnTo>
                      <a:pt x="79" y="54"/>
                    </a:lnTo>
                    <a:lnTo>
                      <a:pt x="0" y="9"/>
                    </a:lnTo>
                    <a:lnTo>
                      <a:pt x="0" y="0"/>
                    </a:lnTo>
                    <a:lnTo>
                      <a:pt x="79" y="46"/>
                    </a:lnTo>
                    <a:close/>
                  </a:path>
                </a:pathLst>
              </a:custGeom>
              <a:solidFill>
                <a:srgbClr val="283B6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937" name="Freeform 35"/>
              <p:cNvSpPr/>
              <p:nvPr/>
            </p:nvSpPr>
            <p:spPr bwMode="auto">
              <a:xfrm>
                <a:off x="6328" y="2846"/>
                <a:ext cx="121" cy="71"/>
              </a:xfrm>
              <a:custGeom>
                <a:avLst/>
                <a:gdLst>
                  <a:gd name="T0" fmla="*/ 121 w 121"/>
                  <a:gd name="T1" fmla="*/ 45 h 71"/>
                  <a:gd name="T2" fmla="*/ 78 w 121"/>
                  <a:gd name="T3" fmla="*/ 71 h 71"/>
                  <a:gd name="T4" fmla="*/ 0 w 121"/>
                  <a:gd name="T5" fmla="*/ 25 h 71"/>
                  <a:gd name="T6" fmla="*/ 43 w 121"/>
                  <a:gd name="T7" fmla="*/ 0 h 71"/>
                  <a:gd name="T8" fmla="*/ 121 w 121"/>
                  <a:gd name="T9" fmla="*/ 45 h 71"/>
                </a:gdLst>
                <a:ahLst/>
                <a:cxnLst>
                  <a:cxn ang="0">
                    <a:pos x="T0" y="T1"/>
                  </a:cxn>
                  <a:cxn ang="0">
                    <a:pos x="T2" y="T3"/>
                  </a:cxn>
                  <a:cxn ang="0">
                    <a:pos x="T4" y="T5"/>
                  </a:cxn>
                  <a:cxn ang="0">
                    <a:pos x="T6" y="T7"/>
                  </a:cxn>
                  <a:cxn ang="0">
                    <a:pos x="T8" y="T9"/>
                  </a:cxn>
                </a:cxnLst>
                <a:rect l="0" t="0" r="r" b="b"/>
                <a:pathLst>
                  <a:path w="121" h="71">
                    <a:moveTo>
                      <a:pt x="121" y="45"/>
                    </a:moveTo>
                    <a:lnTo>
                      <a:pt x="78" y="71"/>
                    </a:lnTo>
                    <a:lnTo>
                      <a:pt x="0" y="25"/>
                    </a:lnTo>
                    <a:lnTo>
                      <a:pt x="43" y="0"/>
                    </a:lnTo>
                    <a:lnTo>
                      <a:pt x="121" y="45"/>
                    </a:lnTo>
                    <a:close/>
                  </a:path>
                </a:pathLst>
              </a:custGeom>
              <a:solidFill>
                <a:srgbClr val="51658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938" name="Freeform 36"/>
              <p:cNvSpPr/>
              <p:nvPr/>
            </p:nvSpPr>
            <p:spPr bwMode="auto">
              <a:xfrm>
                <a:off x="6406" y="2891"/>
                <a:ext cx="43" cy="34"/>
              </a:xfrm>
              <a:custGeom>
                <a:avLst/>
                <a:gdLst>
                  <a:gd name="T0" fmla="*/ 43 w 43"/>
                  <a:gd name="T1" fmla="*/ 0 h 34"/>
                  <a:gd name="T2" fmla="*/ 43 w 43"/>
                  <a:gd name="T3" fmla="*/ 9 h 34"/>
                  <a:gd name="T4" fmla="*/ 0 w 43"/>
                  <a:gd name="T5" fmla="*/ 34 h 34"/>
                  <a:gd name="T6" fmla="*/ 0 w 43"/>
                  <a:gd name="T7" fmla="*/ 26 h 34"/>
                  <a:gd name="T8" fmla="*/ 43 w 43"/>
                  <a:gd name="T9" fmla="*/ 0 h 34"/>
                </a:gdLst>
                <a:ahLst/>
                <a:cxnLst>
                  <a:cxn ang="0">
                    <a:pos x="T0" y="T1"/>
                  </a:cxn>
                  <a:cxn ang="0">
                    <a:pos x="T2" y="T3"/>
                  </a:cxn>
                  <a:cxn ang="0">
                    <a:pos x="T4" y="T5"/>
                  </a:cxn>
                  <a:cxn ang="0">
                    <a:pos x="T6" y="T7"/>
                  </a:cxn>
                  <a:cxn ang="0">
                    <a:pos x="T8" y="T9"/>
                  </a:cxn>
                </a:cxnLst>
                <a:rect l="0" t="0" r="r" b="b"/>
                <a:pathLst>
                  <a:path w="43" h="34">
                    <a:moveTo>
                      <a:pt x="43" y="0"/>
                    </a:moveTo>
                    <a:lnTo>
                      <a:pt x="43" y="9"/>
                    </a:lnTo>
                    <a:lnTo>
                      <a:pt x="0" y="34"/>
                    </a:lnTo>
                    <a:lnTo>
                      <a:pt x="0" y="26"/>
                    </a:lnTo>
                    <a:lnTo>
                      <a:pt x="43" y="0"/>
                    </a:lnTo>
                    <a:close/>
                  </a:path>
                </a:pathLst>
              </a:custGeom>
              <a:solidFill>
                <a:srgbClr val="283B6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939" name="Freeform 37"/>
              <p:cNvSpPr/>
              <p:nvPr/>
            </p:nvSpPr>
            <p:spPr bwMode="auto">
              <a:xfrm>
                <a:off x="6328" y="2871"/>
                <a:ext cx="78" cy="54"/>
              </a:xfrm>
              <a:custGeom>
                <a:avLst/>
                <a:gdLst>
                  <a:gd name="T0" fmla="*/ 78 w 78"/>
                  <a:gd name="T1" fmla="*/ 46 h 54"/>
                  <a:gd name="T2" fmla="*/ 78 w 78"/>
                  <a:gd name="T3" fmla="*/ 54 h 54"/>
                  <a:gd name="T4" fmla="*/ 0 w 78"/>
                  <a:gd name="T5" fmla="*/ 9 h 54"/>
                  <a:gd name="T6" fmla="*/ 0 w 78"/>
                  <a:gd name="T7" fmla="*/ 0 h 54"/>
                  <a:gd name="T8" fmla="*/ 78 w 78"/>
                  <a:gd name="T9" fmla="*/ 46 h 54"/>
                </a:gdLst>
                <a:ahLst/>
                <a:cxnLst>
                  <a:cxn ang="0">
                    <a:pos x="T0" y="T1"/>
                  </a:cxn>
                  <a:cxn ang="0">
                    <a:pos x="T2" y="T3"/>
                  </a:cxn>
                  <a:cxn ang="0">
                    <a:pos x="T4" y="T5"/>
                  </a:cxn>
                  <a:cxn ang="0">
                    <a:pos x="T6" y="T7"/>
                  </a:cxn>
                  <a:cxn ang="0">
                    <a:pos x="T8" y="T9"/>
                  </a:cxn>
                </a:cxnLst>
                <a:rect l="0" t="0" r="r" b="b"/>
                <a:pathLst>
                  <a:path w="78" h="54">
                    <a:moveTo>
                      <a:pt x="78" y="46"/>
                    </a:moveTo>
                    <a:lnTo>
                      <a:pt x="78" y="54"/>
                    </a:lnTo>
                    <a:lnTo>
                      <a:pt x="0" y="9"/>
                    </a:lnTo>
                    <a:lnTo>
                      <a:pt x="0" y="0"/>
                    </a:lnTo>
                    <a:lnTo>
                      <a:pt x="78" y="46"/>
                    </a:lnTo>
                    <a:close/>
                  </a:path>
                </a:pathLst>
              </a:custGeom>
              <a:solidFill>
                <a:srgbClr val="283B6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940" name="Freeform 38"/>
              <p:cNvSpPr/>
              <p:nvPr/>
            </p:nvSpPr>
            <p:spPr bwMode="auto">
              <a:xfrm>
                <a:off x="6429" y="2905"/>
                <a:ext cx="122" cy="71"/>
              </a:xfrm>
              <a:custGeom>
                <a:avLst/>
                <a:gdLst>
                  <a:gd name="T0" fmla="*/ 122 w 122"/>
                  <a:gd name="T1" fmla="*/ 46 h 71"/>
                  <a:gd name="T2" fmla="*/ 78 w 122"/>
                  <a:gd name="T3" fmla="*/ 71 h 71"/>
                  <a:gd name="T4" fmla="*/ 0 w 122"/>
                  <a:gd name="T5" fmla="*/ 25 h 71"/>
                  <a:gd name="T6" fmla="*/ 44 w 122"/>
                  <a:gd name="T7" fmla="*/ 0 h 71"/>
                  <a:gd name="T8" fmla="*/ 122 w 122"/>
                  <a:gd name="T9" fmla="*/ 46 h 71"/>
                </a:gdLst>
                <a:ahLst/>
                <a:cxnLst>
                  <a:cxn ang="0">
                    <a:pos x="T0" y="T1"/>
                  </a:cxn>
                  <a:cxn ang="0">
                    <a:pos x="T2" y="T3"/>
                  </a:cxn>
                  <a:cxn ang="0">
                    <a:pos x="T4" y="T5"/>
                  </a:cxn>
                  <a:cxn ang="0">
                    <a:pos x="T6" y="T7"/>
                  </a:cxn>
                  <a:cxn ang="0">
                    <a:pos x="T8" y="T9"/>
                  </a:cxn>
                </a:cxnLst>
                <a:rect l="0" t="0" r="r" b="b"/>
                <a:pathLst>
                  <a:path w="122" h="71">
                    <a:moveTo>
                      <a:pt x="122" y="46"/>
                    </a:moveTo>
                    <a:lnTo>
                      <a:pt x="78" y="71"/>
                    </a:lnTo>
                    <a:lnTo>
                      <a:pt x="0" y="25"/>
                    </a:lnTo>
                    <a:lnTo>
                      <a:pt x="44" y="0"/>
                    </a:lnTo>
                    <a:lnTo>
                      <a:pt x="122" y="46"/>
                    </a:lnTo>
                    <a:close/>
                  </a:path>
                </a:pathLst>
              </a:custGeom>
              <a:solidFill>
                <a:srgbClr val="51658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941" name="Freeform 39"/>
              <p:cNvSpPr/>
              <p:nvPr/>
            </p:nvSpPr>
            <p:spPr bwMode="auto">
              <a:xfrm>
                <a:off x="6507" y="2951"/>
                <a:ext cx="44" cy="34"/>
              </a:xfrm>
              <a:custGeom>
                <a:avLst/>
                <a:gdLst>
                  <a:gd name="T0" fmla="*/ 44 w 44"/>
                  <a:gd name="T1" fmla="*/ 0 h 34"/>
                  <a:gd name="T2" fmla="*/ 44 w 44"/>
                  <a:gd name="T3" fmla="*/ 8 h 34"/>
                  <a:gd name="T4" fmla="*/ 0 w 44"/>
                  <a:gd name="T5" fmla="*/ 34 h 34"/>
                  <a:gd name="T6" fmla="*/ 0 w 44"/>
                  <a:gd name="T7" fmla="*/ 25 h 34"/>
                  <a:gd name="T8" fmla="*/ 44 w 44"/>
                  <a:gd name="T9" fmla="*/ 0 h 34"/>
                </a:gdLst>
                <a:ahLst/>
                <a:cxnLst>
                  <a:cxn ang="0">
                    <a:pos x="T0" y="T1"/>
                  </a:cxn>
                  <a:cxn ang="0">
                    <a:pos x="T2" y="T3"/>
                  </a:cxn>
                  <a:cxn ang="0">
                    <a:pos x="T4" y="T5"/>
                  </a:cxn>
                  <a:cxn ang="0">
                    <a:pos x="T6" y="T7"/>
                  </a:cxn>
                  <a:cxn ang="0">
                    <a:pos x="T8" y="T9"/>
                  </a:cxn>
                </a:cxnLst>
                <a:rect l="0" t="0" r="r" b="b"/>
                <a:pathLst>
                  <a:path w="44" h="34">
                    <a:moveTo>
                      <a:pt x="44" y="0"/>
                    </a:moveTo>
                    <a:lnTo>
                      <a:pt x="44" y="8"/>
                    </a:lnTo>
                    <a:lnTo>
                      <a:pt x="0" y="34"/>
                    </a:lnTo>
                    <a:lnTo>
                      <a:pt x="0" y="25"/>
                    </a:lnTo>
                    <a:lnTo>
                      <a:pt x="44" y="0"/>
                    </a:lnTo>
                    <a:close/>
                  </a:path>
                </a:pathLst>
              </a:custGeom>
              <a:solidFill>
                <a:srgbClr val="283B6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942" name="Freeform 40"/>
              <p:cNvSpPr/>
              <p:nvPr/>
            </p:nvSpPr>
            <p:spPr bwMode="auto">
              <a:xfrm>
                <a:off x="6429" y="2930"/>
                <a:ext cx="78" cy="55"/>
              </a:xfrm>
              <a:custGeom>
                <a:avLst/>
                <a:gdLst>
                  <a:gd name="T0" fmla="*/ 78 w 78"/>
                  <a:gd name="T1" fmla="*/ 46 h 55"/>
                  <a:gd name="T2" fmla="*/ 78 w 78"/>
                  <a:gd name="T3" fmla="*/ 55 h 55"/>
                  <a:gd name="T4" fmla="*/ 0 w 78"/>
                  <a:gd name="T5" fmla="*/ 9 h 55"/>
                  <a:gd name="T6" fmla="*/ 0 w 78"/>
                  <a:gd name="T7" fmla="*/ 0 h 55"/>
                  <a:gd name="T8" fmla="*/ 78 w 78"/>
                  <a:gd name="T9" fmla="*/ 46 h 55"/>
                </a:gdLst>
                <a:ahLst/>
                <a:cxnLst>
                  <a:cxn ang="0">
                    <a:pos x="T0" y="T1"/>
                  </a:cxn>
                  <a:cxn ang="0">
                    <a:pos x="T2" y="T3"/>
                  </a:cxn>
                  <a:cxn ang="0">
                    <a:pos x="T4" y="T5"/>
                  </a:cxn>
                  <a:cxn ang="0">
                    <a:pos x="T6" y="T7"/>
                  </a:cxn>
                  <a:cxn ang="0">
                    <a:pos x="T8" y="T9"/>
                  </a:cxn>
                </a:cxnLst>
                <a:rect l="0" t="0" r="r" b="b"/>
                <a:pathLst>
                  <a:path w="78" h="55">
                    <a:moveTo>
                      <a:pt x="78" y="46"/>
                    </a:moveTo>
                    <a:lnTo>
                      <a:pt x="78" y="55"/>
                    </a:lnTo>
                    <a:lnTo>
                      <a:pt x="0" y="9"/>
                    </a:lnTo>
                    <a:lnTo>
                      <a:pt x="0" y="0"/>
                    </a:lnTo>
                    <a:lnTo>
                      <a:pt x="78" y="46"/>
                    </a:lnTo>
                    <a:close/>
                  </a:path>
                </a:pathLst>
              </a:custGeom>
              <a:solidFill>
                <a:srgbClr val="283B6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943" name="Freeform 41"/>
              <p:cNvSpPr/>
              <p:nvPr/>
            </p:nvSpPr>
            <p:spPr bwMode="auto">
              <a:xfrm>
                <a:off x="6531" y="2964"/>
                <a:ext cx="121" cy="71"/>
              </a:xfrm>
              <a:custGeom>
                <a:avLst/>
                <a:gdLst>
                  <a:gd name="T0" fmla="*/ 121 w 121"/>
                  <a:gd name="T1" fmla="*/ 45 h 71"/>
                  <a:gd name="T2" fmla="*/ 78 w 121"/>
                  <a:gd name="T3" fmla="*/ 71 h 71"/>
                  <a:gd name="T4" fmla="*/ 0 w 121"/>
                  <a:gd name="T5" fmla="*/ 25 h 71"/>
                  <a:gd name="T6" fmla="*/ 43 w 121"/>
                  <a:gd name="T7" fmla="*/ 0 h 71"/>
                  <a:gd name="T8" fmla="*/ 121 w 121"/>
                  <a:gd name="T9" fmla="*/ 45 h 71"/>
                </a:gdLst>
                <a:ahLst/>
                <a:cxnLst>
                  <a:cxn ang="0">
                    <a:pos x="T0" y="T1"/>
                  </a:cxn>
                  <a:cxn ang="0">
                    <a:pos x="T2" y="T3"/>
                  </a:cxn>
                  <a:cxn ang="0">
                    <a:pos x="T4" y="T5"/>
                  </a:cxn>
                  <a:cxn ang="0">
                    <a:pos x="T6" y="T7"/>
                  </a:cxn>
                  <a:cxn ang="0">
                    <a:pos x="T8" y="T9"/>
                  </a:cxn>
                </a:cxnLst>
                <a:rect l="0" t="0" r="r" b="b"/>
                <a:pathLst>
                  <a:path w="121" h="71">
                    <a:moveTo>
                      <a:pt x="121" y="45"/>
                    </a:moveTo>
                    <a:lnTo>
                      <a:pt x="78" y="71"/>
                    </a:lnTo>
                    <a:lnTo>
                      <a:pt x="0" y="25"/>
                    </a:lnTo>
                    <a:lnTo>
                      <a:pt x="43" y="0"/>
                    </a:lnTo>
                    <a:lnTo>
                      <a:pt x="121" y="45"/>
                    </a:lnTo>
                    <a:close/>
                  </a:path>
                </a:pathLst>
              </a:custGeom>
              <a:solidFill>
                <a:srgbClr val="51658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944" name="Freeform 42"/>
              <p:cNvSpPr/>
              <p:nvPr/>
            </p:nvSpPr>
            <p:spPr bwMode="auto">
              <a:xfrm>
                <a:off x="6609" y="3010"/>
                <a:ext cx="43" cy="34"/>
              </a:xfrm>
              <a:custGeom>
                <a:avLst/>
                <a:gdLst>
                  <a:gd name="T0" fmla="*/ 43 w 43"/>
                  <a:gd name="T1" fmla="*/ 0 h 34"/>
                  <a:gd name="T2" fmla="*/ 43 w 43"/>
                  <a:gd name="T3" fmla="*/ 8 h 34"/>
                  <a:gd name="T4" fmla="*/ 0 w 43"/>
                  <a:gd name="T5" fmla="*/ 34 h 34"/>
                  <a:gd name="T6" fmla="*/ 0 w 43"/>
                  <a:gd name="T7" fmla="*/ 25 h 34"/>
                  <a:gd name="T8" fmla="*/ 43 w 43"/>
                  <a:gd name="T9" fmla="*/ 0 h 34"/>
                </a:gdLst>
                <a:ahLst/>
                <a:cxnLst>
                  <a:cxn ang="0">
                    <a:pos x="T0" y="T1"/>
                  </a:cxn>
                  <a:cxn ang="0">
                    <a:pos x="T2" y="T3"/>
                  </a:cxn>
                  <a:cxn ang="0">
                    <a:pos x="T4" y="T5"/>
                  </a:cxn>
                  <a:cxn ang="0">
                    <a:pos x="T6" y="T7"/>
                  </a:cxn>
                  <a:cxn ang="0">
                    <a:pos x="T8" y="T9"/>
                  </a:cxn>
                </a:cxnLst>
                <a:rect l="0" t="0" r="r" b="b"/>
                <a:pathLst>
                  <a:path w="43" h="34">
                    <a:moveTo>
                      <a:pt x="43" y="0"/>
                    </a:moveTo>
                    <a:lnTo>
                      <a:pt x="43" y="8"/>
                    </a:lnTo>
                    <a:lnTo>
                      <a:pt x="0" y="34"/>
                    </a:lnTo>
                    <a:lnTo>
                      <a:pt x="0" y="25"/>
                    </a:lnTo>
                    <a:lnTo>
                      <a:pt x="43" y="0"/>
                    </a:lnTo>
                    <a:close/>
                  </a:path>
                </a:pathLst>
              </a:custGeom>
              <a:solidFill>
                <a:srgbClr val="283B6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945" name="Freeform 43"/>
              <p:cNvSpPr/>
              <p:nvPr/>
            </p:nvSpPr>
            <p:spPr bwMode="auto">
              <a:xfrm>
                <a:off x="6531" y="2989"/>
                <a:ext cx="78" cy="55"/>
              </a:xfrm>
              <a:custGeom>
                <a:avLst/>
                <a:gdLst>
                  <a:gd name="T0" fmla="*/ 78 w 78"/>
                  <a:gd name="T1" fmla="*/ 46 h 55"/>
                  <a:gd name="T2" fmla="*/ 78 w 78"/>
                  <a:gd name="T3" fmla="*/ 55 h 55"/>
                  <a:gd name="T4" fmla="*/ 0 w 78"/>
                  <a:gd name="T5" fmla="*/ 9 h 55"/>
                  <a:gd name="T6" fmla="*/ 0 w 78"/>
                  <a:gd name="T7" fmla="*/ 0 h 55"/>
                  <a:gd name="T8" fmla="*/ 78 w 78"/>
                  <a:gd name="T9" fmla="*/ 46 h 55"/>
                </a:gdLst>
                <a:ahLst/>
                <a:cxnLst>
                  <a:cxn ang="0">
                    <a:pos x="T0" y="T1"/>
                  </a:cxn>
                  <a:cxn ang="0">
                    <a:pos x="T2" y="T3"/>
                  </a:cxn>
                  <a:cxn ang="0">
                    <a:pos x="T4" y="T5"/>
                  </a:cxn>
                  <a:cxn ang="0">
                    <a:pos x="T6" y="T7"/>
                  </a:cxn>
                  <a:cxn ang="0">
                    <a:pos x="T8" y="T9"/>
                  </a:cxn>
                </a:cxnLst>
                <a:rect l="0" t="0" r="r" b="b"/>
                <a:pathLst>
                  <a:path w="78" h="55">
                    <a:moveTo>
                      <a:pt x="78" y="46"/>
                    </a:moveTo>
                    <a:lnTo>
                      <a:pt x="78" y="55"/>
                    </a:lnTo>
                    <a:lnTo>
                      <a:pt x="0" y="9"/>
                    </a:lnTo>
                    <a:lnTo>
                      <a:pt x="0" y="0"/>
                    </a:lnTo>
                    <a:lnTo>
                      <a:pt x="78" y="46"/>
                    </a:lnTo>
                    <a:close/>
                  </a:path>
                </a:pathLst>
              </a:custGeom>
              <a:solidFill>
                <a:srgbClr val="283B6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946" name="Freeform 44"/>
              <p:cNvSpPr/>
              <p:nvPr/>
            </p:nvSpPr>
            <p:spPr bwMode="auto">
              <a:xfrm>
                <a:off x="6645" y="3031"/>
                <a:ext cx="122" cy="70"/>
              </a:xfrm>
              <a:custGeom>
                <a:avLst/>
                <a:gdLst>
                  <a:gd name="T0" fmla="*/ 122 w 122"/>
                  <a:gd name="T1" fmla="*/ 45 h 70"/>
                  <a:gd name="T2" fmla="*/ 78 w 122"/>
                  <a:gd name="T3" fmla="*/ 70 h 70"/>
                  <a:gd name="T4" fmla="*/ 0 w 122"/>
                  <a:gd name="T5" fmla="*/ 25 h 70"/>
                  <a:gd name="T6" fmla="*/ 43 w 122"/>
                  <a:gd name="T7" fmla="*/ 0 h 70"/>
                  <a:gd name="T8" fmla="*/ 122 w 122"/>
                  <a:gd name="T9" fmla="*/ 45 h 70"/>
                </a:gdLst>
                <a:ahLst/>
                <a:cxnLst>
                  <a:cxn ang="0">
                    <a:pos x="T0" y="T1"/>
                  </a:cxn>
                  <a:cxn ang="0">
                    <a:pos x="T2" y="T3"/>
                  </a:cxn>
                  <a:cxn ang="0">
                    <a:pos x="T4" y="T5"/>
                  </a:cxn>
                  <a:cxn ang="0">
                    <a:pos x="T6" y="T7"/>
                  </a:cxn>
                  <a:cxn ang="0">
                    <a:pos x="T8" y="T9"/>
                  </a:cxn>
                </a:cxnLst>
                <a:rect l="0" t="0" r="r" b="b"/>
                <a:pathLst>
                  <a:path w="122" h="70">
                    <a:moveTo>
                      <a:pt x="122" y="45"/>
                    </a:moveTo>
                    <a:lnTo>
                      <a:pt x="78" y="70"/>
                    </a:lnTo>
                    <a:lnTo>
                      <a:pt x="0" y="25"/>
                    </a:lnTo>
                    <a:lnTo>
                      <a:pt x="43" y="0"/>
                    </a:lnTo>
                    <a:lnTo>
                      <a:pt x="122" y="45"/>
                    </a:lnTo>
                    <a:close/>
                  </a:path>
                </a:pathLst>
              </a:custGeom>
              <a:solidFill>
                <a:srgbClr val="51658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947" name="Freeform 45"/>
              <p:cNvSpPr/>
              <p:nvPr/>
            </p:nvSpPr>
            <p:spPr bwMode="auto">
              <a:xfrm>
                <a:off x="6723" y="3076"/>
                <a:ext cx="44" cy="34"/>
              </a:xfrm>
              <a:custGeom>
                <a:avLst/>
                <a:gdLst>
                  <a:gd name="T0" fmla="*/ 44 w 44"/>
                  <a:gd name="T1" fmla="*/ 0 h 34"/>
                  <a:gd name="T2" fmla="*/ 44 w 44"/>
                  <a:gd name="T3" fmla="*/ 9 h 34"/>
                  <a:gd name="T4" fmla="*/ 0 w 44"/>
                  <a:gd name="T5" fmla="*/ 34 h 34"/>
                  <a:gd name="T6" fmla="*/ 0 w 44"/>
                  <a:gd name="T7" fmla="*/ 25 h 34"/>
                  <a:gd name="T8" fmla="*/ 44 w 44"/>
                  <a:gd name="T9" fmla="*/ 0 h 34"/>
                </a:gdLst>
                <a:ahLst/>
                <a:cxnLst>
                  <a:cxn ang="0">
                    <a:pos x="T0" y="T1"/>
                  </a:cxn>
                  <a:cxn ang="0">
                    <a:pos x="T2" y="T3"/>
                  </a:cxn>
                  <a:cxn ang="0">
                    <a:pos x="T4" y="T5"/>
                  </a:cxn>
                  <a:cxn ang="0">
                    <a:pos x="T6" y="T7"/>
                  </a:cxn>
                  <a:cxn ang="0">
                    <a:pos x="T8" y="T9"/>
                  </a:cxn>
                </a:cxnLst>
                <a:rect l="0" t="0" r="r" b="b"/>
                <a:pathLst>
                  <a:path w="44" h="34">
                    <a:moveTo>
                      <a:pt x="44" y="0"/>
                    </a:moveTo>
                    <a:lnTo>
                      <a:pt x="44" y="9"/>
                    </a:lnTo>
                    <a:lnTo>
                      <a:pt x="0" y="34"/>
                    </a:lnTo>
                    <a:lnTo>
                      <a:pt x="0" y="25"/>
                    </a:lnTo>
                    <a:lnTo>
                      <a:pt x="44" y="0"/>
                    </a:lnTo>
                    <a:close/>
                  </a:path>
                </a:pathLst>
              </a:custGeom>
              <a:solidFill>
                <a:srgbClr val="283B6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948" name="Freeform 46"/>
              <p:cNvSpPr/>
              <p:nvPr/>
            </p:nvSpPr>
            <p:spPr bwMode="auto">
              <a:xfrm>
                <a:off x="6645" y="3056"/>
                <a:ext cx="78" cy="54"/>
              </a:xfrm>
              <a:custGeom>
                <a:avLst/>
                <a:gdLst>
                  <a:gd name="T0" fmla="*/ 78 w 78"/>
                  <a:gd name="T1" fmla="*/ 45 h 54"/>
                  <a:gd name="T2" fmla="*/ 78 w 78"/>
                  <a:gd name="T3" fmla="*/ 54 h 54"/>
                  <a:gd name="T4" fmla="*/ 0 w 78"/>
                  <a:gd name="T5" fmla="*/ 9 h 54"/>
                  <a:gd name="T6" fmla="*/ 0 w 78"/>
                  <a:gd name="T7" fmla="*/ 0 h 54"/>
                  <a:gd name="T8" fmla="*/ 78 w 78"/>
                  <a:gd name="T9" fmla="*/ 45 h 54"/>
                </a:gdLst>
                <a:ahLst/>
                <a:cxnLst>
                  <a:cxn ang="0">
                    <a:pos x="T0" y="T1"/>
                  </a:cxn>
                  <a:cxn ang="0">
                    <a:pos x="T2" y="T3"/>
                  </a:cxn>
                  <a:cxn ang="0">
                    <a:pos x="T4" y="T5"/>
                  </a:cxn>
                  <a:cxn ang="0">
                    <a:pos x="T6" y="T7"/>
                  </a:cxn>
                  <a:cxn ang="0">
                    <a:pos x="T8" y="T9"/>
                  </a:cxn>
                </a:cxnLst>
                <a:rect l="0" t="0" r="r" b="b"/>
                <a:pathLst>
                  <a:path w="78" h="54">
                    <a:moveTo>
                      <a:pt x="78" y="45"/>
                    </a:moveTo>
                    <a:lnTo>
                      <a:pt x="78" y="54"/>
                    </a:lnTo>
                    <a:lnTo>
                      <a:pt x="0" y="9"/>
                    </a:lnTo>
                    <a:lnTo>
                      <a:pt x="0" y="0"/>
                    </a:lnTo>
                    <a:lnTo>
                      <a:pt x="78" y="45"/>
                    </a:lnTo>
                    <a:close/>
                  </a:path>
                </a:pathLst>
              </a:custGeom>
              <a:solidFill>
                <a:srgbClr val="283B6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949" name="Freeform 47"/>
              <p:cNvSpPr/>
              <p:nvPr/>
            </p:nvSpPr>
            <p:spPr bwMode="auto">
              <a:xfrm>
                <a:off x="5730" y="2587"/>
                <a:ext cx="120" cy="70"/>
              </a:xfrm>
              <a:custGeom>
                <a:avLst/>
                <a:gdLst>
                  <a:gd name="T0" fmla="*/ 120 w 120"/>
                  <a:gd name="T1" fmla="*/ 35 h 70"/>
                  <a:gd name="T2" fmla="*/ 61 w 120"/>
                  <a:gd name="T3" fmla="*/ 70 h 70"/>
                  <a:gd name="T4" fmla="*/ 0 w 120"/>
                  <a:gd name="T5" fmla="*/ 35 h 70"/>
                  <a:gd name="T6" fmla="*/ 60 w 120"/>
                  <a:gd name="T7" fmla="*/ 0 h 70"/>
                  <a:gd name="T8" fmla="*/ 120 w 120"/>
                  <a:gd name="T9" fmla="*/ 35 h 70"/>
                </a:gdLst>
                <a:ahLst/>
                <a:cxnLst>
                  <a:cxn ang="0">
                    <a:pos x="T0" y="T1"/>
                  </a:cxn>
                  <a:cxn ang="0">
                    <a:pos x="T2" y="T3"/>
                  </a:cxn>
                  <a:cxn ang="0">
                    <a:pos x="T4" y="T5"/>
                  </a:cxn>
                  <a:cxn ang="0">
                    <a:pos x="T6" y="T7"/>
                  </a:cxn>
                  <a:cxn ang="0">
                    <a:pos x="T8" y="T9"/>
                  </a:cxn>
                </a:cxnLst>
                <a:rect l="0" t="0" r="r" b="b"/>
                <a:pathLst>
                  <a:path w="120" h="70">
                    <a:moveTo>
                      <a:pt x="120" y="35"/>
                    </a:moveTo>
                    <a:lnTo>
                      <a:pt x="61" y="70"/>
                    </a:lnTo>
                    <a:lnTo>
                      <a:pt x="0" y="35"/>
                    </a:lnTo>
                    <a:lnTo>
                      <a:pt x="60" y="0"/>
                    </a:lnTo>
                    <a:lnTo>
                      <a:pt x="120" y="35"/>
                    </a:lnTo>
                    <a:close/>
                  </a:path>
                </a:pathLst>
              </a:custGeom>
              <a:solidFill>
                <a:srgbClr val="51658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950" name="Freeform 48"/>
              <p:cNvSpPr/>
              <p:nvPr/>
            </p:nvSpPr>
            <p:spPr bwMode="auto">
              <a:xfrm>
                <a:off x="5791" y="2622"/>
                <a:ext cx="59" cy="43"/>
              </a:xfrm>
              <a:custGeom>
                <a:avLst/>
                <a:gdLst>
                  <a:gd name="T0" fmla="*/ 59 w 59"/>
                  <a:gd name="T1" fmla="*/ 0 h 43"/>
                  <a:gd name="T2" fmla="*/ 59 w 59"/>
                  <a:gd name="T3" fmla="*/ 9 h 43"/>
                  <a:gd name="T4" fmla="*/ 0 w 59"/>
                  <a:gd name="T5" fmla="*/ 43 h 43"/>
                  <a:gd name="T6" fmla="*/ 0 w 59"/>
                  <a:gd name="T7" fmla="*/ 35 h 43"/>
                  <a:gd name="T8" fmla="*/ 59 w 59"/>
                  <a:gd name="T9" fmla="*/ 0 h 43"/>
                </a:gdLst>
                <a:ahLst/>
                <a:cxnLst>
                  <a:cxn ang="0">
                    <a:pos x="T0" y="T1"/>
                  </a:cxn>
                  <a:cxn ang="0">
                    <a:pos x="T2" y="T3"/>
                  </a:cxn>
                  <a:cxn ang="0">
                    <a:pos x="T4" y="T5"/>
                  </a:cxn>
                  <a:cxn ang="0">
                    <a:pos x="T6" y="T7"/>
                  </a:cxn>
                  <a:cxn ang="0">
                    <a:pos x="T8" y="T9"/>
                  </a:cxn>
                </a:cxnLst>
                <a:rect l="0" t="0" r="r" b="b"/>
                <a:pathLst>
                  <a:path w="59" h="43">
                    <a:moveTo>
                      <a:pt x="59" y="0"/>
                    </a:moveTo>
                    <a:lnTo>
                      <a:pt x="59" y="9"/>
                    </a:lnTo>
                    <a:lnTo>
                      <a:pt x="0" y="43"/>
                    </a:lnTo>
                    <a:lnTo>
                      <a:pt x="0" y="35"/>
                    </a:lnTo>
                    <a:lnTo>
                      <a:pt x="59" y="0"/>
                    </a:lnTo>
                    <a:close/>
                  </a:path>
                </a:pathLst>
              </a:custGeom>
              <a:solidFill>
                <a:srgbClr val="283B6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951" name="Freeform 49"/>
              <p:cNvSpPr/>
              <p:nvPr/>
            </p:nvSpPr>
            <p:spPr bwMode="auto">
              <a:xfrm>
                <a:off x="5730" y="2622"/>
                <a:ext cx="61" cy="43"/>
              </a:xfrm>
              <a:custGeom>
                <a:avLst/>
                <a:gdLst>
                  <a:gd name="T0" fmla="*/ 61 w 61"/>
                  <a:gd name="T1" fmla="*/ 35 h 43"/>
                  <a:gd name="T2" fmla="*/ 61 w 61"/>
                  <a:gd name="T3" fmla="*/ 43 h 43"/>
                  <a:gd name="T4" fmla="*/ 0 w 61"/>
                  <a:gd name="T5" fmla="*/ 9 h 43"/>
                  <a:gd name="T6" fmla="*/ 0 w 61"/>
                  <a:gd name="T7" fmla="*/ 0 h 43"/>
                  <a:gd name="T8" fmla="*/ 61 w 61"/>
                  <a:gd name="T9" fmla="*/ 35 h 43"/>
                </a:gdLst>
                <a:ahLst/>
                <a:cxnLst>
                  <a:cxn ang="0">
                    <a:pos x="T0" y="T1"/>
                  </a:cxn>
                  <a:cxn ang="0">
                    <a:pos x="T2" y="T3"/>
                  </a:cxn>
                  <a:cxn ang="0">
                    <a:pos x="T4" y="T5"/>
                  </a:cxn>
                  <a:cxn ang="0">
                    <a:pos x="T6" y="T7"/>
                  </a:cxn>
                  <a:cxn ang="0">
                    <a:pos x="T8" y="T9"/>
                  </a:cxn>
                </a:cxnLst>
                <a:rect l="0" t="0" r="r" b="b"/>
                <a:pathLst>
                  <a:path w="61" h="43">
                    <a:moveTo>
                      <a:pt x="61" y="35"/>
                    </a:moveTo>
                    <a:lnTo>
                      <a:pt x="61" y="43"/>
                    </a:lnTo>
                    <a:lnTo>
                      <a:pt x="0" y="9"/>
                    </a:lnTo>
                    <a:lnTo>
                      <a:pt x="0" y="0"/>
                    </a:lnTo>
                    <a:lnTo>
                      <a:pt x="61" y="35"/>
                    </a:lnTo>
                    <a:close/>
                  </a:path>
                </a:pathLst>
              </a:custGeom>
              <a:solidFill>
                <a:srgbClr val="283B6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952" name="Freeform 50"/>
              <p:cNvSpPr/>
              <p:nvPr/>
            </p:nvSpPr>
            <p:spPr bwMode="auto">
              <a:xfrm>
                <a:off x="5817" y="2638"/>
                <a:ext cx="120" cy="69"/>
              </a:xfrm>
              <a:custGeom>
                <a:avLst/>
                <a:gdLst>
                  <a:gd name="T0" fmla="*/ 120 w 120"/>
                  <a:gd name="T1" fmla="*/ 34 h 69"/>
                  <a:gd name="T2" fmla="*/ 61 w 120"/>
                  <a:gd name="T3" fmla="*/ 69 h 69"/>
                  <a:gd name="T4" fmla="*/ 0 w 120"/>
                  <a:gd name="T5" fmla="*/ 34 h 69"/>
                  <a:gd name="T6" fmla="*/ 60 w 120"/>
                  <a:gd name="T7" fmla="*/ 0 h 69"/>
                  <a:gd name="T8" fmla="*/ 120 w 120"/>
                  <a:gd name="T9" fmla="*/ 34 h 69"/>
                </a:gdLst>
                <a:ahLst/>
                <a:cxnLst>
                  <a:cxn ang="0">
                    <a:pos x="T0" y="T1"/>
                  </a:cxn>
                  <a:cxn ang="0">
                    <a:pos x="T2" y="T3"/>
                  </a:cxn>
                  <a:cxn ang="0">
                    <a:pos x="T4" y="T5"/>
                  </a:cxn>
                  <a:cxn ang="0">
                    <a:pos x="T6" y="T7"/>
                  </a:cxn>
                  <a:cxn ang="0">
                    <a:pos x="T8" y="T9"/>
                  </a:cxn>
                </a:cxnLst>
                <a:rect l="0" t="0" r="r" b="b"/>
                <a:pathLst>
                  <a:path w="120" h="69">
                    <a:moveTo>
                      <a:pt x="120" y="34"/>
                    </a:moveTo>
                    <a:lnTo>
                      <a:pt x="61" y="69"/>
                    </a:lnTo>
                    <a:lnTo>
                      <a:pt x="0" y="34"/>
                    </a:lnTo>
                    <a:lnTo>
                      <a:pt x="60" y="0"/>
                    </a:lnTo>
                    <a:lnTo>
                      <a:pt x="120" y="34"/>
                    </a:lnTo>
                    <a:close/>
                  </a:path>
                </a:pathLst>
              </a:custGeom>
              <a:solidFill>
                <a:srgbClr val="51658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953" name="Freeform 51"/>
              <p:cNvSpPr/>
              <p:nvPr/>
            </p:nvSpPr>
            <p:spPr bwMode="auto">
              <a:xfrm>
                <a:off x="5878" y="2672"/>
                <a:ext cx="59" cy="44"/>
              </a:xfrm>
              <a:custGeom>
                <a:avLst/>
                <a:gdLst>
                  <a:gd name="T0" fmla="*/ 59 w 59"/>
                  <a:gd name="T1" fmla="*/ 0 h 44"/>
                  <a:gd name="T2" fmla="*/ 59 w 59"/>
                  <a:gd name="T3" fmla="*/ 9 h 44"/>
                  <a:gd name="T4" fmla="*/ 0 w 59"/>
                  <a:gd name="T5" fmla="*/ 44 h 44"/>
                  <a:gd name="T6" fmla="*/ 0 w 59"/>
                  <a:gd name="T7" fmla="*/ 35 h 44"/>
                  <a:gd name="T8" fmla="*/ 59 w 59"/>
                  <a:gd name="T9" fmla="*/ 0 h 44"/>
                </a:gdLst>
                <a:ahLst/>
                <a:cxnLst>
                  <a:cxn ang="0">
                    <a:pos x="T0" y="T1"/>
                  </a:cxn>
                  <a:cxn ang="0">
                    <a:pos x="T2" y="T3"/>
                  </a:cxn>
                  <a:cxn ang="0">
                    <a:pos x="T4" y="T5"/>
                  </a:cxn>
                  <a:cxn ang="0">
                    <a:pos x="T6" y="T7"/>
                  </a:cxn>
                  <a:cxn ang="0">
                    <a:pos x="T8" y="T9"/>
                  </a:cxn>
                </a:cxnLst>
                <a:rect l="0" t="0" r="r" b="b"/>
                <a:pathLst>
                  <a:path w="59" h="44">
                    <a:moveTo>
                      <a:pt x="59" y="0"/>
                    </a:moveTo>
                    <a:lnTo>
                      <a:pt x="59" y="9"/>
                    </a:lnTo>
                    <a:lnTo>
                      <a:pt x="0" y="44"/>
                    </a:lnTo>
                    <a:lnTo>
                      <a:pt x="0" y="35"/>
                    </a:lnTo>
                    <a:lnTo>
                      <a:pt x="59" y="0"/>
                    </a:lnTo>
                    <a:close/>
                  </a:path>
                </a:pathLst>
              </a:custGeom>
              <a:solidFill>
                <a:srgbClr val="283B6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954" name="Freeform 52"/>
              <p:cNvSpPr/>
              <p:nvPr/>
            </p:nvSpPr>
            <p:spPr bwMode="auto">
              <a:xfrm>
                <a:off x="5817" y="2672"/>
                <a:ext cx="61" cy="44"/>
              </a:xfrm>
              <a:custGeom>
                <a:avLst/>
                <a:gdLst>
                  <a:gd name="T0" fmla="*/ 61 w 61"/>
                  <a:gd name="T1" fmla="*/ 35 h 44"/>
                  <a:gd name="T2" fmla="*/ 61 w 61"/>
                  <a:gd name="T3" fmla="*/ 44 h 44"/>
                  <a:gd name="T4" fmla="*/ 0 w 61"/>
                  <a:gd name="T5" fmla="*/ 9 h 44"/>
                  <a:gd name="T6" fmla="*/ 0 w 61"/>
                  <a:gd name="T7" fmla="*/ 0 h 44"/>
                  <a:gd name="T8" fmla="*/ 61 w 61"/>
                  <a:gd name="T9" fmla="*/ 35 h 44"/>
                </a:gdLst>
                <a:ahLst/>
                <a:cxnLst>
                  <a:cxn ang="0">
                    <a:pos x="T0" y="T1"/>
                  </a:cxn>
                  <a:cxn ang="0">
                    <a:pos x="T2" y="T3"/>
                  </a:cxn>
                  <a:cxn ang="0">
                    <a:pos x="T4" y="T5"/>
                  </a:cxn>
                  <a:cxn ang="0">
                    <a:pos x="T6" y="T7"/>
                  </a:cxn>
                  <a:cxn ang="0">
                    <a:pos x="T8" y="T9"/>
                  </a:cxn>
                </a:cxnLst>
                <a:rect l="0" t="0" r="r" b="b"/>
                <a:pathLst>
                  <a:path w="61" h="44">
                    <a:moveTo>
                      <a:pt x="61" y="35"/>
                    </a:moveTo>
                    <a:lnTo>
                      <a:pt x="61" y="44"/>
                    </a:lnTo>
                    <a:lnTo>
                      <a:pt x="0" y="9"/>
                    </a:lnTo>
                    <a:lnTo>
                      <a:pt x="0" y="0"/>
                    </a:lnTo>
                    <a:lnTo>
                      <a:pt x="61" y="35"/>
                    </a:lnTo>
                    <a:close/>
                  </a:path>
                </a:pathLst>
              </a:custGeom>
              <a:solidFill>
                <a:srgbClr val="283B6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955" name="Freeform 53"/>
              <p:cNvSpPr/>
              <p:nvPr/>
            </p:nvSpPr>
            <p:spPr bwMode="auto">
              <a:xfrm>
                <a:off x="5900" y="2686"/>
                <a:ext cx="120" cy="70"/>
              </a:xfrm>
              <a:custGeom>
                <a:avLst/>
                <a:gdLst>
                  <a:gd name="T0" fmla="*/ 120 w 120"/>
                  <a:gd name="T1" fmla="*/ 35 h 70"/>
                  <a:gd name="T2" fmla="*/ 61 w 120"/>
                  <a:gd name="T3" fmla="*/ 70 h 70"/>
                  <a:gd name="T4" fmla="*/ 0 w 120"/>
                  <a:gd name="T5" fmla="*/ 35 h 70"/>
                  <a:gd name="T6" fmla="*/ 60 w 120"/>
                  <a:gd name="T7" fmla="*/ 0 h 70"/>
                  <a:gd name="T8" fmla="*/ 120 w 120"/>
                  <a:gd name="T9" fmla="*/ 35 h 70"/>
                </a:gdLst>
                <a:ahLst/>
                <a:cxnLst>
                  <a:cxn ang="0">
                    <a:pos x="T0" y="T1"/>
                  </a:cxn>
                  <a:cxn ang="0">
                    <a:pos x="T2" y="T3"/>
                  </a:cxn>
                  <a:cxn ang="0">
                    <a:pos x="T4" y="T5"/>
                  </a:cxn>
                  <a:cxn ang="0">
                    <a:pos x="T6" y="T7"/>
                  </a:cxn>
                  <a:cxn ang="0">
                    <a:pos x="T8" y="T9"/>
                  </a:cxn>
                </a:cxnLst>
                <a:rect l="0" t="0" r="r" b="b"/>
                <a:pathLst>
                  <a:path w="120" h="70">
                    <a:moveTo>
                      <a:pt x="120" y="35"/>
                    </a:moveTo>
                    <a:lnTo>
                      <a:pt x="61" y="70"/>
                    </a:lnTo>
                    <a:lnTo>
                      <a:pt x="0" y="35"/>
                    </a:lnTo>
                    <a:lnTo>
                      <a:pt x="60" y="0"/>
                    </a:lnTo>
                    <a:lnTo>
                      <a:pt x="120" y="35"/>
                    </a:lnTo>
                    <a:close/>
                  </a:path>
                </a:pathLst>
              </a:custGeom>
              <a:solidFill>
                <a:srgbClr val="51658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956" name="Freeform 54"/>
              <p:cNvSpPr/>
              <p:nvPr/>
            </p:nvSpPr>
            <p:spPr bwMode="auto">
              <a:xfrm>
                <a:off x="5961" y="2721"/>
                <a:ext cx="59" cy="43"/>
              </a:xfrm>
              <a:custGeom>
                <a:avLst/>
                <a:gdLst>
                  <a:gd name="T0" fmla="*/ 59 w 59"/>
                  <a:gd name="T1" fmla="*/ 0 h 43"/>
                  <a:gd name="T2" fmla="*/ 59 w 59"/>
                  <a:gd name="T3" fmla="*/ 9 h 43"/>
                  <a:gd name="T4" fmla="*/ 0 w 59"/>
                  <a:gd name="T5" fmla="*/ 43 h 43"/>
                  <a:gd name="T6" fmla="*/ 0 w 59"/>
                  <a:gd name="T7" fmla="*/ 35 h 43"/>
                  <a:gd name="T8" fmla="*/ 59 w 59"/>
                  <a:gd name="T9" fmla="*/ 0 h 43"/>
                </a:gdLst>
                <a:ahLst/>
                <a:cxnLst>
                  <a:cxn ang="0">
                    <a:pos x="T0" y="T1"/>
                  </a:cxn>
                  <a:cxn ang="0">
                    <a:pos x="T2" y="T3"/>
                  </a:cxn>
                  <a:cxn ang="0">
                    <a:pos x="T4" y="T5"/>
                  </a:cxn>
                  <a:cxn ang="0">
                    <a:pos x="T6" y="T7"/>
                  </a:cxn>
                  <a:cxn ang="0">
                    <a:pos x="T8" y="T9"/>
                  </a:cxn>
                </a:cxnLst>
                <a:rect l="0" t="0" r="r" b="b"/>
                <a:pathLst>
                  <a:path w="59" h="43">
                    <a:moveTo>
                      <a:pt x="59" y="0"/>
                    </a:moveTo>
                    <a:lnTo>
                      <a:pt x="59" y="9"/>
                    </a:lnTo>
                    <a:lnTo>
                      <a:pt x="0" y="43"/>
                    </a:lnTo>
                    <a:lnTo>
                      <a:pt x="0" y="35"/>
                    </a:lnTo>
                    <a:lnTo>
                      <a:pt x="59" y="0"/>
                    </a:lnTo>
                    <a:close/>
                  </a:path>
                </a:pathLst>
              </a:custGeom>
              <a:solidFill>
                <a:srgbClr val="283B6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957" name="Freeform 55"/>
              <p:cNvSpPr/>
              <p:nvPr/>
            </p:nvSpPr>
            <p:spPr bwMode="auto">
              <a:xfrm>
                <a:off x="5900" y="2721"/>
                <a:ext cx="61" cy="43"/>
              </a:xfrm>
              <a:custGeom>
                <a:avLst/>
                <a:gdLst>
                  <a:gd name="T0" fmla="*/ 61 w 61"/>
                  <a:gd name="T1" fmla="*/ 35 h 43"/>
                  <a:gd name="T2" fmla="*/ 61 w 61"/>
                  <a:gd name="T3" fmla="*/ 43 h 43"/>
                  <a:gd name="T4" fmla="*/ 0 w 61"/>
                  <a:gd name="T5" fmla="*/ 9 h 43"/>
                  <a:gd name="T6" fmla="*/ 0 w 61"/>
                  <a:gd name="T7" fmla="*/ 0 h 43"/>
                  <a:gd name="T8" fmla="*/ 61 w 61"/>
                  <a:gd name="T9" fmla="*/ 35 h 43"/>
                </a:gdLst>
                <a:ahLst/>
                <a:cxnLst>
                  <a:cxn ang="0">
                    <a:pos x="T0" y="T1"/>
                  </a:cxn>
                  <a:cxn ang="0">
                    <a:pos x="T2" y="T3"/>
                  </a:cxn>
                  <a:cxn ang="0">
                    <a:pos x="T4" y="T5"/>
                  </a:cxn>
                  <a:cxn ang="0">
                    <a:pos x="T6" y="T7"/>
                  </a:cxn>
                  <a:cxn ang="0">
                    <a:pos x="T8" y="T9"/>
                  </a:cxn>
                </a:cxnLst>
                <a:rect l="0" t="0" r="r" b="b"/>
                <a:pathLst>
                  <a:path w="61" h="43">
                    <a:moveTo>
                      <a:pt x="61" y="35"/>
                    </a:moveTo>
                    <a:lnTo>
                      <a:pt x="61" y="43"/>
                    </a:lnTo>
                    <a:lnTo>
                      <a:pt x="0" y="9"/>
                    </a:lnTo>
                    <a:lnTo>
                      <a:pt x="0" y="0"/>
                    </a:lnTo>
                    <a:lnTo>
                      <a:pt x="61" y="35"/>
                    </a:lnTo>
                    <a:close/>
                  </a:path>
                </a:pathLst>
              </a:custGeom>
              <a:solidFill>
                <a:srgbClr val="283B6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958" name="Freeform 56"/>
              <p:cNvSpPr/>
              <p:nvPr/>
            </p:nvSpPr>
            <p:spPr bwMode="auto">
              <a:xfrm>
                <a:off x="5991" y="2738"/>
                <a:ext cx="120" cy="70"/>
              </a:xfrm>
              <a:custGeom>
                <a:avLst/>
                <a:gdLst>
                  <a:gd name="T0" fmla="*/ 120 w 120"/>
                  <a:gd name="T1" fmla="*/ 35 h 70"/>
                  <a:gd name="T2" fmla="*/ 60 w 120"/>
                  <a:gd name="T3" fmla="*/ 70 h 70"/>
                  <a:gd name="T4" fmla="*/ 0 w 120"/>
                  <a:gd name="T5" fmla="*/ 35 h 70"/>
                  <a:gd name="T6" fmla="*/ 59 w 120"/>
                  <a:gd name="T7" fmla="*/ 0 h 70"/>
                  <a:gd name="T8" fmla="*/ 120 w 120"/>
                  <a:gd name="T9" fmla="*/ 35 h 70"/>
                </a:gdLst>
                <a:ahLst/>
                <a:cxnLst>
                  <a:cxn ang="0">
                    <a:pos x="T0" y="T1"/>
                  </a:cxn>
                  <a:cxn ang="0">
                    <a:pos x="T2" y="T3"/>
                  </a:cxn>
                  <a:cxn ang="0">
                    <a:pos x="T4" y="T5"/>
                  </a:cxn>
                  <a:cxn ang="0">
                    <a:pos x="T6" y="T7"/>
                  </a:cxn>
                  <a:cxn ang="0">
                    <a:pos x="T8" y="T9"/>
                  </a:cxn>
                </a:cxnLst>
                <a:rect l="0" t="0" r="r" b="b"/>
                <a:pathLst>
                  <a:path w="120" h="70">
                    <a:moveTo>
                      <a:pt x="120" y="35"/>
                    </a:moveTo>
                    <a:lnTo>
                      <a:pt x="60" y="70"/>
                    </a:lnTo>
                    <a:lnTo>
                      <a:pt x="0" y="35"/>
                    </a:lnTo>
                    <a:lnTo>
                      <a:pt x="59" y="0"/>
                    </a:lnTo>
                    <a:lnTo>
                      <a:pt x="120" y="35"/>
                    </a:lnTo>
                    <a:close/>
                  </a:path>
                </a:pathLst>
              </a:custGeom>
              <a:solidFill>
                <a:srgbClr val="51658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959" name="Freeform 57"/>
              <p:cNvSpPr/>
              <p:nvPr/>
            </p:nvSpPr>
            <p:spPr bwMode="auto">
              <a:xfrm>
                <a:off x="6051" y="2773"/>
                <a:ext cx="60" cy="44"/>
              </a:xfrm>
              <a:custGeom>
                <a:avLst/>
                <a:gdLst>
                  <a:gd name="T0" fmla="*/ 60 w 60"/>
                  <a:gd name="T1" fmla="*/ 0 h 44"/>
                  <a:gd name="T2" fmla="*/ 59 w 60"/>
                  <a:gd name="T3" fmla="*/ 9 h 44"/>
                  <a:gd name="T4" fmla="*/ 0 w 60"/>
                  <a:gd name="T5" fmla="*/ 44 h 44"/>
                  <a:gd name="T6" fmla="*/ 0 w 60"/>
                  <a:gd name="T7" fmla="*/ 35 h 44"/>
                  <a:gd name="T8" fmla="*/ 60 w 60"/>
                  <a:gd name="T9" fmla="*/ 0 h 44"/>
                </a:gdLst>
                <a:ahLst/>
                <a:cxnLst>
                  <a:cxn ang="0">
                    <a:pos x="T0" y="T1"/>
                  </a:cxn>
                  <a:cxn ang="0">
                    <a:pos x="T2" y="T3"/>
                  </a:cxn>
                  <a:cxn ang="0">
                    <a:pos x="T4" y="T5"/>
                  </a:cxn>
                  <a:cxn ang="0">
                    <a:pos x="T6" y="T7"/>
                  </a:cxn>
                  <a:cxn ang="0">
                    <a:pos x="T8" y="T9"/>
                  </a:cxn>
                </a:cxnLst>
                <a:rect l="0" t="0" r="r" b="b"/>
                <a:pathLst>
                  <a:path w="60" h="44">
                    <a:moveTo>
                      <a:pt x="60" y="0"/>
                    </a:moveTo>
                    <a:lnTo>
                      <a:pt x="59" y="9"/>
                    </a:lnTo>
                    <a:lnTo>
                      <a:pt x="0" y="44"/>
                    </a:lnTo>
                    <a:lnTo>
                      <a:pt x="0" y="35"/>
                    </a:lnTo>
                    <a:lnTo>
                      <a:pt x="60" y="0"/>
                    </a:lnTo>
                    <a:close/>
                  </a:path>
                </a:pathLst>
              </a:custGeom>
              <a:solidFill>
                <a:srgbClr val="283B6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960" name="Freeform 58"/>
              <p:cNvSpPr/>
              <p:nvPr/>
            </p:nvSpPr>
            <p:spPr bwMode="auto">
              <a:xfrm>
                <a:off x="5990" y="2773"/>
                <a:ext cx="61" cy="44"/>
              </a:xfrm>
              <a:custGeom>
                <a:avLst/>
                <a:gdLst>
                  <a:gd name="T0" fmla="*/ 61 w 61"/>
                  <a:gd name="T1" fmla="*/ 35 h 44"/>
                  <a:gd name="T2" fmla="*/ 61 w 61"/>
                  <a:gd name="T3" fmla="*/ 44 h 44"/>
                  <a:gd name="T4" fmla="*/ 0 w 61"/>
                  <a:gd name="T5" fmla="*/ 9 h 44"/>
                  <a:gd name="T6" fmla="*/ 1 w 61"/>
                  <a:gd name="T7" fmla="*/ 0 h 44"/>
                  <a:gd name="T8" fmla="*/ 61 w 61"/>
                  <a:gd name="T9" fmla="*/ 35 h 44"/>
                </a:gdLst>
                <a:ahLst/>
                <a:cxnLst>
                  <a:cxn ang="0">
                    <a:pos x="T0" y="T1"/>
                  </a:cxn>
                  <a:cxn ang="0">
                    <a:pos x="T2" y="T3"/>
                  </a:cxn>
                  <a:cxn ang="0">
                    <a:pos x="T4" y="T5"/>
                  </a:cxn>
                  <a:cxn ang="0">
                    <a:pos x="T6" y="T7"/>
                  </a:cxn>
                  <a:cxn ang="0">
                    <a:pos x="T8" y="T9"/>
                  </a:cxn>
                </a:cxnLst>
                <a:rect l="0" t="0" r="r" b="b"/>
                <a:pathLst>
                  <a:path w="61" h="44">
                    <a:moveTo>
                      <a:pt x="61" y="35"/>
                    </a:moveTo>
                    <a:lnTo>
                      <a:pt x="61" y="44"/>
                    </a:lnTo>
                    <a:lnTo>
                      <a:pt x="0" y="9"/>
                    </a:lnTo>
                    <a:lnTo>
                      <a:pt x="1" y="0"/>
                    </a:lnTo>
                    <a:lnTo>
                      <a:pt x="61" y="35"/>
                    </a:lnTo>
                    <a:close/>
                  </a:path>
                </a:pathLst>
              </a:custGeom>
              <a:solidFill>
                <a:srgbClr val="283B6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961" name="Freeform 59"/>
              <p:cNvSpPr/>
              <p:nvPr/>
            </p:nvSpPr>
            <p:spPr bwMode="auto">
              <a:xfrm>
                <a:off x="6076" y="2788"/>
                <a:ext cx="120" cy="70"/>
              </a:xfrm>
              <a:custGeom>
                <a:avLst/>
                <a:gdLst>
                  <a:gd name="T0" fmla="*/ 120 w 120"/>
                  <a:gd name="T1" fmla="*/ 35 h 70"/>
                  <a:gd name="T2" fmla="*/ 60 w 120"/>
                  <a:gd name="T3" fmla="*/ 70 h 70"/>
                  <a:gd name="T4" fmla="*/ 0 w 120"/>
                  <a:gd name="T5" fmla="*/ 35 h 70"/>
                  <a:gd name="T6" fmla="*/ 60 w 120"/>
                  <a:gd name="T7" fmla="*/ 0 h 70"/>
                  <a:gd name="T8" fmla="*/ 120 w 120"/>
                  <a:gd name="T9" fmla="*/ 35 h 70"/>
                </a:gdLst>
                <a:ahLst/>
                <a:cxnLst>
                  <a:cxn ang="0">
                    <a:pos x="T0" y="T1"/>
                  </a:cxn>
                  <a:cxn ang="0">
                    <a:pos x="T2" y="T3"/>
                  </a:cxn>
                  <a:cxn ang="0">
                    <a:pos x="T4" y="T5"/>
                  </a:cxn>
                  <a:cxn ang="0">
                    <a:pos x="T6" y="T7"/>
                  </a:cxn>
                  <a:cxn ang="0">
                    <a:pos x="T8" y="T9"/>
                  </a:cxn>
                </a:cxnLst>
                <a:rect l="0" t="0" r="r" b="b"/>
                <a:pathLst>
                  <a:path w="120" h="70">
                    <a:moveTo>
                      <a:pt x="120" y="35"/>
                    </a:moveTo>
                    <a:lnTo>
                      <a:pt x="60" y="70"/>
                    </a:lnTo>
                    <a:lnTo>
                      <a:pt x="0" y="35"/>
                    </a:lnTo>
                    <a:lnTo>
                      <a:pt x="60" y="0"/>
                    </a:lnTo>
                    <a:lnTo>
                      <a:pt x="120" y="35"/>
                    </a:lnTo>
                    <a:close/>
                  </a:path>
                </a:pathLst>
              </a:custGeom>
              <a:solidFill>
                <a:srgbClr val="51658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962" name="Freeform 60"/>
              <p:cNvSpPr/>
              <p:nvPr/>
            </p:nvSpPr>
            <p:spPr bwMode="auto">
              <a:xfrm>
                <a:off x="6136" y="2823"/>
                <a:ext cx="60" cy="43"/>
              </a:xfrm>
              <a:custGeom>
                <a:avLst/>
                <a:gdLst>
                  <a:gd name="T0" fmla="*/ 60 w 60"/>
                  <a:gd name="T1" fmla="*/ 0 h 43"/>
                  <a:gd name="T2" fmla="*/ 60 w 60"/>
                  <a:gd name="T3" fmla="*/ 9 h 43"/>
                  <a:gd name="T4" fmla="*/ 0 w 60"/>
                  <a:gd name="T5" fmla="*/ 43 h 43"/>
                  <a:gd name="T6" fmla="*/ 0 w 60"/>
                  <a:gd name="T7" fmla="*/ 35 h 43"/>
                  <a:gd name="T8" fmla="*/ 60 w 60"/>
                  <a:gd name="T9" fmla="*/ 0 h 43"/>
                </a:gdLst>
                <a:ahLst/>
                <a:cxnLst>
                  <a:cxn ang="0">
                    <a:pos x="T0" y="T1"/>
                  </a:cxn>
                  <a:cxn ang="0">
                    <a:pos x="T2" y="T3"/>
                  </a:cxn>
                  <a:cxn ang="0">
                    <a:pos x="T4" y="T5"/>
                  </a:cxn>
                  <a:cxn ang="0">
                    <a:pos x="T6" y="T7"/>
                  </a:cxn>
                  <a:cxn ang="0">
                    <a:pos x="T8" y="T9"/>
                  </a:cxn>
                </a:cxnLst>
                <a:rect l="0" t="0" r="r" b="b"/>
                <a:pathLst>
                  <a:path w="60" h="43">
                    <a:moveTo>
                      <a:pt x="60" y="0"/>
                    </a:moveTo>
                    <a:lnTo>
                      <a:pt x="60" y="9"/>
                    </a:lnTo>
                    <a:lnTo>
                      <a:pt x="0" y="43"/>
                    </a:lnTo>
                    <a:lnTo>
                      <a:pt x="0" y="35"/>
                    </a:lnTo>
                    <a:lnTo>
                      <a:pt x="60" y="0"/>
                    </a:lnTo>
                    <a:close/>
                  </a:path>
                </a:pathLst>
              </a:custGeom>
              <a:solidFill>
                <a:srgbClr val="283B6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963" name="Freeform 61"/>
              <p:cNvSpPr/>
              <p:nvPr/>
            </p:nvSpPr>
            <p:spPr bwMode="auto">
              <a:xfrm>
                <a:off x="6076" y="2823"/>
                <a:ext cx="60" cy="43"/>
              </a:xfrm>
              <a:custGeom>
                <a:avLst/>
                <a:gdLst>
                  <a:gd name="T0" fmla="*/ 60 w 60"/>
                  <a:gd name="T1" fmla="*/ 35 h 43"/>
                  <a:gd name="T2" fmla="*/ 60 w 60"/>
                  <a:gd name="T3" fmla="*/ 43 h 43"/>
                  <a:gd name="T4" fmla="*/ 0 w 60"/>
                  <a:gd name="T5" fmla="*/ 9 h 43"/>
                  <a:gd name="T6" fmla="*/ 0 w 60"/>
                  <a:gd name="T7" fmla="*/ 0 h 43"/>
                  <a:gd name="T8" fmla="*/ 60 w 60"/>
                  <a:gd name="T9" fmla="*/ 35 h 43"/>
                </a:gdLst>
                <a:ahLst/>
                <a:cxnLst>
                  <a:cxn ang="0">
                    <a:pos x="T0" y="T1"/>
                  </a:cxn>
                  <a:cxn ang="0">
                    <a:pos x="T2" y="T3"/>
                  </a:cxn>
                  <a:cxn ang="0">
                    <a:pos x="T4" y="T5"/>
                  </a:cxn>
                  <a:cxn ang="0">
                    <a:pos x="T6" y="T7"/>
                  </a:cxn>
                  <a:cxn ang="0">
                    <a:pos x="T8" y="T9"/>
                  </a:cxn>
                </a:cxnLst>
                <a:rect l="0" t="0" r="r" b="b"/>
                <a:pathLst>
                  <a:path w="60" h="43">
                    <a:moveTo>
                      <a:pt x="60" y="35"/>
                    </a:moveTo>
                    <a:lnTo>
                      <a:pt x="60" y="43"/>
                    </a:lnTo>
                    <a:lnTo>
                      <a:pt x="0" y="9"/>
                    </a:lnTo>
                    <a:lnTo>
                      <a:pt x="0" y="0"/>
                    </a:lnTo>
                    <a:lnTo>
                      <a:pt x="60" y="35"/>
                    </a:lnTo>
                    <a:close/>
                  </a:path>
                </a:pathLst>
              </a:custGeom>
              <a:solidFill>
                <a:srgbClr val="283B6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964" name="Freeform 62"/>
              <p:cNvSpPr/>
              <p:nvPr/>
            </p:nvSpPr>
            <p:spPr bwMode="auto">
              <a:xfrm>
                <a:off x="6164" y="2839"/>
                <a:ext cx="120" cy="70"/>
              </a:xfrm>
              <a:custGeom>
                <a:avLst/>
                <a:gdLst>
                  <a:gd name="T0" fmla="*/ 120 w 120"/>
                  <a:gd name="T1" fmla="*/ 35 h 70"/>
                  <a:gd name="T2" fmla="*/ 60 w 120"/>
                  <a:gd name="T3" fmla="*/ 70 h 70"/>
                  <a:gd name="T4" fmla="*/ 0 w 120"/>
                  <a:gd name="T5" fmla="*/ 35 h 70"/>
                  <a:gd name="T6" fmla="*/ 60 w 120"/>
                  <a:gd name="T7" fmla="*/ 0 h 70"/>
                  <a:gd name="T8" fmla="*/ 120 w 120"/>
                  <a:gd name="T9" fmla="*/ 35 h 70"/>
                </a:gdLst>
                <a:ahLst/>
                <a:cxnLst>
                  <a:cxn ang="0">
                    <a:pos x="T0" y="T1"/>
                  </a:cxn>
                  <a:cxn ang="0">
                    <a:pos x="T2" y="T3"/>
                  </a:cxn>
                  <a:cxn ang="0">
                    <a:pos x="T4" y="T5"/>
                  </a:cxn>
                  <a:cxn ang="0">
                    <a:pos x="T6" y="T7"/>
                  </a:cxn>
                  <a:cxn ang="0">
                    <a:pos x="T8" y="T9"/>
                  </a:cxn>
                </a:cxnLst>
                <a:rect l="0" t="0" r="r" b="b"/>
                <a:pathLst>
                  <a:path w="120" h="70">
                    <a:moveTo>
                      <a:pt x="120" y="35"/>
                    </a:moveTo>
                    <a:lnTo>
                      <a:pt x="60" y="70"/>
                    </a:lnTo>
                    <a:lnTo>
                      <a:pt x="0" y="35"/>
                    </a:lnTo>
                    <a:lnTo>
                      <a:pt x="60" y="0"/>
                    </a:lnTo>
                    <a:lnTo>
                      <a:pt x="120" y="35"/>
                    </a:lnTo>
                    <a:close/>
                  </a:path>
                </a:pathLst>
              </a:custGeom>
              <a:solidFill>
                <a:srgbClr val="51658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965" name="Freeform 63"/>
              <p:cNvSpPr/>
              <p:nvPr/>
            </p:nvSpPr>
            <p:spPr bwMode="auto">
              <a:xfrm>
                <a:off x="6224" y="2874"/>
                <a:ext cx="60" cy="43"/>
              </a:xfrm>
              <a:custGeom>
                <a:avLst/>
                <a:gdLst>
                  <a:gd name="T0" fmla="*/ 60 w 60"/>
                  <a:gd name="T1" fmla="*/ 0 h 43"/>
                  <a:gd name="T2" fmla="*/ 60 w 60"/>
                  <a:gd name="T3" fmla="*/ 9 h 43"/>
                  <a:gd name="T4" fmla="*/ 0 w 60"/>
                  <a:gd name="T5" fmla="*/ 43 h 43"/>
                  <a:gd name="T6" fmla="*/ 0 w 60"/>
                  <a:gd name="T7" fmla="*/ 35 h 43"/>
                  <a:gd name="T8" fmla="*/ 60 w 60"/>
                  <a:gd name="T9" fmla="*/ 0 h 43"/>
                </a:gdLst>
                <a:ahLst/>
                <a:cxnLst>
                  <a:cxn ang="0">
                    <a:pos x="T0" y="T1"/>
                  </a:cxn>
                  <a:cxn ang="0">
                    <a:pos x="T2" y="T3"/>
                  </a:cxn>
                  <a:cxn ang="0">
                    <a:pos x="T4" y="T5"/>
                  </a:cxn>
                  <a:cxn ang="0">
                    <a:pos x="T6" y="T7"/>
                  </a:cxn>
                  <a:cxn ang="0">
                    <a:pos x="T8" y="T9"/>
                  </a:cxn>
                </a:cxnLst>
                <a:rect l="0" t="0" r="r" b="b"/>
                <a:pathLst>
                  <a:path w="60" h="43">
                    <a:moveTo>
                      <a:pt x="60" y="0"/>
                    </a:moveTo>
                    <a:lnTo>
                      <a:pt x="60" y="9"/>
                    </a:lnTo>
                    <a:lnTo>
                      <a:pt x="0" y="43"/>
                    </a:lnTo>
                    <a:lnTo>
                      <a:pt x="0" y="35"/>
                    </a:lnTo>
                    <a:lnTo>
                      <a:pt x="60" y="0"/>
                    </a:lnTo>
                    <a:close/>
                  </a:path>
                </a:pathLst>
              </a:custGeom>
              <a:solidFill>
                <a:srgbClr val="283B6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966" name="Freeform 64"/>
              <p:cNvSpPr/>
              <p:nvPr/>
            </p:nvSpPr>
            <p:spPr bwMode="auto">
              <a:xfrm>
                <a:off x="6164" y="2874"/>
                <a:ext cx="60" cy="43"/>
              </a:xfrm>
              <a:custGeom>
                <a:avLst/>
                <a:gdLst>
                  <a:gd name="T0" fmla="*/ 60 w 60"/>
                  <a:gd name="T1" fmla="*/ 35 h 43"/>
                  <a:gd name="T2" fmla="*/ 60 w 60"/>
                  <a:gd name="T3" fmla="*/ 43 h 43"/>
                  <a:gd name="T4" fmla="*/ 0 w 60"/>
                  <a:gd name="T5" fmla="*/ 9 h 43"/>
                  <a:gd name="T6" fmla="*/ 0 w 60"/>
                  <a:gd name="T7" fmla="*/ 0 h 43"/>
                  <a:gd name="T8" fmla="*/ 60 w 60"/>
                  <a:gd name="T9" fmla="*/ 35 h 43"/>
                </a:gdLst>
                <a:ahLst/>
                <a:cxnLst>
                  <a:cxn ang="0">
                    <a:pos x="T0" y="T1"/>
                  </a:cxn>
                  <a:cxn ang="0">
                    <a:pos x="T2" y="T3"/>
                  </a:cxn>
                  <a:cxn ang="0">
                    <a:pos x="T4" y="T5"/>
                  </a:cxn>
                  <a:cxn ang="0">
                    <a:pos x="T6" y="T7"/>
                  </a:cxn>
                  <a:cxn ang="0">
                    <a:pos x="T8" y="T9"/>
                  </a:cxn>
                </a:cxnLst>
                <a:rect l="0" t="0" r="r" b="b"/>
                <a:pathLst>
                  <a:path w="60" h="43">
                    <a:moveTo>
                      <a:pt x="60" y="35"/>
                    </a:moveTo>
                    <a:lnTo>
                      <a:pt x="60" y="43"/>
                    </a:lnTo>
                    <a:lnTo>
                      <a:pt x="0" y="9"/>
                    </a:lnTo>
                    <a:lnTo>
                      <a:pt x="0" y="0"/>
                    </a:lnTo>
                    <a:lnTo>
                      <a:pt x="60" y="35"/>
                    </a:lnTo>
                    <a:close/>
                  </a:path>
                </a:pathLst>
              </a:custGeom>
              <a:solidFill>
                <a:srgbClr val="283B6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967" name="Freeform 65"/>
              <p:cNvSpPr/>
              <p:nvPr/>
            </p:nvSpPr>
            <p:spPr bwMode="auto">
              <a:xfrm>
                <a:off x="6257" y="2894"/>
                <a:ext cx="120" cy="69"/>
              </a:xfrm>
              <a:custGeom>
                <a:avLst/>
                <a:gdLst>
                  <a:gd name="T0" fmla="*/ 120 w 120"/>
                  <a:gd name="T1" fmla="*/ 34 h 69"/>
                  <a:gd name="T2" fmla="*/ 61 w 120"/>
                  <a:gd name="T3" fmla="*/ 69 h 69"/>
                  <a:gd name="T4" fmla="*/ 0 w 120"/>
                  <a:gd name="T5" fmla="*/ 34 h 69"/>
                  <a:gd name="T6" fmla="*/ 60 w 120"/>
                  <a:gd name="T7" fmla="*/ 0 h 69"/>
                  <a:gd name="T8" fmla="*/ 120 w 120"/>
                  <a:gd name="T9" fmla="*/ 34 h 69"/>
                </a:gdLst>
                <a:ahLst/>
                <a:cxnLst>
                  <a:cxn ang="0">
                    <a:pos x="T0" y="T1"/>
                  </a:cxn>
                  <a:cxn ang="0">
                    <a:pos x="T2" y="T3"/>
                  </a:cxn>
                  <a:cxn ang="0">
                    <a:pos x="T4" y="T5"/>
                  </a:cxn>
                  <a:cxn ang="0">
                    <a:pos x="T6" y="T7"/>
                  </a:cxn>
                  <a:cxn ang="0">
                    <a:pos x="T8" y="T9"/>
                  </a:cxn>
                </a:cxnLst>
                <a:rect l="0" t="0" r="r" b="b"/>
                <a:pathLst>
                  <a:path w="120" h="69">
                    <a:moveTo>
                      <a:pt x="120" y="34"/>
                    </a:moveTo>
                    <a:lnTo>
                      <a:pt x="61" y="69"/>
                    </a:lnTo>
                    <a:lnTo>
                      <a:pt x="0" y="34"/>
                    </a:lnTo>
                    <a:lnTo>
                      <a:pt x="60" y="0"/>
                    </a:lnTo>
                    <a:lnTo>
                      <a:pt x="120" y="34"/>
                    </a:lnTo>
                    <a:close/>
                  </a:path>
                </a:pathLst>
              </a:custGeom>
              <a:solidFill>
                <a:srgbClr val="51658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968" name="Freeform 66"/>
              <p:cNvSpPr/>
              <p:nvPr/>
            </p:nvSpPr>
            <p:spPr bwMode="auto">
              <a:xfrm>
                <a:off x="6318" y="2928"/>
                <a:ext cx="59" cy="44"/>
              </a:xfrm>
              <a:custGeom>
                <a:avLst/>
                <a:gdLst>
                  <a:gd name="T0" fmla="*/ 59 w 59"/>
                  <a:gd name="T1" fmla="*/ 0 h 44"/>
                  <a:gd name="T2" fmla="*/ 59 w 59"/>
                  <a:gd name="T3" fmla="*/ 9 h 44"/>
                  <a:gd name="T4" fmla="*/ 0 w 59"/>
                  <a:gd name="T5" fmla="*/ 44 h 44"/>
                  <a:gd name="T6" fmla="*/ 0 w 59"/>
                  <a:gd name="T7" fmla="*/ 35 h 44"/>
                  <a:gd name="T8" fmla="*/ 59 w 59"/>
                  <a:gd name="T9" fmla="*/ 0 h 44"/>
                </a:gdLst>
                <a:ahLst/>
                <a:cxnLst>
                  <a:cxn ang="0">
                    <a:pos x="T0" y="T1"/>
                  </a:cxn>
                  <a:cxn ang="0">
                    <a:pos x="T2" y="T3"/>
                  </a:cxn>
                  <a:cxn ang="0">
                    <a:pos x="T4" y="T5"/>
                  </a:cxn>
                  <a:cxn ang="0">
                    <a:pos x="T6" y="T7"/>
                  </a:cxn>
                  <a:cxn ang="0">
                    <a:pos x="T8" y="T9"/>
                  </a:cxn>
                </a:cxnLst>
                <a:rect l="0" t="0" r="r" b="b"/>
                <a:pathLst>
                  <a:path w="59" h="44">
                    <a:moveTo>
                      <a:pt x="59" y="0"/>
                    </a:moveTo>
                    <a:lnTo>
                      <a:pt x="59" y="9"/>
                    </a:lnTo>
                    <a:lnTo>
                      <a:pt x="0" y="44"/>
                    </a:lnTo>
                    <a:lnTo>
                      <a:pt x="0" y="35"/>
                    </a:lnTo>
                    <a:lnTo>
                      <a:pt x="59" y="0"/>
                    </a:lnTo>
                    <a:close/>
                  </a:path>
                </a:pathLst>
              </a:custGeom>
              <a:solidFill>
                <a:srgbClr val="283B6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969" name="Freeform 67"/>
              <p:cNvSpPr/>
              <p:nvPr/>
            </p:nvSpPr>
            <p:spPr bwMode="auto">
              <a:xfrm>
                <a:off x="6257" y="2928"/>
                <a:ext cx="61" cy="44"/>
              </a:xfrm>
              <a:custGeom>
                <a:avLst/>
                <a:gdLst>
                  <a:gd name="T0" fmla="*/ 61 w 61"/>
                  <a:gd name="T1" fmla="*/ 35 h 44"/>
                  <a:gd name="T2" fmla="*/ 61 w 61"/>
                  <a:gd name="T3" fmla="*/ 44 h 44"/>
                  <a:gd name="T4" fmla="*/ 0 w 61"/>
                  <a:gd name="T5" fmla="*/ 9 h 44"/>
                  <a:gd name="T6" fmla="*/ 0 w 61"/>
                  <a:gd name="T7" fmla="*/ 0 h 44"/>
                  <a:gd name="T8" fmla="*/ 61 w 61"/>
                  <a:gd name="T9" fmla="*/ 35 h 44"/>
                </a:gdLst>
                <a:ahLst/>
                <a:cxnLst>
                  <a:cxn ang="0">
                    <a:pos x="T0" y="T1"/>
                  </a:cxn>
                  <a:cxn ang="0">
                    <a:pos x="T2" y="T3"/>
                  </a:cxn>
                  <a:cxn ang="0">
                    <a:pos x="T4" y="T5"/>
                  </a:cxn>
                  <a:cxn ang="0">
                    <a:pos x="T6" y="T7"/>
                  </a:cxn>
                  <a:cxn ang="0">
                    <a:pos x="T8" y="T9"/>
                  </a:cxn>
                </a:cxnLst>
                <a:rect l="0" t="0" r="r" b="b"/>
                <a:pathLst>
                  <a:path w="61" h="44">
                    <a:moveTo>
                      <a:pt x="61" y="35"/>
                    </a:moveTo>
                    <a:lnTo>
                      <a:pt x="61" y="44"/>
                    </a:lnTo>
                    <a:lnTo>
                      <a:pt x="0" y="9"/>
                    </a:lnTo>
                    <a:lnTo>
                      <a:pt x="0" y="0"/>
                    </a:lnTo>
                    <a:lnTo>
                      <a:pt x="61" y="35"/>
                    </a:lnTo>
                    <a:close/>
                  </a:path>
                </a:pathLst>
              </a:custGeom>
              <a:solidFill>
                <a:srgbClr val="283B6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970" name="Freeform 68"/>
              <p:cNvSpPr/>
              <p:nvPr/>
            </p:nvSpPr>
            <p:spPr bwMode="auto">
              <a:xfrm>
                <a:off x="6349" y="2947"/>
                <a:ext cx="120" cy="69"/>
              </a:xfrm>
              <a:custGeom>
                <a:avLst/>
                <a:gdLst>
                  <a:gd name="T0" fmla="*/ 120 w 120"/>
                  <a:gd name="T1" fmla="*/ 35 h 69"/>
                  <a:gd name="T2" fmla="*/ 60 w 120"/>
                  <a:gd name="T3" fmla="*/ 69 h 69"/>
                  <a:gd name="T4" fmla="*/ 0 w 120"/>
                  <a:gd name="T5" fmla="*/ 35 h 69"/>
                  <a:gd name="T6" fmla="*/ 60 w 120"/>
                  <a:gd name="T7" fmla="*/ 0 h 69"/>
                  <a:gd name="T8" fmla="*/ 120 w 120"/>
                  <a:gd name="T9" fmla="*/ 35 h 69"/>
                </a:gdLst>
                <a:ahLst/>
                <a:cxnLst>
                  <a:cxn ang="0">
                    <a:pos x="T0" y="T1"/>
                  </a:cxn>
                  <a:cxn ang="0">
                    <a:pos x="T2" y="T3"/>
                  </a:cxn>
                  <a:cxn ang="0">
                    <a:pos x="T4" y="T5"/>
                  </a:cxn>
                  <a:cxn ang="0">
                    <a:pos x="T6" y="T7"/>
                  </a:cxn>
                  <a:cxn ang="0">
                    <a:pos x="T8" y="T9"/>
                  </a:cxn>
                </a:cxnLst>
                <a:rect l="0" t="0" r="r" b="b"/>
                <a:pathLst>
                  <a:path w="120" h="69">
                    <a:moveTo>
                      <a:pt x="120" y="35"/>
                    </a:moveTo>
                    <a:lnTo>
                      <a:pt x="60" y="69"/>
                    </a:lnTo>
                    <a:lnTo>
                      <a:pt x="0" y="35"/>
                    </a:lnTo>
                    <a:lnTo>
                      <a:pt x="60" y="0"/>
                    </a:lnTo>
                    <a:lnTo>
                      <a:pt x="120" y="35"/>
                    </a:lnTo>
                    <a:close/>
                  </a:path>
                </a:pathLst>
              </a:custGeom>
              <a:solidFill>
                <a:srgbClr val="51658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971" name="Freeform 69"/>
              <p:cNvSpPr/>
              <p:nvPr/>
            </p:nvSpPr>
            <p:spPr bwMode="auto">
              <a:xfrm>
                <a:off x="6409" y="2982"/>
                <a:ext cx="60" cy="43"/>
              </a:xfrm>
              <a:custGeom>
                <a:avLst/>
                <a:gdLst>
                  <a:gd name="T0" fmla="*/ 60 w 60"/>
                  <a:gd name="T1" fmla="*/ 0 h 43"/>
                  <a:gd name="T2" fmla="*/ 60 w 60"/>
                  <a:gd name="T3" fmla="*/ 8 h 43"/>
                  <a:gd name="T4" fmla="*/ 0 w 60"/>
                  <a:gd name="T5" fmla="*/ 43 h 43"/>
                  <a:gd name="T6" fmla="*/ 0 w 60"/>
                  <a:gd name="T7" fmla="*/ 34 h 43"/>
                  <a:gd name="T8" fmla="*/ 60 w 60"/>
                  <a:gd name="T9" fmla="*/ 0 h 43"/>
                </a:gdLst>
                <a:ahLst/>
                <a:cxnLst>
                  <a:cxn ang="0">
                    <a:pos x="T0" y="T1"/>
                  </a:cxn>
                  <a:cxn ang="0">
                    <a:pos x="T2" y="T3"/>
                  </a:cxn>
                  <a:cxn ang="0">
                    <a:pos x="T4" y="T5"/>
                  </a:cxn>
                  <a:cxn ang="0">
                    <a:pos x="T6" y="T7"/>
                  </a:cxn>
                  <a:cxn ang="0">
                    <a:pos x="T8" y="T9"/>
                  </a:cxn>
                </a:cxnLst>
                <a:rect l="0" t="0" r="r" b="b"/>
                <a:pathLst>
                  <a:path w="60" h="43">
                    <a:moveTo>
                      <a:pt x="60" y="0"/>
                    </a:moveTo>
                    <a:lnTo>
                      <a:pt x="60" y="8"/>
                    </a:lnTo>
                    <a:lnTo>
                      <a:pt x="0" y="43"/>
                    </a:lnTo>
                    <a:lnTo>
                      <a:pt x="0" y="34"/>
                    </a:lnTo>
                    <a:lnTo>
                      <a:pt x="60" y="0"/>
                    </a:lnTo>
                    <a:close/>
                  </a:path>
                </a:pathLst>
              </a:custGeom>
              <a:solidFill>
                <a:srgbClr val="283B6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972" name="Freeform 70"/>
              <p:cNvSpPr/>
              <p:nvPr/>
            </p:nvSpPr>
            <p:spPr bwMode="auto">
              <a:xfrm>
                <a:off x="6349" y="2982"/>
                <a:ext cx="60" cy="43"/>
              </a:xfrm>
              <a:custGeom>
                <a:avLst/>
                <a:gdLst>
                  <a:gd name="T0" fmla="*/ 60 w 60"/>
                  <a:gd name="T1" fmla="*/ 34 h 43"/>
                  <a:gd name="T2" fmla="*/ 60 w 60"/>
                  <a:gd name="T3" fmla="*/ 43 h 43"/>
                  <a:gd name="T4" fmla="*/ 0 w 60"/>
                  <a:gd name="T5" fmla="*/ 8 h 43"/>
                  <a:gd name="T6" fmla="*/ 0 w 60"/>
                  <a:gd name="T7" fmla="*/ 0 h 43"/>
                  <a:gd name="T8" fmla="*/ 60 w 60"/>
                  <a:gd name="T9" fmla="*/ 34 h 43"/>
                </a:gdLst>
                <a:ahLst/>
                <a:cxnLst>
                  <a:cxn ang="0">
                    <a:pos x="T0" y="T1"/>
                  </a:cxn>
                  <a:cxn ang="0">
                    <a:pos x="T2" y="T3"/>
                  </a:cxn>
                  <a:cxn ang="0">
                    <a:pos x="T4" y="T5"/>
                  </a:cxn>
                  <a:cxn ang="0">
                    <a:pos x="T6" y="T7"/>
                  </a:cxn>
                  <a:cxn ang="0">
                    <a:pos x="T8" y="T9"/>
                  </a:cxn>
                </a:cxnLst>
                <a:rect l="0" t="0" r="r" b="b"/>
                <a:pathLst>
                  <a:path w="60" h="43">
                    <a:moveTo>
                      <a:pt x="60" y="34"/>
                    </a:moveTo>
                    <a:lnTo>
                      <a:pt x="60" y="43"/>
                    </a:lnTo>
                    <a:lnTo>
                      <a:pt x="0" y="8"/>
                    </a:lnTo>
                    <a:lnTo>
                      <a:pt x="0" y="0"/>
                    </a:lnTo>
                    <a:lnTo>
                      <a:pt x="60" y="34"/>
                    </a:lnTo>
                    <a:close/>
                  </a:path>
                </a:pathLst>
              </a:custGeom>
              <a:solidFill>
                <a:srgbClr val="283B6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973" name="Freeform 71"/>
              <p:cNvSpPr/>
              <p:nvPr/>
            </p:nvSpPr>
            <p:spPr bwMode="auto">
              <a:xfrm>
                <a:off x="6448" y="3005"/>
                <a:ext cx="120" cy="69"/>
              </a:xfrm>
              <a:custGeom>
                <a:avLst/>
                <a:gdLst>
                  <a:gd name="T0" fmla="*/ 120 w 120"/>
                  <a:gd name="T1" fmla="*/ 35 h 69"/>
                  <a:gd name="T2" fmla="*/ 60 w 120"/>
                  <a:gd name="T3" fmla="*/ 69 h 69"/>
                  <a:gd name="T4" fmla="*/ 0 w 120"/>
                  <a:gd name="T5" fmla="*/ 35 h 69"/>
                  <a:gd name="T6" fmla="*/ 60 w 120"/>
                  <a:gd name="T7" fmla="*/ 0 h 69"/>
                  <a:gd name="T8" fmla="*/ 120 w 120"/>
                  <a:gd name="T9" fmla="*/ 35 h 69"/>
                </a:gdLst>
                <a:ahLst/>
                <a:cxnLst>
                  <a:cxn ang="0">
                    <a:pos x="T0" y="T1"/>
                  </a:cxn>
                  <a:cxn ang="0">
                    <a:pos x="T2" y="T3"/>
                  </a:cxn>
                  <a:cxn ang="0">
                    <a:pos x="T4" y="T5"/>
                  </a:cxn>
                  <a:cxn ang="0">
                    <a:pos x="T6" y="T7"/>
                  </a:cxn>
                  <a:cxn ang="0">
                    <a:pos x="T8" y="T9"/>
                  </a:cxn>
                </a:cxnLst>
                <a:rect l="0" t="0" r="r" b="b"/>
                <a:pathLst>
                  <a:path w="120" h="69">
                    <a:moveTo>
                      <a:pt x="120" y="35"/>
                    </a:moveTo>
                    <a:lnTo>
                      <a:pt x="60" y="69"/>
                    </a:lnTo>
                    <a:lnTo>
                      <a:pt x="0" y="35"/>
                    </a:lnTo>
                    <a:lnTo>
                      <a:pt x="60" y="0"/>
                    </a:lnTo>
                    <a:lnTo>
                      <a:pt x="120" y="35"/>
                    </a:lnTo>
                    <a:close/>
                  </a:path>
                </a:pathLst>
              </a:custGeom>
              <a:solidFill>
                <a:srgbClr val="51658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974" name="Freeform 72"/>
              <p:cNvSpPr/>
              <p:nvPr/>
            </p:nvSpPr>
            <p:spPr bwMode="auto">
              <a:xfrm>
                <a:off x="6508" y="3040"/>
                <a:ext cx="60" cy="43"/>
              </a:xfrm>
              <a:custGeom>
                <a:avLst/>
                <a:gdLst>
                  <a:gd name="T0" fmla="*/ 60 w 60"/>
                  <a:gd name="T1" fmla="*/ 0 h 43"/>
                  <a:gd name="T2" fmla="*/ 60 w 60"/>
                  <a:gd name="T3" fmla="*/ 8 h 43"/>
                  <a:gd name="T4" fmla="*/ 0 w 60"/>
                  <a:gd name="T5" fmla="*/ 43 h 43"/>
                  <a:gd name="T6" fmla="*/ 0 w 60"/>
                  <a:gd name="T7" fmla="*/ 34 h 43"/>
                  <a:gd name="T8" fmla="*/ 60 w 60"/>
                  <a:gd name="T9" fmla="*/ 0 h 43"/>
                </a:gdLst>
                <a:ahLst/>
                <a:cxnLst>
                  <a:cxn ang="0">
                    <a:pos x="T0" y="T1"/>
                  </a:cxn>
                  <a:cxn ang="0">
                    <a:pos x="T2" y="T3"/>
                  </a:cxn>
                  <a:cxn ang="0">
                    <a:pos x="T4" y="T5"/>
                  </a:cxn>
                  <a:cxn ang="0">
                    <a:pos x="T6" y="T7"/>
                  </a:cxn>
                  <a:cxn ang="0">
                    <a:pos x="T8" y="T9"/>
                  </a:cxn>
                </a:cxnLst>
                <a:rect l="0" t="0" r="r" b="b"/>
                <a:pathLst>
                  <a:path w="60" h="43">
                    <a:moveTo>
                      <a:pt x="60" y="0"/>
                    </a:moveTo>
                    <a:lnTo>
                      <a:pt x="60" y="8"/>
                    </a:lnTo>
                    <a:lnTo>
                      <a:pt x="0" y="43"/>
                    </a:lnTo>
                    <a:lnTo>
                      <a:pt x="0" y="34"/>
                    </a:lnTo>
                    <a:lnTo>
                      <a:pt x="60" y="0"/>
                    </a:lnTo>
                    <a:close/>
                  </a:path>
                </a:pathLst>
              </a:custGeom>
              <a:solidFill>
                <a:srgbClr val="283B6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975" name="Freeform 73"/>
              <p:cNvSpPr/>
              <p:nvPr/>
            </p:nvSpPr>
            <p:spPr bwMode="auto">
              <a:xfrm>
                <a:off x="6448" y="3040"/>
                <a:ext cx="60" cy="43"/>
              </a:xfrm>
              <a:custGeom>
                <a:avLst/>
                <a:gdLst>
                  <a:gd name="T0" fmla="*/ 60 w 60"/>
                  <a:gd name="T1" fmla="*/ 34 h 43"/>
                  <a:gd name="T2" fmla="*/ 60 w 60"/>
                  <a:gd name="T3" fmla="*/ 43 h 43"/>
                  <a:gd name="T4" fmla="*/ 0 w 60"/>
                  <a:gd name="T5" fmla="*/ 8 h 43"/>
                  <a:gd name="T6" fmla="*/ 0 w 60"/>
                  <a:gd name="T7" fmla="*/ 0 h 43"/>
                  <a:gd name="T8" fmla="*/ 60 w 60"/>
                  <a:gd name="T9" fmla="*/ 34 h 43"/>
                </a:gdLst>
                <a:ahLst/>
                <a:cxnLst>
                  <a:cxn ang="0">
                    <a:pos x="T0" y="T1"/>
                  </a:cxn>
                  <a:cxn ang="0">
                    <a:pos x="T2" y="T3"/>
                  </a:cxn>
                  <a:cxn ang="0">
                    <a:pos x="T4" y="T5"/>
                  </a:cxn>
                  <a:cxn ang="0">
                    <a:pos x="T6" y="T7"/>
                  </a:cxn>
                  <a:cxn ang="0">
                    <a:pos x="T8" y="T9"/>
                  </a:cxn>
                </a:cxnLst>
                <a:rect l="0" t="0" r="r" b="b"/>
                <a:pathLst>
                  <a:path w="60" h="43">
                    <a:moveTo>
                      <a:pt x="60" y="34"/>
                    </a:moveTo>
                    <a:lnTo>
                      <a:pt x="60" y="43"/>
                    </a:lnTo>
                    <a:lnTo>
                      <a:pt x="0" y="8"/>
                    </a:lnTo>
                    <a:lnTo>
                      <a:pt x="0" y="0"/>
                    </a:lnTo>
                    <a:lnTo>
                      <a:pt x="60" y="34"/>
                    </a:lnTo>
                    <a:close/>
                  </a:path>
                </a:pathLst>
              </a:custGeom>
              <a:solidFill>
                <a:srgbClr val="283B6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976" name="Freeform 74"/>
              <p:cNvSpPr/>
              <p:nvPr/>
            </p:nvSpPr>
            <p:spPr bwMode="auto">
              <a:xfrm>
                <a:off x="6552" y="3065"/>
                <a:ext cx="147" cy="85"/>
              </a:xfrm>
              <a:custGeom>
                <a:avLst/>
                <a:gdLst>
                  <a:gd name="T0" fmla="*/ 147 w 147"/>
                  <a:gd name="T1" fmla="*/ 51 h 85"/>
                  <a:gd name="T2" fmla="*/ 87 w 147"/>
                  <a:gd name="T3" fmla="*/ 85 h 85"/>
                  <a:gd name="T4" fmla="*/ 0 w 147"/>
                  <a:gd name="T5" fmla="*/ 34 h 85"/>
                  <a:gd name="T6" fmla="*/ 59 w 147"/>
                  <a:gd name="T7" fmla="*/ 0 h 85"/>
                  <a:gd name="T8" fmla="*/ 147 w 147"/>
                  <a:gd name="T9" fmla="*/ 51 h 85"/>
                </a:gdLst>
                <a:ahLst/>
                <a:cxnLst>
                  <a:cxn ang="0">
                    <a:pos x="T0" y="T1"/>
                  </a:cxn>
                  <a:cxn ang="0">
                    <a:pos x="T2" y="T3"/>
                  </a:cxn>
                  <a:cxn ang="0">
                    <a:pos x="T4" y="T5"/>
                  </a:cxn>
                  <a:cxn ang="0">
                    <a:pos x="T6" y="T7"/>
                  </a:cxn>
                  <a:cxn ang="0">
                    <a:pos x="T8" y="T9"/>
                  </a:cxn>
                </a:cxnLst>
                <a:rect l="0" t="0" r="r" b="b"/>
                <a:pathLst>
                  <a:path w="147" h="85">
                    <a:moveTo>
                      <a:pt x="147" y="51"/>
                    </a:moveTo>
                    <a:lnTo>
                      <a:pt x="87" y="85"/>
                    </a:lnTo>
                    <a:lnTo>
                      <a:pt x="0" y="34"/>
                    </a:lnTo>
                    <a:lnTo>
                      <a:pt x="59" y="0"/>
                    </a:lnTo>
                    <a:lnTo>
                      <a:pt x="147" y="51"/>
                    </a:lnTo>
                    <a:close/>
                  </a:path>
                </a:pathLst>
              </a:custGeom>
              <a:solidFill>
                <a:srgbClr val="51658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977" name="Freeform 75"/>
              <p:cNvSpPr/>
              <p:nvPr/>
            </p:nvSpPr>
            <p:spPr bwMode="auto">
              <a:xfrm>
                <a:off x="6639" y="3115"/>
                <a:ext cx="60" cy="44"/>
              </a:xfrm>
              <a:custGeom>
                <a:avLst/>
                <a:gdLst>
                  <a:gd name="T0" fmla="*/ 60 w 60"/>
                  <a:gd name="T1" fmla="*/ 0 h 44"/>
                  <a:gd name="T2" fmla="*/ 60 w 60"/>
                  <a:gd name="T3" fmla="*/ 9 h 44"/>
                  <a:gd name="T4" fmla="*/ 0 w 60"/>
                  <a:gd name="T5" fmla="*/ 44 h 44"/>
                  <a:gd name="T6" fmla="*/ 0 w 60"/>
                  <a:gd name="T7" fmla="*/ 35 h 44"/>
                  <a:gd name="T8" fmla="*/ 60 w 60"/>
                  <a:gd name="T9" fmla="*/ 0 h 44"/>
                </a:gdLst>
                <a:ahLst/>
                <a:cxnLst>
                  <a:cxn ang="0">
                    <a:pos x="T0" y="T1"/>
                  </a:cxn>
                  <a:cxn ang="0">
                    <a:pos x="T2" y="T3"/>
                  </a:cxn>
                  <a:cxn ang="0">
                    <a:pos x="T4" y="T5"/>
                  </a:cxn>
                  <a:cxn ang="0">
                    <a:pos x="T6" y="T7"/>
                  </a:cxn>
                  <a:cxn ang="0">
                    <a:pos x="T8" y="T9"/>
                  </a:cxn>
                </a:cxnLst>
                <a:rect l="0" t="0" r="r" b="b"/>
                <a:pathLst>
                  <a:path w="60" h="44">
                    <a:moveTo>
                      <a:pt x="60" y="0"/>
                    </a:moveTo>
                    <a:lnTo>
                      <a:pt x="60" y="9"/>
                    </a:lnTo>
                    <a:lnTo>
                      <a:pt x="0" y="44"/>
                    </a:lnTo>
                    <a:lnTo>
                      <a:pt x="0" y="35"/>
                    </a:lnTo>
                    <a:lnTo>
                      <a:pt x="60" y="0"/>
                    </a:lnTo>
                    <a:close/>
                  </a:path>
                </a:pathLst>
              </a:custGeom>
              <a:solidFill>
                <a:srgbClr val="283B6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978" name="Freeform 76"/>
              <p:cNvSpPr/>
              <p:nvPr/>
            </p:nvSpPr>
            <p:spPr bwMode="auto">
              <a:xfrm>
                <a:off x="6552" y="3099"/>
                <a:ext cx="87" cy="60"/>
              </a:xfrm>
              <a:custGeom>
                <a:avLst/>
                <a:gdLst>
                  <a:gd name="T0" fmla="*/ 87 w 87"/>
                  <a:gd name="T1" fmla="*/ 51 h 60"/>
                  <a:gd name="T2" fmla="*/ 87 w 87"/>
                  <a:gd name="T3" fmla="*/ 60 h 60"/>
                  <a:gd name="T4" fmla="*/ 0 w 87"/>
                  <a:gd name="T5" fmla="*/ 9 h 60"/>
                  <a:gd name="T6" fmla="*/ 0 w 87"/>
                  <a:gd name="T7" fmla="*/ 0 h 60"/>
                  <a:gd name="T8" fmla="*/ 87 w 87"/>
                  <a:gd name="T9" fmla="*/ 51 h 60"/>
                </a:gdLst>
                <a:ahLst/>
                <a:cxnLst>
                  <a:cxn ang="0">
                    <a:pos x="T0" y="T1"/>
                  </a:cxn>
                  <a:cxn ang="0">
                    <a:pos x="T2" y="T3"/>
                  </a:cxn>
                  <a:cxn ang="0">
                    <a:pos x="T4" y="T5"/>
                  </a:cxn>
                  <a:cxn ang="0">
                    <a:pos x="T6" y="T7"/>
                  </a:cxn>
                  <a:cxn ang="0">
                    <a:pos x="T8" y="T9"/>
                  </a:cxn>
                </a:cxnLst>
                <a:rect l="0" t="0" r="r" b="b"/>
                <a:pathLst>
                  <a:path w="87" h="60">
                    <a:moveTo>
                      <a:pt x="87" y="51"/>
                    </a:moveTo>
                    <a:lnTo>
                      <a:pt x="87" y="60"/>
                    </a:lnTo>
                    <a:lnTo>
                      <a:pt x="0" y="9"/>
                    </a:lnTo>
                    <a:lnTo>
                      <a:pt x="0" y="0"/>
                    </a:lnTo>
                    <a:lnTo>
                      <a:pt x="87" y="51"/>
                    </a:lnTo>
                    <a:close/>
                  </a:path>
                </a:pathLst>
              </a:custGeom>
              <a:solidFill>
                <a:srgbClr val="283B6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979" name="Freeform 77"/>
              <p:cNvSpPr/>
              <p:nvPr/>
            </p:nvSpPr>
            <p:spPr bwMode="auto">
              <a:xfrm>
                <a:off x="5784" y="2716"/>
                <a:ext cx="114" cy="66"/>
              </a:xfrm>
              <a:custGeom>
                <a:avLst/>
                <a:gdLst>
                  <a:gd name="T0" fmla="*/ 114 w 114"/>
                  <a:gd name="T1" fmla="*/ 33 h 66"/>
                  <a:gd name="T2" fmla="*/ 57 w 114"/>
                  <a:gd name="T3" fmla="*/ 66 h 66"/>
                  <a:gd name="T4" fmla="*/ 0 w 114"/>
                  <a:gd name="T5" fmla="*/ 33 h 66"/>
                  <a:gd name="T6" fmla="*/ 57 w 114"/>
                  <a:gd name="T7" fmla="*/ 0 h 66"/>
                  <a:gd name="T8" fmla="*/ 114 w 114"/>
                  <a:gd name="T9" fmla="*/ 33 h 66"/>
                </a:gdLst>
                <a:ahLst/>
                <a:cxnLst>
                  <a:cxn ang="0">
                    <a:pos x="T0" y="T1"/>
                  </a:cxn>
                  <a:cxn ang="0">
                    <a:pos x="T2" y="T3"/>
                  </a:cxn>
                  <a:cxn ang="0">
                    <a:pos x="T4" y="T5"/>
                  </a:cxn>
                  <a:cxn ang="0">
                    <a:pos x="T6" y="T7"/>
                  </a:cxn>
                  <a:cxn ang="0">
                    <a:pos x="T8" y="T9"/>
                  </a:cxn>
                </a:cxnLst>
                <a:rect l="0" t="0" r="r" b="b"/>
                <a:pathLst>
                  <a:path w="114" h="66">
                    <a:moveTo>
                      <a:pt x="114" y="33"/>
                    </a:moveTo>
                    <a:lnTo>
                      <a:pt x="57" y="66"/>
                    </a:lnTo>
                    <a:lnTo>
                      <a:pt x="0" y="33"/>
                    </a:lnTo>
                    <a:lnTo>
                      <a:pt x="57" y="0"/>
                    </a:lnTo>
                    <a:lnTo>
                      <a:pt x="114" y="33"/>
                    </a:lnTo>
                    <a:close/>
                  </a:path>
                </a:pathLst>
              </a:custGeom>
              <a:solidFill>
                <a:srgbClr val="51658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980" name="Freeform 78"/>
              <p:cNvSpPr/>
              <p:nvPr/>
            </p:nvSpPr>
            <p:spPr bwMode="auto">
              <a:xfrm>
                <a:off x="5841" y="2749"/>
                <a:ext cx="57" cy="42"/>
              </a:xfrm>
              <a:custGeom>
                <a:avLst/>
                <a:gdLst>
                  <a:gd name="T0" fmla="*/ 57 w 57"/>
                  <a:gd name="T1" fmla="*/ 0 h 42"/>
                  <a:gd name="T2" fmla="*/ 57 w 57"/>
                  <a:gd name="T3" fmla="*/ 8 h 42"/>
                  <a:gd name="T4" fmla="*/ 0 w 57"/>
                  <a:gd name="T5" fmla="*/ 42 h 42"/>
                  <a:gd name="T6" fmla="*/ 0 w 57"/>
                  <a:gd name="T7" fmla="*/ 33 h 42"/>
                  <a:gd name="T8" fmla="*/ 57 w 57"/>
                  <a:gd name="T9" fmla="*/ 0 h 42"/>
                </a:gdLst>
                <a:ahLst/>
                <a:cxnLst>
                  <a:cxn ang="0">
                    <a:pos x="T0" y="T1"/>
                  </a:cxn>
                  <a:cxn ang="0">
                    <a:pos x="T2" y="T3"/>
                  </a:cxn>
                  <a:cxn ang="0">
                    <a:pos x="T4" y="T5"/>
                  </a:cxn>
                  <a:cxn ang="0">
                    <a:pos x="T6" y="T7"/>
                  </a:cxn>
                  <a:cxn ang="0">
                    <a:pos x="T8" y="T9"/>
                  </a:cxn>
                </a:cxnLst>
                <a:rect l="0" t="0" r="r" b="b"/>
                <a:pathLst>
                  <a:path w="57" h="42">
                    <a:moveTo>
                      <a:pt x="57" y="0"/>
                    </a:moveTo>
                    <a:lnTo>
                      <a:pt x="57" y="8"/>
                    </a:lnTo>
                    <a:lnTo>
                      <a:pt x="0" y="42"/>
                    </a:lnTo>
                    <a:lnTo>
                      <a:pt x="0" y="33"/>
                    </a:lnTo>
                    <a:lnTo>
                      <a:pt x="57" y="0"/>
                    </a:lnTo>
                    <a:close/>
                  </a:path>
                </a:pathLst>
              </a:custGeom>
              <a:solidFill>
                <a:srgbClr val="283B6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981" name="Freeform 79"/>
              <p:cNvSpPr/>
              <p:nvPr/>
            </p:nvSpPr>
            <p:spPr bwMode="auto">
              <a:xfrm>
                <a:off x="5784" y="2749"/>
                <a:ext cx="57" cy="42"/>
              </a:xfrm>
              <a:custGeom>
                <a:avLst/>
                <a:gdLst>
                  <a:gd name="T0" fmla="*/ 57 w 57"/>
                  <a:gd name="T1" fmla="*/ 33 h 42"/>
                  <a:gd name="T2" fmla="*/ 57 w 57"/>
                  <a:gd name="T3" fmla="*/ 42 h 42"/>
                  <a:gd name="T4" fmla="*/ 0 w 57"/>
                  <a:gd name="T5" fmla="*/ 8 h 42"/>
                  <a:gd name="T6" fmla="*/ 0 w 57"/>
                  <a:gd name="T7" fmla="*/ 0 h 42"/>
                  <a:gd name="T8" fmla="*/ 57 w 57"/>
                  <a:gd name="T9" fmla="*/ 33 h 42"/>
                </a:gdLst>
                <a:ahLst/>
                <a:cxnLst>
                  <a:cxn ang="0">
                    <a:pos x="T0" y="T1"/>
                  </a:cxn>
                  <a:cxn ang="0">
                    <a:pos x="T2" y="T3"/>
                  </a:cxn>
                  <a:cxn ang="0">
                    <a:pos x="T4" y="T5"/>
                  </a:cxn>
                  <a:cxn ang="0">
                    <a:pos x="T6" y="T7"/>
                  </a:cxn>
                  <a:cxn ang="0">
                    <a:pos x="T8" y="T9"/>
                  </a:cxn>
                </a:cxnLst>
                <a:rect l="0" t="0" r="r" b="b"/>
                <a:pathLst>
                  <a:path w="57" h="42">
                    <a:moveTo>
                      <a:pt x="57" y="33"/>
                    </a:moveTo>
                    <a:lnTo>
                      <a:pt x="57" y="42"/>
                    </a:lnTo>
                    <a:lnTo>
                      <a:pt x="0" y="8"/>
                    </a:lnTo>
                    <a:lnTo>
                      <a:pt x="0" y="0"/>
                    </a:lnTo>
                    <a:lnTo>
                      <a:pt x="57" y="33"/>
                    </a:lnTo>
                    <a:close/>
                  </a:path>
                </a:pathLst>
              </a:custGeom>
              <a:solidFill>
                <a:srgbClr val="283B6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982" name="Freeform 80"/>
              <p:cNvSpPr/>
              <p:nvPr/>
            </p:nvSpPr>
            <p:spPr bwMode="auto">
              <a:xfrm>
                <a:off x="5647" y="2637"/>
                <a:ext cx="116" cy="66"/>
              </a:xfrm>
              <a:custGeom>
                <a:avLst/>
                <a:gdLst>
                  <a:gd name="T0" fmla="*/ 116 w 116"/>
                  <a:gd name="T1" fmla="*/ 33 h 66"/>
                  <a:gd name="T2" fmla="*/ 59 w 116"/>
                  <a:gd name="T3" fmla="*/ 66 h 66"/>
                  <a:gd name="T4" fmla="*/ 0 w 116"/>
                  <a:gd name="T5" fmla="*/ 33 h 66"/>
                  <a:gd name="T6" fmla="*/ 58 w 116"/>
                  <a:gd name="T7" fmla="*/ 0 h 66"/>
                  <a:gd name="T8" fmla="*/ 116 w 116"/>
                  <a:gd name="T9" fmla="*/ 33 h 66"/>
                </a:gdLst>
                <a:ahLst/>
                <a:cxnLst>
                  <a:cxn ang="0">
                    <a:pos x="T0" y="T1"/>
                  </a:cxn>
                  <a:cxn ang="0">
                    <a:pos x="T2" y="T3"/>
                  </a:cxn>
                  <a:cxn ang="0">
                    <a:pos x="T4" y="T5"/>
                  </a:cxn>
                  <a:cxn ang="0">
                    <a:pos x="T6" y="T7"/>
                  </a:cxn>
                  <a:cxn ang="0">
                    <a:pos x="T8" y="T9"/>
                  </a:cxn>
                </a:cxnLst>
                <a:rect l="0" t="0" r="r" b="b"/>
                <a:pathLst>
                  <a:path w="116" h="66">
                    <a:moveTo>
                      <a:pt x="116" y="33"/>
                    </a:moveTo>
                    <a:lnTo>
                      <a:pt x="59" y="66"/>
                    </a:lnTo>
                    <a:lnTo>
                      <a:pt x="0" y="33"/>
                    </a:lnTo>
                    <a:lnTo>
                      <a:pt x="58" y="0"/>
                    </a:lnTo>
                    <a:lnTo>
                      <a:pt x="116" y="33"/>
                    </a:lnTo>
                    <a:close/>
                  </a:path>
                </a:pathLst>
              </a:custGeom>
              <a:solidFill>
                <a:srgbClr val="51658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983" name="Freeform 81"/>
              <p:cNvSpPr/>
              <p:nvPr/>
            </p:nvSpPr>
            <p:spPr bwMode="auto">
              <a:xfrm>
                <a:off x="5706" y="2670"/>
                <a:ext cx="57" cy="42"/>
              </a:xfrm>
              <a:custGeom>
                <a:avLst/>
                <a:gdLst>
                  <a:gd name="T0" fmla="*/ 57 w 57"/>
                  <a:gd name="T1" fmla="*/ 0 h 42"/>
                  <a:gd name="T2" fmla="*/ 57 w 57"/>
                  <a:gd name="T3" fmla="*/ 9 h 42"/>
                  <a:gd name="T4" fmla="*/ 0 w 57"/>
                  <a:gd name="T5" fmla="*/ 42 h 42"/>
                  <a:gd name="T6" fmla="*/ 0 w 57"/>
                  <a:gd name="T7" fmla="*/ 33 h 42"/>
                  <a:gd name="T8" fmla="*/ 57 w 57"/>
                  <a:gd name="T9" fmla="*/ 0 h 42"/>
                </a:gdLst>
                <a:ahLst/>
                <a:cxnLst>
                  <a:cxn ang="0">
                    <a:pos x="T0" y="T1"/>
                  </a:cxn>
                  <a:cxn ang="0">
                    <a:pos x="T2" y="T3"/>
                  </a:cxn>
                  <a:cxn ang="0">
                    <a:pos x="T4" y="T5"/>
                  </a:cxn>
                  <a:cxn ang="0">
                    <a:pos x="T6" y="T7"/>
                  </a:cxn>
                  <a:cxn ang="0">
                    <a:pos x="T8" y="T9"/>
                  </a:cxn>
                </a:cxnLst>
                <a:rect l="0" t="0" r="r" b="b"/>
                <a:pathLst>
                  <a:path w="57" h="42">
                    <a:moveTo>
                      <a:pt x="57" y="0"/>
                    </a:moveTo>
                    <a:lnTo>
                      <a:pt x="57" y="9"/>
                    </a:lnTo>
                    <a:lnTo>
                      <a:pt x="0" y="42"/>
                    </a:lnTo>
                    <a:lnTo>
                      <a:pt x="0" y="33"/>
                    </a:lnTo>
                    <a:lnTo>
                      <a:pt x="57" y="0"/>
                    </a:lnTo>
                    <a:close/>
                  </a:path>
                </a:pathLst>
              </a:custGeom>
              <a:solidFill>
                <a:srgbClr val="283B6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984" name="Freeform 82"/>
              <p:cNvSpPr/>
              <p:nvPr/>
            </p:nvSpPr>
            <p:spPr bwMode="auto">
              <a:xfrm>
                <a:off x="5647" y="2670"/>
                <a:ext cx="59" cy="42"/>
              </a:xfrm>
              <a:custGeom>
                <a:avLst/>
                <a:gdLst>
                  <a:gd name="T0" fmla="*/ 59 w 59"/>
                  <a:gd name="T1" fmla="*/ 33 h 42"/>
                  <a:gd name="T2" fmla="*/ 59 w 59"/>
                  <a:gd name="T3" fmla="*/ 42 h 42"/>
                  <a:gd name="T4" fmla="*/ 0 w 59"/>
                  <a:gd name="T5" fmla="*/ 9 h 42"/>
                  <a:gd name="T6" fmla="*/ 0 w 59"/>
                  <a:gd name="T7" fmla="*/ 0 h 42"/>
                  <a:gd name="T8" fmla="*/ 59 w 59"/>
                  <a:gd name="T9" fmla="*/ 33 h 42"/>
                </a:gdLst>
                <a:ahLst/>
                <a:cxnLst>
                  <a:cxn ang="0">
                    <a:pos x="T0" y="T1"/>
                  </a:cxn>
                  <a:cxn ang="0">
                    <a:pos x="T2" y="T3"/>
                  </a:cxn>
                  <a:cxn ang="0">
                    <a:pos x="T4" y="T5"/>
                  </a:cxn>
                  <a:cxn ang="0">
                    <a:pos x="T6" y="T7"/>
                  </a:cxn>
                  <a:cxn ang="0">
                    <a:pos x="T8" y="T9"/>
                  </a:cxn>
                </a:cxnLst>
                <a:rect l="0" t="0" r="r" b="b"/>
                <a:pathLst>
                  <a:path w="59" h="42">
                    <a:moveTo>
                      <a:pt x="59" y="33"/>
                    </a:moveTo>
                    <a:lnTo>
                      <a:pt x="59" y="42"/>
                    </a:lnTo>
                    <a:lnTo>
                      <a:pt x="0" y="9"/>
                    </a:lnTo>
                    <a:lnTo>
                      <a:pt x="0" y="0"/>
                    </a:lnTo>
                    <a:lnTo>
                      <a:pt x="59" y="33"/>
                    </a:lnTo>
                    <a:close/>
                  </a:path>
                </a:pathLst>
              </a:custGeom>
              <a:solidFill>
                <a:srgbClr val="283B6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985" name="Freeform 83"/>
              <p:cNvSpPr/>
              <p:nvPr/>
            </p:nvSpPr>
            <p:spPr bwMode="auto">
              <a:xfrm>
                <a:off x="5684" y="2657"/>
                <a:ext cx="114" cy="67"/>
              </a:xfrm>
              <a:custGeom>
                <a:avLst/>
                <a:gdLst>
                  <a:gd name="T0" fmla="*/ 114 w 114"/>
                  <a:gd name="T1" fmla="*/ 34 h 67"/>
                  <a:gd name="T2" fmla="*/ 57 w 114"/>
                  <a:gd name="T3" fmla="*/ 67 h 67"/>
                  <a:gd name="T4" fmla="*/ 0 w 114"/>
                  <a:gd name="T5" fmla="*/ 34 h 67"/>
                  <a:gd name="T6" fmla="*/ 57 w 114"/>
                  <a:gd name="T7" fmla="*/ 0 h 67"/>
                  <a:gd name="T8" fmla="*/ 114 w 114"/>
                  <a:gd name="T9" fmla="*/ 34 h 67"/>
                </a:gdLst>
                <a:ahLst/>
                <a:cxnLst>
                  <a:cxn ang="0">
                    <a:pos x="T0" y="T1"/>
                  </a:cxn>
                  <a:cxn ang="0">
                    <a:pos x="T2" y="T3"/>
                  </a:cxn>
                  <a:cxn ang="0">
                    <a:pos x="T4" y="T5"/>
                  </a:cxn>
                  <a:cxn ang="0">
                    <a:pos x="T6" y="T7"/>
                  </a:cxn>
                  <a:cxn ang="0">
                    <a:pos x="T8" y="T9"/>
                  </a:cxn>
                </a:cxnLst>
                <a:rect l="0" t="0" r="r" b="b"/>
                <a:pathLst>
                  <a:path w="114" h="67">
                    <a:moveTo>
                      <a:pt x="114" y="34"/>
                    </a:moveTo>
                    <a:lnTo>
                      <a:pt x="57" y="67"/>
                    </a:lnTo>
                    <a:lnTo>
                      <a:pt x="0" y="34"/>
                    </a:lnTo>
                    <a:lnTo>
                      <a:pt x="57" y="0"/>
                    </a:lnTo>
                    <a:lnTo>
                      <a:pt x="114" y="34"/>
                    </a:lnTo>
                    <a:close/>
                  </a:path>
                </a:pathLst>
              </a:custGeom>
              <a:solidFill>
                <a:srgbClr val="51658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986" name="Freeform 84"/>
              <p:cNvSpPr/>
              <p:nvPr/>
            </p:nvSpPr>
            <p:spPr bwMode="auto">
              <a:xfrm>
                <a:off x="5741" y="2691"/>
                <a:ext cx="57" cy="41"/>
              </a:xfrm>
              <a:custGeom>
                <a:avLst/>
                <a:gdLst>
                  <a:gd name="T0" fmla="*/ 57 w 57"/>
                  <a:gd name="T1" fmla="*/ 0 h 41"/>
                  <a:gd name="T2" fmla="*/ 57 w 57"/>
                  <a:gd name="T3" fmla="*/ 8 h 41"/>
                  <a:gd name="T4" fmla="*/ 0 w 57"/>
                  <a:gd name="T5" fmla="*/ 41 h 41"/>
                  <a:gd name="T6" fmla="*/ 0 w 57"/>
                  <a:gd name="T7" fmla="*/ 33 h 41"/>
                  <a:gd name="T8" fmla="*/ 57 w 57"/>
                  <a:gd name="T9" fmla="*/ 0 h 41"/>
                </a:gdLst>
                <a:ahLst/>
                <a:cxnLst>
                  <a:cxn ang="0">
                    <a:pos x="T0" y="T1"/>
                  </a:cxn>
                  <a:cxn ang="0">
                    <a:pos x="T2" y="T3"/>
                  </a:cxn>
                  <a:cxn ang="0">
                    <a:pos x="T4" y="T5"/>
                  </a:cxn>
                  <a:cxn ang="0">
                    <a:pos x="T6" y="T7"/>
                  </a:cxn>
                  <a:cxn ang="0">
                    <a:pos x="T8" y="T9"/>
                  </a:cxn>
                </a:cxnLst>
                <a:rect l="0" t="0" r="r" b="b"/>
                <a:pathLst>
                  <a:path w="57" h="41">
                    <a:moveTo>
                      <a:pt x="57" y="0"/>
                    </a:moveTo>
                    <a:lnTo>
                      <a:pt x="57" y="8"/>
                    </a:lnTo>
                    <a:lnTo>
                      <a:pt x="0" y="41"/>
                    </a:lnTo>
                    <a:lnTo>
                      <a:pt x="0" y="33"/>
                    </a:lnTo>
                    <a:lnTo>
                      <a:pt x="57" y="0"/>
                    </a:lnTo>
                    <a:close/>
                  </a:path>
                </a:pathLst>
              </a:custGeom>
              <a:solidFill>
                <a:srgbClr val="283B6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987" name="Freeform 85"/>
              <p:cNvSpPr/>
              <p:nvPr/>
            </p:nvSpPr>
            <p:spPr bwMode="auto">
              <a:xfrm>
                <a:off x="5683" y="2691"/>
                <a:ext cx="58" cy="41"/>
              </a:xfrm>
              <a:custGeom>
                <a:avLst/>
                <a:gdLst>
                  <a:gd name="T0" fmla="*/ 58 w 58"/>
                  <a:gd name="T1" fmla="*/ 33 h 41"/>
                  <a:gd name="T2" fmla="*/ 58 w 58"/>
                  <a:gd name="T3" fmla="*/ 41 h 41"/>
                  <a:gd name="T4" fmla="*/ 0 w 58"/>
                  <a:gd name="T5" fmla="*/ 8 h 41"/>
                  <a:gd name="T6" fmla="*/ 1 w 58"/>
                  <a:gd name="T7" fmla="*/ 0 h 41"/>
                  <a:gd name="T8" fmla="*/ 58 w 58"/>
                  <a:gd name="T9" fmla="*/ 33 h 41"/>
                </a:gdLst>
                <a:ahLst/>
                <a:cxnLst>
                  <a:cxn ang="0">
                    <a:pos x="T0" y="T1"/>
                  </a:cxn>
                  <a:cxn ang="0">
                    <a:pos x="T2" y="T3"/>
                  </a:cxn>
                  <a:cxn ang="0">
                    <a:pos x="T4" y="T5"/>
                  </a:cxn>
                  <a:cxn ang="0">
                    <a:pos x="T6" y="T7"/>
                  </a:cxn>
                  <a:cxn ang="0">
                    <a:pos x="T8" y="T9"/>
                  </a:cxn>
                </a:cxnLst>
                <a:rect l="0" t="0" r="r" b="b"/>
                <a:pathLst>
                  <a:path w="58" h="41">
                    <a:moveTo>
                      <a:pt x="58" y="33"/>
                    </a:moveTo>
                    <a:lnTo>
                      <a:pt x="58" y="41"/>
                    </a:lnTo>
                    <a:lnTo>
                      <a:pt x="0" y="8"/>
                    </a:lnTo>
                    <a:lnTo>
                      <a:pt x="1" y="0"/>
                    </a:lnTo>
                    <a:lnTo>
                      <a:pt x="58" y="33"/>
                    </a:lnTo>
                    <a:close/>
                  </a:path>
                </a:pathLst>
              </a:custGeom>
              <a:solidFill>
                <a:srgbClr val="283B6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988" name="Freeform 86"/>
              <p:cNvSpPr/>
              <p:nvPr/>
            </p:nvSpPr>
            <p:spPr bwMode="auto">
              <a:xfrm>
                <a:off x="5868" y="2765"/>
                <a:ext cx="115" cy="66"/>
              </a:xfrm>
              <a:custGeom>
                <a:avLst/>
                <a:gdLst>
                  <a:gd name="T0" fmla="*/ 115 w 115"/>
                  <a:gd name="T1" fmla="*/ 33 h 66"/>
                  <a:gd name="T2" fmla="*/ 58 w 115"/>
                  <a:gd name="T3" fmla="*/ 66 h 66"/>
                  <a:gd name="T4" fmla="*/ 0 w 115"/>
                  <a:gd name="T5" fmla="*/ 33 h 66"/>
                  <a:gd name="T6" fmla="*/ 57 w 115"/>
                  <a:gd name="T7" fmla="*/ 0 h 66"/>
                  <a:gd name="T8" fmla="*/ 115 w 115"/>
                  <a:gd name="T9" fmla="*/ 33 h 66"/>
                </a:gdLst>
                <a:ahLst/>
                <a:cxnLst>
                  <a:cxn ang="0">
                    <a:pos x="T0" y="T1"/>
                  </a:cxn>
                  <a:cxn ang="0">
                    <a:pos x="T2" y="T3"/>
                  </a:cxn>
                  <a:cxn ang="0">
                    <a:pos x="T4" y="T5"/>
                  </a:cxn>
                  <a:cxn ang="0">
                    <a:pos x="T6" y="T7"/>
                  </a:cxn>
                  <a:cxn ang="0">
                    <a:pos x="T8" y="T9"/>
                  </a:cxn>
                </a:cxnLst>
                <a:rect l="0" t="0" r="r" b="b"/>
                <a:pathLst>
                  <a:path w="115" h="66">
                    <a:moveTo>
                      <a:pt x="115" y="33"/>
                    </a:moveTo>
                    <a:lnTo>
                      <a:pt x="58" y="66"/>
                    </a:lnTo>
                    <a:lnTo>
                      <a:pt x="0" y="33"/>
                    </a:lnTo>
                    <a:lnTo>
                      <a:pt x="57" y="0"/>
                    </a:lnTo>
                    <a:lnTo>
                      <a:pt x="115" y="33"/>
                    </a:lnTo>
                    <a:close/>
                  </a:path>
                </a:pathLst>
              </a:custGeom>
              <a:solidFill>
                <a:srgbClr val="51658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989" name="Freeform 87"/>
              <p:cNvSpPr/>
              <p:nvPr/>
            </p:nvSpPr>
            <p:spPr bwMode="auto">
              <a:xfrm>
                <a:off x="5926" y="2798"/>
                <a:ext cx="57" cy="42"/>
              </a:xfrm>
              <a:custGeom>
                <a:avLst/>
                <a:gdLst>
                  <a:gd name="T0" fmla="*/ 57 w 57"/>
                  <a:gd name="T1" fmla="*/ 0 h 42"/>
                  <a:gd name="T2" fmla="*/ 57 w 57"/>
                  <a:gd name="T3" fmla="*/ 8 h 42"/>
                  <a:gd name="T4" fmla="*/ 0 w 57"/>
                  <a:gd name="T5" fmla="*/ 42 h 42"/>
                  <a:gd name="T6" fmla="*/ 0 w 57"/>
                  <a:gd name="T7" fmla="*/ 33 h 42"/>
                  <a:gd name="T8" fmla="*/ 57 w 57"/>
                  <a:gd name="T9" fmla="*/ 0 h 42"/>
                </a:gdLst>
                <a:ahLst/>
                <a:cxnLst>
                  <a:cxn ang="0">
                    <a:pos x="T0" y="T1"/>
                  </a:cxn>
                  <a:cxn ang="0">
                    <a:pos x="T2" y="T3"/>
                  </a:cxn>
                  <a:cxn ang="0">
                    <a:pos x="T4" y="T5"/>
                  </a:cxn>
                  <a:cxn ang="0">
                    <a:pos x="T6" y="T7"/>
                  </a:cxn>
                  <a:cxn ang="0">
                    <a:pos x="T8" y="T9"/>
                  </a:cxn>
                </a:cxnLst>
                <a:rect l="0" t="0" r="r" b="b"/>
                <a:pathLst>
                  <a:path w="57" h="42">
                    <a:moveTo>
                      <a:pt x="57" y="0"/>
                    </a:moveTo>
                    <a:lnTo>
                      <a:pt x="57" y="8"/>
                    </a:lnTo>
                    <a:lnTo>
                      <a:pt x="0" y="42"/>
                    </a:lnTo>
                    <a:lnTo>
                      <a:pt x="0" y="33"/>
                    </a:lnTo>
                    <a:lnTo>
                      <a:pt x="57" y="0"/>
                    </a:lnTo>
                    <a:close/>
                  </a:path>
                </a:pathLst>
              </a:custGeom>
              <a:solidFill>
                <a:srgbClr val="283B6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990" name="Freeform 88"/>
              <p:cNvSpPr/>
              <p:nvPr/>
            </p:nvSpPr>
            <p:spPr bwMode="auto">
              <a:xfrm>
                <a:off x="5868" y="2798"/>
                <a:ext cx="58" cy="42"/>
              </a:xfrm>
              <a:custGeom>
                <a:avLst/>
                <a:gdLst>
                  <a:gd name="T0" fmla="*/ 58 w 58"/>
                  <a:gd name="T1" fmla="*/ 33 h 42"/>
                  <a:gd name="T2" fmla="*/ 58 w 58"/>
                  <a:gd name="T3" fmla="*/ 42 h 42"/>
                  <a:gd name="T4" fmla="*/ 0 w 58"/>
                  <a:gd name="T5" fmla="*/ 8 h 42"/>
                  <a:gd name="T6" fmla="*/ 0 w 58"/>
                  <a:gd name="T7" fmla="*/ 0 h 42"/>
                  <a:gd name="T8" fmla="*/ 58 w 58"/>
                  <a:gd name="T9" fmla="*/ 33 h 42"/>
                </a:gdLst>
                <a:ahLst/>
                <a:cxnLst>
                  <a:cxn ang="0">
                    <a:pos x="T0" y="T1"/>
                  </a:cxn>
                  <a:cxn ang="0">
                    <a:pos x="T2" y="T3"/>
                  </a:cxn>
                  <a:cxn ang="0">
                    <a:pos x="T4" y="T5"/>
                  </a:cxn>
                  <a:cxn ang="0">
                    <a:pos x="T6" y="T7"/>
                  </a:cxn>
                  <a:cxn ang="0">
                    <a:pos x="T8" y="T9"/>
                  </a:cxn>
                </a:cxnLst>
                <a:rect l="0" t="0" r="r" b="b"/>
                <a:pathLst>
                  <a:path w="58" h="42">
                    <a:moveTo>
                      <a:pt x="58" y="33"/>
                    </a:moveTo>
                    <a:lnTo>
                      <a:pt x="58" y="42"/>
                    </a:lnTo>
                    <a:lnTo>
                      <a:pt x="0" y="8"/>
                    </a:lnTo>
                    <a:lnTo>
                      <a:pt x="0" y="0"/>
                    </a:lnTo>
                    <a:lnTo>
                      <a:pt x="58" y="33"/>
                    </a:lnTo>
                    <a:close/>
                  </a:path>
                </a:pathLst>
              </a:custGeom>
              <a:solidFill>
                <a:srgbClr val="283B6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991" name="Freeform 89"/>
              <p:cNvSpPr/>
              <p:nvPr/>
            </p:nvSpPr>
            <p:spPr bwMode="auto">
              <a:xfrm>
                <a:off x="5959" y="2818"/>
                <a:ext cx="115" cy="66"/>
              </a:xfrm>
              <a:custGeom>
                <a:avLst/>
                <a:gdLst>
                  <a:gd name="T0" fmla="*/ 115 w 115"/>
                  <a:gd name="T1" fmla="*/ 33 h 66"/>
                  <a:gd name="T2" fmla="*/ 57 w 115"/>
                  <a:gd name="T3" fmla="*/ 66 h 66"/>
                  <a:gd name="T4" fmla="*/ 0 w 115"/>
                  <a:gd name="T5" fmla="*/ 33 h 66"/>
                  <a:gd name="T6" fmla="*/ 57 w 115"/>
                  <a:gd name="T7" fmla="*/ 0 h 66"/>
                  <a:gd name="T8" fmla="*/ 115 w 115"/>
                  <a:gd name="T9" fmla="*/ 33 h 66"/>
                </a:gdLst>
                <a:ahLst/>
                <a:cxnLst>
                  <a:cxn ang="0">
                    <a:pos x="T0" y="T1"/>
                  </a:cxn>
                  <a:cxn ang="0">
                    <a:pos x="T2" y="T3"/>
                  </a:cxn>
                  <a:cxn ang="0">
                    <a:pos x="T4" y="T5"/>
                  </a:cxn>
                  <a:cxn ang="0">
                    <a:pos x="T6" y="T7"/>
                  </a:cxn>
                  <a:cxn ang="0">
                    <a:pos x="T8" y="T9"/>
                  </a:cxn>
                </a:cxnLst>
                <a:rect l="0" t="0" r="r" b="b"/>
                <a:pathLst>
                  <a:path w="115" h="66">
                    <a:moveTo>
                      <a:pt x="115" y="33"/>
                    </a:moveTo>
                    <a:lnTo>
                      <a:pt x="57" y="66"/>
                    </a:lnTo>
                    <a:lnTo>
                      <a:pt x="0" y="33"/>
                    </a:lnTo>
                    <a:lnTo>
                      <a:pt x="57" y="0"/>
                    </a:lnTo>
                    <a:lnTo>
                      <a:pt x="115" y="33"/>
                    </a:lnTo>
                    <a:close/>
                  </a:path>
                </a:pathLst>
              </a:custGeom>
              <a:solidFill>
                <a:srgbClr val="51658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992" name="Freeform 90"/>
              <p:cNvSpPr/>
              <p:nvPr/>
            </p:nvSpPr>
            <p:spPr bwMode="auto">
              <a:xfrm>
                <a:off x="6016" y="2851"/>
                <a:ext cx="58" cy="41"/>
              </a:xfrm>
              <a:custGeom>
                <a:avLst/>
                <a:gdLst>
                  <a:gd name="T0" fmla="*/ 58 w 58"/>
                  <a:gd name="T1" fmla="*/ 0 h 41"/>
                  <a:gd name="T2" fmla="*/ 58 w 58"/>
                  <a:gd name="T3" fmla="*/ 8 h 41"/>
                  <a:gd name="T4" fmla="*/ 0 w 58"/>
                  <a:gd name="T5" fmla="*/ 41 h 41"/>
                  <a:gd name="T6" fmla="*/ 0 w 58"/>
                  <a:gd name="T7" fmla="*/ 33 h 41"/>
                  <a:gd name="T8" fmla="*/ 58 w 58"/>
                  <a:gd name="T9" fmla="*/ 0 h 41"/>
                </a:gdLst>
                <a:ahLst/>
                <a:cxnLst>
                  <a:cxn ang="0">
                    <a:pos x="T0" y="T1"/>
                  </a:cxn>
                  <a:cxn ang="0">
                    <a:pos x="T2" y="T3"/>
                  </a:cxn>
                  <a:cxn ang="0">
                    <a:pos x="T4" y="T5"/>
                  </a:cxn>
                  <a:cxn ang="0">
                    <a:pos x="T6" y="T7"/>
                  </a:cxn>
                  <a:cxn ang="0">
                    <a:pos x="T8" y="T9"/>
                  </a:cxn>
                </a:cxnLst>
                <a:rect l="0" t="0" r="r" b="b"/>
                <a:pathLst>
                  <a:path w="58" h="41">
                    <a:moveTo>
                      <a:pt x="58" y="0"/>
                    </a:moveTo>
                    <a:lnTo>
                      <a:pt x="58" y="8"/>
                    </a:lnTo>
                    <a:lnTo>
                      <a:pt x="0" y="41"/>
                    </a:lnTo>
                    <a:lnTo>
                      <a:pt x="0" y="33"/>
                    </a:lnTo>
                    <a:lnTo>
                      <a:pt x="58" y="0"/>
                    </a:lnTo>
                    <a:close/>
                  </a:path>
                </a:pathLst>
              </a:custGeom>
              <a:solidFill>
                <a:srgbClr val="283B6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993" name="Freeform 91"/>
              <p:cNvSpPr/>
              <p:nvPr/>
            </p:nvSpPr>
            <p:spPr bwMode="auto">
              <a:xfrm>
                <a:off x="5959" y="2851"/>
                <a:ext cx="57" cy="41"/>
              </a:xfrm>
              <a:custGeom>
                <a:avLst/>
                <a:gdLst>
                  <a:gd name="T0" fmla="*/ 57 w 57"/>
                  <a:gd name="T1" fmla="*/ 33 h 41"/>
                  <a:gd name="T2" fmla="*/ 57 w 57"/>
                  <a:gd name="T3" fmla="*/ 41 h 41"/>
                  <a:gd name="T4" fmla="*/ 0 w 57"/>
                  <a:gd name="T5" fmla="*/ 8 h 41"/>
                  <a:gd name="T6" fmla="*/ 0 w 57"/>
                  <a:gd name="T7" fmla="*/ 0 h 41"/>
                  <a:gd name="T8" fmla="*/ 57 w 57"/>
                  <a:gd name="T9" fmla="*/ 33 h 41"/>
                </a:gdLst>
                <a:ahLst/>
                <a:cxnLst>
                  <a:cxn ang="0">
                    <a:pos x="T0" y="T1"/>
                  </a:cxn>
                  <a:cxn ang="0">
                    <a:pos x="T2" y="T3"/>
                  </a:cxn>
                  <a:cxn ang="0">
                    <a:pos x="T4" y="T5"/>
                  </a:cxn>
                  <a:cxn ang="0">
                    <a:pos x="T6" y="T7"/>
                  </a:cxn>
                  <a:cxn ang="0">
                    <a:pos x="T8" y="T9"/>
                  </a:cxn>
                </a:cxnLst>
                <a:rect l="0" t="0" r="r" b="b"/>
                <a:pathLst>
                  <a:path w="57" h="41">
                    <a:moveTo>
                      <a:pt x="57" y="33"/>
                    </a:moveTo>
                    <a:lnTo>
                      <a:pt x="57" y="41"/>
                    </a:lnTo>
                    <a:lnTo>
                      <a:pt x="0" y="8"/>
                    </a:lnTo>
                    <a:lnTo>
                      <a:pt x="0" y="0"/>
                    </a:lnTo>
                    <a:lnTo>
                      <a:pt x="57" y="33"/>
                    </a:lnTo>
                    <a:close/>
                  </a:path>
                </a:pathLst>
              </a:custGeom>
              <a:solidFill>
                <a:srgbClr val="283B6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994" name="Freeform 92"/>
              <p:cNvSpPr/>
              <p:nvPr/>
            </p:nvSpPr>
            <p:spPr bwMode="auto">
              <a:xfrm>
                <a:off x="6050" y="2871"/>
                <a:ext cx="115" cy="66"/>
              </a:xfrm>
              <a:custGeom>
                <a:avLst/>
                <a:gdLst>
                  <a:gd name="T0" fmla="*/ 115 w 115"/>
                  <a:gd name="T1" fmla="*/ 33 h 66"/>
                  <a:gd name="T2" fmla="*/ 57 w 115"/>
                  <a:gd name="T3" fmla="*/ 66 h 66"/>
                  <a:gd name="T4" fmla="*/ 0 w 115"/>
                  <a:gd name="T5" fmla="*/ 33 h 66"/>
                  <a:gd name="T6" fmla="*/ 57 w 115"/>
                  <a:gd name="T7" fmla="*/ 0 h 66"/>
                  <a:gd name="T8" fmla="*/ 115 w 115"/>
                  <a:gd name="T9" fmla="*/ 33 h 66"/>
                </a:gdLst>
                <a:ahLst/>
                <a:cxnLst>
                  <a:cxn ang="0">
                    <a:pos x="T0" y="T1"/>
                  </a:cxn>
                  <a:cxn ang="0">
                    <a:pos x="T2" y="T3"/>
                  </a:cxn>
                  <a:cxn ang="0">
                    <a:pos x="T4" y="T5"/>
                  </a:cxn>
                  <a:cxn ang="0">
                    <a:pos x="T6" y="T7"/>
                  </a:cxn>
                  <a:cxn ang="0">
                    <a:pos x="T8" y="T9"/>
                  </a:cxn>
                </a:cxnLst>
                <a:rect l="0" t="0" r="r" b="b"/>
                <a:pathLst>
                  <a:path w="115" h="66">
                    <a:moveTo>
                      <a:pt x="115" y="33"/>
                    </a:moveTo>
                    <a:lnTo>
                      <a:pt x="57" y="66"/>
                    </a:lnTo>
                    <a:lnTo>
                      <a:pt x="0" y="33"/>
                    </a:lnTo>
                    <a:lnTo>
                      <a:pt x="57" y="0"/>
                    </a:lnTo>
                    <a:lnTo>
                      <a:pt x="115" y="33"/>
                    </a:lnTo>
                    <a:close/>
                  </a:path>
                </a:pathLst>
              </a:custGeom>
              <a:solidFill>
                <a:srgbClr val="51658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995" name="Freeform 93"/>
              <p:cNvSpPr/>
              <p:nvPr/>
            </p:nvSpPr>
            <p:spPr bwMode="auto">
              <a:xfrm>
                <a:off x="6107" y="2904"/>
                <a:ext cx="58" cy="41"/>
              </a:xfrm>
              <a:custGeom>
                <a:avLst/>
                <a:gdLst>
                  <a:gd name="T0" fmla="*/ 58 w 58"/>
                  <a:gd name="T1" fmla="*/ 0 h 41"/>
                  <a:gd name="T2" fmla="*/ 58 w 58"/>
                  <a:gd name="T3" fmla="*/ 8 h 41"/>
                  <a:gd name="T4" fmla="*/ 0 w 58"/>
                  <a:gd name="T5" fmla="*/ 41 h 41"/>
                  <a:gd name="T6" fmla="*/ 0 w 58"/>
                  <a:gd name="T7" fmla="*/ 33 h 41"/>
                  <a:gd name="T8" fmla="*/ 58 w 58"/>
                  <a:gd name="T9" fmla="*/ 0 h 41"/>
                </a:gdLst>
                <a:ahLst/>
                <a:cxnLst>
                  <a:cxn ang="0">
                    <a:pos x="T0" y="T1"/>
                  </a:cxn>
                  <a:cxn ang="0">
                    <a:pos x="T2" y="T3"/>
                  </a:cxn>
                  <a:cxn ang="0">
                    <a:pos x="T4" y="T5"/>
                  </a:cxn>
                  <a:cxn ang="0">
                    <a:pos x="T6" y="T7"/>
                  </a:cxn>
                  <a:cxn ang="0">
                    <a:pos x="T8" y="T9"/>
                  </a:cxn>
                </a:cxnLst>
                <a:rect l="0" t="0" r="r" b="b"/>
                <a:pathLst>
                  <a:path w="58" h="41">
                    <a:moveTo>
                      <a:pt x="58" y="0"/>
                    </a:moveTo>
                    <a:lnTo>
                      <a:pt x="58" y="8"/>
                    </a:lnTo>
                    <a:lnTo>
                      <a:pt x="0" y="41"/>
                    </a:lnTo>
                    <a:lnTo>
                      <a:pt x="0" y="33"/>
                    </a:lnTo>
                    <a:lnTo>
                      <a:pt x="58" y="0"/>
                    </a:lnTo>
                    <a:close/>
                  </a:path>
                </a:pathLst>
              </a:custGeom>
              <a:solidFill>
                <a:srgbClr val="283B6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996" name="Freeform 94"/>
              <p:cNvSpPr/>
              <p:nvPr/>
            </p:nvSpPr>
            <p:spPr bwMode="auto">
              <a:xfrm>
                <a:off x="6050" y="2904"/>
                <a:ext cx="57" cy="41"/>
              </a:xfrm>
              <a:custGeom>
                <a:avLst/>
                <a:gdLst>
                  <a:gd name="T0" fmla="*/ 57 w 57"/>
                  <a:gd name="T1" fmla="*/ 33 h 41"/>
                  <a:gd name="T2" fmla="*/ 57 w 57"/>
                  <a:gd name="T3" fmla="*/ 41 h 41"/>
                  <a:gd name="T4" fmla="*/ 0 w 57"/>
                  <a:gd name="T5" fmla="*/ 8 h 41"/>
                  <a:gd name="T6" fmla="*/ 0 w 57"/>
                  <a:gd name="T7" fmla="*/ 0 h 41"/>
                  <a:gd name="T8" fmla="*/ 57 w 57"/>
                  <a:gd name="T9" fmla="*/ 33 h 41"/>
                </a:gdLst>
                <a:ahLst/>
                <a:cxnLst>
                  <a:cxn ang="0">
                    <a:pos x="T0" y="T1"/>
                  </a:cxn>
                  <a:cxn ang="0">
                    <a:pos x="T2" y="T3"/>
                  </a:cxn>
                  <a:cxn ang="0">
                    <a:pos x="T4" y="T5"/>
                  </a:cxn>
                  <a:cxn ang="0">
                    <a:pos x="T6" y="T7"/>
                  </a:cxn>
                  <a:cxn ang="0">
                    <a:pos x="T8" y="T9"/>
                  </a:cxn>
                </a:cxnLst>
                <a:rect l="0" t="0" r="r" b="b"/>
                <a:pathLst>
                  <a:path w="57" h="41">
                    <a:moveTo>
                      <a:pt x="57" y="33"/>
                    </a:moveTo>
                    <a:lnTo>
                      <a:pt x="57" y="41"/>
                    </a:lnTo>
                    <a:lnTo>
                      <a:pt x="0" y="8"/>
                    </a:lnTo>
                    <a:lnTo>
                      <a:pt x="0" y="0"/>
                    </a:lnTo>
                    <a:lnTo>
                      <a:pt x="57" y="33"/>
                    </a:lnTo>
                    <a:close/>
                  </a:path>
                </a:pathLst>
              </a:custGeom>
              <a:solidFill>
                <a:srgbClr val="283B6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997" name="Freeform 95"/>
              <p:cNvSpPr/>
              <p:nvPr/>
            </p:nvSpPr>
            <p:spPr bwMode="auto">
              <a:xfrm>
                <a:off x="6141" y="2923"/>
                <a:ext cx="115" cy="67"/>
              </a:xfrm>
              <a:custGeom>
                <a:avLst/>
                <a:gdLst>
                  <a:gd name="T0" fmla="*/ 115 w 115"/>
                  <a:gd name="T1" fmla="*/ 34 h 67"/>
                  <a:gd name="T2" fmla="*/ 58 w 115"/>
                  <a:gd name="T3" fmla="*/ 67 h 67"/>
                  <a:gd name="T4" fmla="*/ 0 w 115"/>
                  <a:gd name="T5" fmla="*/ 34 h 67"/>
                  <a:gd name="T6" fmla="*/ 58 w 115"/>
                  <a:gd name="T7" fmla="*/ 0 h 67"/>
                  <a:gd name="T8" fmla="*/ 115 w 115"/>
                  <a:gd name="T9" fmla="*/ 34 h 67"/>
                </a:gdLst>
                <a:ahLst/>
                <a:cxnLst>
                  <a:cxn ang="0">
                    <a:pos x="T0" y="T1"/>
                  </a:cxn>
                  <a:cxn ang="0">
                    <a:pos x="T2" y="T3"/>
                  </a:cxn>
                  <a:cxn ang="0">
                    <a:pos x="T4" y="T5"/>
                  </a:cxn>
                  <a:cxn ang="0">
                    <a:pos x="T6" y="T7"/>
                  </a:cxn>
                  <a:cxn ang="0">
                    <a:pos x="T8" y="T9"/>
                  </a:cxn>
                </a:cxnLst>
                <a:rect l="0" t="0" r="r" b="b"/>
                <a:pathLst>
                  <a:path w="115" h="67">
                    <a:moveTo>
                      <a:pt x="115" y="34"/>
                    </a:moveTo>
                    <a:lnTo>
                      <a:pt x="58" y="67"/>
                    </a:lnTo>
                    <a:lnTo>
                      <a:pt x="0" y="34"/>
                    </a:lnTo>
                    <a:lnTo>
                      <a:pt x="58" y="0"/>
                    </a:lnTo>
                    <a:lnTo>
                      <a:pt x="115" y="34"/>
                    </a:lnTo>
                    <a:close/>
                  </a:path>
                </a:pathLst>
              </a:custGeom>
              <a:solidFill>
                <a:srgbClr val="51658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998" name="Freeform 96"/>
              <p:cNvSpPr/>
              <p:nvPr/>
            </p:nvSpPr>
            <p:spPr bwMode="auto">
              <a:xfrm>
                <a:off x="6199" y="2957"/>
                <a:ext cx="57" cy="41"/>
              </a:xfrm>
              <a:custGeom>
                <a:avLst/>
                <a:gdLst>
                  <a:gd name="T0" fmla="*/ 57 w 57"/>
                  <a:gd name="T1" fmla="*/ 0 h 41"/>
                  <a:gd name="T2" fmla="*/ 57 w 57"/>
                  <a:gd name="T3" fmla="*/ 8 h 41"/>
                  <a:gd name="T4" fmla="*/ 0 w 57"/>
                  <a:gd name="T5" fmla="*/ 41 h 41"/>
                  <a:gd name="T6" fmla="*/ 0 w 57"/>
                  <a:gd name="T7" fmla="*/ 33 h 41"/>
                  <a:gd name="T8" fmla="*/ 57 w 57"/>
                  <a:gd name="T9" fmla="*/ 0 h 41"/>
                </a:gdLst>
                <a:ahLst/>
                <a:cxnLst>
                  <a:cxn ang="0">
                    <a:pos x="T0" y="T1"/>
                  </a:cxn>
                  <a:cxn ang="0">
                    <a:pos x="T2" y="T3"/>
                  </a:cxn>
                  <a:cxn ang="0">
                    <a:pos x="T4" y="T5"/>
                  </a:cxn>
                  <a:cxn ang="0">
                    <a:pos x="T6" y="T7"/>
                  </a:cxn>
                  <a:cxn ang="0">
                    <a:pos x="T8" y="T9"/>
                  </a:cxn>
                </a:cxnLst>
                <a:rect l="0" t="0" r="r" b="b"/>
                <a:pathLst>
                  <a:path w="57" h="41">
                    <a:moveTo>
                      <a:pt x="57" y="0"/>
                    </a:moveTo>
                    <a:lnTo>
                      <a:pt x="57" y="8"/>
                    </a:lnTo>
                    <a:lnTo>
                      <a:pt x="0" y="41"/>
                    </a:lnTo>
                    <a:lnTo>
                      <a:pt x="0" y="33"/>
                    </a:lnTo>
                    <a:lnTo>
                      <a:pt x="57" y="0"/>
                    </a:lnTo>
                    <a:close/>
                  </a:path>
                </a:pathLst>
              </a:custGeom>
              <a:solidFill>
                <a:srgbClr val="283B6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999" name="Freeform 97"/>
              <p:cNvSpPr/>
              <p:nvPr/>
            </p:nvSpPr>
            <p:spPr bwMode="auto">
              <a:xfrm>
                <a:off x="6141" y="2957"/>
                <a:ext cx="58" cy="41"/>
              </a:xfrm>
              <a:custGeom>
                <a:avLst/>
                <a:gdLst>
                  <a:gd name="T0" fmla="*/ 58 w 58"/>
                  <a:gd name="T1" fmla="*/ 33 h 41"/>
                  <a:gd name="T2" fmla="*/ 58 w 58"/>
                  <a:gd name="T3" fmla="*/ 41 h 41"/>
                  <a:gd name="T4" fmla="*/ 0 w 58"/>
                  <a:gd name="T5" fmla="*/ 8 h 41"/>
                  <a:gd name="T6" fmla="*/ 0 w 58"/>
                  <a:gd name="T7" fmla="*/ 0 h 41"/>
                  <a:gd name="T8" fmla="*/ 58 w 58"/>
                  <a:gd name="T9" fmla="*/ 33 h 41"/>
                </a:gdLst>
                <a:ahLst/>
                <a:cxnLst>
                  <a:cxn ang="0">
                    <a:pos x="T0" y="T1"/>
                  </a:cxn>
                  <a:cxn ang="0">
                    <a:pos x="T2" y="T3"/>
                  </a:cxn>
                  <a:cxn ang="0">
                    <a:pos x="T4" y="T5"/>
                  </a:cxn>
                  <a:cxn ang="0">
                    <a:pos x="T6" y="T7"/>
                  </a:cxn>
                  <a:cxn ang="0">
                    <a:pos x="T8" y="T9"/>
                  </a:cxn>
                </a:cxnLst>
                <a:rect l="0" t="0" r="r" b="b"/>
                <a:pathLst>
                  <a:path w="58" h="41">
                    <a:moveTo>
                      <a:pt x="58" y="33"/>
                    </a:moveTo>
                    <a:lnTo>
                      <a:pt x="58" y="41"/>
                    </a:lnTo>
                    <a:lnTo>
                      <a:pt x="0" y="8"/>
                    </a:lnTo>
                    <a:lnTo>
                      <a:pt x="0" y="0"/>
                    </a:lnTo>
                    <a:lnTo>
                      <a:pt x="58" y="33"/>
                    </a:lnTo>
                    <a:close/>
                  </a:path>
                </a:pathLst>
              </a:custGeom>
              <a:solidFill>
                <a:srgbClr val="283B6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1000" name="Freeform 98"/>
              <p:cNvSpPr/>
              <p:nvPr/>
            </p:nvSpPr>
            <p:spPr bwMode="auto">
              <a:xfrm>
                <a:off x="6235" y="2978"/>
                <a:ext cx="115" cy="67"/>
              </a:xfrm>
              <a:custGeom>
                <a:avLst/>
                <a:gdLst>
                  <a:gd name="T0" fmla="*/ 115 w 115"/>
                  <a:gd name="T1" fmla="*/ 33 h 67"/>
                  <a:gd name="T2" fmla="*/ 58 w 115"/>
                  <a:gd name="T3" fmla="*/ 67 h 67"/>
                  <a:gd name="T4" fmla="*/ 0 w 115"/>
                  <a:gd name="T5" fmla="*/ 33 h 67"/>
                  <a:gd name="T6" fmla="*/ 57 w 115"/>
                  <a:gd name="T7" fmla="*/ 0 h 67"/>
                  <a:gd name="T8" fmla="*/ 115 w 115"/>
                  <a:gd name="T9" fmla="*/ 33 h 67"/>
                </a:gdLst>
                <a:ahLst/>
                <a:cxnLst>
                  <a:cxn ang="0">
                    <a:pos x="T0" y="T1"/>
                  </a:cxn>
                  <a:cxn ang="0">
                    <a:pos x="T2" y="T3"/>
                  </a:cxn>
                  <a:cxn ang="0">
                    <a:pos x="T4" y="T5"/>
                  </a:cxn>
                  <a:cxn ang="0">
                    <a:pos x="T6" y="T7"/>
                  </a:cxn>
                  <a:cxn ang="0">
                    <a:pos x="T8" y="T9"/>
                  </a:cxn>
                </a:cxnLst>
                <a:rect l="0" t="0" r="r" b="b"/>
                <a:pathLst>
                  <a:path w="115" h="67">
                    <a:moveTo>
                      <a:pt x="115" y="33"/>
                    </a:moveTo>
                    <a:lnTo>
                      <a:pt x="58" y="67"/>
                    </a:lnTo>
                    <a:lnTo>
                      <a:pt x="0" y="33"/>
                    </a:lnTo>
                    <a:lnTo>
                      <a:pt x="57" y="0"/>
                    </a:lnTo>
                    <a:lnTo>
                      <a:pt x="115" y="33"/>
                    </a:lnTo>
                    <a:close/>
                  </a:path>
                </a:pathLst>
              </a:custGeom>
              <a:solidFill>
                <a:srgbClr val="51658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1001" name="Freeform 99"/>
              <p:cNvSpPr/>
              <p:nvPr/>
            </p:nvSpPr>
            <p:spPr bwMode="auto">
              <a:xfrm>
                <a:off x="6293" y="3011"/>
                <a:ext cx="57" cy="42"/>
              </a:xfrm>
              <a:custGeom>
                <a:avLst/>
                <a:gdLst>
                  <a:gd name="T0" fmla="*/ 57 w 57"/>
                  <a:gd name="T1" fmla="*/ 0 h 42"/>
                  <a:gd name="T2" fmla="*/ 57 w 57"/>
                  <a:gd name="T3" fmla="*/ 9 h 42"/>
                  <a:gd name="T4" fmla="*/ 0 w 57"/>
                  <a:gd name="T5" fmla="*/ 42 h 42"/>
                  <a:gd name="T6" fmla="*/ 0 w 57"/>
                  <a:gd name="T7" fmla="*/ 34 h 42"/>
                  <a:gd name="T8" fmla="*/ 57 w 57"/>
                  <a:gd name="T9" fmla="*/ 0 h 42"/>
                </a:gdLst>
                <a:ahLst/>
                <a:cxnLst>
                  <a:cxn ang="0">
                    <a:pos x="T0" y="T1"/>
                  </a:cxn>
                  <a:cxn ang="0">
                    <a:pos x="T2" y="T3"/>
                  </a:cxn>
                  <a:cxn ang="0">
                    <a:pos x="T4" y="T5"/>
                  </a:cxn>
                  <a:cxn ang="0">
                    <a:pos x="T6" y="T7"/>
                  </a:cxn>
                  <a:cxn ang="0">
                    <a:pos x="T8" y="T9"/>
                  </a:cxn>
                </a:cxnLst>
                <a:rect l="0" t="0" r="r" b="b"/>
                <a:pathLst>
                  <a:path w="57" h="42">
                    <a:moveTo>
                      <a:pt x="57" y="0"/>
                    </a:moveTo>
                    <a:lnTo>
                      <a:pt x="57" y="9"/>
                    </a:lnTo>
                    <a:lnTo>
                      <a:pt x="0" y="42"/>
                    </a:lnTo>
                    <a:lnTo>
                      <a:pt x="0" y="34"/>
                    </a:lnTo>
                    <a:lnTo>
                      <a:pt x="57" y="0"/>
                    </a:lnTo>
                    <a:close/>
                  </a:path>
                </a:pathLst>
              </a:custGeom>
              <a:solidFill>
                <a:srgbClr val="283B6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1002" name="Freeform 100"/>
              <p:cNvSpPr/>
              <p:nvPr/>
            </p:nvSpPr>
            <p:spPr bwMode="auto">
              <a:xfrm>
                <a:off x="6235" y="3011"/>
                <a:ext cx="58" cy="42"/>
              </a:xfrm>
              <a:custGeom>
                <a:avLst/>
                <a:gdLst>
                  <a:gd name="T0" fmla="*/ 58 w 58"/>
                  <a:gd name="T1" fmla="*/ 34 h 42"/>
                  <a:gd name="T2" fmla="*/ 58 w 58"/>
                  <a:gd name="T3" fmla="*/ 42 h 42"/>
                  <a:gd name="T4" fmla="*/ 0 w 58"/>
                  <a:gd name="T5" fmla="*/ 9 h 42"/>
                  <a:gd name="T6" fmla="*/ 0 w 58"/>
                  <a:gd name="T7" fmla="*/ 0 h 42"/>
                  <a:gd name="T8" fmla="*/ 58 w 58"/>
                  <a:gd name="T9" fmla="*/ 34 h 42"/>
                </a:gdLst>
                <a:ahLst/>
                <a:cxnLst>
                  <a:cxn ang="0">
                    <a:pos x="T0" y="T1"/>
                  </a:cxn>
                  <a:cxn ang="0">
                    <a:pos x="T2" y="T3"/>
                  </a:cxn>
                  <a:cxn ang="0">
                    <a:pos x="T4" y="T5"/>
                  </a:cxn>
                  <a:cxn ang="0">
                    <a:pos x="T6" y="T7"/>
                  </a:cxn>
                  <a:cxn ang="0">
                    <a:pos x="T8" y="T9"/>
                  </a:cxn>
                </a:cxnLst>
                <a:rect l="0" t="0" r="r" b="b"/>
                <a:pathLst>
                  <a:path w="58" h="42">
                    <a:moveTo>
                      <a:pt x="58" y="34"/>
                    </a:moveTo>
                    <a:lnTo>
                      <a:pt x="58" y="42"/>
                    </a:lnTo>
                    <a:lnTo>
                      <a:pt x="0" y="9"/>
                    </a:lnTo>
                    <a:lnTo>
                      <a:pt x="0" y="0"/>
                    </a:lnTo>
                    <a:lnTo>
                      <a:pt x="58" y="34"/>
                    </a:lnTo>
                    <a:close/>
                  </a:path>
                </a:pathLst>
              </a:custGeom>
              <a:solidFill>
                <a:srgbClr val="283B6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1003" name="Freeform 101"/>
              <p:cNvSpPr/>
              <p:nvPr/>
            </p:nvSpPr>
            <p:spPr bwMode="auto">
              <a:xfrm>
                <a:off x="6322" y="3028"/>
                <a:ext cx="115" cy="67"/>
              </a:xfrm>
              <a:custGeom>
                <a:avLst/>
                <a:gdLst>
                  <a:gd name="T0" fmla="*/ 115 w 115"/>
                  <a:gd name="T1" fmla="*/ 34 h 67"/>
                  <a:gd name="T2" fmla="*/ 58 w 115"/>
                  <a:gd name="T3" fmla="*/ 67 h 67"/>
                  <a:gd name="T4" fmla="*/ 0 w 115"/>
                  <a:gd name="T5" fmla="*/ 34 h 67"/>
                  <a:gd name="T6" fmla="*/ 57 w 115"/>
                  <a:gd name="T7" fmla="*/ 0 h 67"/>
                  <a:gd name="T8" fmla="*/ 115 w 115"/>
                  <a:gd name="T9" fmla="*/ 34 h 67"/>
                </a:gdLst>
                <a:ahLst/>
                <a:cxnLst>
                  <a:cxn ang="0">
                    <a:pos x="T0" y="T1"/>
                  </a:cxn>
                  <a:cxn ang="0">
                    <a:pos x="T2" y="T3"/>
                  </a:cxn>
                  <a:cxn ang="0">
                    <a:pos x="T4" y="T5"/>
                  </a:cxn>
                  <a:cxn ang="0">
                    <a:pos x="T6" y="T7"/>
                  </a:cxn>
                  <a:cxn ang="0">
                    <a:pos x="T8" y="T9"/>
                  </a:cxn>
                </a:cxnLst>
                <a:rect l="0" t="0" r="r" b="b"/>
                <a:pathLst>
                  <a:path w="115" h="67">
                    <a:moveTo>
                      <a:pt x="115" y="34"/>
                    </a:moveTo>
                    <a:lnTo>
                      <a:pt x="58" y="67"/>
                    </a:lnTo>
                    <a:lnTo>
                      <a:pt x="0" y="34"/>
                    </a:lnTo>
                    <a:lnTo>
                      <a:pt x="57" y="0"/>
                    </a:lnTo>
                    <a:lnTo>
                      <a:pt x="115" y="34"/>
                    </a:lnTo>
                    <a:close/>
                  </a:path>
                </a:pathLst>
              </a:custGeom>
              <a:solidFill>
                <a:srgbClr val="51658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1004" name="Freeform 102"/>
              <p:cNvSpPr/>
              <p:nvPr/>
            </p:nvSpPr>
            <p:spPr bwMode="auto">
              <a:xfrm>
                <a:off x="6379" y="3062"/>
                <a:ext cx="58" cy="41"/>
              </a:xfrm>
              <a:custGeom>
                <a:avLst/>
                <a:gdLst>
                  <a:gd name="T0" fmla="*/ 58 w 58"/>
                  <a:gd name="T1" fmla="*/ 0 h 41"/>
                  <a:gd name="T2" fmla="*/ 58 w 58"/>
                  <a:gd name="T3" fmla="*/ 8 h 41"/>
                  <a:gd name="T4" fmla="*/ 0 w 58"/>
                  <a:gd name="T5" fmla="*/ 41 h 41"/>
                  <a:gd name="T6" fmla="*/ 1 w 58"/>
                  <a:gd name="T7" fmla="*/ 33 h 41"/>
                  <a:gd name="T8" fmla="*/ 58 w 58"/>
                  <a:gd name="T9" fmla="*/ 0 h 41"/>
                </a:gdLst>
                <a:ahLst/>
                <a:cxnLst>
                  <a:cxn ang="0">
                    <a:pos x="T0" y="T1"/>
                  </a:cxn>
                  <a:cxn ang="0">
                    <a:pos x="T2" y="T3"/>
                  </a:cxn>
                  <a:cxn ang="0">
                    <a:pos x="T4" y="T5"/>
                  </a:cxn>
                  <a:cxn ang="0">
                    <a:pos x="T6" y="T7"/>
                  </a:cxn>
                  <a:cxn ang="0">
                    <a:pos x="T8" y="T9"/>
                  </a:cxn>
                </a:cxnLst>
                <a:rect l="0" t="0" r="r" b="b"/>
                <a:pathLst>
                  <a:path w="58" h="41">
                    <a:moveTo>
                      <a:pt x="58" y="0"/>
                    </a:moveTo>
                    <a:lnTo>
                      <a:pt x="58" y="8"/>
                    </a:lnTo>
                    <a:lnTo>
                      <a:pt x="0" y="41"/>
                    </a:lnTo>
                    <a:lnTo>
                      <a:pt x="1" y="33"/>
                    </a:lnTo>
                    <a:lnTo>
                      <a:pt x="58" y="0"/>
                    </a:lnTo>
                    <a:close/>
                  </a:path>
                </a:pathLst>
              </a:custGeom>
              <a:solidFill>
                <a:srgbClr val="283B6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1005" name="Freeform 103"/>
              <p:cNvSpPr/>
              <p:nvPr/>
            </p:nvSpPr>
            <p:spPr bwMode="auto">
              <a:xfrm>
                <a:off x="6322" y="3062"/>
                <a:ext cx="58" cy="41"/>
              </a:xfrm>
              <a:custGeom>
                <a:avLst/>
                <a:gdLst>
                  <a:gd name="T0" fmla="*/ 58 w 58"/>
                  <a:gd name="T1" fmla="*/ 33 h 41"/>
                  <a:gd name="T2" fmla="*/ 57 w 58"/>
                  <a:gd name="T3" fmla="*/ 41 h 41"/>
                  <a:gd name="T4" fmla="*/ 0 w 58"/>
                  <a:gd name="T5" fmla="*/ 8 h 41"/>
                  <a:gd name="T6" fmla="*/ 0 w 58"/>
                  <a:gd name="T7" fmla="*/ 0 h 41"/>
                  <a:gd name="T8" fmla="*/ 58 w 58"/>
                  <a:gd name="T9" fmla="*/ 33 h 41"/>
                </a:gdLst>
                <a:ahLst/>
                <a:cxnLst>
                  <a:cxn ang="0">
                    <a:pos x="T0" y="T1"/>
                  </a:cxn>
                  <a:cxn ang="0">
                    <a:pos x="T2" y="T3"/>
                  </a:cxn>
                  <a:cxn ang="0">
                    <a:pos x="T4" y="T5"/>
                  </a:cxn>
                  <a:cxn ang="0">
                    <a:pos x="T6" y="T7"/>
                  </a:cxn>
                  <a:cxn ang="0">
                    <a:pos x="T8" y="T9"/>
                  </a:cxn>
                </a:cxnLst>
                <a:rect l="0" t="0" r="r" b="b"/>
                <a:pathLst>
                  <a:path w="58" h="41">
                    <a:moveTo>
                      <a:pt x="58" y="33"/>
                    </a:moveTo>
                    <a:lnTo>
                      <a:pt x="57" y="41"/>
                    </a:lnTo>
                    <a:lnTo>
                      <a:pt x="0" y="8"/>
                    </a:lnTo>
                    <a:lnTo>
                      <a:pt x="0" y="0"/>
                    </a:lnTo>
                    <a:lnTo>
                      <a:pt x="58" y="33"/>
                    </a:lnTo>
                    <a:close/>
                  </a:path>
                </a:pathLst>
              </a:custGeom>
              <a:solidFill>
                <a:srgbClr val="283B6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1006" name="Freeform 104"/>
              <p:cNvSpPr/>
              <p:nvPr/>
            </p:nvSpPr>
            <p:spPr bwMode="auto">
              <a:xfrm>
                <a:off x="6408" y="3079"/>
                <a:ext cx="115" cy="66"/>
              </a:xfrm>
              <a:custGeom>
                <a:avLst/>
                <a:gdLst>
                  <a:gd name="T0" fmla="*/ 115 w 115"/>
                  <a:gd name="T1" fmla="*/ 33 h 66"/>
                  <a:gd name="T2" fmla="*/ 58 w 115"/>
                  <a:gd name="T3" fmla="*/ 66 h 66"/>
                  <a:gd name="T4" fmla="*/ 0 w 115"/>
                  <a:gd name="T5" fmla="*/ 33 h 66"/>
                  <a:gd name="T6" fmla="*/ 57 w 115"/>
                  <a:gd name="T7" fmla="*/ 0 h 66"/>
                  <a:gd name="T8" fmla="*/ 115 w 115"/>
                  <a:gd name="T9" fmla="*/ 33 h 66"/>
                </a:gdLst>
                <a:ahLst/>
                <a:cxnLst>
                  <a:cxn ang="0">
                    <a:pos x="T0" y="T1"/>
                  </a:cxn>
                  <a:cxn ang="0">
                    <a:pos x="T2" y="T3"/>
                  </a:cxn>
                  <a:cxn ang="0">
                    <a:pos x="T4" y="T5"/>
                  </a:cxn>
                  <a:cxn ang="0">
                    <a:pos x="T6" y="T7"/>
                  </a:cxn>
                  <a:cxn ang="0">
                    <a:pos x="T8" y="T9"/>
                  </a:cxn>
                </a:cxnLst>
                <a:rect l="0" t="0" r="r" b="b"/>
                <a:pathLst>
                  <a:path w="115" h="66">
                    <a:moveTo>
                      <a:pt x="115" y="33"/>
                    </a:moveTo>
                    <a:lnTo>
                      <a:pt x="58" y="66"/>
                    </a:lnTo>
                    <a:lnTo>
                      <a:pt x="0" y="33"/>
                    </a:lnTo>
                    <a:lnTo>
                      <a:pt x="57" y="0"/>
                    </a:lnTo>
                    <a:lnTo>
                      <a:pt x="115" y="33"/>
                    </a:lnTo>
                    <a:close/>
                  </a:path>
                </a:pathLst>
              </a:custGeom>
              <a:solidFill>
                <a:srgbClr val="51658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1007" name="Freeform 105"/>
              <p:cNvSpPr/>
              <p:nvPr/>
            </p:nvSpPr>
            <p:spPr bwMode="auto">
              <a:xfrm>
                <a:off x="6466" y="3112"/>
                <a:ext cx="57" cy="42"/>
              </a:xfrm>
              <a:custGeom>
                <a:avLst/>
                <a:gdLst>
                  <a:gd name="T0" fmla="*/ 57 w 57"/>
                  <a:gd name="T1" fmla="*/ 0 h 42"/>
                  <a:gd name="T2" fmla="*/ 57 w 57"/>
                  <a:gd name="T3" fmla="*/ 8 h 42"/>
                  <a:gd name="T4" fmla="*/ 0 w 57"/>
                  <a:gd name="T5" fmla="*/ 42 h 42"/>
                  <a:gd name="T6" fmla="*/ 0 w 57"/>
                  <a:gd name="T7" fmla="*/ 33 h 42"/>
                  <a:gd name="T8" fmla="*/ 57 w 57"/>
                  <a:gd name="T9" fmla="*/ 0 h 42"/>
                </a:gdLst>
                <a:ahLst/>
                <a:cxnLst>
                  <a:cxn ang="0">
                    <a:pos x="T0" y="T1"/>
                  </a:cxn>
                  <a:cxn ang="0">
                    <a:pos x="T2" y="T3"/>
                  </a:cxn>
                  <a:cxn ang="0">
                    <a:pos x="T4" y="T5"/>
                  </a:cxn>
                  <a:cxn ang="0">
                    <a:pos x="T6" y="T7"/>
                  </a:cxn>
                  <a:cxn ang="0">
                    <a:pos x="T8" y="T9"/>
                  </a:cxn>
                </a:cxnLst>
                <a:rect l="0" t="0" r="r" b="b"/>
                <a:pathLst>
                  <a:path w="57" h="42">
                    <a:moveTo>
                      <a:pt x="57" y="0"/>
                    </a:moveTo>
                    <a:lnTo>
                      <a:pt x="57" y="8"/>
                    </a:lnTo>
                    <a:lnTo>
                      <a:pt x="0" y="42"/>
                    </a:lnTo>
                    <a:lnTo>
                      <a:pt x="0" y="33"/>
                    </a:lnTo>
                    <a:lnTo>
                      <a:pt x="57" y="0"/>
                    </a:lnTo>
                    <a:close/>
                  </a:path>
                </a:pathLst>
              </a:custGeom>
              <a:solidFill>
                <a:srgbClr val="283B6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1008" name="Freeform 106"/>
              <p:cNvSpPr/>
              <p:nvPr/>
            </p:nvSpPr>
            <p:spPr bwMode="auto">
              <a:xfrm>
                <a:off x="6408" y="3112"/>
                <a:ext cx="58" cy="42"/>
              </a:xfrm>
              <a:custGeom>
                <a:avLst/>
                <a:gdLst>
                  <a:gd name="T0" fmla="*/ 58 w 58"/>
                  <a:gd name="T1" fmla="*/ 33 h 42"/>
                  <a:gd name="T2" fmla="*/ 58 w 58"/>
                  <a:gd name="T3" fmla="*/ 42 h 42"/>
                  <a:gd name="T4" fmla="*/ 0 w 58"/>
                  <a:gd name="T5" fmla="*/ 8 h 42"/>
                  <a:gd name="T6" fmla="*/ 0 w 58"/>
                  <a:gd name="T7" fmla="*/ 0 h 42"/>
                  <a:gd name="T8" fmla="*/ 58 w 58"/>
                  <a:gd name="T9" fmla="*/ 33 h 42"/>
                </a:gdLst>
                <a:ahLst/>
                <a:cxnLst>
                  <a:cxn ang="0">
                    <a:pos x="T0" y="T1"/>
                  </a:cxn>
                  <a:cxn ang="0">
                    <a:pos x="T2" y="T3"/>
                  </a:cxn>
                  <a:cxn ang="0">
                    <a:pos x="T4" y="T5"/>
                  </a:cxn>
                  <a:cxn ang="0">
                    <a:pos x="T6" y="T7"/>
                  </a:cxn>
                  <a:cxn ang="0">
                    <a:pos x="T8" y="T9"/>
                  </a:cxn>
                </a:cxnLst>
                <a:rect l="0" t="0" r="r" b="b"/>
                <a:pathLst>
                  <a:path w="58" h="42">
                    <a:moveTo>
                      <a:pt x="58" y="33"/>
                    </a:moveTo>
                    <a:lnTo>
                      <a:pt x="58" y="42"/>
                    </a:lnTo>
                    <a:lnTo>
                      <a:pt x="0" y="8"/>
                    </a:lnTo>
                    <a:lnTo>
                      <a:pt x="0" y="0"/>
                    </a:lnTo>
                    <a:lnTo>
                      <a:pt x="58" y="33"/>
                    </a:lnTo>
                    <a:close/>
                  </a:path>
                </a:pathLst>
              </a:custGeom>
              <a:solidFill>
                <a:srgbClr val="283B6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1009" name="Freeform 107"/>
              <p:cNvSpPr/>
              <p:nvPr/>
            </p:nvSpPr>
            <p:spPr bwMode="auto">
              <a:xfrm>
                <a:off x="6499" y="3132"/>
                <a:ext cx="115" cy="66"/>
              </a:xfrm>
              <a:custGeom>
                <a:avLst/>
                <a:gdLst>
                  <a:gd name="T0" fmla="*/ 115 w 115"/>
                  <a:gd name="T1" fmla="*/ 33 h 66"/>
                  <a:gd name="T2" fmla="*/ 57 w 115"/>
                  <a:gd name="T3" fmla="*/ 66 h 66"/>
                  <a:gd name="T4" fmla="*/ 0 w 115"/>
                  <a:gd name="T5" fmla="*/ 33 h 66"/>
                  <a:gd name="T6" fmla="*/ 57 w 115"/>
                  <a:gd name="T7" fmla="*/ 0 h 66"/>
                  <a:gd name="T8" fmla="*/ 115 w 115"/>
                  <a:gd name="T9" fmla="*/ 33 h 66"/>
                </a:gdLst>
                <a:ahLst/>
                <a:cxnLst>
                  <a:cxn ang="0">
                    <a:pos x="T0" y="T1"/>
                  </a:cxn>
                  <a:cxn ang="0">
                    <a:pos x="T2" y="T3"/>
                  </a:cxn>
                  <a:cxn ang="0">
                    <a:pos x="T4" y="T5"/>
                  </a:cxn>
                  <a:cxn ang="0">
                    <a:pos x="T6" y="T7"/>
                  </a:cxn>
                  <a:cxn ang="0">
                    <a:pos x="T8" y="T9"/>
                  </a:cxn>
                </a:cxnLst>
                <a:rect l="0" t="0" r="r" b="b"/>
                <a:pathLst>
                  <a:path w="115" h="66">
                    <a:moveTo>
                      <a:pt x="115" y="33"/>
                    </a:moveTo>
                    <a:lnTo>
                      <a:pt x="57" y="66"/>
                    </a:lnTo>
                    <a:lnTo>
                      <a:pt x="0" y="33"/>
                    </a:lnTo>
                    <a:lnTo>
                      <a:pt x="57" y="0"/>
                    </a:lnTo>
                    <a:lnTo>
                      <a:pt x="115" y="33"/>
                    </a:lnTo>
                    <a:close/>
                  </a:path>
                </a:pathLst>
              </a:custGeom>
              <a:solidFill>
                <a:srgbClr val="51658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1010" name="Freeform 108"/>
              <p:cNvSpPr/>
              <p:nvPr/>
            </p:nvSpPr>
            <p:spPr bwMode="auto">
              <a:xfrm>
                <a:off x="6556" y="3165"/>
                <a:ext cx="58" cy="42"/>
              </a:xfrm>
              <a:custGeom>
                <a:avLst/>
                <a:gdLst>
                  <a:gd name="T0" fmla="*/ 58 w 58"/>
                  <a:gd name="T1" fmla="*/ 0 h 42"/>
                  <a:gd name="T2" fmla="*/ 58 w 58"/>
                  <a:gd name="T3" fmla="*/ 9 h 42"/>
                  <a:gd name="T4" fmla="*/ 0 w 58"/>
                  <a:gd name="T5" fmla="*/ 42 h 42"/>
                  <a:gd name="T6" fmla="*/ 0 w 58"/>
                  <a:gd name="T7" fmla="*/ 33 h 42"/>
                  <a:gd name="T8" fmla="*/ 58 w 58"/>
                  <a:gd name="T9" fmla="*/ 0 h 42"/>
                </a:gdLst>
                <a:ahLst/>
                <a:cxnLst>
                  <a:cxn ang="0">
                    <a:pos x="T0" y="T1"/>
                  </a:cxn>
                  <a:cxn ang="0">
                    <a:pos x="T2" y="T3"/>
                  </a:cxn>
                  <a:cxn ang="0">
                    <a:pos x="T4" y="T5"/>
                  </a:cxn>
                  <a:cxn ang="0">
                    <a:pos x="T6" y="T7"/>
                  </a:cxn>
                  <a:cxn ang="0">
                    <a:pos x="T8" y="T9"/>
                  </a:cxn>
                </a:cxnLst>
                <a:rect l="0" t="0" r="r" b="b"/>
                <a:pathLst>
                  <a:path w="58" h="42">
                    <a:moveTo>
                      <a:pt x="58" y="0"/>
                    </a:moveTo>
                    <a:lnTo>
                      <a:pt x="58" y="9"/>
                    </a:lnTo>
                    <a:lnTo>
                      <a:pt x="0" y="42"/>
                    </a:lnTo>
                    <a:lnTo>
                      <a:pt x="0" y="33"/>
                    </a:lnTo>
                    <a:lnTo>
                      <a:pt x="58" y="0"/>
                    </a:lnTo>
                    <a:close/>
                  </a:path>
                </a:pathLst>
              </a:custGeom>
              <a:solidFill>
                <a:srgbClr val="283B6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1011" name="Freeform 109"/>
              <p:cNvSpPr/>
              <p:nvPr/>
            </p:nvSpPr>
            <p:spPr bwMode="auto">
              <a:xfrm>
                <a:off x="6499" y="3165"/>
                <a:ext cx="57" cy="42"/>
              </a:xfrm>
              <a:custGeom>
                <a:avLst/>
                <a:gdLst>
                  <a:gd name="T0" fmla="*/ 57 w 57"/>
                  <a:gd name="T1" fmla="*/ 33 h 42"/>
                  <a:gd name="T2" fmla="*/ 57 w 57"/>
                  <a:gd name="T3" fmla="*/ 42 h 42"/>
                  <a:gd name="T4" fmla="*/ 0 w 57"/>
                  <a:gd name="T5" fmla="*/ 8 h 42"/>
                  <a:gd name="T6" fmla="*/ 0 w 57"/>
                  <a:gd name="T7" fmla="*/ 0 h 42"/>
                  <a:gd name="T8" fmla="*/ 57 w 57"/>
                  <a:gd name="T9" fmla="*/ 33 h 42"/>
                </a:gdLst>
                <a:ahLst/>
                <a:cxnLst>
                  <a:cxn ang="0">
                    <a:pos x="T0" y="T1"/>
                  </a:cxn>
                  <a:cxn ang="0">
                    <a:pos x="T2" y="T3"/>
                  </a:cxn>
                  <a:cxn ang="0">
                    <a:pos x="T4" y="T5"/>
                  </a:cxn>
                  <a:cxn ang="0">
                    <a:pos x="T6" y="T7"/>
                  </a:cxn>
                  <a:cxn ang="0">
                    <a:pos x="T8" y="T9"/>
                  </a:cxn>
                </a:cxnLst>
                <a:rect l="0" t="0" r="r" b="b"/>
                <a:pathLst>
                  <a:path w="57" h="42">
                    <a:moveTo>
                      <a:pt x="57" y="33"/>
                    </a:moveTo>
                    <a:lnTo>
                      <a:pt x="57" y="42"/>
                    </a:lnTo>
                    <a:lnTo>
                      <a:pt x="0" y="8"/>
                    </a:lnTo>
                    <a:lnTo>
                      <a:pt x="0" y="0"/>
                    </a:lnTo>
                    <a:lnTo>
                      <a:pt x="57" y="33"/>
                    </a:lnTo>
                    <a:close/>
                  </a:path>
                </a:pathLst>
              </a:custGeom>
              <a:solidFill>
                <a:srgbClr val="283B6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1012" name="Freeform 110"/>
              <p:cNvSpPr/>
              <p:nvPr/>
            </p:nvSpPr>
            <p:spPr bwMode="auto">
              <a:xfrm>
                <a:off x="5560" y="2687"/>
                <a:ext cx="170" cy="98"/>
              </a:xfrm>
              <a:custGeom>
                <a:avLst/>
                <a:gdLst>
                  <a:gd name="T0" fmla="*/ 170 w 170"/>
                  <a:gd name="T1" fmla="*/ 65 h 98"/>
                  <a:gd name="T2" fmla="*/ 112 w 170"/>
                  <a:gd name="T3" fmla="*/ 98 h 98"/>
                  <a:gd name="T4" fmla="*/ 0 w 170"/>
                  <a:gd name="T5" fmla="*/ 33 h 98"/>
                  <a:gd name="T6" fmla="*/ 57 w 170"/>
                  <a:gd name="T7" fmla="*/ 0 h 98"/>
                  <a:gd name="T8" fmla="*/ 170 w 170"/>
                  <a:gd name="T9" fmla="*/ 65 h 98"/>
                </a:gdLst>
                <a:ahLst/>
                <a:cxnLst>
                  <a:cxn ang="0">
                    <a:pos x="T0" y="T1"/>
                  </a:cxn>
                  <a:cxn ang="0">
                    <a:pos x="T2" y="T3"/>
                  </a:cxn>
                  <a:cxn ang="0">
                    <a:pos x="T4" y="T5"/>
                  </a:cxn>
                  <a:cxn ang="0">
                    <a:pos x="T6" y="T7"/>
                  </a:cxn>
                  <a:cxn ang="0">
                    <a:pos x="T8" y="T9"/>
                  </a:cxn>
                </a:cxnLst>
                <a:rect l="0" t="0" r="r" b="b"/>
                <a:pathLst>
                  <a:path w="170" h="98">
                    <a:moveTo>
                      <a:pt x="170" y="65"/>
                    </a:moveTo>
                    <a:lnTo>
                      <a:pt x="112" y="98"/>
                    </a:lnTo>
                    <a:lnTo>
                      <a:pt x="0" y="33"/>
                    </a:lnTo>
                    <a:lnTo>
                      <a:pt x="57" y="0"/>
                    </a:lnTo>
                    <a:lnTo>
                      <a:pt x="170" y="65"/>
                    </a:lnTo>
                    <a:close/>
                  </a:path>
                </a:pathLst>
              </a:custGeom>
              <a:solidFill>
                <a:srgbClr val="51658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1013" name="Freeform 111"/>
              <p:cNvSpPr/>
              <p:nvPr/>
            </p:nvSpPr>
            <p:spPr bwMode="auto">
              <a:xfrm>
                <a:off x="5672" y="2752"/>
                <a:ext cx="58" cy="42"/>
              </a:xfrm>
              <a:custGeom>
                <a:avLst/>
                <a:gdLst>
                  <a:gd name="T0" fmla="*/ 58 w 58"/>
                  <a:gd name="T1" fmla="*/ 0 h 42"/>
                  <a:gd name="T2" fmla="*/ 58 w 58"/>
                  <a:gd name="T3" fmla="*/ 9 h 42"/>
                  <a:gd name="T4" fmla="*/ 0 w 58"/>
                  <a:gd name="T5" fmla="*/ 42 h 42"/>
                  <a:gd name="T6" fmla="*/ 0 w 58"/>
                  <a:gd name="T7" fmla="*/ 33 h 42"/>
                  <a:gd name="T8" fmla="*/ 58 w 58"/>
                  <a:gd name="T9" fmla="*/ 0 h 42"/>
                </a:gdLst>
                <a:ahLst/>
                <a:cxnLst>
                  <a:cxn ang="0">
                    <a:pos x="T0" y="T1"/>
                  </a:cxn>
                  <a:cxn ang="0">
                    <a:pos x="T2" y="T3"/>
                  </a:cxn>
                  <a:cxn ang="0">
                    <a:pos x="T4" y="T5"/>
                  </a:cxn>
                  <a:cxn ang="0">
                    <a:pos x="T6" y="T7"/>
                  </a:cxn>
                  <a:cxn ang="0">
                    <a:pos x="T8" y="T9"/>
                  </a:cxn>
                </a:cxnLst>
                <a:rect l="0" t="0" r="r" b="b"/>
                <a:pathLst>
                  <a:path w="58" h="42">
                    <a:moveTo>
                      <a:pt x="58" y="0"/>
                    </a:moveTo>
                    <a:lnTo>
                      <a:pt x="58" y="9"/>
                    </a:lnTo>
                    <a:lnTo>
                      <a:pt x="0" y="42"/>
                    </a:lnTo>
                    <a:lnTo>
                      <a:pt x="0" y="33"/>
                    </a:lnTo>
                    <a:lnTo>
                      <a:pt x="58" y="0"/>
                    </a:lnTo>
                    <a:close/>
                  </a:path>
                </a:pathLst>
              </a:custGeom>
              <a:solidFill>
                <a:srgbClr val="283B6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1014" name="Freeform 112"/>
              <p:cNvSpPr/>
              <p:nvPr/>
            </p:nvSpPr>
            <p:spPr bwMode="auto">
              <a:xfrm>
                <a:off x="5560" y="2720"/>
                <a:ext cx="112" cy="74"/>
              </a:xfrm>
              <a:custGeom>
                <a:avLst/>
                <a:gdLst>
                  <a:gd name="T0" fmla="*/ 112 w 112"/>
                  <a:gd name="T1" fmla="*/ 65 h 74"/>
                  <a:gd name="T2" fmla="*/ 112 w 112"/>
                  <a:gd name="T3" fmla="*/ 74 h 74"/>
                  <a:gd name="T4" fmla="*/ 0 w 112"/>
                  <a:gd name="T5" fmla="*/ 9 h 74"/>
                  <a:gd name="T6" fmla="*/ 0 w 112"/>
                  <a:gd name="T7" fmla="*/ 0 h 74"/>
                  <a:gd name="T8" fmla="*/ 112 w 112"/>
                  <a:gd name="T9" fmla="*/ 65 h 74"/>
                </a:gdLst>
                <a:ahLst/>
                <a:cxnLst>
                  <a:cxn ang="0">
                    <a:pos x="T0" y="T1"/>
                  </a:cxn>
                  <a:cxn ang="0">
                    <a:pos x="T2" y="T3"/>
                  </a:cxn>
                  <a:cxn ang="0">
                    <a:pos x="T4" y="T5"/>
                  </a:cxn>
                  <a:cxn ang="0">
                    <a:pos x="T6" y="T7"/>
                  </a:cxn>
                  <a:cxn ang="0">
                    <a:pos x="T8" y="T9"/>
                  </a:cxn>
                </a:cxnLst>
                <a:rect l="0" t="0" r="r" b="b"/>
                <a:pathLst>
                  <a:path w="112" h="74">
                    <a:moveTo>
                      <a:pt x="112" y="65"/>
                    </a:moveTo>
                    <a:lnTo>
                      <a:pt x="112" y="74"/>
                    </a:lnTo>
                    <a:lnTo>
                      <a:pt x="0" y="9"/>
                    </a:lnTo>
                    <a:lnTo>
                      <a:pt x="0" y="0"/>
                    </a:lnTo>
                    <a:lnTo>
                      <a:pt x="112" y="65"/>
                    </a:lnTo>
                    <a:close/>
                  </a:path>
                </a:pathLst>
              </a:custGeom>
              <a:solidFill>
                <a:srgbClr val="283B6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1015" name="Freeform 113"/>
              <p:cNvSpPr/>
              <p:nvPr/>
            </p:nvSpPr>
            <p:spPr bwMode="auto">
              <a:xfrm>
                <a:off x="5719" y="2780"/>
                <a:ext cx="115" cy="66"/>
              </a:xfrm>
              <a:custGeom>
                <a:avLst/>
                <a:gdLst>
                  <a:gd name="T0" fmla="*/ 115 w 115"/>
                  <a:gd name="T1" fmla="*/ 33 h 66"/>
                  <a:gd name="T2" fmla="*/ 58 w 115"/>
                  <a:gd name="T3" fmla="*/ 66 h 66"/>
                  <a:gd name="T4" fmla="*/ 0 w 115"/>
                  <a:gd name="T5" fmla="*/ 33 h 66"/>
                  <a:gd name="T6" fmla="*/ 58 w 115"/>
                  <a:gd name="T7" fmla="*/ 0 h 66"/>
                  <a:gd name="T8" fmla="*/ 115 w 115"/>
                  <a:gd name="T9" fmla="*/ 33 h 66"/>
                </a:gdLst>
                <a:ahLst/>
                <a:cxnLst>
                  <a:cxn ang="0">
                    <a:pos x="T0" y="T1"/>
                  </a:cxn>
                  <a:cxn ang="0">
                    <a:pos x="T2" y="T3"/>
                  </a:cxn>
                  <a:cxn ang="0">
                    <a:pos x="T4" y="T5"/>
                  </a:cxn>
                  <a:cxn ang="0">
                    <a:pos x="T6" y="T7"/>
                  </a:cxn>
                  <a:cxn ang="0">
                    <a:pos x="T8" y="T9"/>
                  </a:cxn>
                </a:cxnLst>
                <a:rect l="0" t="0" r="r" b="b"/>
                <a:pathLst>
                  <a:path w="115" h="66">
                    <a:moveTo>
                      <a:pt x="115" y="33"/>
                    </a:moveTo>
                    <a:lnTo>
                      <a:pt x="58" y="66"/>
                    </a:lnTo>
                    <a:lnTo>
                      <a:pt x="0" y="33"/>
                    </a:lnTo>
                    <a:lnTo>
                      <a:pt x="58" y="0"/>
                    </a:lnTo>
                    <a:lnTo>
                      <a:pt x="115" y="33"/>
                    </a:lnTo>
                    <a:close/>
                  </a:path>
                </a:pathLst>
              </a:custGeom>
              <a:solidFill>
                <a:srgbClr val="51658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1016" name="Freeform 114"/>
              <p:cNvSpPr/>
              <p:nvPr/>
            </p:nvSpPr>
            <p:spPr bwMode="auto">
              <a:xfrm>
                <a:off x="5777" y="2813"/>
                <a:ext cx="57" cy="41"/>
              </a:xfrm>
              <a:custGeom>
                <a:avLst/>
                <a:gdLst>
                  <a:gd name="T0" fmla="*/ 57 w 57"/>
                  <a:gd name="T1" fmla="*/ 0 h 41"/>
                  <a:gd name="T2" fmla="*/ 57 w 57"/>
                  <a:gd name="T3" fmla="*/ 8 h 41"/>
                  <a:gd name="T4" fmla="*/ 0 w 57"/>
                  <a:gd name="T5" fmla="*/ 41 h 41"/>
                  <a:gd name="T6" fmla="*/ 0 w 57"/>
                  <a:gd name="T7" fmla="*/ 33 h 41"/>
                  <a:gd name="T8" fmla="*/ 57 w 57"/>
                  <a:gd name="T9" fmla="*/ 0 h 41"/>
                </a:gdLst>
                <a:ahLst/>
                <a:cxnLst>
                  <a:cxn ang="0">
                    <a:pos x="T0" y="T1"/>
                  </a:cxn>
                  <a:cxn ang="0">
                    <a:pos x="T2" y="T3"/>
                  </a:cxn>
                  <a:cxn ang="0">
                    <a:pos x="T4" y="T5"/>
                  </a:cxn>
                  <a:cxn ang="0">
                    <a:pos x="T6" y="T7"/>
                  </a:cxn>
                  <a:cxn ang="0">
                    <a:pos x="T8" y="T9"/>
                  </a:cxn>
                </a:cxnLst>
                <a:rect l="0" t="0" r="r" b="b"/>
                <a:pathLst>
                  <a:path w="57" h="41">
                    <a:moveTo>
                      <a:pt x="57" y="0"/>
                    </a:moveTo>
                    <a:lnTo>
                      <a:pt x="57" y="8"/>
                    </a:lnTo>
                    <a:lnTo>
                      <a:pt x="0" y="41"/>
                    </a:lnTo>
                    <a:lnTo>
                      <a:pt x="0" y="33"/>
                    </a:lnTo>
                    <a:lnTo>
                      <a:pt x="57" y="0"/>
                    </a:lnTo>
                    <a:close/>
                  </a:path>
                </a:pathLst>
              </a:custGeom>
              <a:solidFill>
                <a:srgbClr val="283B6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1017" name="Freeform 115"/>
              <p:cNvSpPr/>
              <p:nvPr/>
            </p:nvSpPr>
            <p:spPr bwMode="auto">
              <a:xfrm>
                <a:off x="5719" y="2813"/>
                <a:ext cx="58" cy="41"/>
              </a:xfrm>
              <a:custGeom>
                <a:avLst/>
                <a:gdLst>
                  <a:gd name="T0" fmla="*/ 58 w 58"/>
                  <a:gd name="T1" fmla="*/ 33 h 41"/>
                  <a:gd name="T2" fmla="*/ 58 w 58"/>
                  <a:gd name="T3" fmla="*/ 41 h 41"/>
                  <a:gd name="T4" fmla="*/ 0 w 58"/>
                  <a:gd name="T5" fmla="*/ 8 h 41"/>
                  <a:gd name="T6" fmla="*/ 0 w 58"/>
                  <a:gd name="T7" fmla="*/ 0 h 41"/>
                  <a:gd name="T8" fmla="*/ 58 w 58"/>
                  <a:gd name="T9" fmla="*/ 33 h 41"/>
                </a:gdLst>
                <a:ahLst/>
                <a:cxnLst>
                  <a:cxn ang="0">
                    <a:pos x="T0" y="T1"/>
                  </a:cxn>
                  <a:cxn ang="0">
                    <a:pos x="T2" y="T3"/>
                  </a:cxn>
                  <a:cxn ang="0">
                    <a:pos x="T4" y="T5"/>
                  </a:cxn>
                  <a:cxn ang="0">
                    <a:pos x="T6" y="T7"/>
                  </a:cxn>
                  <a:cxn ang="0">
                    <a:pos x="T8" y="T9"/>
                  </a:cxn>
                </a:cxnLst>
                <a:rect l="0" t="0" r="r" b="b"/>
                <a:pathLst>
                  <a:path w="58" h="41">
                    <a:moveTo>
                      <a:pt x="58" y="33"/>
                    </a:moveTo>
                    <a:lnTo>
                      <a:pt x="58" y="41"/>
                    </a:lnTo>
                    <a:lnTo>
                      <a:pt x="0" y="8"/>
                    </a:lnTo>
                    <a:lnTo>
                      <a:pt x="0" y="0"/>
                    </a:lnTo>
                    <a:lnTo>
                      <a:pt x="58" y="33"/>
                    </a:lnTo>
                    <a:close/>
                  </a:path>
                </a:pathLst>
              </a:custGeom>
              <a:solidFill>
                <a:srgbClr val="283B6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1018" name="Freeform 116"/>
              <p:cNvSpPr/>
              <p:nvPr/>
            </p:nvSpPr>
            <p:spPr bwMode="auto">
              <a:xfrm>
                <a:off x="5630" y="2728"/>
                <a:ext cx="116" cy="67"/>
              </a:xfrm>
              <a:custGeom>
                <a:avLst/>
                <a:gdLst>
                  <a:gd name="T0" fmla="*/ 116 w 116"/>
                  <a:gd name="T1" fmla="*/ 34 h 67"/>
                  <a:gd name="T2" fmla="*/ 59 w 116"/>
                  <a:gd name="T3" fmla="*/ 67 h 67"/>
                  <a:gd name="T4" fmla="*/ 0 w 116"/>
                  <a:gd name="T5" fmla="*/ 34 h 67"/>
                  <a:gd name="T6" fmla="*/ 58 w 116"/>
                  <a:gd name="T7" fmla="*/ 0 h 67"/>
                  <a:gd name="T8" fmla="*/ 116 w 116"/>
                  <a:gd name="T9" fmla="*/ 34 h 67"/>
                </a:gdLst>
                <a:ahLst/>
                <a:cxnLst>
                  <a:cxn ang="0">
                    <a:pos x="T0" y="T1"/>
                  </a:cxn>
                  <a:cxn ang="0">
                    <a:pos x="T2" y="T3"/>
                  </a:cxn>
                  <a:cxn ang="0">
                    <a:pos x="T4" y="T5"/>
                  </a:cxn>
                  <a:cxn ang="0">
                    <a:pos x="T6" y="T7"/>
                  </a:cxn>
                  <a:cxn ang="0">
                    <a:pos x="T8" y="T9"/>
                  </a:cxn>
                </a:cxnLst>
                <a:rect l="0" t="0" r="r" b="b"/>
                <a:pathLst>
                  <a:path w="116" h="67">
                    <a:moveTo>
                      <a:pt x="116" y="34"/>
                    </a:moveTo>
                    <a:lnTo>
                      <a:pt x="59" y="67"/>
                    </a:lnTo>
                    <a:lnTo>
                      <a:pt x="0" y="34"/>
                    </a:lnTo>
                    <a:lnTo>
                      <a:pt x="58" y="0"/>
                    </a:lnTo>
                    <a:lnTo>
                      <a:pt x="116" y="34"/>
                    </a:lnTo>
                    <a:close/>
                  </a:path>
                </a:pathLst>
              </a:custGeom>
              <a:solidFill>
                <a:srgbClr val="51658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1019" name="Freeform 117"/>
              <p:cNvSpPr/>
              <p:nvPr/>
            </p:nvSpPr>
            <p:spPr bwMode="auto">
              <a:xfrm>
                <a:off x="5689" y="2762"/>
                <a:ext cx="57" cy="41"/>
              </a:xfrm>
              <a:custGeom>
                <a:avLst/>
                <a:gdLst>
                  <a:gd name="T0" fmla="*/ 57 w 57"/>
                  <a:gd name="T1" fmla="*/ 0 h 41"/>
                  <a:gd name="T2" fmla="*/ 57 w 57"/>
                  <a:gd name="T3" fmla="*/ 8 h 41"/>
                  <a:gd name="T4" fmla="*/ 0 w 57"/>
                  <a:gd name="T5" fmla="*/ 41 h 41"/>
                  <a:gd name="T6" fmla="*/ 0 w 57"/>
                  <a:gd name="T7" fmla="*/ 33 h 41"/>
                  <a:gd name="T8" fmla="*/ 57 w 57"/>
                  <a:gd name="T9" fmla="*/ 0 h 41"/>
                </a:gdLst>
                <a:ahLst/>
                <a:cxnLst>
                  <a:cxn ang="0">
                    <a:pos x="T0" y="T1"/>
                  </a:cxn>
                  <a:cxn ang="0">
                    <a:pos x="T2" y="T3"/>
                  </a:cxn>
                  <a:cxn ang="0">
                    <a:pos x="T4" y="T5"/>
                  </a:cxn>
                  <a:cxn ang="0">
                    <a:pos x="T6" y="T7"/>
                  </a:cxn>
                  <a:cxn ang="0">
                    <a:pos x="T8" y="T9"/>
                  </a:cxn>
                </a:cxnLst>
                <a:rect l="0" t="0" r="r" b="b"/>
                <a:pathLst>
                  <a:path w="57" h="41">
                    <a:moveTo>
                      <a:pt x="57" y="0"/>
                    </a:moveTo>
                    <a:lnTo>
                      <a:pt x="57" y="8"/>
                    </a:lnTo>
                    <a:lnTo>
                      <a:pt x="0" y="41"/>
                    </a:lnTo>
                    <a:lnTo>
                      <a:pt x="0" y="33"/>
                    </a:lnTo>
                    <a:lnTo>
                      <a:pt x="57" y="0"/>
                    </a:lnTo>
                    <a:close/>
                  </a:path>
                </a:pathLst>
              </a:custGeom>
              <a:solidFill>
                <a:srgbClr val="283B6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1020" name="Freeform 118"/>
              <p:cNvSpPr/>
              <p:nvPr/>
            </p:nvSpPr>
            <p:spPr bwMode="auto">
              <a:xfrm>
                <a:off x="5630" y="2762"/>
                <a:ext cx="59" cy="41"/>
              </a:xfrm>
              <a:custGeom>
                <a:avLst/>
                <a:gdLst>
                  <a:gd name="T0" fmla="*/ 59 w 59"/>
                  <a:gd name="T1" fmla="*/ 33 h 41"/>
                  <a:gd name="T2" fmla="*/ 59 w 59"/>
                  <a:gd name="T3" fmla="*/ 41 h 41"/>
                  <a:gd name="T4" fmla="*/ 0 w 59"/>
                  <a:gd name="T5" fmla="*/ 8 h 41"/>
                  <a:gd name="T6" fmla="*/ 0 w 59"/>
                  <a:gd name="T7" fmla="*/ 0 h 41"/>
                  <a:gd name="T8" fmla="*/ 59 w 59"/>
                  <a:gd name="T9" fmla="*/ 33 h 41"/>
                </a:gdLst>
                <a:ahLst/>
                <a:cxnLst>
                  <a:cxn ang="0">
                    <a:pos x="T0" y="T1"/>
                  </a:cxn>
                  <a:cxn ang="0">
                    <a:pos x="T2" y="T3"/>
                  </a:cxn>
                  <a:cxn ang="0">
                    <a:pos x="T4" y="T5"/>
                  </a:cxn>
                  <a:cxn ang="0">
                    <a:pos x="T6" y="T7"/>
                  </a:cxn>
                  <a:cxn ang="0">
                    <a:pos x="T8" y="T9"/>
                  </a:cxn>
                </a:cxnLst>
                <a:rect l="0" t="0" r="r" b="b"/>
                <a:pathLst>
                  <a:path w="59" h="41">
                    <a:moveTo>
                      <a:pt x="59" y="33"/>
                    </a:moveTo>
                    <a:lnTo>
                      <a:pt x="59" y="41"/>
                    </a:lnTo>
                    <a:lnTo>
                      <a:pt x="0" y="8"/>
                    </a:lnTo>
                    <a:lnTo>
                      <a:pt x="0" y="0"/>
                    </a:lnTo>
                    <a:lnTo>
                      <a:pt x="59" y="33"/>
                    </a:lnTo>
                    <a:close/>
                  </a:path>
                </a:pathLst>
              </a:custGeom>
              <a:solidFill>
                <a:srgbClr val="283B6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1021" name="Freeform 119"/>
              <p:cNvSpPr/>
              <p:nvPr/>
            </p:nvSpPr>
            <p:spPr bwMode="auto">
              <a:xfrm>
                <a:off x="5814" y="2834"/>
                <a:ext cx="115" cy="67"/>
              </a:xfrm>
              <a:custGeom>
                <a:avLst/>
                <a:gdLst>
                  <a:gd name="T0" fmla="*/ 115 w 115"/>
                  <a:gd name="T1" fmla="*/ 33 h 67"/>
                  <a:gd name="T2" fmla="*/ 57 w 115"/>
                  <a:gd name="T3" fmla="*/ 67 h 67"/>
                  <a:gd name="T4" fmla="*/ 0 w 115"/>
                  <a:gd name="T5" fmla="*/ 33 h 67"/>
                  <a:gd name="T6" fmla="*/ 57 w 115"/>
                  <a:gd name="T7" fmla="*/ 0 h 67"/>
                  <a:gd name="T8" fmla="*/ 115 w 115"/>
                  <a:gd name="T9" fmla="*/ 33 h 67"/>
                </a:gdLst>
                <a:ahLst/>
                <a:cxnLst>
                  <a:cxn ang="0">
                    <a:pos x="T0" y="T1"/>
                  </a:cxn>
                  <a:cxn ang="0">
                    <a:pos x="T2" y="T3"/>
                  </a:cxn>
                  <a:cxn ang="0">
                    <a:pos x="T4" y="T5"/>
                  </a:cxn>
                  <a:cxn ang="0">
                    <a:pos x="T6" y="T7"/>
                  </a:cxn>
                  <a:cxn ang="0">
                    <a:pos x="T8" y="T9"/>
                  </a:cxn>
                </a:cxnLst>
                <a:rect l="0" t="0" r="r" b="b"/>
                <a:pathLst>
                  <a:path w="115" h="67">
                    <a:moveTo>
                      <a:pt x="115" y="33"/>
                    </a:moveTo>
                    <a:lnTo>
                      <a:pt x="57" y="67"/>
                    </a:lnTo>
                    <a:lnTo>
                      <a:pt x="0" y="33"/>
                    </a:lnTo>
                    <a:lnTo>
                      <a:pt x="57" y="0"/>
                    </a:lnTo>
                    <a:lnTo>
                      <a:pt x="115" y="33"/>
                    </a:lnTo>
                    <a:close/>
                  </a:path>
                </a:pathLst>
              </a:custGeom>
              <a:solidFill>
                <a:srgbClr val="51658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1022" name="Freeform 120"/>
              <p:cNvSpPr/>
              <p:nvPr/>
            </p:nvSpPr>
            <p:spPr bwMode="auto">
              <a:xfrm>
                <a:off x="5871" y="2867"/>
                <a:ext cx="58" cy="42"/>
              </a:xfrm>
              <a:custGeom>
                <a:avLst/>
                <a:gdLst>
                  <a:gd name="T0" fmla="*/ 58 w 58"/>
                  <a:gd name="T1" fmla="*/ 0 h 42"/>
                  <a:gd name="T2" fmla="*/ 58 w 58"/>
                  <a:gd name="T3" fmla="*/ 9 h 42"/>
                  <a:gd name="T4" fmla="*/ 0 w 58"/>
                  <a:gd name="T5" fmla="*/ 42 h 42"/>
                  <a:gd name="T6" fmla="*/ 0 w 58"/>
                  <a:gd name="T7" fmla="*/ 34 h 42"/>
                  <a:gd name="T8" fmla="*/ 58 w 58"/>
                  <a:gd name="T9" fmla="*/ 0 h 42"/>
                </a:gdLst>
                <a:ahLst/>
                <a:cxnLst>
                  <a:cxn ang="0">
                    <a:pos x="T0" y="T1"/>
                  </a:cxn>
                  <a:cxn ang="0">
                    <a:pos x="T2" y="T3"/>
                  </a:cxn>
                  <a:cxn ang="0">
                    <a:pos x="T4" y="T5"/>
                  </a:cxn>
                  <a:cxn ang="0">
                    <a:pos x="T6" y="T7"/>
                  </a:cxn>
                  <a:cxn ang="0">
                    <a:pos x="T8" y="T9"/>
                  </a:cxn>
                </a:cxnLst>
                <a:rect l="0" t="0" r="r" b="b"/>
                <a:pathLst>
                  <a:path w="58" h="42">
                    <a:moveTo>
                      <a:pt x="58" y="0"/>
                    </a:moveTo>
                    <a:lnTo>
                      <a:pt x="58" y="9"/>
                    </a:lnTo>
                    <a:lnTo>
                      <a:pt x="0" y="42"/>
                    </a:lnTo>
                    <a:lnTo>
                      <a:pt x="0" y="34"/>
                    </a:lnTo>
                    <a:lnTo>
                      <a:pt x="58" y="0"/>
                    </a:lnTo>
                    <a:close/>
                  </a:path>
                </a:pathLst>
              </a:custGeom>
              <a:solidFill>
                <a:srgbClr val="283B6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1023" name="Freeform 121"/>
              <p:cNvSpPr/>
              <p:nvPr/>
            </p:nvSpPr>
            <p:spPr bwMode="auto">
              <a:xfrm>
                <a:off x="5814" y="2867"/>
                <a:ext cx="57" cy="42"/>
              </a:xfrm>
              <a:custGeom>
                <a:avLst/>
                <a:gdLst>
                  <a:gd name="T0" fmla="*/ 57 w 57"/>
                  <a:gd name="T1" fmla="*/ 34 h 42"/>
                  <a:gd name="T2" fmla="*/ 57 w 57"/>
                  <a:gd name="T3" fmla="*/ 42 h 42"/>
                  <a:gd name="T4" fmla="*/ 0 w 57"/>
                  <a:gd name="T5" fmla="*/ 9 h 42"/>
                  <a:gd name="T6" fmla="*/ 0 w 57"/>
                  <a:gd name="T7" fmla="*/ 0 h 42"/>
                  <a:gd name="T8" fmla="*/ 57 w 57"/>
                  <a:gd name="T9" fmla="*/ 34 h 42"/>
                </a:gdLst>
                <a:ahLst/>
                <a:cxnLst>
                  <a:cxn ang="0">
                    <a:pos x="T0" y="T1"/>
                  </a:cxn>
                  <a:cxn ang="0">
                    <a:pos x="T2" y="T3"/>
                  </a:cxn>
                  <a:cxn ang="0">
                    <a:pos x="T4" y="T5"/>
                  </a:cxn>
                  <a:cxn ang="0">
                    <a:pos x="T6" y="T7"/>
                  </a:cxn>
                  <a:cxn ang="0">
                    <a:pos x="T8" y="T9"/>
                  </a:cxn>
                </a:cxnLst>
                <a:rect l="0" t="0" r="r" b="b"/>
                <a:pathLst>
                  <a:path w="57" h="42">
                    <a:moveTo>
                      <a:pt x="57" y="34"/>
                    </a:moveTo>
                    <a:lnTo>
                      <a:pt x="57" y="42"/>
                    </a:lnTo>
                    <a:lnTo>
                      <a:pt x="0" y="9"/>
                    </a:lnTo>
                    <a:lnTo>
                      <a:pt x="0" y="0"/>
                    </a:lnTo>
                    <a:lnTo>
                      <a:pt x="57" y="34"/>
                    </a:lnTo>
                    <a:close/>
                  </a:path>
                </a:pathLst>
              </a:custGeom>
              <a:solidFill>
                <a:srgbClr val="283B6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1024" name="Freeform 122"/>
              <p:cNvSpPr/>
              <p:nvPr/>
            </p:nvSpPr>
            <p:spPr bwMode="auto">
              <a:xfrm>
                <a:off x="5906" y="2888"/>
                <a:ext cx="115" cy="67"/>
              </a:xfrm>
              <a:custGeom>
                <a:avLst/>
                <a:gdLst>
                  <a:gd name="T0" fmla="*/ 115 w 115"/>
                  <a:gd name="T1" fmla="*/ 34 h 67"/>
                  <a:gd name="T2" fmla="*/ 58 w 115"/>
                  <a:gd name="T3" fmla="*/ 67 h 67"/>
                  <a:gd name="T4" fmla="*/ 0 w 115"/>
                  <a:gd name="T5" fmla="*/ 33 h 67"/>
                  <a:gd name="T6" fmla="*/ 57 w 115"/>
                  <a:gd name="T7" fmla="*/ 0 h 67"/>
                  <a:gd name="T8" fmla="*/ 115 w 115"/>
                  <a:gd name="T9" fmla="*/ 34 h 67"/>
                </a:gdLst>
                <a:ahLst/>
                <a:cxnLst>
                  <a:cxn ang="0">
                    <a:pos x="T0" y="T1"/>
                  </a:cxn>
                  <a:cxn ang="0">
                    <a:pos x="T2" y="T3"/>
                  </a:cxn>
                  <a:cxn ang="0">
                    <a:pos x="T4" y="T5"/>
                  </a:cxn>
                  <a:cxn ang="0">
                    <a:pos x="T6" y="T7"/>
                  </a:cxn>
                  <a:cxn ang="0">
                    <a:pos x="T8" y="T9"/>
                  </a:cxn>
                </a:cxnLst>
                <a:rect l="0" t="0" r="r" b="b"/>
                <a:pathLst>
                  <a:path w="115" h="67">
                    <a:moveTo>
                      <a:pt x="115" y="34"/>
                    </a:moveTo>
                    <a:lnTo>
                      <a:pt x="58" y="67"/>
                    </a:lnTo>
                    <a:lnTo>
                      <a:pt x="0" y="33"/>
                    </a:lnTo>
                    <a:lnTo>
                      <a:pt x="57" y="0"/>
                    </a:lnTo>
                    <a:lnTo>
                      <a:pt x="115" y="34"/>
                    </a:lnTo>
                    <a:close/>
                  </a:path>
                </a:pathLst>
              </a:custGeom>
              <a:solidFill>
                <a:srgbClr val="51658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1025" name="Freeform 123"/>
              <p:cNvSpPr/>
              <p:nvPr/>
            </p:nvSpPr>
            <p:spPr bwMode="auto">
              <a:xfrm>
                <a:off x="5963" y="2922"/>
                <a:ext cx="58" cy="41"/>
              </a:xfrm>
              <a:custGeom>
                <a:avLst/>
                <a:gdLst>
                  <a:gd name="T0" fmla="*/ 58 w 58"/>
                  <a:gd name="T1" fmla="*/ 0 h 41"/>
                  <a:gd name="T2" fmla="*/ 58 w 58"/>
                  <a:gd name="T3" fmla="*/ 8 h 41"/>
                  <a:gd name="T4" fmla="*/ 0 w 58"/>
                  <a:gd name="T5" fmla="*/ 41 h 41"/>
                  <a:gd name="T6" fmla="*/ 1 w 58"/>
                  <a:gd name="T7" fmla="*/ 33 h 41"/>
                  <a:gd name="T8" fmla="*/ 58 w 58"/>
                  <a:gd name="T9" fmla="*/ 0 h 41"/>
                </a:gdLst>
                <a:ahLst/>
                <a:cxnLst>
                  <a:cxn ang="0">
                    <a:pos x="T0" y="T1"/>
                  </a:cxn>
                  <a:cxn ang="0">
                    <a:pos x="T2" y="T3"/>
                  </a:cxn>
                  <a:cxn ang="0">
                    <a:pos x="T4" y="T5"/>
                  </a:cxn>
                  <a:cxn ang="0">
                    <a:pos x="T6" y="T7"/>
                  </a:cxn>
                  <a:cxn ang="0">
                    <a:pos x="T8" y="T9"/>
                  </a:cxn>
                </a:cxnLst>
                <a:rect l="0" t="0" r="r" b="b"/>
                <a:pathLst>
                  <a:path w="58" h="41">
                    <a:moveTo>
                      <a:pt x="58" y="0"/>
                    </a:moveTo>
                    <a:lnTo>
                      <a:pt x="58" y="8"/>
                    </a:lnTo>
                    <a:lnTo>
                      <a:pt x="0" y="41"/>
                    </a:lnTo>
                    <a:lnTo>
                      <a:pt x="1" y="33"/>
                    </a:lnTo>
                    <a:lnTo>
                      <a:pt x="58" y="0"/>
                    </a:lnTo>
                    <a:close/>
                  </a:path>
                </a:pathLst>
              </a:custGeom>
              <a:solidFill>
                <a:srgbClr val="283B6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1026" name="Freeform 124"/>
              <p:cNvSpPr/>
              <p:nvPr/>
            </p:nvSpPr>
            <p:spPr bwMode="auto">
              <a:xfrm>
                <a:off x="5906" y="2921"/>
                <a:ext cx="58" cy="42"/>
              </a:xfrm>
              <a:custGeom>
                <a:avLst/>
                <a:gdLst>
                  <a:gd name="T0" fmla="*/ 58 w 58"/>
                  <a:gd name="T1" fmla="*/ 34 h 42"/>
                  <a:gd name="T2" fmla="*/ 57 w 58"/>
                  <a:gd name="T3" fmla="*/ 42 h 42"/>
                  <a:gd name="T4" fmla="*/ 0 w 58"/>
                  <a:gd name="T5" fmla="*/ 9 h 42"/>
                  <a:gd name="T6" fmla="*/ 0 w 58"/>
                  <a:gd name="T7" fmla="*/ 0 h 42"/>
                  <a:gd name="T8" fmla="*/ 58 w 58"/>
                  <a:gd name="T9" fmla="*/ 34 h 42"/>
                </a:gdLst>
                <a:ahLst/>
                <a:cxnLst>
                  <a:cxn ang="0">
                    <a:pos x="T0" y="T1"/>
                  </a:cxn>
                  <a:cxn ang="0">
                    <a:pos x="T2" y="T3"/>
                  </a:cxn>
                  <a:cxn ang="0">
                    <a:pos x="T4" y="T5"/>
                  </a:cxn>
                  <a:cxn ang="0">
                    <a:pos x="T6" y="T7"/>
                  </a:cxn>
                  <a:cxn ang="0">
                    <a:pos x="T8" y="T9"/>
                  </a:cxn>
                </a:cxnLst>
                <a:rect l="0" t="0" r="r" b="b"/>
                <a:pathLst>
                  <a:path w="58" h="42">
                    <a:moveTo>
                      <a:pt x="58" y="34"/>
                    </a:moveTo>
                    <a:lnTo>
                      <a:pt x="57" y="42"/>
                    </a:lnTo>
                    <a:lnTo>
                      <a:pt x="0" y="9"/>
                    </a:lnTo>
                    <a:lnTo>
                      <a:pt x="0" y="0"/>
                    </a:lnTo>
                    <a:lnTo>
                      <a:pt x="58" y="34"/>
                    </a:lnTo>
                    <a:close/>
                  </a:path>
                </a:pathLst>
              </a:custGeom>
              <a:solidFill>
                <a:srgbClr val="283B6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1027" name="Freeform 125"/>
              <p:cNvSpPr/>
              <p:nvPr/>
            </p:nvSpPr>
            <p:spPr bwMode="auto">
              <a:xfrm>
                <a:off x="5992" y="2938"/>
                <a:ext cx="115" cy="67"/>
              </a:xfrm>
              <a:custGeom>
                <a:avLst/>
                <a:gdLst>
                  <a:gd name="T0" fmla="*/ 115 w 115"/>
                  <a:gd name="T1" fmla="*/ 34 h 67"/>
                  <a:gd name="T2" fmla="*/ 58 w 115"/>
                  <a:gd name="T3" fmla="*/ 67 h 67"/>
                  <a:gd name="T4" fmla="*/ 0 w 115"/>
                  <a:gd name="T5" fmla="*/ 34 h 67"/>
                  <a:gd name="T6" fmla="*/ 57 w 115"/>
                  <a:gd name="T7" fmla="*/ 0 h 67"/>
                  <a:gd name="T8" fmla="*/ 115 w 115"/>
                  <a:gd name="T9" fmla="*/ 34 h 67"/>
                </a:gdLst>
                <a:ahLst/>
                <a:cxnLst>
                  <a:cxn ang="0">
                    <a:pos x="T0" y="T1"/>
                  </a:cxn>
                  <a:cxn ang="0">
                    <a:pos x="T2" y="T3"/>
                  </a:cxn>
                  <a:cxn ang="0">
                    <a:pos x="T4" y="T5"/>
                  </a:cxn>
                  <a:cxn ang="0">
                    <a:pos x="T6" y="T7"/>
                  </a:cxn>
                  <a:cxn ang="0">
                    <a:pos x="T8" y="T9"/>
                  </a:cxn>
                </a:cxnLst>
                <a:rect l="0" t="0" r="r" b="b"/>
                <a:pathLst>
                  <a:path w="115" h="67">
                    <a:moveTo>
                      <a:pt x="115" y="34"/>
                    </a:moveTo>
                    <a:lnTo>
                      <a:pt x="58" y="67"/>
                    </a:lnTo>
                    <a:lnTo>
                      <a:pt x="0" y="34"/>
                    </a:lnTo>
                    <a:lnTo>
                      <a:pt x="57" y="0"/>
                    </a:lnTo>
                    <a:lnTo>
                      <a:pt x="115" y="34"/>
                    </a:lnTo>
                    <a:close/>
                  </a:path>
                </a:pathLst>
              </a:custGeom>
              <a:solidFill>
                <a:srgbClr val="51658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1028" name="Freeform 126"/>
              <p:cNvSpPr/>
              <p:nvPr/>
            </p:nvSpPr>
            <p:spPr bwMode="auto">
              <a:xfrm>
                <a:off x="6049" y="2972"/>
                <a:ext cx="58" cy="41"/>
              </a:xfrm>
              <a:custGeom>
                <a:avLst/>
                <a:gdLst>
                  <a:gd name="T0" fmla="*/ 58 w 58"/>
                  <a:gd name="T1" fmla="*/ 0 h 41"/>
                  <a:gd name="T2" fmla="*/ 58 w 58"/>
                  <a:gd name="T3" fmla="*/ 8 h 41"/>
                  <a:gd name="T4" fmla="*/ 0 w 58"/>
                  <a:gd name="T5" fmla="*/ 41 h 41"/>
                  <a:gd name="T6" fmla="*/ 1 w 58"/>
                  <a:gd name="T7" fmla="*/ 33 h 41"/>
                  <a:gd name="T8" fmla="*/ 58 w 58"/>
                  <a:gd name="T9" fmla="*/ 0 h 41"/>
                </a:gdLst>
                <a:ahLst/>
                <a:cxnLst>
                  <a:cxn ang="0">
                    <a:pos x="T0" y="T1"/>
                  </a:cxn>
                  <a:cxn ang="0">
                    <a:pos x="T2" y="T3"/>
                  </a:cxn>
                  <a:cxn ang="0">
                    <a:pos x="T4" y="T5"/>
                  </a:cxn>
                  <a:cxn ang="0">
                    <a:pos x="T6" y="T7"/>
                  </a:cxn>
                  <a:cxn ang="0">
                    <a:pos x="T8" y="T9"/>
                  </a:cxn>
                </a:cxnLst>
                <a:rect l="0" t="0" r="r" b="b"/>
                <a:pathLst>
                  <a:path w="58" h="41">
                    <a:moveTo>
                      <a:pt x="58" y="0"/>
                    </a:moveTo>
                    <a:lnTo>
                      <a:pt x="58" y="8"/>
                    </a:lnTo>
                    <a:lnTo>
                      <a:pt x="0" y="41"/>
                    </a:lnTo>
                    <a:lnTo>
                      <a:pt x="1" y="33"/>
                    </a:lnTo>
                    <a:lnTo>
                      <a:pt x="58" y="0"/>
                    </a:lnTo>
                    <a:close/>
                  </a:path>
                </a:pathLst>
              </a:custGeom>
              <a:solidFill>
                <a:srgbClr val="283B6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1029" name="Freeform 127"/>
              <p:cNvSpPr/>
              <p:nvPr/>
            </p:nvSpPr>
            <p:spPr bwMode="auto">
              <a:xfrm>
                <a:off x="5992" y="2972"/>
                <a:ext cx="58" cy="41"/>
              </a:xfrm>
              <a:custGeom>
                <a:avLst/>
                <a:gdLst>
                  <a:gd name="T0" fmla="*/ 58 w 58"/>
                  <a:gd name="T1" fmla="*/ 33 h 41"/>
                  <a:gd name="T2" fmla="*/ 57 w 58"/>
                  <a:gd name="T3" fmla="*/ 41 h 41"/>
                  <a:gd name="T4" fmla="*/ 0 w 58"/>
                  <a:gd name="T5" fmla="*/ 8 h 41"/>
                  <a:gd name="T6" fmla="*/ 0 w 58"/>
                  <a:gd name="T7" fmla="*/ 0 h 41"/>
                  <a:gd name="T8" fmla="*/ 58 w 58"/>
                  <a:gd name="T9" fmla="*/ 33 h 41"/>
                </a:gdLst>
                <a:ahLst/>
                <a:cxnLst>
                  <a:cxn ang="0">
                    <a:pos x="T0" y="T1"/>
                  </a:cxn>
                  <a:cxn ang="0">
                    <a:pos x="T2" y="T3"/>
                  </a:cxn>
                  <a:cxn ang="0">
                    <a:pos x="T4" y="T5"/>
                  </a:cxn>
                  <a:cxn ang="0">
                    <a:pos x="T6" y="T7"/>
                  </a:cxn>
                  <a:cxn ang="0">
                    <a:pos x="T8" y="T9"/>
                  </a:cxn>
                </a:cxnLst>
                <a:rect l="0" t="0" r="r" b="b"/>
                <a:pathLst>
                  <a:path w="58" h="41">
                    <a:moveTo>
                      <a:pt x="58" y="33"/>
                    </a:moveTo>
                    <a:lnTo>
                      <a:pt x="57" y="41"/>
                    </a:lnTo>
                    <a:lnTo>
                      <a:pt x="0" y="8"/>
                    </a:lnTo>
                    <a:lnTo>
                      <a:pt x="0" y="0"/>
                    </a:lnTo>
                    <a:lnTo>
                      <a:pt x="58" y="33"/>
                    </a:lnTo>
                    <a:close/>
                  </a:path>
                </a:pathLst>
              </a:custGeom>
              <a:solidFill>
                <a:srgbClr val="283B6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1030" name="Freeform 128"/>
              <p:cNvSpPr/>
              <p:nvPr/>
            </p:nvSpPr>
            <p:spPr bwMode="auto">
              <a:xfrm>
                <a:off x="6081" y="2990"/>
                <a:ext cx="115" cy="67"/>
              </a:xfrm>
              <a:custGeom>
                <a:avLst/>
                <a:gdLst>
                  <a:gd name="T0" fmla="*/ 115 w 115"/>
                  <a:gd name="T1" fmla="*/ 33 h 67"/>
                  <a:gd name="T2" fmla="*/ 58 w 115"/>
                  <a:gd name="T3" fmla="*/ 67 h 67"/>
                  <a:gd name="T4" fmla="*/ 0 w 115"/>
                  <a:gd name="T5" fmla="*/ 33 h 67"/>
                  <a:gd name="T6" fmla="*/ 58 w 115"/>
                  <a:gd name="T7" fmla="*/ 0 h 67"/>
                  <a:gd name="T8" fmla="*/ 115 w 115"/>
                  <a:gd name="T9" fmla="*/ 33 h 67"/>
                </a:gdLst>
                <a:ahLst/>
                <a:cxnLst>
                  <a:cxn ang="0">
                    <a:pos x="T0" y="T1"/>
                  </a:cxn>
                  <a:cxn ang="0">
                    <a:pos x="T2" y="T3"/>
                  </a:cxn>
                  <a:cxn ang="0">
                    <a:pos x="T4" y="T5"/>
                  </a:cxn>
                  <a:cxn ang="0">
                    <a:pos x="T6" y="T7"/>
                  </a:cxn>
                  <a:cxn ang="0">
                    <a:pos x="T8" y="T9"/>
                  </a:cxn>
                </a:cxnLst>
                <a:rect l="0" t="0" r="r" b="b"/>
                <a:pathLst>
                  <a:path w="115" h="67">
                    <a:moveTo>
                      <a:pt x="115" y="33"/>
                    </a:moveTo>
                    <a:lnTo>
                      <a:pt x="58" y="67"/>
                    </a:lnTo>
                    <a:lnTo>
                      <a:pt x="0" y="33"/>
                    </a:lnTo>
                    <a:lnTo>
                      <a:pt x="58" y="0"/>
                    </a:lnTo>
                    <a:lnTo>
                      <a:pt x="115" y="33"/>
                    </a:lnTo>
                    <a:close/>
                  </a:path>
                </a:pathLst>
              </a:custGeom>
              <a:solidFill>
                <a:srgbClr val="51658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1031" name="Freeform 129"/>
              <p:cNvSpPr/>
              <p:nvPr/>
            </p:nvSpPr>
            <p:spPr bwMode="auto">
              <a:xfrm>
                <a:off x="6139" y="3023"/>
                <a:ext cx="57" cy="42"/>
              </a:xfrm>
              <a:custGeom>
                <a:avLst/>
                <a:gdLst>
                  <a:gd name="T0" fmla="*/ 57 w 57"/>
                  <a:gd name="T1" fmla="*/ 0 h 42"/>
                  <a:gd name="T2" fmla="*/ 57 w 57"/>
                  <a:gd name="T3" fmla="*/ 9 h 42"/>
                  <a:gd name="T4" fmla="*/ 0 w 57"/>
                  <a:gd name="T5" fmla="*/ 42 h 42"/>
                  <a:gd name="T6" fmla="*/ 0 w 57"/>
                  <a:gd name="T7" fmla="*/ 34 h 42"/>
                  <a:gd name="T8" fmla="*/ 57 w 57"/>
                  <a:gd name="T9" fmla="*/ 0 h 42"/>
                </a:gdLst>
                <a:ahLst/>
                <a:cxnLst>
                  <a:cxn ang="0">
                    <a:pos x="T0" y="T1"/>
                  </a:cxn>
                  <a:cxn ang="0">
                    <a:pos x="T2" y="T3"/>
                  </a:cxn>
                  <a:cxn ang="0">
                    <a:pos x="T4" y="T5"/>
                  </a:cxn>
                  <a:cxn ang="0">
                    <a:pos x="T6" y="T7"/>
                  </a:cxn>
                  <a:cxn ang="0">
                    <a:pos x="T8" y="T9"/>
                  </a:cxn>
                </a:cxnLst>
                <a:rect l="0" t="0" r="r" b="b"/>
                <a:pathLst>
                  <a:path w="57" h="42">
                    <a:moveTo>
                      <a:pt x="57" y="0"/>
                    </a:moveTo>
                    <a:lnTo>
                      <a:pt x="57" y="9"/>
                    </a:lnTo>
                    <a:lnTo>
                      <a:pt x="0" y="42"/>
                    </a:lnTo>
                    <a:lnTo>
                      <a:pt x="0" y="34"/>
                    </a:lnTo>
                    <a:lnTo>
                      <a:pt x="57" y="0"/>
                    </a:lnTo>
                    <a:close/>
                  </a:path>
                </a:pathLst>
              </a:custGeom>
              <a:solidFill>
                <a:srgbClr val="283B6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1032" name="Freeform 130"/>
              <p:cNvSpPr/>
              <p:nvPr/>
            </p:nvSpPr>
            <p:spPr bwMode="auto">
              <a:xfrm>
                <a:off x="6081" y="3023"/>
                <a:ext cx="58" cy="42"/>
              </a:xfrm>
              <a:custGeom>
                <a:avLst/>
                <a:gdLst>
                  <a:gd name="T0" fmla="*/ 58 w 58"/>
                  <a:gd name="T1" fmla="*/ 34 h 42"/>
                  <a:gd name="T2" fmla="*/ 58 w 58"/>
                  <a:gd name="T3" fmla="*/ 42 h 42"/>
                  <a:gd name="T4" fmla="*/ 0 w 58"/>
                  <a:gd name="T5" fmla="*/ 9 h 42"/>
                  <a:gd name="T6" fmla="*/ 0 w 58"/>
                  <a:gd name="T7" fmla="*/ 0 h 42"/>
                  <a:gd name="T8" fmla="*/ 58 w 58"/>
                  <a:gd name="T9" fmla="*/ 34 h 42"/>
                </a:gdLst>
                <a:ahLst/>
                <a:cxnLst>
                  <a:cxn ang="0">
                    <a:pos x="T0" y="T1"/>
                  </a:cxn>
                  <a:cxn ang="0">
                    <a:pos x="T2" y="T3"/>
                  </a:cxn>
                  <a:cxn ang="0">
                    <a:pos x="T4" y="T5"/>
                  </a:cxn>
                  <a:cxn ang="0">
                    <a:pos x="T6" y="T7"/>
                  </a:cxn>
                  <a:cxn ang="0">
                    <a:pos x="T8" y="T9"/>
                  </a:cxn>
                </a:cxnLst>
                <a:rect l="0" t="0" r="r" b="b"/>
                <a:pathLst>
                  <a:path w="58" h="42">
                    <a:moveTo>
                      <a:pt x="58" y="34"/>
                    </a:moveTo>
                    <a:lnTo>
                      <a:pt x="58" y="42"/>
                    </a:lnTo>
                    <a:lnTo>
                      <a:pt x="0" y="9"/>
                    </a:lnTo>
                    <a:lnTo>
                      <a:pt x="0" y="0"/>
                    </a:lnTo>
                    <a:lnTo>
                      <a:pt x="58" y="34"/>
                    </a:lnTo>
                    <a:close/>
                  </a:path>
                </a:pathLst>
              </a:custGeom>
              <a:solidFill>
                <a:srgbClr val="283B6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1033" name="Freeform 131"/>
              <p:cNvSpPr/>
              <p:nvPr/>
            </p:nvSpPr>
            <p:spPr bwMode="auto">
              <a:xfrm>
                <a:off x="6175" y="3044"/>
                <a:ext cx="114" cy="67"/>
              </a:xfrm>
              <a:custGeom>
                <a:avLst/>
                <a:gdLst>
                  <a:gd name="T0" fmla="*/ 114 w 114"/>
                  <a:gd name="T1" fmla="*/ 33 h 67"/>
                  <a:gd name="T2" fmla="*/ 57 w 114"/>
                  <a:gd name="T3" fmla="*/ 67 h 67"/>
                  <a:gd name="T4" fmla="*/ 0 w 114"/>
                  <a:gd name="T5" fmla="*/ 33 h 67"/>
                  <a:gd name="T6" fmla="*/ 57 w 114"/>
                  <a:gd name="T7" fmla="*/ 0 h 67"/>
                  <a:gd name="T8" fmla="*/ 114 w 114"/>
                  <a:gd name="T9" fmla="*/ 33 h 67"/>
                </a:gdLst>
                <a:ahLst/>
                <a:cxnLst>
                  <a:cxn ang="0">
                    <a:pos x="T0" y="T1"/>
                  </a:cxn>
                  <a:cxn ang="0">
                    <a:pos x="T2" y="T3"/>
                  </a:cxn>
                  <a:cxn ang="0">
                    <a:pos x="T4" y="T5"/>
                  </a:cxn>
                  <a:cxn ang="0">
                    <a:pos x="T6" y="T7"/>
                  </a:cxn>
                  <a:cxn ang="0">
                    <a:pos x="T8" y="T9"/>
                  </a:cxn>
                </a:cxnLst>
                <a:rect l="0" t="0" r="r" b="b"/>
                <a:pathLst>
                  <a:path w="114" h="67">
                    <a:moveTo>
                      <a:pt x="114" y="33"/>
                    </a:moveTo>
                    <a:lnTo>
                      <a:pt x="57" y="67"/>
                    </a:lnTo>
                    <a:lnTo>
                      <a:pt x="0" y="33"/>
                    </a:lnTo>
                    <a:lnTo>
                      <a:pt x="57" y="0"/>
                    </a:lnTo>
                    <a:lnTo>
                      <a:pt x="114" y="33"/>
                    </a:lnTo>
                    <a:close/>
                  </a:path>
                </a:pathLst>
              </a:custGeom>
              <a:solidFill>
                <a:srgbClr val="51658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1034" name="Freeform 132"/>
              <p:cNvSpPr/>
              <p:nvPr/>
            </p:nvSpPr>
            <p:spPr bwMode="auto">
              <a:xfrm>
                <a:off x="6232" y="3077"/>
                <a:ext cx="57" cy="42"/>
              </a:xfrm>
              <a:custGeom>
                <a:avLst/>
                <a:gdLst>
                  <a:gd name="T0" fmla="*/ 57 w 57"/>
                  <a:gd name="T1" fmla="*/ 0 h 42"/>
                  <a:gd name="T2" fmla="*/ 57 w 57"/>
                  <a:gd name="T3" fmla="*/ 9 h 42"/>
                  <a:gd name="T4" fmla="*/ 0 w 57"/>
                  <a:gd name="T5" fmla="*/ 42 h 42"/>
                  <a:gd name="T6" fmla="*/ 0 w 57"/>
                  <a:gd name="T7" fmla="*/ 34 h 42"/>
                  <a:gd name="T8" fmla="*/ 57 w 57"/>
                  <a:gd name="T9" fmla="*/ 0 h 42"/>
                </a:gdLst>
                <a:ahLst/>
                <a:cxnLst>
                  <a:cxn ang="0">
                    <a:pos x="T0" y="T1"/>
                  </a:cxn>
                  <a:cxn ang="0">
                    <a:pos x="T2" y="T3"/>
                  </a:cxn>
                  <a:cxn ang="0">
                    <a:pos x="T4" y="T5"/>
                  </a:cxn>
                  <a:cxn ang="0">
                    <a:pos x="T6" y="T7"/>
                  </a:cxn>
                  <a:cxn ang="0">
                    <a:pos x="T8" y="T9"/>
                  </a:cxn>
                </a:cxnLst>
                <a:rect l="0" t="0" r="r" b="b"/>
                <a:pathLst>
                  <a:path w="57" h="42">
                    <a:moveTo>
                      <a:pt x="57" y="0"/>
                    </a:moveTo>
                    <a:lnTo>
                      <a:pt x="57" y="9"/>
                    </a:lnTo>
                    <a:lnTo>
                      <a:pt x="0" y="42"/>
                    </a:lnTo>
                    <a:lnTo>
                      <a:pt x="0" y="34"/>
                    </a:lnTo>
                    <a:lnTo>
                      <a:pt x="57" y="0"/>
                    </a:lnTo>
                    <a:close/>
                  </a:path>
                </a:pathLst>
              </a:custGeom>
              <a:solidFill>
                <a:srgbClr val="283B6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1035" name="Freeform 133"/>
              <p:cNvSpPr/>
              <p:nvPr/>
            </p:nvSpPr>
            <p:spPr bwMode="auto">
              <a:xfrm>
                <a:off x="6175" y="3077"/>
                <a:ext cx="57" cy="42"/>
              </a:xfrm>
              <a:custGeom>
                <a:avLst/>
                <a:gdLst>
                  <a:gd name="T0" fmla="*/ 57 w 57"/>
                  <a:gd name="T1" fmla="*/ 34 h 42"/>
                  <a:gd name="T2" fmla="*/ 57 w 57"/>
                  <a:gd name="T3" fmla="*/ 42 h 42"/>
                  <a:gd name="T4" fmla="*/ 0 w 57"/>
                  <a:gd name="T5" fmla="*/ 9 h 42"/>
                  <a:gd name="T6" fmla="*/ 0 w 57"/>
                  <a:gd name="T7" fmla="*/ 0 h 42"/>
                  <a:gd name="T8" fmla="*/ 57 w 57"/>
                  <a:gd name="T9" fmla="*/ 34 h 42"/>
                </a:gdLst>
                <a:ahLst/>
                <a:cxnLst>
                  <a:cxn ang="0">
                    <a:pos x="T0" y="T1"/>
                  </a:cxn>
                  <a:cxn ang="0">
                    <a:pos x="T2" y="T3"/>
                  </a:cxn>
                  <a:cxn ang="0">
                    <a:pos x="T4" y="T5"/>
                  </a:cxn>
                  <a:cxn ang="0">
                    <a:pos x="T6" y="T7"/>
                  </a:cxn>
                  <a:cxn ang="0">
                    <a:pos x="T8" y="T9"/>
                  </a:cxn>
                </a:cxnLst>
                <a:rect l="0" t="0" r="r" b="b"/>
                <a:pathLst>
                  <a:path w="57" h="42">
                    <a:moveTo>
                      <a:pt x="57" y="34"/>
                    </a:moveTo>
                    <a:lnTo>
                      <a:pt x="57" y="42"/>
                    </a:lnTo>
                    <a:lnTo>
                      <a:pt x="0" y="9"/>
                    </a:lnTo>
                    <a:lnTo>
                      <a:pt x="0" y="0"/>
                    </a:lnTo>
                    <a:lnTo>
                      <a:pt x="57" y="34"/>
                    </a:lnTo>
                    <a:close/>
                  </a:path>
                </a:pathLst>
              </a:custGeom>
              <a:solidFill>
                <a:srgbClr val="283B6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1036" name="Freeform 134"/>
              <p:cNvSpPr/>
              <p:nvPr/>
            </p:nvSpPr>
            <p:spPr bwMode="auto">
              <a:xfrm>
                <a:off x="6267" y="3098"/>
                <a:ext cx="115" cy="67"/>
              </a:xfrm>
              <a:custGeom>
                <a:avLst/>
                <a:gdLst>
                  <a:gd name="T0" fmla="*/ 115 w 115"/>
                  <a:gd name="T1" fmla="*/ 34 h 67"/>
                  <a:gd name="T2" fmla="*/ 58 w 115"/>
                  <a:gd name="T3" fmla="*/ 67 h 67"/>
                  <a:gd name="T4" fmla="*/ 0 w 115"/>
                  <a:gd name="T5" fmla="*/ 34 h 67"/>
                  <a:gd name="T6" fmla="*/ 57 w 115"/>
                  <a:gd name="T7" fmla="*/ 0 h 67"/>
                  <a:gd name="T8" fmla="*/ 115 w 115"/>
                  <a:gd name="T9" fmla="*/ 34 h 67"/>
                </a:gdLst>
                <a:ahLst/>
                <a:cxnLst>
                  <a:cxn ang="0">
                    <a:pos x="T0" y="T1"/>
                  </a:cxn>
                  <a:cxn ang="0">
                    <a:pos x="T2" y="T3"/>
                  </a:cxn>
                  <a:cxn ang="0">
                    <a:pos x="T4" y="T5"/>
                  </a:cxn>
                  <a:cxn ang="0">
                    <a:pos x="T6" y="T7"/>
                  </a:cxn>
                  <a:cxn ang="0">
                    <a:pos x="T8" y="T9"/>
                  </a:cxn>
                </a:cxnLst>
                <a:rect l="0" t="0" r="r" b="b"/>
                <a:pathLst>
                  <a:path w="115" h="67">
                    <a:moveTo>
                      <a:pt x="115" y="34"/>
                    </a:moveTo>
                    <a:lnTo>
                      <a:pt x="58" y="67"/>
                    </a:lnTo>
                    <a:lnTo>
                      <a:pt x="0" y="34"/>
                    </a:lnTo>
                    <a:lnTo>
                      <a:pt x="57" y="0"/>
                    </a:lnTo>
                    <a:lnTo>
                      <a:pt x="115" y="34"/>
                    </a:lnTo>
                    <a:close/>
                  </a:path>
                </a:pathLst>
              </a:custGeom>
              <a:solidFill>
                <a:srgbClr val="51658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1037" name="Freeform 135"/>
              <p:cNvSpPr/>
              <p:nvPr/>
            </p:nvSpPr>
            <p:spPr bwMode="auto">
              <a:xfrm>
                <a:off x="6325" y="3132"/>
                <a:ext cx="57" cy="41"/>
              </a:xfrm>
              <a:custGeom>
                <a:avLst/>
                <a:gdLst>
                  <a:gd name="T0" fmla="*/ 57 w 57"/>
                  <a:gd name="T1" fmla="*/ 0 h 41"/>
                  <a:gd name="T2" fmla="*/ 57 w 57"/>
                  <a:gd name="T3" fmla="*/ 8 h 41"/>
                  <a:gd name="T4" fmla="*/ 0 w 57"/>
                  <a:gd name="T5" fmla="*/ 41 h 41"/>
                  <a:gd name="T6" fmla="*/ 0 w 57"/>
                  <a:gd name="T7" fmla="*/ 33 h 41"/>
                  <a:gd name="T8" fmla="*/ 57 w 57"/>
                  <a:gd name="T9" fmla="*/ 0 h 41"/>
                </a:gdLst>
                <a:ahLst/>
                <a:cxnLst>
                  <a:cxn ang="0">
                    <a:pos x="T0" y="T1"/>
                  </a:cxn>
                  <a:cxn ang="0">
                    <a:pos x="T2" y="T3"/>
                  </a:cxn>
                  <a:cxn ang="0">
                    <a:pos x="T4" y="T5"/>
                  </a:cxn>
                  <a:cxn ang="0">
                    <a:pos x="T6" y="T7"/>
                  </a:cxn>
                  <a:cxn ang="0">
                    <a:pos x="T8" y="T9"/>
                  </a:cxn>
                </a:cxnLst>
                <a:rect l="0" t="0" r="r" b="b"/>
                <a:pathLst>
                  <a:path w="57" h="41">
                    <a:moveTo>
                      <a:pt x="57" y="0"/>
                    </a:moveTo>
                    <a:lnTo>
                      <a:pt x="57" y="8"/>
                    </a:lnTo>
                    <a:lnTo>
                      <a:pt x="0" y="41"/>
                    </a:lnTo>
                    <a:lnTo>
                      <a:pt x="0" y="33"/>
                    </a:lnTo>
                    <a:lnTo>
                      <a:pt x="57" y="0"/>
                    </a:lnTo>
                    <a:close/>
                  </a:path>
                </a:pathLst>
              </a:custGeom>
              <a:solidFill>
                <a:srgbClr val="283B6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1038" name="Freeform 136"/>
              <p:cNvSpPr/>
              <p:nvPr/>
            </p:nvSpPr>
            <p:spPr bwMode="auto">
              <a:xfrm>
                <a:off x="6267" y="3132"/>
                <a:ext cx="58" cy="41"/>
              </a:xfrm>
              <a:custGeom>
                <a:avLst/>
                <a:gdLst>
                  <a:gd name="T0" fmla="*/ 58 w 58"/>
                  <a:gd name="T1" fmla="*/ 33 h 41"/>
                  <a:gd name="T2" fmla="*/ 58 w 58"/>
                  <a:gd name="T3" fmla="*/ 41 h 41"/>
                  <a:gd name="T4" fmla="*/ 0 w 58"/>
                  <a:gd name="T5" fmla="*/ 8 h 41"/>
                  <a:gd name="T6" fmla="*/ 0 w 58"/>
                  <a:gd name="T7" fmla="*/ 0 h 41"/>
                  <a:gd name="T8" fmla="*/ 58 w 58"/>
                  <a:gd name="T9" fmla="*/ 33 h 41"/>
                </a:gdLst>
                <a:ahLst/>
                <a:cxnLst>
                  <a:cxn ang="0">
                    <a:pos x="T0" y="T1"/>
                  </a:cxn>
                  <a:cxn ang="0">
                    <a:pos x="T2" y="T3"/>
                  </a:cxn>
                  <a:cxn ang="0">
                    <a:pos x="T4" y="T5"/>
                  </a:cxn>
                  <a:cxn ang="0">
                    <a:pos x="T6" y="T7"/>
                  </a:cxn>
                  <a:cxn ang="0">
                    <a:pos x="T8" y="T9"/>
                  </a:cxn>
                </a:cxnLst>
                <a:rect l="0" t="0" r="r" b="b"/>
                <a:pathLst>
                  <a:path w="58" h="41">
                    <a:moveTo>
                      <a:pt x="58" y="33"/>
                    </a:moveTo>
                    <a:lnTo>
                      <a:pt x="58" y="41"/>
                    </a:lnTo>
                    <a:lnTo>
                      <a:pt x="0" y="8"/>
                    </a:lnTo>
                    <a:lnTo>
                      <a:pt x="0" y="0"/>
                    </a:lnTo>
                    <a:lnTo>
                      <a:pt x="58" y="33"/>
                    </a:lnTo>
                    <a:close/>
                  </a:path>
                </a:pathLst>
              </a:custGeom>
              <a:solidFill>
                <a:srgbClr val="283B6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1039" name="Freeform 137"/>
              <p:cNvSpPr/>
              <p:nvPr/>
            </p:nvSpPr>
            <p:spPr bwMode="auto">
              <a:xfrm>
                <a:off x="6354" y="3149"/>
                <a:ext cx="115" cy="67"/>
              </a:xfrm>
              <a:custGeom>
                <a:avLst/>
                <a:gdLst>
                  <a:gd name="T0" fmla="*/ 115 w 115"/>
                  <a:gd name="T1" fmla="*/ 33 h 67"/>
                  <a:gd name="T2" fmla="*/ 58 w 115"/>
                  <a:gd name="T3" fmla="*/ 67 h 67"/>
                  <a:gd name="T4" fmla="*/ 0 w 115"/>
                  <a:gd name="T5" fmla="*/ 33 h 67"/>
                  <a:gd name="T6" fmla="*/ 58 w 115"/>
                  <a:gd name="T7" fmla="*/ 0 h 67"/>
                  <a:gd name="T8" fmla="*/ 115 w 115"/>
                  <a:gd name="T9" fmla="*/ 33 h 67"/>
                </a:gdLst>
                <a:ahLst/>
                <a:cxnLst>
                  <a:cxn ang="0">
                    <a:pos x="T0" y="T1"/>
                  </a:cxn>
                  <a:cxn ang="0">
                    <a:pos x="T2" y="T3"/>
                  </a:cxn>
                  <a:cxn ang="0">
                    <a:pos x="T4" y="T5"/>
                  </a:cxn>
                  <a:cxn ang="0">
                    <a:pos x="T6" y="T7"/>
                  </a:cxn>
                  <a:cxn ang="0">
                    <a:pos x="T8" y="T9"/>
                  </a:cxn>
                </a:cxnLst>
                <a:rect l="0" t="0" r="r" b="b"/>
                <a:pathLst>
                  <a:path w="115" h="67">
                    <a:moveTo>
                      <a:pt x="115" y="33"/>
                    </a:moveTo>
                    <a:lnTo>
                      <a:pt x="58" y="67"/>
                    </a:lnTo>
                    <a:lnTo>
                      <a:pt x="0" y="33"/>
                    </a:lnTo>
                    <a:lnTo>
                      <a:pt x="58" y="0"/>
                    </a:lnTo>
                    <a:lnTo>
                      <a:pt x="115" y="33"/>
                    </a:lnTo>
                    <a:close/>
                  </a:path>
                </a:pathLst>
              </a:custGeom>
              <a:solidFill>
                <a:srgbClr val="51658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1040" name="Freeform 138"/>
              <p:cNvSpPr/>
              <p:nvPr/>
            </p:nvSpPr>
            <p:spPr bwMode="auto">
              <a:xfrm>
                <a:off x="6412" y="3182"/>
                <a:ext cx="57" cy="42"/>
              </a:xfrm>
              <a:custGeom>
                <a:avLst/>
                <a:gdLst>
                  <a:gd name="T0" fmla="*/ 57 w 57"/>
                  <a:gd name="T1" fmla="*/ 0 h 42"/>
                  <a:gd name="T2" fmla="*/ 57 w 57"/>
                  <a:gd name="T3" fmla="*/ 9 h 42"/>
                  <a:gd name="T4" fmla="*/ 0 w 57"/>
                  <a:gd name="T5" fmla="*/ 42 h 42"/>
                  <a:gd name="T6" fmla="*/ 0 w 57"/>
                  <a:gd name="T7" fmla="*/ 34 h 42"/>
                  <a:gd name="T8" fmla="*/ 57 w 57"/>
                  <a:gd name="T9" fmla="*/ 0 h 42"/>
                </a:gdLst>
                <a:ahLst/>
                <a:cxnLst>
                  <a:cxn ang="0">
                    <a:pos x="T0" y="T1"/>
                  </a:cxn>
                  <a:cxn ang="0">
                    <a:pos x="T2" y="T3"/>
                  </a:cxn>
                  <a:cxn ang="0">
                    <a:pos x="T4" y="T5"/>
                  </a:cxn>
                  <a:cxn ang="0">
                    <a:pos x="T6" y="T7"/>
                  </a:cxn>
                  <a:cxn ang="0">
                    <a:pos x="T8" y="T9"/>
                  </a:cxn>
                </a:cxnLst>
                <a:rect l="0" t="0" r="r" b="b"/>
                <a:pathLst>
                  <a:path w="57" h="42">
                    <a:moveTo>
                      <a:pt x="57" y="0"/>
                    </a:moveTo>
                    <a:lnTo>
                      <a:pt x="57" y="9"/>
                    </a:lnTo>
                    <a:lnTo>
                      <a:pt x="0" y="42"/>
                    </a:lnTo>
                    <a:lnTo>
                      <a:pt x="0" y="34"/>
                    </a:lnTo>
                    <a:lnTo>
                      <a:pt x="57" y="0"/>
                    </a:lnTo>
                    <a:close/>
                  </a:path>
                </a:pathLst>
              </a:custGeom>
              <a:solidFill>
                <a:srgbClr val="283B6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1041" name="Freeform 139"/>
              <p:cNvSpPr/>
              <p:nvPr/>
            </p:nvSpPr>
            <p:spPr bwMode="auto">
              <a:xfrm>
                <a:off x="6354" y="3182"/>
                <a:ext cx="58" cy="42"/>
              </a:xfrm>
              <a:custGeom>
                <a:avLst/>
                <a:gdLst>
                  <a:gd name="T0" fmla="*/ 58 w 58"/>
                  <a:gd name="T1" fmla="*/ 34 h 42"/>
                  <a:gd name="T2" fmla="*/ 58 w 58"/>
                  <a:gd name="T3" fmla="*/ 42 h 42"/>
                  <a:gd name="T4" fmla="*/ 0 w 58"/>
                  <a:gd name="T5" fmla="*/ 9 h 42"/>
                  <a:gd name="T6" fmla="*/ 0 w 58"/>
                  <a:gd name="T7" fmla="*/ 0 h 42"/>
                  <a:gd name="T8" fmla="*/ 58 w 58"/>
                  <a:gd name="T9" fmla="*/ 34 h 42"/>
                </a:gdLst>
                <a:ahLst/>
                <a:cxnLst>
                  <a:cxn ang="0">
                    <a:pos x="T0" y="T1"/>
                  </a:cxn>
                  <a:cxn ang="0">
                    <a:pos x="T2" y="T3"/>
                  </a:cxn>
                  <a:cxn ang="0">
                    <a:pos x="T4" y="T5"/>
                  </a:cxn>
                  <a:cxn ang="0">
                    <a:pos x="T6" y="T7"/>
                  </a:cxn>
                  <a:cxn ang="0">
                    <a:pos x="T8" y="T9"/>
                  </a:cxn>
                </a:cxnLst>
                <a:rect l="0" t="0" r="r" b="b"/>
                <a:pathLst>
                  <a:path w="58" h="42">
                    <a:moveTo>
                      <a:pt x="58" y="34"/>
                    </a:moveTo>
                    <a:lnTo>
                      <a:pt x="58" y="42"/>
                    </a:lnTo>
                    <a:lnTo>
                      <a:pt x="0" y="9"/>
                    </a:lnTo>
                    <a:lnTo>
                      <a:pt x="0" y="0"/>
                    </a:lnTo>
                    <a:lnTo>
                      <a:pt x="58" y="34"/>
                    </a:lnTo>
                    <a:close/>
                  </a:path>
                </a:pathLst>
              </a:custGeom>
              <a:solidFill>
                <a:srgbClr val="283B6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1042" name="Freeform 140"/>
              <p:cNvSpPr/>
              <p:nvPr/>
            </p:nvSpPr>
            <p:spPr bwMode="auto">
              <a:xfrm>
                <a:off x="6412" y="3182"/>
                <a:ext cx="115" cy="66"/>
              </a:xfrm>
              <a:custGeom>
                <a:avLst/>
                <a:gdLst>
                  <a:gd name="T0" fmla="*/ 115 w 115"/>
                  <a:gd name="T1" fmla="*/ 34 h 66"/>
                  <a:gd name="T2" fmla="*/ 58 w 115"/>
                  <a:gd name="T3" fmla="*/ 66 h 66"/>
                  <a:gd name="T4" fmla="*/ 0 w 115"/>
                  <a:gd name="T5" fmla="*/ 34 h 66"/>
                  <a:gd name="T6" fmla="*/ 57 w 115"/>
                  <a:gd name="T7" fmla="*/ 0 h 66"/>
                  <a:gd name="T8" fmla="*/ 115 w 115"/>
                  <a:gd name="T9" fmla="*/ 34 h 66"/>
                </a:gdLst>
                <a:ahLst/>
                <a:cxnLst>
                  <a:cxn ang="0">
                    <a:pos x="T0" y="T1"/>
                  </a:cxn>
                  <a:cxn ang="0">
                    <a:pos x="T2" y="T3"/>
                  </a:cxn>
                  <a:cxn ang="0">
                    <a:pos x="T4" y="T5"/>
                  </a:cxn>
                  <a:cxn ang="0">
                    <a:pos x="T6" y="T7"/>
                  </a:cxn>
                  <a:cxn ang="0">
                    <a:pos x="T8" y="T9"/>
                  </a:cxn>
                </a:cxnLst>
                <a:rect l="0" t="0" r="r" b="b"/>
                <a:pathLst>
                  <a:path w="115" h="66">
                    <a:moveTo>
                      <a:pt x="115" y="34"/>
                    </a:moveTo>
                    <a:lnTo>
                      <a:pt x="58" y="66"/>
                    </a:lnTo>
                    <a:lnTo>
                      <a:pt x="0" y="34"/>
                    </a:lnTo>
                    <a:lnTo>
                      <a:pt x="57" y="0"/>
                    </a:lnTo>
                    <a:lnTo>
                      <a:pt x="115" y="34"/>
                    </a:lnTo>
                    <a:close/>
                  </a:path>
                </a:pathLst>
              </a:custGeom>
              <a:solidFill>
                <a:srgbClr val="51658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1043" name="Freeform 141"/>
              <p:cNvSpPr/>
              <p:nvPr/>
            </p:nvSpPr>
            <p:spPr bwMode="auto">
              <a:xfrm>
                <a:off x="6470" y="3216"/>
                <a:ext cx="57" cy="40"/>
              </a:xfrm>
              <a:custGeom>
                <a:avLst/>
                <a:gdLst>
                  <a:gd name="T0" fmla="*/ 57 w 57"/>
                  <a:gd name="T1" fmla="*/ 0 h 40"/>
                  <a:gd name="T2" fmla="*/ 57 w 57"/>
                  <a:gd name="T3" fmla="*/ 8 h 40"/>
                  <a:gd name="T4" fmla="*/ 0 w 57"/>
                  <a:gd name="T5" fmla="*/ 40 h 40"/>
                  <a:gd name="T6" fmla="*/ 0 w 57"/>
                  <a:gd name="T7" fmla="*/ 32 h 40"/>
                  <a:gd name="T8" fmla="*/ 57 w 57"/>
                  <a:gd name="T9" fmla="*/ 0 h 40"/>
                </a:gdLst>
                <a:ahLst/>
                <a:cxnLst>
                  <a:cxn ang="0">
                    <a:pos x="T0" y="T1"/>
                  </a:cxn>
                  <a:cxn ang="0">
                    <a:pos x="T2" y="T3"/>
                  </a:cxn>
                  <a:cxn ang="0">
                    <a:pos x="T4" y="T5"/>
                  </a:cxn>
                  <a:cxn ang="0">
                    <a:pos x="T6" y="T7"/>
                  </a:cxn>
                  <a:cxn ang="0">
                    <a:pos x="T8" y="T9"/>
                  </a:cxn>
                </a:cxnLst>
                <a:rect l="0" t="0" r="r" b="b"/>
                <a:pathLst>
                  <a:path w="57" h="40">
                    <a:moveTo>
                      <a:pt x="57" y="0"/>
                    </a:moveTo>
                    <a:lnTo>
                      <a:pt x="57" y="8"/>
                    </a:lnTo>
                    <a:lnTo>
                      <a:pt x="0" y="40"/>
                    </a:lnTo>
                    <a:lnTo>
                      <a:pt x="0" y="32"/>
                    </a:lnTo>
                    <a:lnTo>
                      <a:pt x="57" y="0"/>
                    </a:lnTo>
                    <a:close/>
                  </a:path>
                </a:pathLst>
              </a:custGeom>
              <a:solidFill>
                <a:srgbClr val="283B6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1044" name="Freeform 142"/>
              <p:cNvSpPr/>
              <p:nvPr/>
            </p:nvSpPr>
            <p:spPr bwMode="auto">
              <a:xfrm>
                <a:off x="6412" y="3216"/>
                <a:ext cx="58" cy="40"/>
              </a:xfrm>
              <a:custGeom>
                <a:avLst/>
                <a:gdLst>
                  <a:gd name="T0" fmla="*/ 58 w 58"/>
                  <a:gd name="T1" fmla="*/ 32 h 40"/>
                  <a:gd name="T2" fmla="*/ 58 w 58"/>
                  <a:gd name="T3" fmla="*/ 40 h 40"/>
                  <a:gd name="T4" fmla="*/ 0 w 58"/>
                  <a:gd name="T5" fmla="*/ 8 h 40"/>
                  <a:gd name="T6" fmla="*/ 0 w 58"/>
                  <a:gd name="T7" fmla="*/ 0 h 40"/>
                  <a:gd name="T8" fmla="*/ 58 w 58"/>
                  <a:gd name="T9" fmla="*/ 32 h 40"/>
                </a:gdLst>
                <a:ahLst/>
                <a:cxnLst>
                  <a:cxn ang="0">
                    <a:pos x="T0" y="T1"/>
                  </a:cxn>
                  <a:cxn ang="0">
                    <a:pos x="T2" y="T3"/>
                  </a:cxn>
                  <a:cxn ang="0">
                    <a:pos x="T4" y="T5"/>
                  </a:cxn>
                  <a:cxn ang="0">
                    <a:pos x="T6" y="T7"/>
                  </a:cxn>
                  <a:cxn ang="0">
                    <a:pos x="T8" y="T9"/>
                  </a:cxn>
                </a:cxnLst>
                <a:rect l="0" t="0" r="r" b="b"/>
                <a:pathLst>
                  <a:path w="58" h="40">
                    <a:moveTo>
                      <a:pt x="58" y="32"/>
                    </a:moveTo>
                    <a:lnTo>
                      <a:pt x="58" y="40"/>
                    </a:lnTo>
                    <a:lnTo>
                      <a:pt x="0" y="8"/>
                    </a:lnTo>
                    <a:lnTo>
                      <a:pt x="0" y="0"/>
                    </a:lnTo>
                    <a:lnTo>
                      <a:pt x="58" y="32"/>
                    </a:lnTo>
                    <a:close/>
                  </a:path>
                </a:pathLst>
              </a:custGeom>
              <a:solidFill>
                <a:srgbClr val="283B6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1045" name="Freeform 143"/>
              <p:cNvSpPr/>
              <p:nvPr/>
            </p:nvSpPr>
            <p:spPr bwMode="auto">
              <a:xfrm>
                <a:off x="5465" y="2741"/>
                <a:ext cx="169" cy="98"/>
              </a:xfrm>
              <a:custGeom>
                <a:avLst/>
                <a:gdLst>
                  <a:gd name="T0" fmla="*/ 169 w 169"/>
                  <a:gd name="T1" fmla="*/ 65 h 98"/>
                  <a:gd name="T2" fmla="*/ 112 w 169"/>
                  <a:gd name="T3" fmla="*/ 98 h 98"/>
                  <a:gd name="T4" fmla="*/ 0 w 169"/>
                  <a:gd name="T5" fmla="*/ 33 h 98"/>
                  <a:gd name="T6" fmla="*/ 57 w 169"/>
                  <a:gd name="T7" fmla="*/ 0 h 98"/>
                  <a:gd name="T8" fmla="*/ 169 w 169"/>
                  <a:gd name="T9" fmla="*/ 65 h 98"/>
                </a:gdLst>
                <a:ahLst/>
                <a:cxnLst>
                  <a:cxn ang="0">
                    <a:pos x="T0" y="T1"/>
                  </a:cxn>
                  <a:cxn ang="0">
                    <a:pos x="T2" y="T3"/>
                  </a:cxn>
                  <a:cxn ang="0">
                    <a:pos x="T4" y="T5"/>
                  </a:cxn>
                  <a:cxn ang="0">
                    <a:pos x="T6" y="T7"/>
                  </a:cxn>
                  <a:cxn ang="0">
                    <a:pos x="T8" y="T9"/>
                  </a:cxn>
                </a:cxnLst>
                <a:rect l="0" t="0" r="r" b="b"/>
                <a:pathLst>
                  <a:path w="169" h="98">
                    <a:moveTo>
                      <a:pt x="169" y="65"/>
                    </a:moveTo>
                    <a:lnTo>
                      <a:pt x="112" y="98"/>
                    </a:lnTo>
                    <a:lnTo>
                      <a:pt x="0" y="33"/>
                    </a:lnTo>
                    <a:lnTo>
                      <a:pt x="57" y="0"/>
                    </a:lnTo>
                    <a:lnTo>
                      <a:pt x="169" y="65"/>
                    </a:lnTo>
                    <a:close/>
                  </a:path>
                </a:pathLst>
              </a:custGeom>
              <a:solidFill>
                <a:srgbClr val="51658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1046" name="Freeform 144"/>
              <p:cNvSpPr/>
              <p:nvPr/>
            </p:nvSpPr>
            <p:spPr bwMode="auto">
              <a:xfrm>
                <a:off x="5577" y="2806"/>
                <a:ext cx="57" cy="42"/>
              </a:xfrm>
              <a:custGeom>
                <a:avLst/>
                <a:gdLst>
                  <a:gd name="T0" fmla="*/ 57 w 57"/>
                  <a:gd name="T1" fmla="*/ 0 h 42"/>
                  <a:gd name="T2" fmla="*/ 57 w 57"/>
                  <a:gd name="T3" fmla="*/ 9 h 42"/>
                  <a:gd name="T4" fmla="*/ 0 w 57"/>
                  <a:gd name="T5" fmla="*/ 42 h 42"/>
                  <a:gd name="T6" fmla="*/ 0 w 57"/>
                  <a:gd name="T7" fmla="*/ 33 h 42"/>
                  <a:gd name="T8" fmla="*/ 57 w 57"/>
                  <a:gd name="T9" fmla="*/ 0 h 42"/>
                </a:gdLst>
                <a:ahLst/>
                <a:cxnLst>
                  <a:cxn ang="0">
                    <a:pos x="T0" y="T1"/>
                  </a:cxn>
                  <a:cxn ang="0">
                    <a:pos x="T2" y="T3"/>
                  </a:cxn>
                  <a:cxn ang="0">
                    <a:pos x="T4" y="T5"/>
                  </a:cxn>
                  <a:cxn ang="0">
                    <a:pos x="T6" y="T7"/>
                  </a:cxn>
                  <a:cxn ang="0">
                    <a:pos x="T8" y="T9"/>
                  </a:cxn>
                </a:cxnLst>
                <a:rect l="0" t="0" r="r" b="b"/>
                <a:pathLst>
                  <a:path w="57" h="42">
                    <a:moveTo>
                      <a:pt x="57" y="0"/>
                    </a:moveTo>
                    <a:lnTo>
                      <a:pt x="57" y="9"/>
                    </a:lnTo>
                    <a:lnTo>
                      <a:pt x="0" y="42"/>
                    </a:lnTo>
                    <a:lnTo>
                      <a:pt x="0" y="33"/>
                    </a:lnTo>
                    <a:lnTo>
                      <a:pt x="57" y="0"/>
                    </a:lnTo>
                    <a:close/>
                  </a:path>
                </a:pathLst>
              </a:custGeom>
              <a:solidFill>
                <a:srgbClr val="283B6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1047" name="Freeform 145"/>
              <p:cNvSpPr/>
              <p:nvPr/>
            </p:nvSpPr>
            <p:spPr bwMode="auto">
              <a:xfrm>
                <a:off x="5465" y="2774"/>
                <a:ext cx="112" cy="74"/>
              </a:xfrm>
              <a:custGeom>
                <a:avLst/>
                <a:gdLst>
                  <a:gd name="T0" fmla="*/ 112 w 112"/>
                  <a:gd name="T1" fmla="*/ 65 h 74"/>
                  <a:gd name="T2" fmla="*/ 112 w 112"/>
                  <a:gd name="T3" fmla="*/ 74 h 74"/>
                  <a:gd name="T4" fmla="*/ 0 w 112"/>
                  <a:gd name="T5" fmla="*/ 9 h 74"/>
                  <a:gd name="T6" fmla="*/ 0 w 112"/>
                  <a:gd name="T7" fmla="*/ 0 h 74"/>
                  <a:gd name="T8" fmla="*/ 112 w 112"/>
                  <a:gd name="T9" fmla="*/ 65 h 74"/>
                </a:gdLst>
                <a:ahLst/>
                <a:cxnLst>
                  <a:cxn ang="0">
                    <a:pos x="T0" y="T1"/>
                  </a:cxn>
                  <a:cxn ang="0">
                    <a:pos x="T2" y="T3"/>
                  </a:cxn>
                  <a:cxn ang="0">
                    <a:pos x="T4" y="T5"/>
                  </a:cxn>
                  <a:cxn ang="0">
                    <a:pos x="T6" y="T7"/>
                  </a:cxn>
                  <a:cxn ang="0">
                    <a:pos x="T8" y="T9"/>
                  </a:cxn>
                </a:cxnLst>
                <a:rect l="0" t="0" r="r" b="b"/>
                <a:pathLst>
                  <a:path w="112" h="74">
                    <a:moveTo>
                      <a:pt x="112" y="65"/>
                    </a:moveTo>
                    <a:lnTo>
                      <a:pt x="112" y="74"/>
                    </a:lnTo>
                    <a:lnTo>
                      <a:pt x="0" y="9"/>
                    </a:lnTo>
                    <a:lnTo>
                      <a:pt x="0" y="0"/>
                    </a:lnTo>
                    <a:lnTo>
                      <a:pt x="112" y="65"/>
                    </a:lnTo>
                    <a:close/>
                  </a:path>
                </a:pathLst>
              </a:custGeom>
              <a:solidFill>
                <a:srgbClr val="283B6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1048" name="Freeform 146"/>
              <p:cNvSpPr/>
              <p:nvPr/>
            </p:nvSpPr>
            <p:spPr bwMode="auto">
              <a:xfrm>
                <a:off x="5655" y="2852"/>
                <a:ext cx="116" cy="67"/>
              </a:xfrm>
              <a:custGeom>
                <a:avLst/>
                <a:gdLst>
                  <a:gd name="T0" fmla="*/ 116 w 116"/>
                  <a:gd name="T1" fmla="*/ 33 h 67"/>
                  <a:gd name="T2" fmla="*/ 59 w 116"/>
                  <a:gd name="T3" fmla="*/ 67 h 67"/>
                  <a:gd name="T4" fmla="*/ 0 w 116"/>
                  <a:gd name="T5" fmla="*/ 33 h 67"/>
                  <a:gd name="T6" fmla="*/ 59 w 116"/>
                  <a:gd name="T7" fmla="*/ 0 h 67"/>
                  <a:gd name="T8" fmla="*/ 116 w 116"/>
                  <a:gd name="T9" fmla="*/ 33 h 67"/>
                </a:gdLst>
                <a:ahLst/>
                <a:cxnLst>
                  <a:cxn ang="0">
                    <a:pos x="T0" y="T1"/>
                  </a:cxn>
                  <a:cxn ang="0">
                    <a:pos x="T2" y="T3"/>
                  </a:cxn>
                  <a:cxn ang="0">
                    <a:pos x="T4" y="T5"/>
                  </a:cxn>
                  <a:cxn ang="0">
                    <a:pos x="T6" y="T7"/>
                  </a:cxn>
                  <a:cxn ang="0">
                    <a:pos x="T8" y="T9"/>
                  </a:cxn>
                </a:cxnLst>
                <a:rect l="0" t="0" r="r" b="b"/>
                <a:pathLst>
                  <a:path w="116" h="67">
                    <a:moveTo>
                      <a:pt x="116" y="33"/>
                    </a:moveTo>
                    <a:lnTo>
                      <a:pt x="59" y="67"/>
                    </a:lnTo>
                    <a:lnTo>
                      <a:pt x="0" y="33"/>
                    </a:lnTo>
                    <a:lnTo>
                      <a:pt x="59" y="0"/>
                    </a:lnTo>
                    <a:lnTo>
                      <a:pt x="116" y="33"/>
                    </a:lnTo>
                    <a:close/>
                  </a:path>
                </a:pathLst>
              </a:custGeom>
              <a:solidFill>
                <a:srgbClr val="51658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1049" name="Freeform 147"/>
              <p:cNvSpPr/>
              <p:nvPr/>
            </p:nvSpPr>
            <p:spPr bwMode="auto">
              <a:xfrm>
                <a:off x="5714" y="2885"/>
                <a:ext cx="57" cy="42"/>
              </a:xfrm>
              <a:custGeom>
                <a:avLst/>
                <a:gdLst>
                  <a:gd name="T0" fmla="*/ 57 w 57"/>
                  <a:gd name="T1" fmla="*/ 0 h 42"/>
                  <a:gd name="T2" fmla="*/ 57 w 57"/>
                  <a:gd name="T3" fmla="*/ 9 h 42"/>
                  <a:gd name="T4" fmla="*/ 0 w 57"/>
                  <a:gd name="T5" fmla="*/ 42 h 42"/>
                  <a:gd name="T6" fmla="*/ 0 w 57"/>
                  <a:gd name="T7" fmla="*/ 34 h 42"/>
                  <a:gd name="T8" fmla="*/ 57 w 57"/>
                  <a:gd name="T9" fmla="*/ 0 h 42"/>
                </a:gdLst>
                <a:ahLst/>
                <a:cxnLst>
                  <a:cxn ang="0">
                    <a:pos x="T0" y="T1"/>
                  </a:cxn>
                  <a:cxn ang="0">
                    <a:pos x="T2" y="T3"/>
                  </a:cxn>
                  <a:cxn ang="0">
                    <a:pos x="T4" y="T5"/>
                  </a:cxn>
                  <a:cxn ang="0">
                    <a:pos x="T6" y="T7"/>
                  </a:cxn>
                  <a:cxn ang="0">
                    <a:pos x="T8" y="T9"/>
                  </a:cxn>
                </a:cxnLst>
                <a:rect l="0" t="0" r="r" b="b"/>
                <a:pathLst>
                  <a:path w="57" h="42">
                    <a:moveTo>
                      <a:pt x="57" y="0"/>
                    </a:moveTo>
                    <a:lnTo>
                      <a:pt x="57" y="9"/>
                    </a:lnTo>
                    <a:lnTo>
                      <a:pt x="0" y="42"/>
                    </a:lnTo>
                    <a:lnTo>
                      <a:pt x="0" y="34"/>
                    </a:lnTo>
                    <a:lnTo>
                      <a:pt x="57" y="0"/>
                    </a:lnTo>
                    <a:close/>
                  </a:path>
                </a:pathLst>
              </a:custGeom>
              <a:solidFill>
                <a:srgbClr val="283B6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1050" name="Freeform 148"/>
              <p:cNvSpPr/>
              <p:nvPr/>
            </p:nvSpPr>
            <p:spPr bwMode="auto">
              <a:xfrm>
                <a:off x="5655" y="2885"/>
                <a:ext cx="59" cy="42"/>
              </a:xfrm>
              <a:custGeom>
                <a:avLst/>
                <a:gdLst>
                  <a:gd name="T0" fmla="*/ 59 w 59"/>
                  <a:gd name="T1" fmla="*/ 34 h 42"/>
                  <a:gd name="T2" fmla="*/ 59 w 59"/>
                  <a:gd name="T3" fmla="*/ 42 h 42"/>
                  <a:gd name="T4" fmla="*/ 0 w 59"/>
                  <a:gd name="T5" fmla="*/ 9 h 42"/>
                  <a:gd name="T6" fmla="*/ 0 w 59"/>
                  <a:gd name="T7" fmla="*/ 0 h 42"/>
                  <a:gd name="T8" fmla="*/ 59 w 59"/>
                  <a:gd name="T9" fmla="*/ 34 h 42"/>
                </a:gdLst>
                <a:ahLst/>
                <a:cxnLst>
                  <a:cxn ang="0">
                    <a:pos x="T0" y="T1"/>
                  </a:cxn>
                  <a:cxn ang="0">
                    <a:pos x="T2" y="T3"/>
                  </a:cxn>
                  <a:cxn ang="0">
                    <a:pos x="T4" y="T5"/>
                  </a:cxn>
                  <a:cxn ang="0">
                    <a:pos x="T6" y="T7"/>
                  </a:cxn>
                  <a:cxn ang="0">
                    <a:pos x="T8" y="T9"/>
                  </a:cxn>
                </a:cxnLst>
                <a:rect l="0" t="0" r="r" b="b"/>
                <a:pathLst>
                  <a:path w="59" h="42">
                    <a:moveTo>
                      <a:pt x="59" y="34"/>
                    </a:moveTo>
                    <a:lnTo>
                      <a:pt x="59" y="42"/>
                    </a:lnTo>
                    <a:lnTo>
                      <a:pt x="0" y="9"/>
                    </a:lnTo>
                    <a:lnTo>
                      <a:pt x="0" y="0"/>
                    </a:lnTo>
                    <a:lnTo>
                      <a:pt x="59" y="34"/>
                    </a:lnTo>
                    <a:close/>
                  </a:path>
                </a:pathLst>
              </a:custGeom>
              <a:solidFill>
                <a:srgbClr val="283B6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1051" name="Freeform 149"/>
              <p:cNvSpPr/>
              <p:nvPr/>
            </p:nvSpPr>
            <p:spPr bwMode="auto">
              <a:xfrm>
                <a:off x="5536" y="2782"/>
                <a:ext cx="114" cy="67"/>
              </a:xfrm>
              <a:custGeom>
                <a:avLst/>
                <a:gdLst>
                  <a:gd name="T0" fmla="*/ 114 w 114"/>
                  <a:gd name="T1" fmla="*/ 34 h 67"/>
                  <a:gd name="T2" fmla="*/ 57 w 114"/>
                  <a:gd name="T3" fmla="*/ 67 h 67"/>
                  <a:gd name="T4" fmla="*/ 0 w 114"/>
                  <a:gd name="T5" fmla="*/ 34 h 67"/>
                  <a:gd name="T6" fmla="*/ 57 w 114"/>
                  <a:gd name="T7" fmla="*/ 0 h 67"/>
                  <a:gd name="T8" fmla="*/ 114 w 114"/>
                  <a:gd name="T9" fmla="*/ 34 h 67"/>
                </a:gdLst>
                <a:ahLst/>
                <a:cxnLst>
                  <a:cxn ang="0">
                    <a:pos x="T0" y="T1"/>
                  </a:cxn>
                  <a:cxn ang="0">
                    <a:pos x="T2" y="T3"/>
                  </a:cxn>
                  <a:cxn ang="0">
                    <a:pos x="T4" y="T5"/>
                  </a:cxn>
                  <a:cxn ang="0">
                    <a:pos x="T6" y="T7"/>
                  </a:cxn>
                  <a:cxn ang="0">
                    <a:pos x="T8" y="T9"/>
                  </a:cxn>
                </a:cxnLst>
                <a:rect l="0" t="0" r="r" b="b"/>
                <a:pathLst>
                  <a:path w="114" h="67">
                    <a:moveTo>
                      <a:pt x="114" y="34"/>
                    </a:moveTo>
                    <a:lnTo>
                      <a:pt x="57" y="67"/>
                    </a:lnTo>
                    <a:lnTo>
                      <a:pt x="0" y="34"/>
                    </a:lnTo>
                    <a:lnTo>
                      <a:pt x="57" y="0"/>
                    </a:lnTo>
                    <a:lnTo>
                      <a:pt x="114" y="34"/>
                    </a:lnTo>
                    <a:close/>
                  </a:path>
                </a:pathLst>
              </a:custGeom>
              <a:solidFill>
                <a:srgbClr val="51658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1052" name="Freeform 150"/>
              <p:cNvSpPr/>
              <p:nvPr/>
            </p:nvSpPr>
            <p:spPr bwMode="auto">
              <a:xfrm>
                <a:off x="5593" y="2816"/>
                <a:ext cx="57" cy="41"/>
              </a:xfrm>
              <a:custGeom>
                <a:avLst/>
                <a:gdLst>
                  <a:gd name="T0" fmla="*/ 57 w 57"/>
                  <a:gd name="T1" fmla="*/ 0 h 41"/>
                  <a:gd name="T2" fmla="*/ 57 w 57"/>
                  <a:gd name="T3" fmla="*/ 8 h 41"/>
                  <a:gd name="T4" fmla="*/ 0 w 57"/>
                  <a:gd name="T5" fmla="*/ 41 h 41"/>
                  <a:gd name="T6" fmla="*/ 0 w 57"/>
                  <a:gd name="T7" fmla="*/ 33 h 41"/>
                  <a:gd name="T8" fmla="*/ 57 w 57"/>
                  <a:gd name="T9" fmla="*/ 0 h 41"/>
                </a:gdLst>
                <a:ahLst/>
                <a:cxnLst>
                  <a:cxn ang="0">
                    <a:pos x="T0" y="T1"/>
                  </a:cxn>
                  <a:cxn ang="0">
                    <a:pos x="T2" y="T3"/>
                  </a:cxn>
                  <a:cxn ang="0">
                    <a:pos x="T4" y="T5"/>
                  </a:cxn>
                  <a:cxn ang="0">
                    <a:pos x="T6" y="T7"/>
                  </a:cxn>
                  <a:cxn ang="0">
                    <a:pos x="T8" y="T9"/>
                  </a:cxn>
                </a:cxnLst>
                <a:rect l="0" t="0" r="r" b="b"/>
                <a:pathLst>
                  <a:path w="57" h="41">
                    <a:moveTo>
                      <a:pt x="57" y="0"/>
                    </a:moveTo>
                    <a:lnTo>
                      <a:pt x="57" y="8"/>
                    </a:lnTo>
                    <a:lnTo>
                      <a:pt x="0" y="41"/>
                    </a:lnTo>
                    <a:lnTo>
                      <a:pt x="0" y="33"/>
                    </a:lnTo>
                    <a:lnTo>
                      <a:pt x="57" y="0"/>
                    </a:lnTo>
                    <a:close/>
                  </a:path>
                </a:pathLst>
              </a:custGeom>
              <a:solidFill>
                <a:srgbClr val="283B6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1053" name="Freeform 151"/>
              <p:cNvSpPr/>
              <p:nvPr/>
            </p:nvSpPr>
            <p:spPr bwMode="auto">
              <a:xfrm>
                <a:off x="5536" y="2816"/>
                <a:ext cx="57" cy="41"/>
              </a:xfrm>
              <a:custGeom>
                <a:avLst/>
                <a:gdLst>
                  <a:gd name="T0" fmla="*/ 57 w 57"/>
                  <a:gd name="T1" fmla="*/ 33 h 41"/>
                  <a:gd name="T2" fmla="*/ 57 w 57"/>
                  <a:gd name="T3" fmla="*/ 41 h 41"/>
                  <a:gd name="T4" fmla="*/ 0 w 57"/>
                  <a:gd name="T5" fmla="*/ 8 h 41"/>
                  <a:gd name="T6" fmla="*/ 0 w 57"/>
                  <a:gd name="T7" fmla="*/ 0 h 41"/>
                  <a:gd name="T8" fmla="*/ 57 w 57"/>
                  <a:gd name="T9" fmla="*/ 33 h 41"/>
                </a:gdLst>
                <a:ahLst/>
                <a:cxnLst>
                  <a:cxn ang="0">
                    <a:pos x="T0" y="T1"/>
                  </a:cxn>
                  <a:cxn ang="0">
                    <a:pos x="T2" y="T3"/>
                  </a:cxn>
                  <a:cxn ang="0">
                    <a:pos x="T4" y="T5"/>
                  </a:cxn>
                  <a:cxn ang="0">
                    <a:pos x="T6" y="T7"/>
                  </a:cxn>
                  <a:cxn ang="0">
                    <a:pos x="T8" y="T9"/>
                  </a:cxn>
                </a:cxnLst>
                <a:rect l="0" t="0" r="r" b="b"/>
                <a:pathLst>
                  <a:path w="57" h="41">
                    <a:moveTo>
                      <a:pt x="57" y="33"/>
                    </a:moveTo>
                    <a:lnTo>
                      <a:pt x="57" y="41"/>
                    </a:lnTo>
                    <a:lnTo>
                      <a:pt x="0" y="8"/>
                    </a:lnTo>
                    <a:lnTo>
                      <a:pt x="0" y="0"/>
                    </a:lnTo>
                    <a:lnTo>
                      <a:pt x="57" y="33"/>
                    </a:lnTo>
                    <a:close/>
                  </a:path>
                </a:pathLst>
              </a:custGeom>
              <a:solidFill>
                <a:srgbClr val="283B6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1054" name="Freeform 152"/>
              <p:cNvSpPr/>
              <p:nvPr/>
            </p:nvSpPr>
            <p:spPr bwMode="auto">
              <a:xfrm>
                <a:off x="5564" y="2799"/>
                <a:ext cx="115" cy="66"/>
              </a:xfrm>
              <a:custGeom>
                <a:avLst/>
                <a:gdLst>
                  <a:gd name="T0" fmla="*/ 115 w 115"/>
                  <a:gd name="T1" fmla="*/ 33 h 66"/>
                  <a:gd name="T2" fmla="*/ 58 w 115"/>
                  <a:gd name="T3" fmla="*/ 66 h 66"/>
                  <a:gd name="T4" fmla="*/ 0 w 115"/>
                  <a:gd name="T5" fmla="*/ 33 h 66"/>
                  <a:gd name="T6" fmla="*/ 58 w 115"/>
                  <a:gd name="T7" fmla="*/ 0 h 66"/>
                  <a:gd name="T8" fmla="*/ 115 w 115"/>
                  <a:gd name="T9" fmla="*/ 33 h 66"/>
                </a:gdLst>
                <a:ahLst/>
                <a:cxnLst>
                  <a:cxn ang="0">
                    <a:pos x="T0" y="T1"/>
                  </a:cxn>
                  <a:cxn ang="0">
                    <a:pos x="T2" y="T3"/>
                  </a:cxn>
                  <a:cxn ang="0">
                    <a:pos x="T4" y="T5"/>
                  </a:cxn>
                  <a:cxn ang="0">
                    <a:pos x="T6" y="T7"/>
                  </a:cxn>
                  <a:cxn ang="0">
                    <a:pos x="T8" y="T9"/>
                  </a:cxn>
                </a:cxnLst>
                <a:rect l="0" t="0" r="r" b="b"/>
                <a:pathLst>
                  <a:path w="115" h="66">
                    <a:moveTo>
                      <a:pt x="115" y="33"/>
                    </a:moveTo>
                    <a:lnTo>
                      <a:pt x="58" y="66"/>
                    </a:lnTo>
                    <a:lnTo>
                      <a:pt x="0" y="33"/>
                    </a:lnTo>
                    <a:lnTo>
                      <a:pt x="58" y="0"/>
                    </a:lnTo>
                    <a:lnTo>
                      <a:pt x="115" y="33"/>
                    </a:lnTo>
                    <a:close/>
                  </a:path>
                </a:pathLst>
              </a:custGeom>
              <a:solidFill>
                <a:srgbClr val="51658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1055" name="Freeform 153"/>
              <p:cNvSpPr/>
              <p:nvPr/>
            </p:nvSpPr>
            <p:spPr bwMode="auto">
              <a:xfrm>
                <a:off x="5622" y="2832"/>
                <a:ext cx="57" cy="42"/>
              </a:xfrm>
              <a:custGeom>
                <a:avLst/>
                <a:gdLst>
                  <a:gd name="T0" fmla="*/ 57 w 57"/>
                  <a:gd name="T1" fmla="*/ 0 h 42"/>
                  <a:gd name="T2" fmla="*/ 57 w 57"/>
                  <a:gd name="T3" fmla="*/ 9 h 42"/>
                  <a:gd name="T4" fmla="*/ 0 w 57"/>
                  <a:gd name="T5" fmla="*/ 42 h 42"/>
                  <a:gd name="T6" fmla="*/ 0 w 57"/>
                  <a:gd name="T7" fmla="*/ 33 h 42"/>
                  <a:gd name="T8" fmla="*/ 57 w 57"/>
                  <a:gd name="T9" fmla="*/ 0 h 42"/>
                </a:gdLst>
                <a:ahLst/>
                <a:cxnLst>
                  <a:cxn ang="0">
                    <a:pos x="T0" y="T1"/>
                  </a:cxn>
                  <a:cxn ang="0">
                    <a:pos x="T2" y="T3"/>
                  </a:cxn>
                  <a:cxn ang="0">
                    <a:pos x="T4" y="T5"/>
                  </a:cxn>
                  <a:cxn ang="0">
                    <a:pos x="T6" y="T7"/>
                  </a:cxn>
                  <a:cxn ang="0">
                    <a:pos x="T8" y="T9"/>
                  </a:cxn>
                </a:cxnLst>
                <a:rect l="0" t="0" r="r" b="b"/>
                <a:pathLst>
                  <a:path w="57" h="42">
                    <a:moveTo>
                      <a:pt x="57" y="0"/>
                    </a:moveTo>
                    <a:lnTo>
                      <a:pt x="57" y="9"/>
                    </a:lnTo>
                    <a:lnTo>
                      <a:pt x="0" y="42"/>
                    </a:lnTo>
                    <a:lnTo>
                      <a:pt x="0" y="33"/>
                    </a:lnTo>
                    <a:lnTo>
                      <a:pt x="57" y="0"/>
                    </a:lnTo>
                    <a:close/>
                  </a:path>
                </a:pathLst>
              </a:custGeom>
              <a:solidFill>
                <a:srgbClr val="283B6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1056" name="Freeform 154"/>
              <p:cNvSpPr/>
              <p:nvPr/>
            </p:nvSpPr>
            <p:spPr bwMode="auto">
              <a:xfrm>
                <a:off x="5564" y="2832"/>
                <a:ext cx="58" cy="42"/>
              </a:xfrm>
              <a:custGeom>
                <a:avLst/>
                <a:gdLst>
                  <a:gd name="T0" fmla="*/ 58 w 58"/>
                  <a:gd name="T1" fmla="*/ 33 h 42"/>
                  <a:gd name="T2" fmla="*/ 58 w 58"/>
                  <a:gd name="T3" fmla="*/ 42 h 42"/>
                  <a:gd name="T4" fmla="*/ 0 w 58"/>
                  <a:gd name="T5" fmla="*/ 9 h 42"/>
                  <a:gd name="T6" fmla="*/ 0 w 58"/>
                  <a:gd name="T7" fmla="*/ 0 h 42"/>
                  <a:gd name="T8" fmla="*/ 58 w 58"/>
                  <a:gd name="T9" fmla="*/ 33 h 42"/>
                </a:gdLst>
                <a:ahLst/>
                <a:cxnLst>
                  <a:cxn ang="0">
                    <a:pos x="T0" y="T1"/>
                  </a:cxn>
                  <a:cxn ang="0">
                    <a:pos x="T2" y="T3"/>
                  </a:cxn>
                  <a:cxn ang="0">
                    <a:pos x="T4" y="T5"/>
                  </a:cxn>
                  <a:cxn ang="0">
                    <a:pos x="T6" y="T7"/>
                  </a:cxn>
                  <a:cxn ang="0">
                    <a:pos x="T8" y="T9"/>
                  </a:cxn>
                </a:cxnLst>
                <a:rect l="0" t="0" r="r" b="b"/>
                <a:pathLst>
                  <a:path w="58" h="42">
                    <a:moveTo>
                      <a:pt x="58" y="33"/>
                    </a:moveTo>
                    <a:lnTo>
                      <a:pt x="58" y="42"/>
                    </a:lnTo>
                    <a:lnTo>
                      <a:pt x="0" y="9"/>
                    </a:lnTo>
                    <a:lnTo>
                      <a:pt x="0" y="0"/>
                    </a:lnTo>
                    <a:lnTo>
                      <a:pt x="58" y="33"/>
                    </a:lnTo>
                    <a:close/>
                  </a:path>
                </a:pathLst>
              </a:custGeom>
              <a:solidFill>
                <a:srgbClr val="283B6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1057" name="Freeform 155"/>
              <p:cNvSpPr/>
              <p:nvPr/>
            </p:nvSpPr>
            <p:spPr bwMode="auto">
              <a:xfrm>
                <a:off x="5751" y="2907"/>
                <a:ext cx="115" cy="66"/>
              </a:xfrm>
              <a:custGeom>
                <a:avLst/>
                <a:gdLst>
                  <a:gd name="T0" fmla="*/ 115 w 115"/>
                  <a:gd name="T1" fmla="*/ 33 h 66"/>
                  <a:gd name="T2" fmla="*/ 57 w 115"/>
                  <a:gd name="T3" fmla="*/ 66 h 66"/>
                  <a:gd name="T4" fmla="*/ 0 w 115"/>
                  <a:gd name="T5" fmla="*/ 33 h 66"/>
                  <a:gd name="T6" fmla="*/ 57 w 115"/>
                  <a:gd name="T7" fmla="*/ 0 h 66"/>
                  <a:gd name="T8" fmla="*/ 115 w 115"/>
                  <a:gd name="T9" fmla="*/ 33 h 66"/>
                </a:gdLst>
                <a:ahLst/>
                <a:cxnLst>
                  <a:cxn ang="0">
                    <a:pos x="T0" y="T1"/>
                  </a:cxn>
                  <a:cxn ang="0">
                    <a:pos x="T2" y="T3"/>
                  </a:cxn>
                  <a:cxn ang="0">
                    <a:pos x="T4" y="T5"/>
                  </a:cxn>
                  <a:cxn ang="0">
                    <a:pos x="T6" y="T7"/>
                  </a:cxn>
                  <a:cxn ang="0">
                    <a:pos x="T8" y="T9"/>
                  </a:cxn>
                </a:cxnLst>
                <a:rect l="0" t="0" r="r" b="b"/>
                <a:pathLst>
                  <a:path w="115" h="66">
                    <a:moveTo>
                      <a:pt x="115" y="33"/>
                    </a:moveTo>
                    <a:lnTo>
                      <a:pt x="57" y="66"/>
                    </a:lnTo>
                    <a:lnTo>
                      <a:pt x="0" y="33"/>
                    </a:lnTo>
                    <a:lnTo>
                      <a:pt x="57" y="0"/>
                    </a:lnTo>
                    <a:lnTo>
                      <a:pt x="115" y="33"/>
                    </a:lnTo>
                    <a:close/>
                  </a:path>
                </a:pathLst>
              </a:custGeom>
              <a:solidFill>
                <a:srgbClr val="51658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1058" name="Freeform 156"/>
              <p:cNvSpPr/>
              <p:nvPr/>
            </p:nvSpPr>
            <p:spPr bwMode="auto">
              <a:xfrm>
                <a:off x="5808" y="2940"/>
                <a:ext cx="58" cy="42"/>
              </a:xfrm>
              <a:custGeom>
                <a:avLst/>
                <a:gdLst>
                  <a:gd name="T0" fmla="*/ 58 w 58"/>
                  <a:gd name="T1" fmla="*/ 0 h 42"/>
                  <a:gd name="T2" fmla="*/ 58 w 58"/>
                  <a:gd name="T3" fmla="*/ 8 h 42"/>
                  <a:gd name="T4" fmla="*/ 0 w 58"/>
                  <a:gd name="T5" fmla="*/ 42 h 42"/>
                  <a:gd name="T6" fmla="*/ 0 w 58"/>
                  <a:gd name="T7" fmla="*/ 33 h 42"/>
                  <a:gd name="T8" fmla="*/ 58 w 58"/>
                  <a:gd name="T9" fmla="*/ 0 h 42"/>
                </a:gdLst>
                <a:ahLst/>
                <a:cxnLst>
                  <a:cxn ang="0">
                    <a:pos x="T0" y="T1"/>
                  </a:cxn>
                  <a:cxn ang="0">
                    <a:pos x="T2" y="T3"/>
                  </a:cxn>
                  <a:cxn ang="0">
                    <a:pos x="T4" y="T5"/>
                  </a:cxn>
                  <a:cxn ang="0">
                    <a:pos x="T6" y="T7"/>
                  </a:cxn>
                  <a:cxn ang="0">
                    <a:pos x="T8" y="T9"/>
                  </a:cxn>
                </a:cxnLst>
                <a:rect l="0" t="0" r="r" b="b"/>
                <a:pathLst>
                  <a:path w="58" h="42">
                    <a:moveTo>
                      <a:pt x="58" y="0"/>
                    </a:moveTo>
                    <a:lnTo>
                      <a:pt x="58" y="8"/>
                    </a:lnTo>
                    <a:lnTo>
                      <a:pt x="0" y="42"/>
                    </a:lnTo>
                    <a:lnTo>
                      <a:pt x="0" y="33"/>
                    </a:lnTo>
                    <a:lnTo>
                      <a:pt x="58" y="0"/>
                    </a:lnTo>
                    <a:close/>
                  </a:path>
                </a:pathLst>
              </a:custGeom>
              <a:solidFill>
                <a:srgbClr val="283B6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1059" name="Freeform 157"/>
              <p:cNvSpPr/>
              <p:nvPr/>
            </p:nvSpPr>
            <p:spPr bwMode="auto">
              <a:xfrm>
                <a:off x="5751" y="2940"/>
                <a:ext cx="57" cy="42"/>
              </a:xfrm>
              <a:custGeom>
                <a:avLst/>
                <a:gdLst>
                  <a:gd name="T0" fmla="*/ 57 w 57"/>
                  <a:gd name="T1" fmla="*/ 33 h 42"/>
                  <a:gd name="T2" fmla="*/ 57 w 57"/>
                  <a:gd name="T3" fmla="*/ 42 h 42"/>
                  <a:gd name="T4" fmla="*/ 0 w 57"/>
                  <a:gd name="T5" fmla="*/ 8 h 42"/>
                  <a:gd name="T6" fmla="*/ 0 w 57"/>
                  <a:gd name="T7" fmla="*/ 0 h 42"/>
                  <a:gd name="T8" fmla="*/ 57 w 57"/>
                  <a:gd name="T9" fmla="*/ 33 h 42"/>
                </a:gdLst>
                <a:ahLst/>
                <a:cxnLst>
                  <a:cxn ang="0">
                    <a:pos x="T0" y="T1"/>
                  </a:cxn>
                  <a:cxn ang="0">
                    <a:pos x="T2" y="T3"/>
                  </a:cxn>
                  <a:cxn ang="0">
                    <a:pos x="T4" y="T5"/>
                  </a:cxn>
                  <a:cxn ang="0">
                    <a:pos x="T6" y="T7"/>
                  </a:cxn>
                  <a:cxn ang="0">
                    <a:pos x="T8" y="T9"/>
                  </a:cxn>
                </a:cxnLst>
                <a:rect l="0" t="0" r="r" b="b"/>
                <a:pathLst>
                  <a:path w="57" h="42">
                    <a:moveTo>
                      <a:pt x="57" y="33"/>
                    </a:moveTo>
                    <a:lnTo>
                      <a:pt x="57" y="42"/>
                    </a:lnTo>
                    <a:lnTo>
                      <a:pt x="0" y="8"/>
                    </a:lnTo>
                    <a:lnTo>
                      <a:pt x="0" y="0"/>
                    </a:lnTo>
                    <a:lnTo>
                      <a:pt x="57" y="33"/>
                    </a:lnTo>
                    <a:close/>
                  </a:path>
                </a:pathLst>
              </a:custGeom>
              <a:solidFill>
                <a:srgbClr val="283B6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1060" name="Freeform 158"/>
              <p:cNvSpPr/>
              <p:nvPr/>
            </p:nvSpPr>
            <p:spPr bwMode="auto">
              <a:xfrm>
                <a:off x="5847" y="2963"/>
                <a:ext cx="115" cy="66"/>
              </a:xfrm>
              <a:custGeom>
                <a:avLst/>
                <a:gdLst>
                  <a:gd name="T0" fmla="*/ 115 w 115"/>
                  <a:gd name="T1" fmla="*/ 33 h 66"/>
                  <a:gd name="T2" fmla="*/ 58 w 115"/>
                  <a:gd name="T3" fmla="*/ 66 h 66"/>
                  <a:gd name="T4" fmla="*/ 0 w 115"/>
                  <a:gd name="T5" fmla="*/ 33 h 66"/>
                  <a:gd name="T6" fmla="*/ 57 w 115"/>
                  <a:gd name="T7" fmla="*/ 0 h 66"/>
                  <a:gd name="T8" fmla="*/ 115 w 115"/>
                  <a:gd name="T9" fmla="*/ 33 h 66"/>
                </a:gdLst>
                <a:ahLst/>
                <a:cxnLst>
                  <a:cxn ang="0">
                    <a:pos x="T0" y="T1"/>
                  </a:cxn>
                  <a:cxn ang="0">
                    <a:pos x="T2" y="T3"/>
                  </a:cxn>
                  <a:cxn ang="0">
                    <a:pos x="T4" y="T5"/>
                  </a:cxn>
                  <a:cxn ang="0">
                    <a:pos x="T6" y="T7"/>
                  </a:cxn>
                  <a:cxn ang="0">
                    <a:pos x="T8" y="T9"/>
                  </a:cxn>
                </a:cxnLst>
                <a:rect l="0" t="0" r="r" b="b"/>
                <a:pathLst>
                  <a:path w="115" h="66">
                    <a:moveTo>
                      <a:pt x="115" y="33"/>
                    </a:moveTo>
                    <a:lnTo>
                      <a:pt x="58" y="66"/>
                    </a:lnTo>
                    <a:lnTo>
                      <a:pt x="0" y="33"/>
                    </a:lnTo>
                    <a:lnTo>
                      <a:pt x="57" y="0"/>
                    </a:lnTo>
                    <a:lnTo>
                      <a:pt x="115" y="33"/>
                    </a:lnTo>
                    <a:close/>
                  </a:path>
                </a:pathLst>
              </a:custGeom>
              <a:solidFill>
                <a:srgbClr val="51658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1061" name="Freeform 159"/>
              <p:cNvSpPr/>
              <p:nvPr/>
            </p:nvSpPr>
            <p:spPr bwMode="auto">
              <a:xfrm>
                <a:off x="5905" y="2996"/>
                <a:ext cx="57" cy="42"/>
              </a:xfrm>
              <a:custGeom>
                <a:avLst/>
                <a:gdLst>
                  <a:gd name="T0" fmla="*/ 57 w 57"/>
                  <a:gd name="T1" fmla="*/ 0 h 42"/>
                  <a:gd name="T2" fmla="*/ 57 w 57"/>
                  <a:gd name="T3" fmla="*/ 8 h 42"/>
                  <a:gd name="T4" fmla="*/ 0 w 57"/>
                  <a:gd name="T5" fmla="*/ 42 h 42"/>
                  <a:gd name="T6" fmla="*/ 0 w 57"/>
                  <a:gd name="T7" fmla="*/ 33 h 42"/>
                  <a:gd name="T8" fmla="*/ 57 w 57"/>
                  <a:gd name="T9" fmla="*/ 0 h 42"/>
                </a:gdLst>
                <a:ahLst/>
                <a:cxnLst>
                  <a:cxn ang="0">
                    <a:pos x="T0" y="T1"/>
                  </a:cxn>
                  <a:cxn ang="0">
                    <a:pos x="T2" y="T3"/>
                  </a:cxn>
                  <a:cxn ang="0">
                    <a:pos x="T4" y="T5"/>
                  </a:cxn>
                  <a:cxn ang="0">
                    <a:pos x="T6" y="T7"/>
                  </a:cxn>
                  <a:cxn ang="0">
                    <a:pos x="T8" y="T9"/>
                  </a:cxn>
                </a:cxnLst>
                <a:rect l="0" t="0" r="r" b="b"/>
                <a:pathLst>
                  <a:path w="57" h="42">
                    <a:moveTo>
                      <a:pt x="57" y="0"/>
                    </a:moveTo>
                    <a:lnTo>
                      <a:pt x="57" y="8"/>
                    </a:lnTo>
                    <a:lnTo>
                      <a:pt x="0" y="42"/>
                    </a:lnTo>
                    <a:lnTo>
                      <a:pt x="0" y="33"/>
                    </a:lnTo>
                    <a:lnTo>
                      <a:pt x="57" y="0"/>
                    </a:lnTo>
                    <a:close/>
                  </a:path>
                </a:pathLst>
              </a:custGeom>
              <a:solidFill>
                <a:srgbClr val="283B6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1062" name="Freeform 160"/>
              <p:cNvSpPr/>
              <p:nvPr/>
            </p:nvSpPr>
            <p:spPr bwMode="auto">
              <a:xfrm>
                <a:off x="5847" y="2996"/>
                <a:ext cx="58" cy="42"/>
              </a:xfrm>
              <a:custGeom>
                <a:avLst/>
                <a:gdLst>
                  <a:gd name="T0" fmla="*/ 58 w 58"/>
                  <a:gd name="T1" fmla="*/ 33 h 42"/>
                  <a:gd name="T2" fmla="*/ 58 w 58"/>
                  <a:gd name="T3" fmla="*/ 42 h 42"/>
                  <a:gd name="T4" fmla="*/ 0 w 58"/>
                  <a:gd name="T5" fmla="*/ 8 h 42"/>
                  <a:gd name="T6" fmla="*/ 0 w 58"/>
                  <a:gd name="T7" fmla="*/ 0 h 42"/>
                  <a:gd name="T8" fmla="*/ 58 w 58"/>
                  <a:gd name="T9" fmla="*/ 33 h 42"/>
                </a:gdLst>
                <a:ahLst/>
                <a:cxnLst>
                  <a:cxn ang="0">
                    <a:pos x="T0" y="T1"/>
                  </a:cxn>
                  <a:cxn ang="0">
                    <a:pos x="T2" y="T3"/>
                  </a:cxn>
                  <a:cxn ang="0">
                    <a:pos x="T4" y="T5"/>
                  </a:cxn>
                  <a:cxn ang="0">
                    <a:pos x="T6" y="T7"/>
                  </a:cxn>
                  <a:cxn ang="0">
                    <a:pos x="T8" y="T9"/>
                  </a:cxn>
                </a:cxnLst>
                <a:rect l="0" t="0" r="r" b="b"/>
                <a:pathLst>
                  <a:path w="58" h="42">
                    <a:moveTo>
                      <a:pt x="58" y="33"/>
                    </a:moveTo>
                    <a:lnTo>
                      <a:pt x="58" y="42"/>
                    </a:lnTo>
                    <a:lnTo>
                      <a:pt x="0" y="8"/>
                    </a:lnTo>
                    <a:lnTo>
                      <a:pt x="0" y="0"/>
                    </a:lnTo>
                    <a:lnTo>
                      <a:pt x="58" y="33"/>
                    </a:lnTo>
                    <a:close/>
                  </a:path>
                </a:pathLst>
              </a:custGeom>
              <a:solidFill>
                <a:srgbClr val="283B6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1063" name="Freeform 161"/>
              <p:cNvSpPr/>
              <p:nvPr/>
            </p:nvSpPr>
            <p:spPr bwMode="auto">
              <a:xfrm>
                <a:off x="5939" y="3017"/>
                <a:ext cx="115" cy="66"/>
              </a:xfrm>
              <a:custGeom>
                <a:avLst/>
                <a:gdLst>
                  <a:gd name="T0" fmla="*/ 115 w 115"/>
                  <a:gd name="T1" fmla="*/ 33 h 66"/>
                  <a:gd name="T2" fmla="*/ 58 w 115"/>
                  <a:gd name="T3" fmla="*/ 66 h 66"/>
                  <a:gd name="T4" fmla="*/ 0 w 115"/>
                  <a:gd name="T5" fmla="*/ 33 h 66"/>
                  <a:gd name="T6" fmla="*/ 58 w 115"/>
                  <a:gd name="T7" fmla="*/ 0 h 66"/>
                  <a:gd name="T8" fmla="*/ 115 w 115"/>
                  <a:gd name="T9" fmla="*/ 33 h 66"/>
                </a:gdLst>
                <a:ahLst/>
                <a:cxnLst>
                  <a:cxn ang="0">
                    <a:pos x="T0" y="T1"/>
                  </a:cxn>
                  <a:cxn ang="0">
                    <a:pos x="T2" y="T3"/>
                  </a:cxn>
                  <a:cxn ang="0">
                    <a:pos x="T4" y="T5"/>
                  </a:cxn>
                  <a:cxn ang="0">
                    <a:pos x="T6" y="T7"/>
                  </a:cxn>
                  <a:cxn ang="0">
                    <a:pos x="T8" y="T9"/>
                  </a:cxn>
                </a:cxnLst>
                <a:rect l="0" t="0" r="r" b="b"/>
                <a:pathLst>
                  <a:path w="115" h="66">
                    <a:moveTo>
                      <a:pt x="115" y="33"/>
                    </a:moveTo>
                    <a:lnTo>
                      <a:pt x="58" y="66"/>
                    </a:lnTo>
                    <a:lnTo>
                      <a:pt x="0" y="33"/>
                    </a:lnTo>
                    <a:lnTo>
                      <a:pt x="58" y="0"/>
                    </a:lnTo>
                    <a:lnTo>
                      <a:pt x="115" y="33"/>
                    </a:lnTo>
                    <a:close/>
                  </a:path>
                </a:pathLst>
              </a:custGeom>
              <a:solidFill>
                <a:srgbClr val="51658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1064" name="Freeform 162"/>
              <p:cNvSpPr/>
              <p:nvPr/>
            </p:nvSpPr>
            <p:spPr bwMode="auto">
              <a:xfrm>
                <a:off x="5997" y="3050"/>
                <a:ext cx="57" cy="42"/>
              </a:xfrm>
              <a:custGeom>
                <a:avLst/>
                <a:gdLst>
                  <a:gd name="T0" fmla="*/ 57 w 57"/>
                  <a:gd name="T1" fmla="*/ 0 h 42"/>
                  <a:gd name="T2" fmla="*/ 57 w 57"/>
                  <a:gd name="T3" fmla="*/ 9 h 42"/>
                  <a:gd name="T4" fmla="*/ 0 w 57"/>
                  <a:gd name="T5" fmla="*/ 42 h 42"/>
                  <a:gd name="T6" fmla="*/ 0 w 57"/>
                  <a:gd name="T7" fmla="*/ 33 h 42"/>
                  <a:gd name="T8" fmla="*/ 57 w 57"/>
                  <a:gd name="T9" fmla="*/ 0 h 42"/>
                </a:gdLst>
                <a:ahLst/>
                <a:cxnLst>
                  <a:cxn ang="0">
                    <a:pos x="T0" y="T1"/>
                  </a:cxn>
                  <a:cxn ang="0">
                    <a:pos x="T2" y="T3"/>
                  </a:cxn>
                  <a:cxn ang="0">
                    <a:pos x="T4" y="T5"/>
                  </a:cxn>
                  <a:cxn ang="0">
                    <a:pos x="T6" y="T7"/>
                  </a:cxn>
                  <a:cxn ang="0">
                    <a:pos x="T8" y="T9"/>
                  </a:cxn>
                </a:cxnLst>
                <a:rect l="0" t="0" r="r" b="b"/>
                <a:pathLst>
                  <a:path w="57" h="42">
                    <a:moveTo>
                      <a:pt x="57" y="0"/>
                    </a:moveTo>
                    <a:lnTo>
                      <a:pt x="57" y="9"/>
                    </a:lnTo>
                    <a:lnTo>
                      <a:pt x="0" y="42"/>
                    </a:lnTo>
                    <a:lnTo>
                      <a:pt x="0" y="33"/>
                    </a:lnTo>
                    <a:lnTo>
                      <a:pt x="57" y="0"/>
                    </a:lnTo>
                    <a:close/>
                  </a:path>
                </a:pathLst>
              </a:custGeom>
              <a:solidFill>
                <a:srgbClr val="283B6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1065" name="Freeform 163"/>
              <p:cNvSpPr/>
              <p:nvPr/>
            </p:nvSpPr>
            <p:spPr bwMode="auto">
              <a:xfrm>
                <a:off x="5939" y="3050"/>
                <a:ext cx="58" cy="42"/>
              </a:xfrm>
              <a:custGeom>
                <a:avLst/>
                <a:gdLst>
                  <a:gd name="T0" fmla="*/ 58 w 58"/>
                  <a:gd name="T1" fmla="*/ 33 h 42"/>
                  <a:gd name="T2" fmla="*/ 58 w 58"/>
                  <a:gd name="T3" fmla="*/ 42 h 42"/>
                  <a:gd name="T4" fmla="*/ 0 w 58"/>
                  <a:gd name="T5" fmla="*/ 9 h 42"/>
                  <a:gd name="T6" fmla="*/ 0 w 58"/>
                  <a:gd name="T7" fmla="*/ 0 h 42"/>
                  <a:gd name="T8" fmla="*/ 58 w 58"/>
                  <a:gd name="T9" fmla="*/ 33 h 42"/>
                </a:gdLst>
                <a:ahLst/>
                <a:cxnLst>
                  <a:cxn ang="0">
                    <a:pos x="T0" y="T1"/>
                  </a:cxn>
                  <a:cxn ang="0">
                    <a:pos x="T2" y="T3"/>
                  </a:cxn>
                  <a:cxn ang="0">
                    <a:pos x="T4" y="T5"/>
                  </a:cxn>
                  <a:cxn ang="0">
                    <a:pos x="T6" y="T7"/>
                  </a:cxn>
                  <a:cxn ang="0">
                    <a:pos x="T8" y="T9"/>
                  </a:cxn>
                </a:cxnLst>
                <a:rect l="0" t="0" r="r" b="b"/>
                <a:pathLst>
                  <a:path w="58" h="42">
                    <a:moveTo>
                      <a:pt x="58" y="33"/>
                    </a:moveTo>
                    <a:lnTo>
                      <a:pt x="58" y="42"/>
                    </a:lnTo>
                    <a:lnTo>
                      <a:pt x="0" y="9"/>
                    </a:lnTo>
                    <a:lnTo>
                      <a:pt x="0" y="0"/>
                    </a:lnTo>
                    <a:lnTo>
                      <a:pt x="58" y="33"/>
                    </a:lnTo>
                    <a:close/>
                  </a:path>
                </a:pathLst>
              </a:custGeom>
              <a:solidFill>
                <a:srgbClr val="283B6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1066" name="Freeform 164"/>
              <p:cNvSpPr/>
              <p:nvPr/>
            </p:nvSpPr>
            <p:spPr bwMode="auto">
              <a:xfrm>
                <a:off x="6036" y="3074"/>
                <a:ext cx="115" cy="66"/>
              </a:xfrm>
              <a:custGeom>
                <a:avLst/>
                <a:gdLst>
                  <a:gd name="T0" fmla="*/ 115 w 115"/>
                  <a:gd name="T1" fmla="*/ 33 h 66"/>
                  <a:gd name="T2" fmla="*/ 58 w 115"/>
                  <a:gd name="T3" fmla="*/ 66 h 66"/>
                  <a:gd name="T4" fmla="*/ 0 w 115"/>
                  <a:gd name="T5" fmla="*/ 33 h 66"/>
                  <a:gd name="T6" fmla="*/ 58 w 115"/>
                  <a:gd name="T7" fmla="*/ 0 h 66"/>
                  <a:gd name="T8" fmla="*/ 115 w 115"/>
                  <a:gd name="T9" fmla="*/ 33 h 66"/>
                </a:gdLst>
                <a:ahLst/>
                <a:cxnLst>
                  <a:cxn ang="0">
                    <a:pos x="T0" y="T1"/>
                  </a:cxn>
                  <a:cxn ang="0">
                    <a:pos x="T2" y="T3"/>
                  </a:cxn>
                  <a:cxn ang="0">
                    <a:pos x="T4" y="T5"/>
                  </a:cxn>
                  <a:cxn ang="0">
                    <a:pos x="T6" y="T7"/>
                  </a:cxn>
                  <a:cxn ang="0">
                    <a:pos x="T8" y="T9"/>
                  </a:cxn>
                </a:cxnLst>
                <a:rect l="0" t="0" r="r" b="b"/>
                <a:pathLst>
                  <a:path w="115" h="66">
                    <a:moveTo>
                      <a:pt x="115" y="33"/>
                    </a:moveTo>
                    <a:lnTo>
                      <a:pt x="58" y="66"/>
                    </a:lnTo>
                    <a:lnTo>
                      <a:pt x="0" y="33"/>
                    </a:lnTo>
                    <a:lnTo>
                      <a:pt x="58" y="0"/>
                    </a:lnTo>
                    <a:lnTo>
                      <a:pt x="115" y="33"/>
                    </a:lnTo>
                    <a:close/>
                  </a:path>
                </a:pathLst>
              </a:custGeom>
              <a:solidFill>
                <a:srgbClr val="51658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1067" name="Freeform 165"/>
              <p:cNvSpPr/>
              <p:nvPr/>
            </p:nvSpPr>
            <p:spPr bwMode="auto">
              <a:xfrm>
                <a:off x="6094" y="3107"/>
                <a:ext cx="57" cy="42"/>
              </a:xfrm>
              <a:custGeom>
                <a:avLst/>
                <a:gdLst>
                  <a:gd name="T0" fmla="*/ 57 w 57"/>
                  <a:gd name="T1" fmla="*/ 0 h 42"/>
                  <a:gd name="T2" fmla="*/ 57 w 57"/>
                  <a:gd name="T3" fmla="*/ 8 h 42"/>
                  <a:gd name="T4" fmla="*/ 0 w 57"/>
                  <a:gd name="T5" fmla="*/ 42 h 42"/>
                  <a:gd name="T6" fmla="*/ 0 w 57"/>
                  <a:gd name="T7" fmla="*/ 33 h 42"/>
                  <a:gd name="T8" fmla="*/ 57 w 57"/>
                  <a:gd name="T9" fmla="*/ 0 h 42"/>
                </a:gdLst>
                <a:ahLst/>
                <a:cxnLst>
                  <a:cxn ang="0">
                    <a:pos x="T0" y="T1"/>
                  </a:cxn>
                  <a:cxn ang="0">
                    <a:pos x="T2" y="T3"/>
                  </a:cxn>
                  <a:cxn ang="0">
                    <a:pos x="T4" y="T5"/>
                  </a:cxn>
                  <a:cxn ang="0">
                    <a:pos x="T6" y="T7"/>
                  </a:cxn>
                  <a:cxn ang="0">
                    <a:pos x="T8" y="T9"/>
                  </a:cxn>
                </a:cxnLst>
                <a:rect l="0" t="0" r="r" b="b"/>
                <a:pathLst>
                  <a:path w="57" h="42">
                    <a:moveTo>
                      <a:pt x="57" y="0"/>
                    </a:moveTo>
                    <a:lnTo>
                      <a:pt x="57" y="8"/>
                    </a:lnTo>
                    <a:lnTo>
                      <a:pt x="0" y="42"/>
                    </a:lnTo>
                    <a:lnTo>
                      <a:pt x="0" y="33"/>
                    </a:lnTo>
                    <a:lnTo>
                      <a:pt x="57" y="0"/>
                    </a:lnTo>
                    <a:close/>
                  </a:path>
                </a:pathLst>
              </a:custGeom>
              <a:solidFill>
                <a:srgbClr val="283B6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1068" name="Freeform 166"/>
              <p:cNvSpPr/>
              <p:nvPr/>
            </p:nvSpPr>
            <p:spPr bwMode="auto">
              <a:xfrm>
                <a:off x="6036" y="3107"/>
                <a:ext cx="58" cy="42"/>
              </a:xfrm>
              <a:custGeom>
                <a:avLst/>
                <a:gdLst>
                  <a:gd name="T0" fmla="*/ 58 w 58"/>
                  <a:gd name="T1" fmla="*/ 33 h 42"/>
                  <a:gd name="T2" fmla="*/ 58 w 58"/>
                  <a:gd name="T3" fmla="*/ 42 h 42"/>
                  <a:gd name="T4" fmla="*/ 0 w 58"/>
                  <a:gd name="T5" fmla="*/ 8 h 42"/>
                  <a:gd name="T6" fmla="*/ 0 w 58"/>
                  <a:gd name="T7" fmla="*/ 0 h 42"/>
                  <a:gd name="T8" fmla="*/ 58 w 58"/>
                  <a:gd name="T9" fmla="*/ 33 h 42"/>
                </a:gdLst>
                <a:ahLst/>
                <a:cxnLst>
                  <a:cxn ang="0">
                    <a:pos x="T0" y="T1"/>
                  </a:cxn>
                  <a:cxn ang="0">
                    <a:pos x="T2" y="T3"/>
                  </a:cxn>
                  <a:cxn ang="0">
                    <a:pos x="T4" y="T5"/>
                  </a:cxn>
                  <a:cxn ang="0">
                    <a:pos x="T6" y="T7"/>
                  </a:cxn>
                  <a:cxn ang="0">
                    <a:pos x="T8" y="T9"/>
                  </a:cxn>
                </a:cxnLst>
                <a:rect l="0" t="0" r="r" b="b"/>
                <a:pathLst>
                  <a:path w="58" h="42">
                    <a:moveTo>
                      <a:pt x="58" y="33"/>
                    </a:moveTo>
                    <a:lnTo>
                      <a:pt x="58" y="42"/>
                    </a:lnTo>
                    <a:lnTo>
                      <a:pt x="0" y="8"/>
                    </a:lnTo>
                    <a:lnTo>
                      <a:pt x="0" y="0"/>
                    </a:lnTo>
                    <a:lnTo>
                      <a:pt x="58" y="33"/>
                    </a:lnTo>
                    <a:close/>
                  </a:path>
                </a:pathLst>
              </a:custGeom>
              <a:solidFill>
                <a:srgbClr val="283B6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1069" name="Freeform 167"/>
              <p:cNvSpPr/>
              <p:nvPr/>
            </p:nvSpPr>
            <p:spPr bwMode="auto">
              <a:xfrm>
                <a:off x="6130" y="3127"/>
                <a:ext cx="115" cy="67"/>
              </a:xfrm>
              <a:custGeom>
                <a:avLst/>
                <a:gdLst>
                  <a:gd name="T0" fmla="*/ 115 w 115"/>
                  <a:gd name="T1" fmla="*/ 34 h 67"/>
                  <a:gd name="T2" fmla="*/ 57 w 115"/>
                  <a:gd name="T3" fmla="*/ 67 h 67"/>
                  <a:gd name="T4" fmla="*/ 0 w 115"/>
                  <a:gd name="T5" fmla="*/ 33 h 67"/>
                  <a:gd name="T6" fmla="*/ 57 w 115"/>
                  <a:gd name="T7" fmla="*/ 0 h 67"/>
                  <a:gd name="T8" fmla="*/ 115 w 115"/>
                  <a:gd name="T9" fmla="*/ 34 h 67"/>
                </a:gdLst>
                <a:ahLst/>
                <a:cxnLst>
                  <a:cxn ang="0">
                    <a:pos x="T0" y="T1"/>
                  </a:cxn>
                  <a:cxn ang="0">
                    <a:pos x="T2" y="T3"/>
                  </a:cxn>
                  <a:cxn ang="0">
                    <a:pos x="T4" y="T5"/>
                  </a:cxn>
                  <a:cxn ang="0">
                    <a:pos x="T6" y="T7"/>
                  </a:cxn>
                  <a:cxn ang="0">
                    <a:pos x="T8" y="T9"/>
                  </a:cxn>
                </a:cxnLst>
                <a:rect l="0" t="0" r="r" b="b"/>
                <a:pathLst>
                  <a:path w="115" h="67">
                    <a:moveTo>
                      <a:pt x="115" y="34"/>
                    </a:moveTo>
                    <a:lnTo>
                      <a:pt x="57" y="67"/>
                    </a:lnTo>
                    <a:lnTo>
                      <a:pt x="0" y="33"/>
                    </a:lnTo>
                    <a:lnTo>
                      <a:pt x="57" y="0"/>
                    </a:lnTo>
                    <a:lnTo>
                      <a:pt x="115" y="34"/>
                    </a:lnTo>
                    <a:close/>
                  </a:path>
                </a:pathLst>
              </a:custGeom>
              <a:solidFill>
                <a:srgbClr val="51658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1070" name="Freeform 168"/>
              <p:cNvSpPr/>
              <p:nvPr/>
            </p:nvSpPr>
            <p:spPr bwMode="auto">
              <a:xfrm>
                <a:off x="6187" y="3161"/>
                <a:ext cx="58" cy="41"/>
              </a:xfrm>
              <a:custGeom>
                <a:avLst/>
                <a:gdLst>
                  <a:gd name="T0" fmla="*/ 58 w 58"/>
                  <a:gd name="T1" fmla="*/ 0 h 41"/>
                  <a:gd name="T2" fmla="*/ 58 w 58"/>
                  <a:gd name="T3" fmla="*/ 8 h 41"/>
                  <a:gd name="T4" fmla="*/ 0 w 58"/>
                  <a:gd name="T5" fmla="*/ 41 h 41"/>
                  <a:gd name="T6" fmla="*/ 0 w 58"/>
                  <a:gd name="T7" fmla="*/ 33 h 41"/>
                  <a:gd name="T8" fmla="*/ 58 w 58"/>
                  <a:gd name="T9" fmla="*/ 0 h 41"/>
                </a:gdLst>
                <a:ahLst/>
                <a:cxnLst>
                  <a:cxn ang="0">
                    <a:pos x="T0" y="T1"/>
                  </a:cxn>
                  <a:cxn ang="0">
                    <a:pos x="T2" y="T3"/>
                  </a:cxn>
                  <a:cxn ang="0">
                    <a:pos x="T4" y="T5"/>
                  </a:cxn>
                  <a:cxn ang="0">
                    <a:pos x="T6" y="T7"/>
                  </a:cxn>
                  <a:cxn ang="0">
                    <a:pos x="T8" y="T9"/>
                  </a:cxn>
                </a:cxnLst>
                <a:rect l="0" t="0" r="r" b="b"/>
                <a:pathLst>
                  <a:path w="58" h="41">
                    <a:moveTo>
                      <a:pt x="58" y="0"/>
                    </a:moveTo>
                    <a:lnTo>
                      <a:pt x="58" y="8"/>
                    </a:lnTo>
                    <a:lnTo>
                      <a:pt x="0" y="41"/>
                    </a:lnTo>
                    <a:lnTo>
                      <a:pt x="0" y="33"/>
                    </a:lnTo>
                    <a:lnTo>
                      <a:pt x="58" y="0"/>
                    </a:lnTo>
                    <a:close/>
                  </a:path>
                </a:pathLst>
              </a:custGeom>
              <a:solidFill>
                <a:srgbClr val="283B6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1071" name="Freeform 169"/>
              <p:cNvSpPr/>
              <p:nvPr/>
            </p:nvSpPr>
            <p:spPr bwMode="auto">
              <a:xfrm>
                <a:off x="6130" y="3160"/>
                <a:ext cx="57" cy="42"/>
              </a:xfrm>
              <a:custGeom>
                <a:avLst/>
                <a:gdLst>
                  <a:gd name="T0" fmla="*/ 57 w 57"/>
                  <a:gd name="T1" fmla="*/ 34 h 42"/>
                  <a:gd name="T2" fmla="*/ 57 w 57"/>
                  <a:gd name="T3" fmla="*/ 42 h 42"/>
                  <a:gd name="T4" fmla="*/ 0 w 57"/>
                  <a:gd name="T5" fmla="*/ 9 h 42"/>
                  <a:gd name="T6" fmla="*/ 0 w 57"/>
                  <a:gd name="T7" fmla="*/ 0 h 42"/>
                  <a:gd name="T8" fmla="*/ 57 w 57"/>
                  <a:gd name="T9" fmla="*/ 34 h 42"/>
                </a:gdLst>
                <a:ahLst/>
                <a:cxnLst>
                  <a:cxn ang="0">
                    <a:pos x="T0" y="T1"/>
                  </a:cxn>
                  <a:cxn ang="0">
                    <a:pos x="T2" y="T3"/>
                  </a:cxn>
                  <a:cxn ang="0">
                    <a:pos x="T4" y="T5"/>
                  </a:cxn>
                  <a:cxn ang="0">
                    <a:pos x="T6" y="T7"/>
                  </a:cxn>
                  <a:cxn ang="0">
                    <a:pos x="T8" y="T9"/>
                  </a:cxn>
                </a:cxnLst>
                <a:rect l="0" t="0" r="r" b="b"/>
                <a:pathLst>
                  <a:path w="57" h="42">
                    <a:moveTo>
                      <a:pt x="57" y="34"/>
                    </a:moveTo>
                    <a:lnTo>
                      <a:pt x="57" y="42"/>
                    </a:lnTo>
                    <a:lnTo>
                      <a:pt x="0" y="9"/>
                    </a:lnTo>
                    <a:lnTo>
                      <a:pt x="0" y="0"/>
                    </a:lnTo>
                    <a:lnTo>
                      <a:pt x="57" y="34"/>
                    </a:lnTo>
                    <a:close/>
                  </a:path>
                </a:pathLst>
              </a:custGeom>
              <a:solidFill>
                <a:srgbClr val="283B6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1072" name="Freeform 170"/>
              <p:cNvSpPr/>
              <p:nvPr/>
            </p:nvSpPr>
            <p:spPr bwMode="auto">
              <a:xfrm>
                <a:off x="6230" y="3186"/>
                <a:ext cx="115" cy="65"/>
              </a:xfrm>
              <a:custGeom>
                <a:avLst/>
                <a:gdLst>
                  <a:gd name="T0" fmla="*/ 115 w 115"/>
                  <a:gd name="T1" fmla="*/ 33 h 65"/>
                  <a:gd name="T2" fmla="*/ 57 w 115"/>
                  <a:gd name="T3" fmla="*/ 65 h 65"/>
                  <a:gd name="T4" fmla="*/ 0 w 115"/>
                  <a:gd name="T5" fmla="*/ 33 h 65"/>
                  <a:gd name="T6" fmla="*/ 57 w 115"/>
                  <a:gd name="T7" fmla="*/ 0 h 65"/>
                  <a:gd name="T8" fmla="*/ 115 w 115"/>
                  <a:gd name="T9" fmla="*/ 33 h 65"/>
                </a:gdLst>
                <a:ahLst/>
                <a:cxnLst>
                  <a:cxn ang="0">
                    <a:pos x="T0" y="T1"/>
                  </a:cxn>
                  <a:cxn ang="0">
                    <a:pos x="T2" y="T3"/>
                  </a:cxn>
                  <a:cxn ang="0">
                    <a:pos x="T4" y="T5"/>
                  </a:cxn>
                  <a:cxn ang="0">
                    <a:pos x="T6" y="T7"/>
                  </a:cxn>
                  <a:cxn ang="0">
                    <a:pos x="T8" y="T9"/>
                  </a:cxn>
                </a:cxnLst>
                <a:rect l="0" t="0" r="r" b="b"/>
                <a:pathLst>
                  <a:path w="115" h="65">
                    <a:moveTo>
                      <a:pt x="115" y="33"/>
                    </a:moveTo>
                    <a:lnTo>
                      <a:pt x="57" y="65"/>
                    </a:lnTo>
                    <a:lnTo>
                      <a:pt x="0" y="33"/>
                    </a:lnTo>
                    <a:lnTo>
                      <a:pt x="57" y="0"/>
                    </a:lnTo>
                    <a:lnTo>
                      <a:pt x="115" y="33"/>
                    </a:lnTo>
                    <a:close/>
                  </a:path>
                </a:pathLst>
              </a:custGeom>
              <a:solidFill>
                <a:srgbClr val="51658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1073" name="Freeform 171"/>
              <p:cNvSpPr/>
              <p:nvPr/>
            </p:nvSpPr>
            <p:spPr bwMode="auto">
              <a:xfrm>
                <a:off x="6287" y="3219"/>
                <a:ext cx="58" cy="40"/>
              </a:xfrm>
              <a:custGeom>
                <a:avLst/>
                <a:gdLst>
                  <a:gd name="T0" fmla="*/ 58 w 58"/>
                  <a:gd name="T1" fmla="*/ 0 h 40"/>
                  <a:gd name="T2" fmla="*/ 58 w 58"/>
                  <a:gd name="T3" fmla="*/ 7 h 40"/>
                  <a:gd name="T4" fmla="*/ 0 w 58"/>
                  <a:gd name="T5" fmla="*/ 40 h 40"/>
                  <a:gd name="T6" fmla="*/ 0 w 58"/>
                  <a:gd name="T7" fmla="*/ 32 h 40"/>
                  <a:gd name="T8" fmla="*/ 58 w 58"/>
                  <a:gd name="T9" fmla="*/ 0 h 40"/>
                </a:gdLst>
                <a:ahLst/>
                <a:cxnLst>
                  <a:cxn ang="0">
                    <a:pos x="T0" y="T1"/>
                  </a:cxn>
                  <a:cxn ang="0">
                    <a:pos x="T2" y="T3"/>
                  </a:cxn>
                  <a:cxn ang="0">
                    <a:pos x="T4" y="T5"/>
                  </a:cxn>
                  <a:cxn ang="0">
                    <a:pos x="T6" y="T7"/>
                  </a:cxn>
                  <a:cxn ang="0">
                    <a:pos x="T8" y="T9"/>
                  </a:cxn>
                </a:cxnLst>
                <a:rect l="0" t="0" r="r" b="b"/>
                <a:pathLst>
                  <a:path w="58" h="40">
                    <a:moveTo>
                      <a:pt x="58" y="0"/>
                    </a:moveTo>
                    <a:lnTo>
                      <a:pt x="58" y="7"/>
                    </a:lnTo>
                    <a:lnTo>
                      <a:pt x="0" y="40"/>
                    </a:lnTo>
                    <a:lnTo>
                      <a:pt x="0" y="32"/>
                    </a:lnTo>
                    <a:lnTo>
                      <a:pt x="58" y="0"/>
                    </a:lnTo>
                    <a:close/>
                  </a:path>
                </a:pathLst>
              </a:custGeom>
              <a:solidFill>
                <a:srgbClr val="283B6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1074" name="Freeform 172"/>
              <p:cNvSpPr/>
              <p:nvPr/>
            </p:nvSpPr>
            <p:spPr bwMode="auto">
              <a:xfrm>
                <a:off x="6230" y="3219"/>
                <a:ext cx="57" cy="40"/>
              </a:xfrm>
              <a:custGeom>
                <a:avLst/>
                <a:gdLst>
                  <a:gd name="T0" fmla="*/ 57 w 57"/>
                  <a:gd name="T1" fmla="*/ 32 h 40"/>
                  <a:gd name="T2" fmla="*/ 57 w 57"/>
                  <a:gd name="T3" fmla="*/ 40 h 40"/>
                  <a:gd name="T4" fmla="*/ 0 w 57"/>
                  <a:gd name="T5" fmla="*/ 7 h 40"/>
                  <a:gd name="T6" fmla="*/ 0 w 57"/>
                  <a:gd name="T7" fmla="*/ 0 h 40"/>
                  <a:gd name="T8" fmla="*/ 57 w 57"/>
                  <a:gd name="T9" fmla="*/ 32 h 40"/>
                </a:gdLst>
                <a:ahLst/>
                <a:cxnLst>
                  <a:cxn ang="0">
                    <a:pos x="T0" y="T1"/>
                  </a:cxn>
                  <a:cxn ang="0">
                    <a:pos x="T2" y="T3"/>
                  </a:cxn>
                  <a:cxn ang="0">
                    <a:pos x="T4" y="T5"/>
                  </a:cxn>
                  <a:cxn ang="0">
                    <a:pos x="T6" y="T7"/>
                  </a:cxn>
                  <a:cxn ang="0">
                    <a:pos x="T8" y="T9"/>
                  </a:cxn>
                </a:cxnLst>
                <a:rect l="0" t="0" r="r" b="b"/>
                <a:pathLst>
                  <a:path w="57" h="40">
                    <a:moveTo>
                      <a:pt x="57" y="32"/>
                    </a:moveTo>
                    <a:lnTo>
                      <a:pt x="57" y="40"/>
                    </a:lnTo>
                    <a:lnTo>
                      <a:pt x="0" y="7"/>
                    </a:lnTo>
                    <a:lnTo>
                      <a:pt x="0" y="0"/>
                    </a:lnTo>
                    <a:lnTo>
                      <a:pt x="57" y="32"/>
                    </a:lnTo>
                    <a:close/>
                  </a:path>
                </a:pathLst>
              </a:custGeom>
              <a:solidFill>
                <a:srgbClr val="283B6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1075" name="Freeform 173"/>
              <p:cNvSpPr/>
              <p:nvPr/>
            </p:nvSpPr>
            <p:spPr bwMode="auto">
              <a:xfrm>
                <a:off x="6260" y="3203"/>
                <a:ext cx="115" cy="66"/>
              </a:xfrm>
              <a:custGeom>
                <a:avLst/>
                <a:gdLst>
                  <a:gd name="T0" fmla="*/ 115 w 115"/>
                  <a:gd name="T1" fmla="*/ 32 h 66"/>
                  <a:gd name="T2" fmla="*/ 57 w 115"/>
                  <a:gd name="T3" fmla="*/ 66 h 66"/>
                  <a:gd name="T4" fmla="*/ 0 w 115"/>
                  <a:gd name="T5" fmla="*/ 32 h 66"/>
                  <a:gd name="T6" fmla="*/ 57 w 115"/>
                  <a:gd name="T7" fmla="*/ 0 h 66"/>
                  <a:gd name="T8" fmla="*/ 115 w 115"/>
                  <a:gd name="T9" fmla="*/ 32 h 66"/>
                </a:gdLst>
                <a:ahLst/>
                <a:cxnLst>
                  <a:cxn ang="0">
                    <a:pos x="T0" y="T1"/>
                  </a:cxn>
                  <a:cxn ang="0">
                    <a:pos x="T2" y="T3"/>
                  </a:cxn>
                  <a:cxn ang="0">
                    <a:pos x="T4" y="T5"/>
                  </a:cxn>
                  <a:cxn ang="0">
                    <a:pos x="T6" y="T7"/>
                  </a:cxn>
                  <a:cxn ang="0">
                    <a:pos x="T8" y="T9"/>
                  </a:cxn>
                </a:cxnLst>
                <a:rect l="0" t="0" r="r" b="b"/>
                <a:pathLst>
                  <a:path w="115" h="66">
                    <a:moveTo>
                      <a:pt x="115" y="32"/>
                    </a:moveTo>
                    <a:lnTo>
                      <a:pt x="57" y="66"/>
                    </a:lnTo>
                    <a:lnTo>
                      <a:pt x="0" y="32"/>
                    </a:lnTo>
                    <a:lnTo>
                      <a:pt x="57" y="0"/>
                    </a:lnTo>
                    <a:lnTo>
                      <a:pt x="115" y="32"/>
                    </a:lnTo>
                    <a:close/>
                  </a:path>
                </a:pathLst>
              </a:custGeom>
              <a:solidFill>
                <a:srgbClr val="51658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1076" name="Freeform 174"/>
              <p:cNvSpPr/>
              <p:nvPr/>
            </p:nvSpPr>
            <p:spPr bwMode="auto">
              <a:xfrm>
                <a:off x="6317" y="3235"/>
                <a:ext cx="58" cy="42"/>
              </a:xfrm>
              <a:custGeom>
                <a:avLst/>
                <a:gdLst>
                  <a:gd name="T0" fmla="*/ 58 w 58"/>
                  <a:gd name="T1" fmla="*/ 0 h 42"/>
                  <a:gd name="T2" fmla="*/ 58 w 58"/>
                  <a:gd name="T3" fmla="*/ 9 h 42"/>
                  <a:gd name="T4" fmla="*/ 0 w 58"/>
                  <a:gd name="T5" fmla="*/ 42 h 42"/>
                  <a:gd name="T6" fmla="*/ 0 w 58"/>
                  <a:gd name="T7" fmla="*/ 34 h 42"/>
                  <a:gd name="T8" fmla="*/ 58 w 58"/>
                  <a:gd name="T9" fmla="*/ 0 h 42"/>
                </a:gdLst>
                <a:ahLst/>
                <a:cxnLst>
                  <a:cxn ang="0">
                    <a:pos x="T0" y="T1"/>
                  </a:cxn>
                  <a:cxn ang="0">
                    <a:pos x="T2" y="T3"/>
                  </a:cxn>
                  <a:cxn ang="0">
                    <a:pos x="T4" y="T5"/>
                  </a:cxn>
                  <a:cxn ang="0">
                    <a:pos x="T6" y="T7"/>
                  </a:cxn>
                  <a:cxn ang="0">
                    <a:pos x="T8" y="T9"/>
                  </a:cxn>
                </a:cxnLst>
                <a:rect l="0" t="0" r="r" b="b"/>
                <a:pathLst>
                  <a:path w="58" h="42">
                    <a:moveTo>
                      <a:pt x="58" y="0"/>
                    </a:moveTo>
                    <a:lnTo>
                      <a:pt x="58" y="9"/>
                    </a:lnTo>
                    <a:lnTo>
                      <a:pt x="0" y="42"/>
                    </a:lnTo>
                    <a:lnTo>
                      <a:pt x="0" y="34"/>
                    </a:lnTo>
                    <a:lnTo>
                      <a:pt x="58" y="0"/>
                    </a:lnTo>
                    <a:close/>
                  </a:path>
                </a:pathLst>
              </a:custGeom>
              <a:solidFill>
                <a:srgbClr val="283B6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1077" name="Freeform 175"/>
              <p:cNvSpPr/>
              <p:nvPr/>
            </p:nvSpPr>
            <p:spPr bwMode="auto">
              <a:xfrm>
                <a:off x="6260" y="3235"/>
                <a:ext cx="57" cy="42"/>
              </a:xfrm>
              <a:custGeom>
                <a:avLst/>
                <a:gdLst>
                  <a:gd name="T0" fmla="*/ 57 w 57"/>
                  <a:gd name="T1" fmla="*/ 34 h 42"/>
                  <a:gd name="T2" fmla="*/ 57 w 57"/>
                  <a:gd name="T3" fmla="*/ 42 h 42"/>
                  <a:gd name="T4" fmla="*/ 0 w 57"/>
                  <a:gd name="T5" fmla="*/ 9 h 42"/>
                  <a:gd name="T6" fmla="*/ 0 w 57"/>
                  <a:gd name="T7" fmla="*/ 0 h 42"/>
                  <a:gd name="T8" fmla="*/ 57 w 57"/>
                  <a:gd name="T9" fmla="*/ 34 h 42"/>
                </a:gdLst>
                <a:ahLst/>
                <a:cxnLst>
                  <a:cxn ang="0">
                    <a:pos x="T0" y="T1"/>
                  </a:cxn>
                  <a:cxn ang="0">
                    <a:pos x="T2" y="T3"/>
                  </a:cxn>
                  <a:cxn ang="0">
                    <a:pos x="T4" y="T5"/>
                  </a:cxn>
                  <a:cxn ang="0">
                    <a:pos x="T6" y="T7"/>
                  </a:cxn>
                  <a:cxn ang="0">
                    <a:pos x="T8" y="T9"/>
                  </a:cxn>
                </a:cxnLst>
                <a:rect l="0" t="0" r="r" b="b"/>
                <a:pathLst>
                  <a:path w="57" h="42">
                    <a:moveTo>
                      <a:pt x="57" y="34"/>
                    </a:moveTo>
                    <a:lnTo>
                      <a:pt x="57" y="42"/>
                    </a:lnTo>
                    <a:lnTo>
                      <a:pt x="0" y="9"/>
                    </a:lnTo>
                    <a:lnTo>
                      <a:pt x="0" y="0"/>
                    </a:lnTo>
                    <a:lnTo>
                      <a:pt x="57" y="34"/>
                    </a:lnTo>
                    <a:close/>
                  </a:path>
                </a:pathLst>
              </a:custGeom>
              <a:solidFill>
                <a:srgbClr val="283B6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1078" name="Freeform 176"/>
              <p:cNvSpPr/>
              <p:nvPr/>
            </p:nvSpPr>
            <p:spPr bwMode="auto">
              <a:xfrm>
                <a:off x="6317" y="3235"/>
                <a:ext cx="115" cy="67"/>
              </a:xfrm>
              <a:custGeom>
                <a:avLst/>
                <a:gdLst>
                  <a:gd name="T0" fmla="*/ 115 w 115"/>
                  <a:gd name="T1" fmla="*/ 34 h 67"/>
                  <a:gd name="T2" fmla="*/ 58 w 115"/>
                  <a:gd name="T3" fmla="*/ 67 h 67"/>
                  <a:gd name="T4" fmla="*/ 0 w 115"/>
                  <a:gd name="T5" fmla="*/ 34 h 67"/>
                  <a:gd name="T6" fmla="*/ 58 w 115"/>
                  <a:gd name="T7" fmla="*/ 0 h 67"/>
                  <a:gd name="T8" fmla="*/ 115 w 115"/>
                  <a:gd name="T9" fmla="*/ 34 h 67"/>
                </a:gdLst>
                <a:ahLst/>
                <a:cxnLst>
                  <a:cxn ang="0">
                    <a:pos x="T0" y="T1"/>
                  </a:cxn>
                  <a:cxn ang="0">
                    <a:pos x="T2" y="T3"/>
                  </a:cxn>
                  <a:cxn ang="0">
                    <a:pos x="T4" y="T5"/>
                  </a:cxn>
                  <a:cxn ang="0">
                    <a:pos x="T6" y="T7"/>
                  </a:cxn>
                  <a:cxn ang="0">
                    <a:pos x="T8" y="T9"/>
                  </a:cxn>
                </a:cxnLst>
                <a:rect l="0" t="0" r="r" b="b"/>
                <a:pathLst>
                  <a:path w="115" h="67">
                    <a:moveTo>
                      <a:pt x="115" y="34"/>
                    </a:moveTo>
                    <a:lnTo>
                      <a:pt x="58" y="67"/>
                    </a:lnTo>
                    <a:lnTo>
                      <a:pt x="0" y="34"/>
                    </a:lnTo>
                    <a:lnTo>
                      <a:pt x="58" y="0"/>
                    </a:lnTo>
                    <a:lnTo>
                      <a:pt x="115" y="34"/>
                    </a:lnTo>
                    <a:close/>
                  </a:path>
                </a:pathLst>
              </a:custGeom>
              <a:solidFill>
                <a:srgbClr val="51658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1079" name="Freeform 177"/>
              <p:cNvSpPr/>
              <p:nvPr/>
            </p:nvSpPr>
            <p:spPr bwMode="auto">
              <a:xfrm>
                <a:off x="6375" y="3269"/>
                <a:ext cx="57" cy="41"/>
              </a:xfrm>
              <a:custGeom>
                <a:avLst/>
                <a:gdLst>
                  <a:gd name="T0" fmla="*/ 57 w 57"/>
                  <a:gd name="T1" fmla="*/ 0 h 41"/>
                  <a:gd name="T2" fmla="*/ 57 w 57"/>
                  <a:gd name="T3" fmla="*/ 8 h 41"/>
                  <a:gd name="T4" fmla="*/ 0 w 57"/>
                  <a:gd name="T5" fmla="*/ 41 h 41"/>
                  <a:gd name="T6" fmla="*/ 0 w 57"/>
                  <a:gd name="T7" fmla="*/ 33 h 41"/>
                  <a:gd name="T8" fmla="*/ 57 w 57"/>
                  <a:gd name="T9" fmla="*/ 0 h 41"/>
                </a:gdLst>
                <a:ahLst/>
                <a:cxnLst>
                  <a:cxn ang="0">
                    <a:pos x="T0" y="T1"/>
                  </a:cxn>
                  <a:cxn ang="0">
                    <a:pos x="T2" y="T3"/>
                  </a:cxn>
                  <a:cxn ang="0">
                    <a:pos x="T4" y="T5"/>
                  </a:cxn>
                  <a:cxn ang="0">
                    <a:pos x="T6" y="T7"/>
                  </a:cxn>
                  <a:cxn ang="0">
                    <a:pos x="T8" y="T9"/>
                  </a:cxn>
                </a:cxnLst>
                <a:rect l="0" t="0" r="r" b="b"/>
                <a:pathLst>
                  <a:path w="57" h="41">
                    <a:moveTo>
                      <a:pt x="57" y="0"/>
                    </a:moveTo>
                    <a:lnTo>
                      <a:pt x="57" y="8"/>
                    </a:lnTo>
                    <a:lnTo>
                      <a:pt x="0" y="41"/>
                    </a:lnTo>
                    <a:lnTo>
                      <a:pt x="0" y="33"/>
                    </a:lnTo>
                    <a:lnTo>
                      <a:pt x="57" y="0"/>
                    </a:lnTo>
                    <a:close/>
                  </a:path>
                </a:pathLst>
              </a:custGeom>
              <a:solidFill>
                <a:srgbClr val="283B6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1080" name="Freeform 178"/>
              <p:cNvSpPr/>
              <p:nvPr/>
            </p:nvSpPr>
            <p:spPr bwMode="auto">
              <a:xfrm>
                <a:off x="6317" y="3269"/>
                <a:ext cx="58" cy="41"/>
              </a:xfrm>
              <a:custGeom>
                <a:avLst/>
                <a:gdLst>
                  <a:gd name="T0" fmla="*/ 58 w 58"/>
                  <a:gd name="T1" fmla="*/ 33 h 41"/>
                  <a:gd name="T2" fmla="*/ 58 w 58"/>
                  <a:gd name="T3" fmla="*/ 41 h 41"/>
                  <a:gd name="T4" fmla="*/ 0 w 58"/>
                  <a:gd name="T5" fmla="*/ 8 h 41"/>
                  <a:gd name="T6" fmla="*/ 0 w 58"/>
                  <a:gd name="T7" fmla="*/ 0 h 41"/>
                  <a:gd name="T8" fmla="*/ 58 w 58"/>
                  <a:gd name="T9" fmla="*/ 33 h 41"/>
                </a:gdLst>
                <a:ahLst/>
                <a:cxnLst>
                  <a:cxn ang="0">
                    <a:pos x="T0" y="T1"/>
                  </a:cxn>
                  <a:cxn ang="0">
                    <a:pos x="T2" y="T3"/>
                  </a:cxn>
                  <a:cxn ang="0">
                    <a:pos x="T4" y="T5"/>
                  </a:cxn>
                  <a:cxn ang="0">
                    <a:pos x="T6" y="T7"/>
                  </a:cxn>
                  <a:cxn ang="0">
                    <a:pos x="T8" y="T9"/>
                  </a:cxn>
                </a:cxnLst>
                <a:rect l="0" t="0" r="r" b="b"/>
                <a:pathLst>
                  <a:path w="58" h="41">
                    <a:moveTo>
                      <a:pt x="58" y="33"/>
                    </a:moveTo>
                    <a:lnTo>
                      <a:pt x="58" y="41"/>
                    </a:lnTo>
                    <a:lnTo>
                      <a:pt x="0" y="8"/>
                    </a:lnTo>
                    <a:lnTo>
                      <a:pt x="0" y="0"/>
                    </a:lnTo>
                    <a:lnTo>
                      <a:pt x="58" y="33"/>
                    </a:lnTo>
                    <a:close/>
                  </a:path>
                </a:pathLst>
              </a:custGeom>
              <a:solidFill>
                <a:srgbClr val="283B6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1081" name="Freeform 179"/>
              <p:cNvSpPr/>
              <p:nvPr/>
            </p:nvSpPr>
            <p:spPr bwMode="auto">
              <a:xfrm>
                <a:off x="5445" y="2855"/>
                <a:ext cx="114" cy="66"/>
              </a:xfrm>
              <a:custGeom>
                <a:avLst/>
                <a:gdLst>
                  <a:gd name="T0" fmla="*/ 114 w 114"/>
                  <a:gd name="T1" fmla="*/ 33 h 66"/>
                  <a:gd name="T2" fmla="*/ 57 w 114"/>
                  <a:gd name="T3" fmla="*/ 66 h 66"/>
                  <a:gd name="T4" fmla="*/ 0 w 114"/>
                  <a:gd name="T5" fmla="*/ 33 h 66"/>
                  <a:gd name="T6" fmla="*/ 57 w 114"/>
                  <a:gd name="T7" fmla="*/ 0 h 66"/>
                  <a:gd name="T8" fmla="*/ 114 w 114"/>
                  <a:gd name="T9" fmla="*/ 33 h 66"/>
                </a:gdLst>
                <a:ahLst/>
                <a:cxnLst>
                  <a:cxn ang="0">
                    <a:pos x="T0" y="T1"/>
                  </a:cxn>
                  <a:cxn ang="0">
                    <a:pos x="T2" y="T3"/>
                  </a:cxn>
                  <a:cxn ang="0">
                    <a:pos x="T4" y="T5"/>
                  </a:cxn>
                  <a:cxn ang="0">
                    <a:pos x="T6" y="T7"/>
                  </a:cxn>
                  <a:cxn ang="0">
                    <a:pos x="T8" y="T9"/>
                  </a:cxn>
                </a:cxnLst>
                <a:rect l="0" t="0" r="r" b="b"/>
                <a:pathLst>
                  <a:path w="114" h="66">
                    <a:moveTo>
                      <a:pt x="114" y="33"/>
                    </a:moveTo>
                    <a:lnTo>
                      <a:pt x="57" y="66"/>
                    </a:lnTo>
                    <a:lnTo>
                      <a:pt x="0" y="33"/>
                    </a:lnTo>
                    <a:lnTo>
                      <a:pt x="57" y="0"/>
                    </a:lnTo>
                    <a:lnTo>
                      <a:pt x="114" y="33"/>
                    </a:lnTo>
                    <a:close/>
                  </a:path>
                </a:pathLst>
              </a:custGeom>
              <a:solidFill>
                <a:srgbClr val="51658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1082" name="Freeform 180"/>
              <p:cNvSpPr/>
              <p:nvPr/>
            </p:nvSpPr>
            <p:spPr bwMode="auto">
              <a:xfrm>
                <a:off x="5502" y="2888"/>
                <a:ext cx="57" cy="42"/>
              </a:xfrm>
              <a:custGeom>
                <a:avLst/>
                <a:gdLst>
                  <a:gd name="T0" fmla="*/ 57 w 57"/>
                  <a:gd name="T1" fmla="*/ 0 h 42"/>
                  <a:gd name="T2" fmla="*/ 57 w 57"/>
                  <a:gd name="T3" fmla="*/ 9 h 42"/>
                  <a:gd name="T4" fmla="*/ 0 w 57"/>
                  <a:gd name="T5" fmla="*/ 42 h 42"/>
                  <a:gd name="T6" fmla="*/ 0 w 57"/>
                  <a:gd name="T7" fmla="*/ 33 h 42"/>
                  <a:gd name="T8" fmla="*/ 57 w 57"/>
                  <a:gd name="T9" fmla="*/ 0 h 42"/>
                </a:gdLst>
                <a:ahLst/>
                <a:cxnLst>
                  <a:cxn ang="0">
                    <a:pos x="T0" y="T1"/>
                  </a:cxn>
                  <a:cxn ang="0">
                    <a:pos x="T2" y="T3"/>
                  </a:cxn>
                  <a:cxn ang="0">
                    <a:pos x="T4" y="T5"/>
                  </a:cxn>
                  <a:cxn ang="0">
                    <a:pos x="T6" y="T7"/>
                  </a:cxn>
                  <a:cxn ang="0">
                    <a:pos x="T8" y="T9"/>
                  </a:cxn>
                </a:cxnLst>
                <a:rect l="0" t="0" r="r" b="b"/>
                <a:pathLst>
                  <a:path w="57" h="42">
                    <a:moveTo>
                      <a:pt x="57" y="0"/>
                    </a:moveTo>
                    <a:lnTo>
                      <a:pt x="57" y="9"/>
                    </a:lnTo>
                    <a:lnTo>
                      <a:pt x="0" y="42"/>
                    </a:lnTo>
                    <a:lnTo>
                      <a:pt x="0" y="33"/>
                    </a:lnTo>
                    <a:lnTo>
                      <a:pt x="57" y="0"/>
                    </a:lnTo>
                    <a:close/>
                  </a:path>
                </a:pathLst>
              </a:custGeom>
              <a:solidFill>
                <a:srgbClr val="283B6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1083" name="Freeform 181"/>
              <p:cNvSpPr/>
              <p:nvPr/>
            </p:nvSpPr>
            <p:spPr bwMode="auto">
              <a:xfrm>
                <a:off x="5445" y="2888"/>
                <a:ext cx="57" cy="42"/>
              </a:xfrm>
              <a:custGeom>
                <a:avLst/>
                <a:gdLst>
                  <a:gd name="T0" fmla="*/ 57 w 57"/>
                  <a:gd name="T1" fmla="*/ 33 h 42"/>
                  <a:gd name="T2" fmla="*/ 57 w 57"/>
                  <a:gd name="T3" fmla="*/ 42 h 42"/>
                  <a:gd name="T4" fmla="*/ 0 w 57"/>
                  <a:gd name="T5" fmla="*/ 8 h 42"/>
                  <a:gd name="T6" fmla="*/ 0 w 57"/>
                  <a:gd name="T7" fmla="*/ 0 h 42"/>
                  <a:gd name="T8" fmla="*/ 57 w 57"/>
                  <a:gd name="T9" fmla="*/ 33 h 42"/>
                </a:gdLst>
                <a:ahLst/>
                <a:cxnLst>
                  <a:cxn ang="0">
                    <a:pos x="T0" y="T1"/>
                  </a:cxn>
                  <a:cxn ang="0">
                    <a:pos x="T2" y="T3"/>
                  </a:cxn>
                  <a:cxn ang="0">
                    <a:pos x="T4" y="T5"/>
                  </a:cxn>
                  <a:cxn ang="0">
                    <a:pos x="T6" y="T7"/>
                  </a:cxn>
                  <a:cxn ang="0">
                    <a:pos x="T8" y="T9"/>
                  </a:cxn>
                </a:cxnLst>
                <a:rect l="0" t="0" r="r" b="b"/>
                <a:pathLst>
                  <a:path w="57" h="42">
                    <a:moveTo>
                      <a:pt x="57" y="33"/>
                    </a:moveTo>
                    <a:lnTo>
                      <a:pt x="57" y="42"/>
                    </a:lnTo>
                    <a:lnTo>
                      <a:pt x="0" y="8"/>
                    </a:lnTo>
                    <a:lnTo>
                      <a:pt x="0" y="0"/>
                    </a:lnTo>
                    <a:lnTo>
                      <a:pt x="57" y="33"/>
                    </a:lnTo>
                    <a:close/>
                  </a:path>
                </a:pathLst>
              </a:custGeom>
              <a:solidFill>
                <a:srgbClr val="283B6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1084" name="Freeform 182"/>
              <p:cNvSpPr/>
              <p:nvPr/>
            </p:nvSpPr>
            <p:spPr bwMode="auto">
              <a:xfrm>
                <a:off x="5358" y="2804"/>
                <a:ext cx="115" cy="67"/>
              </a:xfrm>
              <a:custGeom>
                <a:avLst/>
                <a:gdLst>
                  <a:gd name="T0" fmla="*/ 115 w 115"/>
                  <a:gd name="T1" fmla="*/ 34 h 67"/>
                  <a:gd name="T2" fmla="*/ 58 w 115"/>
                  <a:gd name="T3" fmla="*/ 67 h 67"/>
                  <a:gd name="T4" fmla="*/ 0 w 115"/>
                  <a:gd name="T5" fmla="*/ 34 h 67"/>
                  <a:gd name="T6" fmla="*/ 58 w 115"/>
                  <a:gd name="T7" fmla="*/ 0 h 67"/>
                  <a:gd name="T8" fmla="*/ 115 w 115"/>
                  <a:gd name="T9" fmla="*/ 34 h 67"/>
                </a:gdLst>
                <a:ahLst/>
                <a:cxnLst>
                  <a:cxn ang="0">
                    <a:pos x="T0" y="T1"/>
                  </a:cxn>
                  <a:cxn ang="0">
                    <a:pos x="T2" y="T3"/>
                  </a:cxn>
                  <a:cxn ang="0">
                    <a:pos x="T4" y="T5"/>
                  </a:cxn>
                  <a:cxn ang="0">
                    <a:pos x="T6" y="T7"/>
                  </a:cxn>
                  <a:cxn ang="0">
                    <a:pos x="T8" y="T9"/>
                  </a:cxn>
                </a:cxnLst>
                <a:rect l="0" t="0" r="r" b="b"/>
                <a:pathLst>
                  <a:path w="115" h="67">
                    <a:moveTo>
                      <a:pt x="115" y="34"/>
                    </a:moveTo>
                    <a:lnTo>
                      <a:pt x="58" y="67"/>
                    </a:lnTo>
                    <a:lnTo>
                      <a:pt x="0" y="34"/>
                    </a:lnTo>
                    <a:lnTo>
                      <a:pt x="58" y="0"/>
                    </a:lnTo>
                    <a:lnTo>
                      <a:pt x="115" y="34"/>
                    </a:lnTo>
                    <a:close/>
                  </a:path>
                </a:pathLst>
              </a:custGeom>
              <a:solidFill>
                <a:srgbClr val="51658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1085" name="Freeform 183"/>
              <p:cNvSpPr/>
              <p:nvPr/>
            </p:nvSpPr>
            <p:spPr bwMode="auto">
              <a:xfrm>
                <a:off x="5416" y="2838"/>
                <a:ext cx="57" cy="41"/>
              </a:xfrm>
              <a:custGeom>
                <a:avLst/>
                <a:gdLst>
                  <a:gd name="T0" fmla="*/ 57 w 57"/>
                  <a:gd name="T1" fmla="*/ 0 h 41"/>
                  <a:gd name="T2" fmla="*/ 57 w 57"/>
                  <a:gd name="T3" fmla="*/ 8 h 41"/>
                  <a:gd name="T4" fmla="*/ 0 w 57"/>
                  <a:gd name="T5" fmla="*/ 41 h 41"/>
                  <a:gd name="T6" fmla="*/ 0 w 57"/>
                  <a:gd name="T7" fmla="*/ 33 h 41"/>
                  <a:gd name="T8" fmla="*/ 57 w 57"/>
                  <a:gd name="T9" fmla="*/ 0 h 41"/>
                </a:gdLst>
                <a:ahLst/>
                <a:cxnLst>
                  <a:cxn ang="0">
                    <a:pos x="T0" y="T1"/>
                  </a:cxn>
                  <a:cxn ang="0">
                    <a:pos x="T2" y="T3"/>
                  </a:cxn>
                  <a:cxn ang="0">
                    <a:pos x="T4" y="T5"/>
                  </a:cxn>
                  <a:cxn ang="0">
                    <a:pos x="T6" y="T7"/>
                  </a:cxn>
                  <a:cxn ang="0">
                    <a:pos x="T8" y="T9"/>
                  </a:cxn>
                </a:cxnLst>
                <a:rect l="0" t="0" r="r" b="b"/>
                <a:pathLst>
                  <a:path w="57" h="41">
                    <a:moveTo>
                      <a:pt x="57" y="0"/>
                    </a:moveTo>
                    <a:lnTo>
                      <a:pt x="57" y="8"/>
                    </a:lnTo>
                    <a:lnTo>
                      <a:pt x="0" y="41"/>
                    </a:lnTo>
                    <a:lnTo>
                      <a:pt x="0" y="33"/>
                    </a:lnTo>
                    <a:lnTo>
                      <a:pt x="57" y="0"/>
                    </a:lnTo>
                    <a:close/>
                  </a:path>
                </a:pathLst>
              </a:custGeom>
              <a:solidFill>
                <a:srgbClr val="283B6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1086" name="Freeform 184"/>
              <p:cNvSpPr/>
              <p:nvPr/>
            </p:nvSpPr>
            <p:spPr bwMode="auto">
              <a:xfrm>
                <a:off x="5358" y="2838"/>
                <a:ext cx="58" cy="41"/>
              </a:xfrm>
              <a:custGeom>
                <a:avLst/>
                <a:gdLst>
                  <a:gd name="T0" fmla="*/ 58 w 58"/>
                  <a:gd name="T1" fmla="*/ 33 h 41"/>
                  <a:gd name="T2" fmla="*/ 58 w 58"/>
                  <a:gd name="T3" fmla="*/ 41 h 41"/>
                  <a:gd name="T4" fmla="*/ 0 w 58"/>
                  <a:gd name="T5" fmla="*/ 8 h 41"/>
                  <a:gd name="T6" fmla="*/ 0 w 58"/>
                  <a:gd name="T7" fmla="*/ 0 h 41"/>
                  <a:gd name="T8" fmla="*/ 58 w 58"/>
                  <a:gd name="T9" fmla="*/ 33 h 41"/>
                </a:gdLst>
                <a:ahLst/>
                <a:cxnLst>
                  <a:cxn ang="0">
                    <a:pos x="T0" y="T1"/>
                  </a:cxn>
                  <a:cxn ang="0">
                    <a:pos x="T2" y="T3"/>
                  </a:cxn>
                  <a:cxn ang="0">
                    <a:pos x="T4" y="T5"/>
                  </a:cxn>
                  <a:cxn ang="0">
                    <a:pos x="T6" y="T7"/>
                  </a:cxn>
                  <a:cxn ang="0">
                    <a:pos x="T8" y="T9"/>
                  </a:cxn>
                </a:cxnLst>
                <a:rect l="0" t="0" r="r" b="b"/>
                <a:pathLst>
                  <a:path w="58" h="41">
                    <a:moveTo>
                      <a:pt x="58" y="33"/>
                    </a:moveTo>
                    <a:lnTo>
                      <a:pt x="58" y="41"/>
                    </a:lnTo>
                    <a:lnTo>
                      <a:pt x="0" y="8"/>
                    </a:lnTo>
                    <a:lnTo>
                      <a:pt x="0" y="0"/>
                    </a:lnTo>
                    <a:lnTo>
                      <a:pt x="58" y="33"/>
                    </a:lnTo>
                    <a:close/>
                  </a:path>
                </a:pathLst>
              </a:custGeom>
              <a:solidFill>
                <a:srgbClr val="283B6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1087" name="Freeform 185"/>
              <p:cNvSpPr/>
              <p:nvPr/>
            </p:nvSpPr>
            <p:spPr bwMode="auto">
              <a:xfrm>
                <a:off x="5645" y="2972"/>
                <a:ext cx="116" cy="66"/>
              </a:xfrm>
              <a:custGeom>
                <a:avLst/>
                <a:gdLst>
                  <a:gd name="T0" fmla="*/ 116 w 116"/>
                  <a:gd name="T1" fmla="*/ 33 h 66"/>
                  <a:gd name="T2" fmla="*/ 59 w 116"/>
                  <a:gd name="T3" fmla="*/ 66 h 66"/>
                  <a:gd name="T4" fmla="*/ 0 w 116"/>
                  <a:gd name="T5" fmla="*/ 33 h 66"/>
                  <a:gd name="T6" fmla="*/ 58 w 116"/>
                  <a:gd name="T7" fmla="*/ 0 h 66"/>
                  <a:gd name="T8" fmla="*/ 116 w 116"/>
                  <a:gd name="T9" fmla="*/ 33 h 66"/>
                </a:gdLst>
                <a:ahLst/>
                <a:cxnLst>
                  <a:cxn ang="0">
                    <a:pos x="T0" y="T1"/>
                  </a:cxn>
                  <a:cxn ang="0">
                    <a:pos x="T2" y="T3"/>
                  </a:cxn>
                  <a:cxn ang="0">
                    <a:pos x="T4" y="T5"/>
                  </a:cxn>
                  <a:cxn ang="0">
                    <a:pos x="T6" y="T7"/>
                  </a:cxn>
                  <a:cxn ang="0">
                    <a:pos x="T8" y="T9"/>
                  </a:cxn>
                </a:cxnLst>
                <a:rect l="0" t="0" r="r" b="b"/>
                <a:pathLst>
                  <a:path w="116" h="66">
                    <a:moveTo>
                      <a:pt x="116" y="33"/>
                    </a:moveTo>
                    <a:lnTo>
                      <a:pt x="59" y="66"/>
                    </a:lnTo>
                    <a:lnTo>
                      <a:pt x="0" y="33"/>
                    </a:lnTo>
                    <a:lnTo>
                      <a:pt x="58" y="0"/>
                    </a:lnTo>
                    <a:lnTo>
                      <a:pt x="116" y="33"/>
                    </a:lnTo>
                    <a:close/>
                  </a:path>
                </a:pathLst>
              </a:custGeom>
              <a:solidFill>
                <a:srgbClr val="51658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1088" name="Freeform 186"/>
              <p:cNvSpPr/>
              <p:nvPr/>
            </p:nvSpPr>
            <p:spPr bwMode="auto">
              <a:xfrm>
                <a:off x="5704" y="3005"/>
                <a:ext cx="57" cy="41"/>
              </a:xfrm>
              <a:custGeom>
                <a:avLst/>
                <a:gdLst>
                  <a:gd name="T0" fmla="*/ 57 w 57"/>
                  <a:gd name="T1" fmla="*/ 0 h 41"/>
                  <a:gd name="T2" fmla="*/ 57 w 57"/>
                  <a:gd name="T3" fmla="*/ 8 h 41"/>
                  <a:gd name="T4" fmla="*/ 0 w 57"/>
                  <a:gd name="T5" fmla="*/ 41 h 41"/>
                  <a:gd name="T6" fmla="*/ 0 w 57"/>
                  <a:gd name="T7" fmla="*/ 33 h 41"/>
                  <a:gd name="T8" fmla="*/ 57 w 57"/>
                  <a:gd name="T9" fmla="*/ 0 h 41"/>
                </a:gdLst>
                <a:ahLst/>
                <a:cxnLst>
                  <a:cxn ang="0">
                    <a:pos x="T0" y="T1"/>
                  </a:cxn>
                  <a:cxn ang="0">
                    <a:pos x="T2" y="T3"/>
                  </a:cxn>
                  <a:cxn ang="0">
                    <a:pos x="T4" y="T5"/>
                  </a:cxn>
                  <a:cxn ang="0">
                    <a:pos x="T6" y="T7"/>
                  </a:cxn>
                  <a:cxn ang="0">
                    <a:pos x="T8" y="T9"/>
                  </a:cxn>
                </a:cxnLst>
                <a:rect l="0" t="0" r="r" b="b"/>
                <a:pathLst>
                  <a:path w="57" h="41">
                    <a:moveTo>
                      <a:pt x="57" y="0"/>
                    </a:moveTo>
                    <a:lnTo>
                      <a:pt x="57" y="8"/>
                    </a:lnTo>
                    <a:lnTo>
                      <a:pt x="0" y="41"/>
                    </a:lnTo>
                    <a:lnTo>
                      <a:pt x="0" y="33"/>
                    </a:lnTo>
                    <a:lnTo>
                      <a:pt x="57" y="0"/>
                    </a:lnTo>
                    <a:close/>
                  </a:path>
                </a:pathLst>
              </a:custGeom>
              <a:solidFill>
                <a:srgbClr val="283B6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1089" name="Freeform 187"/>
              <p:cNvSpPr/>
              <p:nvPr/>
            </p:nvSpPr>
            <p:spPr bwMode="auto">
              <a:xfrm>
                <a:off x="5645" y="3005"/>
                <a:ext cx="59" cy="41"/>
              </a:xfrm>
              <a:custGeom>
                <a:avLst/>
                <a:gdLst>
                  <a:gd name="T0" fmla="*/ 59 w 59"/>
                  <a:gd name="T1" fmla="*/ 33 h 41"/>
                  <a:gd name="T2" fmla="*/ 59 w 59"/>
                  <a:gd name="T3" fmla="*/ 41 h 41"/>
                  <a:gd name="T4" fmla="*/ 0 w 59"/>
                  <a:gd name="T5" fmla="*/ 8 h 41"/>
                  <a:gd name="T6" fmla="*/ 0 w 59"/>
                  <a:gd name="T7" fmla="*/ 0 h 41"/>
                  <a:gd name="T8" fmla="*/ 59 w 59"/>
                  <a:gd name="T9" fmla="*/ 33 h 41"/>
                </a:gdLst>
                <a:ahLst/>
                <a:cxnLst>
                  <a:cxn ang="0">
                    <a:pos x="T0" y="T1"/>
                  </a:cxn>
                  <a:cxn ang="0">
                    <a:pos x="T2" y="T3"/>
                  </a:cxn>
                  <a:cxn ang="0">
                    <a:pos x="T4" y="T5"/>
                  </a:cxn>
                  <a:cxn ang="0">
                    <a:pos x="T6" y="T7"/>
                  </a:cxn>
                  <a:cxn ang="0">
                    <a:pos x="T8" y="T9"/>
                  </a:cxn>
                </a:cxnLst>
                <a:rect l="0" t="0" r="r" b="b"/>
                <a:pathLst>
                  <a:path w="59" h="41">
                    <a:moveTo>
                      <a:pt x="59" y="33"/>
                    </a:moveTo>
                    <a:lnTo>
                      <a:pt x="59" y="41"/>
                    </a:lnTo>
                    <a:lnTo>
                      <a:pt x="0" y="8"/>
                    </a:lnTo>
                    <a:lnTo>
                      <a:pt x="0" y="0"/>
                    </a:lnTo>
                    <a:lnTo>
                      <a:pt x="59" y="33"/>
                    </a:lnTo>
                    <a:close/>
                  </a:path>
                </a:pathLst>
              </a:custGeom>
              <a:solidFill>
                <a:srgbClr val="283B6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1090" name="Freeform 188"/>
              <p:cNvSpPr/>
              <p:nvPr/>
            </p:nvSpPr>
            <p:spPr bwMode="auto">
              <a:xfrm>
                <a:off x="5938" y="3142"/>
                <a:ext cx="115" cy="66"/>
              </a:xfrm>
              <a:custGeom>
                <a:avLst/>
                <a:gdLst>
                  <a:gd name="T0" fmla="*/ 115 w 115"/>
                  <a:gd name="T1" fmla="*/ 33 h 66"/>
                  <a:gd name="T2" fmla="*/ 58 w 115"/>
                  <a:gd name="T3" fmla="*/ 66 h 66"/>
                  <a:gd name="T4" fmla="*/ 0 w 115"/>
                  <a:gd name="T5" fmla="*/ 33 h 66"/>
                  <a:gd name="T6" fmla="*/ 57 w 115"/>
                  <a:gd name="T7" fmla="*/ 0 h 66"/>
                  <a:gd name="T8" fmla="*/ 115 w 115"/>
                  <a:gd name="T9" fmla="*/ 33 h 66"/>
                </a:gdLst>
                <a:ahLst/>
                <a:cxnLst>
                  <a:cxn ang="0">
                    <a:pos x="T0" y="T1"/>
                  </a:cxn>
                  <a:cxn ang="0">
                    <a:pos x="T2" y="T3"/>
                  </a:cxn>
                  <a:cxn ang="0">
                    <a:pos x="T4" y="T5"/>
                  </a:cxn>
                  <a:cxn ang="0">
                    <a:pos x="T6" y="T7"/>
                  </a:cxn>
                  <a:cxn ang="0">
                    <a:pos x="T8" y="T9"/>
                  </a:cxn>
                </a:cxnLst>
                <a:rect l="0" t="0" r="r" b="b"/>
                <a:pathLst>
                  <a:path w="115" h="66">
                    <a:moveTo>
                      <a:pt x="115" y="33"/>
                    </a:moveTo>
                    <a:lnTo>
                      <a:pt x="58" y="66"/>
                    </a:lnTo>
                    <a:lnTo>
                      <a:pt x="0" y="33"/>
                    </a:lnTo>
                    <a:lnTo>
                      <a:pt x="57" y="0"/>
                    </a:lnTo>
                    <a:lnTo>
                      <a:pt x="115" y="33"/>
                    </a:lnTo>
                    <a:close/>
                  </a:path>
                </a:pathLst>
              </a:custGeom>
              <a:solidFill>
                <a:srgbClr val="51658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1091" name="Freeform 189"/>
              <p:cNvSpPr/>
              <p:nvPr/>
            </p:nvSpPr>
            <p:spPr bwMode="auto">
              <a:xfrm>
                <a:off x="5996" y="3175"/>
                <a:ext cx="57" cy="42"/>
              </a:xfrm>
              <a:custGeom>
                <a:avLst/>
                <a:gdLst>
                  <a:gd name="T0" fmla="*/ 57 w 57"/>
                  <a:gd name="T1" fmla="*/ 0 h 42"/>
                  <a:gd name="T2" fmla="*/ 57 w 57"/>
                  <a:gd name="T3" fmla="*/ 8 h 42"/>
                  <a:gd name="T4" fmla="*/ 0 w 57"/>
                  <a:gd name="T5" fmla="*/ 42 h 42"/>
                  <a:gd name="T6" fmla="*/ 0 w 57"/>
                  <a:gd name="T7" fmla="*/ 33 h 42"/>
                  <a:gd name="T8" fmla="*/ 57 w 57"/>
                  <a:gd name="T9" fmla="*/ 0 h 42"/>
                </a:gdLst>
                <a:ahLst/>
                <a:cxnLst>
                  <a:cxn ang="0">
                    <a:pos x="T0" y="T1"/>
                  </a:cxn>
                  <a:cxn ang="0">
                    <a:pos x="T2" y="T3"/>
                  </a:cxn>
                  <a:cxn ang="0">
                    <a:pos x="T4" y="T5"/>
                  </a:cxn>
                  <a:cxn ang="0">
                    <a:pos x="T6" y="T7"/>
                  </a:cxn>
                  <a:cxn ang="0">
                    <a:pos x="T8" y="T9"/>
                  </a:cxn>
                </a:cxnLst>
                <a:rect l="0" t="0" r="r" b="b"/>
                <a:pathLst>
                  <a:path w="57" h="42">
                    <a:moveTo>
                      <a:pt x="57" y="0"/>
                    </a:moveTo>
                    <a:lnTo>
                      <a:pt x="57" y="8"/>
                    </a:lnTo>
                    <a:lnTo>
                      <a:pt x="0" y="42"/>
                    </a:lnTo>
                    <a:lnTo>
                      <a:pt x="0" y="33"/>
                    </a:lnTo>
                    <a:lnTo>
                      <a:pt x="57" y="0"/>
                    </a:lnTo>
                    <a:close/>
                  </a:path>
                </a:pathLst>
              </a:custGeom>
              <a:solidFill>
                <a:srgbClr val="283B6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1092" name="Freeform 190"/>
              <p:cNvSpPr/>
              <p:nvPr/>
            </p:nvSpPr>
            <p:spPr bwMode="auto">
              <a:xfrm>
                <a:off x="5938" y="3175"/>
                <a:ext cx="58" cy="42"/>
              </a:xfrm>
              <a:custGeom>
                <a:avLst/>
                <a:gdLst>
                  <a:gd name="T0" fmla="*/ 58 w 58"/>
                  <a:gd name="T1" fmla="*/ 33 h 42"/>
                  <a:gd name="T2" fmla="*/ 58 w 58"/>
                  <a:gd name="T3" fmla="*/ 42 h 42"/>
                  <a:gd name="T4" fmla="*/ 0 w 58"/>
                  <a:gd name="T5" fmla="*/ 8 h 42"/>
                  <a:gd name="T6" fmla="*/ 0 w 58"/>
                  <a:gd name="T7" fmla="*/ 0 h 42"/>
                  <a:gd name="T8" fmla="*/ 58 w 58"/>
                  <a:gd name="T9" fmla="*/ 33 h 42"/>
                </a:gdLst>
                <a:ahLst/>
                <a:cxnLst>
                  <a:cxn ang="0">
                    <a:pos x="T0" y="T1"/>
                  </a:cxn>
                  <a:cxn ang="0">
                    <a:pos x="T2" y="T3"/>
                  </a:cxn>
                  <a:cxn ang="0">
                    <a:pos x="T4" y="T5"/>
                  </a:cxn>
                  <a:cxn ang="0">
                    <a:pos x="T6" y="T7"/>
                  </a:cxn>
                  <a:cxn ang="0">
                    <a:pos x="T8" y="T9"/>
                  </a:cxn>
                </a:cxnLst>
                <a:rect l="0" t="0" r="r" b="b"/>
                <a:pathLst>
                  <a:path w="58" h="42">
                    <a:moveTo>
                      <a:pt x="58" y="33"/>
                    </a:moveTo>
                    <a:lnTo>
                      <a:pt x="58" y="42"/>
                    </a:lnTo>
                    <a:lnTo>
                      <a:pt x="0" y="8"/>
                    </a:lnTo>
                    <a:lnTo>
                      <a:pt x="0" y="0"/>
                    </a:lnTo>
                    <a:lnTo>
                      <a:pt x="58" y="33"/>
                    </a:lnTo>
                    <a:close/>
                  </a:path>
                </a:pathLst>
              </a:custGeom>
              <a:solidFill>
                <a:srgbClr val="283B6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1093" name="Freeform 191"/>
              <p:cNvSpPr/>
              <p:nvPr/>
            </p:nvSpPr>
            <p:spPr bwMode="auto">
              <a:xfrm>
                <a:off x="6024" y="3192"/>
                <a:ext cx="115" cy="65"/>
              </a:xfrm>
              <a:custGeom>
                <a:avLst/>
                <a:gdLst>
                  <a:gd name="T0" fmla="*/ 115 w 115"/>
                  <a:gd name="T1" fmla="*/ 32 h 65"/>
                  <a:gd name="T2" fmla="*/ 58 w 115"/>
                  <a:gd name="T3" fmla="*/ 65 h 65"/>
                  <a:gd name="T4" fmla="*/ 0 w 115"/>
                  <a:gd name="T5" fmla="*/ 32 h 65"/>
                  <a:gd name="T6" fmla="*/ 58 w 115"/>
                  <a:gd name="T7" fmla="*/ 0 h 65"/>
                  <a:gd name="T8" fmla="*/ 115 w 115"/>
                  <a:gd name="T9" fmla="*/ 32 h 65"/>
                </a:gdLst>
                <a:ahLst/>
                <a:cxnLst>
                  <a:cxn ang="0">
                    <a:pos x="T0" y="T1"/>
                  </a:cxn>
                  <a:cxn ang="0">
                    <a:pos x="T2" y="T3"/>
                  </a:cxn>
                  <a:cxn ang="0">
                    <a:pos x="T4" y="T5"/>
                  </a:cxn>
                  <a:cxn ang="0">
                    <a:pos x="T6" y="T7"/>
                  </a:cxn>
                  <a:cxn ang="0">
                    <a:pos x="T8" y="T9"/>
                  </a:cxn>
                </a:cxnLst>
                <a:rect l="0" t="0" r="r" b="b"/>
                <a:pathLst>
                  <a:path w="115" h="65">
                    <a:moveTo>
                      <a:pt x="115" y="32"/>
                    </a:moveTo>
                    <a:lnTo>
                      <a:pt x="58" y="65"/>
                    </a:lnTo>
                    <a:lnTo>
                      <a:pt x="0" y="32"/>
                    </a:lnTo>
                    <a:lnTo>
                      <a:pt x="58" y="0"/>
                    </a:lnTo>
                    <a:lnTo>
                      <a:pt x="115" y="32"/>
                    </a:lnTo>
                    <a:close/>
                  </a:path>
                </a:pathLst>
              </a:custGeom>
              <a:solidFill>
                <a:srgbClr val="51658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1094" name="Freeform 192"/>
              <p:cNvSpPr/>
              <p:nvPr/>
            </p:nvSpPr>
            <p:spPr bwMode="auto">
              <a:xfrm>
                <a:off x="6082" y="3224"/>
                <a:ext cx="57" cy="42"/>
              </a:xfrm>
              <a:custGeom>
                <a:avLst/>
                <a:gdLst>
                  <a:gd name="T0" fmla="*/ 57 w 57"/>
                  <a:gd name="T1" fmla="*/ 0 h 42"/>
                  <a:gd name="T2" fmla="*/ 57 w 57"/>
                  <a:gd name="T3" fmla="*/ 8 h 42"/>
                  <a:gd name="T4" fmla="*/ 0 w 57"/>
                  <a:gd name="T5" fmla="*/ 42 h 42"/>
                  <a:gd name="T6" fmla="*/ 0 w 57"/>
                  <a:gd name="T7" fmla="*/ 33 h 42"/>
                  <a:gd name="T8" fmla="*/ 57 w 57"/>
                  <a:gd name="T9" fmla="*/ 0 h 42"/>
                </a:gdLst>
                <a:ahLst/>
                <a:cxnLst>
                  <a:cxn ang="0">
                    <a:pos x="T0" y="T1"/>
                  </a:cxn>
                  <a:cxn ang="0">
                    <a:pos x="T2" y="T3"/>
                  </a:cxn>
                  <a:cxn ang="0">
                    <a:pos x="T4" y="T5"/>
                  </a:cxn>
                  <a:cxn ang="0">
                    <a:pos x="T6" y="T7"/>
                  </a:cxn>
                  <a:cxn ang="0">
                    <a:pos x="T8" y="T9"/>
                  </a:cxn>
                </a:cxnLst>
                <a:rect l="0" t="0" r="r" b="b"/>
                <a:pathLst>
                  <a:path w="57" h="42">
                    <a:moveTo>
                      <a:pt x="57" y="0"/>
                    </a:moveTo>
                    <a:lnTo>
                      <a:pt x="57" y="8"/>
                    </a:lnTo>
                    <a:lnTo>
                      <a:pt x="0" y="42"/>
                    </a:lnTo>
                    <a:lnTo>
                      <a:pt x="0" y="33"/>
                    </a:lnTo>
                    <a:lnTo>
                      <a:pt x="57" y="0"/>
                    </a:lnTo>
                    <a:close/>
                  </a:path>
                </a:pathLst>
              </a:custGeom>
              <a:solidFill>
                <a:srgbClr val="283B6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1095" name="Freeform 193"/>
              <p:cNvSpPr/>
              <p:nvPr/>
            </p:nvSpPr>
            <p:spPr bwMode="auto">
              <a:xfrm>
                <a:off x="6024" y="3224"/>
                <a:ext cx="58" cy="42"/>
              </a:xfrm>
              <a:custGeom>
                <a:avLst/>
                <a:gdLst>
                  <a:gd name="T0" fmla="*/ 58 w 58"/>
                  <a:gd name="T1" fmla="*/ 33 h 42"/>
                  <a:gd name="T2" fmla="*/ 58 w 58"/>
                  <a:gd name="T3" fmla="*/ 42 h 42"/>
                  <a:gd name="T4" fmla="*/ 0 w 58"/>
                  <a:gd name="T5" fmla="*/ 8 h 42"/>
                  <a:gd name="T6" fmla="*/ 0 w 58"/>
                  <a:gd name="T7" fmla="*/ 0 h 42"/>
                  <a:gd name="T8" fmla="*/ 58 w 58"/>
                  <a:gd name="T9" fmla="*/ 33 h 42"/>
                </a:gdLst>
                <a:ahLst/>
                <a:cxnLst>
                  <a:cxn ang="0">
                    <a:pos x="T0" y="T1"/>
                  </a:cxn>
                  <a:cxn ang="0">
                    <a:pos x="T2" y="T3"/>
                  </a:cxn>
                  <a:cxn ang="0">
                    <a:pos x="T4" y="T5"/>
                  </a:cxn>
                  <a:cxn ang="0">
                    <a:pos x="T6" y="T7"/>
                  </a:cxn>
                  <a:cxn ang="0">
                    <a:pos x="T8" y="T9"/>
                  </a:cxn>
                </a:cxnLst>
                <a:rect l="0" t="0" r="r" b="b"/>
                <a:pathLst>
                  <a:path w="58" h="42">
                    <a:moveTo>
                      <a:pt x="58" y="33"/>
                    </a:moveTo>
                    <a:lnTo>
                      <a:pt x="58" y="42"/>
                    </a:lnTo>
                    <a:lnTo>
                      <a:pt x="0" y="8"/>
                    </a:lnTo>
                    <a:lnTo>
                      <a:pt x="0" y="0"/>
                    </a:lnTo>
                    <a:lnTo>
                      <a:pt x="58" y="33"/>
                    </a:lnTo>
                    <a:close/>
                  </a:path>
                </a:pathLst>
              </a:custGeom>
              <a:solidFill>
                <a:srgbClr val="283B6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1096" name="Freeform 194"/>
              <p:cNvSpPr/>
              <p:nvPr/>
            </p:nvSpPr>
            <p:spPr bwMode="auto">
              <a:xfrm>
                <a:off x="6113" y="3257"/>
                <a:ext cx="74" cy="43"/>
              </a:xfrm>
              <a:custGeom>
                <a:avLst/>
                <a:gdLst>
                  <a:gd name="T0" fmla="*/ 74 w 74"/>
                  <a:gd name="T1" fmla="*/ 21 h 43"/>
                  <a:gd name="T2" fmla="*/ 37 w 74"/>
                  <a:gd name="T3" fmla="*/ 43 h 43"/>
                  <a:gd name="T4" fmla="*/ 0 w 74"/>
                  <a:gd name="T5" fmla="*/ 21 h 43"/>
                  <a:gd name="T6" fmla="*/ 37 w 74"/>
                  <a:gd name="T7" fmla="*/ 0 h 43"/>
                  <a:gd name="T8" fmla="*/ 74 w 74"/>
                  <a:gd name="T9" fmla="*/ 21 h 43"/>
                </a:gdLst>
                <a:ahLst/>
                <a:cxnLst>
                  <a:cxn ang="0">
                    <a:pos x="T0" y="T1"/>
                  </a:cxn>
                  <a:cxn ang="0">
                    <a:pos x="T2" y="T3"/>
                  </a:cxn>
                  <a:cxn ang="0">
                    <a:pos x="T4" y="T5"/>
                  </a:cxn>
                  <a:cxn ang="0">
                    <a:pos x="T6" y="T7"/>
                  </a:cxn>
                  <a:cxn ang="0">
                    <a:pos x="T8" y="T9"/>
                  </a:cxn>
                </a:cxnLst>
                <a:rect l="0" t="0" r="r" b="b"/>
                <a:pathLst>
                  <a:path w="74" h="43">
                    <a:moveTo>
                      <a:pt x="74" y="21"/>
                    </a:moveTo>
                    <a:lnTo>
                      <a:pt x="37" y="43"/>
                    </a:lnTo>
                    <a:lnTo>
                      <a:pt x="0" y="21"/>
                    </a:lnTo>
                    <a:lnTo>
                      <a:pt x="37" y="0"/>
                    </a:lnTo>
                    <a:lnTo>
                      <a:pt x="74" y="21"/>
                    </a:lnTo>
                    <a:close/>
                  </a:path>
                </a:pathLst>
              </a:custGeom>
              <a:solidFill>
                <a:srgbClr val="51658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1097" name="Freeform 195"/>
              <p:cNvSpPr/>
              <p:nvPr/>
            </p:nvSpPr>
            <p:spPr bwMode="auto">
              <a:xfrm>
                <a:off x="6150" y="3278"/>
                <a:ext cx="37" cy="27"/>
              </a:xfrm>
              <a:custGeom>
                <a:avLst/>
                <a:gdLst>
                  <a:gd name="T0" fmla="*/ 37 w 37"/>
                  <a:gd name="T1" fmla="*/ 0 h 27"/>
                  <a:gd name="T2" fmla="*/ 37 w 37"/>
                  <a:gd name="T3" fmla="*/ 6 h 27"/>
                  <a:gd name="T4" fmla="*/ 0 w 37"/>
                  <a:gd name="T5" fmla="*/ 27 h 27"/>
                  <a:gd name="T6" fmla="*/ 0 w 37"/>
                  <a:gd name="T7" fmla="*/ 22 h 27"/>
                  <a:gd name="T8" fmla="*/ 37 w 37"/>
                  <a:gd name="T9" fmla="*/ 0 h 27"/>
                </a:gdLst>
                <a:ahLst/>
                <a:cxnLst>
                  <a:cxn ang="0">
                    <a:pos x="T0" y="T1"/>
                  </a:cxn>
                  <a:cxn ang="0">
                    <a:pos x="T2" y="T3"/>
                  </a:cxn>
                  <a:cxn ang="0">
                    <a:pos x="T4" y="T5"/>
                  </a:cxn>
                  <a:cxn ang="0">
                    <a:pos x="T6" y="T7"/>
                  </a:cxn>
                  <a:cxn ang="0">
                    <a:pos x="T8" y="T9"/>
                  </a:cxn>
                </a:cxnLst>
                <a:rect l="0" t="0" r="r" b="b"/>
                <a:pathLst>
                  <a:path w="37" h="27">
                    <a:moveTo>
                      <a:pt x="37" y="0"/>
                    </a:moveTo>
                    <a:lnTo>
                      <a:pt x="37" y="6"/>
                    </a:lnTo>
                    <a:lnTo>
                      <a:pt x="0" y="27"/>
                    </a:lnTo>
                    <a:lnTo>
                      <a:pt x="0" y="22"/>
                    </a:lnTo>
                    <a:lnTo>
                      <a:pt x="37" y="0"/>
                    </a:lnTo>
                    <a:close/>
                  </a:path>
                </a:pathLst>
              </a:custGeom>
              <a:solidFill>
                <a:srgbClr val="283B6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1098" name="Freeform 196"/>
              <p:cNvSpPr/>
              <p:nvPr/>
            </p:nvSpPr>
            <p:spPr bwMode="auto">
              <a:xfrm>
                <a:off x="6113" y="3278"/>
                <a:ext cx="37" cy="27"/>
              </a:xfrm>
              <a:custGeom>
                <a:avLst/>
                <a:gdLst>
                  <a:gd name="T0" fmla="*/ 37 w 37"/>
                  <a:gd name="T1" fmla="*/ 22 h 27"/>
                  <a:gd name="T2" fmla="*/ 37 w 37"/>
                  <a:gd name="T3" fmla="*/ 27 h 27"/>
                  <a:gd name="T4" fmla="*/ 0 w 37"/>
                  <a:gd name="T5" fmla="*/ 6 h 27"/>
                  <a:gd name="T6" fmla="*/ 0 w 37"/>
                  <a:gd name="T7" fmla="*/ 0 h 27"/>
                  <a:gd name="T8" fmla="*/ 37 w 37"/>
                  <a:gd name="T9" fmla="*/ 22 h 27"/>
                </a:gdLst>
                <a:ahLst/>
                <a:cxnLst>
                  <a:cxn ang="0">
                    <a:pos x="T0" y="T1"/>
                  </a:cxn>
                  <a:cxn ang="0">
                    <a:pos x="T2" y="T3"/>
                  </a:cxn>
                  <a:cxn ang="0">
                    <a:pos x="T4" y="T5"/>
                  </a:cxn>
                  <a:cxn ang="0">
                    <a:pos x="T6" y="T7"/>
                  </a:cxn>
                  <a:cxn ang="0">
                    <a:pos x="T8" y="T9"/>
                  </a:cxn>
                </a:cxnLst>
                <a:rect l="0" t="0" r="r" b="b"/>
                <a:pathLst>
                  <a:path w="37" h="27">
                    <a:moveTo>
                      <a:pt x="37" y="22"/>
                    </a:moveTo>
                    <a:lnTo>
                      <a:pt x="37" y="27"/>
                    </a:lnTo>
                    <a:lnTo>
                      <a:pt x="0" y="6"/>
                    </a:lnTo>
                    <a:lnTo>
                      <a:pt x="0" y="0"/>
                    </a:lnTo>
                    <a:lnTo>
                      <a:pt x="37" y="22"/>
                    </a:lnTo>
                    <a:close/>
                  </a:path>
                </a:pathLst>
              </a:custGeom>
              <a:solidFill>
                <a:srgbClr val="283B6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1099" name="Freeform 197"/>
              <p:cNvSpPr/>
              <p:nvPr/>
            </p:nvSpPr>
            <p:spPr bwMode="auto">
              <a:xfrm>
                <a:off x="6172" y="3291"/>
                <a:ext cx="74" cy="43"/>
              </a:xfrm>
              <a:custGeom>
                <a:avLst/>
                <a:gdLst>
                  <a:gd name="T0" fmla="*/ 74 w 74"/>
                  <a:gd name="T1" fmla="*/ 22 h 43"/>
                  <a:gd name="T2" fmla="*/ 38 w 74"/>
                  <a:gd name="T3" fmla="*/ 43 h 43"/>
                  <a:gd name="T4" fmla="*/ 0 w 74"/>
                  <a:gd name="T5" fmla="*/ 22 h 43"/>
                  <a:gd name="T6" fmla="*/ 37 w 74"/>
                  <a:gd name="T7" fmla="*/ 0 h 43"/>
                  <a:gd name="T8" fmla="*/ 74 w 74"/>
                  <a:gd name="T9" fmla="*/ 22 h 43"/>
                </a:gdLst>
                <a:ahLst/>
                <a:cxnLst>
                  <a:cxn ang="0">
                    <a:pos x="T0" y="T1"/>
                  </a:cxn>
                  <a:cxn ang="0">
                    <a:pos x="T2" y="T3"/>
                  </a:cxn>
                  <a:cxn ang="0">
                    <a:pos x="T4" y="T5"/>
                  </a:cxn>
                  <a:cxn ang="0">
                    <a:pos x="T6" y="T7"/>
                  </a:cxn>
                  <a:cxn ang="0">
                    <a:pos x="T8" y="T9"/>
                  </a:cxn>
                </a:cxnLst>
                <a:rect l="0" t="0" r="r" b="b"/>
                <a:pathLst>
                  <a:path w="74" h="43">
                    <a:moveTo>
                      <a:pt x="74" y="22"/>
                    </a:moveTo>
                    <a:lnTo>
                      <a:pt x="38" y="43"/>
                    </a:lnTo>
                    <a:lnTo>
                      <a:pt x="0" y="22"/>
                    </a:lnTo>
                    <a:lnTo>
                      <a:pt x="37" y="0"/>
                    </a:lnTo>
                    <a:lnTo>
                      <a:pt x="74" y="22"/>
                    </a:lnTo>
                    <a:close/>
                  </a:path>
                </a:pathLst>
              </a:custGeom>
              <a:solidFill>
                <a:srgbClr val="51658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1100" name="Freeform 198"/>
              <p:cNvSpPr/>
              <p:nvPr/>
            </p:nvSpPr>
            <p:spPr bwMode="auto">
              <a:xfrm>
                <a:off x="6209" y="3313"/>
                <a:ext cx="37" cy="27"/>
              </a:xfrm>
              <a:custGeom>
                <a:avLst/>
                <a:gdLst>
                  <a:gd name="T0" fmla="*/ 37 w 37"/>
                  <a:gd name="T1" fmla="*/ 0 h 27"/>
                  <a:gd name="T2" fmla="*/ 37 w 37"/>
                  <a:gd name="T3" fmla="*/ 5 h 27"/>
                  <a:gd name="T4" fmla="*/ 0 w 37"/>
                  <a:gd name="T5" fmla="*/ 27 h 27"/>
                  <a:gd name="T6" fmla="*/ 1 w 37"/>
                  <a:gd name="T7" fmla="*/ 21 h 27"/>
                  <a:gd name="T8" fmla="*/ 37 w 37"/>
                  <a:gd name="T9" fmla="*/ 0 h 27"/>
                </a:gdLst>
                <a:ahLst/>
                <a:cxnLst>
                  <a:cxn ang="0">
                    <a:pos x="T0" y="T1"/>
                  </a:cxn>
                  <a:cxn ang="0">
                    <a:pos x="T2" y="T3"/>
                  </a:cxn>
                  <a:cxn ang="0">
                    <a:pos x="T4" y="T5"/>
                  </a:cxn>
                  <a:cxn ang="0">
                    <a:pos x="T6" y="T7"/>
                  </a:cxn>
                  <a:cxn ang="0">
                    <a:pos x="T8" y="T9"/>
                  </a:cxn>
                </a:cxnLst>
                <a:rect l="0" t="0" r="r" b="b"/>
                <a:pathLst>
                  <a:path w="37" h="27">
                    <a:moveTo>
                      <a:pt x="37" y="0"/>
                    </a:moveTo>
                    <a:lnTo>
                      <a:pt x="37" y="5"/>
                    </a:lnTo>
                    <a:lnTo>
                      <a:pt x="0" y="27"/>
                    </a:lnTo>
                    <a:lnTo>
                      <a:pt x="1" y="21"/>
                    </a:lnTo>
                    <a:lnTo>
                      <a:pt x="37" y="0"/>
                    </a:lnTo>
                    <a:close/>
                  </a:path>
                </a:pathLst>
              </a:custGeom>
              <a:solidFill>
                <a:srgbClr val="283B6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1101" name="Freeform 199"/>
              <p:cNvSpPr/>
              <p:nvPr/>
            </p:nvSpPr>
            <p:spPr bwMode="auto">
              <a:xfrm>
                <a:off x="6172" y="3313"/>
                <a:ext cx="38" cy="27"/>
              </a:xfrm>
              <a:custGeom>
                <a:avLst/>
                <a:gdLst>
                  <a:gd name="T0" fmla="*/ 38 w 38"/>
                  <a:gd name="T1" fmla="*/ 21 h 27"/>
                  <a:gd name="T2" fmla="*/ 37 w 38"/>
                  <a:gd name="T3" fmla="*/ 27 h 27"/>
                  <a:gd name="T4" fmla="*/ 0 w 38"/>
                  <a:gd name="T5" fmla="*/ 5 h 27"/>
                  <a:gd name="T6" fmla="*/ 0 w 38"/>
                  <a:gd name="T7" fmla="*/ 0 h 27"/>
                  <a:gd name="T8" fmla="*/ 38 w 38"/>
                  <a:gd name="T9" fmla="*/ 21 h 27"/>
                </a:gdLst>
                <a:ahLst/>
                <a:cxnLst>
                  <a:cxn ang="0">
                    <a:pos x="T0" y="T1"/>
                  </a:cxn>
                  <a:cxn ang="0">
                    <a:pos x="T2" y="T3"/>
                  </a:cxn>
                  <a:cxn ang="0">
                    <a:pos x="T4" y="T5"/>
                  </a:cxn>
                  <a:cxn ang="0">
                    <a:pos x="T6" y="T7"/>
                  </a:cxn>
                  <a:cxn ang="0">
                    <a:pos x="T8" y="T9"/>
                  </a:cxn>
                </a:cxnLst>
                <a:rect l="0" t="0" r="r" b="b"/>
                <a:pathLst>
                  <a:path w="38" h="27">
                    <a:moveTo>
                      <a:pt x="38" y="21"/>
                    </a:moveTo>
                    <a:lnTo>
                      <a:pt x="37" y="27"/>
                    </a:lnTo>
                    <a:lnTo>
                      <a:pt x="0" y="5"/>
                    </a:lnTo>
                    <a:lnTo>
                      <a:pt x="0" y="0"/>
                    </a:lnTo>
                    <a:lnTo>
                      <a:pt x="38" y="21"/>
                    </a:lnTo>
                    <a:close/>
                  </a:path>
                </a:pathLst>
              </a:custGeom>
              <a:solidFill>
                <a:srgbClr val="283B6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1102" name="Freeform 200"/>
              <p:cNvSpPr/>
              <p:nvPr/>
            </p:nvSpPr>
            <p:spPr bwMode="auto">
              <a:xfrm>
                <a:off x="6221" y="3263"/>
                <a:ext cx="75" cy="43"/>
              </a:xfrm>
              <a:custGeom>
                <a:avLst/>
                <a:gdLst>
                  <a:gd name="T0" fmla="*/ 75 w 75"/>
                  <a:gd name="T1" fmla="*/ 21 h 43"/>
                  <a:gd name="T2" fmla="*/ 38 w 75"/>
                  <a:gd name="T3" fmla="*/ 43 h 43"/>
                  <a:gd name="T4" fmla="*/ 0 w 75"/>
                  <a:gd name="T5" fmla="*/ 21 h 43"/>
                  <a:gd name="T6" fmla="*/ 37 w 75"/>
                  <a:gd name="T7" fmla="*/ 0 h 43"/>
                  <a:gd name="T8" fmla="*/ 75 w 75"/>
                  <a:gd name="T9" fmla="*/ 21 h 43"/>
                </a:gdLst>
                <a:ahLst/>
                <a:cxnLst>
                  <a:cxn ang="0">
                    <a:pos x="T0" y="T1"/>
                  </a:cxn>
                  <a:cxn ang="0">
                    <a:pos x="T2" y="T3"/>
                  </a:cxn>
                  <a:cxn ang="0">
                    <a:pos x="T4" y="T5"/>
                  </a:cxn>
                  <a:cxn ang="0">
                    <a:pos x="T6" y="T7"/>
                  </a:cxn>
                  <a:cxn ang="0">
                    <a:pos x="T8" y="T9"/>
                  </a:cxn>
                </a:cxnLst>
                <a:rect l="0" t="0" r="r" b="b"/>
                <a:pathLst>
                  <a:path w="75" h="43">
                    <a:moveTo>
                      <a:pt x="75" y="21"/>
                    </a:moveTo>
                    <a:lnTo>
                      <a:pt x="38" y="43"/>
                    </a:lnTo>
                    <a:lnTo>
                      <a:pt x="0" y="21"/>
                    </a:lnTo>
                    <a:lnTo>
                      <a:pt x="37" y="0"/>
                    </a:lnTo>
                    <a:lnTo>
                      <a:pt x="75" y="21"/>
                    </a:lnTo>
                    <a:close/>
                  </a:path>
                </a:pathLst>
              </a:custGeom>
              <a:solidFill>
                <a:srgbClr val="51658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1103" name="Freeform 201"/>
              <p:cNvSpPr/>
              <p:nvPr/>
            </p:nvSpPr>
            <p:spPr bwMode="auto">
              <a:xfrm>
                <a:off x="6259" y="3284"/>
                <a:ext cx="37" cy="27"/>
              </a:xfrm>
              <a:custGeom>
                <a:avLst/>
                <a:gdLst>
                  <a:gd name="T0" fmla="*/ 37 w 37"/>
                  <a:gd name="T1" fmla="*/ 0 h 27"/>
                  <a:gd name="T2" fmla="*/ 37 w 37"/>
                  <a:gd name="T3" fmla="*/ 6 h 27"/>
                  <a:gd name="T4" fmla="*/ 0 w 37"/>
                  <a:gd name="T5" fmla="*/ 27 h 27"/>
                  <a:gd name="T6" fmla="*/ 0 w 37"/>
                  <a:gd name="T7" fmla="*/ 22 h 27"/>
                  <a:gd name="T8" fmla="*/ 37 w 37"/>
                  <a:gd name="T9" fmla="*/ 0 h 27"/>
                </a:gdLst>
                <a:ahLst/>
                <a:cxnLst>
                  <a:cxn ang="0">
                    <a:pos x="T0" y="T1"/>
                  </a:cxn>
                  <a:cxn ang="0">
                    <a:pos x="T2" y="T3"/>
                  </a:cxn>
                  <a:cxn ang="0">
                    <a:pos x="T4" y="T5"/>
                  </a:cxn>
                  <a:cxn ang="0">
                    <a:pos x="T6" y="T7"/>
                  </a:cxn>
                  <a:cxn ang="0">
                    <a:pos x="T8" y="T9"/>
                  </a:cxn>
                </a:cxnLst>
                <a:rect l="0" t="0" r="r" b="b"/>
                <a:pathLst>
                  <a:path w="37" h="27">
                    <a:moveTo>
                      <a:pt x="37" y="0"/>
                    </a:moveTo>
                    <a:lnTo>
                      <a:pt x="37" y="6"/>
                    </a:lnTo>
                    <a:lnTo>
                      <a:pt x="0" y="27"/>
                    </a:lnTo>
                    <a:lnTo>
                      <a:pt x="0" y="22"/>
                    </a:lnTo>
                    <a:lnTo>
                      <a:pt x="37" y="0"/>
                    </a:lnTo>
                    <a:close/>
                  </a:path>
                </a:pathLst>
              </a:custGeom>
              <a:solidFill>
                <a:srgbClr val="283B6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1104" name="Freeform 202"/>
              <p:cNvSpPr/>
              <p:nvPr/>
            </p:nvSpPr>
            <p:spPr bwMode="auto">
              <a:xfrm>
                <a:off x="6221" y="3284"/>
                <a:ext cx="38" cy="27"/>
              </a:xfrm>
              <a:custGeom>
                <a:avLst/>
                <a:gdLst>
                  <a:gd name="T0" fmla="*/ 38 w 38"/>
                  <a:gd name="T1" fmla="*/ 22 h 27"/>
                  <a:gd name="T2" fmla="*/ 38 w 38"/>
                  <a:gd name="T3" fmla="*/ 27 h 27"/>
                  <a:gd name="T4" fmla="*/ 0 w 38"/>
                  <a:gd name="T5" fmla="*/ 6 h 27"/>
                  <a:gd name="T6" fmla="*/ 0 w 38"/>
                  <a:gd name="T7" fmla="*/ 0 h 27"/>
                  <a:gd name="T8" fmla="*/ 38 w 38"/>
                  <a:gd name="T9" fmla="*/ 22 h 27"/>
                </a:gdLst>
                <a:ahLst/>
                <a:cxnLst>
                  <a:cxn ang="0">
                    <a:pos x="T0" y="T1"/>
                  </a:cxn>
                  <a:cxn ang="0">
                    <a:pos x="T2" y="T3"/>
                  </a:cxn>
                  <a:cxn ang="0">
                    <a:pos x="T4" y="T5"/>
                  </a:cxn>
                  <a:cxn ang="0">
                    <a:pos x="T6" y="T7"/>
                  </a:cxn>
                  <a:cxn ang="0">
                    <a:pos x="T8" y="T9"/>
                  </a:cxn>
                </a:cxnLst>
                <a:rect l="0" t="0" r="r" b="b"/>
                <a:pathLst>
                  <a:path w="38" h="27">
                    <a:moveTo>
                      <a:pt x="38" y="22"/>
                    </a:moveTo>
                    <a:lnTo>
                      <a:pt x="38" y="27"/>
                    </a:lnTo>
                    <a:lnTo>
                      <a:pt x="0" y="6"/>
                    </a:lnTo>
                    <a:lnTo>
                      <a:pt x="0" y="0"/>
                    </a:lnTo>
                    <a:lnTo>
                      <a:pt x="38" y="22"/>
                    </a:lnTo>
                    <a:close/>
                  </a:path>
                </a:pathLst>
              </a:custGeom>
              <a:solidFill>
                <a:srgbClr val="283B6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1105" name="Freeform 203"/>
              <p:cNvSpPr/>
              <p:nvPr/>
            </p:nvSpPr>
            <p:spPr bwMode="auto">
              <a:xfrm>
                <a:off x="6231" y="3325"/>
                <a:ext cx="74" cy="43"/>
              </a:xfrm>
              <a:custGeom>
                <a:avLst/>
                <a:gdLst>
                  <a:gd name="T0" fmla="*/ 74 w 74"/>
                  <a:gd name="T1" fmla="*/ 22 h 43"/>
                  <a:gd name="T2" fmla="*/ 37 w 74"/>
                  <a:gd name="T3" fmla="*/ 43 h 43"/>
                  <a:gd name="T4" fmla="*/ 0 w 74"/>
                  <a:gd name="T5" fmla="*/ 22 h 43"/>
                  <a:gd name="T6" fmla="*/ 37 w 74"/>
                  <a:gd name="T7" fmla="*/ 0 h 43"/>
                  <a:gd name="T8" fmla="*/ 74 w 74"/>
                  <a:gd name="T9" fmla="*/ 22 h 43"/>
                </a:gdLst>
                <a:ahLst/>
                <a:cxnLst>
                  <a:cxn ang="0">
                    <a:pos x="T0" y="T1"/>
                  </a:cxn>
                  <a:cxn ang="0">
                    <a:pos x="T2" y="T3"/>
                  </a:cxn>
                  <a:cxn ang="0">
                    <a:pos x="T4" y="T5"/>
                  </a:cxn>
                  <a:cxn ang="0">
                    <a:pos x="T6" y="T7"/>
                  </a:cxn>
                  <a:cxn ang="0">
                    <a:pos x="T8" y="T9"/>
                  </a:cxn>
                </a:cxnLst>
                <a:rect l="0" t="0" r="r" b="b"/>
                <a:pathLst>
                  <a:path w="74" h="43">
                    <a:moveTo>
                      <a:pt x="74" y="22"/>
                    </a:moveTo>
                    <a:lnTo>
                      <a:pt x="37" y="43"/>
                    </a:lnTo>
                    <a:lnTo>
                      <a:pt x="0" y="22"/>
                    </a:lnTo>
                    <a:lnTo>
                      <a:pt x="37" y="0"/>
                    </a:lnTo>
                    <a:lnTo>
                      <a:pt x="74" y="22"/>
                    </a:lnTo>
                    <a:close/>
                  </a:path>
                </a:pathLst>
              </a:custGeom>
              <a:solidFill>
                <a:srgbClr val="51658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1106" name="Freeform 204"/>
              <p:cNvSpPr/>
              <p:nvPr/>
            </p:nvSpPr>
            <p:spPr bwMode="auto">
              <a:xfrm>
                <a:off x="6268" y="3347"/>
                <a:ext cx="37" cy="27"/>
              </a:xfrm>
              <a:custGeom>
                <a:avLst/>
                <a:gdLst>
                  <a:gd name="T0" fmla="*/ 37 w 37"/>
                  <a:gd name="T1" fmla="*/ 0 h 27"/>
                  <a:gd name="T2" fmla="*/ 37 w 37"/>
                  <a:gd name="T3" fmla="*/ 5 h 27"/>
                  <a:gd name="T4" fmla="*/ 0 w 37"/>
                  <a:gd name="T5" fmla="*/ 27 h 27"/>
                  <a:gd name="T6" fmla="*/ 0 w 37"/>
                  <a:gd name="T7" fmla="*/ 21 h 27"/>
                  <a:gd name="T8" fmla="*/ 37 w 37"/>
                  <a:gd name="T9" fmla="*/ 0 h 27"/>
                </a:gdLst>
                <a:ahLst/>
                <a:cxnLst>
                  <a:cxn ang="0">
                    <a:pos x="T0" y="T1"/>
                  </a:cxn>
                  <a:cxn ang="0">
                    <a:pos x="T2" y="T3"/>
                  </a:cxn>
                  <a:cxn ang="0">
                    <a:pos x="T4" y="T5"/>
                  </a:cxn>
                  <a:cxn ang="0">
                    <a:pos x="T6" y="T7"/>
                  </a:cxn>
                  <a:cxn ang="0">
                    <a:pos x="T8" y="T9"/>
                  </a:cxn>
                </a:cxnLst>
                <a:rect l="0" t="0" r="r" b="b"/>
                <a:pathLst>
                  <a:path w="37" h="27">
                    <a:moveTo>
                      <a:pt x="37" y="0"/>
                    </a:moveTo>
                    <a:lnTo>
                      <a:pt x="37" y="5"/>
                    </a:lnTo>
                    <a:lnTo>
                      <a:pt x="0" y="27"/>
                    </a:lnTo>
                    <a:lnTo>
                      <a:pt x="0" y="21"/>
                    </a:lnTo>
                    <a:lnTo>
                      <a:pt x="37" y="0"/>
                    </a:lnTo>
                    <a:close/>
                  </a:path>
                </a:pathLst>
              </a:custGeom>
              <a:solidFill>
                <a:srgbClr val="283B6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grpSp>
        <p:grpSp>
          <p:nvGrpSpPr>
            <p:cNvPr id="8" name="Group 406"/>
            <p:cNvGrpSpPr/>
            <p:nvPr/>
          </p:nvGrpSpPr>
          <p:grpSpPr bwMode="auto">
            <a:xfrm>
              <a:off x="9583738" y="2571750"/>
              <a:ext cx="2016125" cy="4100513"/>
              <a:chOff x="5533" y="1620"/>
              <a:chExt cx="1270" cy="2583"/>
            </a:xfrm>
          </p:grpSpPr>
          <p:sp>
            <p:nvSpPr>
              <p:cNvPr id="710" name="Freeform 206"/>
              <p:cNvSpPr/>
              <p:nvPr/>
            </p:nvSpPr>
            <p:spPr bwMode="auto">
              <a:xfrm>
                <a:off x="6231" y="3347"/>
                <a:ext cx="37" cy="27"/>
              </a:xfrm>
              <a:custGeom>
                <a:avLst/>
                <a:gdLst>
                  <a:gd name="T0" fmla="*/ 37 w 37"/>
                  <a:gd name="T1" fmla="*/ 21 h 27"/>
                  <a:gd name="T2" fmla="*/ 37 w 37"/>
                  <a:gd name="T3" fmla="*/ 27 h 27"/>
                  <a:gd name="T4" fmla="*/ 0 w 37"/>
                  <a:gd name="T5" fmla="*/ 5 h 27"/>
                  <a:gd name="T6" fmla="*/ 0 w 37"/>
                  <a:gd name="T7" fmla="*/ 0 h 27"/>
                  <a:gd name="T8" fmla="*/ 37 w 37"/>
                  <a:gd name="T9" fmla="*/ 21 h 27"/>
                </a:gdLst>
                <a:ahLst/>
                <a:cxnLst>
                  <a:cxn ang="0">
                    <a:pos x="T0" y="T1"/>
                  </a:cxn>
                  <a:cxn ang="0">
                    <a:pos x="T2" y="T3"/>
                  </a:cxn>
                  <a:cxn ang="0">
                    <a:pos x="T4" y="T5"/>
                  </a:cxn>
                  <a:cxn ang="0">
                    <a:pos x="T6" y="T7"/>
                  </a:cxn>
                  <a:cxn ang="0">
                    <a:pos x="T8" y="T9"/>
                  </a:cxn>
                </a:cxnLst>
                <a:rect l="0" t="0" r="r" b="b"/>
                <a:pathLst>
                  <a:path w="37" h="27">
                    <a:moveTo>
                      <a:pt x="37" y="21"/>
                    </a:moveTo>
                    <a:lnTo>
                      <a:pt x="37" y="27"/>
                    </a:lnTo>
                    <a:lnTo>
                      <a:pt x="0" y="5"/>
                    </a:lnTo>
                    <a:lnTo>
                      <a:pt x="0" y="0"/>
                    </a:lnTo>
                    <a:lnTo>
                      <a:pt x="37" y="21"/>
                    </a:lnTo>
                    <a:close/>
                  </a:path>
                </a:pathLst>
              </a:custGeom>
              <a:solidFill>
                <a:srgbClr val="283B6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711" name="Freeform 207"/>
              <p:cNvSpPr/>
              <p:nvPr/>
            </p:nvSpPr>
            <p:spPr bwMode="auto">
              <a:xfrm>
                <a:off x="5533" y="2906"/>
                <a:ext cx="115" cy="67"/>
              </a:xfrm>
              <a:custGeom>
                <a:avLst/>
                <a:gdLst>
                  <a:gd name="T0" fmla="*/ 115 w 115"/>
                  <a:gd name="T1" fmla="*/ 34 h 67"/>
                  <a:gd name="T2" fmla="*/ 58 w 115"/>
                  <a:gd name="T3" fmla="*/ 67 h 67"/>
                  <a:gd name="T4" fmla="*/ 0 w 115"/>
                  <a:gd name="T5" fmla="*/ 34 h 67"/>
                  <a:gd name="T6" fmla="*/ 58 w 115"/>
                  <a:gd name="T7" fmla="*/ 0 h 67"/>
                  <a:gd name="T8" fmla="*/ 115 w 115"/>
                  <a:gd name="T9" fmla="*/ 34 h 67"/>
                </a:gdLst>
                <a:ahLst/>
                <a:cxnLst>
                  <a:cxn ang="0">
                    <a:pos x="T0" y="T1"/>
                  </a:cxn>
                  <a:cxn ang="0">
                    <a:pos x="T2" y="T3"/>
                  </a:cxn>
                  <a:cxn ang="0">
                    <a:pos x="T4" y="T5"/>
                  </a:cxn>
                  <a:cxn ang="0">
                    <a:pos x="T6" y="T7"/>
                  </a:cxn>
                  <a:cxn ang="0">
                    <a:pos x="T8" y="T9"/>
                  </a:cxn>
                </a:cxnLst>
                <a:rect l="0" t="0" r="r" b="b"/>
                <a:pathLst>
                  <a:path w="115" h="67">
                    <a:moveTo>
                      <a:pt x="115" y="34"/>
                    </a:moveTo>
                    <a:lnTo>
                      <a:pt x="58" y="67"/>
                    </a:lnTo>
                    <a:lnTo>
                      <a:pt x="0" y="34"/>
                    </a:lnTo>
                    <a:lnTo>
                      <a:pt x="58" y="0"/>
                    </a:lnTo>
                    <a:lnTo>
                      <a:pt x="115" y="34"/>
                    </a:lnTo>
                    <a:close/>
                  </a:path>
                </a:pathLst>
              </a:custGeom>
              <a:solidFill>
                <a:srgbClr val="51658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712" name="Freeform 208"/>
              <p:cNvSpPr/>
              <p:nvPr/>
            </p:nvSpPr>
            <p:spPr bwMode="auto">
              <a:xfrm>
                <a:off x="5591" y="2940"/>
                <a:ext cx="57" cy="41"/>
              </a:xfrm>
              <a:custGeom>
                <a:avLst/>
                <a:gdLst>
                  <a:gd name="T0" fmla="*/ 57 w 57"/>
                  <a:gd name="T1" fmla="*/ 0 h 41"/>
                  <a:gd name="T2" fmla="*/ 57 w 57"/>
                  <a:gd name="T3" fmla="*/ 8 h 41"/>
                  <a:gd name="T4" fmla="*/ 0 w 57"/>
                  <a:gd name="T5" fmla="*/ 41 h 41"/>
                  <a:gd name="T6" fmla="*/ 0 w 57"/>
                  <a:gd name="T7" fmla="*/ 33 h 41"/>
                  <a:gd name="T8" fmla="*/ 57 w 57"/>
                  <a:gd name="T9" fmla="*/ 0 h 41"/>
                </a:gdLst>
                <a:ahLst/>
                <a:cxnLst>
                  <a:cxn ang="0">
                    <a:pos x="T0" y="T1"/>
                  </a:cxn>
                  <a:cxn ang="0">
                    <a:pos x="T2" y="T3"/>
                  </a:cxn>
                  <a:cxn ang="0">
                    <a:pos x="T4" y="T5"/>
                  </a:cxn>
                  <a:cxn ang="0">
                    <a:pos x="T6" y="T7"/>
                  </a:cxn>
                  <a:cxn ang="0">
                    <a:pos x="T8" y="T9"/>
                  </a:cxn>
                </a:cxnLst>
                <a:rect l="0" t="0" r="r" b="b"/>
                <a:pathLst>
                  <a:path w="57" h="41">
                    <a:moveTo>
                      <a:pt x="57" y="0"/>
                    </a:moveTo>
                    <a:lnTo>
                      <a:pt x="57" y="8"/>
                    </a:lnTo>
                    <a:lnTo>
                      <a:pt x="0" y="41"/>
                    </a:lnTo>
                    <a:lnTo>
                      <a:pt x="0" y="33"/>
                    </a:lnTo>
                    <a:lnTo>
                      <a:pt x="57" y="0"/>
                    </a:lnTo>
                    <a:close/>
                  </a:path>
                </a:pathLst>
              </a:custGeom>
              <a:solidFill>
                <a:srgbClr val="283B6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713" name="Freeform 209"/>
              <p:cNvSpPr/>
              <p:nvPr/>
            </p:nvSpPr>
            <p:spPr bwMode="auto">
              <a:xfrm>
                <a:off x="5533" y="2940"/>
                <a:ext cx="58" cy="41"/>
              </a:xfrm>
              <a:custGeom>
                <a:avLst/>
                <a:gdLst>
                  <a:gd name="T0" fmla="*/ 58 w 58"/>
                  <a:gd name="T1" fmla="*/ 33 h 41"/>
                  <a:gd name="T2" fmla="*/ 58 w 58"/>
                  <a:gd name="T3" fmla="*/ 41 h 41"/>
                  <a:gd name="T4" fmla="*/ 0 w 58"/>
                  <a:gd name="T5" fmla="*/ 8 h 41"/>
                  <a:gd name="T6" fmla="*/ 0 w 58"/>
                  <a:gd name="T7" fmla="*/ 0 h 41"/>
                  <a:gd name="T8" fmla="*/ 58 w 58"/>
                  <a:gd name="T9" fmla="*/ 33 h 41"/>
                </a:gdLst>
                <a:ahLst/>
                <a:cxnLst>
                  <a:cxn ang="0">
                    <a:pos x="T0" y="T1"/>
                  </a:cxn>
                  <a:cxn ang="0">
                    <a:pos x="T2" y="T3"/>
                  </a:cxn>
                  <a:cxn ang="0">
                    <a:pos x="T4" y="T5"/>
                  </a:cxn>
                  <a:cxn ang="0">
                    <a:pos x="T6" y="T7"/>
                  </a:cxn>
                  <a:cxn ang="0">
                    <a:pos x="T8" y="T9"/>
                  </a:cxn>
                </a:cxnLst>
                <a:rect l="0" t="0" r="r" b="b"/>
                <a:pathLst>
                  <a:path w="58" h="41">
                    <a:moveTo>
                      <a:pt x="58" y="33"/>
                    </a:moveTo>
                    <a:lnTo>
                      <a:pt x="58" y="41"/>
                    </a:lnTo>
                    <a:lnTo>
                      <a:pt x="0" y="8"/>
                    </a:lnTo>
                    <a:lnTo>
                      <a:pt x="0" y="0"/>
                    </a:lnTo>
                    <a:lnTo>
                      <a:pt x="58" y="33"/>
                    </a:lnTo>
                    <a:close/>
                  </a:path>
                </a:pathLst>
              </a:custGeom>
              <a:solidFill>
                <a:srgbClr val="283B6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714" name="Freeform 210"/>
              <p:cNvSpPr/>
              <p:nvPr/>
            </p:nvSpPr>
            <p:spPr bwMode="auto">
              <a:xfrm>
                <a:off x="5549" y="2915"/>
                <a:ext cx="114" cy="67"/>
              </a:xfrm>
              <a:custGeom>
                <a:avLst/>
                <a:gdLst>
                  <a:gd name="T0" fmla="*/ 114 w 114"/>
                  <a:gd name="T1" fmla="*/ 33 h 67"/>
                  <a:gd name="T2" fmla="*/ 57 w 114"/>
                  <a:gd name="T3" fmla="*/ 67 h 67"/>
                  <a:gd name="T4" fmla="*/ 0 w 114"/>
                  <a:gd name="T5" fmla="*/ 33 h 67"/>
                  <a:gd name="T6" fmla="*/ 57 w 114"/>
                  <a:gd name="T7" fmla="*/ 0 h 67"/>
                  <a:gd name="T8" fmla="*/ 114 w 114"/>
                  <a:gd name="T9" fmla="*/ 33 h 67"/>
                </a:gdLst>
                <a:ahLst/>
                <a:cxnLst>
                  <a:cxn ang="0">
                    <a:pos x="T0" y="T1"/>
                  </a:cxn>
                  <a:cxn ang="0">
                    <a:pos x="T2" y="T3"/>
                  </a:cxn>
                  <a:cxn ang="0">
                    <a:pos x="T4" y="T5"/>
                  </a:cxn>
                  <a:cxn ang="0">
                    <a:pos x="T6" y="T7"/>
                  </a:cxn>
                  <a:cxn ang="0">
                    <a:pos x="T8" y="T9"/>
                  </a:cxn>
                </a:cxnLst>
                <a:rect l="0" t="0" r="r" b="b"/>
                <a:pathLst>
                  <a:path w="114" h="67">
                    <a:moveTo>
                      <a:pt x="114" y="33"/>
                    </a:moveTo>
                    <a:lnTo>
                      <a:pt x="57" y="67"/>
                    </a:lnTo>
                    <a:lnTo>
                      <a:pt x="0" y="33"/>
                    </a:lnTo>
                    <a:lnTo>
                      <a:pt x="57" y="0"/>
                    </a:lnTo>
                    <a:lnTo>
                      <a:pt x="114" y="33"/>
                    </a:lnTo>
                    <a:close/>
                  </a:path>
                </a:pathLst>
              </a:custGeom>
              <a:solidFill>
                <a:srgbClr val="51658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715" name="Freeform 211"/>
              <p:cNvSpPr/>
              <p:nvPr/>
            </p:nvSpPr>
            <p:spPr bwMode="auto">
              <a:xfrm>
                <a:off x="5606" y="2948"/>
                <a:ext cx="57" cy="42"/>
              </a:xfrm>
              <a:custGeom>
                <a:avLst/>
                <a:gdLst>
                  <a:gd name="T0" fmla="*/ 57 w 57"/>
                  <a:gd name="T1" fmla="*/ 0 h 42"/>
                  <a:gd name="T2" fmla="*/ 57 w 57"/>
                  <a:gd name="T3" fmla="*/ 9 h 42"/>
                  <a:gd name="T4" fmla="*/ 0 w 57"/>
                  <a:gd name="T5" fmla="*/ 42 h 42"/>
                  <a:gd name="T6" fmla="*/ 0 w 57"/>
                  <a:gd name="T7" fmla="*/ 34 h 42"/>
                  <a:gd name="T8" fmla="*/ 57 w 57"/>
                  <a:gd name="T9" fmla="*/ 0 h 42"/>
                </a:gdLst>
                <a:ahLst/>
                <a:cxnLst>
                  <a:cxn ang="0">
                    <a:pos x="T0" y="T1"/>
                  </a:cxn>
                  <a:cxn ang="0">
                    <a:pos x="T2" y="T3"/>
                  </a:cxn>
                  <a:cxn ang="0">
                    <a:pos x="T4" y="T5"/>
                  </a:cxn>
                  <a:cxn ang="0">
                    <a:pos x="T6" y="T7"/>
                  </a:cxn>
                  <a:cxn ang="0">
                    <a:pos x="T8" y="T9"/>
                  </a:cxn>
                </a:cxnLst>
                <a:rect l="0" t="0" r="r" b="b"/>
                <a:pathLst>
                  <a:path w="57" h="42">
                    <a:moveTo>
                      <a:pt x="57" y="0"/>
                    </a:moveTo>
                    <a:lnTo>
                      <a:pt x="57" y="9"/>
                    </a:lnTo>
                    <a:lnTo>
                      <a:pt x="0" y="42"/>
                    </a:lnTo>
                    <a:lnTo>
                      <a:pt x="0" y="34"/>
                    </a:lnTo>
                    <a:lnTo>
                      <a:pt x="57" y="0"/>
                    </a:lnTo>
                    <a:close/>
                  </a:path>
                </a:pathLst>
              </a:custGeom>
              <a:solidFill>
                <a:srgbClr val="283B6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716" name="Freeform 212"/>
              <p:cNvSpPr/>
              <p:nvPr/>
            </p:nvSpPr>
            <p:spPr bwMode="auto">
              <a:xfrm>
                <a:off x="5548" y="2948"/>
                <a:ext cx="58" cy="42"/>
              </a:xfrm>
              <a:custGeom>
                <a:avLst/>
                <a:gdLst>
                  <a:gd name="T0" fmla="*/ 58 w 58"/>
                  <a:gd name="T1" fmla="*/ 34 h 42"/>
                  <a:gd name="T2" fmla="*/ 58 w 58"/>
                  <a:gd name="T3" fmla="*/ 42 h 42"/>
                  <a:gd name="T4" fmla="*/ 0 w 58"/>
                  <a:gd name="T5" fmla="*/ 9 h 42"/>
                  <a:gd name="T6" fmla="*/ 1 w 58"/>
                  <a:gd name="T7" fmla="*/ 0 h 42"/>
                  <a:gd name="T8" fmla="*/ 58 w 58"/>
                  <a:gd name="T9" fmla="*/ 34 h 42"/>
                </a:gdLst>
                <a:ahLst/>
                <a:cxnLst>
                  <a:cxn ang="0">
                    <a:pos x="T0" y="T1"/>
                  </a:cxn>
                  <a:cxn ang="0">
                    <a:pos x="T2" y="T3"/>
                  </a:cxn>
                  <a:cxn ang="0">
                    <a:pos x="T4" y="T5"/>
                  </a:cxn>
                  <a:cxn ang="0">
                    <a:pos x="T6" y="T7"/>
                  </a:cxn>
                  <a:cxn ang="0">
                    <a:pos x="T8" y="T9"/>
                  </a:cxn>
                </a:cxnLst>
                <a:rect l="0" t="0" r="r" b="b"/>
                <a:pathLst>
                  <a:path w="58" h="42">
                    <a:moveTo>
                      <a:pt x="58" y="34"/>
                    </a:moveTo>
                    <a:lnTo>
                      <a:pt x="58" y="42"/>
                    </a:lnTo>
                    <a:lnTo>
                      <a:pt x="0" y="9"/>
                    </a:lnTo>
                    <a:lnTo>
                      <a:pt x="1" y="0"/>
                    </a:lnTo>
                    <a:lnTo>
                      <a:pt x="58" y="34"/>
                    </a:lnTo>
                    <a:close/>
                  </a:path>
                </a:pathLst>
              </a:custGeom>
              <a:solidFill>
                <a:srgbClr val="283B6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717" name="Freeform 213"/>
              <p:cNvSpPr/>
              <p:nvPr/>
            </p:nvSpPr>
            <p:spPr bwMode="auto">
              <a:xfrm>
                <a:off x="5684" y="2993"/>
                <a:ext cx="115" cy="67"/>
              </a:xfrm>
              <a:custGeom>
                <a:avLst/>
                <a:gdLst>
                  <a:gd name="T0" fmla="*/ 115 w 115"/>
                  <a:gd name="T1" fmla="*/ 33 h 67"/>
                  <a:gd name="T2" fmla="*/ 57 w 115"/>
                  <a:gd name="T3" fmla="*/ 67 h 67"/>
                  <a:gd name="T4" fmla="*/ 0 w 115"/>
                  <a:gd name="T5" fmla="*/ 33 h 67"/>
                  <a:gd name="T6" fmla="*/ 57 w 115"/>
                  <a:gd name="T7" fmla="*/ 0 h 67"/>
                  <a:gd name="T8" fmla="*/ 115 w 115"/>
                  <a:gd name="T9" fmla="*/ 33 h 67"/>
                </a:gdLst>
                <a:ahLst/>
                <a:cxnLst>
                  <a:cxn ang="0">
                    <a:pos x="T0" y="T1"/>
                  </a:cxn>
                  <a:cxn ang="0">
                    <a:pos x="T2" y="T3"/>
                  </a:cxn>
                  <a:cxn ang="0">
                    <a:pos x="T4" y="T5"/>
                  </a:cxn>
                  <a:cxn ang="0">
                    <a:pos x="T6" y="T7"/>
                  </a:cxn>
                  <a:cxn ang="0">
                    <a:pos x="T8" y="T9"/>
                  </a:cxn>
                </a:cxnLst>
                <a:rect l="0" t="0" r="r" b="b"/>
                <a:pathLst>
                  <a:path w="115" h="67">
                    <a:moveTo>
                      <a:pt x="115" y="33"/>
                    </a:moveTo>
                    <a:lnTo>
                      <a:pt x="57" y="67"/>
                    </a:lnTo>
                    <a:lnTo>
                      <a:pt x="0" y="33"/>
                    </a:lnTo>
                    <a:lnTo>
                      <a:pt x="57" y="0"/>
                    </a:lnTo>
                    <a:lnTo>
                      <a:pt x="115" y="33"/>
                    </a:lnTo>
                    <a:close/>
                  </a:path>
                </a:pathLst>
              </a:custGeom>
              <a:solidFill>
                <a:srgbClr val="51658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718" name="Freeform 214"/>
              <p:cNvSpPr/>
              <p:nvPr/>
            </p:nvSpPr>
            <p:spPr bwMode="auto">
              <a:xfrm>
                <a:off x="5741" y="3026"/>
                <a:ext cx="58" cy="42"/>
              </a:xfrm>
              <a:custGeom>
                <a:avLst/>
                <a:gdLst>
                  <a:gd name="T0" fmla="*/ 58 w 58"/>
                  <a:gd name="T1" fmla="*/ 0 h 42"/>
                  <a:gd name="T2" fmla="*/ 58 w 58"/>
                  <a:gd name="T3" fmla="*/ 9 h 42"/>
                  <a:gd name="T4" fmla="*/ 0 w 58"/>
                  <a:gd name="T5" fmla="*/ 42 h 42"/>
                  <a:gd name="T6" fmla="*/ 0 w 58"/>
                  <a:gd name="T7" fmla="*/ 34 h 42"/>
                  <a:gd name="T8" fmla="*/ 58 w 58"/>
                  <a:gd name="T9" fmla="*/ 0 h 42"/>
                </a:gdLst>
                <a:ahLst/>
                <a:cxnLst>
                  <a:cxn ang="0">
                    <a:pos x="T0" y="T1"/>
                  </a:cxn>
                  <a:cxn ang="0">
                    <a:pos x="T2" y="T3"/>
                  </a:cxn>
                  <a:cxn ang="0">
                    <a:pos x="T4" y="T5"/>
                  </a:cxn>
                  <a:cxn ang="0">
                    <a:pos x="T6" y="T7"/>
                  </a:cxn>
                  <a:cxn ang="0">
                    <a:pos x="T8" y="T9"/>
                  </a:cxn>
                </a:cxnLst>
                <a:rect l="0" t="0" r="r" b="b"/>
                <a:pathLst>
                  <a:path w="58" h="42">
                    <a:moveTo>
                      <a:pt x="58" y="0"/>
                    </a:moveTo>
                    <a:lnTo>
                      <a:pt x="58" y="9"/>
                    </a:lnTo>
                    <a:lnTo>
                      <a:pt x="0" y="42"/>
                    </a:lnTo>
                    <a:lnTo>
                      <a:pt x="0" y="34"/>
                    </a:lnTo>
                    <a:lnTo>
                      <a:pt x="58" y="0"/>
                    </a:lnTo>
                    <a:close/>
                  </a:path>
                </a:pathLst>
              </a:custGeom>
              <a:solidFill>
                <a:srgbClr val="283B6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719" name="Freeform 215"/>
              <p:cNvSpPr/>
              <p:nvPr/>
            </p:nvSpPr>
            <p:spPr bwMode="auto">
              <a:xfrm>
                <a:off x="5684" y="3026"/>
                <a:ext cx="57" cy="42"/>
              </a:xfrm>
              <a:custGeom>
                <a:avLst/>
                <a:gdLst>
                  <a:gd name="T0" fmla="*/ 57 w 57"/>
                  <a:gd name="T1" fmla="*/ 34 h 42"/>
                  <a:gd name="T2" fmla="*/ 57 w 57"/>
                  <a:gd name="T3" fmla="*/ 42 h 42"/>
                  <a:gd name="T4" fmla="*/ 0 w 57"/>
                  <a:gd name="T5" fmla="*/ 9 h 42"/>
                  <a:gd name="T6" fmla="*/ 0 w 57"/>
                  <a:gd name="T7" fmla="*/ 0 h 42"/>
                  <a:gd name="T8" fmla="*/ 57 w 57"/>
                  <a:gd name="T9" fmla="*/ 34 h 42"/>
                </a:gdLst>
                <a:ahLst/>
                <a:cxnLst>
                  <a:cxn ang="0">
                    <a:pos x="T0" y="T1"/>
                  </a:cxn>
                  <a:cxn ang="0">
                    <a:pos x="T2" y="T3"/>
                  </a:cxn>
                  <a:cxn ang="0">
                    <a:pos x="T4" y="T5"/>
                  </a:cxn>
                  <a:cxn ang="0">
                    <a:pos x="T6" y="T7"/>
                  </a:cxn>
                  <a:cxn ang="0">
                    <a:pos x="T8" y="T9"/>
                  </a:cxn>
                </a:cxnLst>
                <a:rect l="0" t="0" r="r" b="b"/>
                <a:pathLst>
                  <a:path w="57" h="42">
                    <a:moveTo>
                      <a:pt x="57" y="34"/>
                    </a:moveTo>
                    <a:lnTo>
                      <a:pt x="57" y="42"/>
                    </a:lnTo>
                    <a:lnTo>
                      <a:pt x="0" y="9"/>
                    </a:lnTo>
                    <a:lnTo>
                      <a:pt x="0" y="0"/>
                    </a:lnTo>
                    <a:lnTo>
                      <a:pt x="57" y="34"/>
                    </a:lnTo>
                    <a:close/>
                  </a:path>
                </a:pathLst>
              </a:custGeom>
              <a:solidFill>
                <a:srgbClr val="283B6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720" name="Freeform 216"/>
              <p:cNvSpPr/>
              <p:nvPr/>
            </p:nvSpPr>
            <p:spPr bwMode="auto">
              <a:xfrm>
                <a:off x="5741" y="3027"/>
                <a:ext cx="115" cy="66"/>
              </a:xfrm>
              <a:custGeom>
                <a:avLst/>
                <a:gdLst>
                  <a:gd name="T0" fmla="*/ 115 w 115"/>
                  <a:gd name="T1" fmla="*/ 33 h 66"/>
                  <a:gd name="T2" fmla="*/ 58 w 115"/>
                  <a:gd name="T3" fmla="*/ 66 h 66"/>
                  <a:gd name="T4" fmla="*/ 0 w 115"/>
                  <a:gd name="T5" fmla="*/ 33 h 66"/>
                  <a:gd name="T6" fmla="*/ 58 w 115"/>
                  <a:gd name="T7" fmla="*/ 0 h 66"/>
                  <a:gd name="T8" fmla="*/ 115 w 115"/>
                  <a:gd name="T9" fmla="*/ 33 h 66"/>
                </a:gdLst>
                <a:ahLst/>
                <a:cxnLst>
                  <a:cxn ang="0">
                    <a:pos x="T0" y="T1"/>
                  </a:cxn>
                  <a:cxn ang="0">
                    <a:pos x="T2" y="T3"/>
                  </a:cxn>
                  <a:cxn ang="0">
                    <a:pos x="T4" y="T5"/>
                  </a:cxn>
                  <a:cxn ang="0">
                    <a:pos x="T6" y="T7"/>
                  </a:cxn>
                  <a:cxn ang="0">
                    <a:pos x="T8" y="T9"/>
                  </a:cxn>
                </a:cxnLst>
                <a:rect l="0" t="0" r="r" b="b"/>
                <a:pathLst>
                  <a:path w="115" h="66">
                    <a:moveTo>
                      <a:pt x="115" y="33"/>
                    </a:moveTo>
                    <a:lnTo>
                      <a:pt x="58" y="66"/>
                    </a:lnTo>
                    <a:lnTo>
                      <a:pt x="0" y="33"/>
                    </a:lnTo>
                    <a:lnTo>
                      <a:pt x="58" y="0"/>
                    </a:lnTo>
                    <a:lnTo>
                      <a:pt x="115" y="33"/>
                    </a:lnTo>
                    <a:close/>
                  </a:path>
                </a:pathLst>
              </a:custGeom>
              <a:solidFill>
                <a:srgbClr val="51658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721" name="Freeform 217"/>
              <p:cNvSpPr/>
              <p:nvPr/>
            </p:nvSpPr>
            <p:spPr bwMode="auto">
              <a:xfrm>
                <a:off x="5799" y="3060"/>
                <a:ext cx="57" cy="41"/>
              </a:xfrm>
              <a:custGeom>
                <a:avLst/>
                <a:gdLst>
                  <a:gd name="T0" fmla="*/ 57 w 57"/>
                  <a:gd name="T1" fmla="*/ 0 h 41"/>
                  <a:gd name="T2" fmla="*/ 57 w 57"/>
                  <a:gd name="T3" fmla="*/ 8 h 41"/>
                  <a:gd name="T4" fmla="*/ 0 w 57"/>
                  <a:gd name="T5" fmla="*/ 41 h 41"/>
                  <a:gd name="T6" fmla="*/ 0 w 57"/>
                  <a:gd name="T7" fmla="*/ 33 h 41"/>
                  <a:gd name="T8" fmla="*/ 57 w 57"/>
                  <a:gd name="T9" fmla="*/ 0 h 41"/>
                </a:gdLst>
                <a:ahLst/>
                <a:cxnLst>
                  <a:cxn ang="0">
                    <a:pos x="T0" y="T1"/>
                  </a:cxn>
                  <a:cxn ang="0">
                    <a:pos x="T2" y="T3"/>
                  </a:cxn>
                  <a:cxn ang="0">
                    <a:pos x="T4" y="T5"/>
                  </a:cxn>
                  <a:cxn ang="0">
                    <a:pos x="T6" y="T7"/>
                  </a:cxn>
                  <a:cxn ang="0">
                    <a:pos x="T8" y="T9"/>
                  </a:cxn>
                </a:cxnLst>
                <a:rect l="0" t="0" r="r" b="b"/>
                <a:pathLst>
                  <a:path w="57" h="41">
                    <a:moveTo>
                      <a:pt x="57" y="0"/>
                    </a:moveTo>
                    <a:lnTo>
                      <a:pt x="57" y="8"/>
                    </a:lnTo>
                    <a:lnTo>
                      <a:pt x="0" y="41"/>
                    </a:lnTo>
                    <a:lnTo>
                      <a:pt x="0" y="33"/>
                    </a:lnTo>
                    <a:lnTo>
                      <a:pt x="57" y="0"/>
                    </a:lnTo>
                    <a:close/>
                  </a:path>
                </a:pathLst>
              </a:custGeom>
              <a:solidFill>
                <a:srgbClr val="283B6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722" name="Freeform 218"/>
              <p:cNvSpPr/>
              <p:nvPr/>
            </p:nvSpPr>
            <p:spPr bwMode="auto">
              <a:xfrm>
                <a:off x="5741" y="3060"/>
                <a:ext cx="58" cy="41"/>
              </a:xfrm>
              <a:custGeom>
                <a:avLst/>
                <a:gdLst>
                  <a:gd name="T0" fmla="*/ 58 w 58"/>
                  <a:gd name="T1" fmla="*/ 33 h 41"/>
                  <a:gd name="T2" fmla="*/ 58 w 58"/>
                  <a:gd name="T3" fmla="*/ 41 h 41"/>
                  <a:gd name="T4" fmla="*/ 0 w 58"/>
                  <a:gd name="T5" fmla="*/ 8 h 41"/>
                  <a:gd name="T6" fmla="*/ 0 w 58"/>
                  <a:gd name="T7" fmla="*/ 0 h 41"/>
                  <a:gd name="T8" fmla="*/ 58 w 58"/>
                  <a:gd name="T9" fmla="*/ 33 h 41"/>
                </a:gdLst>
                <a:ahLst/>
                <a:cxnLst>
                  <a:cxn ang="0">
                    <a:pos x="T0" y="T1"/>
                  </a:cxn>
                  <a:cxn ang="0">
                    <a:pos x="T2" y="T3"/>
                  </a:cxn>
                  <a:cxn ang="0">
                    <a:pos x="T4" y="T5"/>
                  </a:cxn>
                  <a:cxn ang="0">
                    <a:pos x="T6" y="T7"/>
                  </a:cxn>
                  <a:cxn ang="0">
                    <a:pos x="T8" y="T9"/>
                  </a:cxn>
                </a:cxnLst>
                <a:rect l="0" t="0" r="r" b="b"/>
                <a:pathLst>
                  <a:path w="58" h="41">
                    <a:moveTo>
                      <a:pt x="58" y="33"/>
                    </a:moveTo>
                    <a:lnTo>
                      <a:pt x="58" y="41"/>
                    </a:lnTo>
                    <a:lnTo>
                      <a:pt x="0" y="8"/>
                    </a:lnTo>
                    <a:lnTo>
                      <a:pt x="0" y="0"/>
                    </a:lnTo>
                    <a:lnTo>
                      <a:pt x="58" y="33"/>
                    </a:lnTo>
                    <a:close/>
                  </a:path>
                </a:pathLst>
              </a:custGeom>
              <a:solidFill>
                <a:srgbClr val="283B6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723" name="Freeform 219"/>
              <p:cNvSpPr/>
              <p:nvPr/>
            </p:nvSpPr>
            <p:spPr bwMode="auto">
              <a:xfrm>
                <a:off x="5796" y="3058"/>
                <a:ext cx="115" cy="67"/>
              </a:xfrm>
              <a:custGeom>
                <a:avLst/>
                <a:gdLst>
                  <a:gd name="T0" fmla="*/ 115 w 115"/>
                  <a:gd name="T1" fmla="*/ 33 h 67"/>
                  <a:gd name="T2" fmla="*/ 58 w 115"/>
                  <a:gd name="T3" fmla="*/ 67 h 67"/>
                  <a:gd name="T4" fmla="*/ 0 w 115"/>
                  <a:gd name="T5" fmla="*/ 33 h 67"/>
                  <a:gd name="T6" fmla="*/ 57 w 115"/>
                  <a:gd name="T7" fmla="*/ 0 h 67"/>
                  <a:gd name="T8" fmla="*/ 115 w 115"/>
                  <a:gd name="T9" fmla="*/ 33 h 67"/>
                </a:gdLst>
                <a:ahLst/>
                <a:cxnLst>
                  <a:cxn ang="0">
                    <a:pos x="T0" y="T1"/>
                  </a:cxn>
                  <a:cxn ang="0">
                    <a:pos x="T2" y="T3"/>
                  </a:cxn>
                  <a:cxn ang="0">
                    <a:pos x="T4" y="T5"/>
                  </a:cxn>
                  <a:cxn ang="0">
                    <a:pos x="T6" y="T7"/>
                  </a:cxn>
                  <a:cxn ang="0">
                    <a:pos x="T8" y="T9"/>
                  </a:cxn>
                </a:cxnLst>
                <a:rect l="0" t="0" r="r" b="b"/>
                <a:pathLst>
                  <a:path w="115" h="67">
                    <a:moveTo>
                      <a:pt x="115" y="33"/>
                    </a:moveTo>
                    <a:lnTo>
                      <a:pt x="58" y="67"/>
                    </a:lnTo>
                    <a:lnTo>
                      <a:pt x="0" y="33"/>
                    </a:lnTo>
                    <a:lnTo>
                      <a:pt x="57" y="0"/>
                    </a:lnTo>
                    <a:lnTo>
                      <a:pt x="115" y="33"/>
                    </a:lnTo>
                    <a:close/>
                  </a:path>
                </a:pathLst>
              </a:custGeom>
              <a:solidFill>
                <a:srgbClr val="51658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724" name="Freeform 220"/>
              <p:cNvSpPr/>
              <p:nvPr/>
            </p:nvSpPr>
            <p:spPr bwMode="auto">
              <a:xfrm>
                <a:off x="5854" y="3091"/>
                <a:ext cx="57" cy="42"/>
              </a:xfrm>
              <a:custGeom>
                <a:avLst/>
                <a:gdLst>
                  <a:gd name="T0" fmla="*/ 57 w 57"/>
                  <a:gd name="T1" fmla="*/ 0 h 42"/>
                  <a:gd name="T2" fmla="*/ 57 w 57"/>
                  <a:gd name="T3" fmla="*/ 9 h 42"/>
                  <a:gd name="T4" fmla="*/ 0 w 57"/>
                  <a:gd name="T5" fmla="*/ 42 h 42"/>
                  <a:gd name="T6" fmla="*/ 0 w 57"/>
                  <a:gd name="T7" fmla="*/ 34 h 42"/>
                  <a:gd name="T8" fmla="*/ 57 w 57"/>
                  <a:gd name="T9" fmla="*/ 0 h 42"/>
                </a:gdLst>
                <a:ahLst/>
                <a:cxnLst>
                  <a:cxn ang="0">
                    <a:pos x="T0" y="T1"/>
                  </a:cxn>
                  <a:cxn ang="0">
                    <a:pos x="T2" y="T3"/>
                  </a:cxn>
                  <a:cxn ang="0">
                    <a:pos x="T4" y="T5"/>
                  </a:cxn>
                  <a:cxn ang="0">
                    <a:pos x="T6" y="T7"/>
                  </a:cxn>
                  <a:cxn ang="0">
                    <a:pos x="T8" y="T9"/>
                  </a:cxn>
                </a:cxnLst>
                <a:rect l="0" t="0" r="r" b="b"/>
                <a:pathLst>
                  <a:path w="57" h="42">
                    <a:moveTo>
                      <a:pt x="57" y="0"/>
                    </a:moveTo>
                    <a:lnTo>
                      <a:pt x="57" y="9"/>
                    </a:lnTo>
                    <a:lnTo>
                      <a:pt x="0" y="42"/>
                    </a:lnTo>
                    <a:lnTo>
                      <a:pt x="0" y="34"/>
                    </a:lnTo>
                    <a:lnTo>
                      <a:pt x="57" y="0"/>
                    </a:lnTo>
                    <a:close/>
                  </a:path>
                </a:pathLst>
              </a:custGeom>
              <a:solidFill>
                <a:srgbClr val="283B6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725" name="Freeform 221"/>
              <p:cNvSpPr/>
              <p:nvPr/>
            </p:nvSpPr>
            <p:spPr bwMode="auto">
              <a:xfrm>
                <a:off x="5796" y="3091"/>
                <a:ext cx="58" cy="42"/>
              </a:xfrm>
              <a:custGeom>
                <a:avLst/>
                <a:gdLst>
                  <a:gd name="T0" fmla="*/ 58 w 58"/>
                  <a:gd name="T1" fmla="*/ 34 h 42"/>
                  <a:gd name="T2" fmla="*/ 58 w 58"/>
                  <a:gd name="T3" fmla="*/ 42 h 42"/>
                  <a:gd name="T4" fmla="*/ 0 w 58"/>
                  <a:gd name="T5" fmla="*/ 9 h 42"/>
                  <a:gd name="T6" fmla="*/ 0 w 58"/>
                  <a:gd name="T7" fmla="*/ 0 h 42"/>
                  <a:gd name="T8" fmla="*/ 58 w 58"/>
                  <a:gd name="T9" fmla="*/ 34 h 42"/>
                </a:gdLst>
                <a:ahLst/>
                <a:cxnLst>
                  <a:cxn ang="0">
                    <a:pos x="T0" y="T1"/>
                  </a:cxn>
                  <a:cxn ang="0">
                    <a:pos x="T2" y="T3"/>
                  </a:cxn>
                  <a:cxn ang="0">
                    <a:pos x="T4" y="T5"/>
                  </a:cxn>
                  <a:cxn ang="0">
                    <a:pos x="T6" y="T7"/>
                  </a:cxn>
                  <a:cxn ang="0">
                    <a:pos x="T8" y="T9"/>
                  </a:cxn>
                </a:cxnLst>
                <a:rect l="0" t="0" r="r" b="b"/>
                <a:pathLst>
                  <a:path w="58" h="42">
                    <a:moveTo>
                      <a:pt x="58" y="34"/>
                    </a:moveTo>
                    <a:lnTo>
                      <a:pt x="58" y="42"/>
                    </a:lnTo>
                    <a:lnTo>
                      <a:pt x="0" y="9"/>
                    </a:lnTo>
                    <a:lnTo>
                      <a:pt x="0" y="0"/>
                    </a:lnTo>
                    <a:lnTo>
                      <a:pt x="58" y="34"/>
                    </a:lnTo>
                    <a:close/>
                  </a:path>
                </a:pathLst>
              </a:custGeom>
              <a:solidFill>
                <a:srgbClr val="283B6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726" name="Freeform 222"/>
              <p:cNvSpPr/>
              <p:nvPr/>
            </p:nvSpPr>
            <p:spPr bwMode="auto">
              <a:xfrm>
                <a:off x="5854" y="3091"/>
                <a:ext cx="114" cy="67"/>
              </a:xfrm>
              <a:custGeom>
                <a:avLst/>
                <a:gdLst>
                  <a:gd name="T0" fmla="*/ 114 w 114"/>
                  <a:gd name="T1" fmla="*/ 34 h 67"/>
                  <a:gd name="T2" fmla="*/ 57 w 114"/>
                  <a:gd name="T3" fmla="*/ 67 h 67"/>
                  <a:gd name="T4" fmla="*/ 0 w 114"/>
                  <a:gd name="T5" fmla="*/ 34 h 67"/>
                  <a:gd name="T6" fmla="*/ 57 w 114"/>
                  <a:gd name="T7" fmla="*/ 0 h 67"/>
                  <a:gd name="T8" fmla="*/ 114 w 114"/>
                  <a:gd name="T9" fmla="*/ 34 h 67"/>
                </a:gdLst>
                <a:ahLst/>
                <a:cxnLst>
                  <a:cxn ang="0">
                    <a:pos x="T0" y="T1"/>
                  </a:cxn>
                  <a:cxn ang="0">
                    <a:pos x="T2" y="T3"/>
                  </a:cxn>
                  <a:cxn ang="0">
                    <a:pos x="T4" y="T5"/>
                  </a:cxn>
                  <a:cxn ang="0">
                    <a:pos x="T6" y="T7"/>
                  </a:cxn>
                  <a:cxn ang="0">
                    <a:pos x="T8" y="T9"/>
                  </a:cxn>
                </a:cxnLst>
                <a:rect l="0" t="0" r="r" b="b"/>
                <a:pathLst>
                  <a:path w="114" h="67">
                    <a:moveTo>
                      <a:pt x="114" y="34"/>
                    </a:moveTo>
                    <a:lnTo>
                      <a:pt x="57" y="67"/>
                    </a:lnTo>
                    <a:lnTo>
                      <a:pt x="0" y="34"/>
                    </a:lnTo>
                    <a:lnTo>
                      <a:pt x="57" y="0"/>
                    </a:lnTo>
                    <a:lnTo>
                      <a:pt x="114" y="34"/>
                    </a:lnTo>
                    <a:close/>
                  </a:path>
                </a:pathLst>
              </a:custGeom>
              <a:solidFill>
                <a:srgbClr val="51658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727" name="Freeform 223"/>
              <p:cNvSpPr/>
              <p:nvPr/>
            </p:nvSpPr>
            <p:spPr bwMode="auto">
              <a:xfrm>
                <a:off x="5911" y="3125"/>
                <a:ext cx="57" cy="41"/>
              </a:xfrm>
              <a:custGeom>
                <a:avLst/>
                <a:gdLst>
                  <a:gd name="T0" fmla="*/ 57 w 57"/>
                  <a:gd name="T1" fmla="*/ 0 h 41"/>
                  <a:gd name="T2" fmla="*/ 57 w 57"/>
                  <a:gd name="T3" fmla="*/ 8 h 41"/>
                  <a:gd name="T4" fmla="*/ 0 w 57"/>
                  <a:gd name="T5" fmla="*/ 41 h 41"/>
                  <a:gd name="T6" fmla="*/ 0 w 57"/>
                  <a:gd name="T7" fmla="*/ 33 h 41"/>
                  <a:gd name="T8" fmla="*/ 57 w 57"/>
                  <a:gd name="T9" fmla="*/ 0 h 41"/>
                </a:gdLst>
                <a:ahLst/>
                <a:cxnLst>
                  <a:cxn ang="0">
                    <a:pos x="T0" y="T1"/>
                  </a:cxn>
                  <a:cxn ang="0">
                    <a:pos x="T2" y="T3"/>
                  </a:cxn>
                  <a:cxn ang="0">
                    <a:pos x="T4" y="T5"/>
                  </a:cxn>
                  <a:cxn ang="0">
                    <a:pos x="T6" y="T7"/>
                  </a:cxn>
                  <a:cxn ang="0">
                    <a:pos x="T8" y="T9"/>
                  </a:cxn>
                </a:cxnLst>
                <a:rect l="0" t="0" r="r" b="b"/>
                <a:pathLst>
                  <a:path w="57" h="41">
                    <a:moveTo>
                      <a:pt x="57" y="0"/>
                    </a:moveTo>
                    <a:lnTo>
                      <a:pt x="57" y="8"/>
                    </a:lnTo>
                    <a:lnTo>
                      <a:pt x="0" y="41"/>
                    </a:lnTo>
                    <a:lnTo>
                      <a:pt x="0" y="33"/>
                    </a:lnTo>
                    <a:lnTo>
                      <a:pt x="57" y="0"/>
                    </a:lnTo>
                    <a:close/>
                  </a:path>
                </a:pathLst>
              </a:custGeom>
              <a:solidFill>
                <a:srgbClr val="283B6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728" name="Freeform 224"/>
              <p:cNvSpPr/>
              <p:nvPr/>
            </p:nvSpPr>
            <p:spPr bwMode="auto">
              <a:xfrm>
                <a:off x="5854" y="3125"/>
                <a:ext cx="57" cy="41"/>
              </a:xfrm>
              <a:custGeom>
                <a:avLst/>
                <a:gdLst>
                  <a:gd name="T0" fmla="*/ 57 w 57"/>
                  <a:gd name="T1" fmla="*/ 33 h 41"/>
                  <a:gd name="T2" fmla="*/ 57 w 57"/>
                  <a:gd name="T3" fmla="*/ 41 h 41"/>
                  <a:gd name="T4" fmla="*/ 0 w 57"/>
                  <a:gd name="T5" fmla="*/ 8 h 41"/>
                  <a:gd name="T6" fmla="*/ 0 w 57"/>
                  <a:gd name="T7" fmla="*/ 0 h 41"/>
                  <a:gd name="T8" fmla="*/ 57 w 57"/>
                  <a:gd name="T9" fmla="*/ 33 h 41"/>
                </a:gdLst>
                <a:ahLst/>
                <a:cxnLst>
                  <a:cxn ang="0">
                    <a:pos x="T0" y="T1"/>
                  </a:cxn>
                  <a:cxn ang="0">
                    <a:pos x="T2" y="T3"/>
                  </a:cxn>
                  <a:cxn ang="0">
                    <a:pos x="T4" y="T5"/>
                  </a:cxn>
                  <a:cxn ang="0">
                    <a:pos x="T6" y="T7"/>
                  </a:cxn>
                  <a:cxn ang="0">
                    <a:pos x="T8" y="T9"/>
                  </a:cxn>
                </a:cxnLst>
                <a:rect l="0" t="0" r="r" b="b"/>
                <a:pathLst>
                  <a:path w="57" h="41">
                    <a:moveTo>
                      <a:pt x="57" y="33"/>
                    </a:moveTo>
                    <a:lnTo>
                      <a:pt x="57" y="41"/>
                    </a:lnTo>
                    <a:lnTo>
                      <a:pt x="0" y="8"/>
                    </a:lnTo>
                    <a:lnTo>
                      <a:pt x="0" y="0"/>
                    </a:lnTo>
                    <a:lnTo>
                      <a:pt x="57" y="33"/>
                    </a:lnTo>
                    <a:close/>
                  </a:path>
                </a:pathLst>
              </a:custGeom>
              <a:solidFill>
                <a:srgbClr val="283B6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729" name="Freeform 225"/>
              <p:cNvSpPr/>
              <p:nvPr/>
            </p:nvSpPr>
            <p:spPr bwMode="auto">
              <a:xfrm>
                <a:off x="5944" y="1660"/>
                <a:ext cx="19" cy="24"/>
              </a:xfrm>
              <a:custGeom>
                <a:avLst/>
                <a:gdLst>
                  <a:gd name="T0" fmla="*/ 10 w 19"/>
                  <a:gd name="T1" fmla="*/ 2 h 24"/>
                  <a:gd name="T2" fmla="*/ 18 w 19"/>
                  <a:gd name="T3" fmla="*/ 14 h 24"/>
                  <a:gd name="T4" fmla="*/ 12 w 19"/>
                  <a:gd name="T5" fmla="*/ 23 h 24"/>
                  <a:gd name="T6" fmla="*/ 10 w 19"/>
                  <a:gd name="T7" fmla="*/ 22 h 24"/>
                  <a:gd name="T8" fmla="*/ 2 w 19"/>
                  <a:gd name="T9" fmla="*/ 10 h 24"/>
                  <a:gd name="T10" fmla="*/ 7 w 19"/>
                  <a:gd name="T11" fmla="*/ 1 h 24"/>
                  <a:gd name="T12" fmla="*/ 10 w 19"/>
                  <a:gd name="T13" fmla="*/ 2 h 24"/>
                </a:gdLst>
                <a:ahLst/>
                <a:cxnLst>
                  <a:cxn ang="0">
                    <a:pos x="T0" y="T1"/>
                  </a:cxn>
                  <a:cxn ang="0">
                    <a:pos x="T2" y="T3"/>
                  </a:cxn>
                  <a:cxn ang="0">
                    <a:pos x="T4" y="T5"/>
                  </a:cxn>
                  <a:cxn ang="0">
                    <a:pos x="T6" y="T7"/>
                  </a:cxn>
                  <a:cxn ang="0">
                    <a:pos x="T8" y="T9"/>
                  </a:cxn>
                  <a:cxn ang="0">
                    <a:pos x="T10" y="T11"/>
                  </a:cxn>
                  <a:cxn ang="0">
                    <a:pos x="T12" y="T13"/>
                  </a:cxn>
                </a:cxnLst>
                <a:rect l="0" t="0" r="r" b="b"/>
                <a:pathLst>
                  <a:path w="19" h="24">
                    <a:moveTo>
                      <a:pt x="10" y="2"/>
                    </a:moveTo>
                    <a:cubicBezTo>
                      <a:pt x="13" y="4"/>
                      <a:pt x="17" y="9"/>
                      <a:pt x="18" y="14"/>
                    </a:cubicBezTo>
                    <a:cubicBezTo>
                      <a:pt x="19" y="20"/>
                      <a:pt x="17" y="24"/>
                      <a:pt x="12" y="23"/>
                    </a:cubicBezTo>
                    <a:cubicBezTo>
                      <a:pt x="11" y="23"/>
                      <a:pt x="11" y="23"/>
                      <a:pt x="10" y="22"/>
                    </a:cubicBezTo>
                    <a:cubicBezTo>
                      <a:pt x="6" y="20"/>
                      <a:pt x="3" y="15"/>
                      <a:pt x="2" y="10"/>
                    </a:cubicBezTo>
                    <a:cubicBezTo>
                      <a:pt x="0" y="4"/>
                      <a:pt x="3" y="0"/>
                      <a:pt x="7" y="1"/>
                    </a:cubicBezTo>
                    <a:cubicBezTo>
                      <a:pt x="8" y="1"/>
                      <a:pt x="9" y="2"/>
                      <a:pt x="10" y="2"/>
                    </a:cubicBezTo>
                    <a:close/>
                  </a:path>
                </a:pathLst>
              </a:custGeom>
              <a:solidFill>
                <a:srgbClr val="FF615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730" name="Freeform 226"/>
              <p:cNvSpPr/>
              <p:nvPr/>
            </p:nvSpPr>
            <p:spPr bwMode="auto">
              <a:xfrm>
                <a:off x="5975" y="1678"/>
                <a:ext cx="19" cy="24"/>
              </a:xfrm>
              <a:custGeom>
                <a:avLst/>
                <a:gdLst>
                  <a:gd name="T0" fmla="*/ 9 w 19"/>
                  <a:gd name="T1" fmla="*/ 2 h 24"/>
                  <a:gd name="T2" fmla="*/ 18 w 19"/>
                  <a:gd name="T3" fmla="*/ 14 h 24"/>
                  <a:gd name="T4" fmla="*/ 12 w 19"/>
                  <a:gd name="T5" fmla="*/ 23 h 24"/>
                  <a:gd name="T6" fmla="*/ 9 w 19"/>
                  <a:gd name="T7" fmla="*/ 22 h 24"/>
                  <a:gd name="T8" fmla="*/ 1 w 19"/>
                  <a:gd name="T9" fmla="*/ 11 h 24"/>
                  <a:gd name="T10" fmla="*/ 7 w 19"/>
                  <a:gd name="T11" fmla="*/ 1 h 24"/>
                  <a:gd name="T12" fmla="*/ 9 w 19"/>
                  <a:gd name="T13" fmla="*/ 2 h 24"/>
                </a:gdLst>
                <a:ahLst/>
                <a:cxnLst>
                  <a:cxn ang="0">
                    <a:pos x="T0" y="T1"/>
                  </a:cxn>
                  <a:cxn ang="0">
                    <a:pos x="T2" y="T3"/>
                  </a:cxn>
                  <a:cxn ang="0">
                    <a:pos x="T4" y="T5"/>
                  </a:cxn>
                  <a:cxn ang="0">
                    <a:pos x="T6" y="T7"/>
                  </a:cxn>
                  <a:cxn ang="0">
                    <a:pos x="T8" y="T9"/>
                  </a:cxn>
                  <a:cxn ang="0">
                    <a:pos x="T10" y="T11"/>
                  </a:cxn>
                  <a:cxn ang="0">
                    <a:pos x="T12" y="T13"/>
                  </a:cxn>
                </a:cxnLst>
                <a:rect l="0" t="0" r="r" b="b"/>
                <a:pathLst>
                  <a:path w="19" h="24">
                    <a:moveTo>
                      <a:pt x="9" y="2"/>
                    </a:moveTo>
                    <a:cubicBezTo>
                      <a:pt x="13" y="5"/>
                      <a:pt x="16" y="9"/>
                      <a:pt x="18" y="14"/>
                    </a:cubicBezTo>
                    <a:cubicBezTo>
                      <a:pt x="19" y="20"/>
                      <a:pt x="16" y="24"/>
                      <a:pt x="12" y="23"/>
                    </a:cubicBezTo>
                    <a:cubicBezTo>
                      <a:pt x="11" y="23"/>
                      <a:pt x="10" y="23"/>
                      <a:pt x="9" y="22"/>
                    </a:cubicBezTo>
                    <a:cubicBezTo>
                      <a:pt x="6" y="20"/>
                      <a:pt x="2" y="16"/>
                      <a:pt x="1" y="11"/>
                    </a:cubicBezTo>
                    <a:cubicBezTo>
                      <a:pt x="0" y="5"/>
                      <a:pt x="2" y="0"/>
                      <a:pt x="7" y="1"/>
                    </a:cubicBezTo>
                    <a:cubicBezTo>
                      <a:pt x="8" y="2"/>
                      <a:pt x="8" y="2"/>
                      <a:pt x="9" y="2"/>
                    </a:cubicBezTo>
                    <a:close/>
                  </a:path>
                </a:pathLst>
              </a:custGeom>
              <a:solidFill>
                <a:srgbClr val="FFC12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731" name="Freeform 227"/>
              <p:cNvSpPr/>
              <p:nvPr/>
            </p:nvSpPr>
            <p:spPr bwMode="auto">
              <a:xfrm>
                <a:off x="6005" y="1697"/>
                <a:ext cx="19" cy="24"/>
              </a:xfrm>
              <a:custGeom>
                <a:avLst/>
                <a:gdLst>
                  <a:gd name="T0" fmla="*/ 10 w 19"/>
                  <a:gd name="T1" fmla="*/ 2 h 24"/>
                  <a:gd name="T2" fmla="*/ 18 w 19"/>
                  <a:gd name="T3" fmla="*/ 14 h 24"/>
                  <a:gd name="T4" fmla="*/ 12 w 19"/>
                  <a:gd name="T5" fmla="*/ 23 h 24"/>
                  <a:gd name="T6" fmla="*/ 10 w 19"/>
                  <a:gd name="T7" fmla="*/ 22 h 24"/>
                  <a:gd name="T8" fmla="*/ 2 w 19"/>
                  <a:gd name="T9" fmla="*/ 10 h 24"/>
                  <a:gd name="T10" fmla="*/ 7 w 19"/>
                  <a:gd name="T11" fmla="*/ 1 h 24"/>
                  <a:gd name="T12" fmla="*/ 10 w 19"/>
                  <a:gd name="T13" fmla="*/ 2 h 24"/>
                </a:gdLst>
                <a:ahLst/>
                <a:cxnLst>
                  <a:cxn ang="0">
                    <a:pos x="T0" y="T1"/>
                  </a:cxn>
                  <a:cxn ang="0">
                    <a:pos x="T2" y="T3"/>
                  </a:cxn>
                  <a:cxn ang="0">
                    <a:pos x="T4" y="T5"/>
                  </a:cxn>
                  <a:cxn ang="0">
                    <a:pos x="T6" y="T7"/>
                  </a:cxn>
                  <a:cxn ang="0">
                    <a:pos x="T8" y="T9"/>
                  </a:cxn>
                  <a:cxn ang="0">
                    <a:pos x="T10" y="T11"/>
                  </a:cxn>
                  <a:cxn ang="0">
                    <a:pos x="T12" y="T13"/>
                  </a:cxn>
                </a:cxnLst>
                <a:rect l="0" t="0" r="r" b="b"/>
                <a:pathLst>
                  <a:path w="19" h="24">
                    <a:moveTo>
                      <a:pt x="10" y="2"/>
                    </a:moveTo>
                    <a:cubicBezTo>
                      <a:pt x="13" y="4"/>
                      <a:pt x="17" y="9"/>
                      <a:pt x="18" y="14"/>
                    </a:cubicBezTo>
                    <a:cubicBezTo>
                      <a:pt x="19" y="20"/>
                      <a:pt x="17" y="24"/>
                      <a:pt x="12" y="23"/>
                    </a:cubicBezTo>
                    <a:cubicBezTo>
                      <a:pt x="11" y="23"/>
                      <a:pt x="11" y="22"/>
                      <a:pt x="10" y="22"/>
                    </a:cubicBezTo>
                    <a:cubicBezTo>
                      <a:pt x="6" y="20"/>
                      <a:pt x="3" y="15"/>
                      <a:pt x="2" y="10"/>
                    </a:cubicBezTo>
                    <a:cubicBezTo>
                      <a:pt x="0" y="4"/>
                      <a:pt x="3" y="0"/>
                      <a:pt x="7" y="1"/>
                    </a:cubicBezTo>
                    <a:cubicBezTo>
                      <a:pt x="8" y="1"/>
                      <a:pt x="9" y="1"/>
                      <a:pt x="10" y="2"/>
                    </a:cubicBezTo>
                    <a:close/>
                  </a:path>
                </a:pathLst>
              </a:custGeom>
              <a:solidFill>
                <a:srgbClr val="28CA4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732" name="Freeform 228"/>
              <p:cNvSpPr/>
              <p:nvPr/>
            </p:nvSpPr>
            <p:spPr bwMode="auto">
              <a:xfrm>
                <a:off x="5706" y="1620"/>
                <a:ext cx="1097" cy="1487"/>
              </a:xfrm>
              <a:custGeom>
                <a:avLst/>
                <a:gdLst>
                  <a:gd name="T0" fmla="*/ 3 w 1097"/>
                  <a:gd name="T1" fmla="*/ 42 h 1489"/>
                  <a:gd name="T2" fmla="*/ 0 w 1097"/>
                  <a:gd name="T3" fmla="*/ 850 h 1489"/>
                  <a:gd name="T4" fmla="*/ 17 w 1097"/>
                  <a:gd name="T5" fmla="*/ 879 h 1489"/>
                  <a:gd name="T6" fmla="*/ 1045 w 1097"/>
                  <a:gd name="T7" fmla="*/ 1476 h 1489"/>
                  <a:gd name="T8" fmla="*/ 1095 w 1097"/>
                  <a:gd name="T9" fmla="*/ 1448 h 1489"/>
                  <a:gd name="T10" fmla="*/ 1097 w 1097"/>
                  <a:gd name="T11" fmla="*/ 639 h 1489"/>
                  <a:gd name="T12" fmla="*/ 1081 w 1097"/>
                  <a:gd name="T13" fmla="*/ 610 h 1489"/>
                  <a:gd name="T14" fmla="*/ 53 w 1097"/>
                  <a:gd name="T15" fmla="*/ 13 h 1489"/>
                  <a:gd name="T16" fmla="*/ 3 w 1097"/>
                  <a:gd name="T17" fmla="*/ 42 h 1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97" h="1489">
                    <a:moveTo>
                      <a:pt x="3" y="42"/>
                    </a:moveTo>
                    <a:cubicBezTo>
                      <a:pt x="0" y="850"/>
                      <a:pt x="0" y="850"/>
                      <a:pt x="0" y="850"/>
                    </a:cubicBezTo>
                    <a:cubicBezTo>
                      <a:pt x="0" y="862"/>
                      <a:pt x="6" y="873"/>
                      <a:pt x="17" y="879"/>
                    </a:cubicBezTo>
                    <a:cubicBezTo>
                      <a:pt x="1045" y="1476"/>
                      <a:pt x="1045" y="1476"/>
                      <a:pt x="1045" y="1476"/>
                    </a:cubicBezTo>
                    <a:cubicBezTo>
                      <a:pt x="1067" y="1489"/>
                      <a:pt x="1095" y="1473"/>
                      <a:pt x="1095" y="1448"/>
                    </a:cubicBezTo>
                    <a:cubicBezTo>
                      <a:pt x="1097" y="639"/>
                      <a:pt x="1097" y="639"/>
                      <a:pt x="1097" y="639"/>
                    </a:cubicBezTo>
                    <a:cubicBezTo>
                      <a:pt x="1097" y="627"/>
                      <a:pt x="1091" y="616"/>
                      <a:pt x="1081" y="610"/>
                    </a:cubicBezTo>
                    <a:cubicBezTo>
                      <a:pt x="53" y="13"/>
                      <a:pt x="53" y="13"/>
                      <a:pt x="53" y="13"/>
                    </a:cubicBezTo>
                    <a:cubicBezTo>
                      <a:pt x="31" y="0"/>
                      <a:pt x="3" y="16"/>
                      <a:pt x="3" y="42"/>
                    </a:cubicBezTo>
                    <a:close/>
                  </a:path>
                </a:pathLst>
              </a:custGeom>
              <a:solidFill>
                <a:srgbClr val="F0F1F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pic>
            <p:nvPicPr>
              <p:cNvPr id="733" name="Picture 229"/>
              <p:cNvPicPr>
                <a:picLocks noChangeAspect="1" noChangeArrowheads="1"/>
              </p:cNvPicPr>
              <p:nvPr/>
            </p:nvPicPr>
            <p:blipFill>
              <a:blip r:embed="rId3" cstate="email"/>
              <a:srcRect/>
              <a:stretch>
                <a:fillRect/>
              </a:stretch>
            </p:blipFill>
            <p:spPr bwMode="auto">
              <a:xfrm>
                <a:off x="5839" y="1897"/>
                <a:ext cx="849" cy="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34" name="Freeform 230"/>
              <p:cNvSpPr/>
              <p:nvPr/>
            </p:nvSpPr>
            <p:spPr bwMode="auto">
              <a:xfrm>
                <a:off x="5834" y="1977"/>
                <a:ext cx="858" cy="514"/>
              </a:xfrm>
              <a:custGeom>
                <a:avLst/>
                <a:gdLst>
                  <a:gd name="T0" fmla="*/ 14 w 858"/>
                  <a:gd name="T1" fmla="*/ 39 h 514"/>
                  <a:gd name="T2" fmla="*/ 13 w 858"/>
                  <a:gd name="T3" fmla="*/ 37 h 514"/>
                  <a:gd name="T4" fmla="*/ 14 w 858"/>
                  <a:gd name="T5" fmla="*/ 39 h 514"/>
                  <a:gd name="T6" fmla="*/ 14 w 858"/>
                  <a:gd name="T7" fmla="*/ 39 h 514"/>
                  <a:gd name="T8" fmla="*/ 13 w 858"/>
                  <a:gd name="T9" fmla="*/ 37 h 514"/>
                  <a:gd name="T10" fmla="*/ 14 w 858"/>
                  <a:gd name="T11" fmla="*/ 39 h 514"/>
                  <a:gd name="T12" fmla="*/ 35 w 858"/>
                  <a:gd name="T13" fmla="*/ 28 h 514"/>
                  <a:gd name="T14" fmla="*/ 86 w 858"/>
                  <a:gd name="T15" fmla="*/ 16 h 514"/>
                  <a:gd name="T16" fmla="*/ 166 w 858"/>
                  <a:gd name="T17" fmla="*/ 48 h 514"/>
                  <a:gd name="T18" fmla="*/ 253 w 858"/>
                  <a:gd name="T19" fmla="*/ 181 h 514"/>
                  <a:gd name="T20" fmla="*/ 353 w 858"/>
                  <a:gd name="T21" fmla="*/ 331 h 514"/>
                  <a:gd name="T22" fmla="*/ 454 w 858"/>
                  <a:gd name="T23" fmla="*/ 368 h 514"/>
                  <a:gd name="T24" fmla="*/ 539 w 858"/>
                  <a:gd name="T25" fmla="*/ 344 h 514"/>
                  <a:gd name="T26" fmla="*/ 596 w 858"/>
                  <a:gd name="T27" fmla="*/ 318 h 514"/>
                  <a:gd name="T28" fmla="*/ 665 w 858"/>
                  <a:gd name="T29" fmla="*/ 306 h 514"/>
                  <a:gd name="T30" fmla="*/ 720 w 858"/>
                  <a:gd name="T31" fmla="*/ 315 h 514"/>
                  <a:gd name="T32" fmla="*/ 793 w 858"/>
                  <a:gd name="T33" fmla="*/ 374 h 514"/>
                  <a:gd name="T34" fmla="*/ 841 w 858"/>
                  <a:gd name="T35" fmla="*/ 507 h 514"/>
                  <a:gd name="T36" fmla="*/ 850 w 858"/>
                  <a:gd name="T37" fmla="*/ 513 h 514"/>
                  <a:gd name="T38" fmla="*/ 857 w 858"/>
                  <a:gd name="T39" fmla="*/ 504 h 514"/>
                  <a:gd name="T40" fmla="*/ 827 w 858"/>
                  <a:gd name="T41" fmla="*/ 402 h 514"/>
                  <a:gd name="T42" fmla="*/ 754 w 858"/>
                  <a:gd name="T43" fmla="*/ 314 h 514"/>
                  <a:gd name="T44" fmla="*/ 665 w 858"/>
                  <a:gd name="T45" fmla="*/ 290 h 514"/>
                  <a:gd name="T46" fmla="*/ 591 w 858"/>
                  <a:gd name="T47" fmla="*/ 302 h 514"/>
                  <a:gd name="T48" fmla="*/ 530 w 858"/>
                  <a:gd name="T49" fmla="*/ 330 h 514"/>
                  <a:gd name="T50" fmla="*/ 454 w 858"/>
                  <a:gd name="T51" fmla="*/ 352 h 514"/>
                  <a:gd name="T52" fmla="*/ 363 w 858"/>
                  <a:gd name="T53" fmla="*/ 318 h 514"/>
                  <a:gd name="T54" fmla="*/ 268 w 858"/>
                  <a:gd name="T55" fmla="*/ 175 h 514"/>
                  <a:gd name="T56" fmla="*/ 176 w 858"/>
                  <a:gd name="T57" fmla="*/ 35 h 514"/>
                  <a:gd name="T58" fmla="*/ 86 w 858"/>
                  <a:gd name="T59" fmla="*/ 0 h 514"/>
                  <a:gd name="T60" fmla="*/ 27 w 858"/>
                  <a:gd name="T61" fmla="*/ 13 h 514"/>
                  <a:gd name="T62" fmla="*/ 4 w 858"/>
                  <a:gd name="T63" fmla="*/ 27 h 514"/>
                  <a:gd name="T64" fmla="*/ 3 w 858"/>
                  <a:gd name="T65" fmla="*/ 38 h 514"/>
                  <a:gd name="T66" fmla="*/ 14 w 858"/>
                  <a:gd name="T67" fmla="*/ 39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58" h="514">
                    <a:moveTo>
                      <a:pt x="14" y="39"/>
                    </a:moveTo>
                    <a:cubicBezTo>
                      <a:pt x="13" y="37"/>
                      <a:pt x="13" y="37"/>
                      <a:pt x="13" y="37"/>
                    </a:cubicBezTo>
                    <a:cubicBezTo>
                      <a:pt x="14" y="39"/>
                      <a:pt x="14" y="39"/>
                      <a:pt x="14" y="39"/>
                    </a:cubicBezTo>
                    <a:cubicBezTo>
                      <a:pt x="14" y="39"/>
                      <a:pt x="14" y="39"/>
                      <a:pt x="14" y="39"/>
                    </a:cubicBezTo>
                    <a:cubicBezTo>
                      <a:pt x="13" y="37"/>
                      <a:pt x="13" y="37"/>
                      <a:pt x="13" y="37"/>
                    </a:cubicBezTo>
                    <a:cubicBezTo>
                      <a:pt x="14" y="39"/>
                      <a:pt x="14" y="39"/>
                      <a:pt x="14" y="39"/>
                    </a:cubicBezTo>
                    <a:cubicBezTo>
                      <a:pt x="14" y="39"/>
                      <a:pt x="22" y="33"/>
                      <a:pt x="35" y="28"/>
                    </a:cubicBezTo>
                    <a:cubicBezTo>
                      <a:pt x="47" y="22"/>
                      <a:pt x="65" y="16"/>
                      <a:pt x="86" y="16"/>
                    </a:cubicBezTo>
                    <a:cubicBezTo>
                      <a:pt x="110" y="16"/>
                      <a:pt x="137" y="24"/>
                      <a:pt x="166" y="48"/>
                    </a:cubicBezTo>
                    <a:cubicBezTo>
                      <a:pt x="195" y="72"/>
                      <a:pt x="225" y="113"/>
                      <a:pt x="253" y="181"/>
                    </a:cubicBezTo>
                    <a:cubicBezTo>
                      <a:pt x="284" y="256"/>
                      <a:pt x="318" y="303"/>
                      <a:pt x="353" y="331"/>
                    </a:cubicBezTo>
                    <a:cubicBezTo>
                      <a:pt x="389" y="359"/>
                      <a:pt x="424" y="368"/>
                      <a:pt x="454" y="368"/>
                    </a:cubicBezTo>
                    <a:cubicBezTo>
                      <a:pt x="498" y="368"/>
                      <a:pt x="531" y="349"/>
                      <a:pt x="539" y="344"/>
                    </a:cubicBezTo>
                    <a:cubicBezTo>
                      <a:pt x="554" y="334"/>
                      <a:pt x="574" y="325"/>
                      <a:pt x="596" y="318"/>
                    </a:cubicBezTo>
                    <a:cubicBezTo>
                      <a:pt x="617" y="310"/>
                      <a:pt x="641" y="306"/>
                      <a:pt x="665" y="306"/>
                    </a:cubicBezTo>
                    <a:cubicBezTo>
                      <a:pt x="683" y="306"/>
                      <a:pt x="702" y="309"/>
                      <a:pt x="720" y="315"/>
                    </a:cubicBezTo>
                    <a:cubicBezTo>
                      <a:pt x="746" y="325"/>
                      <a:pt x="771" y="343"/>
                      <a:pt x="793" y="374"/>
                    </a:cubicBezTo>
                    <a:cubicBezTo>
                      <a:pt x="814" y="404"/>
                      <a:pt x="831" y="447"/>
                      <a:pt x="841" y="507"/>
                    </a:cubicBezTo>
                    <a:cubicBezTo>
                      <a:pt x="842" y="511"/>
                      <a:pt x="846" y="514"/>
                      <a:pt x="850" y="513"/>
                    </a:cubicBezTo>
                    <a:cubicBezTo>
                      <a:pt x="855" y="512"/>
                      <a:pt x="858" y="508"/>
                      <a:pt x="857" y="504"/>
                    </a:cubicBezTo>
                    <a:cubicBezTo>
                      <a:pt x="850" y="463"/>
                      <a:pt x="840" y="429"/>
                      <a:pt x="827" y="402"/>
                    </a:cubicBezTo>
                    <a:cubicBezTo>
                      <a:pt x="808" y="360"/>
                      <a:pt x="782" y="332"/>
                      <a:pt x="754" y="314"/>
                    </a:cubicBezTo>
                    <a:cubicBezTo>
                      <a:pt x="726" y="297"/>
                      <a:pt x="695" y="290"/>
                      <a:pt x="665" y="290"/>
                    </a:cubicBezTo>
                    <a:cubicBezTo>
                      <a:pt x="639" y="290"/>
                      <a:pt x="614" y="295"/>
                      <a:pt x="591" y="302"/>
                    </a:cubicBezTo>
                    <a:cubicBezTo>
                      <a:pt x="568" y="310"/>
                      <a:pt x="547" y="320"/>
                      <a:pt x="530" y="330"/>
                    </a:cubicBezTo>
                    <a:cubicBezTo>
                      <a:pt x="524" y="335"/>
                      <a:pt x="493" y="352"/>
                      <a:pt x="454" y="352"/>
                    </a:cubicBezTo>
                    <a:cubicBezTo>
                      <a:pt x="427" y="352"/>
                      <a:pt x="396" y="344"/>
                      <a:pt x="363" y="318"/>
                    </a:cubicBezTo>
                    <a:cubicBezTo>
                      <a:pt x="331" y="292"/>
                      <a:pt x="298" y="248"/>
                      <a:pt x="268" y="175"/>
                    </a:cubicBezTo>
                    <a:cubicBezTo>
                      <a:pt x="239" y="105"/>
                      <a:pt x="208" y="62"/>
                      <a:pt x="176" y="35"/>
                    </a:cubicBezTo>
                    <a:cubicBezTo>
                      <a:pt x="145" y="9"/>
                      <a:pt x="113" y="0"/>
                      <a:pt x="86" y="0"/>
                    </a:cubicBezTo>
                    <a:cubicBezTo>
                      <a:pt x="62" y="0"/>
                      <a:pt x="42" y="7"/>
                      <a:pt x="27" y="13"/>
                    </a:cubicBezTo>
                    <a:cubicBezTo>
                      <a:pt x="13" y="20"/>
                      <a:pt x="5" y="26"/>
                      <a:pt x="4" y="27"/>
                    </a:cubicBezTo>
                    <a:cubicBezTo>
                      <a:pt x="1" y="29"/>
                      <a:pt x="0" y="34"/>
                      <a:pt x="3" y="38"/>
                    </a:cubicBezTo>
                    <a:cubicBezTo>
                      <a:pt x="6" y="41"/>
                      <a:pt x="11" y="42"/>
                      <a:pt x="14" y="39"/>
                    </a:cubicBezTo>
                    <a:close/>
                  </a:path>
                </a:pathLst>
              </a:custGeom>
              <a:solidFill>
                <a:srgbClr val="25CE8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pic>
            <p:nvPicPr>
              <p:cNvPr id="735" name="Picture 231"/>
              <p:cNvPicPr>
                <a:picLocks noChangeAspect="1" noChangeArrowheads="1"/>
              </p:cNvPicPr>
              <p:nvPr/>
            </p:nvPicPr>
            <p:blipFill>
              <a:blip r:embed="rId4" cstate="email"/>
              <a:srcRect/>
              <a:stretch>
                <a:fillRect/>
              </a:stretch>
            </p:blipFill>
            <p:spPr bwMode="auto">
              <a:xfrm>
                <a:off x="5839" y="2266"/>
                <a:ext cx="819" cy="5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36" name="Freeform 232"/>
              <p:cNvSpPr>
                <a:spLocks noEditPoints="1"/>
              </p:cNvSpPr>
              <p:nvPr/>
            </p:nvSpPr>
            <p:spPr bwMode="auto">
              <a:xfrm>
                <a:off x="5610" y="2237"/>
                <a:ext cx="455" cy="1003"/>
              </a:xfrm>
              <a:custGeom>
                <a:avLst/>
                <a:gdLst>
                  <a:gd name="T0" fmla="*/ 442 w 454"/>
                  <a:gd name="T1" fmla="*/ 69 h 1005"/>
                  <a:gd name="T2" fmla="*/ 415 w 454"/>
                  <a:gd name="T3" fmla="*/ 146 h 1005"/>
                  <a:gd name="T4" fmla="*/ 304 w 454"/>
                  <a:gd name="T5" fmla="*/ 86 h 1005"/>
                  <a:gd name="T6" fmla="*/ 331 w 454"/>
                  <a:gd name="T7" fmla="*/ 10 h 1005"/>
                  <a:gd name="T8" fmla="*/ 327 w 454"/>
                  <a:gd name="T9" fmla="*/ 2 h 1005"/>
                  <a:gd name="T10" fmla="*/ 320 w 454"/>
                  <a:gd name="T11" fmla="*/ 4 h 1005"/>
                  <a:gd name="T12" fmla="*/ 1 w 454"/>
                  <a:gd name="T13" fmla="*/ 930 h 1005"/>
                  <a:gd name="T14" fmla="*/ 4 w 454"/>
                  <a:gd name="T15" fmla="*/ 938 h 1005"/>
                  <a:gd name="T16" fmla="*/ 11 w 454"/>
                  <a:gd name="T17" fmla="*/ 936 h 1005"/>
                  <a:gd name="T18" fmla="*/ 29 w 454"/>
                  <a:gd name="T19" fmla="*/ 886 h 1005"/>
                  <a:gd name="T20" fmla="*/ 140 w 454"/>
                  <a:gd name="T21" fmla="*/ 945 h 1005"/>
                  <a:gd name="T22" fmla="*/ 123 w 454"/>
                  <a:gd name="T23" fmla="*/ 996 h 1005"/>
                  <a:gd name="T24" fmla="*/ 126 w 454"/>
                  <a:gd name="T25" fmla="*/ 1003 h 1005"/>
                  <a:gd name="T26" fmla="*/ 133 w 454"/>
                  <a:gd name="T27" fmla="*/ 1001 h 1005"/>
                  <a:gd name="T28" fmla="*/ 453 w 454"/>
                  <a:gd name="T29" fmla="*/ 75 h 1005"/>
                  <a:gd name="T30" fmla="*/ 449 w 454"/>
                  <a:gd name="T31" fmla="*/ 67 h 1005"/>
                  <a:gd name="T32" fmla="*/ 442 w 454"/>
                  <a:gd name="T33" fmla="*/ 69 h 1005"/>
                  <a:gd name="T34" fmla="*/ 412 w 454"/>
                  <a:gd name="T35" fmla="*/ 156 h 1005"/>
                  <a:gd name="T36" fmla="*/ 376 w 454"/>
                  <a:gd name="T37" fmla="*/ 259 h 1005"/>
                  <a:gd name="T38" fmla="*/ 265 w 454"/>
                  <a:gd name="T39" fmla="*/ 199 h 1005"/>
                  <a:gd name="T40" fmla="*/ 301 w 454"/>
                  <a:gd name="T41" fmla="*/ 97 h 1005"/>
                  <a:gd name="T42" fmla="*/ 412 w 454"/>
                  <a:gd name="T43" fmla="*/ 156 h 1005"/>
                  <a:gd name="T44" fmla="*/ 110 w 454"/>
                  <a:gd name="T45" fmla="*/ 650 h 1005"/>
                  <a:gd name="T46" fmla="*/ 145 w 454"/>
                  <a:gd name="T47" fmla="*/ 548 h 1005"/>
                  <a:gd name="T48" fmla="*/ 256 w 454"/>
                  <a:gd name="T49" fmla="*/ 607 h 1005"/>
                  <a:gd name="T50" fmla="*/ 221 w 454"/>
                  <a:gd name="T51" fmla="*/ 710 h 1005"/>
                  <a:gd name="T52" fmla="*/ 110 w 454"/>
                  <a:gd name="T53" fmla="*/ 650 h 1005"/>
                  <a:gd name="T54" fmla="*/ 218 w 454"/>
                  <a:gd name="T55" fmla="*/ 720 h 1005"/>
                  <a:gd name="T56" fmla="*/ 182 w 454"/>
                  <a:gd name="T57" fmla="*/ 823 h 1005"/>
                  <a:gd name="T58" fmla="*/ 71 w 454"/>
                  <a:gd name="T59" fmla="*/ 763 h 1005"/>
                  <a:gd name="T60" fmla="*/ 106 w 454"/>
                  <a:gd name="T61" fmla="*/ 660 h 1005"/>
                  <a:gd name="T62" fmla="*/ 218 w 454"/>
                  <a:gd name="T63" fmla="*/ 720 h 1005"/>
                  <a:gd name="T64" fmla="*/ 149 w 454"/>
                  <a:gd name="T65" fmla="*/ 538 h 1005"/>
                  <a:gd name="T66" fmla="*/ 184 w 454"/>
                  <a:gd name="T67" fmla="*/ 435 h 1005"/>
                  <a:gd name="T68" fmla="*/ 295 w 454"/>
                  <a:gd name="T69" fmla="*/ 494 h 1005"/>
                  <a:gd name="T70" fmla="*/ 260 w 454"/>
                  <a:gd name="T71" fmla="*/ 597 h 1005"/>
                  <a:gd name="T72" fmla="*/ 149 w 454"/>
                  <a:gd name="T73" fmla="*/ 538 h 1005"/>
                  <a:gd name="T74" fmla="*/ 188 w 454"/>
                  <a:gd name="T75" fmla="*/ 425 h 1005"/>
                  <a:gd name="T76" fmla="*/ 223 w 454"/>
                  <a:gd name="T77" fmla="*/ 322 h 1005"/>
                  <a:gd name="T78" fmla="*/ 334 w 454"/>
                  <a:gd name="T79" fmla="*/ 381 h 1005"/>
                  <a:gd name="T80" fmla="*/ 299 w 454"/>
                  <a:gd name="T81" fmla="*/ 484 h 1005"/>
                  <a:gd name="T82" fmla="*/ 188 w 454"/>
                  <a:gd name="T83" fmla="*/ 425 h 1005"/>
                  <a:gd name="T84" fmla="*/ 226 w 454"/>
                  <a:gd name="T85" fmla="*/ 312 h 1005"/>
                  <a:gd name="T86" fmla="*/ 262 w 454"/>
                  <a:gd name="T87" fmla="*/ 209 h 1005"/>
                  <a:gd name="T88" fmla="*/ 373 w 454"/>
                  <a:gd name="T89" fmla="*/ 269 h 1005"/>
                  <a:gd name="T90" fmla="*/ 338 w 454"/>
                  <a:gd name="T91" fmla="*/ 371 h 1005"/>
                  <a:gd name="T92" fmla="*/ 226 w 454"/>
                  <a:gd name="T93" fmla="*/ 312 h 1005"/>
                  <a:gd name="T94" fmla="*/ 32 w 454"/>
                  <a:gd name="T95" fmla="*/ 876 h 1005"/>
                  <a:gd name="T96" fmla="*/ 68 w 454"/>
                  <a:gd name="T97" fmla="*/ 773 h 1005"/>
                  <a:gd name="T98" fmla="*/ 179 w 454"/>
                  <a:gd name="T99" fmla="*/ 833 h 1005"/>
                  <a:gd name="T100" fmla="*/ 143 w 454"/>
                  <a:gd name="T101" fmla="*/ 935 h 1005"/>
                  <a:gd name="T102" fmla="*/ 32 w 454"/>
                  <a:gd name="T103" fmla="*/ 876 h 10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54" h="1005">
                    <a:moveTo>
                      <a:pt x="442" y="69"/>
                    </a:moveTo>
                    <a:cubicBezTo>
                      <a:pt x="415" y="146"/>
                      <a:pt x="415" y="146"/>
                      <a:pt x="415" y="146"/>
                    </a:cubicBezTo>
                    <a:cubicBezTo>
                      <a:pt x="304" y="86"/>
                      <a:pt x="304" y="86"/>
                      <a:pt x="304" y="86"/>
                    </a:cubicBezTo>
                    <a:cubicBezTo>
                      <a:pt x="331" y="10"/>
                      <a:pt x="331" y="10"/>
                      <a:pt x="331" y="10"/>
                    </a:cubicBezTo>
                    <a:cubicBezTo>
                      <a:pt x="332" y="7"/>
                      <a:pt x="330" y="3"/>
                      <a:pt x="327" y="2"/>
                    </a:cubicBezTo>
                    <a:cubicBezTo>
                      <a:pt x="324" y="0"/>
                      <a:pt x="321" y="1"/>
                      <a:pt x="320" y="4"/>
                    </a:cubicBezTo>
                    <a:cubicBezTo>
                      <a:pt x="1" y="930"/>
                      <a:pt x="1" y="930"/>
                      <a:pt x="1" y="930"/>
                    </a:cubicBezTo>
                    <a:cubicBezTo>
                      <a:pt x="0" y="933"/>
                      <a:pt x="1" y="937"/>
                      <a:pt x="4" y="938"/>
                    </a:cubicBezTo>
                    <a:cubicBezTo>
                      <a:pt x="7" y="940"/>
                      <a:pt x="10" y="939"/>
                      <a:pt x="11" y="936"/>
                    </a:cubicBezTo>
                    <a:cubicBezTo>
                      <a:pt x="29" y="886"/>
                      <a:pt x="29" y="886"/>
                      <a:pt x="29" y="886"/>
                    </a:cubicBezTo>
                    <a:cubicBezTo>
                      <a:pt x="140" y="945"/>
                      <a:pt x="140" y="945"/>
                      <a:pt x="140" y="945"/>
                    </a:cubicBezTo>
                    <a:cubicBezTo>
                      <a:pt x="123" y="996"/>
                      <a:pt x="123" y="996"/>
                      <a:pt x="123" y="996"/>
                    </a:cubicBezTo>
                    <a:cubicBezTo>
                      <a:pt x="122" y="998"/>
                      <a:pt x="123" y="1002"/>
                      <a:pt x="126" y="1003"/>
                    </a:cubicBezTo>
                    <a:cubicBezTo>
                      <a:pt x="129" y="1005"/>
                      <a:pt x="132" y="1004"/>
                      <a:pt x="133" y="1001"/>
                    </a:cubicBezTo>
                    <a:cubicBezTo>
                      <a:pt x="453" y="75"/>
                      <a:pt x="453" y="75"/>
                      <a:pt x="453" y="75"/>
                    </a:cubicBezTo>
                    <a:cubicBezTo>
                      <a:pt x="454" y="72"/>
                      <a:pt x="452" y="68"/>
                      <a:pt x="449" y="67"/>
                    </a:cubicBezTo>
                    <a:cubicBezTo>
                      <a:pt x="446" y="65"/>
                      <a:pt x="443" y="66"/>
                      <a:pt x="442" y="69"/>
                    </a:cubicBezTo>
                    <a:close/>
                    <a:moveTo>
                      <a:pt x="412" y="156"/>
                    </a:moveTo>
                    <a:cubicBezTo>
                      <a:pt x="376" y="259"/>
                      <a:pt x="376" y="259"/>
                      <a:pt x="376" y="259"/>
                    </a:cubicBezTo>
                    <a:cubicBezTo>
                      <a:pt x="265" y="199"/>
                      <a:pt x="265" y="199"/>
                      <a:pt x="265" y="199"/>
                    </a:cubicBezTo>
                    <a:cubicBezTo>
                      <a:pt x="301" y="97"/>
                      <a:pt x="301" y="97"/>
                      <a:pt x="301" y="97"/>
                    </a:cubicBezTo>
                    <a:lnTo>
                      <a:pt x="412" y="156"/>
                    </a:lnTo>
                    <a:close/>
                    <a:moveTo>
                      <a:pt x="110" y="650"/>
                    </a:moveTo>
                    <a:cubicBezTo>
                      <a:pt x="145" y="548"/>
                      <a:pt x="145" y="548"/>
                      <a:pt x="145" y="548"/>
                    </a:cubicBezTo>
                    <a:cubicBezTo>
                      <a:pt x="256" y="607"/>
                      <a:pt x="256" y="607"/>
                      <a:pt x="256" y="607"/>
                    </a:cubicBezTo>
                    <a:cubicBezTo>
                      <a:pt x="221" y="710"/>
                      <a:pt x="221" y="710"/>
                      <a:pt x="221" y="710"/>
                    </a:cubicBezTo>
                    <a:lnTo>
                      <a:pt x="110" y="650"/>
                    </a:lnTo>
                    <a:close/>
                    <a:moveTo>
                      <a:pt x="218" y="720"/>
                    </a:moveTo>
                    <a:cubicBezTo>
                      <a:pt x="182" y="823"/>
                      <a:pt x="182" y="823"/>
                      <a:pt x="182" y="823"/>
                    </a:cubicBezTo>
                    <a:cubicBezTo>
                      <a:pt x="71" y="763"/>
                      <a:pt x="71" y="763"/>
                      <a:pt x="71" y="763"/>
                    </a:cubicBezTo>
                    <a:cubicBezTo>
                      <a:pt x="106" y="660"/>
                      <a:pt x="106" y="660"/>
                      <a:pt x="106" y="660"/>
                    </a:cubicBezTo>
                    <a:lnTo>
                      <a:pt x="218" y="720"/>
                    </a:lnTo>
                    <a:close/>
                    <a:moveTo>
                      <a:pt x="149" y="538"/>
                    </a:moveTo>
                    <a:cubicBezTo>
                      <a:pt x="184" y="435"/>
                      <a:pt x="184" y="435"/>
                      <a:pt x="184" y="435"/>
                    </a:cubicBezTo>
                    <a:cubicBezTo>
                      <a:pt x="295" y="494"/>
                      <a:pt x="295" y="494"/>
                      <a:pt x="295" y="494"/>
                    </a:cubicBezTo>
                    <a:cubicBezTo>
                      <a:pt x="260" y="597"/>
                      <a:pt x="260" y="597"/>
                      <a:pt x="260" y="597"/>
                    </a:cubicBezTo>
                    <a:lnTo>
                      <a:pt x="149" y="538"/>
                    </a:lnTo>
                    <a:close/>
                    <a:moveTo>
                      <a:pt x="188" y="425"/>
                    </a:moveTo>
                    <a:cubicBezTo>
                      <a:pt x="223" y="322"/>
                      <a:pt x="223" y="322"/>
                      <a:pt x="223" y="322"/>
                    </a:cubicBezTo>
                    <a:cubicBezTo>
                      <a:pt x="334" y="381"/>
                      <a:pt x="334" y="381"/>
                      <a:pt x="334" y="381"/>
                    </a:cubicBezTo>
                    <a:cubicBezTo>
                      <a:pt x="299" y="484"/>
                      <a:pt x="299" y="484"/>
                      <a:pt x="299" y="484"/>
                    </a:cubicBezTo>
                    <a:lnTo>
                      <a:pt x="188" y="425"/>
                    </a:lnTo>
                    <a:close/>
                    <a:moveTo>
                      <a:pt x="226" y="312"/>
                    </a:moveTo>
                    <a:cubicBezTo>
                      <a:pt x="262" y="209"/>
                      <a:pt x="262" y="209"/>
                      <a:pt x="262" y="209"/>
                    </a:cubicBezTo>
                    <a:cubicBezTo>
                      <a:pt x="373" y="269"/>
                      <a:pt x="373" y="269"/>
                      <a:pt x="373" y="269"/>
                    </a:cubicBezTo>
                    <a:cubicBezTo>
                      <a:pt x="338" y="371"/>
                      <a:pt x="338" y="371"/>
                      <a:pt x="338" y="371"/>
                    </a:cubicBezTo>
                    <a:lnTo>
                      <a:pt x="226" y="312"/>
                    </a:lnTo>
                    <a:close/>
                    <a:moveTo>
                      <a:pt x="32" y="876"/>
                    </a:moveTo>
                    <a:cubicBezTo>
                      <a:pt x="68" y="773"/>
                      <a:pt x="68" y="773"/>
                      <a:pt x="68" y="773"/>
                    </a:cubicBezTo>
                    <a:cubicBezTo>
                      <a:pt x="179" y="833"/>
                      <a:pt x="179" y="833"/>
                      <a:pt x="179" y="833"/>
                    </a:cubicBezTo>
                    <a:cubicBezTo>
                      <a:pt x="143" y="935"/>
                      <a:pt x="143" y="935"/>
                      <a:pt x="143" y="935"/>
                    </a:cubicBezTo>
                    <a:lnTo>
                      <a:pt x="32" y="876"/>
                    </a:lnTo>
                    <a:close/>
                  </a:path>
                </a:pathLst>
              </a:custGeom>
              <a:solidFill>
                <a:srgbClr val="50555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737" name="Freeform 233"/>
              <p:cNvSpPr/>
              <p:nvPr/>
            </p:nvSpPr>
            <p:spPr bwMode="auto">
              <a:xfrm>
                <a:off x="5792" y="2251"/>
                <a:ext cx="69" cy="90"/>
              </a:xfrm>
              <a:custGeom>
                <a:avLst/>
                <a:gdLst>
                  <a:gd name="T0" fmla="*/ 53 w 69"/>
                  <a:gd name="T1" fmla="*/ 3 h 90"/>
                  <a:gd name="T2" fmla="*/ 5 w 69"/>
                  <a:gd name="T3" fmla="*/ 59 h 90"/>
                  <a:gd name="T4" fmla="*/ 11 w 69"/>
                  <a:gd name="T5" fmla="*/ 81 h 90"/>
                  <a:gd name="T6" fmla="*/ 67 w 69"/>
                  <a:gd name="T7" fmla="*/ 90 h 90"/>
                  <a:gd name="T8" fmla="*/ 69 w 69"/>
                  <a:gd name="T9" fmla="*/ 35 h 90"/>
                  <a:gd name="T10" fmla="*/ 53 w 69"/>
                  <a:gd name="T11" fmla="*/ 3 h 90"/>
                </a:gdLst>
                <a:ahLst/>
                <a:cxnLst>
                  <a:cxn ang="0">
                    <a:pos x="T0" y="T1"/>
                  </a:cxn>
                  <a:cxn ang="0">
                    <a:pos x="T2" y="T3"/>
                  </a:cxn>
                  <a:cxn ang="0">
                    <a:pos x="T4" y="T5"/>
                  </a:cxn>
                  <a:cxn ang="0">
                    <a:pos x="T6" y="T7"/>
                  </a:cxn>
                  <a:cxn ang="0">
                    <a:pos x="T8" y="T9"/>
                  </a:cxn>
                  <a:cxn ang="0">
                    <a:pos x="T10" y="T11"/>
                  </a:cxn>
                </a:cxnLst>
                <a:rect l="0" t="0" r="r" b="b"/>
                <a:pathLst>
                  <a:path w="69" h="90">
                    <a:moveTo>
                      <a:pt x="53" y="3"/>
                    </a:moveTo>
                    <a:cubicBezTo>
                      <a:pt x="53" y="3"/>
                      <a:pt x="37" y="0"/>
                      <a:pt x="5" y="59"/>
                    </a:cubicBezTo>
                    <a:cubicBezTo>
                      <a:pt x="1" y="66"/>
                      <a:pt x="0" y="77"/>
                      <a:pt x="11" y="81"/>
                    </a:cubicBezTo>
                    <a:cubicBezTo>
                      <a:pt x="22" y="85"/>
                      <a:pt x="67" y="90"/>
                      <a:pt x="67" y="90"/>
                    </a:cubicBezTo>
                    <a:cubicBezTo>
                      <a:pt x="69" y="35"/>
                      <a:pt x="69" y="35"/>
                      <a:pt x="69" y="35"/>
                    </a:cubicBezTo>
                    <a:lnTo>
                      <a:pt x="53" y="3"/>
                    </a:lnTo>
                    <a:close/>
                  </a:path>
                </a:pathLst>
              </a:custGeom>
              <a:solidFill>
                <a:srgbClr val="DBB29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738" name="Freeform 234"/>
              <p:cNvSpPr/>
              <p:nvPr/>
            </p:nvSpPr>
            <p:spPr bwMode="auto">
              <a:xfrm>
                <a:off x="5808" y="2251"/>
                <a:ext cx="49" cy="59"/>
              </a:xfrm>
              <a:custGeom>
                <a:avLst/>
                <a:gdLst>
                  <a:gd name="T0" fmla="*/ 32 w 49"/>
                  <a:gd name="T1" fmla="*/ 0 h 59"/>
                  <a:gd name="T2" fmla="*/ 43 w 49"/>
                  <a:gd name="T3" fmla="*/ 3 h 59"/>
                  <a:gd name="T4" fmla="*/ 49 w 49"/>
                  <a:gd name="T5" fmla="*/ 26 h 59"/>
                  <a:gd name="T6" fmla="*/ 35 w 49"/>
                  <a:gd name="T7" fmla="*/ 56 h 59"/>
                  <a:gd name="T8" fmla="*/ 0 w 49"/>
                  <a:gd name="T9" fmla="*/ 41 h 59"/>
                  <a:gd name="T10" fmla="*/ 32 w 49"/>
                  <a:gd name="T11" fmla="*/ 0 h 59"/>
                </a:gdLst>
                <a:ahLst/>
                <a:cxnLst>
                  <a:cxn ang="0">
                    <a:pos x="T0" y="T1"/>
                  </a:cxn>
                  <a:cxn ang="0">
                    <a:pos x="T2" y="T3"/>
                  </a:cxn>
                  <a:cxn ang="0">
                    <a:pos x="T4" y="T5"/>
                  </a:cxn>
                  <a:cxn ang="0">
                    <a:pos x="T6" y="T7"/>
                  </a:cxn>
                  <a:cxn ang="0">
                    <a:pos x="T8" y="T9"/>
                  </a:cxn>
                  <a:cxn ang="0">
                    <a:pos x="T10" y="T11"/>
                  </a:cxn>
                </a:cxnLst>
                <a:rect l="0" t="0" r="r" b="b"/>
                <a:pathLst>
                  <a:path w="49" h="59">
                    <a:moveTo>
                      <a:pt x="32" y="0"/>
                    </a:moveTo>
                    <a:cubicBezTo>
                      <a:pt x="33" y="0"/>
                      <a:pt x="42" y="2"/>
                      <a:pt x="43" y="3"/>
                    </a:cubicBezTo>
                    <a:cubicBezTo>
                      <a:pt x="49" y="26"/>
                      <a:pt x="49" y="26"/>
                      <a:pt x="49" y="26"/>
                    </a:cubicBezTo>
                    <a:cubicBezTo>
                      <a:pt x="45" y="40"/>
                      <a:pt x="35" y="56"/>
                      <a:pt x="35" y="56"/>
                    </a:cubicBezTo>
                    <a:cubicBezTo>
                      <a:pt x="17" y="59"/>
                      <a:pt x="5" y="48"/>
                      <a:pt x="0" y="41"/>
                    </a:cubicBezTo>
                    <a:cubicBezTo>
                      <a:pt x="15" y="5"/>
                      <a:pt x="21" y="2"/>
                      <a:pt x="32" y="0"/>
                    </a:cubicBezTo>
                    <a:close/>
                  </a:path>
                </a:pathLst>
              </a:custGeom>
              <a:solidFill>
                <a:srgbClr val="EFCA2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739" name="Freeform 235"/>
              <p:cNvSpPr/>
              <p:nvPr/>
            </p:nvSpPr>
            <p:spPr bwMode="auto">
              <a:xfrm>
                <a:off x="5800" y="2385"/>
                <a:ext cx="88" cy="180"/>
              </a:xfrm>
              <a:custGeom>
                <a:avLst/>
                <a:gdLst>
                  <a:gd name="T0" fmla="*/ 88 w 88"/>
                  <a:gd name="T1" fmla="*/ 9 h 181"/>
                  <a:gd name="T2" fmla="*/ 78 w 88"/>
                  <a:gd name="T3" fmla="*/ 111 h 181"/>
                  <a:gd name="T4" fmla="*/ 43 w 88"/>
                  <a:gd name="T5" fmla="*/ 153 h 181"/>
                  <a:gd name="T6" fmla="*/ 15 w 88"/>
                  <a:gd name="T7" fmla="*/ 181 h 181"/>
                  <a:gd name="T8" fmla="*/ 0 w 88"/>
                  <a:gd name="T9" fmla="*/ 151 h 181"/>
                  <a:gd name="T10" fmla="*/ 40 w 88"/>
                  <a:gd name="T11" fmla="*/ 106 h 181"/>
                  <a:gd name="T12" fmla="*/ 43 w 88"/>
                  <a:gd name="T13" fmla="*/ 19 h 181"/>
                  <a:gd name="T14" fmla="*/ 88 w 88"/>
                  <a:gd name="T15" fmla="*/ 9 h 1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 h="181">
                    <a:moveTo>
                      <a:pt x="88" y="9"/>
                    </a:moveTo>
                    <a:cubicBezTo>
                      <a:pt x="87" y="16"/>
                      <a:pt x="83" y="87"/>
                      <a:pt x="78" y="111"/>
                    </a:cubicBezTo>
                    <a:cubicBezTo>
                      <a:pt x="74" y="128"/>
                      <a:pt x="43" y="153"/>
                      <a:pt x="43" y="153"/>
                    </a:cubicBezTo>
                    <a:cubicBezTo>
                      <a:pt x="33" y="162"/>
                      <a:pt x="15" y="181"/>
                      <a:pt x="15" y="181"/>
                    </a:cubicBezTo>
                    <a:cubicBezTo>
                      <a:pt x="9" y="155"/>
                      <a:pt x="2" y="153"/>
                      <a:pt x="0" y="151"/>
                    </a:cubicBezTo>
                    <a:cubicBezTo>
                      <a:pt x="0" y="151"/>
                      <a:pt x="18" y="130"/>
                      <a:pt x="40" y="106"/>
                    </a:cubicBezTo>
                    <a:cubicBezTo>
                      <a:pt x="52" y="94"/>
                      <a:pt x="43" y="48"/>
                      <a:pt x="43" y="19"/>
                    </a:cubicBezTo>
                    <a:cubicBezTo>
                      <a:pt x="43" y="9"/>
                      <a:pt x="88" y="0"/>
                      <a:pt x="88" y="9"/>
                    </a:cubicBezTo>
                    <a:close/>
                  </a:path>
                </a:pathLst>
              </a:custGeom>
              <a:solidFill>
                <a:srgbClr val="37698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740" name="Freeform 236"/>
              <p:cNvSpPr/>
              <p:nvPr/>
            </p:nvSpPr>
            <p:spPr bwMode="auto">
              <a:xfrm>
                <a:off x="5778" y="2531"/>
                <a:ext cx="51" cy="77"/>
              </a:xfrm>
              <a:custGeom>
                <a:avLst/>
                <a:gdLst>
                  <a:gd name="T0" fmla="*/ 36 w 51"/>
                  <a:gd name="T1" fmla="*/ 21 h 77"/>
                  <a:gd name="T2" fmla="*/ 23 w 51"/>
                  <a:gd name="T3" fmla="*/ 1 h 77"/>
                  <a:gd name="T4" fmla="*/ 9 w 51"/>
                  <a:gd name="T5" fmla="*/ 8 h 77"/>
                  <a:gd name="T6" fmla="*/ 6 w 51"/>
                  <a:gd name="T7" fmla="*/ 24 h 77"/>
                  <a:gd name="T8" fmla="*/ 20 w 51"/>
                  <a:gd name="T9" fmla="*/ 46 h 77"/>
                  <a:gd name="T10" fmla="*/ 36 w 51"/>
                  <a:gd name="T11" fmla="*/ 70 h 77"/>
                  <a:gd name="T12" fmla="*/ 47 w 51"/>
                  <a:gd name="T13" fmla="*/ 65 h 77"/>
                  <a:gd name="T14" fmla="*/ 45 w 51"/>
                  <a:gd name="T15" fmla="*/ 27 h 77"/>
                  <a:gd name="T16" fmla="*/ 36 w 51"/>
                  <a:gd name="T17" fmla="*/ 21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 h="77">
                    <a:moveTo>
                      <a:pt x="36" y="21"/>
                    </a:moveTo>
                    <a:cubicBezTo>
                      <a:pt x="36" y="21"/>
                      <a:pt x="34" y="0"/>
                      <a:pt x="23" y="1"/>
                    </a:cubicBezTo>
                    <a:cubicBezTo>
                      <a:pt x="20" y="1"/>
                      <a:pt x="13" y="5"/>
                      <a:pt x="9" y="8"/>
                    </a:cubicBezTo>
                    <a:cubicBezTo>
                      <a:pt x="7" y="10"/>
                      <a:pt x="0" y="16"/>
                      <a:pt x="6" y="24"/>
                    </a:cubicBezTo>
                    <a:cubicBezTo>
                      <a:pt x="9" y="29"/>
                      <a:pt x="15" y="36"/>
                      <a:pt x="20" y="46"/>
                    </a:cubicBezTo>
                    <a:cubicBezTo>
                      <a:pt x="25" y="55"/>
                      <a:pt x="33" y="68"/>
                      <a:pt x="36" y="70"/>
                    </a:cubicBezTo>
                    <a:cubicBezTo>
                      <a:pt x="43" y="75"/>
                      <a:pt x="51" y="77"/>
                      <a:pt x="47" y="65"/>
                    </a:cubicBezTo>
                    <a:cubicBezTo>
                      <a:pt x="44" y="55"/>
                      <a:pt x="39" y="34"/>
                      <a:pt x="45" y="27"/>
                    </a:cubicBezTo>
                    <a:cubicBezTo>
                      <a:pt x="49" y="22"/>
                      <a:pt x="36" y="21"/>
                      <a:pt x="36" y="21"/>
                    </a:cubicBezTo>
                    <a:close/>
                  </a:path>
                </a:pathLst>
              </a:custGeom>
              <a:solidFill>
                <a:srgbClr val="F7694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741" name="Freeform 237"/>
              <p:cNvSpPr/>
              <p:nvPr/>
            </p:nvSpPr>
            <p:spPr bwMode="auto">
              <a:xfrm>
                <a:off x="5779" y="2540"/>
                <a:ext cx="47" cy="66"/>
              </a:xfrm>
              <a:custGeom>
                <a:avLst/>
                <a:gdLst>
                  <a:gd name="T0" fmla="*/ 47 w 47"/>
                  <a:gd name="T1" fmla="*/ 63 h 66"/>
                  <a:gd name="T2" fmla="*/ 39 w 47"/>
                  <a:gd name="T3" fmla="*/ 52 h 66"/>
                  <a:gd name="T4" fmla="*/ 24 w 47"/>
                  <a:gd name="T5" fmla="*/ 26 h 66"/>
                  <a:gd name="T6" fmla="*/ 11 w 47"/>
                  <a:gd name="T7" fmla="*/ 3 h 66"/>
                  <a:gd name="T8" fmla="*/ 7 w 47"/>
                  <a:gd name="T9" fmla="*/ 0 h 66"/>
                  <a:gd name="T10" fmla="*/ 5 w 47"/>
                  <a:gd name="T11" fmla="*/ 15 h 66"/>
                  <a:gd name="T12" fmla="*/ 19 w 47"/>
                  <a:gd name="T13" fmla="*/ 37 h 66"/>
                  <a:gd name="T14" fmla="*/ 35 w 47"/>
                  <a:gd name="T15" fmla="*/ 61 h 66"/>
                  <a:gd name="T16" fmla="*/ 47 w 47"/>
                  <a:gd name="T17" fmla="*/ 63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66">
                    <a:moveTo>
                      <a:pt x="47" y="63"/>
                    </a:moveTo>
                    <a:cubicBezTo>
                      <a:pt x="46" y="59"/>
                      <a:pt x="41" y="55"/>
                      <a:pt x="39" y="52"/>
                    </a:cubicBezTo>
                    <a:cubicBezTo>
                      <a:pt x="36" y="48"/>
                      <a:pt x="26" y="32"/>
                      <a:pt x="24" y="26"/>
                    </a:cubicBezTo>
                    <a:cubicBezTo>
                      <a:pt x="21" y="20"/>
                      <a:pt x="19" y="9"/>
                      <a:pt x="11" y="3"/>
                    </a:cubicBezTo>
                    <a:cubicBezTo>
                      <a:pt x="10" y="1"/>
                      <a:pt x="8" y="1"/>
                      <a:pt x="7" y="0"/>
                    </a:cubicBezTo>
                    <a:cubicBezTo>
                      <a:pt x="4" y="3"/>
                      <a:pt x="0" y="9"/>
                      <a:pt x="5" y="15"/>
                    </a:cubicBezTo>
                    <a:cubicBezTo>
                      <a:pt x="8" y="20"/>
                      <a:pt x="14" y="27"/>
                      <a:pt x="19" y="37"/>
                    </a:cubicBezTo>
                    <a:cubicBezTo>
                      <a:pt x="24" y="46"/>
                      <a:pt x="32" y="59"/>
                      <a:pt x="35" y="61"/>
                    </a:cubicBezTo>
                    <a:cubicBezTo>
                      <a:pt x="40" y="65"/>
                      <a:pt x="45" y="66"/>
                      <a:pt x="47" y="63"/>
                    </a:cubicBezTo>
                    <a:close/>
                  </a:path>
                </a:pathLst>
              </a:custGeom>
              <a:solidFill>
                <a:srgbClr val="FAFCF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742" name="Freeform 238"/>
              <p:cNvSpPr/>
              <p:nvPr/>
            </p:nvSpPr>
            <p:spPr bwMode="auto">
              <a:xfrm>
                <a:off x="5781" y="2544"/>
                <a:ext cx="42" cy="62"/>
              </a:xfrm>
              <a:custGeom>
                <a:avLst/>
                <a:gdLst>
                  <a:gd name="T0" fmla="*/ 42 w 42"/>
                  <a:gd name="T1" fmla="*/ 61 h 62"/>
                  <a:gd name="T2" fmla="*/ 42 w 42"/>
                  <a:gd name="T3" fmla="*/ 60 h 62"/>
                  <a:gd name="T4" fmla="*/ 19 w 42"/>
                  <a:gd name="T5" fmla="*/ 25 h 62"/>
                  <a:gd name="T6" fmla="*/ 4 w 42"/>
                  <a:gd name="T7" fmla="*/ 1 h 62"/>
                  <a:gd name="T8" fmla="*/ 2 w 42"/>
                  <a:gd name="T9" fmla="*/ 0 h 62"/>
                  <a:gd name="T10" fmla="*/ 3 w 42"/>
                  <a:gd name="T11" fmla="*/ 11 h 62"/>
                  <a:gd name="T12" fmla="*/ 15 w 42"/>
                  <a:gd name="T13" fmla="*/ 38 h 62"/>
                  <a:gd name="T14" fmla="*/ 26 w 42"/>
                  <a:gd name="T15" fmla="*/ 54 h 62"/>
                  <a:gd name="T16" fmla="*/ 42 w 42"/>
                  <a:gd name="T17" fmla="*/ 6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62">
                    <a:moveTo>
                      <a:pt x="42" y="61"/>
                    </a:moveTo>
                    <a:cubicBezTo>
                      <a:pt x="42" y="60"/>
                      <a:pt x="42" y="60"/>
                      <a:pt x="42" y="60"/>
                    </a:cubicBezTo>
                    <a:cubicBezTo>
                      <a:pt x="40" y="56"/>
                      <a:pt x="24" y="38"/>
                      <a:pt x="19" y="25"/>
                    </a:cubicBezTo>
                    <a:cubicBezTo>
                      <a:pt x="14" y="12"/>
                      <a:pt x="14" y="5"/>
                      <a:pt x="4" y="1"/>
                    </a:cubicBezTo>
                    <a:cubicBezTo>
                      <a:pt x="4" y="0"/>
                      <a:pt x="3" y="0"/>
                      <a:pt x="2" y="0"/>
                    </a:cubicBezTo>
                    <a:cubicBezTo>
                      <a:pt x="1" y="3"/>
                      <a:pt x="0" y="7"/>
                      <a:pt x="3" y="11"/>
                    </a:cubicBezTo>
                    <a:cubicBezTo>
                      <a:pt x="6" y="16"/>
                      <a:pt x="14" y="27"/>
                      <a:pt x="15" y="38"/>
                    </a:cubicBezTo>
                    <a:cubicBezTo>
                      <a:pt x="17" y="46"/>
                      <a:pt x="23" y="52"/>
                      <a:pt x="26" y="54"/>
                    </a:cubicBezTo>
                    <a:cubicBezTo>
                      <a:pt x="29" y="57"/>
                      <a:pt x="39" y="62"/>
                      <a:pt x="42" y="61"/>
                    </a:cubicBezTo>
                    <a:close/>
                  </a:path>
                </a:pathLst>
              </a:custGeom>
              <a:solidFill>
                <a:srgbClr val="81959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743" name="Freeform 239"/>
              <p:cNvSpPr/>
              <p:nvPr/>
            </p:nvSpPr>
            <p:spPr bwMode="auto">
              <a:xfrm>
                <a:off x="5951" y="2259"/>
                <a:ext cx="28" cy="55"/>
              </a:xfrm>
              <a:custGeom>
                <a:avLst/>
                <a:gdLst>
                  <a:gd name="T0" fmla="*/ 4 w 28"/>
                  <a:gd name="T1" fmla="*/ 34 h 55"/>
                  <a:gd name="T2" fmla="*/ 1 w 28"/>
                  <a:gd name="T3" fmla="*/ 17 h 55"/>
                  <a:gd name="T4" fmla="*/ 5 w 28"/>
                  <a:gd name="T5" fmla="*/ 12 h 55"/>
                  <a:gd name="T6" fmla="*/ 10 w 28"/>
                  <a:gd name="T7" fmla="*/ 12 h 55"/>
                  <a:gd name="T8" fmla="*/ 15 w 28"/>
                  <a:gd name="T9" fmla="*/ 2 h 55"/>
                  <a:gd name="T10" fmla="*/ 22 w 28"/>
                  <a:gd name="T11" fmla="*/ 5 h 55"/>
                  <a:gd name="T12" fmla="*/ 27 w 28"/>
                  <a:gd name="T13" fmla="*/ 23 h 55"/>
                  <a:gd name="T14" fmla="*/ 16 w 28"/>
                  <a:gd name="T15" fmla="*/ 48 h 55"/>
                  <a:gd name="T16" fmla="*/ 4 w 28"/>
                  <a:gd name="T17" fmla="*/ 34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55">
                    <a:moveTo>
                      <a:pt x="4" y="34"/>
                    </a:moveTo>
                    <a:cubicBezTo>
                      <a:pt x="4" y="34"/>
                      <a:pt x="0" y="21"/>
                      <a:pt x="1" y="17"/>
                    </a:cubicBezTo>
                    <a:cubicBezTo>
                      <a:pt x="2" y="13"/>
                      <a:pt x="3" y="13"/>
                      <a:pt x="5" y="12"/>
                    </a:cubicBezTo>
                    <a:cubicBezTo>
                      <a:pt x="6" y="11"/>
                      <a:pt x="10" y="12"/>
                      <a:pt x="10" y="12"/>
                    </a:cubicBezTo>
                    <a:cubicBezTo>
                      <a:pt x="10" y="12"/>
                      <a:pt x="14" y="2"/>
                      <a:pt x="15" y="2"/>
                    </a:cubicBezTo>
                    <a:cubicBezTo>
                      <a:pt x="16" y="2"/>
                      <a:pt x="20" y="0"/>
                      <a:pt x="22" y="5"/>
                    </a:cubicBezTo>
                    <a:cubicBezTo>
                      <a:pt x="28" y="17"/>
                      <a:pt x="27" y="23"/>
                      <a:pt x="27" y="23"/>
                    </a:cubicBezTo>
                    <a:cubicBezTo>
                      <a:pt x="27" y="23"/>
                      <a:pt x="19" y="45"/>
                      <a:pt x="16" y="48"/>
                    </a:cubicBezTo>
                    <a:cubicBezTo>
                      <a:pt x="10" y="55"/>
                      <a:pt x="4" y="34"/>
                      <a:pt x="4" y="34"/>
                    </a:cubicBezTo>
                    <a:close/>
                  </a:path>
                </a:pathLst>
              </a:custGeom>
              <a:solidFill>
                <a:srgbClr val="F7CBA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744" name="Freeform 240"/>
              <p:cNvSpPr/>
              <p:nvPr/>
            </p:nvSpPr>
            <p:spPr bwMode="auto">
              <a:xfrm>
                <a:off x="5846" y="2227"/>
                <a:ext cx="35" cy="49"/>
              </a:xfrm>
              <a:custGeom>
                <a:avLst/>
                <a:gdLst>
                  <a:gd name="T0" fmla="*/ 0 w 35"/>
                  <a:gd name="T1" fmla="*/ 29 h 49"/>
                  <a:gd name="T2" fmla="*/ 12 w 35"/>
                  <a:gd name="T3" fmla="*/ 6 h 49"/>
                  <a:gd name="T4" fmla="*/ 35 w 35"/>
                  <a:gd name="T5" fmla="*/ 9 h 49"/>
                  <a:gd name="T6" fmla="*/ 29 w 35"/>
                  <a:gd name="T7" fmla="*/ 38 h 49"/>
                  <a:gd name="T8" fmla="*/ 0 w 35"/>
                  <a:gd name="T9" fmla="*/ 29 h 49"/>
                </a:gdLst>
                <a:ahLst/>
                <a:cxnLst>
                  <a:cxn ang="0">
                    <a:pos x="T0" y="T1"/>
                  </a:cxn>
                  <a:cxn ang="0">
                    <a:pos x="T2" y="T3"/>
                  </a:cxn>
                  <a:cxn ang="0">
                    <a:pos x="T4" y="T5"/>
                  </a:cxn>
                  <a:cxn ang="0">
                    <a:pos x="T6" y="T7"/>
                  </a:cxn>
                  <a:cxn ang="0">
                    <a:pos x="T8" y="T9"/>
                  </a:cxn>
                </a:cxnLst>
                <a:rect l="0" t="0" r="r" b="b"/>
                <a:pathLst>
                  <a:path w="35" h="49">
                    <a:moveTo>
                      <a:pt x="0" y="29"/>
                    </a:moveTo>
                    <a:cubicBezTo>
                      <a:pt x="0" y="29"/>
                      <a:pt x="8" y="19"/>
                      <a:pt x="12" y="6"/>
                    </a:cubicBezTo>
                    <a:cubicBezTo>
                      <a:pt x="13" y="0"/>
                      <a:pt x="35" y="9"/>
                      <a:pt x="35" y="9"/>
                    </a:cubicBezTo>
                    <a:cubicBezTo>
                      <a:pt x="35" y="9"/>
                      <a:pt x="32" y="26"/>
                      <a:pt x="29" y="38"/>
                    </a:cubicBezTo>
                    <a:cubicBezTo>
                      <a:pt x="26" y="49"/>
                      <a:pt x="3" y="34"/>
                      <a:pt x="0" y="29"/>
                    </a:cubicBezTo>
                    <a:close/>
                  </a:path>
                </a:pathLst>
              </a:custGeom>
              <a:solidFill>
                <a:srgbClr val="F7CBA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745" name="Freeform 241"/>
              <p:cNvSpPr/>
              <p:nvPr/>
            </p:nvSpPr>
            <p:spPr bwMode="auto">
              <a:xfrm>
                <a:off x="5881" y="2581"/>
                <a:ext cx="71" cy="42"/>
              </a:xfrm>
              <a:custGeom>
                <a:avLst/>
                <a:gdLst>
                  <a:gd name="T0" fmla="*/ 6 w 71"/>
                  <a:gd name="T1" fmla="*/ 13 h 42"/>
                  <a:gd name="T2" fmla="*/ 0 w 71"/>
                  <a:gd name="T3" fmla="*/ 26 h 42"/>
                  <a:gd name="T4" fmla="*/ 2 w 71"/>
                  <a:gd name="T5" fmla="*/ 38 h 42"/>
                  <a:gd name="T6" fmla="*/ 16 w 71"/>
                  <a:gd name="T7" fmla="*/ 41 h 42"/>
                  <a:gd name="T8" fmla="*/ 33 w 71"/>
                  <a:gd name="T9" fmla="*/ 35 h 42"/>
                  <a:gd name="T10" fmla="*/ 46 w 71"/>
                  <a:gd name="T11" fmla="*/ 32 h 42"/>
                  <a:gd name="T12" fmla="*/ 71 w 71"/>
                  <a:gd name="T13" fmla="*/ 18 h 42"/>
                  <a:gd name="T14" fmla="*/ 70 w 71"/>
                  <a:gd name="T15" fmla="*/ 8 h 42"/>
                  <a:gd name="T16" fmla="*/ 32 w 71"/>
                  <a:gd name="T17" fmla="*/ 10 h 42"/>
                  <a:gd name="T18" fmla="*/ 6 w 71"/>
                  <a:gd name="T19" fmla="*/ 13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 h="42">
                    <a:moveTo>
                      <a:pt x="6" y="13"/>
                    </a:moveTo>
                    <a:cubicBezTo>
                      <a:pt x="6" y="13"/>
                      <a:pt x="0" y="18"/>
                      <a:pt x="0" y="26"/>
                    </a:cubicBezTo>
                    <a:cubicBezTo>
                      <a:pt x="0" y="34"/>
                      <a:pt x="0" y="37"/>
                      <a:pt x="2" y="38"/>
                    </a:cubicBezTo>
                    <a:cubicBezTo>
                      <a:pt x="4" y="40"/>
                      <a:pt x="11" y="42"/>
                      <a:pt x="16" y="41"/>
                    </a:cubicBezTo>
                    <a:cubicBezTo>
                      <a:pt x="21" y="41"/>
                      <a:pt x="29" y="36"/>
                      <a:pt x="33" y="35"/>
                    </a:cubicBezTo>
                    <a:cubicBezTo>
                      <a:pt x="36" y="33"/>
                      <a:pt x="34" y="34"/>
                      <a:pt x="46" y="32"/>
                    </a:cubicBezTo>
                    <a:cubicBezTo>
                      <a:pt x="64" y="28"/>
                      <a:pt x="69" y="22"/>
                      <a:pt x="71" y="18"/>
                    </a:cubicBezTo>
                    <a:cubicBezTo>
                      <a:pt x="71" y="16"/>
                      <a:pt x="71" y="9"/>
                      <a:pt x="70" y="8"/>
                    </a:cubicBezTo>
                    <a:cubicBezTo>
                      <a:pt x="59" y="0"/>
                      <a:pt x="36" y="15"/>
                      <a:pt x="32" y="10"/>
                    </a:cubicBezTo>
                    <a:cubicBezTo>
                      <a:pt x="27" y="5"/>
                      <a:pt x="6" y="13"/>
                      <a:pt x="6" y="13"/>
                    </a:cubicBezTo>
                    <a:close/>
                  </a:path>
                </a:pathLst>
              </a:custGeom>
              <a:solidFill>
                <a:srgbClr val="FAFCF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746" name="Freeform 242"/>
              <p:cNvSpPr/>
              <p:nvPr/>
            </p:nvSpPr>
            <p:spPr bwMode="auto">
              <a:xfrm>
                <a:off x="5881" y="2584"/>
                <a:ext cx="72" cy="34"/>
              </a:xfrm>
              <a:custGeom>
                <a:avLst/>
                <a:gdLst>
                  <a:gd name="T0" fmla="*/ 5 w 72"/>
                  <a:gd name="T1" fmla="*/ 5 h 34"/>
                  <a:gd name="T2" fmla="*/ 0 w 72"/>
                  <a:gd name="T3" fmla="*/ 18 h 34"/>
                  <a:gd name="T4" fmla="*/ 2 w 72"/>
                  <a:gd name="T5" fmla="*/ 31 h 34"/>
                  <a:gd name="T6" fmla="*/ 15 w 72"/>
                  <a:gd name="T7" fmla="*/ 33 h 34"/>
                  <a:gd name="T8" fmla="*/ 26 w 72"/>
                  <a:gd name="T9" fmla="*/ 30 h 34"/>
                  <a:gd name="T10" fmla="*/ 43 w 72"/>
                  <a:gd name="T11" fmla="*/ 26 h 34"/>
                  <a:gd name="T12" fmla="*/ 71 w 72"/>
                  <a:gd name="T13" fmla="*/ 9 h 34"/>
                  <a:gd name="T14" fmla="*/ 55 w 72"/>
                  <a:gd name="T15" fmla="*/ 1 h 34"/>
                  <a:gd name="T16" fmla="*/ 31 w 72"/>
                  <a:gd name="T17" fmla="*/ 2 h 34"/>
                  <a:gd name="T18" fmla="*/ 5 w 72"/>
                  <a:gd name="T19" fmla="*/ 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34">
                    <a:moveTo>
                      <a:pt x="5" y="5"/>
                    </a:moveTo>
                    <a:cubicBezTo>
                      <a:pt x="5" y="5"/>
                      <a:pt x="1" y="9"/>
                      <a:pt x="0" y="18"/>
                    </a:cubicBezTo>
                    <a:cubicBezTo>
                      <a:pt x="0" y="24"/>
                      <a:pt x="0" y="29"/>
                      <a:pt x="2" y="31"/>
                    </a:cubicBezTo>
                    <a:cubicBezTo>
                      <a:pt x="4" y="32"/>
                      <a:pt x="9" y="34"/>
                      <a:pt x="15" y="33"/>
                    </a:cubicBezTo>
                    <a:cubicBezTo>
                      <a:pt x="19" y="33"/>
                      <a:pt x="23" y="32"/>
                      <a:pt x="26" y="30"/>
                    </a:cubicBezTo>
                    <a:cubicBezTo>
                      <a:pt x="31" y="28"/>
                      <a:pt x="34" y="28"/>
                      <a:pt x="43" y="26"/>
                    </a:cubicBezTo>
                    <a:cubicBezTo>
                      <a:pt x="57" y="23"/>
                      <a:pt x="70" y="15"/>
                      <a:pt x="71" y="9"/>
                    </a:cubicBezTo>
                    <a:cubicBezTo>
                      <a:pt x="72" y="5"/>
                      <a:pt x="66" y="0"/>
                      <a:pt x="55" y="1"/>
                    </a:cubicBezTo>
                    <a:cubicBezTo>
                      <a:pt x="40" y="3"/>
                      <a:pt x="34" y="3"/>
                      <a:pt x="31" y="2"/>
                    </a:cubicBezTo>
                    <a:cubicBezTo>
                      <a:pt x="24" y="0"/>
                      <a:pt x="5" y="5"/>
                      <a:pt x="5" y="5"/>
                    </a:cubicBezTo>
                    <a:close/>
                  </a:path>
                </a:pathLst>
              </a:custGeom>
              <a:solidFill>
                <a:srgbClr val="F7694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747" name="Freeform 243"/>
              <p:cNvSpPr/>
              <p:nvPr/>
            </p:nvSpPr>
            <p:spPr bwMode="auto">
              <a:xfrm>
                <a:off x="5849" y="2333"/>
                <a:ext cx="87" cy="277"/>
              </a:xfrm>
              <a:custGeom>
                <a:avLst/>
                <a:gdLst>
                  <a:gd name="T0" fmla="*/ 46 w 87"/>
                  <a:gd name="T1" fmla="*/ 50 h 278"/>
                  <a:gd name="T2" fmla="*/ 83 w 87"/>
                  <a:gd name="T3" fmla="*/ 151 h 278"/>
                  <a:gd name="T4" fmla="*/ 82 w 87"/>
                  <a:gd name="T5" fmla="*/ 192 h 278"/>
                  <a:gd name="T6" fmla="*/ 67 w 87"/>
                  <a:gd name="T7" fmla="*/ 258 h 278"/>
                  <a:gd name="T8" fmla="*/ 56 w 87"/>
                  <a:gd name="T9" fmla="*/ 272 h 278"/>
                  <a:gd name="T10" fmla="*/ 32 w 87"/>
                  <a:gd name="T11" fmla="*/ 267 h 278"/>
                  <a:gd name="T12" fmla="*/ 38 w 87"/>
                  <a:gd name="T13" fmla="*/ 223 h 278"/>
                  <a:gd name="T14" fmla="*/ 49 w 87"/>
                  <a:gd name="T15" fmla="*/ 173 h 278"/>
                  <a:gd name="T16" fmla="*/ 4 w 87"/>
                  <a:gd name="T17" fmla="*/ 83 h 278"/>
                  <a:gd name="T18" fmla="*/ 46 w 87"/>
                  <a:gd name="T19" fmla="*/ 50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7" h="278">
                    <a:moveTo>
                      <a:pt x="46" y="50"/>
                    </a:moveTo>
                    <a:cubicBezTo>
                      <a:pt x="75" y="119"/>
                      <a:pt x="84" y="154"/>
                      <a:pt x="83" y="151"/>
                    </a:cubicBezTo>
                    <a:cubicBezTo>
                      <a:pt x="86" y="158"/>
                      <a:pt x="87" y="173"/>
                      <a:pt x="82" y="192"/>
                    </a:cubicBezTo>
                    <a:cubicBezTo>
                      <a:pt x="75" y="216"/>
                      <a:pt x="66" y="260"/>
                      <a:pt x="67" y="258"/>
                    </a:cubicBezTo>
                    <a:cubicBezTo>
                      <a:pt x="66" y="259"/>
                      <a:pt x="66" y="265"/>
                      <a:pt x="56" y="272"/>
                    </a:cubicBezTo>
                    <a:cubicBezTo>
                      <a:pt x="47" y="278"/>
                      <a:pt x="30" y="278"/>
                      <a:pt x="32" y="267"/>
                    </a:cubicBezTo>
                    <a:cubicBezTo>
                      <a:pt x="32" y="267"/>
                      <a:pt x="34" y="245"/>
                      <a:pt x="38" y="223"/>
                    </a:cubicBezTo>
                    <a:cubicBezTo>
                      <a:pt x="43" y="200"/>
                      <a:pt x="50" y="177"/>
                      <a:pt x="49" y="173"/>
                    </a:cubicBezTo>
                    <a:cubicBezTo>
                      <a:pt x="47" y="148"/>
                      <a:pt x="12" y="108"/>
                      <a:pt x="4" y="83"/>
                    </a:cubicBezTo>
                    <a:cubicBezTo>
                      <a:pt x="0" y="73"/>
                      <a:pt x="25" y="0"/>
                      <a:pt x="46" y="50"/>
                    </a:cubicBezTo>
                    <a:close/>
                  </a:path>
                </a:pathLst>
              </a:custGeom>
              <a:solidFill>
                <a:srgbClr val="4F81A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748" name="Freeform 244"/>
              <p:cNvSpPr/>
              <p:nvPr/>
            </p:nvSpPr>
            <p:spPr bwMode="auto">
              <a:xfrm>
                <a:off x="5853" y="2186"/>
                <a:ext cx="49" cy="63"/>
              </a:xfrm>
              <a:custGeom>
                <a:avLst/>
                <a:gdLst>
                  <a:gd name="T0" fmla="*/ 31 w 49"/>
                  <a:gd name="T1" fmla="*/ 0 h 63"/>
                  <a:gd name="T2" fmla="*/ 49 w 49"/>
                  <a:gd name="T3" fmla="*/ 0 h 63"/>
                  <a:gd name="T4" fmla="*/ 47 w 49"/>
                  <a:gd name="T5" fmla="*/ 47 h 63"/>
                  <a:gd name="T6" fmla="*/ 37 w 49"/>
                  <a:gd name="T7" fmla="*/ 63 h 63"/>
                  <a:gd name="T8" fmla="*/ 14 w 49"/>
                  <a:gd name="T9" fmla="*/ 56 h 63"/>
                  <a:gd name="T10" fmla="*/ 4 w 49"/>
                  <a:gd name="T11" fmla="*/ 34 h 63"/>
                  <a:gd name="T12" fmla="*/ 0 w 49"/>
                  <a:gd name="T13" fmla="*/ 3 h 63"/>
                  <a:gd name="T14" fmla="*/ 31 w 49"/>
                  <a:gd name="T15" fmla="*/ 0 h 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 h="63">
                    <a:moveTo>
                      <a:pt x="31" y="0"/>
                    </a:moveTo>
                    <a:cubicBezTo>
                      <a:pt x="49" y="0"/>
                      <a:pt x="49" y="0"/>
                      <a:pt x="49" y="0"/>
                    </a:cubicBezTo>
                    <a:cubicBezTo>
                      <a:pt x="47" y="47"/>
                      <a:pt x="47" y="47"/>
                      <a:pt x="47" y="47"/>
                    </a:cubicBezTo>
                    <a:cubicBezTo>
                      <a:pt x="46" y="60"/>
                      <a:pt x="41" y="63"/>
                      <a:pt x="37" y="63"/>
                    </a:cubicBezTo>
                    <a:cubicBezTo>
                      <a:pt x="28" y="63"/>
                      <a:pt x="19" y="59"/>
                      <a:pt x="14" y="56"/>
                    </a:cubicBezTo>
                    <a:cubicBezTo>
                      <a:pt x="5" y="51"/>
                      <a:pt x="4" y="35"/>
                      <a:pt x="4" y="34"/>
                    </a:cubicBezTo>
                    <a:cubicBezTo>
                      <a:pt x="0" y="3"/>
                      <a:pt x="0" y="3"/>
                      <a:pt x="0" y="3"/>
                    </a:cubicBezTo>
                    <a:lnTo>
                      <a:pt x="31" y="0"/>
                    </a:lnTo>
                    <a:close/>
                  </a:path>
                </a:pathLst>
              </a:custGeom>
              <a:solidFill>
                <a:srgbClr val="F7CBA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749" name="Freeform 245"/>
              <p:cNvSpPr/>
              <p:nvPr/>
            </p:nvSpPr>
            <p:spPr bwMode="auto">
              <a:xfrm>
                <a:off x="5844" y="2170"/>
                <a:ext cx="60" cy="70"/>
              </a:xfrm>
              <a:custGeom>
                <a:avLst/>
                <a:gdLst>
                  <a:gd name="T0" fmla="*/ 60 w 60"/>
                  <a:gd name="T1" fmla="*/ 11 h 70"/>
                  <a:gd name="T2" fmla="*/ 57 w 60"/>
                  <a:gd name="T3" fmla="*/ 23 h 70"/>
                  <a:gd name="T4" fmla="*/ 50 w 60"/>
                  <a:gd name="T5" fmla="*/ 44 h 70"/>
                  <a:gd name="T6" fmla="*/ 47 w 60"/>
                  <a:gd name="T7" fmla="*/ 50 h 70"/>
                  <a:gd name="T8" fmla="*/ 37 w 60"/>
                  <a:gd name="T9" fmla="*/ 46 h 70"/>
                  <a:gd name="T10" fmla="*/ 27 w 60"/>
                  <a:gd name="T11" fmla="*/ 62 h 70"/>
                  <a:gd name="T12" fmla="*/ 13 w 60"/>
                  <a:gd name="T13" fmla="*/ 66 h 70"/>
                  <a:gd name="T14" fmla="*/ 8 w 60"/>
                  <a:gd name="T15" fmla="*/ 51 h 70"/>
                  <a:gd name="T16" fmla="*/ 4 w 60"/>
                  <a:gd name="T17" fmla="*/ 13 h 70"/>
                  <a:gd name="T18" fmla="*/ 37 w 60"/>
                  <a:gd name="T19" fmla="*/ 2 h 70"/>
                  <a:gd name="T20" fmla="*/ 60 w 60"/>
                  <a:gd name="T21" fmla="*/ 1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 h="70">
                    <a:moveTo>
                      <a:pt x="60" y="11"/>
                    </a:moveTo>
                    <a:cubicBezTo>
                      <a:pt x="59" y="15"/>
                      <a:pt x="58" y="24"/>
                      <a:pt x="57" y="23"/>
                    </a:cubicBezTo>
                    <a:cubicBezTo>
                      <a:pt x="47" y="18"/>
                      <a:pt x="50" y="39"/>
                      <a:pt x="50" y="44"/>
                    </a:cubicBezTo>
                    <a:cubicBezTo>
                      <a:pt x="50" y="44"/>
                      <a:pt x="49" y="51"/>
                      <a:pt x="47" y="50"/>
                    </a:cubicBezTo>
                    <a:cubicBezTo>
                      <a:pt x="45" y="50"/>
                      <a:pt x="46" y="31"/>
                      <a:pt x="37" y="46"/>
                    </a:cubicBezTo>
                    <a:cubicBezTo>
                      <a:pt x="37" y="46"/>
                      <a:pt x="31" y="58"/>
                      <a:pt x="27" y="62"/>
                    </a:cubicBezTo>
                    <a:cubicBezTo>
                      <a:pt x="18" y="70"/>
                      <a:pt x="12" y="66"/>
                      <a:pt x="13" y="66"/>
                    </a:cubicBezTo>
                    <a:cubicBezTo>
                      <a:pt x="13" y="67"/>
                      <a:pt x="11" y="61"/>
                      <a:pt x="8" y="51"/>
                    </a:cubicBezTo>
                    <a:cubicBezTo>
                      <a:pt x="3" y="31"/>
                      <a:pt x="0" y="21"/>
                      <a:pt x="4" y="13"/>
                    </a:cubicBezTo>
                    <a:cubicBezTo>
                      <a:pt x="9" y="4"/>
                      <a:pt x="24" y="0"/>
                      <a:pt x="37" y="2"/>
                    </a:cubicBezTo>
                    <a:cubicBezTo>
                      <a:pt x="47" y="4"/>
                      <a:pt x="60" y="11"/>
                      <a:pt x="60" y="11"/>
                    </a:cubicBezTo>
                    <a:close/>
                  </a:path>
                </a:pathLst>
              </a:custGeom>
              <a:solidFill>
                <a:srgbClr val="CE780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750" name="Freeform 246"/>
              <p:cNvSpPr/>
              <p:nvPr/>
            </p:nvSpPr>
            <p:spPr bwMode="auto">
              <a:xfrm>
                <a:off x="5884" y="2210"/>
                <a:ext cx="5" cy="14"/>
              </a:xfrm>
              <a:custGeom>
                <a:avLst/>
                <a:gdLst>
                  <a:gd name="T0" fmla="*/ 5 w 5"/>
                  <a:gd name="T1" fmla="*/ 0 h 14"/>
                  <a:gd name="T2" fmla="*/ 1 w 5"/>
                  <a:gd name="T3" fmla="*/ 5 h 14"/>
                  <a:gd name="T4" fmla="*/ 2 w 5"/>
                  <a:gd name="T5" fmla="*/ 12 h 14"/>
                  <a:gd name="T6" fmla="*/ 5 w 5"/>
                  <a:gd name="T7" fmla="*/ 14 h 14"/>
                  <a:gd name="T8" fmla="*/ 5 w 5"/>
                  <a:gd name="T9" fmla="*/ 5 h 14"/>
                  <a:gd name="T10" fmla="*/ 5 w 5"/>
                  <a:gd name="T11" fmla="*/ 0 h 14"/>
                </a:gdLst>
                <a:ahLst/>
                <a:cxnLst>
                  <a:cxn ang="0">
                    <a:pos x="T0" y="T1"/>
                  </a:cxn>
                  <a:cxn ang="0">
                    <a:pos x="T2" y="T3"/>
                  </a:cxn>
                  <a:cxn ang="0">
                    <a:pos x="T4" y="T5"/>
                  </a:cxn>
                  <a:cxn ang="0">
                    <a:pos x="T6" y="T7"/>
                  </a:cxn>
                  <a:cxn ang="0">
                    <a:pos x="T8" y="T9"/>
                  </a:cxn>
                  <a:cxn ang="0">
                    <a:pos x="T10" y="T11"/>
                  </a:cxn>
                </a:cxnLst>
                <a:rect l="0" t="0" r="r" b="b"/>
                <a:pathLst>
                  <a:path w="5" h="14">
                    <a:moveTo>
                      <a:pt x="5" y="0"/>
                    </a:moveTo>
                    <a:cubicBezTo>
                      <a:pt x="5" y="0"/>
                      <a:pt x="2" y="1"/>
                      <a:pt x="1" y="5"/>
                    </a:cubicBezTo>
                    <a:cubicBezTo>
                      <a:pt x="0" y="8"/>
                      <a:pt x="1" y="11"/>
                      <a:pt x="2" y="12"/>
                    </a:cubicBezTo>
                    <a:cubicBezTo>
                      <a:pt x="4" y="13"/>
                      <a:pt x="5" y="14"/>
                      <a:pt x="5" y="14"/>
                    </a:cubicBezTo>
                    <a:cubicBezTo>
                      <a:pt x="5" y="14"/>
                      <a:pt x="5" y="6"/>
                      <a:pt x="5" y="5"/>
                    </a:cubicBezTo>
                    <a:cubicBezTo>
                      <a:pt x="5" y="4"/>
                      <a:pt x="5" y="0"/>
                      <a:pt x="5" y="0"/>
                    </a:cubicBezTo>
                    <a:close/>
                  </a:path>
                </a:pathLst>
              </a:custGeom>
              <a:solidFill>
                <a:srgbClr val="EFCCA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751" name="Freeform 247"/>
              <p:cNvSpPr/>
              <p:nvPr/>
            </p:nvSpPr>
            <p:spPr bwMode="auto">
              <a:xfrm>
                <a:off x="5887" y="2208"/>
                <a:ext cx="6" cy="18"/>
              </a:xfrm>
              <a:custGeom>
                <a:avLst/>
                <a:gdLst>
                  <a:gd name="T0" fmla="*/ 4 w 6"/>
                  <a:gd name="T1" fmla="*/ 0 h 18"/>
                  <a:gd name="T2" fmla="*/ 5 w 6"/>
                  <a:gd name="T3" fmla="*/ 3 h 18"/>
                  <a:gd name="T4" fmla="*/ 3 w 6"/>
                  <a:gd name="T5" fmla="*/ 10 h 18"/>
                  <a:gd name="T6" fmla="*/ 4 w 6"/>
                  <a:gd name="T7" fmla="*/ 16 h 18"/>
                  <a:gd name="T8" fmla="*/ 1 w 6"/>
                  <a:gd name="T9" fmla="*/ 16 h 18"/>
                  <a:gd name="T10" fmla="*/ 0 w 6"/>
                  <a:gd name="T11" fmla="*/ 8 h 18"/>
                  <a:gd name="T12" fmla="*/ 4 w 6"/>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6" h="18">
                    <a:moveTo>
                      <a:pt x="4" y="0"/>
                    </a:moveTo>
                    <a:cubicBezTo>
                      <a:pt x="4" y="0"/>
                      <a:pt x="6" y="0"/>
                      <a:pt x="5" y="3"/>
                    </a:cubicBezTo>
                    <a:cubicBezTo>
                      <a:pt x="3" y="6"/>
                      <a:pt x="3" y="8"/>
                      <a:pt x="3" y="10"/>
                    </a:cubicBezTo>
                    <a:cubicBezTo>
                      <a:pt x="3" y="12"/>
                      <a:pt x="4" y="16"/>
                      <a:pt x="4" y="16"/>
                    </a:cubicBezTo>
                    <a:cubicBezTo>
                      <a:pt x="4" y="16"/>
                      <a:pt x="3" y="18"/>
                      <a:pt x="1" y="16"/>
                    </a:cubicBezTo>
                    <a:cubicBezTo>
                      <a:pt x="1" y="14"/>
                      <a:pt x="0" y="12"/>
                      <a:pt x="0" y="8"/>
                    </a:cubicBezTo>
                    <a:cubicBezTo>
                      <a:pt x="0" y="7"/>
                      <a:pt x="2" y="0"/>
                      <a:pt x="4" y="0"/>
                    </a:cubicBezTo>
                    <a:close/>
                  </a:path>
                </a:pathLst>
              </a:custGeom>
              <a:solidFill>
                <a:srgbClr val="F7DDC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752" name="Freeform 248"/>
              <p:cNvSpPr/>
              <p:nvPr/>
            </p:nvSpPr>
            <p:spPr bwMode="auto">
              <a:xfrm>
                <a:off x="5825" y="2250"/>
                <a:ext cx="90" cy="206"/>
              </a:xfrm>
              <a:custGeom>
                <a:avLst/>
                <a:gdLst>
                  <a:gd name="T0" fmla="*/ 15 w 90"/>
                  <a:gd name="T1" fmla="*/ 165 h 206"/>
                  <a:gd name="T2" fmla="*/ 8 w 90"/>
                  <a:gd name="T3" fmla="*/ 93 h 206"/>
                  <a:gd name="T4" fmla="*/ 0 w 90"/>
                  <a:gd name="T5" fmla="*/ 36 h 206"/>
                  <a:gd name="T6" fmla="*/ 11 w 90"/>
                  <a:gd name="T7" fmla="*/ 2 h 206"/>
                  <a:gd name="T8" fmla="*/ 28 w 90"/>
                  <a:gd name="T9" fmla="*/ 3 h 206"/>
                  <a:gd name="T10" fmla="*/ 69 w 90"/>
                  <a:gd name="T11" fmla="*/ 26 h 206"/>
                  <a:gd name="T12" fmla="*/ 78 w 90"/>
                  <a:gd name="T13" fmla="*/ 65 h 206"/>
                  <a:gd name="T14" fmla="*/ 77 w 90"/>
                  <a:gd name="T15" fmla="*/ 124 h 206"/>
                  <a:gd name="T16" fmla="*/ 90 w 90"/>
                  <a:gd name="T17" fmla="*/ 181 h 206"/>
                  <a:gd name="T18" fmla="*/ 15 w 90"/>
                  <a:gd name="T19" fmla="*/ 165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0" h="206">
                    <a:moveTo>
                      <a:pt x="15" y="165"/>
                    </a:moveTo>
                    <a:cubicBezTo>
                      <a:pt x="13" y="148"/>
                      <a:pt x="10" y="106"/>
                      <a:pt x="8" y="93"/>
                    </a:cubicBezTo>
                    <a:cubicBezTo>
                      <a:pt x="5" y="77"/>
                      <a:pt x="0" y="51"/>
                      <a:pt x="0" y="36"/>
                    </a:cubicBezTo>
                    <a:cubicBezTo>
                      <a:pt x="1" y="18"/>
                      <a:pt x="3" y="7"/>
                      <a:pt x="11" y="2"/>
                    </a:cubicBezTo>
                    <a:cubicBezTo>
                      <a:pt x="14" y="0"/>
                      <a:pt x="23" y="2"/>
                      <a:pt x="28" y="3"/>
                    </a:cubicBezTo>
                    <a:cubicBezTo>
                      <a:pt x="47" y="10"/>
                      <a:pt x="64" y="19"/>
                      <a:pt x="69" y="26"/>
                    </a:cubicBezTo>
                    <a:cubicBezTo>
                      <a:pt x="78" y="40"/>
                      <a:pt x="77" y="57"/>
                      <a:pt x="78" y="65"/>
                    </a:cubicBezTo>
                    <a:cubicBezTo>
                      <a:pt x="79" y="75"/>
                      <a:pt x="76" y="108"/>
                      <a:pt x="77" y="124"/>
                    </a:cubicBezTo>
                    <a:cubicBezTo>
                      <a:pt x="79" y="154"/>
                      <a:pt x="88" y="175"/>
                      <a:pt x="90" y="181"/>
                    </a:cubicBezTo>
                    <a:cubicBezTo>
                      <a:pt x="90" y="181"/>
                      <a:pt x="22" y="206"/>
                      <a:pt x="15" y="165"/>
                    </a:cubicBezTo>
                    <a:close/>
                  </a:path>
                </a:pathLst>
              </a:custGeom>
              <a:solidFill>
                <a:srgbClr val="FFD52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753" name="Freeform 249"/>
              <p:cNvSpPr/>
              <p:nvPr/>
            </p:nvSpPr>
            <p:spPr bwMode="auto">
              <a:xfrm>
                <a:off x="5863" y="2269"/>
                <a:ext cx="108" cy="82"/>
              </a:xfrm>
              <a:custGeom>
                <a:avLst/>
                <a:gdLst>
                  <a:gd name="T0" fmla="*/ 18 w 108"/>
                  <a:gd name="T1" fmla="*/ 3 h 82"/>
                  <a:gd name="T2" fmla="*/ 39 w 108"/>
                  <a:gd name="T3" fmla="*/ 18 h 82"/>
                  <a:gd name="T4" fmla="*/ 63 w 108"/>
                  <a:gd name="T5" fmla="*/ 47 h 82"/>
                  <a:gd name="T6" fmla="*/ 71 w 108"/>
                  <a:gd name="T7" fmla="*/ 51 h 82"/>
                  <a:gd name="T8" fmla="*/ 97 w 108"/>
                  <a:gd name="T9" fmla="*/ 18 h 82"/>
                  <a:gd name="T10" fmla="*/ 104 w 108"/>
                  <a:gd name="T11" fmla="*/ 19 h 82"/>
                  <a:gd name="T12" fmla="*/ 108 w 108"/>
                  <a:gd name="T13" fmla="*/ 29 h 82"/>
                  <a:gd name="T14" fmla="*/ 76 w 108"/>
                  <a:gd name="T15" fmla="*/ 78 h 82"/>
                  <a:gd name="T16" fmla="*/ 59 w 108"/>
                  <a:gd name="T17" fmla="*/ 76 h 82"/>
                  <a:gd name="T18" fmla="*/ 12 w 108"/>
                  <a:gd name="T19" fmla="*/ 30 h 82"/>
                  <a:gd name="T20" fmla="*/ 18 w 108"/>
                  <a:gd name="T21" fmla="*/ 3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8" h="82">
                    <a:moveTo>
                      <a:pt x="18" y="3"/>
                    </a:moveTo>
                    <a:cubicBezTo>
                      <a:pt x="18" y="3"/>
                      <a:pt x="24" y="0"/>
                      <a:pt x="39" y="18"/>
                    </a:cubicBezTo>
                    <a:cubicBezTo>
                      <a:pt x="51" y="33"/>
                      <a:pt x="58" y="41"/>
                      <a:pt x="63" y="47"/>
                    </a:cubicBezTo>
                    <a:cubicBezTo>
                      <a:pt x="66" y="51"/>
                      <a:pt x="69" y="53"/>
                      <a:pt x="71" y="51"/>
                    </a:cubicBezTo>
                    <a:cubicBezTo>
                      <a:pt x="83" y="43"/>
                      <a:pt x="97" y="18"/>
                      <a:pt x="97" y="18"/>
                    </a:cubicBezTo>
                    <a:cubicBezTo>
                      <a:pt x="97" y="18"/>
                      <a:pt x="101" y="14"/>
                      <a:pt x="104" y="19"/>
                    </a:cubicBezTo>
                    <a:cubicBezTo>
                      <a:pt x="108" y="25"/>
                      <a:pt x="108" y="29"/>
                      <a:pt x="108" y="29"/>
                    </a:cubicBezTo>
                    <a:cubicBezTo>
                      <a:pt x="108" y="29"/>
                      <a:pt x="95" y="69"/>
                      <a:pt x="76" y="78"/>
                    </a:cubicBezTo>
                    <a:cubicBezTo>
                      <a:pt x="69" y="81"/>
                      <a:pt x="67" y="82"/>
                      <a:pt x="59" y="76"/>
                    </a:cubicBezTo>
                    <a:cubicBezTo>
                      <a:pt x="39" y="60"/>
                      <a:pt x="12" y="30"/>
                      <a:pt x="12" y="30"/>
                    </a:cubicBezTo>
                    <a:cubicBezTo>
                      <a:pt x="12" y="30"/>
                      <a:pt x="0" y="10"/>
                      <a:pt x="18" y="3"/>
                    </a:cubicBezTo>
                    <a:close/>
                  </a:path>
                </a:pathLst>
              </a:custGeom>
              <a:solidFill>
                <a:srgbClr val="F7CBA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754" name="Freeform 250"/>
              <p:cNvSpPr/>
              <p:nvPr/>
            </p:nvSpPr>
            <p:spPr bwMode="auto">
              <a:xfrm>
                <a:off x="5862" y="2270"/>
                <a:ext cx="55" cy="57"/>
              </a:xfrm>
              <a:custGeom>
                <a:avLst/>
                <a:gdLst>
                  <a:gd name="T0" fmla="*/ 19 w 55"/>
                  <a:gd name="T1" fmla="*/ 2 h 57"/>
                  <a:gd name="T2" fmla="*/ 44 w 55"/>
                  <a:gd name="T3" fmla="*/ 19 h 57"/>
                  <a:gd name="T4" fmla="*/ 55 w 55"/>
                  <a:gd name="T5" fmla="*/ 34 h 57"/>
                  <a:gd name="T6" fmla="*/ 31 w 55"/>
                  <a:gd name="T7" fmla="*/ 57 h 57"/>
                  <a:gd name="T8" fmla="*/ 13 w 55"/>
                  <a:gd name="T9" fmla="*/ 29 h 57"/>
                  <a:gd name="T10" fmla="*/ 19 w 55"/>
                  <a:gd name="T11" fmla="*/ 2 h 57"/>
                </a:gdLst>
                <a:ahLst/>
                <a:cxnLst>
                  <a:cxn ang="0">
                    <a:pos x="T0" y="T1"/>
                  </a:cxn>
                  <a:cxn ang="0">
                    <a:pos x="T2" y="T3"/>
                  </a:cxn>
                  <a:cxn ang="0">
                    <a:pos x="T4" y="T5"/>
                  </a:cxn>
                  <a:cxn ang="0">
                    <a:pos x="T6" y="T7"/>
                  </a:cxn>
                  <a:cxn ang="0">
                    <a:pos x="T8" y="T9"/>
                  </a:cxn>
                  <a:cxn ang="0">
                    <a:pos x="T10" y="T11"/>
                  </a:cxn>
                </a:cxnLst>
                <a:rect l="0" t="0" r="r" b="b"/>
                <a:pathLst>
                  <a:path w="55" h="57">
                    <a:moveTo>
                      <a:pt x="19" y="2"/>
                    </a:moveTo>
                    <a:cubicBezTo>
                      <a:pt x="26" y="0"/>
                      <a:pt x="32" y="4"/>
                      <a:pt x="44" y="19"/>
                    </a:cubicBezTo>
                    <a:cubicBezTo>
                      <a:pt x="49" y="25"/>
                      <a:pt x="52" y="30"/>
                      <a:pt x="55" y="34"/>
                    </a:cubicBezTo>
                    <a:cubicBezTo>
                      <a:pt x="51" y="44"/>
                      <a:pt x="38" y="53"/>
                      <a:pt x="31" y="57"/>
                    </a:cubicBezTo>
                    <a:cubicBezTo>
                      <a:pt x="18" y="44"/>
                      <a:pt x="13" y="29"/>
                      <a:pt x="13" y="29"/>
                    </a:cubicBezTo>
                    <a:cubicBezTo>
                      <a:pt x="13" y="29"/>
                      <a:pt x="0" y="6"/>
                      <a:pt x="19" y="2"/>
                    </a:cubicBezTo>
                    <a:close/>
                  </a:path>
                </a:pathLst>
              </a:custGeom>
              <a:solidFill>
                <a:srgbClr val="FFE36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755" name="Freeform 251"/>
              <p:cNvSpPr/>
              <p:nvPr/>
            </p:nvSpPr>
            <p:spPr bwMode="auto">
              <a:xfrm>
                <a:off x="5995" y="3871"/>
                <a:ext cx="169" cy="241"/>
              </a:xfrm>
              <a:custGeom>
                <a:avLst/>
                <a:gdLst>
                  <a:gd name="T0" fmla="*/ 169 w 169"/>
                  <a:gd name="T1" fmla="*/ 96 h 241"/>
                  <a:gd name="T2" fmla="*/ 169 w 169"/>
                  <a:gd name="T3" fmla="*/ 241 h 241"/>
                  <a:gd name="T4" fmla="*/ 0 w 169"/>
                  <a:gd name="T5" fmla="*/ 143 h 241"/>
                  <a:gd name="T6" fmla="*/ 1 w 169"/>
                  <a:gd name="T7" fmla="*/ 0 h 241"/>
                  <a:gd name="T8" fmla="*/ 169 w 169"/>
                  <a:gd name="T9" fmla="*/ 96 h 241"/>
                </a:gdLst>
                <a:ahLst/>
                <a:cxnLst>
                  <a:cxn ang="0">
                    <a:pos x="T0" y="T1"/>
                  </a:cxn>
                  <a:cxn ang="0">
                    <a:pos x="T2" y="T3"/>
                  </a:cxn>
                  <a:cxn ang="0">
                    <a:pos x="T4" y="T5"/>
                  </a:cxn>
                  <a:cxn ang="0">
                    <a:pos x="T6" y="T7"/>
                  </a:cxn>
                  <a:cxn ang="0">
                    <a:pos x="T8" y="T9"/>
                  </a:cxn>
                </a:cxnLst>
                <a:rect l="0" t="0" r="r" b="b"/>
                <a:pathLst>
                  <a:path w="169" h="241">
                    <a:moveTo>
                      <a:pt x="169" y="96"/>
                    </a:moveTo>
                    <a:lnTo>
                      <a:pt x="169" y="241"/>
                    </a:lnTo>
                    <a:lnTo>
                      <a:pt x="0" y="143"/>
                    </a:lnTo>
                    <a:lnTo>
                      <a:pt x="1" y="0"/>
                    </a:lnTo>
                    <a:lnTo>
                      <a:pt x="169" y="96"/>
                    </a:lnTo>
                    <a:close/>
                  </a:path>
                </a:pathLst>
              </a:cu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756" name="Freeform 252"/>
              <p:cNvSpPr/>
              <p:nvPr/>
            </p:nvSpPr>
            <p:spPr bwMode="auto">
              <a:xfrm>
                <a:off x="6164" y="3890"/>
                <a:ext cx="134" cy="222"/>
              </a:xfrm>
              <a:custGeom>
                <a:avLst/>
                <a:gdLst>
                  <a:gd name="T0" fmla="*/ 0 w 134"/>
                  <a:gd name="T1" fmla="*/ 77 h 222"/>
                  <a:gd name="T2" fmla="*/ 134 w 134"/>
                  <a:gd name="T3" fmla="*/ 0 h 222"/>
                  <a:gd name="T4" fmla="*/ 134 w 134"/>
                  <a:gd name="T5" fmla="*/ 144 h 222"/>
                  <a:gd name="T6" fmla="*/ 0 w 134"/>
                  <a:gd name="T7" fmla="*/ 222 h 222"/>
                  <a:gd name="T8" fmla="*/ 0 w 134"/>
                  <a:gd name="T9" fmla="*/ 77 h 222"/>
                </a:gdLst>
                <a:ahLst/>
                <a:cxnLst>
                  <a:cxn ang="0">
                    <a:pos x="T0" y="T1"/>
                  </a:cxn>
                  <a:cxn ang="0">
                    <a:pos x="T2" y="T3"/>
                  </a:cxn>
                  <a:cxn ang="0">
                    <a:pos x="T4" y="T5"/>
                  </a:cxn>
                  <a:cxn ang="0">
                    <a:pos x="T6" y="T7"/>
                  </a:cxn>
                  <a:cxn ang="0">
                    <a:pos x="T8" y="T9"/>
                  </a:cxn>
                </a:cxnLst>
                <a:rect l="0" t="0" r="r" b="b"/>
                <a:pathLst>
                  <a:path w="134" h="222">
                    <a:moveTo>
                      <a:pt x="0" y="77"/>
                    </a:moveTo>
                    <a:lnTo>
                      <a:pt x="134" y="0"/>
                    </a:lnTo>
                    <a:lnTo>
                      <a:pt x="134" y="144"/>
                    </a:lnTo>
                    <a:lnTo>
                      <a:pt x="0" y="222"/>
                    </a:lnTo>
                    <a:lnTo>
                      <a:pt x="0" y="77"/>
                    </a:lnTo>
                    <a:close/>
                  </a:path>
                </a:pathLst>
              </a:custGeom>
              <a:solidFill>
                <a:srgbClr val="E6E6E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757" name="Freeform 253"/>
              <p:cNvSpPr/>
              <p:nvPr/>
            </p:nvSpPr>
            <p:spPr bwMode="auto">
              <a:xfrm>
                <a:off x="5996" y="3793"/>
                <a:ext cx="302" cy="174"/>
              </a:xfrm>
              <a:custGeom>
                <a:avLst/>
                <a:gdLst>
                  <a:gd name="T0" fmla="*/ 0 w 302"/>
                  <a:gd name="T1" fmla="*/ 78 h 174"/>
                  <a:gd name="T2" fmla="*/ 134 w 302"/>
                  <a:gd name="T3" fmla="*/ 0 h 174"/>
                  <a:gd name="T4" fmla="*/ 302 w 302"/>
                  <a:gd name="T5" fmla="*/ 97 h 174"/>
                  <a:gd name="T6" fmla="*/ 168 w 302"/>
                  <a:gd name="T7" fmla="*/ 174 h 174"/>
                  <a:gd name="T8" fmla="*/ 0 w 302"/>
                  <a:gd name="T9" fmla="*/ 78 h 174"/>
                </a:gdLst>
                <a:ahLst/>
                <a:cxnLst>
                  <a:cxn ang="0">
                    <a:pos x="T0" y="T1"/>
                  </a:cxn>
                  <a:cxn ang="0">
                    <a:pos x="T2" y="T3"/>
                  </a:cxn>
                  <a:cxn ang="0">
                    <a:pos x="T4" y="T5"/>
                  </a:cxn>
                  <a:cxn ang="0">
                    <a:pos x="T6" y="T7"/>
                  </a:cxn>
                  <a:cxn ang="0">
                    <a:pos x="T8" y="T9"/>
                  </a:cxn>
                </a:cxnLst>
                <a:rect l="0" t="0" r="r" b="b"/>
                <a:pathLst>
                  <a:path w="302" h="174">
                    <a:moveTo>
                      <a:pt x="0" y="78"/>
                    </a:moveTo>
                    <a:lnTo>
                      <a:pt x="134" y="0"/>
                    </a:lnTo>
                    <a:lnTo>
                      <a:pt x="302" y="97"/>
                    </a:lnTo>
                    <a:lnTo>
                      <a:pt x="168" y="174"/>
                    </a:lnTo>
                    <a:lnTo>
                      <a:pt x="0" y="7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758" name="Freeform 254"/>
              <p:cNvSpPr/>
              <p:nvPr/>
            </p:nvSpPr>
            <p:spPr bwMode="auto">
              <a:xfrm>
                <a:off x="5867" y="3951"/>
                <a:ext cx="236" cy="252"/>
              </a:xfrm>
              <a:custGeom>
                <a:avLst/>
                <a:gdLst>
                  <a:gd name="T0" fmla="*/ 32 w 236"/>
                  <a:gd name="T1" fmla="*/ 72 h 252"/>
                  <a:gd name="T2" fmla="*/ 36 w 236"/>
                  <a:gd name="T3" fmla="*/ 140 h 252"/>
                  <a:gd name="T4" fmla="*/ 92 w 236"/>
                  <a:gd name="T5" fmla="*/ 184 h 252"/>
                  <a:gd name="T6" fmla="*/ 160 w 236"/>
                  <a:gd name="T7" fmla="*/ 228 h 252"/>
                  <a:gd name="T8" fmla="*/ 194 w 236"/>
                  <a:gd name="T9" fmla="*/ 128 h 252"/>
                  <a:gd name="T10" fmla="*/ 148 w 236"/>
                  <a:gd name="T11" fmla="*/ 92 h 252"/>
                  <a:gd name="T12" fmla="*/ 32 w 236"/>
                  <a:gd name="T13" fmla="*/ 72 h 252"/>
                </a:gdLst>
                <a:ahLst/>
                <a:cxnLst>
                  <a:cxn ang="0">
                    <a:pos x="T0" y="T1"/>
                  </a:cxn>
                  <a:cxn ang="0">
                    <a:pos x="T2" y="T3"/>
                  </a:cxn>
                  <a:cxn ang="0">
                    <a:pos x="T4" y="T5"/>
                  </a:cxn>
                  <a:cxn ang="0">
                    <a:pos x="T6" y="T7"/>
                  </a:cxn>
                  <a:cxn ang="0">
                    <a:pos x="T8" y="T9"/>
                  </a:cxn>
                  <a:cxn ang="0">
                    <a:pos x="T10" y="T11"/>
                  </a:cxn>
                  <a:cxn ang="0">
                    <a:pos x="T12" y="T13"/>
                  </a:cxn>
                </a:cxnLst>
                <a:rect l="0" t="0" r="r" b="b"/>
                <a:pathLst>
                  <a:path w="236" h="252">
                    <a:moveTo>
                      <a:pt x="32" y="72"/>
                    </a:moveTo>
                    <a:cubicBezTo>
                      <a:pt x="32" y="72"/>
                      <a:pt x="0" y="120"/>
                      <a:pt x="36" y="140"/>
                    </a:cubicBezTo>
                    <a:cubicBezTo>
                      <a:pt x="72" y="160"/>
                      <a:pt x="84" y="156"/>
                      <a:pt x="92" y="184"/>
                    </a:cubicBezTo>
                    <a:cubicBezTo>
                      <a:pt x="100" y="212"/>
                      <a:pt x="104" y="252"/>
                      <a:pt x="160" y="228"/>
                    </a:cubicBezTo>
                    <a:cubicBezTo>
                      <a:pt x="216" y="204"/>
                      <a:pt x="236" y="140"/>
                      <a:pt x="194" y="128"/>
                    </a:cubicBezTo>
                    <a:cubicBezTo>
                      <a:pt x="152" y="116"/>
                      <a:pt x="148" y="92"/>
                      <a:pt x="148" y="92"/>
                    </a:cubicBezTo>
                    <a:cubicBezTo>
                      <a:pt x="148" y="92"/>
                      <a:pt x="72" y="0"/>
                      <a:pt x="32" y="72"/>
                    </a:cubicBezTo>
                    <a:close/>
                  </a:path>
                </a:pathLst>
              </a:custGeom>
              <a:solidFill>
                <a:srgbClr val="21C18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759" name="Freeform 255"/>
              <p:cNvSpPr/>
              <p:nvPr/>
            </p:nvSpPr>
            <p:spPr bwMode="auto">
              <a:xfrm>
                <a:off x="5922" y="4033"/>
                <a:ext cx="85" cy="46"/>
              </a:xfrm>
              <a:custGeom>
                <a:avLst/>
                <a:gdLst>
                  <a:gd name="T0" fmla="*/ 43 w 85"/>
                  <a:gd name="T1" fmla="*/ 5 h 46"/>
                  <a:gd name="T2" fmla="*/ 36 w 85"/>
                  <a:gd name="T3" fmla="*/ 12 h 46"/>
                  <a:gd name="T4" fmla="*/ 1 w 85"/>
                  <a:gd name="T5" fmla="*/ 35 h 46"/>
                  <a:gd name="T6" fmla="*/ 1 w 85"/>
                  <a:gd name="T7" fmla="*/ 40 h 46"/>
                  <a:gd name="T8" fmla="*/ 2 w 85"/>
                  <a:gd name="T9" fmla="*/ 42 h 46"/>
                  <a:gd name="T10" fmla="*/ 14 w 85"/>
                  <a:gd name="T11" fmla="*/ 46 h 46"/>
                  <a:gd name="T12" fmla="*/ 44 w 85"/>
                  <a:gd name="T13" fmla="*/ 39 h 46"/>
                  <a:gd name="T14" fmla="*/ 81 w 85"/>
                  <a:gd name="T15" fmla="*/ 28 h 46"/>
                  <a:gd name="T16" fmla="*/ 84 w 85"/>
                  <a:gd name="T17" fmla="*/ 17 h 46"/>
                  <a:gd name="T18" fmla="*/ 83 w 85"/>
                  <a:gd name="T19" fmla="*/ 0 h 46"/>
                  <a:gd name="T20" fmla="*/ 43 w 85"/>
                  <a:gd name="T21" fmla="*/ 5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5" h="46">
                    <a:moveTo>
                      <a:pt x="43" y="5"/>
                    </a:moveTo>
                    <a:cubicBezTo>
                      <a:pt x="36" y="12"/>
                      <a:pt x="36" y="12"/>
                      <a:pt x="36" y="12"/>
                    </a:cubicBezTo>
                    <a:cubicBezTo>
                      <a:pt x="36" y="12"/>
                      <a:pt x="1" y="32"/>
                      <a:pt x="1" y="35"/>
                    </a:cubicBezTo>
                    <a:cubicBezTo>
                      <a:pt x="0" y="35"/>
                      <a:pt x="1" y="37"/>
                      <a:pt x="1" y="40"/>
                    </a:cubicBezTo>
                    <a:cubicBezTo>
                      <a:pt x="1" y="41"/>
                      <a:pt x="1" y="41"/>
                      <a:pt x="2" y="42"/>
                    </a:cubicBezTo>
                    <a:cubicBezTo>
                      <a:pt x="5" y="45"/>
                      <a:pt x="10" y="46"/>
                      <a:pt x="14" y="46"/>
                    </a:cubicBezTo>
                    <a:cubicBezTo>
                      <a:pt x="24" y="46"/>
                      <a:pt x="44" y="39"/>
                      <a:pt x="44" y="39"/>
                    </a:cubicBezTo>
                    <a:cubicBezTo>
                      <a:pt x="47" y="37"/>
                      <a:pt x="78" y="33"/>
                      <a:pt x="81" y="28"/>
                    </a:cubicBezTo>
                    <a:cubicBezTo>
                      <a:pt x="83" y="25"/>
                      <a:pt x="84" y="20"/>
                      <a:pt x="84" y="17"/>
                    </a:cubicBezTo>
                    <a:cubicBezTo>
                      <a:pt x="85" y="6"/>
                      <a:pt x="83" y="0"/>
                      <a:pt x="83" y="0"/>
                    </a:cubicBezTo>
                    <a:lnTo>
                      <a:pt x="43" y="5"/>
                    </a:lnTo>
                    <a:close/>
                  </a:path>
                </a:pathLst>
              </a:custGeom>
              <a:solidFill>
                <a:srgbClr val="D5DF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760" name="Freeform 256"/>
              <p:cNvSpPr/>
              <p:nvPr/>
            </p:nvSpPr>
            <p:spPr bwMode="auto">
              <a:xfrm>
                <a:off x="5973" y="4115"/>
                <a:ext cx="80" cy="50"/>
              </a:xfrm>
              <a:custGeom>
                <a:avLst/>
                <a:gdLst>
                  <a:gd name="T0" fmla="*/ 39 w 80"/>
                  <a:gd name="T1" fmla="*/ 0 h 50"/>
                  <a:gd name="T2" fmla="*/ 18 w 80"/>
                  <a:gd name="T3" fmla="*/ 21 h 50"/>
                  <a:gd name="T4" fmla="*/ 1 w 80"/>
                  <a:gd name="T5" fmla="*/ 32 h 50"/>
                  <a:gd name="T6" fmla="*/ 1 w 80"/>
                  <a:gd name="T7" fmla="*/ 37 h 50"/>
                  <a:gd name="T8" fmla="*/ 3 w 80"/>
                  <a:gd name="T9" fmla="*/ 45 h 50"/>
                  <a:gd name="T10" fmla="*/ 16 w 80"/>
                  <a:gd name="T11" fmla="*/ 49 h 50"/>
                  <a:gd name="T12" fmla="*/ 43 w 80"/>
                  <a:gd name="T13" fmla="*/ 40 h 50"/>
                  <a:gd name="T14" fmla="*/ 78 w 80"/>
                  <a:gd name="T15" fmla="*/ 18 h 50"/>
                  <a:gd name="T16" fmla="*/ 80 w 80"/>
                  <a:gd name="T17" fmla="*/ 14 h 50"/>
                  <a:gd name="T18" fmla="*/ 80 w 80"/>
                  <a:gd name="T19" fmla="*/ 6 h 50"/>
                  <a:gd name="T20" fmla="*/ 39 w 80"/>
                  <a:gd name="T21"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0" h="50">
                    <a:moveTo>
                      <a:pt x="39" y="0"/>
                    </a:moveTo>
                    <a:cubicBezTo>
                      <a:pt x="18" y="21"/>
                      <a:pt x="18" y="21"/>
                      <a:pt x="18" y="21"/>
                    </a:cubicBezTo>
                    <a:cubicBezTo>
                      <a:pt x="18" y="21"/>
                      <a:pt x="4" y="29"/>
                      <a:pt x="1" y="32"/>
                    </a:cubicBezTo>
                    <a:cubicBezTo>
                      <a:pt x="1" y="33"/>
                      <a:pt x="0" y="35"/>
                      <a:pt x="1" y="37"/>
                    </a:cubicBezTo>
                    <a:cubicBezTo>
                      <a:pt x="1" y="39"/>
                      <a:pt x="2" y="45"/>
                      <a:pt x="3" y="45"/>
                    </a:cubicBezTo>
                    <a:cubicBezTo>
                      <a:pt x="6" y="48"/>
                      <a:pt x="9" y="49"/>
                      <a:pt x="16" y="49"/>
                    </a:cubicBezTo>
                    <a:cubicBezTo>
                      <a:pt x="30" y="50"/>
                      <a:pt x="43" y="40"/>
                      <a:pt x="43" y="40"/>
                    </a:cubicBezTo>
                    <a:cubicBezTo>
                      <a:pt x="45" y="39"/>
                      <a:pt x="78" y="18"/>
                      <a:pt x="78" y="18"/>
                    </a:cubicBezTo>
                    <a:cubicBezTo>
                      <a:pt x="78" y="18"/>
                      <a:pt x="80" y="17"/>
                      <a:pt x="80" y="14"/>
                    </a:cubicBezTo>
                    <a:cubicBezTo>
                      <a:pt x="80" y="6"/>
                      <a:pt x="80" y="6"/>
                      <a:pt x="80" y="6"/>
                    </a:cubicBezTo>
                    <a:lnTo>
                      <a:pt x="39" y="0"/>
                    </a:lnTo>
                    <a:close/>
                  </a:path>
                </a:pathLst>
              </a:custGeom>
              <a:solidFill>
                <a:srgbClr val="F5F5F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761" name="Freeform 257"/>
              <p:cNvSpPr/>
              <p:nvPr/>
            </p:nvSpPr>
            <p:spPr bwMode="auto">
              <a:xfrm>
                <a:off x="5973" y="4102"/>
                <a:ext cx="80" cy="57"/>
              </a:xfrm>
              <a:custGeom>
                <a:avLst/>
                <a:gdLst>
                  <a:gd name="T0" fmla="*/ 38 w 80"/>
                  <a:gd name="T1" fmla="*/ 8 h 57"/>
                  <a:gd name="T2" fmla="*/ 28 w 80"/>
                  <a:gd name="T3" fmla="*/ 18 h 57"/>
                  <a:gd name="T4" fmla="*/ 17 w 80"/>
                  <a:gd name="T5" fmla="*/ 29 h 57"/>
                  <a:gd name="T6" fmla="*/ 3 w 80"/>
                  <a:gd name="T7" fmla="*/ 43 h 57"/>
                  <a:gd name="T8" fmla="*/ 1 w 80"/>
                  <a:gd name="T9" fmla="*/ 49 h 57"/>
                  <a:gd name="T10" fmla="*/ 2 w 80"/>
                  <a:gd name="T11" fmla="*/ 53 h 57"/>
                  <a:gd name="T12" fmla="*/ 16 w 80"/>
                  <a:gd name="T13" fmla="*/ 57 h 57"/>
                  <a:gd name="T14" fmla="*/ 43 w 80"/>
                  <a:gd name="T15" fmla="*/ 48 h 57"/>
                  <a:gd name="T16" fmla="*/ 79 w 80"/>
                  <a:gd name="T17" fmla="*/ 25 h 57"/>
                  <a:gd name="T18" fmla="*/ 80 w 80"/>
                  <a:gd name="T19" fmla="*/ 22 h 57"/>
                  <a:gd name="T20" fmla="*/ 80 w 80"/>
                  <a:gd name="T21" fmla="*/ 13 h 57"/>
                  <a:gd name="T22" fmla="*/ 76 w 80"/>
                  <a:gd name="T23" fmla="*/ 0 h 57"/>
                  <a:gd name="T24" fmla="*/ 38 w 80"/>
                  <a:gd name="T25" fmla="*/ 8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0" h="57">
                    <a:moveTo>
                      <a:pt x="38" y="8"/>
                    </a:moveTo>
                    <a:cubicBezTo>
                      <a:pt x="28" y="18"/>
                      <a:pt x="28" y="18"/>
                      <a:pt x="28" y="18"/>
                    </a:cubicBezTo>
                    <a:cubicBezTo>
                      <a:pt x="17" y="29"/>
                      <a:pt x="17" y="29"/>
                      <a:pt x="17" y="29"/>
                    </a:cubicBezTo>
                    <a:cubicBezTo>
                      <a:pt x="17" y="29"/>
                      <a:pt x="7" y="40"/>
                      <a:pt x="3" y="43"/>
                    </a:cubicBezTo>
                    <a:cubicBezTo>
                      <a:pt x="1" y="44"/>
                      <a:pt x="0" y="47"/>
                      <a:pt x="1" y="49"/>
                    </a:cubicBezTo>
                    <a:cubicBezTo>
                      <a:pt x="1" y="50"/>
                      <a:pt x="1" y="52"/>
                      <a:pt x="2" y="53"/>
                    </a:cubicBezTo>
                    <a:cubicBezTo>
                      <a:pt x="6" y="55"/>
                      <a:pt x="11" y="56"/>
                      <a:pt x="16" y="57"/>
                    </a:cubicBezTo>
                    <a:cubicBezTo>
                      <a:pt x="30" y="57"/>
                      <a:pt x="43" y="48"/>
                      <a:pt x="43" y="48"/>
                    </a:cubicBezTo>
                    <a:cubicBezTo>
                      <a:pt x="45" y="46"/>
                      <a:pt x="70" y="31"/>
                      <a:pt x="79" y="25"/>
                    </a:cubicBezTo>
                    <a:cubicBezTo>
                      <a:pt x="80" y="24"/>
                      <a:pt x="80" y="22"/>
                      <a:pt x="80" y="22"/>
                    </a:cubicBezTo>
                    <a:cubicBezTo>
                      <a:pt x="80" y="22"/>
                      <a:pt x="80" y="16"/>
                      <a:pt x="80" y="13"/>
                    </a:cubicBezTo>
                    <a:cubicBezTo>
                      <a:pt x="80" y="5"/>
                      <a:pt x="76" y="0"/>
                      <a:pt x="76" y="0"/>
                    </a:cubicBezTo>
                    <a:lnTo>
                      <a:pt x="38" y="8"/>
                    </a:lnTo>
                    <a:close/>
                  </a:path>
                </a:pathLst>
              </a:custGeom>
              <a:solidFill>
                <a:srgbClr val="37393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762" name="Freeform 258"/>
              <p:cNvSpPr/>
              <p:nvPr/>
            </p:nvSpPr>
            <p:spPr bwMode="auto">
              <a:xfrm>
                <a:off x="5992" y="4127"/>
                <a:ext cx="21" cy="9"/>
              </a:xfrm>
              <a:custGeom>
                <a:avLst/>
                <a:gdLst>
                  <a:gd name="T0" fmla="*/ 20 w 21"/>
                  <a:gd name="T1" fmla="*/ 8 h 9"/>
                  <a:gd name="T2" fmla="*/ 18 w 21"/>
                  <a:gd name="T3" fmla="*/ 9 h 9"/>
                  <a:gd name="T4" fmla="*/ 8 w 21"/>
                  <a:gd name="T5" fmla="*/ 3 h 9"/>
                  <a:gd name="T6" fmla="*/ 2 w 21"/>
                  <a:gd name="T7" fmla="*/ 3 h 9"/>
                  <a:gd name="T8" fmla="*/ 0 w 21"/>
                  <a:gd name="T9" fmla="*/ 3 h 9"/>
                  <a:gd name="T10" fmla="*/ 0 w 21"/>
                  <a:gd name="T11" fmla="*/ 2 h 9"/>
                  <a:gd name="T12" fmla="*/ 9 w 21"/>
                  <a:gd name="T13" fmla="*/ 1 h 9"/>
                  <a:gd name="T14" fmla="*/ 20 w 21"/>
                  <a:gd name="T15" fmla="*/ 7 h 9"/>
                  <a:gd name="T16" fmla="*/ 20 w 21"/>
                  <a:gd name="T17" fmla="*/ 8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 h="9">
                    <a:moveTo>
                      <a:pt x="20" y="8"/>
                    </a:moveTo>
                    <a:cubicBezTo>
                      <a:pt x="20" y="9"/>
                      <a:pt x="19" y="9"/>
                      <a:pt x="18" y="9"/>
                    </a:cubicBezTo>
                    <a:cubicBezTo>
                      <a:pt x="16" y="7"/>
                      <a:pt x="12" y="4"/>
                      <a:pt x="8" y="3"/>
                    </a:cubicBezTo>
                    <a:cubicBezTo>
                      <a:pt x="5" y="3"/>
                      <a:pt x="3" y="3"/>
                      <a:pt x="2" y="3"/>
                    </a:cubicBezTo>
                    <a:cubicBezTo>
                      <a:pt x="1" y="4"/>
                      <a:pt x="1" y="4"/>
                      <a:pt x="0" y="3"/>
                    </a:cubicBezTo>
                    <a:cubicBezTo>
                      <a:pt x="0" y="3"/>
                      <a:pt x="0" y="2"/>
                      <a:pt x="0" y="2"/>
                    </a:cubicBezTo>
                    <a:cubicBezTo>
                      <a:pt x="2" y="1"/>
                      <a:pt x="5" y="0"/>
                      <a:pt x="9" y="1"/>
                    </a:cubicBezTo>
                    <a:cubicBezTo>
                      <a:pt x="13" y="3"/>
                      <a:pt x="18" y="6"/>
                      <a:pt x="20" y="7"/>
                    </a:cubicBezTo>
                    <a:cubicBezTo>
                      <a:pt x="21" y="7"/>
                      <a:pt x="21" y="8"/>
                      <a:pt x="20" y="8"/>
                    </a:cubicBezTo>
                    <a:close/>
                  </a:path>
                </a:pathLst>
              </a:custGeom>
              <a:solidFill>
                <a:srgbClr val="F5F5F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763" name="Freeform 259"/>
              <p:cNvSpPr/>
              <p:nvPr/>
            </p:nvSpPr>
            <p:spPr bwMode="auto">
              <a:xfrm>
                <a:off x="5922" y="4029"/>
                <a:ext cx="85" cy="46"/>
              </a:xfrm>
              <a:custGeom>
                <a:avLst/>
                <a:gdLst>
                  <a:gd name="T0" fmla="*/ 42 w 85"/>
                  <a:gd name="T1" fmla="*/ 5 h 46"/>
                  <a:gd name="T2" fmla="*/ 31 w 85"/>
                  <a:gd name="T3" fmla="*/ 17 h 46"/>
                  <a:gd name="T4" fmla="*/ 3 w 85"/>
                  <a:gd name="T5" fmla="*/ 34 h 46"/>
                  <a:gd name="T6" fmla="*/ 0 w 85"/>
                  <a:gd name="T7" fmla="*/ 39 h 46"/>
                  <a:gd name="T8" fmla="*/ 1 w 85"/>
                  <a:gd name="T9" fmla="*/ 42 h 46"/>
                  <a:gd name="T10" fmla="*/ 14 w 85"/>
                  <a:gd name="T11" fmla="*/ 46 h 46"/>
                  <a:gd name="T12" fmla="*/ 44 w 85"/>
                  <a:gd name="T13" fmla="*/ 39 h 46"/>
                  <a:gd name="T14" fmla="*/ 83 w 85"/>
                  <a:gd name="T15" fmla="*/ 27 h 46"/>
                  <a:gd name="T16" fmla="*/ 85 w 85"/>
                  <a:gd name="T17" fmla="*/ 16 h 46"/>
                  <a:gd name="T18" fmla="*/ 82 w 85"/>
                  <a:gd name="T19" fmla="*/ 0 h 46"/>
                  <a:gd name="T20" fmla="*/ 42 w 85"/>
                  <a:gd name="T21" fmla="*/ 5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5" h="46">
                    <a:moveTo>
                      <a:pt x="42" y="5"/>
                    </a:moveTo>
                    <a:cubicBezTo>
                      <a:pt x="31" y="17"/>
                      <a:pt x="31" y="17"/>
                      <a:pt x="31" y="17"/>
                    </a:cubicBezTo>
                    <a:cubicBezTo>
                      <a:pt x="31" y="17"/>
                      <a:pt x="5" y="33"/>
                      <a:pt x="3" y="34"/>
                    </a:cubicBezTo>
                    <a:cubicBezTo>
                      <a:pt x="2" y="35"/>
                      <a:pt x="0" y="37"/>
                      <a:pt x="0" y="39"/>
                    </a:cubicBezTo>
                    <a:cubicBezTo>
                      <a:pt x="1" y="40"/>
                      <a:pt x="1" y="41"/>
                      <a:pt x="1" y="42"/>
                    </a:cubicBezTo>
                    <a:cubicBezTo>
                      <a:pt x="4" y="45"/>
                      <a:pt x="9" y="46"/>
                      <a:pt x="14" y="46"/>
                    </a:cubicBezTo>
                    <a:cubicBezTo>
                      <a:pt x="24" y="46"/>
                      <a:pt x="44" y="39"/>
                      <a:pt x="44" y="39"/>
                    </a:cubicBezTo>
                    <a:cubicBezTo>
                      <a:pt x="46" y="37"/>
                      <a:pt x="79" y="32"/>
                      <a:pt x="83" y="27"/>
                    </a:cubicBezTo>
                    <a:cubicBezTo>
                      <a:pt x="85" y="24"/>
                      <a:pt x="85" y="19"/>
                      <a:pt x="85" y="16"/>
                    </a:cubicBezTo>
                    <a:cubicBezTo>
                      <a:pt x="85" y="7"/>
                      <a:pt x="82" y="0"/>
                      <a:pt x="82" y="0"/>
                    </a:cubicBezTo>
                    <a:lnTo>
                      <a:pt x="42" y="5"/>
                    </a:lnTo>
                    <a:close/>
                  </a:path>
                </a:pathLst>
              </a:custGeom>
              <a:solidFill>
                <a:srgbClr val="37393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764" name="Freeform 260"/>
              <p:cNvSpPr/>
              <p:nvPr/>
            </p:nvSpPr>
            <p:spPr bwMode="auto">
              <a:xfrm>
                <a:off x="6009" y="3871"/>
                <a:ext cx="164" cy="258"/>
              </a:xfrm>
              <a:custGeom>
                <a:avLst/>
                <a:gdLst>
                  <a:gd name="T0" fmla="*/ 163 w 164"/>
                  <a:gd name="T1" fmla="*/ 0 h 259"/>
                  <a:gd name="T2" fmla="*/ 110 w 164"/>
                  <a:gd name="T3" fmla="*/ 32 h 259"/>
                  <a:gd name="T4" fmla="*/ 15 w 164"/>
                  <a:gd name="T5" fmla="*/ 129 h 259"/>
                  <a:gd name="T6" fmla="*/ 1 w 164"/>
                  <a:gd name="T7" fmla="*/ 240 h 259"/>
                  <a:gd name="T8" fmla="*/ 44 w 164"/>
                  <a:gd name="T9" fmla="*/ 236 h 259"/>
                  <a:gd name="T10" fmla="*/ 58 w 164"/>
                  <a:gd name="T11" fmla="*/ 143 h 259"/>
                  <a:gd name="T12" fmla="*/ 67 w 164"/>
                  <a:gd name="T13" fmla="*/ 124 h 259"/>
                  <a:gd name="T14" fmla="*/ 135 w 164"/>
                  <a:gd name="T15" fmla="*/ 81 h 259"/>
                  <a:gd name="T16" fmla="*/ 164 w 164"/>
                  <a:gd name="T17" fmla="*/ 40 h 259"/>
                  <a:gd name="T18" fmla="*/ 163 w 164"/>
                  <a:gd name="T19" fmla="*/ 0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259">
                    <a:moveTo>
                      <a:pt x="163" y="0"/>
                    </a:moveTo>
                    <a:cubicBezTo>
                      <a:pt x="110" y="32"/>
                      <a:pt x="110" y="32"/>
                      <a:pt x="110" y="32"/>
                    </a:cubicBezTo>
                    <a:cubicBezTo>
                      <a:pt x="110" y="32"/>
                      <a:pt x="21" y="85"/>
                      <a:pt x="15" y="129"/>
                    </a:cubicBezTo>
                    <a:cubicBezTo>
                      <a:pt x="14" y="145"/>
                      <a:pt x="9" y="186"/>
                      <a:pt x="1" y="240"/>
                    </a:cubicBezTo>
                    <a:cubicBezTo>
                      <a:pt x="0" y="246"/>
                      <a:pt x="21" y="259"/>
                      <a:pt x="44" y="236"/>
                    </a:cubicBezTo>
                    <a:cubicBezTo>
                      <a:pt x="46" y="234"/>
                      <a:pt x="58" y="145"/>
                      <a:pt x="58" y="143"/>
                    </a:cubicBezTo>
                    <a:cubicBezTo>
                      <a:pt x="58" y="143"/>
                      <a:pt x="59" y="133"/>
                      <a:pt x="67" y="124"/>
                    </a:cubicBezTo>
                    <a:cubicBezTo>
                      <a:pt x="73" y="118"/>
                      <a:pt x="135" y="81"/>
                      <a:pt x="135" y="81"/>
                    </a:cubicBezTo>
                    <a:cubicBezTo>
                      <a:pt x="135" y="81"/>
                      <a:pt x="164" y="70"/>
                      <a:pt x="164" y="40"/>
                    </a:cubicBezTo>
                    <a:cubicBezTo>
                      <a:pt x="164" y="33"/>
                      <a:pt x="163" y="0"/>
                      <a:pt x="163" y="0"/>
                    </a:cubicBezTo>
                    <a:close/>
                  </a:path>
                </a:pathLst>
              </a:custGeom>
              <a:solidFill>
                <a:srgbClr val="D3392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765" name="Freeform 261"/>
              <p:cNvSpPr/>
              <p:nvPr/>
            </p:nvSpPr>
            <p:spPr bwMode="auto">
              <a:xfrm>
                <a:off x="6055" y="3730"/>
                <a:ext cx="91" cy="57"/>
              </a:xfrm>
              <a:custGeom>
                <a:avLst/>
                <a:gdLst>
                  <a:gd name="T0" fmla="*/ 79 w 91"/>
                  <a:gd name="T1" fmla="*/ 40 h 57"/>
                  <a:gd name="T2" fmla="*/ 83 w 91"/>
                  <a:gd name="T3" fmla="*/ 19 h 57"/>
                  <a:gd name="T4" fmla="*/ 31 w 91"/>
                  <a:gd name="T5" fmla="*/ 0 h 57"/>
                  <a:gd name="T6" fmla="*/ 0 w 91"/>
                  <a:gd name="T7" fmla="*/ 11 h 57"/>
                  <a:gd name="T8" fmla="*/ 20 w 91"/>
                  <a:gd name="T9" fmla="*/ 57 h 57"/>
                  <a:gd name="T10" fmla="*/ 79 w 91"/>
                  <a:gd name="T11" fmla="*/ 40 h 57"/>
                </a:gdLst>
                <a:ahLst/>
                <a:cxnLst>
                  <a:cxn ang="0">
                    <a:pos x="T0" y="T1"/>
                  </a:cxn>
                  <a:cxn ang="0">
                    <a:pos x="T2" y="T3"/>
                  </a:cxn>
                  <a:cxn ang="0">
                    <a:pos x="T4" y="T5"/>
                  </a:cxn>
                  <a:cxn ang="0">
                    <a:pos x="T6" y="T7"/>
                  </a:cxn>
                  <a:cxn ang="0">
                    <a:pos x="T8" y="T9"/>
                  </a:cxn>
                  <a:cxn ang="0">
                    <a:pos x="T10" y="T11"/>
                  </a:cxn>
                </a:cxnLst>
                <a:rect l="0" t="0" r="r" b="b"/>
                <a:pathLst>
                  <a:path w="91" h="57">
                    <a:moveTo>
                      <a:pt x="79" y="40"/>
                    </a:moveTo>
                    <a:cubicBezTo>
                      <a:pt x="79" y="40"/>
                      <a:pt x="91" y="29"/>
                      <a:pt x="83" y="19"/>
                    </a:cubicBezTo>
                    <a:cubicBezTo>
                      <a:pt x="75" y="9"/>
                      <a:pt x="52" y="0"/>
                      <a:pt x="31" y="0"/>
                    </a:cubicBezTo>
                    <a:cubicBezTo>
                      <a:pt x="10" y="0"/>
                      <a:pt x="0" y="11"/>
                      <a:pt x="0" y="11"/>
                    </a:cubicBezTo>
                    <a:cubicBezTo>
                      <a:pt x="20" y="57"/>
                      <a:pt x="20" y="57"/>
                      <a:pt x="20" y="57"/>
                    </a:cubicBezTo>
                    <a:lnTo>
                      <a:pt x="79" y="40"/>
                    </a:lnTo>
                    <a:close/>
                  </a:path>
                </a:pathLst>
              </a:custGeom>
              <a:solidFill>
                <a:srgbClr val="2EDB7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766" name="Freeform 262"/>
              <p:cNvSpPr/>
              <p:nvPr/>
            </p:nvSpPr>
            <p:spPr bwMode="auto">
              <a:xfrm>
                <a:off x="5992" y="3741"/>
                <a:ext cx="74" cy="139"/>
              </a:xfrm>
              <a:custGeom>
                <a:avLst/>
                <a:gdLst>
                  <a:gd name="T0" fmla="*/ 32 w 74"/>
                  <a:gd name="T1" fmla="*/ 124 h 139"/>
                  <a:gd name="T2" fmla="*/ 67 w 74"/>
                  <a:gd name="T3" fmla="*/ 68 h 139"/>
                  <a:gd name="T4" fmla="*/ 62 w 74"/>
                  <a:gd name="T5" fmla="*/ 2 h 139"/>
                  <a:gd name="T6" fmla="*/ 35 w 74"/>
                  <a:gd name="T7" fmla="*/ 44 h 139"/>
                  <a:gd name="T8" fmla="*/ 6 w 74"/>
                  <a:gd name="T9" fmla="*/ 110 h 139"/>
                  <a:gd name="T10" fmla="*/ 4 w 74"/>
                  <a:gd name="T11" fmla="*/ 139 h 139"/>
                  <a:gd name="T12" fmla="*/ 32 w 74"/>
                  <a:gd name="T13" fmla="*/ 124 h 139"/>
                </a:gdLst>
                <a:ahLst/>
                <a:cxnLst>
                  <a:cxn ang="0">
                    <a:pos x="T0" y="T1"/>
                  </a:cxn>
                  <a:cxn ang="0">
                    <a:pos x="T2" y="T3"/>
                  </a:cxn>
                  <a:cxn ang="0">
                    <a:pos x="T4" y="T5"/>
                  </a:cxn>
                  <a:cxn ang="0">
                    <a:pos x="T6" y="T7"/>
                  </a:cxn>
                  <a:cxn ang="0">
                    <a:pos x="T8" y="T9"/>
                  </a:cxn>
                  <a:cxn ang="0">
                    <a:pos x="T10" y="T11"/>
                  </a:cxn>
                  <a:cxn ang="0">
                    <a:pos x="T12" y="T13"/>
                  </a:cxn>
                </a:cxnLst>
                <a:rect l="0" t="0" r="r" b="b"/>
                <a:pathLst>
                  <a:path w="74" h="139">
                    <a:moveTo>
                      <a:pt x="32" y="124"/>
                    </a:moveTo>
                    <a:cubicBezTo>
                      <a:pt x="36" y="119"/>
                      <a:pt x="67" y="68"/>
                      <a:pt x="67" y="68"/>
                    </a:cubicBezTo>
                    <a:cubicBezTo>
                      <a:pt x="67" y="68"/>
                      <a:pt x="74" y="5"/>
                      <a:pt x="62" y="2"/>
                    </a:cubicBezTo>
                    <a:cubicBezTo>
                      <a:pt x="49" y="0"/>
                      <a:pt x="43" y="19"/>
                      <a:pt x="35" y="44"/>
                    </a:cubicBezTo>
                    <a:cubicBezTo>
                      <a:pt x="33" y="50"/>
                      <a:pt x="8" y="104"/>
                      <a:pt x="6" y="110"/>
                    </a:cubicBezTo>
                    <a:cubicBezTo>
                      <a:pt x="0" y="123"/>
                      <a:pt x="4" y="139"/>
                      <a:pt x="4" y="139"/>
                    </a:cubicBezTo>
                    <a:cubicBezTo>
                      <a:pt x="4" y="139"/>
                      <a:pt x="24" y="132"/>
                      <a:pt x="32" y="124"/>
                    </a:cubicBezTo>
                    <a:close/>
                  </a:path>
                </a:pathLst>
              </a:custGeom>
              <a:solidFill>
                <a:srgbClr val="0FA55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767" name="Freeform 263"/>
              <p:cNvSpPr/>
              <p:nvPr/>
            </p:nvSpPr>
            <p:spPr bwMode="auto">
              <a:xfrm>
                <a:off x="5962" y="3860"/>
                <a:ext cx="147" cy="184"/>
              </a:xfrm>
              <a:custGeom>
                <a:avLst/>
                <a:gdLst>
                  <a:gd name="T0" fmla="*/ 147 w 147"/>
                  <a:gd name="T1" fmla="*/ 0 h 185"/>
                  <a:gd name="T2" fmla="*/ 113 w 147"/>
                  <a:gd name="T3" fmla="*/ 17 h 185"/>
                  <a:gd name="T4" fmla="*/ 29 w 147"/>
                  <a:gd name="T5" fmla="*/ 63 h 185"/>
                  <a:gd name="T6" fmla="*/ 9 w 147"/>
                  <a:gd name="T7" fmla="*/ 96 h 185"/>
                  <a:gd name="T8" fmla="*/ 2 w 147"/>
                  <a:gd name="T9" fmla="*/ 169 h 185"/>
                  <a:gd name="T10" fmla="*/ 5 w 147"/>
                  <a:gd name="T11" fmla="*/ 180 h 185"/>
                  <a:gd name="T12" fmla="*/ 29 w 147"/>
                  <a:gd name="T13" fmla="*/ 181 h 185"/>
                  <a:gd name="T14" fmla="*/ 44 w 147"/>
                  <a:gd name="T15" fmla="*/ 173 h 185"/>
                  <a:gd name="T16" fmla="*/ 56 w 147"/>
                  <a:gd name="T17" fmla="*/ 93 h 185"/>
                  <a:gd name="T18" fmla="*/ 119 w 147"/>
                  <a:gd name="T19" fmla="*/ 69 h 185"/>
                  <a:gd name="T20" fmla="*/ 145 w 147"/>
                  <a:gd name="T21" fmla="*/ 39 h 185"/>
                  <a:gd name="T22" fmla="*/ 147 w 147"/>
                  <a:gd name="T23" fmla="*/ 0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7" h="185">
                    <a:moveTo>
                      <a:pt x="147" y="0"/>
                    </a:moveTo>
                    <a:cubicBezTo>
                      <a:pt x="113" y="17"/>
                      <a:pt x="113" y="17"/>
                      <a:pt x="113" y="17"/>
                    </a:cubicBezTo>
                    <a:cubicBezTo>
                      <a:pt x="29" y="63"/>
                      <a:pt x="29" y="63"/>
                      <a:pt x="29" y="63"/>
                    </a:cubicBezTo>
                    <a:cubicBezTo>
                      <a:pt x="29" y="63"/>
                      <a:pt x="11" y="70"/>
                      <a:pt x="9" y="96"/>
                    </a:cubicBezTo>
                    <a:cubicBezTo>
                      <a:pt x="7" y="115"/>
                      <a:pt x="2" y="169"/>
                      <a:pt x="2" y="169"/>
                    </a:cubicBezTo>
                    <a:cubicBezTo>
                      <a:pt x="0" y="176"/>
                      <a:pt x="1" y="178"/>
                      <a:pt x="5" y="180"/>
                    </a:cubicBezTo>
                    <a:cubicBezTo>
                      <a:pt x="15" y="185"/>
                      <a:pt x="29" y="181"/>
                      <a:pt x="29" y="181"/>
                    </a:cubicBezTo>
                    <a:cubicBezTo>
                      <a:pt x="33" y="180"/>
                      <a:pt x="42" y="177"/>
                      <a:pt x="44" y="173"/>
                    </a:cubicBezTo>
                    <a:cubicBezTo>
                      <a:pt x="56" y="93"/>
                      <a:pt x="56" y="93"/>
                      <a:pt x="56" y="93"/>
                    </a:cubicBezTo>
                    <a:cubicBezTo>
                      <a:pt x="119" y="69"/>
                      <a:pt x="119" y="69"/>
                      <a:pt x="119" y="69"/>
                    </a:cubicBezTo>
                    <a:cubicBezTo>
                      <a:pt x="119" y="69"/>
                      <a:pt x="144" y="58"/>
                      <a:pt x="145" y="39"/>
                    </a:cubicBezTo>
                    <a:cubicBezTo>
                      <a:pt x="146" y="32"/>
                      <a:pt x="147" y="0"/>
                      <a:pt x="147" y="0"/>
                    </a:cubicBezTo>
                    <a:close/>
                  </a:path>
                </a:pathLst>
              </a:custGeom>
              <a:solidFill>
                <a:srgbClr val="AD221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768" name="Freeform 264"/>
              <p:cNvSpPr/>
              <p:nvPr/>
            </p:nvSpPr>
            <p:spPr bwMode="auto">
              <a:xfrm>
                <a:off x="6036" y="3732"/>
                <a:ext cx="148" cy="208"/>
              </a:xfrm>
              <a:custGeom>
                <a:avLst/>
                <a:gdLst>
                  <a:gd name="T0" fmla="*/ 4 w 148"/>
                  <a:gd name="T1" fmla="*/ 19 h 209"/>
                  <a:gd name="T2" fmla="*/ 11 w 148"/>
                  <a:gd name="T3" fmla="*/ 76 h 209"/>
                  <a:gd name="T4" fmla="*/ 34 w 148"/>
                  <a:gd name="T5" fmla="*/ 126 h 209"/>
                  <a:gd name="T6" fmla="*/ 31 w 148"/>
                  <a:gd name="T7" fmla="*/ 154 h 209"/>
                  <a:gd name="T8" fmla="*/ 111 w 148"/>
                  <a:gd name="T9" fmla="*/ 206 h 209"/>
                  <a:gd name="T10" fmla="*/ 135 w 148"/>
                  <a:gd name="T11" fmla="*/ 195 h 209"/>
                  <a:gd name="T12" fmla="*/ 141 w 148"/>
                  <a:gd name="T13" fmla="*/ 140 h 209"/>
                  <a:gd name="T14" fmla="*/ 110 w 148"/>
                  <a:gd name="T15" fmla="*/ 35 h 209"/>
                  <a:gd name="T16" fmla="*/ 75 w 148"/>
                  <a:gd name="T17" fmla="*/ 11 h 209"/>
                  <a:gd name="T18" fmla="*/ 29 w 148"/>
                  <a:gd name="T19" fmla="*/ 0 h 209"/>
                  <a:gd name="T20" fmla="*/ 27 w 148"/>
                  <a:gd name="T21" fmla="*/ 3 h 209"/>
                  <a:gd name="T22" fmla="*/ 4 w 148"/>
                  <a:gd name="T23" fmla="*/ 19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8" h="209">
                    <a:moveTo>
                      <a:pt x="4" y="19"/>
                    </a:moveTo>
                    <a:cubicBezTo>
                      <a:pt x="2" y="36"/>
                      <a:pt x="0" y="47"/>
                      <a:pt x="11" y="76"/>
                    </a:cubicBezTo>
                    <a:cubicBezTo>
                      <a:pt x="34" y="126"/>
                      <a:pt x="34" y="126"/>
                      <a:pt x="34" y="126"/>
                    </a:cubicBezTo>
                    <a:cubicBezTo>
                      <a:pt x="41" y="148"/>
                      <a:pt x="27" y="145"/>
                      <a:pt x="31" y="154"/>
                    </a:cubicBezTo>
                    <a:cubicBezTo>
                      <a:pt x="43" y="186"/>
                      <a:pt x="95" y="209"/>
                      <a:pt x="111" y="206"/>
                    </a:cubicBezTo>
                    <a:cubicBezTo>
                      <a:pt x="128" y="203"/>
                      <a:pt x="135" y="195"/>
                      <a:pt x="135" y="195"/>
                    </a:cubicBezTo>
                    <a:cubicBezTo>
                      <a:pt x="148" y="175"/>
                      <a:pt x="141" y="138"/>
                      <a:pt x="141" y="140"/>
                    </a:cubicBezTo>
                    <a:cubicBezTo>
                      <a:pt x="141" y="140"/>
                      <a:pt x="122" y="60"/>
                      <a:pt x="110" y="35"/>
                    </a:cubicBezTo>
                    <a:cubicBezTo>
                      <a:pt x="107" y="27"/>
                      <a:pt x="87" y="16"/>
                      <a:pt x="75" y="11"/>
                    </a:cubicBezTo>
                    <a:cubicBezTo>
                      <a:pt x="69" y="8"/>
                      <a:pt x="29" y="0"/>
                      <a:pt x="29" y="0"/>
                    </a:cubicBezTo>
                    <a:cubicBezTo>
                      <a:pt x="27" y="3"/>
                      <a:pt x="27" y="3"/>
                      <a:pt x="27" y="3"/>
                    </a:cubicBezTo>
                    <a:cubicBezTo>
                      <a:pt x="27" y="3"/>
                      <a:pt x="5" y="7"/>
                      <a:pt x="4" y="19"/>
                    </a:cubicBezTo>
                  </a:path>
                </a:pathLst>
              </a:custGeom>
              <a:solidFill>
                <a:srgbClr val="1EC16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769" name="Freeform 265"/>
              <p:cNvSpPr/>
              <p:nvPr/>
            </p:nvSpPr>
            <p:spPr bwMode="auto">
              <a:xfrm>
                <a:off x="6026" y="3932"/>
                <a:ext cx="5" cy="5"/>
              </a:xfrm>
              <a:custGeom>
                <a:avLst/>
                <a:gdLst>
                  <a:gd name="T0" fmla="*/ 5 w 5"/>
                  <a:gd name="T1" fmla="*/ 0 h 5"/>
                  <a:gd name="T2" fmla="*/ 5 w 5"/>
                  <a:gd name="T3" fmla="*/ 2 h 5"/>
                  <a:gd name="T4" fmla="*/ 0 w 5"/>
                  <a:gd name="T5" fmla="*/ 5 h 5"/>
                  <a:gd name="T6" fmla="*/ 0 w 5"/>
                  <a:gd name="T7" fmla="*/ 3 h 5"/>
                  <a:gd name="T8" fmla="*/ 5 w 5"/>
                  <a:gd name="T9" fmla="*/ 0 h 5"/>
                </a:gdLst>
                <a:ahLst/>
                <a:cxnLst>
                  <a:cxn ang="0">
                    <a:pos x="T0" y="T1"/>
                  </a:cxn>
                  <a:cxn ang="0">
                    <a:pos x="T2" y="T3"/>
                  </a:cxn>
                  <a:cxn ang="0">
                    <a:pos x="T4" y="T5"/>
                  </a:cxn>
                  <a:cxn ang="0">
                    <a:pos x="T6" y="T7"/>
                  </a:cxn>
                  <a:cxn ang="0">
                    <a:pos x="T8" y="T9"/>
                  </a:cxn>
                </a:cxnLst>
                <a:rect l="0" t="0" r="r" b="b"/>
                <a:pathLst>
                  <a:path w="5" h="5">
                    <a:moveTo>
                      <a:pt x="5" y="0"/>
                    </a:moveTo>
                    <a:lnTo>
                      <a:pt x="5" y="2"/>
                    </a:lnTo>
                    <a:lnTo>
                      <a:pt x="0" y="5"/>
                    </a:lnTo>
                    <a:lnTo>
                      <a:pt x="0" y="3"/>
                    </a:lnTo>
                    <a:lnTo>
                      <a:pt x="5" y="0"/>
                    </a:lnTo>
                    <a:close/>
                  </a:path>
                </a:pathLst>
              </a:custGeom>
              <a:solidFill>
                <a:srgbClr val="39393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770" name="Freeform 266"/>
              <p:cNvSpPr/>
              <p:nvPr/>
            </p:nvSpPr>
            <p:spPr bwMode="auto">
              <a:xfrm>
                <a:off x="6033" y="3928"/>
                <a:ext cx="5" cy="5"/>
              </a:xfrm>
              <a:custGeom>
                <a:avLst/>
                <a:gdLst>
                  <a:gd name="T0" fmla="*/ 5 w 5"/>
                  <a:gd name="T1" fmla="*/ 0 h 5"/>
                  <a:gd name="T2" fmla="*/ 5 w 5"/>
                  <a:gd name="T3" fmla="*/ 2 h 5"/>
                  <a:gd name="T4" fmla="*/ 0 w 5"/>
                  <a:gd name="T5" fmla="*/ 5 h 5"/>
                  <a:gd name="T6" fmla="*/ 0 w 5"/>
                  <a:gd name="T7" fmla="*/ 3 h 5"/>
                  <a:gd name="T8" fmla="*/ 5 w 5"/>
                  <a:gd name="T9" fmla="*/ 0 h 5"/>
                </a:gdLst>
                <a:ahLst/>
                <a:cxnLst>
                  <a:cxn ang="0">
                    <a:pos x="T0" y="T1"/>
                  </a:cxn>
                  <a:cxn ang="0">
                    <a:pos x="T2" y="T3"/>
                  </a:cxn>
                  <a:cxn ang="0">
                    <a:pos x="T4" y="T5"/>
                  </a:cxn>
                  <a:cxn ang="0">
                    <a:pos x="T6" y="T7"/>
                  </a:cxn>
                  <a:cxn ang="0">
                    <a:pos x="T8" y="T9"/>
                  </a:cxn>
                </a:cxnLst>
                <a:rect l="0" t="0" r="r" b="b"/>
                <a:pathLst>
                  <a:path w="5" h="5">
                    <a:moveTo>
                      <a:pt x="5" y="0"/>
                    </a:moveTo>
                    <a:lnTo>
                      <a:pt x="5" y="2"/>
                    </a:lnTo>
                    <a:lnTo>
                      <a:pt x="0" y="5"/>
                    </a:lnTo>
                    <a:lnTo>
                      <a:pt x="0" y="3"/>
                    </a:lnTo>
                    <a:lnTo>
                      <a:pt x="5" y="0"/>
                    </a:lnTo>
                    <a:close/>
                  </a:path>
                </a:pathLst>
              </a:custGeom>
              <a:solidFill>
                <a:srgbClr val="39393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771" name="Freeform 267"/>
              <p:cNvSpPr/>
              <p:nvPr/>
            </p:nvSpPr>
            <p:spPr bwMode="auto">
              <a:xfrm>
                <a:off x="6026" y="3932"/>
                <a:ext cx="5" cy="4"/>
              </a:xfrm>
              <a:custGeom>
                <a:avLst/>
                <a:gdLst>
                  <a:gd name="T0" fmla="*/ 0 w 5"/>
                  <a:gd name="T1" fmla="*/ 4 h 4"/>
                  <a:gd name="T2" fmla="*/ 5 w 5"/>
                  <a:gd name="T3" fmla="*/ 2 h 4"/>
                  <a:gd name="T4" fmla="*/ 5 w 5"/>
                  <a:gd name="T5" fmla="*/ 0 h 4"/>
                  <a:gd name="T6" fmla="*/ 0 w 5"/>
                  <a:gd name="T7" fmla="*/ 3 h 4"/>
                  <a:gd name="T8" fmla="*/ 0 w 5"/>
                  <a:gd name="T9" fmla="*/ 4 h 4"/>
                </a:gdLst>
                <a:ahLst/>
                <a:cxnLst>
                  <a:cxn ang="0">
                    <a:pos x="T0" y="T1"/>
                  </a:cxn>
                  <a:cxn ang="0">
                    <a:pos x="T2" y="T3"/>
                  </a:cxn>
                  <a:cxn ang="0">
                    <a:pos x="T4" y="T5"/>
                  </a:cxn>
                  <a:cxn ang="0">
                    <a:pos x="T6" y="T7"/>
                  </a:cxn>
                  <a:cxn ang="0">
                    <a:pos x="T8" y="T9"/>
                  </a:cxn>
                </a:cxnLst>
                <a:rect l="0" t="0" r="r" b="b"/>
                <a:pathLst>
                  <a:path w="5" h="4">
                    <a:moveTo>
                      <a:pt x="0" y="4"/>
                    </a:moveTo>
                    <a:lnTo>
                      <a:pt x="5" y="2"/>
                    </a:lnTo>
                    <a:lnTo>
                      <a:pt x="5" y="0"/>
                    </a:lnTo>
                    <a:lnTo>
                      <a:pt x="0" y="3"/>
                    </a:lnTo>
                    <a:lnTo>
                      <a:pt x="0" y="4"/>
                    </a:lnTo>
                    <a:close/>
                  </a:path>
                </a:pathLst>
              </a:custGeom>
              <a:solidFill>
                <a:srgbClr val="1C1C1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772" name="Freeform 268"/>
              <p:cNvSpPr/>
              <p:nvPr/>
            </p:nvSpPr>
            <p:spPr bwMode="auto">
              <a:xfrm>
                <a:off x="6034" y="3928"/>
                <a:ext cx="4" cy="4"/>
              </a:xfrm>
              <a:custGeom>
                <a:avLst/>
                <a:gdLst>
                  <a:gd name="T0" fmla="*/ 0 w 4"/>
                  <a:gd name="T1" fmla="*/ 4 h 4"/>
                  <a:gd name="T2" fmla="*/ 4 w 4"/>
                  <a:gd name="T3" fmla="*/ 1 h 4"/>
                  <a:gd name="T4" fmla="*/ 4 w 4"/>
                  <a:gd name="T5" fmla="*/ 0 h 4"/>
                  <a:gd name="T6" fmla="*/ 0 w 4"/>
                  <a:gd name="T7" fmla="*/ 2 h 4"/>
                  <a:gd name="T8" fmla="*/ 0 w 4"/>
                  <a:gd name="T9" fmla="*/ 4 h 4"/>
                </a:gdLst>
                <a:ahLst/>
                <a:cxnLst>
                  <a:cxn ang="0">
                    <a:pos x="T0" y="T1"/>
                  </a:cxn>
                  <a:cxn ang="0">
                    <a:pos x="T2" y="T3"/>
                  </a:cxn>
                  <a:cxn ang="0">
                    <a:pos x="T4" y="T5"/>
                  </a:cxn>
                  <a:cxn ang="0">
                    <a:pos x="T6" y="T7"/>
                  </a:cxn>
                  <a:cxn ang="0">
                    <a:pos x="T8" y="T9"/>
                  </a:cxn>
                </a:cxnLst>
                <a:rect l="0" t="0" r="r" b="b"/>
                <a:pathLst>
                  <a:path w="4" h="4">
                    <a:moveTo>
                      <a:pt x="0" y="4"/>
                    </a:moveTo>
                    <a:lnTo>
                      <a:pt x="4" y="1"/>
                    </a:lnTo>
                    <a:lnTo>
                      <a:pt x="4" y="0"/>
                    </a:lnTo>
                    <a:lnTo>
                      <a:pt x="0" y="2"/>
                    </a:lnTo>
                    <a:lnTo>
                      <a:pt x="0" y="4"/>
                    </a:lnTo>
                    <a:close/>
                  </a:path>
                </a:pathLst>
              </a:custGeom>
              <a:solidFill>
                <a:srgbClr val="1C1C1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773" name="Freeform 269"/>
              <p:cNvSpPr/>
              <p:nvPr/>
            </p:nvSpPr>
            <p:spPr bwMode="auto">
              <a:xfrm>
                <a:off x="5985" y="3869"/>
                <a:ext cx="48" cy="27"/>
              </a:xfrm>
              <a:custGeom>
                <a:avLst/>
                <a:gdLst>
                  <a:gd name="T0" fmla="*/ 3 w 48"/>
                  <a:gd name="T1" fmla="*/ 15 h 27"/>
                  <a:gd name="T2" fmla="*/ 3 w 48"/>
                  <a:gd name="T3" fmla="*/ 9 h 27"/>
                  <a:gd name="T4" fmla="*/ 15 w 48"/>
                  <a:gd name="T5" fmla="*/ 1 h 27"/>
                  <a:gd name="T6" fmla="*/ 25 w 48"/>
                  <a:gd name="T7" fmla="*/ 1 h 27"/>
                  <a:gd name="T8" fmla="*/ 45 w 48"/>
                  <a:gd name="T9" fmla="*/ 12 h 27"/>
                  <a:gd name="T10" fmla="*/ 46 w 48"/>
                  <a:gd name="T11" fmla="*/ 18 h 27"/>
                  <a:gd name="T12" fmla="*/ 33 w 48"/>
                  <a:gd name="T13" fmla="*/ 26 h 27"/>
                  <a:gd name="T14" fmla="*/ 23 w 48"/>
                  <a:gd name="T15" fmla="*/ 26 h 27"/>
                  <a:gd name="T16" fmla="*/ 3 w 48"/>
                  <a:gd name="T17" fmla="*/ 1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27">
                    <a:moveTo>
                      <a:pt x="3" y="15"/>
                    </a:moveTo>
                    <a:cubicBezTo>
                      <a:pt x="0" y="13"/>
                      <a:pt x="0" y="11"/>
                      <a:pt x="3" y="9"/>
                    </a:cubicBezTo>
                    <a:cubicBezTo>
                      <a:pt x="15" y="1"/>
                      <a:pt x="15" y="1"/>
                      <a:pt x="15" y="1"/>
                    </a:cubicBezTo>
                    <a:cubicBezTo>
                      <a:pt x="18" y="0"/>
                      <a:pt x="23" y="0"/>
                      <a:pt x="25" y="1"/>
                    </a:cubicBezTo>
                    <a:cubicBezTo>
                      <a:pt x="45" y="12"/>
                      <a:pt x="45" y="12"/>
                      <a:pt x="45" y="12"/>
                    </a:cubicBezTo>
                    <a:cubicBezTo>
                      <a:pt x="48" y="14"/>
                      <a:pt x="48" y="16"/>
                      <a:pt x="46" y="18"/>
                    </a:cubicBezTo>
                    <a:cubicBezTo>
                      <a:pt x="33" y="26"/>
                      <a:pt x="33" y="26"/>
                      <a:pt x="33" y="26"/>
                    </a:cubicBezTo>
                    <a:cubicBezTo>
                      <a:pt x="30" y="27"/>
                      <a:pt x="26" y="27"/>
                      <a:pt x="23" y="26"/>
                    </a:cubicBezTo>
                    <a:lnTo>
                      <a:pt x="3" y="15"/>
                    </a:lnTo>
                    <a:close/>
                  </a:path>
                </a:pathLst>
              </a:custGeom>
              <a:solidFill>
                <a:srgbClr val="9E9D9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774" name="Freeform 270"/>
              <p:cNvSpPr/>
              <p:nvPr/>
            </p:nvSpPr>
            <p:spPr bwMode="auto">
              <a:xfrm>
                <a:off x="5932" y="3916"/>
                <a:ext cx="186" cy="66"/>
              </a:xfrm>
              <a:custGeom>
                <a:avLst/>
                <a:gdLst>
                  <a:gd name="T0" fmla="*/ 107 w 186"/>
                  <a:gd name="T1" fmla="*/ 61 h 67"/>
                  <a:gd name="T2" fmla="*/ 0 w 186"/>
                  <a:gd name="T3" fmla="*/ 0 h 67"/>
                  <a:gd name="T4" fmla="*/ 0 w 186"/>
                  <a:gd name="T5" fmla="*/ 3 h 67"/>
                  <a:gd name="T6" fmla="*/ 3 w 186"/>
                  <a:gd name="T7" fmla="*/ 8 h 67"/>
                  <a:gd name="T8" fmla="*/ 104 w 186"/>
                  <a:gd name="T9" fmla="*/ 66 h 67"/>
                  <a:gd name="T10" fmla="*/ 110 w 186"/>
                  <a:gd name="T11" fmla="*/ 66 h 67"/>
                  <a:gd name="T12" fmla="*/ 184 w 186"/>
                  <a:gd name="T13" fmla="*/ 22 h 67"/>
                  <a:gd name="T14" fmla="*/ 186 w 186"/>
                  <a:gd name="T15" fmla="*/ 19 h 67"/>
                  <a:gd name="T16" fmla="*/ 186 w 186"/>
                  <a:gd name="T17" fmla="*/ 17 h 67"/>
                  <a:gd name="T18" fmla="*/ 107 w 186"/>
                  <a:gd name="T19" fmla="*/ 6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6" h="67">
                    <a:moveTo>
                      <a:pt x="107" y="61"/>
                    </a:moveTo>
                    <a:cubicBezTo>
                      <a:pt x="0" y="0"/>
                      <a:pt x="0" y="0"/>
                      <a:pt x="0" y="0"/>
                    </a:cubicBezTo>
                    <a:cubicBezTo>
                      <a:pt x="0" y="3"/>
                      <a:pt x="0" y="3"/>
                      <a:pt x="0" y="3"/>
                    </a:cubicBezTo>
                    <a:cubicBezTo>
                      <a:pt x="0" y="5"/>
                      <a:pt x="2" y="7"/>
                      <a:pt x="3" y="8"/>
                    </a:cubicBezTo>
                    <a:cubicBezTo>
                      <a:pt x="104" y="66"/>
                      <a:pt x="104" y="66"/>
                      <a:pt x="104" y="66"/>
                    </a:cubicBezTo>
                    <a:cubicBezTo>
                      <a:pt x="106" y="67"/>
                      <a:pt x="108" y="67"/>
                      <a:pt x="110" y="66"/>
                    </a:cubicBezTo>
                    <a:cubicBezTo>
                      <a:pt x="184" y="22"/>
                      <a:pt x="184" y="22"/>
                      <a:pt x="184" y="22"/>
                    </a:cubicBezTo>
                    <a:cubicBezTo>
                      <a:pt x="185" y="22"/>
                      <a:pt x="186" y="20"/>
                      <a:pt x="186" y="19"/>
                    </a:cubicBezTo>
                    <a:cubicBezTo>
                      <a:pt x="186" y="17"/>
                      <a:pt x="186" y="17"/>
                      <a:pt x="186" y="17"/>
                    </a:cubicBezTo>
                    <a:lnTo>
                      <a:pt x="107" y="61"/>
                    </a:lnTo>
                    <a:close/>
                  </a:path>
                </a:pathLst>
              </a:custGeom>
              <a:solidFill>
                <a:srgbClr val="84848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775" name="Freeform 271"/>
              <p:cNvSpPr/>
              <p:nvPr/>
            </p:nvSpPr>
            <p:spPr bwMode="auto">
              <a:xfrm>
                <a:off x="5932" y="3879"/>
                <a:ext cx="187" cy="97"/>
              </a:xfrm>
              <a:custGeom>
                <a:avLst/>
                <a:gdLst>
                  <a:gd name="T0" fmla="*/ 184 w 187"/>
                  <a:gd name="T1" fmla="*/ 51 h 98"/>
                  <a:gd name="T2" fmla="*/ 184 w 187"/>
                  <a:gd name="T3" fmla="*/ 57 h 98"/>
                  <a:gd name="T4" fmla="*/ 107 w 187"/>
                  <a:gd name="T5" fmla="*/ 98 h 98"/>
                  <a:gd name="T6" fmla="*/ 0 w 187"/>
                  <a:gd name="T7" fmla="*/ 37 h 98"/>
                  <a:gd name="T8" fmla="*/ 77 w 187"/>
                  <a:gd name="T9" fmla="*/ 2 h 98"/>
                  <a:gd name="T10" fmla="*/ 88 w 187"/>
                  <a:gd name="T11" fmla="*/ 2 h 98"/>
                  <a:gd name="T12" fmla="*/ 184 w 187"/>
                  <a:gd name="T13" fmla="*/ 51 h 98"/>
                </a:gdLst>
                <a:ahLst/>
                <a:cxnLst>
                  <a:cxn ang="0">
                    <a:pos x="T0" y="T1"/>
                  </a:cxn>
                  <a:cxn ang="0">
                    <a:pos x="T2" y="T3"/>
                  </a:cxn>
                  <a:cxn ang="0">
                    <a:pos x="T4" y="T5"/>
                  </a:cxn>
                  <a:cxn ang="0">
                    <a:pos x="T6" y="T7"/>
                  </a:cxn>
                  <a:cxn ang="0">
                    <a:pos x="T8" y="T9"/>
                  </a:cxn>
                  <a:cxn ang="0">
                    <a:pos x="T10" y="T11"/>
                  </a:cxn>
                  <a:cxn ang="0">
                    <a:pos x="T12" y="T13"/>
                  </a:cxn>
                </a:cxnLst>
                <a:rect l="0" t="0" r="r" b="b"/>
                <a:pathLst>
                  <a:path w="187" h="98">
                    <a:moveTo>
                      <a:pt x="184" y="51"/>
                    </a:moveTo>
                    <a:cubicBezTo>
                      <a:pt x="187" y="52"/>
                      <a:pt x="187" y="56"/>
                      <a:pt x="184" y="57"/>
                    </a:cubicBezTo>
                    <a:cubicBezTo>
                      <a:pt x="107" y="98"/>
                      <a:pt x="107" y="98"/>
                      <a:pt x="107" y="98"/>
                    </a:cubicBezTo>
                    <a:cubicBezTo>
                      <a:pt x="0" y="37"/>
                      <a:pt x="0" y="37"/>
                      <a:pt x="0" y="37"/>
                    </a:cubicBezTo>
                    <a:cubicBezTo>
                      <a:pt x="77" y="2"/>
                      <a:pt x="77" y="2"/>
                      <a:pt x="77" y="2"/>
                    </a:cubicBezTo>
                    <a:cubicBezTo>
                      <a:pt x="81" y="0"/>
                      <a:pt x="85" y="0"/>
                      <a:pt x="88" y="2"/>
                    </a:cubicBezTo>
                    <a:lnTo>
                      <a:pt x="184" y="51"/>
                    </a:lnTo>
                    <a:close/>
                  </a:path>
                </a:pathLst>
              </a:custGeom>
              <a:solidFill>
                <a:srgbClr val="EAE9E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776" name="Freeform 272"/>
              <p:cNvSpPr/>
              <p:nvPr/>
            </p:nvSpPr>
            <p:spPr bwMode="auto">
              <a:xfrm>
                <a:off x="5945" y="3890"/>
                <a:ext cx="138" cy="80"/>
              </a:xfrm>
              <a:custGeom>
                <a:avLst/>
                <a:gdLst>
                  <a:gd name="T0" fmla="*/ 136 w 138"/>
                  <a:gd name="T1" fmla="*/ 56 h 81"/>
                  <a:gd name="T2" fmla="*/ 134 w 138"/>
                  <a:gd name="T3" fmla="*/ 61 h 81"/>
                  <a:gd name="T4" fmla="*/ 100 w 138"/>
                  <a:gd name="T5" fmla="*/ 80 h 81"/>
                  <a:gd name="T6" fmla="*/ 92 w 138"/>
                  <a:gd name="T7" fmla="*/ 78 h 81"/>
                  <a:gd name="T8" fmla="*/ 2 w 138"/>
                  <a:gd name="T9" fmla="*/ 26 h 81"/>
                  <a:gd name="T10" fmla="*/ 2 w 138"/>
                  <a:gd name="T11" fmla="*/ 22 h 81"/>
                  <a:gd name="T12" fmla="*/ 35 w 138"/>
                  <a:gd name="T13" fmla="*/ 2 h 81"/>
                  <a:gd name="T14" fmla="*/ 40 w 138"/>
                  <a:gd name="T15" fmla="*/ 1 h 81"/>
                  <a:gd name="T16" fmla="*/ 136 w 138"/>
                  <a:gd name="T17" fmla="*/ 56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8" h="81">
                    <a:moveTo>
                      <a:pt x="136" y="56"/>
                    </a:moveTo>
                    <a:cubicBezTo>
                      <a:pt x="137" y="57"/>
                      <a:pt x="138" y="59"/>
                      <a:pt x="134" y="61"/>
                    </a:cubicBezTo>
                    <a:cubicBezTo>
                      <a:pt x="100" y="80"/>
                      <a:pt x="100" y="80"/>
                      <a:pt x="100" y="80"/>
                    </a:cubicBezTo>
                    <a:cubicBezTo>
                      <a:pt x="97" y="81"/>
                      <a:pt x="95" y="80"/>
                      <a:pt x="92" y="78"/>
                    </a:cubicBezTo>
                    <a:cubicBezTo>
                      <a:pt x="2" y="26"/>
                      <a:pt x="2" y="26"/>
                      <a:pt x="2" y="26"/>
                    </a:cubicBezTo>
                    <a:cubicBezTo>
                      <a:pt x="0" y="25"/>
                      <a:pt x="0" y="23"/>
                      <a:pt x="2" y="22"/>
                    </a:cubicBezTo>
                    <a:cubicBezTo>
                      <a:pt x="35" y="2"/>
                      <a:pt x="35" y="2"/>
                      <a:pt x="35" y="2"/>
                    </a:cubicBezTo>
                    <a:cubicBezTo>
                      <a:pt x="37" y="1"/>
                      <a:pt x="39" y="0"/>
                      <a:pt x="40" y="1"/>
                    </a:cubicBezTo>
                    <a:lnTo>
                      <a:pt x="136" y="56"/>
                    </a:lnTo>
                    <a:close/>
                  </a:path>
                </a:pathLst>
              </a:custGeom>
              <a:solidFill>
                <a:srgbClr val="89868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777" name="Freeform 273"/>
              <p:cNvSpPr/>
              <p:nvPr/>
            </p:nvSpPr>
            <p:spPr bwMode="auto">
              <a:xfrm>
                <a:off x="5994" y="3900"/>
                <a:ext cx="11" cy="7"/>
              </a:xfrm>
              <a:custGeom>
                <a:avLst/>
                <a:gdLst>
                  <a:gd name="T0" fmla="*/ 11 w 11"/>
                  <a:gd name="T1" fmla="*/ 3 h 7"/>
                  <a:gd name="T2" fmla="*/ 11 w 11"/>
                  <a:gd name="T3" fmla="*/ 4 h 7"/>
                  <a:gd name="T4" fmla="*/ 6 w 11"/>
                  <a:gd name="T5" fmla="*/ 7 h 7"/>
                  <a:gd name="T6" fmla="*/ 5 w 11"/>
                  <a:gd name="T7" fmla="*/ 7 h 7"/>
                  <a:gd name="T8" fmla="*/ 0 w 11"/>
                  <a:gd name="T9" fmla="*/ 4 h 7"/>
                  <a:gd name="T10" fmla="*/ 0 w 11"/>
                  <a:gd name="T11" fmla="*/ 3 h 7"/>
                  <a:gd name="T12" fmla="*/ 5 w 11"/>
                  <a:gd name="T13" fmla="*/ 0 h 7"/>
                  <a:gd name="T14" fmla="*/ 6 w 11"/>
                  <a:gd name="T15" fmla="*/ 0 h 7"/>
                  <a:gd name="T16" fmla="*/ 11 w 11"/>
                  <a:gd name="T17"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7">
                    <a:moveTo>
                      <a:pt x="11" y="3"/>
                    </a:moveTo>
                    <a:cubicBezTo>
                      <a:pt x="11" y="3"/>
                      <a:pt x="11" y="4"/>
                      <a:pt x="11" y="4"/>
                    </a:cubicBezTo>
                    <a:cubicBezTo>
                      <a:pt x="6" y="7"/>
                      <a:pt x="6" y="7"/>
                      <a:pt x="6" y="7"/>
                    </a:cubicBezTo>
                    <a:cubicBezTo>
                      <a:pt x="6" y="7"/>
                      <a:pt x="5" y="7"/>
                      <a:pt x="5" y="7"/>
                    </a:cubicBezTo>
                    <a:cubicBezTo>
                      <a:pt x="0" y="4"/>
                      <a:pt x="0" y="4"/>
                      <a:pt x="0" y="4"/>
                    </a:cubicBezTo>
                    <a:cubicBezTo>
                      <a:pt x="0" y="4"/>
                      <a:pt x="0" y="3"/>
                      <a:pt x="0" y="3"/>
                    </a:cubicBezTo>
                    <a:cubicBezTo>
                      <a:pt x="5" y="0"/>
                      <a:pt x="5" y="0"/>
                      <a:pt x="5" y="0"/>
                    </a:cubicBezTo>
                    <a:cubicBezTo>
                      <a:pt x="5" y="0"/>
                      <a:pt x="6" y="0"/>
                      <a:pt x="6" y="0"/>
                    </a:cubicBezTo>
                    <a:lnTo>
                      <a:pt x="11" y="3"/>
                    </a:lnTo>
                    <a:close/>
                  </a:path>
                </a:pathLst>
              </a:custGeom>
              <a:solidFill>
                <a:srgbClr val="4A4A4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778" name="Freeform 274"/>
              <p:cNvSpPr/>
              <p:nvPr/>
            </p:nvSpPr>
            <p:spPr bwMode="auto">
              <a:xfrm>
                <a:off x="5971" y="3924"/>
                <a:ext cx="12" cy="7"/>
              </a:xfrm>
              <a:custGeom>
                <a:avLst/>
                <a:gdLst>
                  <a:gd name="T0" fmla="*/ 11 w 12"/>
                  <a:gd name="T1" fmla="*/ 3 h 7"/>
                  <a:gd name="T2" fmla="*/ 11 w 12"/>
                  <a:gd name="T3" fmla="*/ 4 h 7"/>
                  <a:gd name="T4" fmla="*/ 7 w 12"/>
                  <a:gd name="T5" fmla="*/ 7 h 7"/>
                  <a:gd name="T6" fmla="*/ 5 w 12"/>
                  <a:gd name="T7" fmla="*/ 7 h 7"/>
                  <a:gd name="T8" fmla="*/ 1 w 12"/>
                  <a:gd name="T9" fmla="*/ 4 h 7"/>
                  <a:gd name="T10" fmla="*/ 1 w 12"/>
                  <a:gd name="T11" fmla="*/ 3 h 7"/>
                  <a:gd name="T12" fmla="*/ 5 w 12"/>
                  <a:gd name="T13" fmla="*/ 0 h 7"/>
                  <a:gd name="T14" fmla="*/ 7 w 12"/>
                  <a:gd name="T15" fmla="*/ 0 h 7"/>
                  <a:gd name="T16" fmla="*/ 11 w 12"/>
                  <a:gd name="T17"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7">
                    <a:moveTo>
                      <a:pt x="11" y="3"/>
                    </a:moveTo>
                    <a:cubicBezTo>
                      <a:pt x="12" y="3"/>
                      <a:pt x="12" y="4"/>
                      <a:pt x="11" y="4"/>
                    </a:cubicBezTo>
                    <a:cubicBezTo>
                      <a:pt x="7" y="7"/>
                      <a:pt x="7" y="7"/>
                      <a:pt x="7" y="7"/>
                    </a:cubicBezTo>
                    <a:cubicBezTo>
                      <a:pt x="6" y="7"/>
                      <a:pt x="6" y="7"/>
                      <a:pt x="5" y="7"/>
                    </a:cubicBezTo>
                    <a:cubicBezTo>
                      <a:pt x="1" y="4"/>
                      <a:pt x="1" y="4"/>
                      <a:pt x="1" y="4"/>
                    </a:cubicBezTo>
                    <a:cubicBezTo>
                      <a:pt x="0" y="4"/>
                      <a:pt x="0" y="3"/>
                      <a:pt x="1" y="3"/>
                    </a:cubicBezTo>
                    <a:cubicBezTo>
                      <a:pt x="5" y="0"/>
                      <a:pt x="5" y="0"/>
                      <a:pt x="5" y="0"/>
                    </a:cubicBezTo>
                    <a:cubicBezTo>
                      <a:pt x="6" y="0"/>
                      <a:pt x="6" y="0"/>
                      <a:pt x="7" y="0"/>
                    </a:cubicBezTo>
                    <a:lnTo>
                      <a:pt x="11" y="3"/>
                    </a:lnTo>
                    <a:close/>
                  </a:path>
                </a:pathLst>
              </a:custGeom>
              <a:solidFill>
                <a:srgbClr val="4A4A4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779" name="Freeform 275"/>
              <p:cNvSpPr/>
              <p:nvPr/>
            </p:nvSpPr>
            <p:spPr bwMode="auto">
              <a:xfrm>
                <a:off x="5979" y="3929"/>
                <a:ext cx="12" cy="6"/>
              </a:xfrm>
              <a:custGeom>
                <a:avLst/>
                <a:gdLst>
                  <a:gd name="T0" fmla="*/ 11 w 12"/>
                  <a:gd name="T1" fmla="*/ 3 h 6"/>
                  <a:gd name="T2" fmla="*/ 11 w 12"/>
                  <a:gd name="T3" fmla="*/ 3 h 6"/>
                  <a:gd name="T4" fmla="*/ 7 w 12"/>
                  <a:gd name="T5" fmla="*/ 6 h 6"/>
                  <a:gd name="T6" fmla="*/ 5 w 12"/>
                  <a:gd name="T7" fmla="*/ 6 h 6"/>
                  <a:gd name="T8" fmla="*/ 1 w 12"/>
                  <a:gd name="T9" fmla="*/ 3 h 6"/>
                  <a:gd name="T10" fmla="*/ 1 w 12"/>
                  <a:gd name="T11" fmla="*/ 3 h 6"/>
                  <a:gd name="T12" fmla="*/ 5 w 12"/>
                  <a:gd name="T13" fmla="*/ 0 h 6"/>
                  <a:gd name="T14" fmla="*/ 7 w 12"/>
                  <a:gd name="T15" fmla="*/ 0 h 6"/>
                  <a:gd name="T16" fmla="*/ 11 w 12"/>
                  <a:gd name="T17"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6">
                    <a:moveTo>
                      <a:pt x="11" y="3"/>
                    </a:moveTo>
                    <a:cubicBezTo>
                      <a:pt x="12" y="3"/>
                      <a:pt x="12" y="3"/>
                      <a:pt x="11" y="3"/>
                    </a:cubicBezTo>
                    <a:cubicBezTo>
                      <a:pt x="7" y="6"/>
                      <a:pt x="7" y="6"/>
                      <a:pt x="7" y="6"/>
                    </a:cubicBezTo>
                    <a:cubicBezTo>
                      <a:pt x="6" y="6"/>
                      <a:pt x="6" y="6"/>
                      <a:pt x="5" y="6"/>
                    </a:cubicBezTo>
                    <a:cubicBezTo>
                      <a:pt x="1" y="3"/>
                      <a:pt x="1" y="3"/>
                      <a:pt x="1" y="3"/>
                    </a:cubicBezTo>
                    <a:cubicBezTo>
                      <a:pt x="0" y="3"/>
                      <a:pt x="0" y="3"/>
                      <a:pt x="1" y="3"/>
                    </a:cubicBezTo>
                    <a:cubicBezTo>
                      <a:pt x="5" y="0"/>
                      <a:pt x="5" y="0"/>
                      <a:pt x="5" y="0"/>
                    </a:cubicBezTo>
                    <a:cubicBezTo>
                      <a:pt x="6" y="0"/>
                      <a:pt x="6" y="0"/>
                      <a:pt x="7" y="0"/>
                    </a:cubicBezTo>
                    <a:lnTo>
                      <a:pt x="11" y="3"/>
                    </a:lnTo>
                    <a:close/>
                  </a:path>
                </a:pathLst>
              </a:custGeom>
              <a:solidFill>
                <a:srgbClr val="4A4A4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780" name="Freeform 276"/>
              <p:cNvSpPr/>
              <p:nvPr/>
            </p:nvSpPr>
            <p:spPr bwMode="auto">
              <a:xfrm>
                <a:off x="5987" y="3933"/>
                <a:ext cx="12" cy="6"/>
              </a:xfrm>
              <a:custGeom>
                <a:avLst/>
                <a:gdLst>
                  <a:gd name="T0" fmla="*/ 11 w 12"/>
                  <a:gd name="T1" fmla="*/ 3 h 7"/>
                  <a:gd name="T2" fmla="*/ 11 w 12"/>
                  <a:gd name="T3" fmla="*/ 4 h 7"/>
                  <a:gd name="T4" fmla="*/ 7 w 12"/>
                  <a:gd name="T5" fmla="*/ 7 h 7"/>
                  <a:gd name="T6" fmla="*/ 5 w 12"/>
                  <a:gd name="T7" fmla="*/ 7 h 7"/>
                  <a:gd name="T8" fmla="*/ 1 w 12"/>
                  <a:gd name="T9" fmla="*/ 4 h 7"/>
                  <a:gd name="T10" fmla="*/ 1 w 12"/>
                  <a:gd name="T11" fmla="*/ 3 h 7"/>
                  <a:gd name="T12" fmla="*/ 5 w 12"/>
                  <a:gd name="T13" fmla="*/ 0 h 7"/>
                  <a:gd name="T14" fmla="*/ 7 w 12"/>
                  <a:gd name="T15" fmla="*/ 0 h 7"/>
                  <a:gd name="T16" fmla="*/ 11 w 12"/>
                  <a:gd name="T17"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7">
                    <a:moveTo>
                      <a:pt x="11" y="3"/>
                    </a:moveTo>
                    <a:cubicBezTo>
                      <a:pt x="12" y="3"/>
                      <a:pt x="12" y="4"/>
                      <a:pt x="11" y="4"/>
                    </a:cubicBezTo>
                    <a:cubicBezTo>
                      <a:pt x="7" y="7"/>
                      <a:pt x="7" y="7"/>
                      <a:pt x="7" y="7"/>
                    </a:cubicBezTo>
                    <a:cubicBezTo>
                      <a:pt x="6" y="7"/>
                      <a:pt x="6" y="7"/>
                      <a:pt x="5" y="7"/>
                    </a:cubicBezTo>
                    <a:cubicBezTo>
                      <a:pt x="1" y="4"/>
                      <a:pt x="1" y="4"/>
                      <a:pt x="1" y="4"/>
                    </a:cubicBezTo>
                    <a:cubicBezTo>
                      <a:pt x="0" y="4"/>
                      <a:pt x="0" y="3"/>
                      <a:pt x="1" y="3"/>
                    </a:cubicBezTo>
                    <a:cubicBezTo>
                      <a:pt x="5" y="0"/>
                      <a:pt x="5" y="0"/>
                      <a:pt x="5" y="0"/>
                    </a:cubicBezTo>
                    <a:cubicBezTo>
                      <a:pt x="6" y="0"/>
                      <a:pt x="6" y="0"/>
                      <a:pt x="7" y="0"/>
                    </a:cubicBezTo>
                    <a:lnTo>
                      <a:pt x="11" y="3"/>
                    </a:lnTo>
                    <a:close/>
                  </a:path>
                </a:pathLst>
              </a:custGeom>
              <a:solidFill>
                <a:srgbClr val="4A4A4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781" name="Freeform 277"/>
              <p:cNvSpPr/>
              <p:nvPr/>
            </p:nvSpPr>
            <p:spPr bwMode="auto">
              <a:xfrm>
                <a:off x="5970" y="3896"/>
                <a:ext cx="19" cy="11"/>
              </a:xfrm>
              <a:custGeom>
                <a:avLst/>
                <a:gdLst>
                  <a:gd name="T0" fmla="*/ 19 w 19"/>
                  <a:gd name="T1" fmla="*/ 8 h 11"/>
                  <a:gd name="T2" fmla="*/ 19 w 19"/>
                  <a:gd name="T3" fmla="*/ 8 h 11"/>
                  <a:gd name="T4" fmla="*/ 14 w 19"/>
                  <a:gd name="T5" fmla="*/ 11 h 11"/>
                  <a:gd name="T6" fmla="*/ 13 w 19"/>
                  <a:gd name="T7" fmla="*/ 11 h 11"/>
                  <a:gd name="T8" fmla="*/ 0 w 19"/>
                  <a:gd name="T9" fmla="*/ 4 h 11"/>
                  <a:gd name="T10" fmla="*/ 0 w 19"/>
                  <a:gd name="T11" fmla="*/ 3 h 11"/>
                  <a:gd name="T12" fmla="*/ 5 w 19"/>
                  <a:gd name="T13" fmla="*/ 0 h 11"/>
                  <a:gd name="T14" fmla="*/ 6 w 19"/>
                  <a:gd name="T15" fmla="*/ 0 h 11"/>
                  <a:gd name="T16" fmla="*/ 19 w 19"/>
                  <a:gd name="T17" fmla="*/ 8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11">
                    <a:moveTo>
                      <a:pt x="19" y="8"/>
                    </a:moveTo>
                    <a:cubicBezTo>
                      <a:pt x="19" y="8"/>
                      <a:pt x="19" y="8"/>
                      <a:pt x="19" y="8"/>
                    </a:cubicBezTo>
                    <a:cubicBezTo>
                      <a:pt x="14" y="11"/>
                      <a:pt x="14" y="11"/>
                      <a:pt x="14" y="11"/>
                    </a:cubicBezTo>
                    <a:cubicBezTo>
                      <a:pt x="14" y="11"/>
                      <a:pt x="13" y="11"/>
                      <a:pt x="13" y="11"/>
                    </a:cubicBezTo>
                    <a:cubicBezTo>
                      <a:pt x="0" y="4"/>
                      <a:pt x="0" y="4"/>
                      <a:pt x="0" y="4"/>
                    </a:cubicBezTo>
                    <a:cubicBezTo>
                      <a:pt x="0" y="4"/>
                      <a:pt x="0" y="3"/>
                      <a:pt x="0" y="3"/>
                    </a:cubicBezTo>
                    <a:cubicBezTo>
                      <a:pt x="5" y="0"/>
                      <a:pt x="5" y="0"/>
                      <a:pt x="5" y="0"/>
                    </a:cubicBezTo>
                    <a:cubicBezTo>
                      <a:pt x="5" y="0"/>
                      <a:pt x="6" y="0"/>
                      <a:pt x="6" y="0"/>
                    </a:cubicBezTo>
                    <a:lnTo>
                      <a:pt x="19" y="8"/>
                    </a:lnTo>
                    <a:close/>
                  </a:path>
                </a:pathLst>
              </a:custGeom>
              <a:solidFill>
                <a:srgbClr val="4A4A4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782" name="Freeform 278"/>
              <p:cNvSpPr/>
              <p:nvPr/>
            </p:nvSpPr>
            <p:spPr bwMode="auto">
              <a:xfrm>
                <a:off x="5985" y="3905"/>
                <a:ext cx="12" cy="7"/>
              </a:xfrm>
              <a:custGeom>
                <a:avLst/>
                <a:gdLst>
                  <a:gd name="T0" fmla="*/ 12 w 12"/>
                  <a:gd name="T1" fmla="*/ 3 h 7"/>
                  <a:gd name="T2" fmla="*/ 12 w 12"/>
                  <a:gd name="T3" fmla="*/ 4 h 7"/>
                  <a:gd name="T4" fmla="*/ 7 w 12"/>
                  <a:gd name="T5" fmla="*/ 6 h 7"/>
                  <a:gd name="T6" fmla="*/ 5 w 12"/>
                  <a:gd name="T7" fmla="*/ 6 h 7"/>
                  <a:gd name="T8" fmla="*/ 1 w 12"/>
                  <a:gd name="T9" fmla="*/ 4 h 7"/>
                  <a:gd name="T10" fmla="*/ 1 w 12"/>
                  <a:gd name="T11" fmla="*/ 3 h 7"/>
                  <a:gd name="T12" fmla="*/ 5 w 12"/>
                  <a:gd name="T13" fmla="*/ 0 h 7"/>
                  <a:gd name="T14" fmla="*/ 7 w 12"/>
                  <a:gd name="T15" fmla="*/ 0 h 7"/>
                  <a:gd name="T16" fmla="*/ 12 w 12"/>
                  <a:gd name="T17"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7">
                    <a:moveTo>
                      <a:pt x="12" y="3"/>
                    </a:moveTo>
                    <a:cubicBezTo>
                      <a:pt x="12" y="3"/>
                      <a:pt x="12" y="3"/>
                      <a:pt x="12" y="4"/>
                    </a:cubicBezTo>
                    <a:cubicBezTo>
                      <a:pt x="7" y="6"/>
                      <a:pt x="7" y="6"/>
                      <a:pt x="7" y="6"/>
                    </a:cubicBezTo>
                    <a:cubicBezTo>
                      <a:pt x="7" y="7"/>
                      <a:pt x="6" y="7"/>
                      <a:pt x="5" y="6"/>
                    </a:cubicBezTo>
                    <a:cubicBezTo>
                      <a:pt x="1" y="4"/>
                      <a:pt x="1" y="4"/>
                      <a:pt x="1" y="4"/>
                    </a:cubicBezTo>
                    <a:cubicBezTo>
                      <a:pt x="0" y="3"/>
                      <a:pt x="0" y="3"/>
                      <a:pt x="1" y="3"/>
                    </a:cubicBezTo>
                    <a:cubicBezTo>
                      <a:pt x="5" y="0"/>
                      <a:pt x="5" y="0"/>
                      <a:pt x="5" y="0"/>
                    </a:cubicBezTo>
                    <a:cubicBezTo>
                      <a:pt x="6" y="0"/>
                      <a:pt x="6" y="0"/>
                      <a:pt x="7" y="0"/>
                    </a:cubicBezTo>
                    <a:lnTo>
                      <a:pt x="12" y="3"/>
                    </a:lnTo>
                    <a:close/>
                  </a:path>
                </a:pathLst>
              </a:custGeom>
              <a:solidFill>
                <a:srgbClr val="4A4A4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783" name="Freeform 279"/>
              <p:cNvSpPr/>
              <p:nvPr/>
            </p:nvSpPr>
            <p:spPr bwMode="auto">
              <a:xfrm>
                <a:off x="5994" y="3910"/>
                <a:ext cx="12" cy="7"/>
              </a:xfrm>
              <a:custGeom>
                <a:avLst/>
                <a:gdLst>
                  <a:gd name="T0" fmla="*/ 11 w 12"/>
                  <a:gd name="T1" fmla="*/ 3 h 7"/>
                  <a:gd name="T2" fmla="*/ 11 w 12"/>
                  <a:gd name="T3" fmla="*/ 4 h 7"/>
                  <a:gd name="T4" fmla="*/ 7 w 12"/>
                  <a:gd name="T5" fmla="*/ 6 h 7"/>
                  <a:gd name="T6" fmla="*/ 5 w 12"/>
                  <a:gd name="T7" fmla="*/ 6 h 7"/>
                  <a:gd name="T8" fmla="*/ 0 w 12"/>
                  <a:gd name="T9" fmla="*/ 4 h 7"/>
                  <a:gd name="T10" fmla="*/ 0 w 12"/>
                  <a:gd name="T11" fmla="*/ 3 h 7"/>
                  <a:gd name="T12" fmla="*/ 5 w 12"/>
                  <a:gd name="T13" fmla="*/ 0 h 7"/>
                  <a:gd name="T14" fmla="*/ 7 w 12"/>
                  <a:gd name="T15" fmla="*/ 0 h 7"/>
                  <a:gd name="T16" fmla="*/ 11 w 12"/>
                  <a:gd name="T17"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7">
                    <a:moveTo>
                      <a:pt x="11" y="3"/>
                    </a:moveTo>
                    <a:cubicBezTo>
                      <a:pt x="12" y="3"/>
                      <a:pt x="12" y="3"/>
                      <a:pt x="11" y="4"/>
                    </a:cubicBezTo>
                    <a:cubicBezTo>
                      <a:pt x="7" y="6"/>
                      <a:pt x="7" y="6"/>
                      <a:pt x="7" y="6"/>
                    </a:cubicBezTo>
                    <a:cubicBezTo>
                      <a:pt x="6" y="7"/>
                      <a:pt x="5" y="7"/>
                      <a:pt x="5" y="6"/>
                    </a:cubicBezTo>
                    <a:cubicBezTo>
                      <a:pt x="0" y="4"/>
                      <a:pt x="0" y="4"/>
                      <a:pt x="0" y="4"/>
                    </a:cubicBezTo>
                    <a:cubicBezTo>
                      <a:pt x="0" y="3"/>
                      <a:pt x="0" y="3"/>
                      <a:pt x="0" y="3"/>
                    </a:cubicBezTo>
                    <a:cubicBezTo>
                      <a:pt x="5" y="0"/>
                      <a:pt x="5" y="0"/>
                      <a:pt x="5" y="0"/>
                    </a:cubicBezTo>
                    <a:cubicBezTo>
                      <a:pt x="5" y="0"/>
                      <a:pt x="6" y="0"/>
                      <a:pt x="7" y="0"/>
                    </a:cubicBezTo>
                    <a:lnTo>
                      <a:pt x="11" y="3"/>
                    </a:lnTo>
                    <a:close/>
                  </a:path>
                </a:pathLst>
              </a:custGeom>
              <a:solidFill>
                <a:srgbClr val="4A4A4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784" name="Freeform 280"/>
              <p:cNvSpPr/>
              <p:nvPr/>
            </p:nvSpPr>
            <p:spPr bwMode="auto">
              <a:xfrm>
                <a:off x="6002" y="3914"/>
                <a:ext cx="12" cy="7"/>
              </a:xfrm>
              <a:custGeom>
                <a:avLst/>
                <a:gdLst>
                  <a:gd name="T0" fmla="*/ 11 w 12"/>
                  <a:gd name="T1" fmla="*/ 3 h 7"/>
                  <a:gd name="T2" fmla="*/ 11 w 12"/>
                  <a:gd name="T3" fmla="*/ 4 h 7"/>
                  <a:gd name="T4" fmla="*/ 7 w 12"/>
                  <a:gd name="T5" fmla="*/ 7 h 7"/>
                  <a:gd name="T6" fmla="*/ 5 w 12"/>
                  <a:gd name="T7" fmla="*/ 7 h 7"/>
                  <a:gd name="T8" fmla="*/ 0 w 12"/>
                  <a:gd name="T9" fmla="*/ 4 h 7"/>
                  <a:gd name="T10" fmla="*/ 0 w 12"/>
                  <a:gd name="T11" fmla="*/ 3 h 7"/>
                  <a:gd name="T12" fmla="*/ 5 w 12"/>
                  <a:gd name="T13" fmla="*/ 1 h 7"/>
                  <a:gd name="T14" fmla="*/ 7 w 12"/>
                  <a:gd name="T15" fmla="*/ 1 h 7"/>
                  <a:gd name="T16" fmla="*/ 11 w 12"/>
                  <a:gd name="T17"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7">
                    <a:moveTo>
                      <a:pt x="11" y="3"/>
                    </a:moveTo>
                    <a:cubicBezTo>
                      <a:pt x="12" y="4"/>
                      <a:pt x="12" y="4"/>
                      <a:pt x="11" y="4"/>
                    </a:cubicBezTo>
                    <a:cubicBezTo>
                      <a:pt x="7" y="7"/>
                      <a:pt x="7" y="7"/>
                      <a:pt x="7" y="7"/>
                    </a:cubicBezTo>
                    <a:cubicBezTo>
                      <a:pt x="6" y="7"/>
                      <a:pt x="5" y="7"/>
                      <a:pt x="5" y="7"/>
                    </a:cubicBezTo>
                    <a:cubicBezTo>
                      <a:pt x="0" y="4"/>
                      <a:pt x="0" y="4"/>
                      <a:pt x="0" y="4"/>
                    </a:cubicBezTo>
                    <a:cubicBezTo>
                      <a:pt x="0" y="4"/>
                      <a:pt x="0" y="4"/>
                      <a:pt x="0" y="3"/>
                    </a:cubicBezTo>
                    <a:cubicBezTo>
                      <a:pt x="5" y="1"/>
                      <a:pt x="5" y="1"/>
                      <a:pt x="5" y="1"/>
                    </a:cubicBezTo>
                    <a:cubicBezTo>
                      <a:pt x="5" y="0"/>
                      <a:pt x="6" y="0"/>
                      <a:pt x="7" y="1"/>
                    </a:cubicBezTo>
                    <a:lnTo>
                      <a:pt x="11" y="3"/>
                    </a:lnTo>
                    <a:close/>
                  </a:path>
                </a:pathLst>
              </a:custGeom>
              <a:solidFill>
                <a:srgbClr val="4A4A4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785" name="Freeform 281"/>
              <p:cNvSpPr/>
              <p:nvPr/>
            </p:nvSpPr>
            <p:spPr bwMode="auto">
              <a:xfrm>
                <a:off x="6010" y="3919"/>
                <a:ext cx="12" cy="7"/>
              </a:xfrm>
              <a:custGeom>
                <a:avLst/>
                <a:gdLst>
                  <a:gd name="T0" fmla="*/ 11 w 12"/>
                  <a:gd name="T1" fmla="*/ 3 h 7"/>
                  <a:gd name="T2" fmla="*/ 11 w 12"/>
                  <a:gd name="T3" fmla="*/ 4 h 7"/>
                  <a:gd name="T4" fmla="*/ 7 w 12"/>
                  <a:gd name="T5" fmla="*/ 7 h 7"/>
                  <a:gd name="T6" fmla="*/ 5 w 12"/>
                  <a:gd name="T7" fmla="*/ 7 h 7"/>
                  <a:gd name="T8" fmla="*/ 0 w 12"/>
                  <a:gd name="T9" fmla="*/ 4 h 7"/>
                  <a:gd name="T10" fmla="*/ 0 w 12"/>
                  <a:gd name="T11" fmla="*/ 3 h 7"/>
                  <a:gd name="T12" fmla="*/ 5 w 12"/>
                  <a:gd name="T13" fmla="*/ 0 h 7"/>
                  <a:gd name="T14" fmla="*/ 7 w 12"/>
                  <a:gd name="T15" fmla="*/ 0 h 7"/>
                  <a:gd name="T16" fmla="*/ 11 w 12"/>
                  <a:gd name="T17"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7">
                    <a:moveTo>
                      <a:pt x="11" y="3"/>
                    </a:moveTo>
                    <a:cubicBezTo>
                      <a:pt x="12" y="3"/>
                      <a:pt x="12" y="4"/>
                      <a:pt x="11" y="4"/>
                    </a:cubicBezTo>
                    <a:cubicBezTo>
                      <a:pt x="7" y="7"/>
                      <a:pt x="7" y="7"/>
                      <a:pt x="7" y="7"/>
                    </a:cubicBezTo>
                    <a:cubicBezTo>
                      <a:pt x="6" y="7"/>
                      <a:pt x="5" y="7"/>
                      <a:pt x="5" y="7"/>
                    </a:cubicBezTo>
                    <a:cubicBezTo>
                      <a:pt x="0" y="4"/>
                      <a:pt x="0" y="4"/>
                      <a:pt x="0" y="4"/>
                    </a:cubicBezTo>
                    <a:cubicBezTo>
                      <a:pt x="0" y="4"/>
                      <a:pt x="0" y="3"/>
                      <a:pt x="0" y="3"/>
                    </a:cubicBezTo>
                    <a:cubicBezTo>
                      <a:pt x="5" y="0"/>
                      <a:pt x="5" y="0"/>
                      <a:pt x="5" y="0"/>
                    </a:cubicBezTo>
                    <a:cubicBezTo>
                      <a:pt x="5" y="0"/>
                      <a:pt x="6" y="0"/>
                      <a:pt x="7" y="0"/>
                    </a:cubicBezTo>
                    <a:lnTo>
                      <a:pt x="11" y="3"/>
                    </a:lnTo>
                    <a:close/>
                  </a:path>
                </a:pathLst>
              </a:custGeom>
              <a:solidFill>
                <a:srgbClr val="4A4A4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786" name="Freeform 282"/>
              <p:cNvSpPr/>
              <p:nvPr/>
            </p:nvSpPr>
            <p:spPr bwMode="auto">
              <a:xfrm>
                <a:off x="5962" y="3900"/>
                <a:ext cx="20" cy="12"/>
              </a:xfrm>
              <a:custGeom>
                <a:avLst/>
                <a:gdLst>
                  <a:gd name="T0" fmla="*/ 19 w 20"/>
                  <a:gd name="T1" fmla="*/ 8 h 12"/>
                  <a:gd name="T2" fmla="*/ 19 w 20"/>
                  <a:gd name="T3" fmla="*/ 9 h 12"/>
                  <a:gd name="T4" fmla="*/ 15 w 20"/>
                  <a:gd name="T5" fmla="*/ 12 h 12"/>
                  <a:gd name="T6" fmla="*/ 13 w 20"/>
                  <a:gd name="T7" fmla="*/ 12 h 12"/>
                  <a:gd name="T8" fmla="*/ 0 w 20"/>
                  <a:gd name="T9" fmla="*/ 4 h 12"/>
                  <a:gd name="T10" fmla="*/ 0 w 20"/>
                  <a:gd name="T11" fmla="*/ 3 h 12"/>
                  <a:gd name="T12" fmla="*/ 5 w 20"/>
                  <a:gd name="T13" fmla="*/ 1 h 12"/>
                  <a:gd name="T14" fmla="*/ 7 w 20"/>
                  <a:gd name="T15" fmla="*/ 1 h 12"/>
                  <a:gd name="T16" fmla="*/ 19 w 20"/>
                  <a:gd name="T17" fmla="*/ 8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12">
                    <a:moveTo>
                      <a:pt x="19" y="8"/>
                    </a:moveTo>
                    <a:cubicBezTo>
                      <a:pt x="20" y="8"/>
                      <a:pt x="20" y="9"/>
                      <a:pt x="19" y="9"/>
                    </a:cubicBezTo>
                    <a:cubicBezTo>
                      <a:pt x="15" y="12"/>
                      <a:pt x="15" y="12"/>
                      <a:pt x="15" y="12"/>
                    </a:cubicBezTo>
                    <a:cubicBezTo>
                      <a:pt x="14" y="12"/>
                      <a:pt x="13" y="12"/>
                      <a:pt x="13" y="12"/>
                    </a:cubicBezTo>
                    <a:cubicBezTo>
                      <a:pt x="0" y="4"/>
                      <a:pt x="0" y="4"/>
                      <a:pt x="0" y="4"/>
                    </a:cubicBezTo>
                    <a:cubicBezTo>
                      <a:pt x="0" y="4"/>
                      <a:pt x="0" y="4"/>
                      <a:pt x="0" y="3"/>
                    </a:cubicBezTo>
                    <a:cubicBezTo>
                      <a:pt x="5" y="1"/>
                      <a:pt x="5" y="1"/>
                      <a:pt x="5" y="1"/>
                    </a:cubicBezTo>
                    <a:cubicBezTo>
                      <a:pt x="5" y="0"/>
                      <a:pt x="6" y="0"/>
                      <a:pt x="7" y="1"/>
                    </a:cubicBezTo>
                    <a:lnTo>
                      <a:pt x="19" y="8"/>
                    </a:lnTo>
                    <a:close/>
                  </a:path>
                </a:pathLst>
              </a:custGeom>
              <a:solidFill>
                <a:srgbClr val="4A4A4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787" name="Freeform 283"/>
              <p:cNvSpPr/>
              <p:nvPr/>
            </p:nvSpPr>
            <p:spPr bwMode="auto">
              <a:xfrm>
                <a:off x="5978" y="3910"/>
                <a:ext cx="12" cy="6"/>
              </a:xfrm>
              <a:custGeom>
                <a:avLst/>
                <a:gdLst>
                  <a:gd name="T0" fmla="*/ 11 w 12"/>
                  <a:gd name="T1" fmla="*/ 3 h 6"/>
                  <a:gd name="T2" fmla="*/ 11 w 12"/>
                  <a:gd name="T3" fmla="*/ 4 h 6"/>
                  <a:gd name="T4" fmla="*/ 7 w 12"/>
                  <a:gd name="T5" fmla="*/ 6 h 6"/>
                  <a:gd name="T6" fmla="*/ 5 w 12"/>
                  <a:gd name="T7" fmla="*/ 6 h 6"/>
                  <a:gd name="T8" fmla="*/ 0 w 12"/>
                  <a:gd name="T9" fmla="*/ 4 h 6"/>
                  <a:gd name="T10" fmla="*/ 0 w 12"/>
                  <a:gd name="T11" fmla="*/ 3 h 6"/>
                  <a:gd name="T12" fmla="*/ 5 w 12"/>
                  <a:gd name="T13" fmla="*/ 0 h 6"/>
                  <a:gd name="T14" fmla="*/ 7 w 12"/>
                  <a:gd name="T15" fmla="*/ 0 h 6"/>
                  <a:gd name="T16" fmla="*/ 11 w 12"/>
                  <a:gd name="T17"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6">
                    <a:moveTo>
                      <a:pt x="11" y="3"/>
                    </a:moveTo>
                    <a:cubicBezTo>
                      <a:pt x="12" y="3"/>
                      <a:pt x="12" y="3"/>
                      <a:pt x="11" y="4"/>
                    </a:cubicBezTo>
                    <a:cubicBezTo>
                      <a:pt x="7" y="6"/>
                      <a:pt x="7" y="6"/>
                      <a:pt x="7" y="6"/>
                    </a:cubicBezTo>
                    <a:cubicBezTo>
                      <a:pt x="6" y="6"/>
                      <a:pt x="5" y="6"/>
                      <a:pt x="5" y="6"/>
                    </a:cubicBezTo>
                    <a:cubicBezTo>
                      <a:pt x="0" y="4"/>
                      <a:pt x="0" y="4"/>
                      <a:pt x="0" y="4"/>
                    </a:cubicBezTo>
                    <a:cubicBezTo>
                      <a:pt x="0" y="3"/>
                      <a:pt x="0" y="3"/>
                      <a:pt x="0" y="3"/>
                    </a:cubicBezTo>
                    <a:cubicBezTo>
                      <a:pt x="5" y="0"/>
                      <a:pt x="5" y="0"/>
                      <a:pt x="5" y="0"/>
                    </a:cubicBezTo>
                    <a:cubicBezTo>
                      <a:pt x="5" y="0"/>
                      <a:pt x="6" y="0"/>
                      <a:pt x="7" y="0"/>
                    </a:cubicBezTo>
                    <a:lnTo>
                      <a:pt x="11" y="3"/>
                    </a:lnTo>
                    <a:close/>
                  </a:path>
                </a:pathLst>
              </a:custGeom>
              <a:solidFill>
                <a:srgbClr val="4A4A4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788" name="Freeform 284"/>
              <p:cNvSpPr/>
              <p:nvPr/>
            </p:nvSpPr>
            <p:spPr bwMode="auto">
              <a:xfrm>
                <a:off x="5986" y="3915"/>
                <a:ext cx="12" cy="6"/>
              </a:xfrm>
              <a:custGeom>
                <a:avLst/>
                <a:gdLst>
                  <a:gd name="T0" fmla="*/ 11 w 12"/>
                  <a:gd name="T1" fmla="*/ 3 h 6"/>
                  <a:gd name="T2" fmla="*/ 11 w 12"/>
                  <a:gd name="T3" fmla="*/ 3 h 6"/>
                  <a:gd name="T4" fmla="*/ 7 w 12"/>
                  <a:gd name="T5" fmla="*/ 6 h 6"/>
                  <a:gd name="T6" fmla="*/ 5 w 12"/>
                  <a:gd name="T7" fmla="*/ 6 h 6"/>
                  <a:gd name="T8" fmla="*/ 1 w 12"/>
                  <a:gd name="T9" fmla="*/ 3 h 6"/>
                  <a:gd name="T10" fmla="*/ 1 w 12"/>
                  <a:gd name="T11" fmla="*/ 3 h 6"/>
                  <a:gd name="T12" fmla="*/ 5 w 12"/>
                  <a:gd name="T13" fmla="*/ 0 h 6"/>
                  <a:gd name="T14" fmla="*/ 7 w 12"/>
                  <a:gd name="T15" fmla="*/ 0 h 6"/>
                  <a:gd name="T16" fmla="*/ 11 w 12"/>
                  <a:gd name="T17"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6">
                    <a:moveTo>
                      <a:pt x="11" y="3"/>
                    </a:moveTo>
                    <a:cubicBezTo>
                      <a:pt x="12" y="3"/>
                      <a:pt x="12" y="3"/>
                      <a:pt x="11" y="3"/>
                    </a:cubicBezTo>
                    <a:cubicBezTo>
                      <a:pt x="7" y="6"/>
                      <a:pt x="7" y="6"/>
                      <a:pt x="7" y="6"/>
                    </a:cubicBezTo>
                    <a:cubicBezTo>
                      <a:pt x="6" y="6"/>
                      <a:pt x="6" y="6"/>
                      <a:pt x="5" y="6"/>
                    </a:cubicBezTo>
                    <a:cubicBezTo>
                      <a:pt x="1" y="3"/>
                      <a:pt x="1" y="3"/>
                      <a:pt x="1" y="3"/>
                    </a:cubicBezTo>
                    <a:cubicBezTo>
                      <a:pt x="0" y="3"/>
                      <a:pt x="0" y="3"/>
                      <a:pt x="1" y="3"/>
                    </a:cubicBezTo>
                    <a:cubicBezTo>
                      <a:pt x="5" y="0"/>
                      <a:pt x="5" y="0"/>
                      <a:pt x="5" y="0"/>
                    </a:cubicBezTo>
                    <a:cubicBezTo>
                      <a:pt x="6" y="0"/>
                      <a:pt x="6" y="0"/>
                      <a:pt x="7" y="0"/>
                    </a:cubicBezTo>
                    <a:lnTo>
                      <a:pt x="11" y="3"/>
                    </a:lnTo>
                    <a:close/>
                  </a:path>
                </a:pathLst>
              </a:custGeom>
              <a:solidFill>
                <a:srgbClr val="4A4A4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789" name="Freeform 285"/>
              <p:cNvSpPr/>
              <p:nvPr/>
            </p:nvSpPr>
            <p:spPr bwMode="auto">
              <a:xfrm>
                <a:off x="5994" y="3919"/>
                <a:ext cx="12" cy="7"/>
              </a:xfrm>
              <a:custGeom>
                <a:avLst/>
                <a:gdLst>
                  <a:gd name="T0" fmla="*/ 11 w 12"/>
                  <a:gd name="T1" fmla="*/ 3 h 7"/>
                  <a:gd name="T2" fmla="*/ 11 w 12"/>
                  <a:gd name="T3" fmla="*/ 4 h 7"/>
                  <a:gd name="T4" fmla="*/ 7 w 12"/>
                  <a:gd name="T5" fmla="*/ 7 h 7"/>
                  <a:gd name="T6" fmla="*/ 5 w 12"/>
                  <a:gd name="T7" fmla="*/ 7 h 7"/>
                  <a:gd name="T8" fmla="*/ 1 w 12"/>
                  <a:gd name="T9" fmla="*/ 4 h 7"/>
                  <a:gd name="T10" fmla="*/ 1 w 12"/>
                  <a:gd name="T11" fmla="*/ 3 h 7"/>
                  <a:gd name="T12" fmla="*/ 5 w 12"/>
                  <a:gd name="T13" fmla="*/ 1 h 7"/>
                  <a:gd name="T14" fmla="*/ 7 w 12"/>
                  <a:gd name="T15" fmla="*/ 1 h 7"/>
                  <a:gd name="T16" fmla="*/ 11 w 12"/>
                  <a:gd name="T17"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7">
                    <a:moveTo>
                      <a:pt x="11" y="3"/>
                    </a:moveTo>
                    <a:cubicBezTo>
                      <a:pt x="12" y="3"/>
                      <a:pt x="12" y="4"/>
                      <a:pt x="11" y="4"/>
                    </a:cubicBezTo>
                    <a:cubicBezTo>
                      <a:pt x="7" y="7"/>
                      <a:pt x="7" y="7"/>
                      <a:pt x="7" y="7"/>
                    </a:cubicBezTo>
                    <a:cubicBezTo>
                      <a:pt x="6" y="7"/>
                      <a:pt x="6" y="7"/>
                      <a:pt x="5" y="7"/>
                    </a:cubicBezTo>
                    <a:cubicBezTo>
                      <a:pt x="1" y="4"/>
                      <a:pt x="1" y="4"/>
                      <a:pt x="1" y="4"/>
                    </a:cubicBezTo>
                    <a:cubicBezTo>
                      <a:pt x="0" y="4"/>
                      <a:pt x="0" y="3"/>
                      <a:pt x="1" y="3"/>
                    </a:cubicBezTo>
                    <a:cubicBezTo>
                      <a:pt x="5" y="1"/>
                      <a:pt x="5" y="1"/>
                      <a:pt x="5" y="1"/>
                    </a:cubicBezTo>
                    <a:cubicBezTo>
                      <a:pt x="6" y="0"/>
                      <a:pt x="6" y="0"/>
                      <a:pt x="7" y="1"/>
                    </a:cubicBezTo>
                    <a:lnTo>
                      <a:pt x="11" y="3"/>
                    </a:lnTo>
                    <a:close/>
                  </a:path>
                </a:pathLst>
              </a:custGeom>
              <a:solidFill>
                <a:srgbClr val="4A4A4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790" name="Freeform 286"/>
              <p:cNvSpPr/>
              <p:nvPr/>
            </p:nvSpPr>
            <p:spPr bwMode="auto">
              <a:xfrm>
                <a:off x="5995" y="3938"/>
                <a:ext cx="12" cy="6"/>
              </a:xfrm>
              <a:custGeom>
                <a:avLst/>
                <a:gdLst>
                  <a:gd name="T0" fmla="*/ 11 w 12"/>
                  <a:gd name="T1" fmla="*/ 3 h 7"/>
                  <a:gd name="T2" fmla="*/ 11 w 12"/>
                  <a:gd name="T3" fmla="*/ 4 h 7"/>
                  <a:gd name="T4" fmla="*/ 7 w 12"/>
                  <a:gd name="T5" fmla="*/ 6 h 7"/>
                  <a:gd name="T6" fmla="*/ 5 w 12"/>
                  <a:gd name="T7" fmla="*/ 6 h 7"/>
                  <a:gd name="T8" fmla="*/ 1 w 12"/>
                  <a:gd name="T9" fmla="*/ 4 h 7"/>
                  <a:gd name="T10" fmla="*/ 1 w 12"/>
                  <a:gd name="T11" fmla="*/ 3 h 7"/>
                  <a:gd name="T12" fmla="*/ 5 w 12"/>
                  <a:gd name="T13" fmla="*/ 0 h 7"/>
                  <a:gd name="T14" fmla="*/ 7 w 12"/>
                  <a:gd name="T15" fmla="*/ 0 h 7"/>
                  <a:gd name="T16" fmla="*/ 11 w 12"/>
                  <a:gd name="T17"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7">
                    <a:moveTo>
                      <a:pt x="11" y="3"/>
                    </a:moveTo>
                    <a:cubicBezTo>
                      <a:pt x="12" y="3"/>
                      <a:pt x="12" y="3"/>
                      <a:pt x="11" y="4"/>
                    </a:cubicBezTo>
                    <a:cubicBezTo>
                      <a:pt x="7" y="6"/>
                      <a:pt x="7" y="6"/>
                      <a:pt x="7" y="6"/>
                    </a:cubicBezTo>
                    <a:cubicBezTo>
                      <a:pt x="6" y="7"/>
                      <a:pt x="6" y="7"/>
                      <a:pt x="5" y="6"/>
                    </a:cubicBezTo>
                    <a:cubicBezTo>
                      <a:pt x="1" y="4"/>
                      <a:pt x="1" y="4"/>
                      <a:pt x="1" y="4"/>
                    </a:cubicBezTo>
                    <a:cubicBezTo>
                      <a:pt x="0" y="3"/>
                      <a:pt x="0" y="3"/>
                      <a:pt x="1" y="3"/>
                    </a:cubicBezTo>
                    <a:cubicBezTo>
                      <a:pt x="5" y="0"/>
                      <a:pt x="5" y="0"/>
                      <a:pt x="5" y="0"/>
                    </a:cubicBezTo>
                    <a:cubicBezTo>
                      <a:pt x="6" y="0"/>
                      <a:pt x="6" y="0"/>
                      <a:pt x="7" y="0"/>
                    </a:cubicBezTo>
                    <a:lnTo>
                      <a:pt x="11" y="3"/>
                    </a:lnTo>
                    <a:close/>
                  </a:path>
                </a:pathLst>
              </a:custGeom>
              <a:solidFill>
                <a:srgbClr val="4A4A4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791" name="Freeform 287"/>
              <p:cNvSpPr/>
              <p:nvPr/>
            </p:nvSpPr>
            <p:spPr bwMode="auto">
              <a:xfrm>
                <a:off x="6018" y="3924"/>
                <a:ext cx="12" cy="6"/>
              </a:xfrm>
              <a:custGeom>
                <a:avLst/>
                <a:gdLst>
                  <a:gd name="T0" fmla="*/ 11 w 12"/>
                  <a:gd name="T1" fmla="*/ 3 h 6"/>
                  <a:gd name="T2" fmla="*/ 11 w 12"/>
                  <a:gd name="T3" fmla="*/ 4 h 6"/>
                  <a:gd name="T4" fmla="*/ 7 w 12"/>
                  <a:gd name="T5" fmla="*/ 6 h 6"/>
                  <a:gd name="T6" fmla="*/ 5 w 12"/>
                  <a:gd name="T7" fmla="*/ 6 h 6"/>
                  <a:gd name="T8" fmla="*/ 0 w 12"/>
                  <a:gd name="T9" fmla="*/ 4 h 6"/>
                  <a:gd name="T10" fmla="*/ 0 w 12"/>
                  <a:gd name="T11" fmla="*/ 3 h 6"/>
                  <a:gd name="T12" fmla="*/ 5 w 12"/>
                  <a:gd name="T13" fmla="*/ 0 h 6"/>
                  <a:gd name="T14" fmla="*/ 7 w 12"/>
                  <a:gd name="T15" fmla="*/ 0 h 6"/>
                  <a:gd name="T16" fmla="*/ 11 w 12"/>
                  <a:gd name="T17"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6">
                    <a:moveTo>
                      <a:pt x="11" y="3"/>
                    </a:moveTo>
                    <a:cubicBezTo>
                      <a:pt x="12" y="3"/>
                      <a:pt x="12" y="3"/>
                      <a:pt x="11" y="4"/>
                    </a:cubicBezTo>
                    <a:cubicBezTo>
                      <a:pt x="7" y="6"/>
                      <a:pt x="7" y="6"/>
                      <a:pt x="7" y="6"/>
                    </a:cubicBezTo>
                    <a:cubicBezTo>
                      <a:pt x="6" y="6"/>
                      <a:pt x="5" y="6"/>
                      <a:pt x="5" y="6"/>
                    </a:cubicBezTo>
                    <a:cubicBezTo>
                      <a:pt x="0" y="4"/>
                      <a:pt x="0" y="4"/>
                      <a:pt x="0" y="4"/>
                    </a:cubicBezTo>
                    <a:cubicBezTo>
                      <a:pt x="0" y="3"/>
                      <a:pt x="0" y="3"/>
                      <a:pt x="0" y="3"/>
                    </a:cubicBezTo>
                    <a:cubicBezTo>
                      <a:pt x="5" y="0"/>
                      <a:pt x="5" y="0"/>
                      <a:pt x="5" y="0"/>
                    </a:cubicBezTo>
                    <a:cubicBezTo>
                      <a:pt x="5" y="0"/>
                      <a:pt x="6" y="0"/>
                      <a:pt x="7" y="0"/>
                    </a:cubicBezTo>
                    <a:lnTo>
                      <a:pt x="11" y="3"/>
                    </a:lnTo>
                    <a:close/>
                  </a:path>
                </a:pathLst>
              </a:custGeom>
              <a:solidFill>
                <a:srgbClr val="4A4A4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792" name="Freeform 288"/>
              <p:cNvSpPr/>
              <p:nvPr/>
            </p:nvSpPr>
            <p:spPr bwMode="auto">
              <a:xfrm>
                <a:off x="6002" y="3924"/>
                <a:ext cx="12" cy="7"/>
              </a:xfrm>
              <a:custGeom>
                <a:avLst/>
                <a:gdLst>
                  <a:gd name="T0" fmla="*/ 11 w 12"/>
                  <a:gd name="T1" fmla="*/ 3 h 7"/>
                  <a:gd name="T2" fmla="*/ 11 w 12"/>
                  <a:gd name="T3" fmla="*/ 4 h 7"/>
                  <a:gd name="T4" fmla="*/ 7 w 12"/>
                  <a:gd name="T5" fmla="*/ 6 h 7"/>
                  <a:gd name="T6" fmla="*/ 5 w 12"/>
                  <a:gd name="T7" fmla="*/ 6 h 7"/>
                  <a:gd name="T8" fmla="*/ 1 w 12"/>
                  <a:gd name="T9" fmla="*/ 4 h 7"/>
                  <a:gd name="T10" fmla="*/ 1 w 12"/>
                  <a:gd name="T11" fmla="*/ 3 h 7"/>
                  <a:gd name="T12" fmla="*/ 5 w 12"/>
                  <a:gd name="T13" fmla="*/ 0 h 7"/>
                  <a:gd name="T14" fmla="*/ 7 w 12"/>
                  <a:gd name="T15" fmla="*/ 0 h 7"/>
                  <a:gd name="T16" fmla="*/ 11 w 12"/>
                  <a:gd name="T17"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7">
                    <a:moveTo>
                      <a:pt x="11" y="3"/>
                    </a:moveTo>
                    <a:cubicBezTo>
                      <a:pt x="12" y="3"/>
                      <a:pt x="12" y="3"/>
                      <a:pt x="11" y="4"/>
                    </a:cubicBezTo>
                    <a:cubicBezTo>
                      <a:pt x="7" y="6"/>
                      <a:pt x="7" y="6"/>
                      <a:pt x="7" y="6"/>
                    </a:cubicBezTo>
                    <a:cubicBezTo>
                      <a:pt x="6" y="7"/>
                      <a:pt x="6" y="7"/>
                      <a:pt x="5" y="6"/>
                    </a:cubicBezTo>
                    <a:cubicBezTo>
                      <a:pt x="1" y="4"/>
                      <a:pt x="1" y="4"/>
                      <a:pt x="1" y="4"/>
                    </a:cubicBezTo>
                    <a:cubicBezTo>
                      <a:pt x="0" y="3"/>
                      <a:pt x="0" y="3"/>
                      <a:pt x="1" y="3"/>
                    </a:cubicBezTo>
                    <a:cubicBezTo>
                      <a:pt x="5" y="0"/>
                      <a:pt x="5" y="0"/>
                      <a:pt x="5" y="0"/>
                    </a:cubicBezTo>
                    <a:cubicBezTo>
                      <a:pt x="6" y="0"/>
                      <a:pt x="6" y="0"/>
                      <a:pt x="7" y="0"/>
                    </a:cubicBezTo>
                    <a:lnTo>
                      <a:pt x="11" y="3"/>
                    </a:lnTo>
                    <a:close/>
                  </a:path>
                </a:pathLst>
              </a:custGeom>
              <a:solidFill>
                <a:srgbClr val="4A4A4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793" name="Freeform 289"/>
              <p:cNvSpPr/>
              <p:nvPr/>
            </p:nvSpPr>
            <p:spPr bwMode="auto">
              <a:xfrm>
                <a:off x="6010" y="3929"/>
                <a:ext cx="12" cy="6"/>
              </a:xfrm>
              <a:custGeom>
                <a:avLst/>
                <a:gdLst>
                  <a:gd name="T0" fmla="*/ 11 w 12"/>
                  <a:gd name="T1" fmla="*/ 2 h 6"/>
                  <a:gd name="T2" fmla="*/ 12 w 12"/>
                  <a:gd name="T3" fmla="*/ 3 h 6"/>
                  <a:gd name="T4" fmla="*/ 7 w 12"/>
                  <a:gd name="T5" fmla="*/ 6 h 6"/>
                  <a:gd name="T6" fmla="*/ 5 w 12"/>
                  <a:gd name="T7" fmla="*/ 6 h 6"/>
                  <a:gd name="T8" fmla="*/ 1 w 12"/>
                  <a:gd name="T9" fmla="*/ 3 h 6"/>
                  <a:gd name="T10" fmla="*/ 1 w 12"/>
                  <a:gd name="T11" fmla="*/ 2 h 6"/>
                  <a:gd name="T12" fmla="*/ 5 w 12"/>
                  <a:gd name="T13" fmla="*/ 0 h 6"/>
                  <a:gd name="T14" fmla="*/ 7 w 12"/>
                  <a:gd name="T15" fmla="*/ 0 h 6"/>
                  <a:gd name="T16" fmla="*/ 11 w 12"/>
                  <a:gd name="T17" fmla="*/ 2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6">
                    <a:moveTo>
                      <a:pt x="11" y="2"/>
                    </a:moveTo>
                    <a:cubicBezTo>
                      <a:pt x="12" y="3"/>
                      <a:pt x="12" y="3"/>
                      <a:pt x="12" y="3"/>
                    </a:cubicBezTo>
                    <a:cubicBezTo>
                      <a:pt x="7" y="6"/>
                      <a:pt x="7" y="6"/>
                      <a:pt x="7" y="6"/>
                    </a:cubicBezTo>
                    <a:cubicBezTo>
                      <a:pt x="6" y="6"/>
                      <a:pt x="6" y="6"/>
                      <a:pt x="5" y="6"/>
                    </a:cubicBezTo>
                    <a:cubicBezTo>
                      <a:pt x="1" y="3"/>
                      <a:pt x="1" y="3"/>
                      <a:pt x="1" y="3"/>
                    </a:cubicBezTo>
                    <a:cubicBezTo>
                      <a:pt x="0" y="3"/>
                      <a:pt x="0" y="3"/>
                      <a:pt x="1" y="2"/>
                    </a:cubicBezTo>
                    <a:cubicBezTo>
                      <a:pt x="5" y="0"/>
                      <a:pt x="5" y="0"/>
                      <a:pt x="5" y="0"/>
                    </a:cubicBezTo>
                    <a:cubicBezTo>
                      <a:pt x="6" y="0"/>
                      <a:pt x="6" y="0"/>
                      <a:pt x="7" y="0"/>
                    </a:cubicBezTo>
                    <a:lnTo>
                      <a:pt x="11" y="2"/>
                    </a:lnTo>
                    <a:close/>
                  </a:path>
                </a:pathLst>
              </a:custGeom>
              <a:solidFill>
                <a:srgbClr val="4A4A4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794" name="Freeform 290"/>
              <p:cNvSpPr/>
              <p:nvPr/>
            </p:nvSpPr>
            <p:spPr bwMode="auto">
              <a:xfrm>
                <a:off x="5979" y="3919"/>
                <a:ext cx="11" cy="7"/>
              </a:xfrm>
              <a:custGeom>
                <a:avLst/>
                <a:gdLst>
                  <a:gd name="T0" fmla="*/ 11 w 11"/>
                  <a:gd name="T1" fmla="*/ 3 h 7"/>
                  <a:gd name="T2" fmla="*/ 11 w 11"/>
                  <a:gd name="T3" fmla="*/ 4 h 7"/>
                  <a:gd name="T4" fmla="*/ 6 w 11"/>
                  <a:gd name="T5" fmla="*/ 7 h 7"/>
                  <a:gd name="T6" fmla="*/ 5 w 11"/>
                  <a:gd name="T7" fmla="*/ 7 h 7"/>
                  <a:gd name="T8" fmla="*/ 0 w 11"/>
                  <a:gd name="T9" fmla="*/ 4 h 7"/>
                  <a:gd name="T10" fmla="*/ 0 w 11"/>
                  <a:gd name="T11" fmla="*/ 3 h 7"/>
                  <a:gd name="T12" fmla="*/ 5 w 11"/>
                  <a:gd name="T13" fmla="*/ 1 h 7"/>
                  <a:gd name="T14" fmla="*/ 6 w 11"/>
                  <a:gd name="T15" fmla="*/ 1 h 7"/>
                  <a:gd name="T16" fmla="*/ 11 w 11"/>
                  <a:gd name="T17"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7">
                    <a:moveTo>
                      <a:pt x="11" y="3"/>
                    </a:moveTo>
                    <a:cubicBezTo>
                      <a:pt x="11" y="4"/>
                      <a:pt x="11" y="4"/>
                      <a:pt x="11" y="4"/>
                    </a:cubicBezTo>
                    <a:cubicBezTo>
                      <a:pt x="6" y="7"/>
                      <a:pt x="6" y="7"/>
                      <a:pt x="6" y="7"/>
                    </a:cubicBezTo>
                    <a:cubicBezTo>
                      <a:pt x="6" y="7"/>
                      <a:pt x="5" y="7"/>
                      <a:pt x="5" y="7"/>
                    </a:cubicBezTo>
                    <a:cubicBezTo>
                      <a:pt x="0" y="4"/>
                      <a:pt x="0" y="4"/>
                      <a:pt x="0" y="4"/>
                    </a:cubicBezTo>
                    <a:cubicBezTo>
                      <a:pt x="0" y="4"/>
                      <a:pt x="0" y="4"/>
                      <a:pt x="0" y="3"/>
                    </a:cubicBezTo>
                    <a:cubicBezTo>
                      <a:pt x="5" y="1"/>
                      <a:pt x="5" y="1"/>
                      <a:pt x="5" y="1"/>
                    </a:cubicBezTo>
                    <a:cubicBezTo>
                      <a:pt x="5" y="0"/>
                      <a:pt x="6" y="0"/>
                      <a:pt x="6" y="1"/>
                    </a:cubicBezTo>
                    <a:lnTo>
                      <a:pt x="11" y="3"/>
                    </a:lnTo>
                    <a:close/>
                  </a:path>
                </a:pathLst>
              </a:custGeom>
              <a:solidFill>
                <a:srgbClr val="4A4A4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795" name="Freeform 291"/>
              <p:cNvSpPr/>
              <p:nvPr/>
            </p:nvSpPr>
            <p:spPr bwMode="auto">
              <a:xfrm>
                <a:off x="5987" y="3924"/>
                <a:ext cx="11" cy="7"/>
              </a:xfrm>
              <a:custGeom>
                <a:avLst/>
                <a:gdLst>
                  <a:gd name="T0" fmla="*/ 11 w 11"/>
                  <a:gd name="T1" fmla="*/ 3 h 7"/>
                  <a:gd name="T2" fmla="*/ 11 w 11"/>
                  <a:gd name="T3" fmla="*/ 4 h 7"/>
                  <a:gd name="T4" fmla="*/ 6 w 11"/>
                  <a:gd name="T5" fmla="*/ 6 h 7"/>
                  <a:gd name="T6" fmla="*/ 5 w 11"/>
                  <a:gd name="T7" fmla="*/ 6 h 7"/>
                  <a:gd name="T8" fmla="*/ 0 w 11"/>
                  <a:gd name="T9" fmla="*/ 4 h 7"/>
                  <a:gd name="T10" fmla="*/ 0 w 11"/>
                  <a:gd name="T11" fmla="*/ 3 h 7"/>
                  <a:gd name="T12" fmla="*/ 5 w 11"/>
                  <a:gd name="T13" fmla="*/ 0 h 7"/>
                  <a:gd name="T14" fmla="*/ 6 w 11"/>
                  <a:gd name="T15" fmla="*/ 0 h 7"/>
                  <a:gd name="T16" fmla="*/ 11 w 11"/>
                  <a:gd name="T17"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7">
                    <a:moveTo>
                      <a:pt x="11" y="3"/>
                    </a:moveTo>
                    <a:cubicBezTo>
                      <a:pt x="11" y="3"/>
                      <a:pt x="11" y="4"/>
                      <a:pt x="11" y="4"/>
                    </a:cubicBezTo>
                    <a:cubicBezTo>
                      <a:pt x="6" y="6"/>
                      <a:pt x="6" y="6"/>
                      <a:pt x="6" y="6"/>
                    </a:cubicBezTo>
                    <a:cubicBezTo>
                      <a:pt x="6" y="7"/>
                      <a:pt x="5" y="7"/>
                      <a:pt x="5" y="6"/>
                    </a:cubicBezTo>
                    <a:cubicBezTo>
                      <a:pt x="0" y="4"/>
                      <a:pt x="0" y="4"/>
                      <a:pt x="0" y="4"/>
                    </a:cubicBezTo>
                    <a:cubicBezTo>
                      <a:pt x="0" y="4"/>
                      <a:pt x="0" y="3"/>
                      <a:pt x="0" y="3"/>
                    </a:cubicBezTo>
                    <a:cubicBezTo>
                      <a:pt x="5" y="0"/>
                      <a:pt x="5" y="0"/>
                      <a:pt x="5" y="0"/>
                    </a:cubicBezTo>
                    <a:cubicBezTo>
                      <a:pt x="5" y="0"/>
                      <a:pt x="6" y="0"/>
                      <a:pt x="6" y="0"/>
                    </a:cubicBezTo>
                    <a:lnTo>
                      <a:pt x="11" y="3"/>
                    </a:lnTo>
                    <a:close/>
                  </a:path>
                </a:pathLst>
              </a:custGeom>
              <a:solidFill>
                <a:srgbClr val="4A4A4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796" name="Freeform 292"/>
              <p:cNvSpPr/>
              <p:nvPr/>
            </p:nvSpPr>
            <p:spPr bwMode="auto">
              <a:xfrm>
                <a:off x="5995" y="3929"/>
                <a:ext cx="11" cy="6"/>
              </a:xfrm>
              <a:custGeom>
                <a:avLst/>
                <a:gdLst>
                  <a:gd name="T0" fmla="*/ 11 w 11"/>
                  <a:gd name="T1" fmla="*/ 3 h 6"/>
                  <a:gd name="T2" fmla="*/ 11 w 11"/>
                  <a:gd name="T3" fmla="*/ 3 h 6"/>
                  <a:gd name="T4" fmla="*/ 6 w 11"/>
                  <a:gd name="T5" fmla="*/ 6 h 6"/>
                  <a:gd name="T6" fmla="*/ 5 w 11"/>
                  <a:gd name="T7" fmla="*/ 6 h 6"/>
                  <a:gd name="T8" fmla="*/ 0 w 11"/>
                  <a:gd name="T9" fmla="*/ 3 h 6"/>
                  <a:gd name="T10" fmla="*/ 0 w 11"/>
                  <a:gd name="T11" fmla="*/ 3 h 6"/>
                  <a:gd name="T12" fmla="*/ 5 w 11"/>
                  <a:gd name="T13" fmla="*/ 0 h 6"/>
                  <a:gd name="T14" fmla="*/ 6 w 11"/>
                  <a:gd name="T15" fmla="*/ 0 h 6"/>
                  <a:gd name="T16" fmla="*/ 11 w 11"/>
                  <a:gd name="T17"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6">
                    <a:moveTo>
                      <a:pt x="11" y="3"/>
                    </a:moveTo>
                    <a:cubicBezTo>
                      <a:pt x="11" y="3"/>
                      <a:pt x="11" y="3"/>
                      <a:pt x="11" y="3"/>
                    </a:cubicBezTo>
                    <a:cubicBezTo>
                      <a:pt x="6" y="6"/>
                      <a:pt x="6" y="6"/>
                      <a:pt x="6" y="6"/>
                    </a:cubicBezTo>
                    <a:cubicBezTo>
                      <a:pt x="6" y="6"/>
                      <a:pt x="5" y="6"/>
                      <a:pt x="5" y="6"/>
                    </a:cubicBezTo>
                    <a:cubicBezTo>
                      <a:pt x="0" y="3"/>
                      <a:pt x="0" y="3"/>
                      <a:pt x="0" y="3"/>
                    </a:cubicBezTo>
                    <a:cubicBezTo>
                      <a:pt x="0" y="3"/>
                      <a:pt x="0" y="3"/>
                      <a:pt x="0" y="3"/>
                    </a:cubicBezTo>
                    <a:cubicBezTo>
                      <a:pt x="5" y="0"/>
                      <a:pt x="5" y="0"/>
                      <a:pt x="5" y="0"/>
                    </a:cubicBezTo>
                    <a:cubicBezTo>
                      <a:pt x="5" y="0"/>
                      <a:pt x="6" y="0"/>
                      <a:pt x="6" y="0"/>
                    </a:cubicBezTo>
                    <a:lnTo>
                      <a:pt x="11" y="3"/>
                    </a:lnTo>
                    <a:close/>
                  </a:path>
                </a:pathLst>
              </a:custGeom>
              <a:solidFill>
                <a:srgbClr val="4A4A4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797" name="Freeform 293"/>
              <p:cNvSpPr/>
              <p:nvPr/>
            </p:nvSpPr>
            <p:spPr bwMode="auto">
              <a:xfrm>
                <a:off x="6003" y="3933"/>
                <a:ext cx="11" cy="6"/>
              </a:xfrm>
              <a:custGeom>
                <a:avLst/>
                <a:gdLst>
                  <a:gd name="T0" fmla="*/ 11 w 11"/>
                  <a:gd name="T1" fmla="*/ 3 h 7"/>
                  <a:gd name="T2" fmla="*/ 11 w 11"/>
                  <a:gd name="T3" fmla="*/ 4 h 7"/>
                  <a:gd name="T4" fmla="*/ 6 w 11"/>
                  <a:gd name="T5" fmla="*/ 7 h 7"/>
                  <a:gd name="T6" fmla="*/ 5 w 11"/>
                  <a:gd name="T7" fmla="*/ 7 h 7"/>
                  <a:gd name="T8" fmla="*/ 0 w 11"/>
                  <a:gd name="T9" fmla="*/ 4 h 7"/>
                  <a:gd name="T10" fmla="*/ 0 w 11"/>
                  <a:gd name="T11" fmla="*/ 3 h 7"/>
                  <a:gd name="T12" fmla="*/ 5 w 11"/>
                  <a:gd name="T13" fmla="*/ 0 h 7"/>
                  <a:gd name="T14" fmla="*/ 6 w 11"/>
                  <a:gd name="T15" fmla="*/ 0 h 7"/>
                  <a:gd name="T16" fmla="*/ 11 w 11"/>
                  <a:gd name="T17"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7">
                    <a:moveTo>
                      <a:pt x="11" y="3"/>
                    </a:moveTo>
                    <a:cubicBezTo>
                      <a:pt x="11" y="3"/>
                      <a:pt x="11" y="4"/>
                      <a:pt x="11" y="4"/>
                    </a:cubicBezTo>
                    <a:cubicBezTo>
                      <a:pt x="6" y="7"/>
                      <a:pt x="6" y="7"/>
                      <a:pt x="6" y="7"/>
                    </a:cubicBezTo>
                    <a:cubicBezTo>
                      <a:pt x="6" y="7"/>
                      <a:pt x="5" y="7"/>
                      <a:pt x="5" y="7"/>
                    </a:cubicBezTo>
                    <a:cubicBezTo>
                      <a:pt x="0" y="4"/>
                      <a:pt x="0" y="4"/>
                      <a:pt x="0" y="4"/>
                    </a:cubicBezTo>
                    <a:cubicBezTo>
                      <a:pt x="0" y="4"/>
                      <a:pt x="0" y="3"/>
                      <a:pt x="0" y="3"/>
                    </a:cubicBezTo>
                    <a:cubicBezTo>
                      <a:pt x="5" y="0"/>
                      <a:pt x="5" y="0"/>
                      <a:pt x="5" y="0"/>
                    </a:cubicBezTo>
                    <a:cubicBezTo>
                      <a:pt x="5" y="0"/>
                      <a:pt x="6" y="0"/>
                      <a:pt x="6" y="0"/>
                    </a:cubicBezTo>
                    <a:lnTo>
                      <a:pt x="11" y="3"/>
                    </a:lnTo>
                    <a:close/>
                  </a:path>
                </a:pathLst>
              </a:custGeom>
              <a:solidFill>
                <a:srgbClr val="4A4A4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798" name="Freeform 294"/>
              <p:cNvSpPr/>
              <p:nvPr/>
            </p:nvSpPr>
            <p:spPr bwMode="auto">
              <a:xfrm>
                <a:off x="6003" y="3941"/>
                <a:ext cx="12" cy="7"/>
              </a:xfrm>
              <a:custGeom>
                <a:avLst/>
                <a:gdLst>
                  <a:gd name="T0" fmla="*/ 11 w 12"/>
                  <a:gd name="T1" fmla="*/ 3 h 7"/>
                  <a:gd name="T2" fmla="*/ 11 w 12"/>
                  <a:gd name="T3" fmla="*/ 4 h 7"/>
                  <a:gd name="T4" fmla="*/ 7 w 12"/>
                  <a:gd name="T5" fmla="*/ 7 h 7"/>
                  <a:gd name="T6" fmla="*/ 5 w 12"/>
                  <a:gd name="T7" fmla="*/ 7 h 7"/>
                  <a:gd name="T8" fmla="*/ 1 w 12"/>
                  <a:gd name="T9" fmla="*/ 4 h 7"/>
                  <a:gd name="T10" fmla="*/ 1 w 12"/>
                  <a:gd name="T11" fmla="*/ 3 h 7"/>
                  <a:gd name="T12" fmla="*/ 5 w 12"/>
                  <a:gd name="T13" fmla="*/ 1 h 7"/>
                  <a:gd name="T14" fmla="*/ 7 w 12"/>
                  <a:gd name="T15" fmla="*/ 1 h 7"/>
                  <a:gd name="T16" fmla="*/ 11 w 12"/>
                  <a:gd name="T17"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7">
                    <a:moveTo>
                      <a:pt x="11" y="3"/>
                    </a:moveTo>
                    <a:cubicBezTo>
                      <a:pt x="12" y="4"/>
                      <a:pt x="12" y="4"/>
                      <a:pt x="11" y="4"/>
                    </a:cubicBezTo>
                    <a:cubicBezTo>
                      <a:pt x="7" y="7"/>
                      <a:pt x="7" y="7"/>
                      <a:pt x="7" y="7"/>
                    </a:cubicBezTo>
                    <a:cubicBezTo>
                      <a:pt x="6" y="7"/>
                      <a:pt x="6" y="7"/>
                      <a:pt x="5" y="7"/>
                    </a:cubicBezTo>
                    <a:cubicBezTo>
                      <a:pt x="1" y="4"/>
                      <a:pt x="1" y="4"/>
                      <a:pt x="1" y="4"/>
                    </a:cubicBezTo>
                    <a:cubicBezTo>
                      <a:pt x="0" y="4"/>
                      <a:pt x="0" y="4"/>
                      <a:pt x="1" y="3"/>
                    </a:cubicBezTo>
                    <a:cubicBezTo>
                      <a:pt x="5" y="1"/>
                      <a:pt x="5" y="1"/>
                      <a:pt x="5" y="1"/>
                    </a:cubicBezTo>
                    <a:cubicBezTo>
                      <a:pt x="6" y="0"/>
                      <a:pt x="6" y="0"/>
                      <a:pt x="7" y="1"/>
                    </a:cubicBezTo>
                    <a:lnTo>
                      <a:pt x="11" y="3"/>
                    </a:lnTo>
                    <a:close/>
                  </a:path>
                </a:pathLst>
              </a:custGeom>
              <a:solidFill>
                <a:srgbClr val="4A4A4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799" name="Freeform 295"/>
              <p:cNvSpPr/>
              <p:nvPr/>
            </p:nvSpPr>
            <p:spPr bwMode="auto">
              <a:xfrm>
                <a:off x="6027" y="3929"/>
                <a:ext cx="12" cy="7"/>
              </a:xfrm>
              <a:custGeom>
                <a:avLst/>
                <a:gdLst>
                  <a:gd name="T0" fmla="*/ 11 w 12"/>
                  <a:gd name="T1" fmla="*/ 3 h 7"/>
                  <a:gd name="T2" fmla="*/ 11 w 12"/>
                  <a:gd name="T3" fmla="*/ 4 h 7"/>
                  <a:gd name="T4" fmla="*/ 7 w 12"/>
                  <a:gd name="T5" fmla="*/ 6 h 7"/>
                  <a:gd name="T6" fmla="*/ 5 w 12"/>
                  <a:gd name="T7" fmla="*/ 6 h 7"/>
                  <a:gd name="T8" fmla="*/ 1 w 12"/>
                  <a:gd name="T9" fmla="*/ 4 h 7"/>
                  <a:gd name="T10" fmla="*/ 1 w 12"/>
                  <a:gd name="T11" fmla="*/ 3 h 7"/>
                  <a:gd name="T12" fmla="*/ 5 w 12"/>
                  <a:gd name="T13" fmla="*/ 0 h 7"/>
                  <a:gd name="T14" fmla="*/ 7 w 12"/>
                  <a:gd name="T15" fmla="*/ 0 h 7"/>
                  <a:gd name="T16" fmla="*/ 11 w 12"/>
                  <a:gd name="T17"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7">
                    <a:moveTo>
                      <a:pt x="11" y="3"/>
                    </a:moveTo>
                    <a:cubicBezTo>
                      <a:pt x="12" y="3"/>
                      <a:pt x="12" y="4"/>
                      <a:pt x="11" y="4"/>
                    </a:cubicBezTo>
                    <a:cubicBezTo>
                      <a:pt x="7" y="6"/>
                      <a:pt x="7" y="6"/>
                      <a:pt x="7" y="6"/>
                    </a:cubicBezTo>
                    <a:cubicBezTo>
                      <a:pt x="6" y="7"/>
                      <a:pt x="6" y="7"/>
                      <a:pt x="5" y="6"/>
                    </a:cubicBezTo>
                    <a:cubicBezTo>
                      <a:pt x="1" y="4"/>
                      <a:pt x="1" y="4"/>
                      <a:pt x="1" y="4"/>
                    </a:cubicBezTo>
                    <a:cubicBezTo>
                      <a:pt x="0" y="3"/>
                      <a:pt x="0" y="3"/>
                      <a:pt x="1" y="3"/>
                    </a:cubicBezTo>
                    <a:cubicBezTo>
                      <a:pt x="5" y="0"/>
                      <a:pt x="5" y="0"/>
                      <a:pt x="5" y="0"/>
                    </a:cubicBezTo>
                    <a:cubicBezTo>
                      <a:pt x="6" y="0"/>
                      <a:pt x="6" y="0"/>
                      <a:pt x="7" y="0"/>
                    </a:cubicBezTo>
                    <a:lnTo>
                      <a:pt x="11" y="3"/>
                    </a:lnTo>
                    <a:close/>
                  </a:path>
                </a:pathLst>
              </a:custGeom>
              <a:solidFill>
                <a:srgbClr val="4A4A4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800" name="Freeform 296"/>
              <p:cNvSpPr/>
              <p:nvPr/>
            </p:nvSpPr>
            <p:spPr bwMode="auto">
              <a:xfrm>
                <a:off x="6018" y="3933"/>
                <a:ext cx="12" cy="6"/>
              </a:xfrm>
              <a:custGeom>
                <a:avLst/>
                <a:gdLst>
                  <a:gd name="T0" fmla="*/ 12 w 12"/>
                  <a:gd name="T1" fmla="*/ 3 h 7"/>
                  <a:gd name="T2" fmla="*/ 12 w 12"/>
                  <a:gd name="T3" fmla="*/ 4 h 7"/>
                  <a:gd name="T4" fmla="*/ 7 w 12"/>
                  <a:gd name="T5" fmla="*/ 7 h 7"/>
                  <a:gd name="T6" fmla="*/ 5 w 12"/>
                  <a:gd name="T7" fmla="*/ 7 h 7"/>
                  <a:gd name="T8" fmla="*/ 1 w 12"/>
                  <a:gd name="T9" fmla="*/ 4 h 7"/>
                  <a:gd name="T10" fmla="*/ 1 w 12"/>
                  <a:gd name="T11" fmla="*/ 3 h 7"/>
                  <a:gd name="T12" fmla="*/ 5 w 12"/>
                  <a:gd name="T13" fmla="*/ 0 h 7"/>
                  <a:gd name="T14" fmla="*/ 7 w 12"/>
                  <a:gd name="T15" fmla="*/ 0 h 7"/>
                  <a:gd name="T16" fmla="*/ 12 w 12"/>
                  <a:gd name="T17"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7">
                    <a:moveTo>
                      <a:pt x="12" y="3"/>
                    </a:moveTo>
                    <a:cubicBezTo>
                      <a:pt x="12" y="3"/>
                      <a:pt x="12" y="4"/>
                      <a:pt x="12" y="4"/>
                    </a:cubicBezTo>
                    <a:cubicBezTo>
                      <a:pt x="7" y="7"/>
                      <a:pt x="7" y="7"/>
                      <a:pt x="7" y="7"/>
                    </a:cubicBezTo>
                    <a:cubicBezTo>
                      <a:pt x="7" y="7"/>
                      <a:pt x="6" y="7"/>
                      <a:pt x="5" y="7"/>
                    </a:cubicBezTo>
                    <a:cubicBezTo>
                      <a:pt x="1" y="4"/>
                      <a:pt x="1" y="4"/>
                      <a:pt x="1" y="4"/>
                    </a:cubicBezTo>
                    <a:cubicBezTo>
                      <a:pt x="0" y="4"/>
                      <a:pt x="0" y="3"/>
                      <a:pt x="1" y="3"/>
                    </a:cubicBezTo>
                    <a:cubicBezTo>
                      <a:pt x="5" y="0"/>
                      <a:pt x="5" y="0"/>
                      <a:pt x="5" y="0"/>
                    </a:cubicBezTo>
                    <a:cubicBezTo>
                      <a:pt x="6" y="0"/>
                      <a:pt x="6" y="0"/>
                      <a:pt x="7" y="0"/>
                    </a:cubicBezTo>
                    <a:lnTo>
                      <a:pt x="12" y="3"/>
                    </a:lnTo>
                    <a:close/>
                  </a:path>
                </a:pathLst>
              </a:custGeom>
              <a:solidFill>
                <a:srgbClr val="4A4A4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801" name="Freeform 297"/>
              <p:cNvSpPr/>
              <p:nvPr/>
            </p:nvSpPr>
            <p:spPr bwMode="auto">
              <a:xfrm>
                <a:off x="6011" y="3938"/>
                <a:ext cx="11" cy="6"/>
              </a:xfrm>
              <a:custGeom>
                <a:avLst/>
                <a:gdLst>
                  <a:gd name="T0" fmla="*/ 11 w 11"/>
                  <a:gd name="T1" fmla="*/ 3 h 7"/>
                  <a:gd name="T2" fmla="*/ 11 w 11"/>
                  <a:gd name="T3" fmla="*/ 4 h 7"/>
                  <a:gd name="T4" fmla="*/ 6 w 11"/>
                  <a:gd name="T5" fmla="*/ 6 h 7"/>
                  <a:gd name="T6" fmla="*/ 5 w 11"/>
                  <a:gd name="T7" fmla="*/ 6 h 7"/>
                  <a:gd name="T8" fmla="*/ 0 w 11"/>
                  <a:gd name="T9" fmla="*/ 4 h 7"/>
                  <a:gd name="T10" fmla="*/ 0 w 11"/>
                  <a:gd name="T11" fmla="*/ 3 h 7"/>
                  <a:gd name="T12" fmla="*/ 5 w 11"/>
                  <a:gd name="T13" fmla="*/ 0 h 7"/>
                  <a:gd name="T14" fmla="*/ 6 w 11"/>
                  <a:gd name="T15" fmla="*/ 0 h 7"/>
                  <a:gd name="T16" fmla="*/ 11 w 11"/>
                  <a:gd name="T17"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7">
                    <a:moveTo>
                      <a:pt x="11" y="3"/>
                    </a:moveTo>
                    <a:cubicBezTo>
                      <a:pt x="11" y="3"/>
                      <a:pt x="11" y="3"/>
                      <a:pt x="11" y="4"/>
                    </a:cubicBezTo>
                    <a:cubicBezTo>
                      <a:pt x="6" y="6"/>
                      <a:pt x="6" y="6"/>
                      <a:pt x="6" y="6"/>
                    </a:cubicBezTo>
                    <a:cubicBezTo>
                      <a:pt x="6" y="7"/>
                      <a:pt x="5" y="7"/>
                      <a:pt x="5" y="6"/>
                    </a:cubicBezTo>
                    <a:cubicBezTo>
                      <a:pt x="0" y="4"/>
                      <a:pt x="0" y="4"/>
                      <a:pt x="0" y="4"/>
                    </a:cubicBezTo>
                    <a:cubicBezTo>
                      <a:pt x="0" y="3"/>
                      <a:pt x="0" y="3"/>
                      <a:pt x="0" y="3"/>
                    </a:cubicBezTo>
                    <a:cubicBezTo>
                      <a:pt x="5" y="0"/>
                      <a:pt x="5" y="0"/>
                      <a:pt x="5" y="0"/>
                    </a:cubicBezTo>
                    <a:cubicBezTo>
                      <a:pt x="5" y="0"/>
                      <a:pt x="6" y="0"/>
                      <a:pt x="6" y="0"/>
                    </a:cubicBezTo>
                    <a:lnTo>
                      <a:pt x="11" y="3"/>
                    </a:lnTo>
                    <a:close/>
                  </a:path>
                </a:pathLst>
              </a:custGeom>
              <a:solidFill>
                <a:srgbClr val="4A4A4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802" name="Freeform 298"/>
              <p:cNvSpPr/>
              <p:nvPr/>
            </p:nvSpPr>
            <p:spPr bwMode="auto">
              <a:xfrm>
                <a:off x="5947" y="3910"/>
                <a:ext cx="12" cy="7"/>
              </a:xfrm>
              <a:custGeom>
                <a:avLst/>
                <a:gdLst>
                  <a:gd name="T0" fmla="*/ 12 w 12"/>
                  <a:gd name="T1" fmla="*/ 3 h 7"/>
                  <a:gd name="T2" fmla="*/ 12 w 12"/>
                  <a:gd name="T3" fmla="*/ 4 h 7"/>
                  <a:gd name="T4" fmla="*/ 7 w 12"/>
                  <a:gd name="T5" fmla="*/ 7 h 7"/>
                  <a:gd name="T6" fmla="*/ 5 w 12"/>
                  <a:gd name="T7" fmla="*/ 7 h 7"/>
                  <a:gd name="T8" fmla="*/ 1 w 12"/>
                  <a:gd name="T9" fmla="*/ 4 h 7"/>
                  <a:gd name="T10" fmla="*/ 1 w 12"/>
                  <a:gd name="T11" fmla="*/ 3 h 7"/>
                  <a:gd name="T12" fmla="*/ 5 w 12"/>
                  <a:gd name="T13" fmla="*/ 0 h 7"/>
                  <a:gd name="T14" fmla="*/ 7 w 12"/>
                  <a:gd name="T15" fmla="*/ 0 h 7"/>
                  <a:gd name="T16" fmla="*/ 12 w 12"/>
                  <a:gd name="T17"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7">
                    <a:moveTo>
                      <a:pt x="12" y="3"/>
                    </a:moveTo>
                    <a:cubicBezTo>
                      <a:pt x="12" y="3"/>
                      <a:pt x="12" y="4"/>
                      <a:pt x="12" y="4"/>
                    </a:cubicBezTo>
                    <a:cubicBezTo>
                      <a:pt x="7" y="7"/>
                      <a:pt x="7" y="7"/>
                      <a:pt x="7" y="7"/>
                    </a:cubicBezTo>
                    <a:cubicBezTo>
                      <a:pt x="7" y="7"/>
                      <a:pt x="6" y="7"/>
                      <a:pt x="5" y="7"/>
                    </a:cubicBezTo>
                    <a:cubicBezTo>
                      <a:pt x="1" y="4"/>
                      <a:pt x="1" y="4"/>
                      <a:pt x="1" y="4"/>
                    </a:cubicBezTo>
                    <a:cubicBezTo>
                      <a:pt x="0" y="4"/>
                      <a:pt x="0" y="3"/>
                      <a:pt x="1" y="3"/>
                    </a:cubicBezTo>
                    <a:cubicBezTo>
                      <a:pt x="5" y="0"/>
                      <a:pt x="5" y="0"/>
                      <a:pt x="5" y="0"/>
                    </a:cubicBezTo>
                    <a:cubicBezTo>
                      <a:pt x="6" y="0"/>
                      <a:pt x="6" y="0"/>
                      <a:pt x="7" y="0"/>
                    </a:cubicBezTo>
                    <a:lnTo>
                      <a:pt x="12" y="3"/>
                    </a:lnTo>
                    <a:close/>
                  </a:path>
                </a:pathLst>
              </a:custGeom>
              <a:solidFill>
                <a:srgbClr val="4A4A4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803" name="Freeform 299"/>
              <p:cNvSpPr/>
              <p:nvPr/>
            </p:nvSpPr>
            <p:spPr bwMode="auto">
              <a:xfrm>
                <a:off x="5955" y="3914"/>
                <a:ext cx="12" cy="7"/>
              </a:xfrm>
              <a:custGeom>
                <a:avLst/>
                <a:gdLst>
                  <a:gd name="T0" fmla="*/ 11 w 12"/>
                  <a:gd name="T1" fmla="*/ 3 h 7"/>
                  <a:gd name="T2" fmla="*/ 11 w 12"/>
                  <a:gd name="T3" fmla="*/ 4 h 7"/>
                  <a:gd name="T4" fmla="*/ 7 w 12"/>
                  <a:gd name="T5" fmla="*/ 7 h 7"/>
                  <a:gd name="T6" fmla="*/ 5 w 12"/>
                  <a:gd name="T7" fmla="*/ 7 h 7"/>
                  <a:gd name="T8" fmla="*/ 0 w 12"/>
                  <a:gd name="T9" fmla="*/ 4 h 7"/>
                  <a:gd name="T10" fmla="*/ 0 w 12"/>
                  <a:gd name="T11" fmla="*/ 3 h 7"/>
                  <a:gd name="T12" fmla="*/ 5 w 12"/>
                  <a:gd name="T13" fmla="*/ 1 h 7"/>
                  <a:gd name="T14" fmla="*/ 7 w 12"/>
                  <a:gd name="T15" fmla="*/ 1 h 7"/>
                  <a:gd name="T16" fmla="*/ 11 w 12"/>
                  <a:gd name="T17"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7">
                    <a:moveTo>
                      <a:pt x="11" y="3"/>
                    </a:moveTo>
                    <a:cubicBezTo>
                      <a:pt x="12" y="4"/>
                      <a:pt x="12" y="4"/>
                      <a:pt x="11" y="4"/>
                    </a:cubicBezTo>
                    <a:cubicBezTo>
                      <a:pt x="7" y="7"/>
                      <a:pt x="7" y="7"/>
                      <a:pt x="7" y="7"/>
                    </a:cubicBezTo>
                    <a:cubicBezTo>
                      <a:pt x="6" y="7"/>
                      <a:pt x="5" y="7"/>
                      <a:pt x="5" y="7"/>
                    </a:cubicBezTo>
                    <a:cubicBezTo>
                      <a:pt x="0" y="4"/>
                      <a:pt x="0" y="4"/>
                      <a:pt x="0" y="4"/>
                    </a:cubicBezTo>
                    <a:cubicBezTo>
                      <a:pt x="0" y="4"/>
                      <a:pt x="0" y="4"/>
                      <a:pt x="0" y="3"/>
                    </a:cubicBezTo>
                    <a:cubicBezTo>
                      <a:pt x="5" y="1"/>
                      <a:pt x="5" y="1"/>
                      <a:pt x="5" y="1"/>
                    </a:cubicBezTo>
                    <a:cubicBezTo>
                      <a:pt x="5" y="0"/>
                      <a:pt x="6" y="0"/>
                      <a:pt x="7" y="1"/>
                    </a:cubicBezTo>
                    <a:lnTo>
                      <a:pt x="11" y="3"/>
                    </a:lnTo>
                    <a:close/>
                  </a:path>
                </a:pathLst>
              </a:custGeom>
              <a:solidFill>
                <a:srgbClr val="4A4A4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804" name="Freeform 300"/>
              <p:cNvSpPr/>
              <p:nvPr/>
            </p:nvSpPr>
            <p:spPr bwMode="auto">
              <a:xfrm>
                <a:off x="5963" y="3919"/>
                <a:ext cx="12" cy="7"/>
              </a:xfrm>
              <a:custGeom>
                <a:avLst/>
                <a:gdLst>
                  <a:gd name="T0" fmla="*/ 11 w 12"/>
                  <a:gd name="T1" fmla="*/ 3 h 7"/>
                  <a:gd name="T2" fmla="*/ 11 w 12"/>
                  <a:gd name="T3" fmla="*/ 4 h 7"/>
                  <a:gd name="T4" fmla="*/ 7 w 12"/>
                  <a:gd name="T5" fmla="*/ 7 h 7"/>
                  <a:gd name="T6" fmla="*/ 5 w 12"/>
                  <a:gd name="T7" fmla="*/ 7 h 7"/>
                  <a:gd name="T8" fmla="*/ 0 w 12"/>
                  <a:gd name="T9" fmla="*/ 4 h 7"/>
                  <a:gd name="T10" fmla="*/ 0 w 12"/>
                  <a:gd name="T11" fmla="*/ 3 h 7"/>
                  <a:gd name="T12" fmla="*/ 5 w 12"/>
                  <a:gd name="T13" fmla="*/ 0 h 7"/>
                  <a:gd name="T14" fmla="*/ 7 w 12"/>
                  <a:gd name="T15" fmla="*/ 0 h 7"/>
                  <a:gd name="T16" fmla="*/ 11 w 12"/>
                  <a:gd name="T17"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7">
                    <a:moveTo>
                      <a:pt x="11" y="3"/>
                    </a:moveTo>
                    <a:cubicBezTo>
                      <a:pt x="12" y="3"/>
                      <a:pt x="12" y="4"/>
                      <a:pt x="11" y="4"/>
                    </a:cubicBezTo>
                    <a:cubicBezTo>
                      <a:pt x="7" y="7"/>
                      <a:pt x="7" y="7"/>
                      <a:pt x="7" y="7"/>
                    </a:cubicBezTo>
                    <a:cubicBezTo>
                      <a:pt x="6" y="7"/>
                      <a:pt x="5" y="7"/>
                      <a:pt x="5" y="7"/>
                    </a:cubicBezTo>
                    <a:cubicBezTo>
                      <a:pt x="0" y="4"/>
                      <a:pt x="0" y="4"/>
                      <a:pt x="0" y="4"/>
                    </a:cubicBezTo>
                    <a:cubicBezTo>
                      <a:pt x="0" y="4"/>
                      <a:pt x="0" y="3"/>
                      <a:pt x="0" y="3"/>
                    </a:cubicBezTo>
                    <a:cubicBezTo>
                      <a:pt x="5" y="0"/>
                      <a:pt x="5" y="0"/>
                      <a:pt x="5" y="0"/>
                    </a:cubicBezTo>
                    <a:cubicBezTo>
                      <a:pt x="5" y="0"/>
                      <a:pt x="6" y="0"/>
                      <a:pt x="7" y="0"/>
                    </a:cubicBezTo>
                    <a:lnTo>
                      <a:pt x="11" y="3"/>
                    </a:lnTo>
                    <a:close/>
                  </a:path>
                </a:pathLst>
              </a:custGeom>
              <a:solidFill>
                <a:srgbClr val="4A4A4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805" name="Freeform 301"/>
              <p:cNvSpPr/>
              <p:nvPr/>
            </p:nvSpPr>
            <p:spPr bwMode="auto">
              <a:xfrm>
                <a:off x="6003" y="3906"/>
                <a:ext cx="43" cy="25"/>
              </a:xfrm>
              <a:custGeom>
                <a:avLst/>
                <a:gdLst>
                  <a:gd name="T0" fmla="*/ 43 w 43"/>
                  <a:gd name="T1" fmla="*/ 21 h 25"/>
                  <a:gd name="T2" fmla="*/ 43 w 43"/>
                  <a:gd name="T3" fmla="*/ 22 h 25"/>
                  <a:gd name="T4" fmla="*/ 38 w 43"/>
                  <a:gd name="T5" fmla="*/ 25 h 25"/>
                  <a:gd name="T6" fmla="*/ 37 w 43"/>
                  <a:gd name="T7" fmla="*/ 25 h 25"/>
                  <a:gd name="T8" fmla="*/ 0 w 43"/>
                  <a:gd name="T9" fmla="*/ 4 h 25"/>
                  <a:gd name="T10" fmla="*/ 0 w 43"/>
                  <a:gd name="T11" fmla="*/ 3 h 25"/>
                  <a:gd name="T12" fmla="*/ 5 w 43"/>
                  <a:gd name="T13" fmla="*/ 0 h 25"/>
                  <a:gd name="T14" fmla="*/ 6 w 43"/>
                  <a:gd name="T15" fmla="*/ 0 h 25"/>
                  <a:gd name="T16" fmla="*/ 43 w 43"/>
                  <a:gd name="T17" fmla="*/ 21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25">
                    <a:moveTo>
                      <a:pt x="43" y="21"/>
                    </a:moveTo>
                    <a:cubicBezTo>
                      <a:pt x="43" y="22"/>
                      <a:pt x="43" y="22"/>
                      <a:pt x="43" y="22"/>
                    </a:cubicBezTo>
                    <a:cubicBezTo>
                      <a:pt x="38" y="25"/>
                      <a:pt x="38" y="25"/>
                      <a:pt x="38" y="25"/>
                    </a:cubicBezTo>
                    <a:cubicBezTo>
                      <a:pt x="38" y="25"/>
                      <a:pt x="37" y="25"/>
                      <a:pt x="37" y="25"/>
                    </a:cubicBezTo>
                    <a:cubicBezTo>
                      <a:pt x="0" y="4"/>
                      <a:pt x="0" y="4"/>
                      <a:pt x="0" y="4"/>
                    </a:cubicBezTo>
                    <a:cubicBezTo>
                      <a:pt x="0" y="3"/>
                      <a:pt x="0" y="3"/>
                      <a:pt x="0" y="3"/>
                    </a:cubicBezTo>
                    <a:cubicBezTo>
                      <a:pt x="5" y="0"/>
                      <a:pt x="5" y="0"/>
                      <a:pt x="5" y="0"/>
                    </a:cubicBezTo>
                    <a:cubicBezTo>
                      <a:pt x="5" y="0"/>
                      <a:pt x="6" y="0"/>
                      <a:pt x="6" y="0"/>
                    </a:cubicBezTo>
                    <a:lnTo>
                      <a:pt x="43" y="21"/>
                    </a:lnTo>
                    <a:close/>
                  </a:path>
                </a:pathLst>
              </a:custGeom>
              <a:solidFill>
                <a:srgbClr val="4A4A4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806" name="Freeform 302"/>
              <p:cNvSpPr/>
              <p:nvPr/>
            </p:nvSpPr>
            <p:spPr bwMode="auto">
              <a:xfrm>
                <a:off x="6043" y="3929"/>
                <a:ext cx="12" cy="7"/>
              </a:xfrm>
              <a:custGeom>
                <a:avLst/>
                <a:gdLst>
                  <a:gd name="T0" fmla="*/ 11 w 12"/>
                  <a:gd name="T1" fmla="*/ 3 h 7"/>
                  <a:gd name="T2" fmla="*/ 11 w 12"/>
                  <a:gd name="T3" fmla="*/ 4 h 7"/>
                  <a:gd name="T4" fmla="*/ 7 w 12"/>
                  <a:gd name="T5" fmla="*/ 7 h 7"/>
                  <a:gd name="T6" fmla="*/ 5 w 12"/>
                  <a:gd name="T7" fmla="*/ 7 h 7"/>
                  <a:gd name="T8" fmla="*/ 0 w 12"/>
                  <a:gd name="T9" fmla="*/ 4 h 7"/>
                  <a:gd name="T10" fmla="*/ 0 w 12"/>
                  <a:gd name="T11" fmla="*/ 3 h 7"/>
                  <a:gd name="T12" fmla="*/ 5 w 12"/>
                  <a:gd name="T13" fmla="*/ 0 h 7"/>
                  <a:gd name="T14" fmla="*/ 7 w 12"/>
                  <a:gd name="T15" fmla="*/ 0 h 7"/>
                  <a:gd name="T16" fmla="*/ 11 w 12"/>
                  <a:gd name="T17"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7">
                    <a:moveTo>
                      <a:pt x="11" y="3"/>
                    </a:moveTo>
                    <a:cubicBezTo>
                      <a:pt x="12" y="3"/>
                      <a:pt x="12" y="4"/>
                      <a:pt x="11" y="4"/>
                    </a:cubicBezTo>
                    <a:cubicBezTo>
                      <a:pt x="7" y="7"/>
                      <a:pt x="7" y="7"/>
                      <a:pt x="7" y="7"/>
                    </a:cubicBezTo>
                    <a:cubicBezTo>
                      <a:pt x="6" y="7"/>
                      <a:pt x="5" y="7"/>
                      <a:pt x="5" y="7"/>
                    </a:cubicBezTo>
                    <a:cubicBezTo>
                      <a:pt x="0" y="4"/>
                      <a:pt x="0" y="4"/>
                      <a:pt x="0" y="4"/>
                    </a:cubicBezTo>
                    <a:cubicBezTo>
                      <a:pt x="0" y="4"/>
                      <a:pt x="0" y="3"/>
                      <a:pt x="0" y="3"/>
                    </a:cubicBezTo>
                    <a:cubicBezTo>
                      <a:pt x="5" y="0"/>
                      <a:pt x="5" y="0"/>
                      <a:pt x="5" y="0"/>
                    </a:cubicBezTo>
                    <a:cubicBezTo>
                      <a:pt x="5" y="0"/>
                      <a:pt x="6" y="0"/>
                      <a:pt x="7" y="0"/>
                    </a:cubicBezTo>
                    <a:lnTo>
                      <a:pt x="11" y="3"/>
                    </a:lnTo>
                    <a:close/>
                  </a:path>
                </a:pathLst>
              </a:custGeom>
              <a:solidFill>
                <a:srgbClr val="4A4A4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807" name="Freeform 303"/>
              <p:cNvSpPr/>
              <p:nvPr/>
            </p:nvSpPr>
            <p:spPr bwMode="auto">
              <a:xfrm>
                <a:off x="6051" y="3934"/>
                <a:ext cx="12" cy="6"/>
              </a:xfrm>
              <a:custGeom>
                <a:avLst/>
                <a:gdLst>
                  <a:gd name="T0" fmla="*/ 11 w 12"/>
                  <a:gd name="T1" fmla="*/ 3 h 7"/>
                  <a:gd name="T2" fmla="*/ 11 w 12"/>
                  <a:gd name="T3" fmla="*/ 4 h 7"/>
                  <a:gd name="T4" fmla="*/ 7 w 12"/>
                  <a:gd name="T5" fmla="*/ 6 h 7"/>
                  <a:gd name="T6" fmla="*/ 5 w 12"/>
                  <a:gd name="T7" fmla="*/ 6 h 7"/>
                  <a:gd name="T8" fmla="*/ 1 w 12"/>
                  <a:gd name="T9" fmla="*/ 4 h 7"/>
                  <a:gd name="T10" fmla="*/ 1 w 12"/>
                  <a:gd name="T11" fmla="*/ 3 h 7"/>
                  <a:gd name="T12" fmla="*/ 5 w 12"/>
                  <a:gd name="T13" fmla="*/ 0 h 7"/>
                  <a:gd name="T14" fmla="*/ 7 w 12"/>
                  <a:gd name="T15" fmla="*/ 0 h 7"/>
                  <a:gd name="T16" fmla="*/ 11 w 12"/>
                  <a:gd name="T17"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7">
                    <a:moveTo>
                      <a:pt x="11" y="3"/>
                    </a:moveTo>
                    <a:cubicBezTo>
                      <a:pt x="12" y="3"/>
                      <a:pt x="12" y="4"/>
                      <a:pt x="11" y="4"/>
                    </a:cubicBezTo>
                    <a:cubicBezTo>
                      <a:pt x="7" y="6"/>
                      <a:pt x="7" y="6"/>
                      <a:pt x="7" y="6"/>
                    </a:cubicBezTo>
                    <a:cubicBezTo>
                      <a:pt x="6" y="7"/>
                      <a:pt x="6" y="7"/>
                      <a:pt x="5" y="6"/>
                    </a:cubicBezTo>
                    <a:cubicBezTo>
                      <a:pt x="1" y="4"/>
                      <a:pt x="1" y="4"/>
                      <a:pt x="1" y="4"/>
                    </a:cubicBezTo>
                    <a:cubicBezTo>
                      <a:pt x="0" y="4"/>
                      <a:pt x="0" y="3"/>
                      <a:pt x="1" y="3"/>
                    </a:cubicBezTo>
                    <a:cubicBezTo>
                      <a:pt x="5" y="0"/>
                      <a:pt x="5" y="0"/>
                      <a:pt x="5" y="0"/>
                    </a:cubicBezTo>
                    <a:cubicBezTo>
                      <a:pt x="6" y="0"/>
                      <a:pt x="6" y="0"/>
                      <a:pt x="7" y="0"/>
                    </a:cubicBezTo>
                    <a:lnTo>
                      <a:pt x="11" y="3"/>
                    </a:lnTo>
                    <a:close/>
                  </a:path>
                </a:pathLst>
              </a:custGeom>
              <a:solidFill>
                <a:srgbClr val="4A4A4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808" name="Freeform 304"/>
              <p:cNvSpPr/>
              <p:nvPr/>
            </p:nvSpPr>
            <p:spPr bwMode="auto">
              <a:xfrm>
                <a:off x="6035" y="3934"/>
                <a:ext cx="12" cy="5"/>
              </a:xfrm>
              <a:custGeom>
                <a:avLst/>
                <a:gdLst>
                  <a:gd name="T0" fmla="*/ 11 w 12"/>
                  <a:gd name="T1" fmla="*/ 3 h 6"/>
                  <a:gd name="T2" fmla="*/ 11 w 12"/>
                  <a:gd name="T3" fmla="*/ 4 h 6"/>
                  <a:gd name="T4" fmla="*/ 7 w 12"/>
                  <a:gd name="T5" fmla="*/ 6 h 6"/>
                  <a:gd name="T6" fmla="*/ 5 w 12"/>
                  <a:gd name="T7" fmla="*/ 6 h 6"/>
                  <a:gd name="T8" fmla="*/ 0 w 12"/>
                  <a:gd name="T9" fmla="*/ 4 h 6"/>
                  <a:gd name="T10" fmla="*/ 0 w 12"/>
                  <a:gd name="T11" fmla="*/ 3 h 6"/>
                  <a:gd name="T12" fmla="*/ 5 w 12"/>
                  <a:gd name="T13" fmla="*/ 0 h 6"/>
                  <a:gd name="T14" fmla="*/ 7 w 12"/>
                  <a:gd name="T15" fmla="*/ 0 h 6"/>
                  <a:gd name="T16" fmla="*/ 11 w 12"/>
                  <a:gd name="T17"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6">
                    <a:moveTo>
                      <a:pt x="11" y="3"/>
                    </a:moveTo>
                    <a:cubicBezTo>
                      <a:pt x="12" y="3"/>
                      <a:pt x="12" y="3"/>
                      <a:pt x="11" y="4"/>
                    </a:cubicBezTo>
                    <a:cubicBezTo>
                      <a:pt x="7" y="6"/>
                      <a:pt x="7" y="6"/>
                      <a:pt x="7" y="6"/>
                    </a:cubicBezTo>
                    <a:cubicBezTo>
                      <a:pt x="6" y="6"/>
                      <a:pt x="5" y="6"/>
                      <a:pt x="5" y="6"/>
                    </a:cubicBezTo>
                    <a:cubicBezTo>
                      <a:pt x="0" y="4"/>
                      <a:pt x="0" y="4"/>
                      <a:pt x="0" y="4"/>
                    </a:cubicBezTo>
                    <a:cubicBezTo>
                      <a:pt x="0" y="3"/>
                      <a:pt x="0" y="3"/>
                      <a:pt x="0" y="3"/>
                    </a:cubicBezTo>
                    <a:cubicBezTo>
                      <a:pt x="5" y="0"/>
                      <a:pt x="5" y="0"/>
                      <a:pt x="5" y="0"/>
                    </a:cubicBezTo>
                    <a:cubicBezTo>
                      <a:pt x="5" y="0"/>
                      <a:pt x="6" y="0"/>
                      <a:pt x="7" y="0"/>
                    </a:cubicBezTo>
                    <a:lnTo>
                      <a:pt x="11" y="3"/>
                    </a:lnTo>
                    <a:close/>
                  </a:path>
                </a:pathLst>
              </a:custGeom>
              <a:solidFill>
                <a:srgbClr val="4A4A4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809" name="Freeform 305"/>
              <p:cNvSpPr/>
              <p:nvPr/>
            </p:nvSpPr>
            <p:spPr bwMode="auto">
              <a:xfrm>
                <a:off x="5955" y="3905"/>
                <a:ext cx="11" cy="7"/>
              </a:xfrm>
              <a:custGeom>
                <a:avLst/>
                <a:gdLst>
                  <a:gd name="T0" fmla="*/ 11 w 11"/>
                  <a:gd name="T1" fmla="*/ 3 h 7"/>
                  <a:gd name="T2" fmla="*/ 11 w 11"/>
                  <a:gd name="T3" fmla="*/ 4 h 7"/>
                  <a:gd name="T4" fmla="*/ 6 w 11"/>
                  <a:gd name="T5" fmla="*/ 6 h 7"/>
                  <a:gd name="T6" fmla="*/ 5 w 11"/>
                  <a:gd name="T7" fmla="*/ 6 h 7"/>
                  <a:gd name="T8" fmla="*/ 0 w 11"/>
                  <a:gd name="T9" fmla="*/ 4 h 7"/>
                  <a:gd name="T10" fmla="*/ 0 w 11"/>
                  <a:gd name="T11" fmla="*/ 3 h 7"/>
                  <a:gd name="T12" fmla="*/ 5 w 11"/>
                  <a:gd name="T13" fmla="*/ 0 h 7"/>
                  <a:gd name="T14" fmla="*/ 6 w 11"/>
                  <a:gd name="T15" fmla="*/ 0 h 7"/>
                  <a:gd name="T16" fmla="*/ 11 w 11"/>
                  <a:gd name="T17"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7">
                    <a:moveTo>
                      <a:pt x="11" y="3"/>
                    </a:moveTo>
                    <a:cubicBezTo>
                      <a:pt x="11" y="3"/>
                      <a:pt x="11" y="4"/>
                      <a:pt x="11" y="4"/>
                    </a:cubicBezTo>
                    <a:cubicBezTo>
                      <a:pt x="6" y="6"/>
                      <a:pt x="6" y="6"/>
                      <a:pt x="6" y="6"/>
                    </a:cubicBezTo>
                    <a:cubicBezTo>
                      <a:pt x="6" y="7"/>
                      <a:pt x="5" y="7"/>
                      <a:pt x="5" y="6"/>
                    </a:cubicBezTo>
                    <a:cubicBezTo>
                      <a:pt x="0" y="4"/>
                      <a:pt x="0" y="4"/>
                      <a:pt x="0" y="4"/>
                    </a:cubicBezTo>
                    <a:cubicBezTo>
                      <a:pt x="0" y="4"/>
                      <a:pt x="0" y="3"/>
                      <a:pt x="0" y="3"/>
                    </a:cubicBezTo>
                    <a:cubicBezTo>
                      <a:pt x="5" y="0"/>
                      <a:pt x="5" y="0"/>
                      <a:pt x="5" y="0"/>
                    </a:cubicBezTo>
                    <a:cubicBezTo>
                      <a:pt x="5" y="0"/>
                      <a:pt x="6" y="0"/>
                      <a:pt x="6" y="0"/>
                    </a:cubicBezTo>
                    <a:lnTo>
                      <a:pt x="11" y="3"/>
                    </a:lnTo>
                    <a:close/>
                  </a:path>
                </a:pathLst>
              </a:custGeom>
              <a:solidFill>
                <a:srgbClr val="4A4A4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810" name="Freeform 306"/>
              <p:cNvSpPr/>
              <p:nvPr/>
            </p:nvSpPr>
            <p:spPr bwMode="auto">
              <a:xfrm>
                <a:off x="5963" y="3910"/>
                <a:ext cx="11" cy="6"/>
              </a:xfrm>
              <a:custGeom>
                <a:avLst/>
                <a:gdLst>
                  <a:gd name="T0" fmla="*/ 11 w 11"/>
                  <a:gd name="T1" fmla="*/ 3 h 6"/>
                  <a:gd name="T2" fmla="*/ 11 w 11"/>
                  <a:gd name="T3" fmla="*/ 3 h 6"/>
                  <a:gd name="T4" fmla="*/ 6 w 11"/>
                  <a:gd name="T5" fmla="*/ 6 h 6"/>
                  <a:gd name="T6" fmla="*/ 5 w 11"/>
                  <a:gd name="T7" fmla="*/ 6 h 6"/>
                  <a:gd name="T8" fmla="*/ 0 w 11"/>
                  <a:gd name="T9" fmla="*/ 3 h 6"/>
                  <a:gd name="T10" fmla="*/ 0 w 11"/>
                  <a:gd name="T11" fmla="*/ 3 h 6"/>
                  <a:gd name="T12" fmla="*/ 5 w 11"/>
                  <a:gd name="T13" fmla="*/ 0 h 6"/>
                  <a:gd name="T14" fmla="*/ 6 w 11"/>
                  <a:gd name="T15" fmla="*/ 0 h 6"/>
                  <a:gd name="T16" fmla="*/ 11 w 11"/>
                  <a:gd name="T17"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6">
                    <a:moveTo>
                      <a:pt x="11" y="3"/>
                    </a:moveTo>
                    <a:cubicBezTo>
                      <a:pt x="11" y="3"/>
                      <a:pt x="11" y="3"/>
                      <a:pt x="11" y="3"/>
                    </a:cubicBezTo>
                    <a:cubicBezTo>
                      <a:pt x="6" y="6"/>
                      <a:pt x="6" y="6"/>
                      <a:pt x="6" y="6"/>
                    </a:cubicBezTo>
                    <a:cubicBezTo>
                      <a:pt x="6" y="6"/>
                      <a:pt x="5" y="6"/>
                      <a:pt x="5" y="6"/>
                    </a:cubicBezTo>
                    <a:cubicBezTo>
                      <a:pt x="0" y="3"/>
                      <a:pt x="0" y="3"/>
                      <a:pt x="0" y="3"/>
                    </a:cubicBezTo>
                    <a:cubicBezTo>
                      <a:pt x="0" y="3"/>
                      <a:pt x="0" y="3"/>
                      <a:pt x="0" y="3"/>
                    </a:cubicBezTo>
                    <a:cubicBezTo>
                      <a:pt x="5" y="0"/>
                      <a:pt x="5" y="0"/>
                      <a:pt x="5" y="0"/>
                    </a:cubicBezTo>
                    <a:cubicBezTo>
                      <a:pt x="5" y="0"/>
                      <a:pt x="6" y="0"/>
                      <a:pt x="6" y="0"/>
                    </a:cubicBezTo>
                    <a:lnTo>
                      <a:pt x="11" y="3"/>
                    </a:lnTo>
                    <a:close/>
                  </a:path>
                </a:pathLst>
              </a:custGeom>
              <a:solidFill>
                <a:srgbClr val="4A4A4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811" name="Freeform 307"/>
              <p:cNvSpPr/>
              <p:nvPr/>
            </p:nvSpPr>
            <p:spPr bwMode="auto">
              <a:xfrm>
                <a:off x="5971" y="3914"/>
                <a:ext cx="11" cy="7"/>
              </a:xfrm>
              <a:custGeom>
                <a:avLst/>
                <a:gdLst>
                  <a:gd name="T0" fmla="*/ 11 w 11"/>
                  <a:gd name="T1" fmla="*/ 3 h 7"/>
                  <a:gd name="T2" fmla="*/ 11 w 11"/>
                  <a:gd name="T3" fmla="*/ 4 h 7"/>
                  <a:gd name="T4" fmla="*/ 6 w 11"/>
                  <a:gd name="T5" fmla="*/ 7 h 7"/>
                  <a:gd name="T6" fmla="*/ 5 w 11"/>
                  <a:gd name="T7" fmla="*/ 7 h 7"/>
                  <a:gd name="T8" fmla="*/ 0 w 11"/>
                  <a:gd name="T9" fmla="*/ 4 h 7"/>
                  <a:gd name="T10" fmla="*/ 0 w 11"/>
                  <a:gd name="T11" fmla="*/ 3 h 7"/>
                  <a:gd name="T12" fmla="*/ 5 w 11"/>
                  <a:gd name="T13" fmla="*/ 1 h 7"/>
                  <a:gd name="T14" fmla="*/ 6 w 11"/>
                  <a:gd name="T15" fmla="*/ 1 h 7"/>
                  <a:gd name="T16" fmla="*/ 11 w 11"/>
                  <a:gd name="T17"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7">
                    <a:moveTo>
                      <a:pt x="11" y="3"/>
                    </a:moveTo>
                    <a:cubicBezTo>
                      <a:pt x="11" y="3"/>
                      <a:pt x="11" y="4"/>
                      <a:pt x="11" y="4"/>
                    </a:cubicBezTo>
                    <a:cubicBezTo>
                      <a:pt x="6" y="7"/>
                      <a:pt x="6" y="7"/>
                      <a:pt x="6" y="7"/>
                    </a:cubicBezTo>
                    <a:cubicBezTo>
                      <a:pt x="6" y="7"/>
                      <a:pt x="5" y="7"/>
                      <a:pt x="5" y="7"/>
                    </a:cubicBezTo>
                    <a:cubicBezTo>
                      <a:pt x="0" y="4"/>
                      <a:pt x="0" y="4"/>
                      <a:pt x="0" y="4"/>
                    </a:cubicBezTo>
                    <a:cubicBezTo>
                      <a:pt x="0" y="4"/>
                      <a:pt x="0" y="3"/>
                      <a:pt x="0" y="3"/>
                    </a:cubicBezTo>
                    <a:cubicBezTo>
                      <a:pt x="5" y="1"/>
                      <a:pt x="5" y="1"/>
                      <a:pt x="5" y="1"/>
                    </a:cubicBezTo>
                    <a:cubicBezTo>
                      <a:pt x="5" y="0"/>
                      <a:pt x="6" y="0"/>
                      <a:pt x="6" y="1"/>
                    </a:cubicBezTo>
                    <a:lnTo>
                      <a:pt x="11" y="3"/>
                    </a:lnTo>
                    <a:close/>
                  </a:path>
                </a:pathLst>
              </a:custGeom>
              <a:solidFill>
                <a:srgbClr val="4A4A4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812" name="Freeform 308"/>
              <p:cNvSpPr/>
              <p:nvPr/>
            </p:nvSpPr>
            <p:spPr bwMode="auto">
              <a:xfrm>
                <a:off x="6026" y="3938"/>
                <a:ext cx="12" cy="6"/>
              </a:xfrm>
              <a:custGeom>
                <a:avLst/>
                <a:gdLst>
                  <a:gd name="T0" fmla="*/ 12 w 12"/>
                  <a:gd name="T1" fmla="*/ 3 h 7"/>
                  <a:gd name="T2" fmla="*/ 12 w 12"/>
                  <a:gd name="T3" fmla="*/ 4 h 7"/>
                  <a:gd name="T4" fmla="*/ 7 w 12"/>
                  <a:gd name="T5" fmla="*/ 7 h 7"/>
                  <a:gd name="T6" fmla="*/ 6 w 12"/>
                  <a:gd name="T7" fmla="*/ 7 h 7"/>
                  <a:gd name="T8" fmla="*/ 1 w 12"/>
                  <a:gd name="T9" fmla="*/ 4 h 7"/>
                  <a:gd name="T10" fmla="*/ 1 w 12"/>
                  <a:gd name="T11" fmla="*/ 3 h 7"/>
                  <a:gd name="T12" fmla="*/ 5 w 12"/>
                  <a:gd name="T13" fmla="*/ 1 h 7"/>
                  <a:gd name="T14" fmla="*/ 7 w 12"/>
                  <a:gd name="T15" fmla="*/ 1 h 7"/>
                  <a:gd name="T16" fmla="*/ 12 w 12"/>
                  <a:gd name="T17"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7">
                    <a:moveTo>
                      <a:pt x="12" y="3"/>
                    </a:moveTo>
                    <a:cubicBezTo>
                      <a:pt x="12" y="4"/>
                      <a:pt x="12" y="4"/>
                      <a:pt x="12" y="4"/>
                    </a:cubicBezTo>
                    <a:cubicBezTo>
                      <a:pt x="7" y="7"/>
                      <a:pt x="7" y="7"/>
                      <a:pt x="7" y="7"/>
                    </a:cubicBezTo>
                    <a:cubicBezTo>
                      <a:pt x="7" y="7"/>
                      <a:pt x="6" y="7"/>
                      <a:pt x="6" y="7"/>
                    </a:cubicBezTo>
                    <a:cubicBezTo>
                      <a:pt x="1" y="4"/>
                      <a:pt x="1" y="4"/>
                      <a:pt x="1" y="4"/>
                    </a:cubicBezTo>
                    <a:cubicBezTo>
                      <a:pt x="0" y="4"/>
                      <a:pt x="0" y="4"/>
                      <a:pt x="1" y="3"/>
                    </a:cubicBezTo>
                    <a:cubicBezTo>
                      <a:pt x="5" y="1"/>
                      <a:pt x="5" y="1"/>
                      <a:pt x="5" y="1"/>
                    </a:cubicBezTo>
                    <a:cubicBezTo>
                      <a:pt x="6" y="0"/>
                      <a:pt x="7" y="0"/>
                      <a:pt x="7" y="1"/>
                    </a:cubicBezTo>
                    <a:lnTo>
                      <a:pt x="12" y="3"/>
                    </a:lnTo>
                    <a:close/>
                  </a:path>
                </a:pathLst>
              </a:custGeom>
              <a:solidFill>
                <a:srgbClr val="4A4A4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813" name="Freeform 309"/>
              <p:cNvSpPr/>
              <p:nvPr/>
            </p:nvSpPr>
            <p:spPr bwMode="auto">
              <a:xfrm>
                <a:off x="6035" y="3942"/>
                <a:ext cx="12" cy="7"/>
              </a:xfrm>
              <a:custGeom>
                <a:avLst/>
                <a:gdLst>
                  <a:gd name="T0" fmla="*/ 12 w 12"/>
                  <a:gd name="T1" fmla="*/ 3 h 7"/>
                  <a:gd name="T2" fmla="*/ 12 w 12"/>
                  <a:gd name="T3" fmla="*/ 4 h 7"/>
                  <a:gd name="T4" fmla="*/ 7 w 12"/>
                  <a:gd name="T5" fmla="*/ 6 h 7"/>
                  <a:gd name="T6" fmla="*/ 5 w 12"/>
                  <a:gd name="T7" fmla="*/ 6 h 7"/>
                  <a:gd name="T8" fmla="*/ 1 w 12"/>
                  <a:gd name="T9" fmla="*/ 4 h 7"/>
                  <a:gd name="T10" fmla="*/ 1 w 12"/>
                  <a:gd name="T11" fmla="*/ 3 h 7"/>
                  <a:gd name="T12" fmla="*/ 5 w 12"/>
                  <a:gd name="T13" fmla="*/ 0 h 7"/>
                  <a:gd name="T14" fmla="*/ 7 w 12"/>
                  <a:gd name="T15" fmla="*/ 0 h 7"/>
                  <a:gd name="T16" fmla="*/ 12 w 12"/>
                  <a:gd name="T17"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7">
                    <a:moveTo>
                      <a:pt x="12" y="3"/>
                    </a:moveTo>
                    <a:cubicBezTo>
                      <a:pt x="12" y="3"/>
                      <a:pt x="12" y="3"/>
                      <a:pt x="12" y="4"/>
                    </a:cubicBezTo>
                    <a:cubicBezTo>
                      <a:pt x="7" y="6"/>
                      <a:pt x="7" y="6"/>
                      <a:pt x="7" y="6"/>
                    </a:cubicBezTo>
                    <a:cubicBezTo>
                      <a:pt x="7" y="7"/>
                      <a:pt x="6" y="7"/>
                      <a:pt x="5" y="6"/>
                    </a:cubicBezTo>
                    <a:cubicBezTo>
                      <a:pt x="1" y="4"/>
                      <a:pt x="1" y="4"/>
                      <a:pt x="1" y="4"/>
                    </a:cubicBezTo>
                    <a:cubicBezTo>
                      <a:pt x="0" y="3"/>
                      <a:pt x="0" y="3"/>
                      <a:pt x="1" y="3"/>
                    </a:cubicBezTo>
                    <a:cubicBezTo>
                      <a:pt x="5" y="0"/>
                      <a:pt x="5" y="0"/>
                      <a:pt x="5" y="0"/>
                    </a:cubicBezTo>
                    <a:cubicBezTo>
                      <a:pt x="6" y="0"/>
                      <a:pt x="7" y="0"/>
                      <a:pt x="7" y="0"/>
                    </a:cubicBezTo>
                    <a:lnTo>
                      <a:pt x="12" y="3"/>
                    </a:lnTo>
                    <a:close/>
                  </a:path>
                </a:pathLst>
              </a:custGeom>
              <a:solidFill>
                <a:srgbClr val="4A4A4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814" name="Freeform 310"/>
              <p:cNvSpPr/>
              <p:nvPr/>
            </p:nvSpPr>
            <p:spPr bwMode="auto">
              <a:xfrm>
                <a:off x="6043" y="3946"/>
                <a:ext cx="20" cy="12"/>
              </a:xfrm>
              <a:custGeom>
                <a:avLst/>
                <a:gdLst>
                  <a:gd name="T0" fmla="*/ 19 w 20"/>
                  <a:gd name="T1" fmla="*/ 8 h 12"/>
                  <a:gd name="T2" fmla="*/ 19 w 20"/>
                  <a:gd name="T3" fmla="*/ 9 h 12"/>
                  <a:gd name="T4" fmla="*/ 15 w 20"/>
                  <a:gd name="T5" fmla="*/ 12 h 12"/>
                  <a:gd name="T6" fmla="*/ 13 w 20"/>
                  <a:gd name="T7" fmla="*/ 12 h 12"/>
                  <a:gd name="T8" fmla="*/ 0 w 20"/>
                  <a:gd name="T9" fmla="*/ 4 h 12"/>
                  <a:gd name="T10" fmla="*/ 0 w 20"/>
                  <a:gd name="T11" fmla="*/ 3 h 12"/>
                  <a:gd name="T12" fmla="*/ 5 w 20"/>
                  <a:gd name="T13" fmla="*/ 1 h 12"/>
                  <a:gd name="T14" fmla="*/ 7 w 20"/>
                  <a:gd name="T15" fmla="*/ 1 h 12"/>
                  <a:gd name="T16" fmla="*/ 19 w 20"/>
                  <a:gd name="T17" fmla="*/ 8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12">
                    <a:moveTo>
                      <a:pt x="19" y="8"/>
                    </a:moveTo>
                    <a:cubicBezTo>
                      <a:pt x="20" y="8"/>
                      <a:pt x="20" y="9"/>
                      <a:pt x="19" y="9"/>
                    </a:cubicBezTo>
                    <a:cubicBezTo>
                      <a:pt x="15" y="12"/>
                      <a:pt x="15" y="12"/>
                      <a:pt x="15" y="12"/>
                    </a:cubicBezTo>
                    <a:cubicBezTo>
                      <a:pt x="14" y="12"/>
                      <a:pt x="13" y="12"/>
                      <a:pt x="13" y="12"/>
                    </a:cubicBezTo>
                    <a:cubicBezTo>
                      <a:pt x="0" y="4"/>
                      <a:pt x="0" y="4"/>
                      <a:pt x="0" y="4"/>
                    </a:cubicBezTo>
                    <a:cubicBezTo>
                      <a:pt x="0" y="4"/>
                      <a:pt x="0" y="4"/>
                      <a:pt x="0" y="3"/>
                    </a:cubicBezTo>
                    <a:cubicBezTo>
                      <a:pt x="5" y="1"/>
                      <a:pt x="5" y="1"/>
                      <a:pt x="5" y="1"/>
                    </a:cubicBezTo>
                    <a:cubicBezTo>
                      <a:pt x="5" y="0"/>
                      <a:pt x="6" y="0"/>
                      <a:pt x="7" y="1"/>
                    </a:cubicBezTo>
                    <a:lnTo>
                      <a:pt x="19" y="8"/>
                    </a:lnTo>
                    <a:close/>
                  </a:path>
                </a:pathLst>
              </a:custGeom>
              <a:solidFill>
                <a:srgbClr val="4A4A4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815" name="Freeform 311"/>
              <p:cNvSpPr/>
              <p:nvPr/>
            </p:nvSpPr>
            <p:spPr bwMode="auto">
              <a:xfrm>
                <a:off x="6019" y="3941"/>
                <a:ext cx="11" cy="7"/>
              </a:xfrm>
              <a:custGeom>
                <a:avLst/>
                <a:gdLst>
                  <a:gd name="T0" fmla="*/ 11 w 11"/>
                  <a:gd name="T1" fmla="*/ 3 h 7"/>
                  <a:gd name="T2" fmla="*/ 11 w 11"/>
                  <a:gd name="T3" fmla="*/ 4 h 7"/>
                  <a:gd name="T4" fmla="*/ 6 w 11"/>
                  <a:gd name="T5" fmla="*/ 7 h 7"/>
                  <a:gd name="T6" fmla="*/ 5 w 11"/>
                  <a:gd name="T7" fmla="*/ 7 h 7"/>
                  <a:gd name="T8" fmla="*/ 0 w 11"/>
                  <a:gd name="T9" fmla="*/ 4 h 7"/>
                  <a:gd name="T10" fmla="*/ 0 w 11"/>
                  <a:gd name="T11" fmla="*/ 3 h 7"/>
                  <a:gd name="T12" fmla="*/ 5 w 11"/>
                  <a:gd name="T13" fmla="*/ 1 h 7"/>
                  <a:gd name="T14" fmla="*/ 6 w 11"/>
                  <a:gd name="T15" fmla="*/ 1 h 7"/>
                  <a:gd name="T16" fmla="*/ 11 w 11"/>
                  <a:gd name="T17"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7">
                    <a:moveTo>
                      <a:pt x="11" y="3"/>
                    </a:moveTo>
                    <a:cubicBezTo>
                      <a:pt x="11" y="4"/>
                      <a:pt x="11" y="4"/>
                      <a:pt x="11" y="4"/>
                    </a:cubicBezTo>
                    <a:cubicBezTo>
                      <a:pt x="6" y="7"/>
                      <a:pt x="6" y="7"/>
                      <a:pt x="6" y="7"/>
                    </a:cubicBezTo>
                    <a:cubicBezTo>
                      <a:pt x="6" y="7"/>
                      <a:pt x="5" y="7"/>
                      <a:pt x="5" y="7"/>
                    </a:cubicBezTo>
                    <a:cubicBezTo>
                      <a:pt x="0" y="4"/>
                      <a:pt x="0" y="4"/>
                      <a:pt x="0" y="4"/>
                    </a:cubicBezTo>
                    <a:cubicBezTo>
                      <a:pt x="0" y="4"/>
                      <a:pt x="0" y="4"/>
                      <a:pt x="0" y="3"/>
                    </a:cubicBezTo>
                    <a:cubicBezTo>
                      <a:pt x="5" y="1"/>
                      <a:pt x="5" y="1"/>
                      <a:pt x="5" y="1"/>
                    </a:cubicBezTo>
                    <a:cubicBezTo>
                      <a:pt x="5" y="0"/>
                      <a:pt x="6" y="0"/>
                      <a:pt x="6" y="1"/>
                    </a:cubicBezTo>
                    <a:lnTo>
                      <a:pt x="11" y="3"/>
                    </a:lnTo>
                    <a:close/>
                  </a:path>
                </a:pathLst>
              </a:custGeom>
              <a:solidFill>
                <a:srgbClr val="4A4A4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816" name="Freeform 312"/>
              <p:cNvSpPr/>
              <p:nvPr/>
            </p:nvSpPr>
            <p:spPr bwMode="auto">
              <a:xfrm>
                <a:off x="6027" y="3946"/>
                <a:ext cx="11" cy="7"/>
              </a:xfrm>
              <a:custGeom>
                <a:avLst/>
                <a:gdLst>
                  <a:gd name="T0" fmla="*/ 11 w 11"/>
                  <a:gd name="T1" fmla="*/ 3 h 7"/>
                  <a:gd name="T2" fmla="*/ 11 w 11"/>
                  <a:gd name="T3" fmla="*/ 4 h 7"/>
                  <a:gd name="T4" fmla="*/ 6 w 11"/>
                  <a:gd name="T5" fmla="*/ 7 h 7"/>
                  <a:gd name="T6" fmla="*/ 5 w 11"/>
                  <a:gd name="T7" fmla="*/ 7 h 7"/>
                  <a:gd name="T8" fmla="*/ 0 w 11"/>
                  <a:gd name="T9" fmla="*/ 4 h 7"/>
                  <a:gd name="T10" fmla="*/ 0 w 11"/>
                  <a:gd name="T11" fmla="*/ 3 h 7"/>
                  <a:gd name="T12" fmla="*/ 5 w 11"/>
                  <a:gd name="T13" fmla="*/ 1 h 7"/>
                  <a:gd name="T14" fmla="*/ 6 w 11"/>
                  <a:gd name="T15" fmla="*/ 1 h 7"/>
                  <a:gd name="T16" fmla="*/ 11 w 11"/>
                  <a:gd name="T17"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7">
                    <a:moveTo>
                      <a:pt x="11" y="3"/>
                    </a:moveTo>
                    <a:cubicBezTo>
                      <a:pt x="11" y="4"/>
                      <a:pt x="11" y="4"/>
                      <a:pt x="11" y="4"/>
                    </a:cubicBezTo>
                    <a:cubicBezTo>
                      <a:pt x="6" y="7"/>
                      <a:pt x="6" y="7"/>
                      <a:pt x="6" y="7"/>
                    </a:cubicBezTo>
                    <a:cubicBezTo>
                      <a:pt x="6" y="7"/>
                      <a:pt x="5" y="7"/>
                      <a:pt x="5" y="7"/>
                    </a:cubicBezTo>
                    <a:cubicBezTo>
                      <a:pt x="0" y="4"/>
                      <a:pt x="0" y="4"/>
                      <a:pt x="0" y="4"/>
                    </a:cubicBezTo>
                    <a:cubicBezTo>
                      <a:pt x="0" y="4"/>
                      <a:pt x="0" y="4"/>
                      <a:pt x="0" y="3"/>
                    </a:cubicBezTo>
                    <a:cubicBezTo>
                      <a:pt x="5" y="1"/>
                      <a:pt x="5" y="1"/>
                      <a:pt x="5" y="1"/>
                    </a:cubicBezTo>
                    <a:cubicBezTo>
                      <a:pt x="5" y="0"/>
                      <a:pt x="6" y="0"/>
                      <a:pt x="6" y="1"/>
                    </a:cubicBezTo>
                    <a:lnTo>
                      <a:pt x="11" y="3"/>
                    </a:lnTo>
                    <a:close/>
                  </a:path>
                </a:pathLst>
              </a:custGeom>
              <a:solidFill>
                <a:srgbClr val="4A4A4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817" name="Freeform 313"/>
              <p:cNvSpPr/>
              <p:nvPr/>
            </p:nvSpPr>
            <p:spPr bwMode="auto">
              <a:xfrm>
                <a:off x="6035" y="3951"/>
                <a:ext cx="19" cy="11"/>
              </a:xfrm>
              <a:custGeom>
                <a:avLst/>
                <a:gdLst>
                  <a:gd name="T0" fmla="*/ 19 w 19"/>
                  <a:gd name="T1" fmla="*/ 7 h 11"/>
                  <a:gd name="T2" fmla="*/ 19 w 19"/>
                  <a:gd name="T3" fmla="*/ 8 h 11"/>
                  <a:gd name="T4" fmla="*/ 14 w 19"/>
                  <a:gd name="T5" fmla="*/ 11 h 11"/>
                  <a:gd name="T6" fmla="*/ 13 w 19"/>
                  <a:gd name="T7" fmla="*/ 11 h 11"/>
                  <a:gd name="T8" fmla="*/ 0 w 19"/>
                  <a:gd name="T9" fmla="*/ 4 h 11"/>
                  <a:gd name="T10" fmla="*/ 0 w 19"/>
                  <a:gd name="T11" fmla="*/ 3 h 11"/>
                  <a:gd name="T12" fmla="*/ 5 w 19"/>
                  <a:gd name="T13" fmla="*/ 0 h 11"/>
                  <a:gd name="T14" fmla="*/ 6 w 19"/>
                  <a:gd name="T15" fmla="*/ 0 h 11"/>
                  <a:gd name="T16" fmla="*/ 19 w 19"/>
                  <a:gd name="T17" fmla="*/ 7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11">
                    <a:moveTo>
                      <a:pt x="19" y="7"/>
                    </a:moveTo>
                    <a:cubicBezTo>
                      <a:pt x="19" y="8"/>
                      <a:pt x="19" y="8"/>
                      <a:pt x="19" y="8"/>
                    </a:cubicBezTo>
                    <a:cubicBezTo>
                      <a:pt x="14" y="11"/>
                      <a:pt x="14" y="11"/>
                      <a:pt x="14" y="11"/>
                    </a:cubicBezTo>
                    <a:cubicBezTo>
                      <a:pt x="14" y="11"/>
                      <a:pt x="13" y="11"/>
                      <a:pt x="13" y="11"/>
                    </a:cubicBezTo>
                    <a:cubicBezTo>
                      <a:pt x="0" y="4"/>
                      <a:pt x="0" y="4"/>
                      <a:pt x="0" y="4"/>
                    </a:cubicBezTo>
                    <a:cubicBezTo>
                      <a:pt x="0" y="3"/>
                      <a:pt x="0" y="3"/>
                      <a:pt x="0" y="3"/>
                    </a:cubicBezTo>
                    <a:cubicBezTo>
                      <a:pt x="5" y="0"/>
                      <a:pt x="5" y="0"/>
                      <a:pt x="5" y="0"/>
                    </a:cubicBezTo>
                    <a:cubicBezTo>
                      <a:pt x="5" y="0"/>
                      <a:pt x="6" y="0"/>
                      <a:pt x="6" y="0"/>
                    </a:cubicBezTo>
                    <a:lnTo>
                      <a:pt x="19" y="7"/>
                    </a:lnTo>
                    <a:close/>
                  </a:path>
                </a:pathLst>
              </a:custGeom>
              <a:solidFill>
                <a:srgbClr val="4A4A4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818" name="Freeform 314"/>
              <p:cNvSpPr/>
              <p:nvPr/>
            </p:nvSpPr>
            <p:spPr bwMode="auto">
              <a:xfrm>
                <a:off x="6011" y="3946"/>
                <a:ext cx="12" cy="7"/>
              </a:xfrm>
              <a:custGeom>
                <a:avLst/>
                <a:gdLst>
                  <a:gd name="T0" fmla="*/ 11 w 12"/>
                  <a:gd name="T1" fmla="*/ 3 h 7"/>
                  <a:gd name="T2" fmla="*/ 11 w 12"/>
                  <a:gd name="T3" fmla="*/ 4 h 7"/>
                  <a:gd name="T4" fmla="*/ 7 w 12"/>
                  <a:gd name="T5" fmla="*/ 6 h 7"/>
                  <a:gd name="T6" fmla="*/ 5 w 12"/>
                  <a:gd name="T7" fmla="*/ 6 h 7"/>
                  <a:gd name="T8" fmla="*/ 1 w 12"/>
                  <a:gd name="T9" fmla="*/ 4 h 7"/>
                  <a:gd name="T10" fmla="*/ 1 w 12"/>
                  <a:gd name="T11" fmla="*/ 3 h 7"/>
                  <a:gd name="T12" fmla="*/ 5 w 12"/>
                  <a:gd name="T13" fmla="*/ 0 h 7"/>
                  <a:gd name="T14" fmla="*/ 7 w 12"/>
                  <a:gd name="T15" fmla="*/ 0 h 7"/>
                  <a:gd name="T16" fmla="*/ 11 w 12"/>
                  <a:gd name="T17"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7">
                    <a:moveTo>
                      <a:pt x="11" y="3"/>
                    </a:moveTo>
                    <a:cubicBezTo>
                      <a:pt x="12" y="3"/>
                      <a:pt x="12" y="3"/>
                      <a:pt x="11" y="4"/>
                    </a:cubicBezTo>
                    <a:cubicBezTo>
                      <a:pt x="7" y="6"/>
                      <a:pt x="7" y="6"/>
                      <a:pt x="7" y="6"/>
                    </a:cubicBezTo>
                    <a:cubicBezTo>
                      <a:pt x="6" y="7"/>
                      <a:pt x="6" y="7"/>
                      <a:pt x="5" y="6"/>
                    </a:cubicBezTo>
                    <a:cubicBezTo>
                      <a:pt x="1" y="4"/>
                      <a:pt x="1" y="4"/>
                      <a:pt x="1" y="4"/>
                    </a:cubicBezTo>
                    <a:cubicBezTo>
                      <a:pt x="0" y="3"/>
                      <a:pt x="0" y="3"/>
                      <a:pt x="1" y="3"/>
                    </a:cubicBezTo>
                    <a:cubicBezTo>
                      <a:pt x="5" y="0"/>
                      <a:pt x="5" y="0"/>
                      <a:pt x="5" y="0"/>
                    </a:cubicBezTo>
                    <a:cubicBezTo>
                      <a:pt x="6" y="0"/>
                      <a:pt x="6" y="0"/>
                      <a:pt x="7" y="0"/>
                    </a:cubicBezTo>
                    <a:lnTo>
                      <a:pt x="11" y="3"/>
                    </a:lnTo>
                    <a:close/>
                  </a:path>
                </a:pathLst>
              </a:custGeom>
              <a:solidFill>
                <a:srgbClr val="4A4A4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819" name="Freeform 315"/>
              <p:cNvSpPr/>
              <p:nvPr/>
            </p:nvSpPr>
            <p:spPr bwMode="auto">
              <a:xfrm>
                <a:off x="6027" y="3955"/>
                <a:ext cx="20" cy="12"/>
              </a:xfrm>
              <a:custGeom>
                <a:avLst/>
                <a:gdLst>
                  <a:gd name="T0" fmla="*/ 19 w 20"/>
                  <a:gd name="T1" fmla="*/ 8 h 12"/>
                  <a:gd name="T2" fmla="*/ 19 w 20"/>
                  <a:gd name="T3" fmla="*/ 9 h 12"/>
                  <a:gd name="T4" fmla="*/ 15 w 20"/>
                  <a:gd name="T5" fmla="*/ 11 h 12"/>
                  <a:gd name="T6" fmla="*/ 13 w 20"/>
                  <a:gd name="T7" fmla="*/ 11 h 12"/>
                  <a:gd name="T8" fmla="*/ 1 w 20"/>
                  <a:gd name="T9" fmla="*/ 4 h 12"/>
                  <a:gd name="T10" fmla="*/ 1 w 20"/>
                  <a:gd name="T11" fmla="*/ 3 h 12"/>
                  <a:gd name="T12" fmla="*/ 5 w 20"/>
                  <a:gd name="T13" fmla="*/ 0 h 12"/>
                  <a:gd name="T14" fmla="*/ 7 w 20"/>
                  <a:gd name="T15" fmla="*/ 0 h 12"/>
                  <a:gd name="T16" fmla="*/ 19 w 20"/>
                  <a:gd name="T17" fmla="*/ 8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12">
                    <a:moveTo>
                      <a:pt x="19" y="8"/>
                    </a:moveTo>
                    <a:cubicBezTo>
                      <a:pt x="20" y="8"/>
                      <a:pt x="20" y="8"/>
                      <a:pt x="19" y="9"/>
                    </a:cubicBezTo>
                    <a:cubicBezTo>
                      <a:pt x="15" y="11"/>
                      <a:pt x="15" y="11"/>
                      <a:pt x="15" y="11"/>
                    </a:cubicBezTo>
                    <a:cubicBezTo>
                      <a:pt x="14" y="12"/>
                      <a:pt x="14" y="12"/>
                      <a:pt x="13" y="11"/>
                    </a:cubicBezTo>
                    <a:cubicBezTo>
                      <a:pt x="1" y="4"/>
                      <a:pt x="1" y="4"/>
                      <a:pt x="1" y="4"/>
                    </a:cubicBezTo>
                    <a:cubicBezTo>
                      <a:pt x="0" y="4"/>
                      <a:pt x="0" y="3"/>
                      <a:pt x="1" y="3"/>
                    </a:cubicBezTo>
                    <a:cubicBezTo>
                      <a:pt x="5" y="0"/>
                      <a:pt x="5" y="0"/>
                      <a:pt x="5" y="0"/>
                    </a:cubicBezTo>
                    <a:cubicBezTo>
                      <a:pt x="6" y="0"/>
                      <a:pt x="6" y="0"/>
                      <a:pt x="7" y="0"/>
                    </a:cubicBezTo>
                    <a:lnTo>
                      <a:pt x="19" y="8"/>
                    </a:lnTo>
                    <a:close/>
                  </a:path>
                </a:pathLst>
              </a:custGeom>
              <a:solidFill>
                <a:srgbClr val="4A4A4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820" name="Freeform 316"/>
              <p:cNvSpPr/>
              <p:nvPr/>
            </p:nvSpPr>
            <p:spPr bwMode="auto">
              <a:xfrm>
                <a:off x="6059" y="3938"/>
                <a:ext cx="12" cy="6"/>
              </a:xfrm>
              <a:custGeom>
                <a:avLst/>
                <a:gdLst>
                  <a:gd name="T0" fmla="*/ 11 w 12"/>
                  <a:gd name="T1" fmla="*/ 2 h 6"/>
                  <a:gd name="T2" fmla="*/ 11 w 12"/>
                  <a:gd name="T3" fmla="*/ 3 h 6"/>
                  <a:gd name="T4" fmla="*/ 7 w 12"/>
                  <a:gd name="T5" fmla="*/ 6 h 6"/>
                  <a:gd name="T6" fmla="*/ 5 w 12"/>
                  <a:gd name="T7" fmla="*/ 6 h 6"/>
                  <a:gd name="T8" fmla="*/ 1 w 12"/>
                  <a:gd name="T9" fmla="*/ 3 h 6"/>
                  <a:gd name="T10" fmla="*/ 1 w 12"/>
                  <a:gd name="T11" fmla="*/ 2 h 6"/>
                  <a:gd name="T12" fmla="*/ 5 w 12"/>
                  <a:gd name="T13" fmla="*/ 0 h 6"/>
                  <a:gd name="T14" fmla="*/ 7 w 12"/>
                  <a:gd name="T15" fmla="*/ 0 h 6"/>
                  <a:gd name="T16" fmla="*/ 11 w 12"/>
                  <a:gd name="T17" fmla="*/ 2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6">
                    <a:moveTo>
                      <a:pt x="11" y="2"/>
                    </a:moveTo>
                    <a:cubicBezTo>
                      <a:pt x="12" y="3"/>
                      <a:pt x="12" y="3"/>
                      <a:pt x="11" y="3"/>
                    </a:cubicBezTo>
                    <a:cubicBezTo>
                      <a:pt x="7" y="6"/>
                      <a:pt x="7" y="6"/>
                      <a:pt x="7" y="6"/>
                    </a:cubicBezTo>
                    <a:cubicBezTo>
                      <a:pt x="6" y="6"/>
                      <a:pt x="6" y="6"/>
                      <a:pt x="5" y="6"/>
                    </a:cubicBezTo>
                    <a:cubicBezTo>
                      <a:pt x="1" y="3"/>
                      <a:pt x="1" y="3"/>
                      <a:pt x="1" y="3"/>
                    </a:cubicBezTo>
                    <a:cubicBezTo>
                      <a:pt x="0" y="3"/>
                      <a:pt x="0" y="3"/>
                      <a:pt x="1" y="2"/>
                    </a:cubicBezTo>
                    <a:cubicBezTo>
                      <a:pt x="5" y="0"/>
                      <a:pt x="5" y="0"/>
                      <a:pt x="5" y="0"/>
                    </a:cubicBezTo>
                    <a:cubicBezTo>
                      <a:pt x="6" y="0"/>
                      <a:pt x="6" y="0"/>
                      <a:pt x="7" y="0"/>
                    </a:cubicBezTo>
                    <a:lnTo>
                      <a:pt x="11" y="2"/>
                    </a:lnTo>
                    <a:close/>
                  </a:path>
                </a:pathLst>
              </a:custGeom>
              <a:solidFill>
                <a:srgbClr val="4A4A4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821" name="Freeform 317"/>
              <p:cNvSpPr/>
              <p:nvPr/>
            </p:nvSpPr>
            <p:spPr bwMode="auto">
              <a:xfrm>
                <a:off x="6067" y="3942"/>
                <a:ext cx="12" cy="7"/>
              </a:xfrm>
              <a:custGeom>
                <a:avLst/>
                <a:gdLst>
                  <a:gd name="T0" fmla="*/ 11 w 12"/>
                  <a:gd name="T1" fmla="*/ 3 h 7"/>
                  <a:gd name="T2" fmla="*/ 11 w 12"/>
                  <a:gd name="T3" fmla="*/ 4 h 7"/>
                  <a:gd name="T4" fmla="*/ 7 w 12"/>
                  <a:gd name="T5" fmla="*/ 7 h 7"/>
                  <a:gd name="T6" fmla="*/ 5 w 12"/>
                  <a:gd name="T7" fmla="*/ 7 h 7"/>
                  <a:gd name="T8" fmla="*/ 1 w 12"/>
                  <a:gd name="T9" fmla="*/ 4 h 7"/>
                  <a:gd name="T10" fmla="*/ 1 w 12"/>
                  <a:gd name="T11" fmla="*/ 3 h 7"/>
                  <a:gd name="T12" fmla="*/ 5 w 12"/>
                  <a:gd name="T13" fmla="*/ 0 h 7"/>
                  <a:gd name="T14" fmla="*/ 7 w 12"/>
                  <a:gd name="T15" fmla="*/ 0 h 7"/>
                  <a:gd name="T16" fmla="*/ 11 w 12"/>
                  <a:gd name="T17"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7">
                    <a:moveTo>
                      <a:pt x="11" y="3"/>
                    </a:moveTo>
                    <a:cubicBezTo>
                      <a:pt x="12" y="3"/>
                      <a:pt x="12" y="4"/>
                      <a:pt x="11" y="4"/>
                    </a:cubicBezTo>
                    <a:cubicBezTo>
                      <a:pt x="7" y="7"/>
                      <a:pt x="7" y="7"/>
                      <a:pt x="7" y="7"/>
                    </a:cubicBezTo>
                    <a:cubicBezTo>
                      <a:pt x="6" y="7"/>
                      <a:pt x="6" y="7"/>
                      <a:pt x="5" y="7"/>
                    </a:cubicBezTo>
                    <a:cubicBezTo>
                      <a:pt x="1" y="4"/>
                      <a:pt x="1" y="4"/>
                      <a:pt x="1" y="4"/>
                    </a:cubicBezTo>
                    <a:cubicBezTo>
                      <a:pt x="0" y="4"/>
                      <a:pt x="0" y="3"/>
                      <a:pt x="1" y="3"/>
                    </a:cubicBezTo>
                    <a:cubicBezTo>
                      <a:pt x="5" y="0"/>
                      <a:pt x="5" y="0"/>
                      <a:pt x="5" y="0"/>
                    </a:cubicBezTo>
                    <a:cubicBezTo>
                      <a:pt x="6" y="0"/>
                      <a:pt x="6" y="0"/>
                      <a:pt x="7" y="0"/>
                    </a:cubicBezTo>
                    <a:lnTo>
                      <a:pt x="11" y="3"/>
                    </a:lnTo>
                    <a:close/>
                  </a:path>
                </a:pathLst>
              </a:custGeom>
              <a:solidFill>
                <a:srgbClr val="4A4A4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822" name="Freeform 318"/>
              <p:cNvSpPr/>
              <p:nvPr/>
            </p:nvSpPr>
            <p:spPr bwMode="auto">
              <a:xfrm>
                <a:off x="6059" y="3941"/>
                <a:ext cx="5" cy="4"/>
              </a:xfrm>
              <a:custGeom>
                <a:avLst/>
                <a:gdLst>
                  <a:gd name="T0" fmla="*/ 5 w 5"/>
                  <a:gd name="T1" fmla="*/ 3 h 4"/>
                  <a:gd name="T2" fmla="*/ 1 w 5"/>
                  <a:gd name="T3" fmla="*/ 0 h 4"/>
                  <a:gd name="T4" fmla="*/ 0 w 5"/>
                  <a:gd name="T5" fmla="*/ 0 h 4"/>
                  <a:gd name="T6" fmla="*/ 0 w 5"/>
                  <a:gd name="T7" fmla="*/ 1 h 4"/>
                  <a:gd name="T8" fmla="*/ 1 w 5"/>
                  <a:gd name="T9" fmla="*/ 1 h 4"/>
                  <a:gd name="T10" fmla="*/ 5 w 5"/>
                  <a:gd name="T11" fmla="*/ 4 h 4"/>
                  <a:gd name="T12" fmla="*/ 5 w 5"/>
                  <a:gd name="T13" fmla="*/ 3 h 4"/>
                </a:gdLst>
                <a:ahLst/>
                <a:cxnLst>
                  <a:cxn ang="0">
                    <a:pos x="T0" y="T1"/>
                  </a:cxn>
                  <a:cxn ang="0">
                    <a:pos x="T2" y="T3"/>
                  </a:cxn>
                  <a:cxn ang="0">
                    <a:pos x="T4" y="T5"/>
                  </a:cxn>
                  <a:cxn ang="0">
                    <a:pos x="T6" y="T7"/>
                  </a:cxn>
                  <a:cxn ang="0">
                    <a:pos x="T8" y="T9"/>
                  </a:cxn>
                  <a:cxn ang="0">
                    <a:pos x="T10" y="T11"/>
                  </a:cxn>
                  <a:cxn ang="0">
                    <a:pos x="T12" y="T13"/>
                  </a:cxn>
                </a:cxnLst>
                <a:rect l="0" t="0" r="r" b="b"/>
                <a:pathLst>
                  <a:path w="5" h="4">
                    <a:moveTo>
                      <a:pt x="5" y="3"/>
                    </a:moveTo>
                    <a:lnTo>
                      <a:pt x="1" y="0"/>
                    </a:lnTo>
                    <a:lnTo>
                      <a:pt x="0" y="0"/>
                    </a:lnTo>
                    <a:lnTo>
                      <a:pt x="0" y="1"/>
                    </a:lnTo>
                    <a:lnTo>
                      <a:pt x="1" y="1"/>
                    </a:lnTo>
                    <a:lnTo>
                      <a:pt x="5" y="4"/>
                    </a:lnTo>
                    <a:lnTo>
                      <a:pt x="5" y="3"/>
                    </a:lnTo>
                    <a:close/>
                  </a:path>
                </a:pathLst>
              </a:custGeom>
              <a:solidFill>
                <a:srgbClr val="63636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823" name="Freeform 319"/>
              <p:cNvSpPr/>
              <p:nvPr/>
            </p:nvSpPr>
            <p:spPr bwMode="auto">
              <a:xfrm>
                <a:off x="6064" y="3941"/>
                <a:ext cx="7" cy="4"/>
              </a:xfrm>
              <a:custGeom>
                <a:avLst/>
                <a:gdLst>
                  <a:gd name="T0" fmla="*/ 7 w 7"/>
                  <a:gd name="T1" fmla="*/ 0 h 4"/>
                  <a:gd name="T2" fmla="*/ 6 w 7"/>
                  <a:gd name="T3" fmla="*/ 0 h 4"/>
                  <a:gd name="T4" fmla="*/ 2 w 7"/>
                  <a:gd name="T5" fmla="*/ 3 h 4"/>
                  <a:gd name="T6" fmla="*/ 0 w 7"/>
                  <a:gd name="T7" fmla="*/ 3 h 4"/>
                  <a:gd name="T8" fmla="*/ 0 w 7"/>
                  <a:gd name="T9" fmla="*/ 4 h 4"/>
                  <a:gd name="T10" fmla="*/ 2 w 7"/>
                  <a:gd name="T11" fmla="*/ 4 h 4"/>
                  <a:gd name="T12" fmla="*/ 6 w 7"/>
                  <a:gd name="T13" fmla="*/ 1 h 4"/>
                  <a:gd name="T14" fmla="*/ 7 w 7"/>
                  <a:gd name="T15" fmla="*/ 1 h 4"/>
                  <a:gd name="T16" fmla="*/ 7 w 7"/>
                  <a:gd name="T17"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4">
                    <a:moveTo>
                      <a:pt x="7" y="0"/>
                    </a:moveTo>
                    <a:cubicBezTo>
                      <a:pt x="6" y="0"/>
                      <a:pt x="6" y="0"/>
                      <a:pt x="6" y="0"/>
                    </a:cubicBezTo>
                    <a:cubicBezTo>
                      <a:pt x="2" y="3"/>
                      <a:pt x="2" y="3"/>
                      <a:pt x="2" y="3"/>
                    </a:cubicBezTo>
                    <a:cubicBezTo>
                      <a:pt x="1" y="3"/>
                      <a:pt x="1" y="3"/>
                      <a:pt x="0" y="3"/>
                    </a:cubicBezTo>
                    <a:cubicBezTo>
                      <a:pt x="0" y="4"/>
                      <a:pt x="0" y="4"/>
                      <a:pt x="0" y="4"/>
                    </a:cubicBezTo>
                    <a:cubicBezTo>
                      <a:pt x="1" y="4"/>
                      <a:pt x="1" y="4"/>
                      <a:pt x="2" y="4"/>
                    </a:cubicBezTo>
                    <a:cubicBezTo>
                      <a:pt x="6" y="1"/>
                      <a:pt x="6" y="1"/>
                      <a:pt x="6" y="1"/>
                    </a:cubicBezTo>
                    <a:cubicBezTo>
                      <a:pt x="7" y="1"/>
                      <a:pt x="7" y="1"/>
                      <a:pt x="7" y="1"/>
                    </a:cubicBezTo>
                    <a:lnTo>
                      <a:pt x="7" y="0"/>
                    </a:lnTo>
                    <a:close/>
                  </a:path>
                </a:pathLst>
              </a:custGeom>
              <a:solidFill>
                <a:srgbClr val="3D3D3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824" name="Freeform 320"/>
              <p:cNvSpPr/>
              <p:nvPr/>
            </p:nvSpPr>
            <p:spPr bwMode="auto">
              <a:xfrm>
                <a:off x="6067" y="3945"/>
                <a:ext cx="5" cy="4"/>
              </a:xfrm>
              <a:custGeom>
                <a:avLst/>
                <a:gdLst>
                  <a:gd name="T0" fmla="*/ 5 w 5"/>
                  <a:gd name="T1" fmla="*/ 4 h 4"/>
                  <a:gd name="T2" fmla="*/ 1 w 5"/>
                  <a:gd name="T3" fmla="*/ 1 h 4"/>
                  <a:gd name="T4" fmla="*/ 0 w 5"/>
                  <a:gd name="T5" fmla="*/ 0 h 4"/>
                  <a:gd name="T6" fmla="*/ 0 w 5"/>
                  <a:gd name="T7" fmla="*/ 1 h 4"/>
                  <a:gd name="T8" fmla="*/ 1 w 5"/>
                  <a:gd name="T9" fmla="*/ 2 h 4"/>
                  <a:gd name="T10" fmla="*/ 5 w 5"/>
                  <a:gd name="T11" fmla="*/ 4 h 4"/>
                  <a:gd name="T12" fmla="*/ 5 w 5"/>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5" h="4">
                    <a:moveTo>
                      <a:pt x="5" y="4"/>
                    </a:moveTo>
                    <a:lnTo>
                      <a:pt x="1" y="1"/>
                    </a:lnTo>
                    <a:lnTo>
                      <a:pt x="0" y="0"/>
                    </a:lnTo>
                    <a:lnTo>
                      <a:pt x="0" y="1"/>
                    </a:lnTo>
                    <a:lnTo>
                      <a:pt x="1" y="2"/>
                    </a:lnTo>
                    <a:lnTo>
                      <a:pt x="5" y="4"/>
                    </a:lnTo>
                    <a:lnTo>
                      <a:pt x="5" y="4"/>
                    </a:lnTo>
                    <a:close/>
                  </a:path>
                </a:pathLst>
              </a:custGeom>
              <a:solidFill>
                <a:srgbClr val="63636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825" name="Freeform 321"/>
              <p:cNvSpPr/>
              <p:nvPr/>
            </p:nvSpPr>
            <p:spPr bwMode="auto">
              <a:xfrm>
                <a:off x="6072" y="3945"/>
                <a:ext cx="7" cy="5"/>
              </a:xfrm>
              <a:custGeom>
                <a:avLst/>
                <a:gdLst>
                  <a:gd name="T0" fmla="*/ 7 w 7"/>
                  <a:gd name="T1" fmla="*/ 0 h 5"/>
                  <a:gd name="T2" fmla="*/ 6 w 7"/>
                  <a:gd name="T3" fmla="*/ 1 h 5"/>
                  <a:gd name="T4" fmla="*/ 2 w 7"/>
                  <a:gd name="T5" fmla="*/ 4 h 5"/>
                  <a:gd name="T6" fmla="*/ 0 w 7"/>
                  <a:gd name="T7" fmla="*/ 4 h 5"/>
                  <a:gd name="T8" fmla="*/ 0 w 7"/>
                  <a:gd name="T9" fmla="*/ 4 h 5"/>
                  <a:gd name="T10" fmla="*/ 2 w 7"/>
                  <a:gd name="T11" fmla="*/ 4 h 5"/>
                  <a:gd name="T12" fmla="*/ 6 w 7"/>
                  <a:gd name="T13" fmla="*/ 2 h 5"/>
                  <a:gd name="T14" fmla="*/ 7 w 7"/>
                  <a:gd name="T15" fmla="*/ 1 h 5"/>
                  <a:gd name="T16" fmla="*/ 7 w 7"/>
                  <a:gd name="T17"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5">
                    <a:moveTo>
                      <a:pt x="7" y="0"/>
                    </a:moveTo>
                    <a:cubicBezTo>
                      <a:pt x="6" y="1"/>
                      <a:pt x="6" y="1"/>
                      <a:pt x="6" y="1"/>
                    </a:cubicBezTo>
                    <a:cubicBezTo>
                      <a:pt x="2" y="4"/>
                      <a:pt x="2" y="4"/>
                      <a:pt x="2" y="4"/>
                    </a:cubicBezTo>
                    <a:cubicBezTo>
                      <a:pt x="1" y="4"/>
                      <a:pt x="1" y="4"/>
                      <a:pt x="0" y="4"/>
                    </a:cubicBezTo>
                    <a:cubicBezTo>
                      <a:pt x="0" y="4"/>
                      <a:pt x="0" y="4"/>
                      <a:pt x="0" y="4"/>
                    </a:cubicBezTo>
                    <a:cubicBezTo>
                      <a:pt x="1" y="5"/>
                      <a:pt x="1" y="5"/>
                      <a:pt x="2" y="4"/>
                    </a:cubicBezTo>
                    <a:cubicBezTo>
                      <a:pt x="6" y="2"/>
                      <a:pt x="6" y="2"/>
                      <a:pt x="6" y="2"/>
                    </a:cubicBezTo>
                    <a:cubicBezTo>
                      <a:pt x="7" y="1"/>
                      <a:pt x="7" y="1"/>
                      <a:pt x="7" y="1"/>
                    </a:cubicBezTo>
                    <a:lnTo>
                      <a:pt x="7" y="0"/>
                    </a:lnTo>
                    <a:close/>
                  </a:path>
                </a:pathLst>
              </a:custGeom>
              <a:solidFill>
                <a:srgbClr val="3D3D3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826" name="Freeform 322"/>
              <p:cNvSpPr/>
              <p:nvPr/>
            </p:nvSpPr>
            <p:spPr bwMode="auto">
              <a:xfrm>
                <a:off x="5994" y="3904"/>
                <a:ext cx="5" cy="4"/>
              </a:xfrm>
              <a:custGeom>
                <a:avLst/>
                <a:gdLst>
                  <a:gd name="T0" fmla="*/ 5 w 5"/>
                  <a:gd name="T1" fmla="*/ 3 h 4"/>
                  <a:gd name="T2" fmla="*/ 0 w 5"/>
                  <a:gd name="T3" fmla="*/ 0 h 4"/>
                  <a:gd name="T4" fmla="*/ 0 w 5"/>
                  <a:gd name="T5" fmla="*/ 0 h 4"/>
                  <a:gd name="T6" fmla="*/ 0 w 5"/>
                  <a:gd name="T7" fmla="*/ 0 h 4"/>
                  <a:gd name="T8" fmla="*/ 0 w 5"/>
                  <a:gd name="T9" fmla="*/ 1 h 4"/>
                  <a:gd name="T10" fmla="*/ 5 w 5"/>
                  <a:gd name="T11" fmla="*/ 4 h 4"/>
                  <a:gd name="T12" fmla="*/ 5 w 5"/>
                  <a:gd name="T13" fmla="*/ 3 h 4"/>
                </a:gdLst>
                <a:ahLst/>
                <a:cxnLst>
                  <a:cxn ang="0">
                    <a:pos x="T0" y="T1"/>
                  </a:cxn>
                  <a:cxn ang="0">
                    <a:pos x="T2" y="T3"/>
                  </a:cxn>
                  <a:cxn ang="0">
                    <a:pos x="T4" y="T5"/>
                  </a:cxn>
                  <a:cxn ang="0">
                    <a:pos x="T6" y="T7"/>
                  </a:cxn>
                  <a:cxn ang="0">
                    <a:pos x="T8" y="T9"/>
                  </a:cxn>
                  <a:cxn ang="0">
                    <a:pos x="T10" y="T11"/>
                  </a:cxn>
                  <a:cxn ang="0">
                    <a:pos x="T12" y="T13"/>
                  </a:cxn>
                </a:cxnLst>
                <a:rect l="0" t="0" r="r" b="b"/>
                <a:pathLst>
                  <a:path w="5" h="4">
                    <a:moveTo>
                      <a:pt x="5" y="3"/>
                    </a:moveTo>
                    <a:lnTo>
                      <a:pt x="0" y="0"/>
                    </a:lnTo>
                    <a:lnTo>
                      <a:pt x="0" y="0"/>
                    </a:lnTo>
                    <a:lnTo>
                      <a:pt x="0" y="0"/>
                    </a:lnTo>
                    <a:lnTo>
                      <a:pt x="0" y="1"/>
                    </a:lnTo>
                    <a:lnTo>
                      <a:pt x="5" y="4"/>
                    </a:lnTo>
                    <a:lnTo>
                      <a:pt x="5" y="3"/>
                    </a:lnTo>
                    <a:close/>
                  </a:path>
                </a:pathLst>
              </a:custGeom>
              <a:solidFill>
                <a:srgbClr val="63636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827" name="Freeform 323"/>
              <p:cNvSpPr/>
              <p:nvPr/>
            </p:nvSpPr>
            <p:spPr bwMode="auto">
              <a:xfrm>
                <a:off x="5999" y="3904"/>
                <a:ext cx="6" cy="4"/>
              </a:xfrm>
              <a:custGeom>
                <a:avLst/>
                <a:gdLst>
                  <a:gd name="T0" fmla="*/ 6 w 6"/>
                  <a:gd name="T1" fmla="*/ 0 h 4"/>
                  <a:gd name="T2" fmla="*/ 6 w 6"/>
                  <a:gd name="T3" fmla="*/ 0 h 4"/>
                  <a:gd name="T4" fmla="*/ 1 w 6"/>
                  <a:gd name="T5" fmla="*/ 3 h 4"/>
                  <a:gd name="T6" fmla="*/ 0 w 6"/>
                  <a:gd name="T7" fmla="*/ 3 h 4"/>
                  <a:gd name="T8" fmla="*/ 0 w 6"/>
                  <a:gd name="T9" fmla="*/ 4 h 4"/>
                  <a:gd name="T10" fmla="*/ 1 w 6"/>
                  <a:gd name="T11" fmla="*/ 4 h 4"/>
                  <a:gd name="T12" fmla="*/ 6 w 6"/>
                  <a:gd name="T13" fmla="*/ 1 h 4"/>
                  <a:gd name="T14" fmla="*/ 6 w 6"/>
                  <a:gd name="T15" fmla="*/ 0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4">
                    <a:moveTo>
                      <a:pt x="6" y="0"/>
                    </a:moveTo>
                    <a:cubicBezTo>
                      <a:pt x="6" y="0"/>
                      <a:pt x="6" y="0"/>
                      <a:pt x="6" y="0"/>
                    </a:cubicBezTo>
                    <a:cubicBezTo>
                      <a:pt x="1" y="3"/>
                      <a:pt x="1" y="3"/>
                      <a:pt x="1" y="3"/>
                    </a:cubicBezTo>
                    <a:cubicBezTo>
                      <a:pt x="1" y="3"/>
                      <a:pt x="0" y="3"/>
                      <a:pt x="0" y="3"/>
                    </a:cubicBezTo>
                    <a:cubicBezTo>
                      <a:pt x="0" y="4"/>
                      <a:pt x="0" y="4"/>
                      <a:pt x="0" y="4"/>
                    </a:cubicBezTo>
                    <a:cubicBezTo>
                      <a:pt x="0" y="4"/>
                      <a:pt x="1" y="4"/>
                      <a:pt x="1" y="4"/>
                    </a:cubicBezTo>
                    <a:cubicBezTo>
                      <a:pt x="6" y="1"/>
                      <a:pt x="6" y="1"/>
                      <a:pt x="6" y="1"/>
                    </a:cubicBezTo>
                    <a:cubicBezTo>
                      <a:pt x="6" y="0"/>
                      <a:pt x="6" y="0"/>
                      <a:pt x="6" y="0"/>
                    </a:cubicBezTo>
                    <a:close/>
                  </a:path>
                </a:pathLst>
              </a:custGeom>
              <a:solidFill>
                <a:srgbClr val="3D3D3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828" name="Freeform 324"/>
              <p:cNvSpPr/>
              <p:nvPr/>
            </p:nvSpPr>
            <p:spPr bwMode="auto">
              <a:xfrm>
                <a:off x="5971" y="3927"/>
                <a:ext cx="5" cy="4"/>
              </a:xfrm>
              <a:custGeom>
                <a:avLst/>
                <a:gdLst>
                  <a:gd name="T0" fmla="*/ 5 w 5"/>
                  <a:gd name="T1" fmla="*/ 3 h 4"/>
                  <a:gd name="T2" fmla="*/ 0 w 5"/>
                  <a:gd name="T3" fmla="*/ 1 h 4"/>
                  <a:gd name="T4" fmla="*/ 0 w 5"/>
                  <a:gd name="T5" fmla="*/ 0 h 4"/>
                  <a:gd name="T6" fmla="*/ 0 w 5"/>
                  <a:gd name="T7" fmla="*/ 1 h 4"/>
                  <a:gd name="T8" fmla="*/ 0 w 5"/>
                  <a:gd name="T9" fmla="*/ 2 h 4"/>
                  <a:gd name="T10" fmla="*/ 5 w 5"/>
                  <a:gd name="T11" fmla="*/ 4 h 4"/>
                  <a:gd name="T12" fmla="*/ 5 w 5"/>
                  <a:gd name="T13" fmla="*/ 3 h 4"/>
                </a:gdLst>
                <a:ahLst/>
                <a:cxnLst>
                  <a:cxn ang="0">
                    <a:pos x="T0" y="T1"/>
                  </a:cxn>
                  <a:cxn ang="0">
                    <a:pos x="T2" y="T3"/>
                  </a:cxn>
                  <a:cxn ang="0">
                    <a:pos x="T4" y="T5"/>
                  </a:cxn>
                  <a:cxn ang="0">
                    <a:pos x="T6" y="T7"/>
                  </a:cxn>
                  <a:cxn ang="0">
                    <a:pos x="T8" y="T9"/>
                  </a:cxn>
                  <a:cxn ang="0">
                    <a:pos x="T10" y="T11"/>
                  </a:cxn>
                  <a:cxn ang="0">
                    <a:pos x="T12" y="T13"/>
                  </a:cxn>
                </a:cxnLst>
                <a:rect l="0" t="0" r="r" b="b"/>
                <a:pathLst>
                  <a:path w="5" h="4">
                    <a:moveTo>
                      <a:pt x="5" y="3"/>
                    </a:moveTo>
                    <a:lnTo>
                      <a:pt x="0" y="1"/>
                    </a:lnTo>
                    <a:lnTo>
                      <a:pt x="0" y="0"/>
                    </a:lnTo>
                    <a:lnTo>
                      <a:pt x="0" y="1"/>
                    </a:lnTo>
                    <a:lnTo>
                      <a:pt x="0" y="2"/>
                    </a:lnTo>
                    <a:lnTo>
                      <a:pt x="5" y="4"/>
                    </a:lnTo>
                    <a:lnTo>
                      <a:pt x="5" y="3"/>
                    </a:lnTo>
                    <a:close/>
                  </a:path>
                </a:pathLst>
              </a:custGeom>
              <a:solidFill>
                <a:srgbClr val="63636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829" name="Freeform 325"/>
              <p:cNvSpPr/>
              <p:nvPr/>
            </p:nvSpPr>
            <p:spPr bwMode="auto">
              <a:xfrm>
                <a:off x="5976" y="3927"/>
                <a:ext cx="7" cy="5"/>
              </a:xfrm>
              <a:custGeom>
                <a:avLst/>
                <a:gdLst>
                  <a:gd name="T0" fmla="*/ 7 w 7"/>
                  <a:gd name="T1" fmla="*/ 0 h 5"/>
                  <a:gd name="T2" fmla="*/ 6 w 7"/>
                  <a:gd name="T3" fmla="*/ 1 h 5"/>
                  <a:gd name="T4" fmla="*/ 2 w 7"/>
                  <a:gd name="T5" fmla="*/ 3 h 5"/>
                  <a:gd name="T6" fmla="*/ 0 w 7"/>
                  <a:gd name="T7" fmla="*/ 3 h 5"/>
                  <a:gd name="T8" fmla="*/ 0 w 7"/>
                  <a:gd name="T9" fmla="*/ 4 h 5"/>
                  <a:gd name="T10" fmla="*/ 2 w 7"/>
                  <a:gd name="T11" fmla="*/ 4 h 5"/>
                  <a:gd name="T12" fmla="*/ 6 w 7"/>
                  <a:gd name="T13" fmla="*/ 2 h 5"/>
                  <a:gd name="T14" fmla="*/ 7 w 7"/>
                  <a:gd name="T15" fmla="*/ 1 h 5"/>
                  <a:gd name="T16" fmla="*/ 7 w 7"/>
                  <a:gd name="T17"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5">
                    <a:moveTo>
                      <a:pt x="7" y="0"/>
                    </a:moveTo>
                    <a:cubicBezTo>
                      <a:pt x="6" y="1"/>
                      <a:pt x="6" y="1"/>
                      <a:pt x="6" y="1"/>
                    </a:cubicBezTo>
                    <a:cubicBezTo>
                      <a:pt x="2" y="3"/>
                      <a:pt x="2" y="3"/>
                      <a:pt x="2" y="3"/>
                    </a:cubicBezTo>
                    <a:cubicBezTo>
                      <a:pt x="1" y="4"/>
                      <a:pt x="1" y="4"/>
                      <a:pt x="0" y="3"/>
                    </a:cubicBezTo>
                    <a:cubicBezTo>
                      <a:pt x="0" y="4"/>
                      <a:pt x="0" y="4"/>
                      <a:pt x="0" y="4"/>
                    </a:cubicBezTo>
                    <a:cubicBezTo>
                      <a:pt x="1" y="5"/>
                      <a:pt x="1" y="5"/>
                      <a:pt x="2" y="4"/>
                    </a:cubicBezTo>
                    <a:cubicBezTo>
                      <a:pt x="6" y="2"/>
                      <a:pt x="6" y="2"/>
                      <a:pt x="6" y="2"/>
                    </a:cubicBezTo>
                    <a:cubicBezTo>
                      <a:pt x="7" y="1"/>
                      <a:pt x="7" y="1"/>
                      <a:pt x="7" y="1"/>
                    </a:cubicBezTo>
                    <a:lnTo>
                      <a:pt x="7" y="0"/>
                    </a:lnTo>
                    <a:close/>
                  </a:path>
                </a:pathLst>
              </a:custGeom>
              <a:solidFill>
                <a:srgbClr val="3D3D3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830" name="Freeform 326"/>
              <p:cNvSpPr/>
              <p:nvPr/>
            </p:nvSpPr>
            <p:spPr bwMode="auto">
              <a:xfrm>
                <a:off x="5979" y="3932"/>
                <a:ext cx="5" cy="4"/>
              </a:xfrm>
              <a:custGeom>
                <a:avLst/>
                <a:gdLst>
                  <a:gd name="T0" fmla="*/ 5 w 5"/>
                  <a:gd name="T1" fmla="*/ 3 h 4"/>
                  <a:gd name="T2" fmla="*/ 1 w 5"/>
                  <a:gd name="T3" fmla="*/ 0 h 4"/>
                  <a:gd name="T4" fmla="*/ 0 w 5"/>
                  <a:gd name="T5" fmla="*/ 0 h 4"/>
                  <a:gd name="T6" fmla="*/ 0 w 5"/>
                  <a:gd name="T7" fmla="*/ 1 h 4"/>
                  <a:gd name="T8" fmla="*/ 1 w 5"/>
                  <a:gd name="T9" fmla="*/ 1 h 4"/>
                  <a:gd name="T10" fmla="*/ 5 w 5"/>
                  <a:gd name="T11" fmla="*/ 4 h 4"/>
                  <a:gd name="T12" fmla="*/ 5 w 5"/>
                  <a:gd name="T13" fmla="*/ 3 h 4"/>
                </a:gdLst>
                <a:ahLst/>
                <a:cxnLst>
                  <a:cxn ang="0">
                    <a:pos x="T0" y="T1"/>
                  </a:cxn>
                  <a:cxn ang="0">
                    <a:pos x="T2" y="T3"/>
                  </a:cxn>
                  <a:cxn ang="0">
                    <a:pos x="T4" y="T5"/>
                  </a:cxn>
                  <a:cxn ang="0">
                    <a:pos x="T6" y="T7"/>
                  </a:cxn>
                  <a:cxn ang="0">
                    <a:pos x="T8" y="T9"/>
                  </a:cxn>
                  <a:cxn ang="0">
                    <a:pos x="T10" y="T11"/>
                  </a:cxn>
                  <a:cxn ang="0">
                    <a:pos x="T12" y="T13"/>
                  </a:cxn>
                </a:cxnLst>
                <a:rect l="0" t="0" r="r" b="b"/>
                <a:pathLst>
                  <a:path w="5" h="4">
                    <a:moveTo>
                      <a:pt x="5" y="3"/>
                    </a:moveTo>
                    <a:lnTo>
                      <a:pt x="1" y="0"/>
                    </a:lnTo>
                    <a:lnTo>
                      <a:pt x="0" y="0"/>
                    </a:lnTo>
                    <a:lnTo>
                      <a:pt x="0" y="1"/>
                    </a:lnTo>
                    <a:lnTo>
                      <a:pt x="1" y="1"/>
                    </a:lnTo>
                    <a:lnTo>
                      <a:pt x="5" y="4"/>
                    </a:lnTo>
                    <a:lnTo>
                      <a:pt x="5" y="3"/>
                    </a:lnTo>
                    <a:close/>
                  </a:path>
                </a:pathLst>
              </a:custGeom>
              <a:solidFill>
                <a:srgbClr val="63636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831" name="Freeform 327"/>
              <p:cNvSpPr/>
              <p:nvPr/>
            </p:nvSpPr>
            <p:spPr bwMode="auto">
              <a:xfrm>
                <a:off x="5984" y="3932"/>
                <a:ext cx="7" cy="4"/>
              </a:xfrm>
              <a:custGeom>
                <a:avLst/>
                <a:gdLst>
                  <a:gd name="T0" fmla="*/ 7 w 7"/>
                  <a:gd name="T1" fmla="*/ 0 h 4"/>
                  <a:gd name="T2" fmla="*/ 6 w 7"/>
                  <a:gd name="T3" fmla="*/ 0 h 4"/>
                  <a:gd name="T4" fmla="*/ 2 w 7"/>
                  <a:gd name="T5" fmla="*/ 3 h 4"/>
                  <a:gd name="T6" fmla="*/ 0 w 7"/>
                  <a:gd name="T7" fmla="*/ 3 h 4"/>
                  <a:gd name="T8" fmla="*/ 0 w 7"/>
                  <a:gd name="T9" fmla="*/ 4 h 4"/>
                  <a:gd name="T10" fmla="*/ 2 w 7"/>
                  <a:gd name="T11" fmla="*/ 4 h 4"/>
                  <a:gd name="T12" fmla="*/ 6 w 7"/>
                  <a:gd name="T13" fmla="*/ 1 h 4"/>
                  <a:gd name="T14" fmla="*/ 7 w 7"/>
                  <a:gd name="T15" fmla="*/ 1 h 4"/>
                  <a:gd name="T16" fmla="*/ 7 w 7"/>
                  <a:gd name="T17"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4">
                    <a:moveTo>
                      <a:pt x="7" y="0"/>
                    </a:moveTo>
                    <a:cubicBezTo>
                      <a:pt x="6" y="0"/>
                      <a:pt x="6" y="0"/>
                      <a:pt x="6" y="0"/>
                    </a:cubicBezTo>
                    <a:cubicBezTo>
                      <a:pt x="2" y="3"/>
                      <a:pt x="2" y="3"/>
                      <a:pt x="2" y="3"/>
                    </a:cubicBezTo>
                    <a:cubicBezTo>
                      <a:pt x="1" y="3"/>
                      <a:pt x="1" y="3"/>
                      <a:pt x="0" y="3"/>
                    </a:cubicBezTo>
                    <a:cubicBezTo>
                      <a:pt x="0" y="4"/>
                      <a:pt x="0" y="4"/>
                      <a:pt x="0" y="4"/>
                    </a:cubicBezTo>
                    <a:cubicBezTo>
                      <a:pt x="1" y="4"/>
                      <a:pt x="1" y="4"/>
                      <a:pt x="2" y="4"/>
                    </a:cubicBezTo>
                    <a:cubicBezTo>
                      <a:pt x="6" y="1"/>
                      <a:pt x="6" y="1"/>
                      <a:pt x="6" y="1"/>
                    </a:cubicBezTo>
                    <a:cubicBezTo>
                      <a:pt x="7" y="1"/>
                      <a:pt x="7" y="1"/>
                      <a:pt x="7" y="1"/>
                    </a:cubicBezTo>
                    <a:lnTo>
                      <a:pt x="7" y="0"/>
                    </a:lnTo>
                    <a:close/>
                  </a:path>
                </a:pathLst>
              </a:custGeom>
              <a:solidFill>
                <a:srgbClr val="3D3D3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832" name="Freeform 328"/>
              <p:cNvSpPr/>
              <p:nvPr/>
            </p:nvSpPr>
            <p:spPr bwMode="auto">
              <a:xfrm>
                <a:off x="5987" y="3937"/>
                <a:ext cx="5" cy="3"/>
              </a:xfrm>
              <a:custGeom>
                <a:avLst/>
                <a:gdLst>
                  <a:gd name="T0" fmla="*/ 5 w 5"/>
                  <a:gd name="T1" fmla="*/ 2 h 3"/>
                  <a:gd name="T2" fmla="*/ 1 w 5"/>
                  <a:gd name="T3" fmla="*/ 0 h 3"/>
                  <a:gd name="T4" fmla="*/ 0 w 5"/>
                  <a:gd name="T5" fmla="*/ 0 h 3"/>
                  <a:gd name="T6" fmla="*/ 0 w 5"/>
                  <a:gd name="T7" fmla="*/ 1 h 3"/>
                  <a:gd name="T8" fmla="*/ 1 w 5"/>
                  <a:gd name="T9" fmla="*/ 1 h 3"/>
                  <a:gd name="T10" fmla="*/ 5 w 5"/>
                  <a:gd name="T11" fmla="*/ 3 h 3"/>
                  <a:gd name="T12" fmla="*/ 5 w 5"/>
                  <a:gd name="T13" fmla="*/ 2 h 3"/>
                </a:gdLst>
                <a:ahLst/>
                <a:cxnLst>
                  <a:cxn ang="0">
                    <a:pos x="T0" y="T1"/>
                  </a:cxn>
                  <a:cxn ang="0">
                    <a:pos x="T2" y="T3"/>
                  </a:cxn>
                  <a:cxn ang="0">
                    <a:pos x="T4" y="T5"/>
                  </a:cxn>
                  <a:cxn ang="0">
                    <a:pos x="T6" y="T7"/>
                  </a:cxn>
                  <a:cxn ang="0">
                    <a:pos x="T8" y="T9"/>
                  </a:cxn>
                  <a:cxn ang="0">
                    <a:pos x="T10" y="T11"/>
                  </a:cxn>
                  <a:cxn ang="0">
                    <a:pos x="T12" y="T13"/>
                  </a:cxn>
                </a:cxnLst>
                <a:rect l="0" t="0" r="r" b="b"/>
                <a:pathLst>
                  <a:path w="5" h="3">
                    <a:moveTo>
                      <a:pt x="5" y="2"/>
                    </a:moveTo>
                    <a:lnTo>
                      <a:pt x="1" y="0"/>
                    </a:lnTo>
                    <a:lnTo>
                      <a:pt x="0" y="0"/>
                    </a:lnTo>
                    <a:lnTo>
                      <a:pt x="0" y="1"/>
                    </a:lnTo>
                    <a:lnTo>
                      <a:pt x="1" y="1"/>
                    </a:lnTo>
                    <a:lnTo>
                      <a:pt x="5" y="3"/>
                    </a:lnTo>
                    <a:lnTo>
                      <a:pt x="5" y="2"/>
                    </a:lnTo>
                    <a:close/>
                  </a:path>
                </a:pathLst>
              </a:custGeom>
              <a:solidFill>
                <a:srgbClr val="63636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833" name="Freeform 329"/>
              <p:cNvSpPr/>
              <p:nvPr/>
            </p:nvSpPr>
            <p:spPr bwMode="auto">
              <a:xfrm>
                <a:off x="5992" y="3937"/>
                <a:ext cx="7" cy="3"/>
              </a:xfrm>
              <a:custGeom>
                <a:avLst/>
                <a:gdLst>
                  <a:gd name="T0" fmla="*/ 7 w 7"/>
                  <a:gd name="T1" fmla="*/ 0 h 4"/>
                  <a:gd name="T2" fmla="*/ 6 w 7"/>
                  <a:gd name="T3" fmla="*/ 0 h 4"/>
                  <a:gd name="T4" fmla="*/ 2 w 7"/>
                  <a:gd name="T5" fmla="*/ 3 h 4"/>
                  <a:gd name="T6" fmla="*/ 0 w 7"/>
                  <a:gd name="T7" fmla="*/ 3 h 4"/>
                  <a:gd name="T8" fmla="*/ 0 w 7"/>
                  <a:gd name="T9" fmla="*/ 4 h 4"/>
                  <a:gd name="T10" fmla="*/ 2 w 7"/>
                  <a:gd name="T11" fmla="*/ 4 h 4"/>
                  <a:gd name="T12" fmla="*/ 6 w 7"/>
                  <a:gd name="T13" fmla="*/ 1 h 4"/>
                  <a:gd name="T14" fmla="*/ 7 w 7"/>
                  <a:gd name="T15" fmla="*/ 1 h 4"/>
                  <a:gd name="T16" fmla="*/ 7 w 7"/>
                  <a:gd name="T17"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4">
                    <a:moveTo>
                      <a:pt x="7" y="0"/>
                    </a:moveTo>
                    <a:cubicBezTo>
                      <a:pt x="6" y="0"/>
                      <a:pt x="6" y="0"/>
                      <a:pt x="6" y="0"/>
                    </a:cubicBezTo>
                    <a:cubicBezTo>
                      <a:pt x="2" y="3"/>
                      <a:pt x="2" y="3"/>
                      <a:pt x="2" y="3"/>
                    </a:cubicBezTo>
                    <a:cubicBezTo>
                      <a:pt x="1" y="3"/>
                      <a:pt x="1" y="3"/>
                      <a:pt x="0" y="3"/>
                    </a:cubicBezTo>
                    <a:cubicBezTo>
                      <a:pt x="0" y="4"/>
                      <a:pt x="0" y="4"/>
                      <a:pt x="0" y="4"/>
                    </a:cubicBezTo>
                    <a:cubicBezTo>
                      <a:pt x="1" y="4"/>
                      <a:pt x="1" y="4"/>
                      <a:pt x="2" y="4"/>
                    </a:cubicBezTo>
                    <a:cubicBezTo>
                      <a:pt x="6" y="1"/>
                      <a:pt x="6" y="1"/>
                      <a:pt x="6" y="1"/>
                    </a:cubicBezTo>
                    <a:cubicBezTo>
                      <a:pt x="7" y="1"/>
                      <a:pt x="7" y="1"/>
                      <a:pt x="7" y="1"/>
                    </a:cubicBezTo>
                    <a:lnTo>
                      <a:pt x="7" y="0"/>
                    </a:lnTo>
                    <a:close/>
                  </a:path>
                </a:pathLst>
              </a:custGeom>
              <a:solidFill>
                <a:srgbClr val="3D3D3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834" name="Freeform 330"/>
              <p:cNvSpPr/>
              <p:nvPr/>
            </p:nvSpPr>
            <p:spPr bwMode="auto">
              <a:xfrm>
                <a:off x="5970" y="3899"/>
                <a:ext cx="13" cy="9"/>
              </a:xfrm>
              <a:custGeom>
                <a:avLst/>
                <a:gdLst>
                  <a:gd name="T0" fmla="*/ 13 w 13"/>
                  <a:gd name="T1" fmla="*/ 8 h 9"/>
                  <a:gd name="T2" fmla="*/ 0 w 13"/>
                  <a:gd name="T3" fmla="*/ 1 h 9"/>
                  <a:gd name="T4" fmla="*/ 0 w 13"/>
                  <a:gd name="T5" fmla="*/ 0 h 9"/>
                  <a:gd name="T6" fmla="*/ 0 w 13"/>
                  <a:gd name="T7" fmla="*/ 1 h 9"/>
                  <a:gd name="T8" fmla="*/ 0 w 13"/>
                  <a:gd name="T9" fmla="*/ 2 h 9"/>
                  <a:gd name="T10" fmla="*/ 13 w 13"/>
                  <a:gd name="T11" fmla="*/ 9 h 9"/>
                  <a:gd name="T12" fmla="*/ 13 w 13"/>
                  <a:gd name="T13" fmla="*/ 8 h 9"/>
                </a:gdLst>
                <a:ahLst/>
                <a:cxnLst>
                  <a:cxn ang="0">
                    <a:pos x="T0" y="T1"/>
                  </a:cxn>
                  <a:cxn ang="0">
                    <a:pos x="T2" y="T3"/>
                  </a:cxn>
                  <a:cxn ang="0">
                    <a:pos x="T4" y="T5"/>
                  </a:cxn>
                  <a:cxn ang="0">
                    <a:pos x="T6" y="T7"/>
                  </a:cxn>
                  <a:cxn ang="0">
                    <a:pos x="T8" y="T9"/>
                  </a:cxn>
                  <a:cxn ang="0">
                    <a:pos x="T10" y="T11"/>
                  </a:cxn>
                  <a:cxn ang="0">
                    <a:pos x="T12" y="T13"/>
                  </a:cxn>
                </a:cxnLst>
                <a:rect l="0" t="0" r="r" b="b"/>
                <a:pathLst>
                  <a:path w="13" h="9">
                    <a:moveTo>
                      <a:pt x="13" y="8"/>
                    </a:moveTo>
                    <a:lnTo>
                      <a:pt x="0" y="1"/>
                    </a:lnTo>
                    <a:lnTo>
                      <a:pt x="0" y="0"/>
                    </a:lnTo>
                    <a:lnTo>
                      <a:pt x="0" y="1"/>
                    </a:lnTo>
                    <a:lnTo>
                      <a:pt x="0" y="2"/>
                    </a:lnTo>
                    <a:lnTo>
                      <a:pt x="13" y="9"/>
                    </a:lnTo>
                    <a:lnTo>
                      <a:pt x="13" y="8"/>
                    </a:lnTo>
                    <a:close/>
                  </a:path>
                </a:pathLst>
              </a:custGeom>
              <a:solidFill>
                <a:srgbClr val="63636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835" name="Freeform 331"/>
              <p:cNvSpPr/>
              <p:nvPr/>
            </p:nvSpPr>
            <p:spPr bwMode="auto">
              <a:xfrm>
                <a:off x="5983" y="3904"/>
                <a:ext cx="6" cy="4"/>
              </a:xfrm>
              <a:custGeom>
                <a:avLst/>
                <a:gdLst>
                  <a:gd name="T0" fmla="*/ 6 w 6"/>
                  <a:gd name="T1" fmla="*/ 0 h 4"/>
                  <a:gd name="T2" fmla="*/ 6 w 6"/>
                  <a:gd name="T3" fmla="*/ 0 h 4"/>
                  <a:gd name="T4" fmla="*/ 1 w 6"/>
                  <a:gd name="T5" fmla="*/ 3 h 4"/>
                  <a:gd name="T6" fmla="*/ 0 w 6"/>
                  <a:gd name="T7" fmla="*/ 3 h 4"/>
                  <a:gd name="T8" fmla="*/ 0 w 6"/>
                  <a:gd name="T9" fmla="*/ 4 h 4"/>
                  <a:gd name="T10" fmla="*/ 1 w 6"/>
                  <a:gd name="T11" fmla="*/ 4 h 4"/>
                  <a:gd name="T12" fmla="*/ 6 w 6"/>
                  <a:gd name="T13" fmla="*/ 1 h 4"/>
                  <a:gd name="T14" fmla="*/ 6 w 6"/>
                  <a:gd name="T15" fmla="*/ 1 h 4"/>
                  <a:gd name="T16" fmla="*/ 6 w 6"/>
                  <a:gd name="T17"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4">
                    <a:moveTo>
                      <a:pt x="6" y="0"/>
                    </a:moveTo>
                    <a:cubicBezTo>
                      <a:pt x="6" y="0"/>
                      <a:pt x="6" y="0"/>
                      <a:pt x="6" y="0"/>
                    </a:cubicBezTo>
                    <a:cubicBezTo>
                      <a:pt x="1" y="3"/>
                      <a:pt x="1" y="3"/>
                      <a:pt x="1" y="3"/>
                    </a:cubicBezTo>
                    <a:cubicBezTo>
                      <a:pt x="1" y="3"/>
                      <a:pt x="0" y="3"/>
                      <a:pt x="0" y="3"/>
                    </a:cubicBezTo>
                    <a:cubicBezTo>
                      <a:pt x="0" y="4"/>
                      <a:pt x="0" y="4"/>
                      <a:pt x="0" y="4"/>
                    </a:cubicBezTo>
                    <a:cubicBezTo>
                      <a:pt x="0" y="4"/>
                      <a:pt x="1" y="4"/>
                      <a:pt x="1" y="4"/>
                    </a:cubicBezTo>
                    <a:cubicBezTo>
                      <a:pt x="6" y="1"/>
                      <a:pt x="6" y="1"/>
                      <a:pt x="6" y="1"/>
                    </a:cubicBezTo>
                    <a:cubicBezTo>
                      <a:pt x="6" y="1"/>
                      <a:pt x="6" y="1"/>
                      <a:pt x="6" y="1"/>
                    </a:cubicBezTo>
                    <a:lnTo>
                      <a:pt x="6" y="0"/>
                    </a:lnTo>
                    <a:close/>
                  </a:path>
                </a:pathLst>
              </a:custGeom>
              <a:solidFill>
                <a:srgbClr val="3D3D3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836" name="Freeform 332"/>
              <p:cNvSpPr/>
              <p:nvPr/>
            </p:nvSpPr>
            <p:spPr bwMode="auto">
              <a:xfrm>
                <a:off x="5985" y="3908"/>
                <a:ext cx="5" cy="4"/>
              </a:xfrm>
              <a:custGeom>
                <a:avLst/>
                <a:gdLst>
                  <a:gd name="T0" fmla="*/ 5 w 5"/>
                  <a:gd name="T1" fmla="*/ 3 h 4"/>
                  <a:gd name="T2" fmla="*/ 1 w 5"/>
                  <a:gd name="T3" fmla="*/ 1 h 4"/>
                  <a:gd name="T4" fmla="*/ 0 w 5"/>
                  <a:gd name="T5" fmla="*/ 0 h 4"/>
                  <a:gd name="T6" fmla="*/ 0 w 5"/>
                  <a:gd name="T7" fmla="*/ 1 h 4"/>
                  <a:gd name="T8" fmla="*/ 1 w 5"/>
                  <a:gd name="T9" fmla="*/ 2 h 4"/>
                  <a:gd name="T10" fmla="*/ 5 w 5"/>
                  <a:gd name="T11" fmla="*/ 4 h 4"/>
                  <a:gd name="T12" fmla="*/ 5 w 5"/>
                  <a:gd name="T13" fmla="*/ 3 h 4"/>
                </a:gdLst>
                <a:ahLst/>
                <a:cxnLst>
                  <a:cxn ang="0">
                    <a:pos x="T0" y="T1"/>
                  </a:cxn>
                  <a:cxn ang="0">
                    <a:pos x="T2" y="T3"/>
                  </a:cxn>
                  <a:cxn ang="0">
                    <a:pos x="T4" y="T5"/>
                  </a:cxn>
                  <a:cxn ang="0">
                    <a:pos x="T6" y="T7"/>
                  </a:cxn>
                  <a:cxn ang="0">
                    <a:pos x="T8" y="T9"/>
                  </a:cxn>
                  <a:cxn ang="0">
                    <a:pos x="T10" y="T11"/>
                  </a:cxn>
                  <a:cxn ang="0">
                    <a:pos x="T12" y="T13"/>
                  </a:cxn>
                </a:cxnLst>
                <a:rect l="0" t="0" r="r" b="b"/>
                <a:pathLst>
                  <a:path w="5" h="4">
                    <a:moveTo>
                      <a:pt x="5" y="3"/>
                    </a:moveTo>
                    <a:lnTo>
                      <a:pt x="1" y="1"/>
                    </a:lnTo>
                    <a:lnTo>
                      <a:pt x="0" y="0"/>
                    </a:lnTo>
                    <a:lnTo>
                      <a:pt x="0" y="1"/>
                    </a:lnTo>
                    <a:lnTo>
                      <a:pt x="1" y="2"/>
                    </a:lnTo>
                    <a:lnTo>
                      <a:pt x="5" y="4"/>
                    </a:lnTo>
                    <a:lnTo>
                      <a:pt x="5" y="3"/>
                    </a:lnTo>
                    <a:close/>
                  </a:path>
                </a:pathLst>
              </a:custGeom>
              <a:solidFill>
                <a:srgbClr val="63636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837" name="Freeform 333"/>
              <p:cNvSpPr/>
              <p:nvPr/>
            </p:nvSpPr>
            <p:spPr bwMode="auto">
              <a:xfrm>
                <a:off x="5990" y="3908"/>
                <a:ext cx="7" cy="4"/>
              </a:xfrm>
              <a:custGeom>
                <a:avLst/>
                <a:gdLst>
                  <a:gd name="T0" fmla="*/ 7 w 7"/>
                  <a:gd name="T1" fmla="*/ 0 h 4"/>
                  <a:gd name="T2" fmla="*/ 7 w 7"/>
                  <a:gd name="T3" fmla="*/ 1 h 4"/>
                  <a:gd name="T4" fmla="*/ 2 w 7"/>
                  <a:gd name="T5" fmla="*/ 3 h 4"/>
                  <a:gd name="T6" fmla="*/ 0 w 7"/>
                  <a:gd name="T7" fmla="*/ 3 h 4"/>
                  <a:gd name="T8" fmla="*/ 0 w 7"/>
                  <a:gd name="T9" fmla="*/ 4 h 4"/>
                  <a:gd name="T10" fmla="*/ 2 w 7"/>
                  <a:gd name="T11" fmla="*/ 4 h 4"/>
                  <a:gd name="T12" fmla="*/ 7 w 7"/>
                  <a:gd name="T13" fmla="*/ 2 h 4"/>
                  <a:gd name="T14" fmla="*/ 7 w 7"/>
                  <a:gd name="T15" fmla="*/ 1 h 4"/>
                  <a:gd name="T16" fmla="*/ 7 w 7"/>
                  <a:gd name="T17"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4">
                    <a:moveTo>
                      <a:pt x="7" y="0"/>
                    </a:moveTo>
                    <a:cubicBezTo>
                      <a:pt x="7" y="1"/>
                      <a:pt x="7" y="1"/>
                      <a:pt x="7" y="1"/>
                    </a:cubicBezTo>
                    <a:cubicBezTo>
                      <a:pt x="2" y="3"/>
                      <a:pt x="2" y="3"/>
                      <a:pt x="2" y="3"/>
                    </a:cubicBezTo>
                    <a:cubicBezTo>
                      <a:pt x="2" y="4"/>
                      <a:pt x="1" y="4"/>
                      <a:pt x="0" y="3"/>
                    </a:cubicBezTo>
                    <a:cubicBezTo>
                      <a:pt x="0" y="4"/>
                      <a:pt x="0" y="4"/>
                      <a:pt x="0" y="4"/>
                    </a:cubicBezTo>
                    <a:cubicBezTo>
                      <a:pt x="1" y="4"/>
                      <a:pt x="2" y="4"/>
                      <a:pt x="2" y="4"/>
                    </a:cubicBezTo>
                    <a:cubicBezTo>
                      <a:pt x="7" y="2"/>
                      <a:pt x="7" y="2"/>
                      <a:pt x="7" y="2"/>
                    </a:cubicBezTo>
                    <a:cubicBezTo>
                      <a:pt x="7" y="1"/>
                      <a:pt x="7" y="1"/>
                      <a:pt x="7" y="1"/>
                    </a:cubicBezTo>
                    <a:lnTo>
                      <a:pt x="7" y="0"/>
                    </a:lnTo>
                    <a:close/>
                  </a:path>
                </a:pathLst>
              </a:custGeom>
              <a:solidFill>
                <a:srgbClr val="3D3D3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838" name="Freeform 334"/>
              <p:cNvSpPr/>
              <p:nvPr/>
            </p:nvSpPr>
            <p:spPr bwMode="auto">
              <a:xfrm>
                <a:off x="5994" y="3913"/>
                <a:ext cx="5" cy="4"/>
              </a:xfrm>
              <a:custGeom>
                <a:avLst/>
                <a:gdLst>
                  <a:gd name="T0" fmla="*/ 5 w 5"/>
                  <a:gd name="T1" fmla="*/ 3 h 4"/>
                  <a:gd name="T2" fmla="*/ 0 w 5"/>
                  <a:gd name="T3" fmla="*/ 1 h 4"/>
                  <a:gd name="T4" fmla="*/ 0 w 5"/>
                  <a:gd name="T5" fmla="*/ 0 h 4"/>
                  <a:gd name="T6" fmla="*/ 0 w 5"/>
                  <a:gd name="T7" fmla="*/ 1 h 4"/>
                  <a:gd name="T8" fmla="*/ 0 w 5"/>
                  <a:gd name="T9" fmla="*/ 2 h 4"/>
                  <a:gd name="T10" fmla="*/ 5 w 5"/>
                  <a:gd name="T11" fmla="*/ 4 h 4"/>
                  <a:gd name="T12" fmla="*/ 5 w 5"/>
                  <a:gd name="T13" fmla="*/ 3 h 4"/>
                </a:gdLst>
                <a:ahLst/>
                <a:cxnLst>
                  <a:cxn ang="0">
                    <a:pos x="T0" y="T1"/>
                  </a:cxn>
                  <a:cxn ang="0">
                    <a:pos x="T2" y="T3"/>
                  </a:cxn>
                  <a:cxn ang="0">
                    <a:pos x="T4" y="T5"/>
                  </a:cxn>
                  <a:cxn ang="0">
                    <a:pos x="T6" y="T7"/>
                  </a:cxn>
                  <a:cxn ang="0">
                    <a:pos x="T8" y="T9"/>
                  </a:cxn>
                  <a:cxn ang="0">
                    <a:pos x="T10" y="T11"/>
                  </a:cxn>
                  <a:cxn ang="0">
                    <a:pos x="T12" y="T13"/>
                  </a:cxn>
                </a:cxnLst>
                <a:rect l="0" t="0" r="r" b="b"/>
                <a:pathLst>
                  <a:path w="5" h="4">
                    <a:moveTo>
                      <a:pt x="5" y="3"/>
                    </a:moveTo>
                    <a:lnTo>
                      <a:pt x="0" y="1"/>
                    </a:lnTo>
                    <a:lnTo>
                      <a:pt x="0" y="0"/>
                    </a:lnTo>
                    <a:lnTo>
                      <a:pt x="0" y="1"/>
                    </a:lnTo>
                    <a:lnTo>
                      <a:pt x="0" y="2"/>
                    </a:lnTo>
                    <a:lnTo>
                      <a:pt x="5" y="4"/>
                    </a:lnTo>
                    <a:lnTo>
                      <a:pt x="5" y="3"/>
                    </a:lnTo>
                    <a:close/>
                  </a:path>
                </a:pathLst>
              </a:custGeom>
              <a:solidFill>
                <a:srgbClr val="63636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839" name="Freeform 335"/>
              <p:cNvSpPr/>
              <p:nvPr/>
            </p:nvSpPr>
            <p:spPr bwMode="auto">
              <a:xfrm>
                <a:off x="5999" y="3913"/>
                <a:ext cx="6" cy="4"/>
              </a:xfrm>
              <a:custGeom>
                <a:avLst/>
                <a:gdLst>
                  <a:gd name="T0" fmla="*/ 6 w 6"/>
                  <a:gd name="T1" fmla="*/ 0 h 4"/>
                  <a:gd name="T2" fmla="*/ 6 w 6"/>
                  <a:gd name="T3" fmla="*/ 1 h 4"/>
                  <a:gd name="T4" fmla="*/ 2 w 6"/>
                  <a:gd name="T5" fmla="*/ 3 h 4"/>
                  <a:gd name="T6" fmla="*/ 0 w 6"/>
                  <a:gd name="T7" fmla="*/ 3 h 4"/>
                  <a:gd name="T8" fmla="*/ 0 w 6"/>
                  <a:gd name="T9" fmla="*/ 4 h 4"/>
                  <a:gd name="T10" fmla="*/ 2 w 6"/>
                  <a:gd name="T11" fmla="*/ 4 h 4"/>
                  <a:gd name="T12" fmla="*/ 6 w 6"/>
                  <a:gd name="T13" fmla="*/ 2 h 4"/>
                  <a:gd name="T14" fmla="*/ 6 w 6"/>
                  <a:gd name="T15" fmla="*/ 1 h 4"/>
                  <a:gd name="T16" fmla="*/ 6 w 6"/>
                  <a:gd name="T17"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4">
                    <a:moveTo>
                      <a:pt x="6" y="0"/>
                    </a:moveTo>
                    <a:cubicBezTo>
                      <a:pt x="6" y="1"/>
                      <a:pt x="6" y="1"/>
                      <a:pt x="6" y="1"/>
                    </a:cubicBezTo>
                    <a:cubicBezTo>
                      <a:pt x="2" y="3"/>
                      <a:pt x="2" y="3"/>
                      <a:pt x="2" y="3"/>
                    </a:cubicBezTo>
                    <a:cubicBezTo>
                      <a:pt x="1" y="4"/>
                      <a:pt x="0" y="4"/>
                      <a:pt x="0" y="3"/>
                    </a:cubicBezTo>
                    <a:cubicBezTo>
                      <a:pt x="0" y="4"/>
                      <a:pt x="0" y="4"/>
                      <a:pt x="0" y="4"/>
                    </a:cubicBezTo>
                    <a:cubicBezTo>
                      <a:pt x="0" y="4"/>
                      <a:pt x="1" y="4"/>
                      <a:pt x="2" y="4"/>
                    </a:cubicBezTo>
                    <a:cubicBezTo>
                      <a:pt x="6" y="2"/>
                      <a:pt x="6" y="2"/>
                      <a:pt x="6" y="2"/>
                    </a:cubicBezTo>
                    <a:cubicBezTo>
                      <a:pt x="6" y="1"/>
                      <a:pt x="6" y="1"/>
                      <a:pt x="6" y="1"/>
                    </a:cubicBezTo>
                    <a:lnTo>
                      <a:pt x="6" y="0"/>
                    </a:lnTo>
                    <a:close/>
                  </a:path>
                </a:pathLst>
              </a:custGeom>
              <a:solidFill>
                <a:srgbClr val="3D3D3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840" name="Freeform 336"/>
              <p:cNvSpPr/>
              <p:nvPr/>
            </p:nvSpPr>
            <p:spPr bwMode="auto">
              <a:xfrm>
                <a:off x="6002" y="3918"/>
                <a:ext cx="5" cy="4"/>
              </a:xfrm>
              <a:custGeom>
                <a:avLst/>
                <a:gdLst>
                  <a:gd name="T0" fmla="*/ 5 w 5"/>
                  <a:gd name="T1" fmla="*/ 3 h 4"/>
                  <a:gd name="T2" fmla="*/ 0 w 5"/>
                  <a:gd name="T3" fmla="*/ 0 h 4"/>
                  <a:gd name="T4" fmla="*/ 0 w 5"/>
                  <a:gd name="T5" fmla="*/ 0 h 4"/>
                  <a:gd name="T6" fmla="*/ 0 w 5"/>
                  <a:gd name="T7" fmla="*/ 1 h 4"/>
                  <a:gd name="T8" fmla="*/ 0 w 5"/>
                  <a:gd name="T9" fmla="*/ 1 h 4"/>
                  <a:gd name="T10" fmla="*/ 5 w 5"/>
                  <a:gd name="T11" fmla="*/ 4 h 4"/>
                  <a:gd name="T12" fmla="*/ 5 w 5"/>
                  <a:gd name="T13" fmla="*/ 3 h 4"/>
                </a:gdLst>
                <a:ahLst/>
                <a:cxnLst>
                  <a:cxn ang="0">
                    <a:pos x="T0" y="T1"/>
                  </a:cxn>
                  <a:cxn ang="0">
                    <a:pos x="T2" y="T3"/>
                  </a:cxn>
                  <a:cxn ang="0">
                    <a:pos x="T4" y="T5"/>
                  </a:cxn>
                  <a:cxn ang="0">
                    <a:pos x="T6" y="T7"/>
                  </a:cxn>
                  <a:cxn ang="0">
                    <a:pos x="T8" y="T9"/>
                  </a:cxn>
                  <a:cxn ang="0">
                    <a:pos x="T10" y="T11"/>
                  </a:cxn>
                  <a:cxn ang="0">
                    <a:pos x="T12" y="T13"/>
                  </a:cxn>
                </a:cxnLst>
                <a:rect l="0" t="0" r="r" b="b"/>
                <a:pathLst>
                  <a:path w="5" h="4">
                    <a:moveTo>
                      <a:pt x="5" y="3"/>
                    </a:moveTo>
                    <a:lnTo>
                      <a:pt x="0" y="0"/>
                    </a:lnTo>
                    <a:lnTo>
                      <a:pt x="0" y="0"/>
                    </a:lnTo>
                    <a:lnTo>
                      <a:pt x="0" y="1"/>
                    </a:lnTo>
                    <a:lnTo>
                      <a:pt x="0" y="1"/>
                    </a:lnTo>
                    <a:lnTo>
                      <a:pt x="5" y="4"/>
                    </a:lnTo>
                    <a:lnTo>
                      <a:pt x="5" y="3"/>
                    </a:lnTo>
                    <a:close/>
                  </a:path>
                </a:pathLst>
              </a:custGeom>
              <a:solidFill>
                <a:srgbClr val="63636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841" name="Freeform 337"/>
              <p:cNvSpPr/>
              <p:nvPr/>
            </p:nvSpPr>
            <p:spPr bwMode="auto">
              <a:xfrm>
                <a:off x="6007" y="3918"/>
                <a:ext cx="6" cy="4"/>
              </a:xfrm>
              <a:custGeom>
                <a:avLst/>
                <a:gdLst>
                  <a:gd name="T0" fmla="*/ 6 w 6"/>
                  <a:gd name="T1" fmla="*/ 0 h 4"/>
                  <a:gd name="T2" fmla="*/ 6 w 6"/>
                  <a:gd name="T3" fmla="*/ 0 h 4"/>
                  <a:gd name="T4" fmla="*/ 2 w 6"/>
                  <a:gd name="T5" fmla="*/ 3 h 4"/>
                  <a:gd name="T6" fmla="*/ 0 w 6"/>
                  <a:gd name="T7" fmla="*/ 3 h 4"/>
                  <a:gd name="T8" fmla="*/ 0 w 6"/>
                  <a:gd name="T9" fmla="*/ 4 h 4"/>
                  <a:gd name="T10" fmla="*/ 2 w 6"/>
                  <a:gd name="T11" fmla="*/ 4 h 4"/>
                  <a:gd name="T12" fmla="*/ 6 w 6"/>
                  <a:gd name="T13" fmla="*/ 1 h 4"/>
                  <a:gd name="T14" fmla="*/ 6 w 6"/>
                  <a:gd name="T15" fmla="*/ 1 h 4"/>
                  <a:gd name="T16" fmla="*/ 6 w 6"/>
                  <a:gd name="T17"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4">
                    <a:moveTo>
                      <a:pt x="6" y="0"/>
                    </a:moveTo>
                    <a:cubicBezTo>
                      <a:pt x="6" y="0"/>
                      <a:pt x="6" y="0"/>
                      <a:pt x="6" y="0"/>
                    </a:cubicBezTo>
                    <a:cubicBezTo>
                      <a:pt x="2" y="3"/>
                      <a:pt x="2" y="3"/>
                      <a:pt x="2" y="3"/>
                    </a:cubicBezTo>
                    <a:cubicBezTo>
                      <a:pt x="1" y="3"/>
                      <a:pt x="0" y="3"/>
                      <a:pt x="0" y="3"/>
                    </a:cubicBezTo>
                    <a:cubicBezTo>
                      <a:pt x="0" y="4"/>
                      <a:pt x="0" y="4"/>
                      <a:pt x="0" y="4"/>
                    </a:cubicBezTo>
                    <a:cubicBezTo>
                      <a:pt x="0" y="4"/>
                      <a:pt x="1" y="4"/>
                      <a:pt x="2" y="4"/>
                    </a:cubicBezTo>
                    <a:cubicBezTo>
                      <a:pt x="6" y="1"/>
                      <a:pt x="6" y="1"/>
                      <a:pt x="6" y="1"/>
                    </a:cubicBezTo>
                    <a:cubicBezTo>
                      <a:pt x="6" y="1"/>
                      <a:pt x="6" y="1"/>
                      <a:pt x="6" y="1"/>
                    </a:cubicBezTo>
                    <a:lnTo>
                      <a:pt x="6" y="0"/>
                    </a:lnTo>
                    <a:close/>
                  </a:path>
                </a:pathLst>
              </a:custGeom>
              <a:solidFill>
                <a:srgbClr val="3D3D3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842" name="Freeform 338"/>
              <p:cNvSpPr/>
              <p:nvPr/>
            </p:nvSpPr>
            <p:spPr bwMode="auto">
              <a:xfrm>
                <a:off x="6010" y="3922"/>
                <a:ext cx="5" cy="4"/>
              </a:xfrm>
              <a:custGeom>
                <a:avLst/>
                <a:gdLst>
                  <a:gd name="T0" fmla="*/ 5 w 5"/>
                  <a:gd name="T1" fmla="*/ 4 h 4"/>
                  <a:gd name="T2" fmla="*/ 0 w 5"/>
                  <a:gd name="T3" fmla="*/ 1 h 4"/>
                  <a:gd name="T4" fmla="*/ 0 w 5"/>
                  <a:gd name="T5" fmla="*/ 0 h 4"/>
                  <a:gd name="T6" fmla="*/ 0 w 5"/>
                  <a:gd name="T7" fmla="*/ 1 h 4"/>
                  <a:gd name="T8" fmla="*/ 0 w 5"/>
                  <a:gd name="T9" fmla="*/ 2 h 4"/>
                  <a:gd name="T10" fmla="*/ 5 w 5"/>
                  <a:gd name="T11" fmla="*/ 4 h 4"/>
                  <a:gd name="T12" fmla="*/ 5 w 5"/>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5" h="4">
                    <a:moveTo>
                      <a:pt x="5" y="4"/>
                    </a:moveTo>
                    <a:lnTo>
                      <a:pt x="0" y="1"/>
                    </a:lnTo>
                    <a:lnTo>
                      <a:pt x="0" y="0"/>
                    </a:lnTo>
                    <a:lnTo>
                      <a:pt x="0" y="1"/>
                    </a:lnTo>
                    <a:lnTo>
                      <a:pt x="0" y="2"/>
                    </a:lnTo>
                    <a:lnTo>
                      <a:pt x="5" y="4"/>
                    </a:lnTo>
                    <a:lnTo>
                      <a:pt x="5" y="4"/>
                    </a:lnTo>
                    <a:close/>
                  </a:path>
                </a:pathLst>
              </a:custGeom>
              <a:solidFill>
                <a:srgbClr val="63636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843" name="Freeform 339"/>
              <p:cNvSpPr/>
              <p:nvPr/>
            </p:nvSpPr>
            <p:spPr bwMode="auto">
              <a:xfrm>
                <a:off x="6015" y="3922"/>
                <a:ext cx="7" cy="5"/>
              </a:xfrm>
              <a:custGeom>
                <a:avLst/>
                <a:gdLst>
                  <a:gd name="T0" fmla="*/ 7 w 7"/>
                  <a:gd name="T1" fmla="*/ 0 h 5"/>
                  <a:gd name="T2" fmla="*/ 6 w 7"/>
                  <a:gd name="T3" fmla="*/ 1 h 5"/>
                  <a:gd name="T4" fmla="*/ 2 w 7"/>
                  <a:gd name="T5" fmla="*/ 4 h 5"/>
                  <a:gd name="T6" fmla="*/ 0 w 7"/>
                  <a:gd name="T7" fmla="*/ 4 h 5"/>
                  <a:gd name="T8" fmla="*/ 0 w 7"/>
                  <a:gd name="T9" fmla="*/ 4 h 5"/>
                  <a:gd name="T10" fmla="*/ 2 w 7"/>
                  <a:gd name="T11" fmla="*/ 4 h 5"/>
                  <a:gd name="T12" fmla="*/ 6 w 7"/>
                  <a:gd name="T13" fmla="*/ 2 h 5"/>
                  <a:gd name="T14" fmla="*/ 7 w 7"/>
                  <a:gd name="T15" fmla="*/ 1 h 5"/>
                  <a:gd name="T16" fmla="*/ 7 w 7"/>
                  <a:gd name="T17"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5">
                    <a:moveTo>
                      <a:pt x="7" y="0"/>
                    </a:moveTo>
                    <a:cubicBezTo>
                      <a:pt x="6" y="1"/>
                      <a:pt x="6" y="1"/>
                      <a:pt x="6" y="1"/>
                    </a:cubicBezTo>
                    <a:cubicBezTo>
                      <a:pt x="2" y="4"/>
                      <a:pt x="2" y="4"/>
                      <a:pt x="2" y="4"/>
                    </a:cubicBezTo>
                    <a:cubicBezTo>
                      <a:pt x="1" y="4"/>
                      <a:pt x="0" y="4"/>
                      <a:pt x="0" y="4"/>
                    </a:cubicBezTo>
                    <a:cubicBezTo>
                      <a:pt x="0" y="4"/>
                      <a:pt x="0" y="4"/>
                      <a:pt x="0" y="4"/>
                    </a:cubicBezTo>
                    <a:cubicBezTo>
                      <a:pt x="0" y="5"/>
                      <a:pt x="1" y="5"/>
                      <a:pt x="2" y="4"/>
                    </a:cubicBezTo>
                    <a:cubicBezTo>
                      <a:pt x="6" y="2"/>
                      <a:pt x="6" y="2"/>
                      <a:pt x="6" y="2"/>
                    </a:cubicBezTo>
                    <a:cubicBezTo>
                      <a:pt x="7" y="1"/>
                      <a:pt x="7" y="1"/>
                      <a:pt x="7" y="1"/>
                    </a:cubicBezTo>
                    <a:lnTo>
                      <a:pt x="7" y="0"/>
                    </a:lnTo>
                    <a:close/>
                  </a:path>
                </a:pathLst>
              </a:custGeom>
              <a:solidFill>
                <a:srgbClr val="3D3D3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844" name="Freeform 340"/>
              <p:cNvSpPr/>
              <p:nvPr/>
            </p:nvSpPr>
            <p:spPr bwMode="auto">
              <a:xfrm>
                <a:off x="5962" y="3904"/>
                <a:ext cx="13" cy="8"/>
              </a:xfrm>
              <a:custGeom>
                <a:avLst/>
                <a:gdLst>
                  <a:gd name="T0" fmla="*/ 13 w 13"/>
                  <a:gd name="T1" fmla="*/ 8 h 8"/>
                  <a:gd name="T2" fmla="*/ 0 w 13"/>
                  <a:gd name="T3" fmla="*/ 0 h 8"/>
                  <a:gd name="T4" fmla="*/ 0 w 13"/>
                  <a:gd name="T5" fmla="*/ 0 h 8"/>
                  <a:gd name="T6" fmla="*/ 0 w 13"/>
                  <a:gd name="T7" fmla="*/ 1 h 8"/>
                  <a:gd name="T8" fmla="*/ 0 w 13"/>
                  <a:gd name="T9" fmla="*/ 1 h 8"/>
                  <a:gd name="T10" fmla="*/ 13 w 13"/>
                  <a:gd name="T11" fmla="*/ 8 h 8"/>
                  <a:gd name="T12" fmla="*/ 13 w 13"/>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13" h="8">
                    <a:moveTo>
                      <a:pt x="13" y="8"/>
                    </a:moveTo>
                    <a:lnTo>
                      <a:pt x="0" y="0"/>
                    </a:lnTo>
                    <a:lnTo>
                      <a:pt x="0" y="0"/>
                    </a:lnTo>
                    <a:lnTo>
                      <a:pt x="0" y="1"/>
                    </a:lnTo>
                    <a:lnTo>
                      <a:pt x="0" y="1"/>
                    </a:lnTo>
                    <a:lnTo>
                      <a:pt x="13" y="8"/>
                    </a:lnTo>
                    <a:lnTo>
                      <a:pt x="13" y="8"/>
                    </a:lnTo>
                    <a:close/>
                  </a:path>
                </a:pathLst>
              </a:custGeom>
              <a:solidFill>
                <a:srgbClr val="63636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845" name="Freeform 341"/>
              <p:cNvSpPr/>
              <p:nvPr/>
            </p:nvSpPr>
            <p:spPr bwMode="auto">
              <a:xfrm>
                <a:off x="5975" y="3908"/>
                <a:ext cx="6" cy="5"/>
              </a:xfrm>
              <a:custGeom>
                <a:avLst/>
                <a:gdLst>
                  <a:gd name="T0" fmla="*/ 6 w 6"/>
                  <a:gd name="T1" fmla="*/ 0 h 5"/>
                  <a:gd name="T2" fmla="*/ 6 w 6"/>
                  <a:gd name="T3" fmla="*/ 1 h 5"/>
                  <a:gd name="T4" fmla="*/ 2 w 6"/>
                  <a:gd name="T5" fmla="*/ 4 h 5"/>
                  <a:gd name="T6" fmla="*/ 0 w 6"/>
                  <a:gd name="T7" fmla="*/ 4 h 5"/>
                  <a:gd name="T8" fmla="*/ 0 w 6"/>
                  <a:gd name="T9" fmla="*/ 4 h 5"/>
                  <a:gd name="T10" fmla="*/ 2 w 6"/>
                  <a:gd name="T11" fmla="*/ 4 h 5"/>
                  <a:gd name="T12" fmla="*/ 6 w 6"/>
                  <a:gd name="T13" fmla="*/ 2 h 5"/>
                  <a:gd name="T14" fmla="*/ 6 w 6"/>
                  <a:gd name="T15" fmla="*/ 1 h 5"/>
                  <a:gd name="T16" fmla="*/ 6 w 6"/>
                  <a:gd name="T17"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5">
                    <a:moveTo>
                      <a:pt x="6" y="0"/>
                    </a:moveTo>
                    <a:cubicBezTo>
                      <a:pt x="6" y="1"/>
                      <a:pt x="6" y="1"/>
                      <a:pt x="6" y="1"/>
                    </a:cubicBezTo>
                    <a:cubicBezTo>
                      <a:pt x="2" y="4"/>
                      <a:pt x="2" y="4"/>
                      <a:pt x="2" y="4"/>
                    </a:cubicBezTo>
                    <a:cubicBezTo>
                      <a:pt x="1" y="4"/>
                      <a:pt x="0" y="4"/>
                      <a:pt x="0" y="4"/>
                    </a:cubicBezTo>
                    <a:cubicBezTo>
                      <a:pt x="0" y="4"/>
                      <a:pt x="0" y="4"/>
                      <a:pt x="0" y="4"/>
                    </a:cubicBezTo>
                    <a:cubicBezTo>
                      <a:pt x="0" y="5"/>
                      <a:pt x="1" y="5"/>
                      <a:pt x="2" y="4"/>
                    </a:cubicBezTo>
                    <a:cubicBezTo>
                      <a:pt x="6" y="2"/>
                      <a:pt x="6" y="2"/>
                      <a:pt x="6" y="2"/>
                    </a:cubicBezTo>
                    <a:cubicBezTo>
                      <a:pt x="6" y="1"/>
                      <a:pt x="6" y="1"/>
                      <a:pt x="6" y="1"/>
                    </a:cubicBezTo>
                    <a:lnTo>
                      <a:pt x="6" y="0"/>
                    </a:lnTo>
                    <a:close/>
                  </a:path>
                </a:pathLst>
              </a:custGeom>
              <a:solidFill>
                <a:srgbClr val="3D3D3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846" name="Freeform 342"/>
              <p:cNvSpPr/>
              <p:nvPr/>
            </p:nvSpPr>
            <p:spPr bwMode="auto">
              <a:xfrm>
                <a:off x="5978" y="3913"/>
                <a:ext cx="5" cy="4"/>
              </a:xfrm>
              <a:custGeom>
                <a:avLst/>
                <a:gdLst>
                  <a:gd name="T0" fmla="*/ 5 w 5"/>
                  <a:gd name="T1" fmla="*/ 3 h 4"/>
                  <a:gd name="T2" fmla="*/ 0 w 5"/>
                  <a:gd name="T3" fmla="*/ 1 h 4"/>
                  <a:gd name="T4" fmla="*/ 0 w 5"/>
                  <a:gd name="T5" fmla="*/ 0 h 4"/>
                  <a:gd name="T6" fmla="*/ 0 w 5"/>
                  <a:gd name="T7" fmla="*/ 1 h 4"/>
                  <a:gd name="T8" fmla="*/ 0 w 5"/>
                  <a:gd name="T9" fmla="*/ 1 h 4"/>
                  <a:gd name="T10" fmla="*/ 5 w 5"/>
                  <a:gd name="T11" fmla="*/ 4 h 4"/>
                  <a:gd name="T12" fmla="*/ 5 w 5"/>
                  <a:gd name="T13" fmla="*/ 3 h 4"/>
                </a:gdLst>
                <a:ahLst/>
                <a:cxnLst>
                  <a:cxn ang="0">
                    <a:pos x="T0" y="T1"/>
                  </a:cxn>
                  <a:cxn ang="0">
                    <a:pos x="T2" y="T3"/>
                  </a:cxn>
                  <a:cxn ang="0">
                    <a:pos x="T4" y="T5"/>
                  </a:cxn>
                  <a:cxn ang="0">
                    <a:pos x="T6" y="T7"/>
                  </a:cxn>
                  <a:cxn ang="0">
                    <a:pos x="T8" y="T9"/>
                  </a:cxn>
                  <a:cxn ang="0">
                    <a:pos x="T10" y="T11"/>
                  </a:cxn>
                  <a:cxn ang="0">
                    <a:pos x="T12" y="T13"/>
                  </a:cxn>
                </a:cxnLst>
                <a:rect l="0" t="0" r="r" b="b"/>
                <a:pathLst>
                  <a:path w="5" h="4">
                    <a:moveTo>
                      <a:pt x="5" y="3"/>
                    </a:moveTo>
                    <a:lnTo>
                      <a:pt x="0" y="1"/>
                    </a:lnTo>
                    <a:lnTo>
                      <a:pt x="0" y="0"/>
                    </a:lnTo>
                    <a:lnTo>
                      <a:pt x="0" y="1"/>
                    </a:lnTo>
                    <a:lnTo>
                      <a:pt x="0" y="1"/>
                    </a:lnTo>
                    <a:lnTo>
                      <a:pt x="5" y="4"/>
                    </a:lnTo>
                    <a:lnTo>
                      <a:pt x="5" y="3"/>
                    </a:lnTo>
                    <a:close/>
                  </a:path>
                </a:pathLst>
              </a:custGeom>
              <a:solidFill>
                <a:srgbClr val="63636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847" name="Freeform 343"/>
              <p:cNvSpPr/>
              <p:nvPr/>
            </p:nvSpPr>
            <p:spPr bwMode="auto">
              <a:xfrm>
                <a:off x="5983" y="3913"/>
                <a:ext cx="7" cy="4"/>
              </a:xfrm>
              <a:custGeom>
                <a:avLst/>
                <a:gdLst>
                  <a:gd name="T0" fmla="*/ 7 w 7"/>
                  <a:gd name="T1" fmla="*/ 0 h 4"/>
                  <a:gd name="T2" fmla="*/ 6 w 7"/>
                  <a:gd name="T3" fmla="*/ 1 h 4"/>
                  <a:gd name="T4" fmla="*/ 2 w 7"/>
                  <a:gd name="T5" fmla="*/ 3 h 4"/>
                  <a:gd name="T6" fmla="*/ 0 w 7"/>
                  <a:gd name="T7" fmla="*/ 3 h 4"/>
                  <a:gd name="T8" fmla="*/ 0 w 7"/>
                  <a:gd name="T9" fmla="*/ 4 h 4"/>
                  <a:gd name="T10" fmla="*/ 2 w 7"/>
                  <a:gd name="T11" fmla="*/ 4 h 4"/>
                  <a:gd name="T12" fmla="*/ 6 w 7"/>
                  <a:gd name="T13" fmla="*/ 1 h 4"/>
                  <a:gd name="T14" fmla="*/ 6 w 7"/>
                  <a:gd name="T15" fmla="*/ 1 h 4"/>
                  <a:gd name="T16" fmla="*/ 7 w 7"/>
                  <a:gd name="T17"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4">
                    <a:moveTo>
                      <a:pt x="7" y="0"/>
                    </a:moveTo>
                    <a:cubicBezTo>
                      <a:pt x="6" y="1"/>
                      <a:pt x="6" y="1"/>
                      <a:pt x="6" y="1"/>
                    </a:cubicBezTo>
                    <a:cubicBezTo>
                      <a:pt x="2" y="3"/>
                      <a:pt x="2" y="3"/>
                      <a:pt x="2" y="3"/>
                    </a:cubicBezTo>
                    <a:cubicBezTo>
                      <a:pt x="1" y="3"/>
                      <a:pt x="0" y="3"/>
                      <a:pt x="0" y="3"/>
                    </a:cubicBezTo>
                    <a:cubicBezTo>
                      <a:pt x="0" y="4"/>
                      <a:pt x="0" y="4"/>
                      <a:pt x="0" y="4"/>
                    </a:cubicBezTo>
                    <a:cubicBezTo>
                      <a:pt x="0" y="4"/>
                      <a:pt x="1" y="4"/>
                      <a:pt x="2" y="4"/>
                    </a:cubicBezTo>
                    <a:cubicBezTo>
                      <a:pt x="6" y="1"/>
                      <a:pt x="6" y="1"/>
                      <a:pt x="6" y="1"/>
                    </a:cubicBezTo>
                    <a:cubicBezTo>
                      <a:pt x="6" y="1"/>
                      <a:pt x="6" y="1"/>
                      <a:pt x="6" y="1"/>
                    </a:cubicBezTo>
                    <a:lnTo>
                      <a:pt x="7" y="0"/>
                    </a:lnTo>
                    <a:close/>
                  </a:path>
                </a:pathLst>
              </a:custGeom>
              <a:solidFill>
                <a:srgbClr val="3D3D3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848" name="Freeform 344"/>
              <p:cNvSpPr/>
              <p:nvPr/>
            </p:nvSpPr>
            <p:spPr bwMode="auto">
              <a:xfrm>
                <a:off x="5986" y="3918"/>
                <a:ext cx="5" cy="4"/>
              </a:xfrm>
              <a:custGeom>
                <a:avLst/>
                <a:gdLst>
                  <a:gd name="T0" fmla="*/ 5 w 5"/>
                  <a:gd name="T1" fmla="*/ 3 h 4"/>
                  <a:gd name="T2" fmla="*/ 1 w 5"/>
                  <a:gd name="T3" fmla="*/ 0 h 4"/>
                  <a:gd name="T4" fmla="*/ 0 w 5"/>
                  <a:gd name="T5" fmla="*/ 0 h 4"/>
                  <a:gd name="T6" fmla="*/ 0 w 5"/>
                  <a:gd name="T7" fmla="*/ 1 h 4"/>
                  <a:gd name="T8" fmla="*/ 1 w 5"/>
                  <a:gd name="T9" fmla="*/ 1 h 4"/>
                  <a:gd name="T10" fmla="*/ 5 w 5"/>
                  <a:gd name="T11" fmla="*/ 4 h 4"/>
                  <a:gd name="T12" fmla="*/ 5 w 5"/>
                  <a:gd name="T13" fmla="*/ 3 h 4"/>
                </a:gdLst>
                <a:ahLst/>
                <a:cxnLst>
                  <a:cxn ang="0">
                    <a:pos x="T0" y="T1"/>
                  </a:cxn>
                  <a:cxn ang="0">
                    <a:pos x="T2" y="T3"/>
                  </a:cxn>
                  <a:cxn ang="0">
                    <a:pos x="T4" y="T5"/>
                  </a:cxn>
                  <a:cxn ang="0">
                    <a:pos x="T6" y="T7"/>
                  </a:cxn>
                  <a:cxn ang="0">
                    <a:pos x="T8" y="T9"/>
                  </a:cxn>
                  <a:cxn ang="0">
                    <a:pos x="T10" y="T11"/>
                  </a:cxn>
                  <a:cxn ang="0">
                    <a:pos x="T12" y="T13"/>
                  </a:cxn>
                </a:cxnLst>
                <a:rect l="0" t="0" r="r" b="b"/>
                <a:pathLst>
                  <a:path w="5" h="4">
                    <a:moveTo>
                      <a:pt x="5" y="3"/>
                    </a:moveTo>
                    <a:lnTo>
                      <a:pt x="1" y="0"/>
                    </a:lnTo>
                    <a:lnTo>
                      <a:pt x="0" y="0"/>
                    </a:lnTo>
                    <a:lnTo>
                      <a:pt x="0" y="1"/>
                    </a:lnTo>
                    <a:lnTo>
                      <a:pt x="1" y="1"/>
                    </a:lnTo>
                    <a:lnTo>
                      <a:pt x="5" y="4"/>
                    </a:lnTo>
                    <a:lnTo>
                      <a:pt x="5" y="3"/>
                    </a:lnTo>
                    <a:close/>
                  </a:path>
                </a:pathLst>
              </a:custGeom>
              <a:solidFill>
                <a:srgbClr val="63636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849" name="Freeform 345"/>
              <p:cNvSpPr/>
              <p:nvPr/>
            </p:nvSpPr>
            <p:spPr bwMode="auto">
              <a:xfrm>
                <a:off x="5991" y="3918"/>
                <a:ext cx="7" cy="4"/>
              </a:xfrm>
              <a:custGeom>
                <a:avLst/>
                <a:gdLst>
                  <a:gd name="T0" fmla="*/ 7 w 7"/>
                  <a:gd name="T1" fmla="*/ 0 h 4"/>
                  <a:gd name="T2" fmla="*/ 6 w 7"/>
                  <a:gd name="T3" fmla="*/ 0 h 4"/>
                  <a:gd name="T4" fmla="*/ 2 w 7"/>
                  <a:gd name="T5" fmla="*/ 3 h 4"/>
                  <a:gd name="T6" fmla="*/ 0 w 7"/>
                  <a:gd name="T7" fmla="*/ 3 h 4"/>
                  <a:gd name="T8" fmla="*/ 0 w 7"/>
                  <a:gd name="T9" fmla="*/ 4 h 4"/>
                  <a:gd name="T10" fmla="*/ 2 w 7"/>
                  <a:gd name="T11" fmla="*/ 4 h 4"/>
                  <a:gd name="T12" fmla="*/ 6 w 7"/>
                  <a:gd name="T13" fmla="*/ 1 h 4"/>
                  <a:gd name="T14" fmla="*/ 7 w 7"/>
                  <a:gd name="T15" fmla="*/ 1 h 4"/>
                  <a:gd name="T16" fmla="*/ 7 w 7"/>
                  <a:gd name="T17"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4">
                    <a:moveTo>
                      <a:pt x="7" y="0"/>
                    </a:moveTo>
                    <a:cubicBezTo>
                      <a:pt x="6" y="0"/>
                      <a:pt x="6" y="0"/>
                      <a:pt x="6" y="0"/>
                    </a:cubicBezTo>
                    <a:cubicBezTo>
                      <a:pt x="2" y="3"/>
                      <a:pt x="2" y="3"/>
                      <a:pt x="2" y="3"/>
                    </a:cubicBezTo>
                    <a:cubicBezTo>
                      <a:pt x="1" y="3"/>
                      <a:pt x="1" y="3"/>
                      <a:pt x="0" y="3"/>
                    </a:cubicBezTo>
                    <a:cubicBezTo>
                      <a:pt x="0" y="4"/>
                      <a:pt x="0" y="4"/>
                      <a:pt x="0" y="4"/>
                    </a:cubicBezTo>
                    <a:cubicBezTo>
                      <a:pt x="1" y="4"/>
                      <a:pt x="1" y="4"/>
                      <a:pt x="2" y="4"/>
                    </a:cubicBezTo>
                    <a:cubicBezTo>
                      <a:pt x="6" y="1"/>
                      <a:pt x="6" y="1"/>
                      <a:pt x="6" y="1"/>
                    </a:cubicBezTo>
                    <a:cubicBezTo>
                      <a:pt x="7" y="1"/>
                      <a:pt x="7" y="1"/>
                      <a:pt x="7" y="1"/>
                    </a:cubicBezTo>
                    <a:lnTo>
                      <a:pt x="7" y="0"/>
                    </a:lnTo>
                    <a:close/>
                  </a:path>
                </a:pathLst>
              </a:custGeom>
              <a:solidFill>
                <a:srgbClr val="3D3D3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850" name="Freeform 346"/>
              <p:cNvSpPr/>
              <p:nvPr/>
            </p:nvSpPr>
            <p:spPr bwMode="auto">
              <a:xfrm>
                <a:off x="5994" y="3923"/>
                <a:ext cx="5" cy="4"/>
              </a:xfrm>
              <a:custGeom>
                <a:avLst/>
                <a:gdLst>
                  <a:gd name="T0" fmla="*/ 5 w 5"/>
                  <a:gd name="T1" fmla="*/ 3 h 4"/>
                  <a:gd name="T2" fmla="*/ 1 w 5"/>
                  <a:gd name="T3" fmla="*/ 0 h 4"/>
                  <a:gd name="T4" fmla="*/ 0 w 5"/>
                  <a:gd name="T5" fmla="*/ 0 h 4"/>
                  <a:gd name="T6" fmla="*/ 0 w 5"/>
                  <a:gd name="T7" fmla="*/ 1 h 4"/>
                  <a:gd name="T8" fmla="*/ 1 w 5"/>
                  <a:gd name="T9" fmla="*/ 1 h 4"/>
                  <a:gd name="T10" fmla="*/ 5 w 5"/>
                  <a:gd name="T11" fmla="*/ 4 h 4"/>
                  <a:gd name="T12" fmla="*/ 5 w 5"/>
                  <a:gd name="T13" fmla="*/ 3 h 4"/>
                </a:gdLst>
                <a:ahLst/>
                <a:cxnLst>
                  <a:cxn ang="0">
                    <a:pos x="T0" y="T1"/>
                  </a:cxn>
                  <a:cxn ang="0">
                    <a:pos x="T2" y="T3"/>
                  </a:cxn>
                  <a:cxn ang="0">
                    <a:pos x="T4" y="T5"/>
                  </a:cxn>
                  <a:cxn ang="0">
                    <a:pos x="T6" y="T7"/>
                  </a:cxn>
                  <a:cxn ang="0">
                    <a:pos x="T8" y="T9"/>
                  </a:cxn>
                  <a:cxn ang="0">
                    <a:pos x="T10" y="T11"/>
                  </a:cxn>
                  <a:cxn ang="0">
                    <a:pos x="T12" y="T13"/>
                  </a:cxn>
                </a:cxnLst>
                <a:rect l="0" t="0" r="r" b="b"/>
                <a:pathLst>
                  <a:path w="5" h="4">
                    <a:moveTo>
                      <a:pt x="5" y="3"/>
                    </a:moveTo>
                    <a:lnTo>
                      <a:pt x="1" y="0"/>
                    </a:lnTo>
                    <a:lnTo>
                      <a:pt x="0" y="0"/>
                    </a:lnTo>
                    <a:lnTo>
                      <a:pt x="0" y="1"/>
                    </a:lnTo>
                    <a:lnTo>
                      <a:pt x="1" y="1"/>
                    </a:lnTo>
                    <a:lnTo>
                      <a:pt x="5" y="4"/>
                    </a:lnTo>
                    <a:lnTo>
                      <a:pt x="5" y="3"/>
                    </a:lnTo>
                    <a:close/>
                  </a:path>
                </a:pathLst>
              </a:custGeom>
              <a:solidFill>
                <a:srgbClr val="63636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851" name="Freeform 347"/>
              <p:cNvSpPr/>
              <p:nvPr/>
            </p:nvSpPr>
            <p:spPr bwMode="auto">
              <a:xfrm>
                <a:off x="5999" y="3923"/>
                <a:ext cx="7" cy="4"/>
              </a:xfrm>
              <a:custGeom>
                <a:avLst/>
                <a:gdLst>
                  <a:gd name="T0" fmla="*/ 7 w 7"/>
                  <a:gd name="T1" fmla="*/ 0 h 4"/>
                  <a:gd name="T2" fmla="*/ 6 w 7"/>
                  <a:gd name="T3" fmla="*/ 0 h 4"/>
                  <a:gd name="T4" fmla="*/ 2 w 7"/>
                  <a:gd name="T5" fmla="*/ 3 h 4"/>
                  <a:gd name="T6" fmla="*/ 0 w 7"/>
                  <a:gd name="T7" fmla="*/ 3 h 4"/>
                  <a:gd name="T8" fmla="*/ 0 w 7"/>
                  <a:gd name="T9" fmla="*/ 4 h 4"/>
                  <a:gd name="T10" fmla="*/ 2 w 7"/>
                  <a:gd name="T11" fmla="*/ 4 h 4"/>
                  <a:gd name="T12" fmla="*/ 6 w 7"/>
                  <a:gd name="T13" fmla="*/ 1 h 4"/>
                  <a:gd name="T14" fmla="*/ 7 w 7"/>
                  <a:gd name="T15" fmla="*/ 1 h 4"/>
                  <a:gd name="T16" fmla="*/ 7 w 7"/>
                  <a:gd name="T17"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4">
                    <a:moveTo>
                      <a:pt x="7" y="0"/>
                    </a:moveTo>
                    <a:cubicBezTo>
                      <a:pt x="6" y="0"/>
                      <a:pt x="6" y="0"/>
                      <a:pt x="6" y="0"/>
                    </a:cubicBezTo>
                    <a:cubicBezTo>
                      <a:pt x="2" y="3"/>
                      <a:pt x="2" y="3"/>
                      <a:pt x="2" y="3"/>
                    </a:cubicBezTo>
                    <a:cubicBezTo>
                      <a:pt x="1" y="3"/>
                      <a:pt x="1" y="3"/>
                      <a:pt x="0" y="3"/>
                    </a:cubicBezTo>
                    <a:cubicBezTo>
                      <a:pt x="0" y="4"/>
                      <a:pt x="0" y="4"/>
                      <a:pt x="0" y="4"/>
                    </a:cubicBezTo>
                    <a:cubicBezTo>
                      <a:pt x="1" y="4"/>
                      <a:pt x="1" y="4"/>
                      <a:pt x="2" y="4"/>
                    </a:cubicBezTo>
                    <a:cubicBezTo>
                      <a:pt x="6" y="1"/>
                      <a:pt x="6" y="1"/>
                      <a:pt x="6" y="1"/>
                    </a:cubicBezTo>
                    <a:cubicBezTo>
                      <a:pt x="7" y="1"/>
                      <a:pt x="7" y="1"/>
                      <a:pt x="7" y="1"/>
                    </a:cubicBezTo>
                    <a:lnTo>
                      <a:pt x="7" y="0"/>
                    </a:lnTo>
                    <a:close/>
                  </a:path>
                </a:pathLst>
              </a:custGeom>
              <a:solidFill>
                <a:srgbClr val="3D3D3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852" name="Freeform 348"/>
              <p:cNvSpPr/>
              <p:nvPr/>
            </p:nvSpPr>
            <p:spPr bwMode="auto">
              <a:xfrm>
                <a:off x="5995" y="3940"/>
                <a:ext cx="5" cy="4"/>
              </a:xfrm>
              <a:custGeom>
                <a:avLst/>
                <a:gdLst>
                  <a:gd name="T0" fmla="*/ 5 w 5"/>
                  <a:gd name="T1" fmla="*/ 3 h 4"/>
                  <a:gd name="T2" fmla="*/ 1 w 5"/>
                  <a:gd name="T3" fmla="*/ 1 h 4"/>
                  <a:gd name="T4" fmla="*/ 0 w 5"/>
                  <a:gd name="T5" fmla="*/ 0 h 4"/>
                  <a:gd name="T6" fmla="*/ 0 w 5"/>
                  <a:gd name="T7" fmla="*/ 1 h 4"/>
                  <a:gd name="T8" fmla="*/ 1 w 5"/>
                  <a:gd name="T9" fmla="*/ 2 h 4"/>
                  <a:gd name="T10" fmla="*/ 5 w 5"/>
                  <a:gd name="T11" fmla="*/ 4 h 4"/>
                  <a:gd name="T12" fmla="*/ 5 w 5"/>
                  <a:gd name="T13" fmla="*/ 3 h 4"/>
                </a:gdLst>
                <a:ahLst/>
                <a:cxnLst>
                  <a:cxn ang="0">
                    <a:pos x="T0" y="T1"/>
                  </a:cxn>
                  <a:cxn ang="0">
                    <a:pos x="T2" y="T3"/>
                  </a:cxn>
                  <a:cxn ang="0">
                    <a:pos x="T4" y="T5"/>
                  </a:cxn>
                  <a:cxn ang="0">
                    <a:pos x="T6" y="T7"/>
                  </a:cxn>
                  <a:cxn ang="0">
                    <a:pos x="T8" y="T9"/>
                  </a:cxn>
                  <a:cxn ang="0">
                    <a:pos x="T10" y="T11"/>
                  </a:cxn>
                  <a:cxn ang="0">
                    <a:pos x="T12" y="T13"/>
                  </a:cxn>
                </a:cxnLst>
                <a:rect l="0" t="0" r="r" b="b"/>
                <a:pathLst>
                  <a:path w="5" h="4">
                    <a:moveTo>
                      <a:pt x="5" y="3"/>
                    </a:moveTo>
                    <a:lnTo>
                      <a:pt x="1" y="1"/>
                    </a:lnTo>
                    <a:lnTo>
                      <a:pt x="0" y="0"/>
                    </a:lnTo>
                    <a:lnTo>
                      <a:pt x="0" y="1"/>
                    </a:lnTo>
                    <a:lnTo>
                      <a:pt x="1" y="2"/>
                    </a:lnTo>
                    <a:lnTo>
                      <a:pt x="5" y="4"/>
                    </a:lnTo>
                    <a:lnTo>
                      <a:pt x="5" y="3"/>
                    </a:lnTo>
                    <a:close/>
                  </a:path>
                </a:pathLst>
              </a:custGeom>
              <a:solidFill>
                <a:srgbClr val="63636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853" name="Freeform 349"/>
              <p:cNvSpPr/>
              <p:nvPr/>
            </p:nvSpPr>
            <p:spPr bwMode="auto">
              <a:xfrm>
                <a:off x="6000" y="3940"/>
                <a:ext cx="7" cy="5"/>
              </a:xfrm>
              <a:custGeom>
                <a:avLst/>
                <a:gdLst>
                  <a:gd name="T0" fmla="*/ 7 w 7"/>
                  <a:gd name="T1" fmla="*/ 0 h 5"/>
                  <a:gd name="T2" fmla="*/ 6 w 7"/>
                  <a:gd name="T3" fmla="*/ 1 h 5"/>
                  <a:gd name="T4" fmla="*/ 2 w 7"/>
                  <a:gd name="T5" fmla="*/ 3 h 5"/>
                  <a:gd name="T6" fmla="*/ 0 w 7"/>
                  <a:gd name="T7" fmla="*/ 3 h 5"/>
                  <a:gd name="T8" fmla="*/ 0 w 7"/>
                  <a:gd name="T9" fmla="*/ 4 h 5"/>
                  <a:gd name="T10" fmla="*/ 2 w 7"/>
                  <a:gd name="T11" fmla="*/ 4 h 5"/>
                  <a:gd name="T12" fmla="*/ 6 w 7"/>
                  <a:gd name="T13" fmla="*/ 2 h 5"/>
                  <a:gd name="T14" fmla="*/ 7 w 7"/>
                  <a:gd name="T15" fmla="*/ 1 h 5"/>
                  <a:gd name="T16" fmla="*/ 7 w 7"/>
                  <a:gd name="T17"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5">
                    <a:moveTo>
                      <a:pt x="7" y="0"/>
                    </a:moveTo>
                    <a:cubicBezTo>
                      <a:pt x="6" y="1"/>
                      <a:pt x="6" y="1"/>
                      <a:pt x="6" y="1"/>
                    </a:cubicBezTo>
                    <a:cubicBezTo>
                      <a:pt x="2" y="3"/>
                      <a:pt x="2" y="3"/>
                      <a:pt x="2" y="3"/>
                    </a:cubicBezTo>
                    <a:cubicBezTo>
                      <a:pt x="1" y="4"/>
                      <a:pt x="1" y="4"/>
                      <a:pt x="0" y="3"/>
                    </a:cubicBezTo>
                    <a:cubicBezTo>
                      <a:pt x="0" y="4"/>
                      <a:pt x="0" y="4"/>
                      <a:pt x="0" y="4"/>
                    </a:cubicBezTo>
                    <a:cubicBezTo>
                      <a:pt x="1" y="5"/>
                      <a:pt x="1" y="5"/>
                      <a:pt x="2" y="4"/>
                    </a:cubicBezTo>
                    <a:cubicBezTo>
                      <a:pt x="6" y="2"/>
                      <a:pt x="6" y="2"/>
                      <a:pt x="6" y="2"/>
                    </a:cubicBezTo>
                    <a:cubicBezTo>
                      <a:pt x="7" y="1"/>
                      <a:pt x="7" y="1"/>
                      <a:pt x="7" y="1"/>
                    </a:cubicBezTo>
                    <a:lnTo>
                      <a:pt x="7" y="0"/>
                    </a:lnTo>
                    <a:close/>
                  </a:path>
                </a:pathLst>
              </a:custGeom>
              <a:solidFill>
                <a:srgbClr val="3D3D3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854" name="Freeform 350"/>
              <p:cNvSpPr/>
              <p:nvPr/>
            </p:nvSpPr>
            <p:spPr bwMode="auto">
              <a:xfrm>
                <a:off x="6018" y="3927"/>
                <a:ext cx="5" cy="4"/>
              </a:xfrm>
              <a:custGeom>
                <a:avLst/>
                <a:gdLst>
                  <a:gd name="T0" fmla="*/ 5 w 5"/>
                  <a:gd name="T1" fmla="*/ 3 h 4"/>
                  <a:gd name="T2" fmla="*/ 0 w 5"/>
                  <a:gd name="T3" fmla="*/ 1 h 4"/>
                  <a:gd name="T4" fmla="*/ 0 w 5"/>
                  <a:gd name="T5" fmla="*/ 0 h 4"/>
                  <a:gd name="T6" fmla="*/ 0 w 5"/>
                  <a:gd name="T7" fmla="*/ 1 h 4"/>
                  <a:gd name="T8" fmla="*/ 0 w 5"/>
                  <a:gd name="T9" fmla="*/ 1 h 4"/>
                  <a:gd name="T10" fmla="*/ 5 w 5"/>
                  <a:gd name="T11" fmla="*/ 4 h 4"/>
                  <a:gd name="T12" fmla="*/ 5 w 5"/>
                  <a:gd name="T13" fmla="*/ 3 h 4"/>
                </a:gdLst>
                <a:ahLst/>
                <a:cxnLst>
                  <a:cxn ang="0">
                    <a:pos x="T0" y="T1"/>
                  </a:cxn>
                  <a:cxn ang="0">
                    <a:pos x="T2" y="T3"/>
                  </a:cxn>
                  <a:cxn ang="0">
                    <a:pos x="T4" y="T5"/>
                  </a:cxn>
                  <a:cxn ang="0">
                    <a:pos x="T6" y="T7"/>
                  </a:cxn>
                  <a:cxn ang="0">
                    <a:pos x="T8" y="T9"/>
                  </a:cxn>
                  <a:cxn ang="0">
                    <a:pos x="T10" y="T11"/>
                  </a:cxn>
                  <a:cxn ang="0">
                    <a:pos x="T12" y="T13"/>
                  </a:cxn>
                </a:cxnLst>
                <a:rect l="0" t="0" r="r" b="b"/>
                <a:pathLst>
                  <a:path w="5" h="4">
                    <a:moveTo>
                      <a:pt x="5" y="3"/>
                    </a:moveTo>
                    <a:lnTo>
                      <a:pt x="0" y="1"/>
                    </a:lnTo>
                    <a:lnTo>
                      <a:pt x="0" y="0"/>
                    </a:lnTo>
                    <a:lnTo>
                      <a:pt x="0" y="1"/>
                    </a:lnTo>
                    <a:lnTo>
                      <a:pt x="0" y="1"/>
                    </a:lnTo>
                    <a:lnTo>
                      <a:pt x="5" y="4"/>
                    </a:lnTo>
                    <a:lnTo>
                      <a:pt x="5" y="3"/>
                    </a:lnTo>
                    <a:close/>
                  </a:path>
                </a:pathLst>
              </a:custGeom>
              <a:solidFill>
                <a:srgbClr val="63636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855" name="Freeform 351"/>
              <p:cNvSpPr/>
              <p:nvPr/>
            </p:nvSpPr>
            <p:spPr bwMode="auto">
              <a:xfrm>
                <a:off x="6023" y="3927"/>
                <a:ext cx="7" cy="4"/>
              </a:xfrm>
              <a:custGeom>
                <a:avLst/>
                <a:gdLst>
                  <a:gd name="T0" fmla="*/ 7 w 7"/>
                  <a:gd name="T1" fmla="*/ 0 h 4"/>
                  <a:gd name="T2" fmla="*/ 6 w 7"/>
                  <a:gd name="T3" fmla="*/ 1 h 4"/>
                  <a:gd name="T4" fmla="*/ 2 w 7"/>
                  <a:gd name="T5" fmla="*/ 3 h 4"/>
                  <a:gd name="T6" fmla="*/ 0 w 7"/>
                  <a:gd name="T7" fmla="*/ 3 h 4"/>
                  <a:gd name="T8" fmla="*/ 0 w 7"/>
                  <a:gd name="T9" fmla="*/ 4 h 4"/>
                  <a:gd name="T10" fmla="*/ 2 w 7"/>
                  <a:gd name="T11" fmla="*/ 4 h 4"/>
                  <a:gd name="T12" fmla="*/ 6 w 7"/>
                  <a:gd name="T13" fmla="*/ 1 h 4"/>
                  <a:gd name="T14" fmla="*/ 7 w 7"/>
                  <a:gd name="T15" fmla="*/ 1 h 4"/>
                  <a:gd name="T16" fmla="*/ 7 w 7"/>
                  <a:gd name="T17"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4">
                    <a:moveTo>
                      <a:pt x="7" y="0"/>
                    </a:moveTo>
                    <a:cubicBezTo>
                      <a:pt x="6" y="1"/>
                      <a:pt x="6" y="1"/>
                      <a:pt x="6" y="1"/>
                    </a:cubicBezTo>
                    <a:cubicBezTo>
                      <a:pt x="2" y="3"/>
                      <a:pt x="2" y="3"/>
                      <a:pt x="2" y="3"/>
                    </a:cubicBezTo>
                    <a:cubicBezTo>
                      <a:pt x="1" y="3"/>
                      <a:pt x="0" y="3"/>
                      <a:pt x="0" y="3"/>
                    </a:cubicBezTo>
                    <a:cubicBezTo>
                      <a:pt x="0" y="4"/>
                      <a:pt x="0" y="4"/>
                      <a:pt x="0" y="4"/>
                    </a:cubicBezTo>
                    <a:cubicBezTo>
                      <a:pt x="0" y="4"/>
                      <a:pt x="1" y="4"/>
                      <a:pt x="2" y="4"/>
                    </a:cubicBezTo>
                    <a:cubicBezTo>
                      <a:pt x="6" y="1"/>
                      <a:pt x="6" y="1"/>
                      <a:pt x="6" y="1"/>
                    </a:cubicBezTo>
                    <a:cubicBezTo>
                      <a:pt x="7" y="1"/>
                      <a:pt x="7" y="1"/>
                      <a:pt x="7" y="1"/>
                    </a:cubicBezTo>
                    <a:lnTo>
                      <a:pt x="7" y="0"/>
                    </a:lnTo>
                    <a:close/>
                  </a:path>
                </a:pathLst>
              </a:custGeom>
              <a:solidFill>
                <a:srgbClr val="3D3D3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856" name="Freeform 352"/>
              <p:cNvSpPr/>
              <p:nvPr/>
            </p:nvSpPr>
            <p:spPr bwMode="auto">
              <a:xfrm>
                <a:off x="6002" y="3927"/>
                <a:ext cx="5" cy="4"/>
              </a:xfrm>
              <a:custGeom>
                <a:avLst/>
                <a:gdLst>
                  <a:gd name="T0" fmla="*/ 5 w 5"/>
                  <a:gd name="T1" fmla="*/ 3 h 4"/>
                  <a:gd name="T2" fmla="*/ 1 w 5"/>
                  <a:gd name="T3" fmla="*/ 1 h 4"/>
                  <a:gd name="T4" fmla="*/ 0 w 5"/>
                  <a:gd name="T5" fmla="*/ 0 h 4"/>
                  <a:gd name="T6" fmla="*/ 0 w 5"/>
                  <a:gd name="T7" fmla="*/ 1 h 4"/>
                  <a:gd name="T8" fmla="*/ 1 w 5"/>
                  <a:gd name="T9" fmla="*/ 2 h 4"/>
                  <a:gd name="T10" fmla="*/ 5 w 5"/>
                  <a:gd name="T11" fmla="*/ 4 h 4"/>
                  <a:gd name="T12" fmla="*/ 5 w 5"/>
                  <a:gd name="T13" fmla="*/ 3 h 4"/>
                </a:gdLst>
                <a:ahLst/>
                <a:cxnLst>
                  <a:cxn ang="0">
                    <a:pos x="T0" y="T1"/>
                  </a:cxn>
                  <a:cxn ang="0">
                    <a:pos x="T2" y="T3"/>
                  </a:cxn>
                  <a:cxn ang="0">
                    <a:pos x="T4" y="T5"/>
                  </a:cxn>
                  <a:cxn ang="0">
                    <a:pos x="T6" y="T7"/>
                  </a:cxn>
                  <a:cxn ang="0">
                    <a:pos x="T8" y="T9"/>
                  </a:cxn>
                  <a:cxn ang="0">
                    <a:pos x="T10" y="T11"/>
                  </a:cxn>
                  <a:cxn ang="0">
                    <a:pos x="T12" y="T13"/>
                  </a:cxn>
                </a:cxnLst>
                <a:rect l="0" t="0" r="r" b="b"/>
                <a:pathLst>
                  <a:path w="5" h="4">
                    <a:moveTo>
                      <a:pt x="5" y="3"/>
                    </a:moveTo>
                    <a:lnTo>
                      <a:pt x="1" y="1"/>
                    </a:lnTo>
                    <a:lnTo>
                      <a:pt x="0" y="0"/>
                    </a:lnTo>
                    <a:lnTo>
                      <a:pt x="0" y="1"/>
                    </a:lnTo>
                    <a:lnTo>
                      <a:pt x="1" y="2"/>
                    </a:lnTo>
                    <a:lnTo>
                      <a:pt x="5" y="4"/>
                    </a:lnTo>
                    <a:lnTo>
                      <a:pt x="5" y="3"/>
                    </a:lnTo>
                    <a:close/>
                  </a:path>
                </a:pathLst>
              </a:custGeom>
              <a:solidFill>
                <a:srgbClr val="63636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857" name="Freeform 353"/>
              <p:cNvSpPr/>
              <p:nvPr/>
            </p:nvSpPr>
            <p:spPr bwMode="auto">
              <a:xfrm>
                <a:off x="6007" y="3927"/>
                <a:ext cx="7" cy="5"/>
              </a:xfrm>
              <a:custGeom>
                <a:avLst/>
                <a:gdLst>
                  <a:gd name="T0" fmla="*/ 7 w 7"/>
                  <a:gd name="T1" fmla="*/ 0 h 5"/>
                  <a:gd name="T2" fmla="*/ 6 w 7"/>
                  <a:gd name="T3" fmla="*/ 1 h 5"/>
                  <a:gd name="T4" fmla="*/ 2 w 7"/>
                  <a:gd name="T5" fmla="*/ 3 h 5"/>
                  <a:gd name="T6" fmla="*/ 0 w 7"/>
                  <a:gd name="T7" fmla="*/ 3 h 5"/>
                  <a:gd name="T8" fmla="*/ 0 w 7"/>
                  <a:gd name="T9" fmla="*/ 4 h 5"/>
                  <a:gd name="T10" fmla="*/ 2 w 7"/>
                  <a:gd name="T11" fmla="*/ 4 h 5"/>
                  <a:gd name="T12" fmla="*/ 6 w 7"/>
                  <a:gd name="T13" fmla="*/ 2 h 5"/>
                  <a:gd name="T14" fmla="*/ 7 w 7"/>
                  <a:gd name="T15" fmla="*/ 1 h 5"/>
                  <a:gd name="T16" fmla="*/ 7 w 7"/>
                  <a:gd name="T17"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5">
                    <a:moveTo>
                      <a:pt x="7" y="0"/>
                    </a:moveTo>
                    <a:cubicBezTo>
                      <a:pt x="6" y="1"/>
                      <a:pt x="6" y="1"/>
                      <a:pt x="6" y="1"/>
                    </a:cubicBezTo>
                    <a:cubicBezTo>
                      <a:pt x="2" y="3"/>
                      <a:pt x="2" y="3"/>
                      <a:pt x="2" y="3"/>
                    </a:cubicBezTo>
                    <a:cubicBezTo>
                      <a:pt x="1" y="4"/>
                      <a:pt x="1" y="4"/>
                      <a:pt x="0" y="3"/>
                    </a:cubicBezTo>
                    <a:cubicBezTo>
                      <a:pt x="0" y="4"/>
                      <a:pt x="0" y="4"/>
                      <a:pt x="0" y="4"/>
                    </a:cubicBezTo>
                    <a:cubicBezTo>
                      <a:pt x="1" y="5"/>
                      <a:pt x="1" y="5"/>
                      <a:pt x="2" y="4"/>
                    </a:cubicBezTo>
                    <a:cubicBezTo>
                      <a:pt x="6" y="2"/>
                      <a:pt x="6" y="2"/>
                      <a:pt x="6" y="2"/>
                    </a:cubicBezTo>
                    <a:cubicBezTo>
                      <a:pt x="7" y="1"/>
                      <a:pt x="7" y="1"/>
                      <a:pt x="7" y="1"/>
                    </a:cubicBezTo>
                    <a:lnTo>
                      <a:pt x="7" y="0"/>
                    </a:lnTo>
                    <a:close/>
                  </a:path>
                </a:pathLst>
              </a:custGeom>
              <a:solidFill>
                <a:srgbClr val="3D3D3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858" name="Freeform 354"/>
              <p:cNvSpPr/>
              <p:nvPr/>
            </p:nvSpPr>
            <p:spPr bwMode="auto">
              <a:xfrm>
                <a:off x="6010" y="3932"/>
                <a:ext cx="5" cy="4"/>
              </a:xfrm>
              <a:custGeom>
                <a:avLst/>
                <a:gdLst>
                  <a:gd name="T0" fmla="*/ 5 w 5"/>
                  <a:gd name="T1" fmla="*/ 3 h 4"/>
                  <a:gd name="T2" fmla="*/ 1 w 5"/>
                  <a:gd name="T3" fmla="*/ 0 h 4"/>
                  <a:gd name="T4" fmla="*/ 0 w 5"/>
                  <a:gd name="T5" fmla="*/ 0 h 4"/>
                  <a:gd name="T6" fmla="*/ 0 w 5"/>
                  <a:gd name="T7" fmla="*/ 1 h 4"/>
                  <a:gd name="T8" fmla="*/ 1 w 5"/>
                  <a:gd name="T9" fmla="*/ 1 h 4"/>
                  <a:gd name="T10" fmla="*/ 5 w 5"/>
                  <a:gd name="T11" fmla="*/ 4 h 4"/>
                  <a:gd name="T12" fmla="*/ 5 w 5"/>
                  <a:gd name="T13" fmla="*/ 3 h 4"/>
                </a:gdLst>
                <a:ahLst/>
                <a:cxnLst>
                  <a:cxn ang="0">
                    <a:pos x="T0" y="T1"/>
                  </a:cxn>
                  <a:cxn ang="0">
                    <a:pos x="T2" y="T3"/>
                  </a:cxn>
                  <a:cxn ang="0">
                    <a:pos x="T4" y="T5"/>
                  </a:cxn>
                  <a:cxn ang="0">
                    <a:pos x="T6" y="T7"/>
                  </a:cxn>
                  <a:cxn ang="0">
                    <a:pos x="T8" y="T9"/>
                  </a:cxn>
                  <a:cxn ang="0">
                    <a:pos x="T10" y="T11"/>
                  </a:cxn>
                  <a:cxn ang="0">
                    <a:pos x="T12" y="T13"/>
                  </a:cxn>
                </a:cxnLst>
                <a:rect l="0" t="0" r="r" b="b"/>
                <a:pathLst>
                  <a:path w="5" h="4">
                    <a:moveTo>
                      <a:pt x="5" y="3"/>
                    </a:moveTo>
                    <a:lnTo>
                      <a:pt x="1" y="0"/>
                    </a:lnTo>
                    <a:lnTo>
                      <a:pt x="0" y="0"/>
                    </a:lnTo>
                    <a:lnTo>
                      <a:pt x="0" y="1"/>
                    </a:lnTo>
                    <a:lnTo>
                      <a:pt x="1" y="1"/>
                    </a:lnTo>
                    <a:lnTo>
                      <a:pt x="5" y="4"/>
                    </a:lnTo>
                    <a:lnTo>
                      <a:pt x="5" y="3"/>
                    </a:lnTo>
                    <a:close/>
                  </a:path>
                </a:pathLst>
              </a:custGeom>
              <a:solidFill>
                <a:srgbClr val="63636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859" name="Freeform 355"/>
              <p:cNvSpPr/>
              <p:nvPr/>
            </p:nvSpPr>
            <p:spPr bwMode="auto">
              <a:xfrm>
                <a:off x="6015" y="3932"/>
                <a:ext cx="7" cy="4"/>
              </a:xfrm>
              <a:custGeom>
                <a:avLst/>
                <a:gdLst>
                  <a:gd name="T0" fmla="*/ 7 w 7"/>
                  <a:gd name="T1" fmla="*/ 0 h 4"/>
                  <a:gd name="T2" fmla="*/ 7 w 7"/>
                  <a:gd name="T3" fmla="*/ 0 h 4"/>
                  <a:gd name="T4" fmla="*/ 2 w 7"/>
                  <a:gd name="T5" fmla="*/ 3 h 4"/>
                  <a:gd name="T6" fmla="*/ 0 w 7"/>
                  <a:gd name="T7" fmla="*/ 3 h 4"/>
                  <a:gd name="T8" fmla="*/ 0 w 7"/>
                  <a:gd name="T9" fmla="*/ 4 h 4"/>
                  <a:gd name="T10" fmla="*/ 2 w 7"/>
                  <a:gd name="T11" fmla="*/ 4 h 4"/>
                  <a:gd name="T12" fmla="*/ 7 w 7"/>
                  <a:gd name="T13" fmla="*/ 1 h 4"/>
                  <a:gd name="T14" fmla="*/ 7 w 7"/>
                  <a:gd name="T15" fmla="*/ 1 h 4"/>
                  <a:gd name="T16" fmla="*/ 7 w 7"/>
                  <a:gd name="T17"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4">
                    <a:moveTo>
                      <a:pt x="7" y="0"/>
                    </a:moveTo>
                    <a:cubicBezTo>
                      <a:pt x="7" y="0"/>
                      <a:pt x="7" y="0"/>
                      <a:pt x="7" y="0"/>
                    </a:cubicBezTo>
                    <a:cubicBezTo>
                      <a:pt x="2" y="3"/>
                      <a:pt x="2" y="3"/>
                      <a:pt x="2" y="3"/>
                    </a:cubicBezTo>
                    <a:cubicBezTo>
                      <a:pt x="1" y="3"/>
                      <a:pt x="1" y="3"/>
                      <a:pt x="0" y="3"/>
                    </a:cubicBezTo>
                    <a:cubicBezTo>
                      <a:pt x="0" y="4"/>
                      <a:pt x="0" y="4"/>
                      <a:pt x="0" y="4"/>
                    </a:cubicBezTo>
                    <a:cubicBezTo>
                      <a:pt x="1" y="4"/>
                      <a:pt x="1" y="4"/>
                      <a:pt x="2" y="4"/>
                    </a:cubicBezTo>
                    <a:cubicBezTo>
                      <a:pt x="7" y="1"/>
                      <a:pt x="7" y="1"/>
                      <a:pt x="7" y="1"/>
                    </a:cubicBezTo>
                    <a:cubicBezTo>
                      <a:pt x="7" y="1"/>
                      <a:pt x="7" y="1"/>
                      <a:pt x="7" y="1"/>
                    </a:cubicBezTo>
                    <a:lnTo>
                      <a:pt x="7" y="0"/>
                    </a:lnTo>
                    <a:close/>
                  </a:path>
                </a:pathLst>
              </a:custGeom>
              <a:solidFill>
                <a:srgbClr val="3D3D3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860" name="Freeform 356"/>
              <p:cNvSpPr/>
              <p:nvPr/>
            </p:nvSpPr>
            <p:spPr bwMode="auto">
              <a:xfrm>
                <a:off x="5979" y="3923"/>
                <a:ext cx="5" cy="4"/>
              </a:xfrm>
              <a:custGeom>
                <a:avLst/>
                <a:gdLst>
                  <a:gd name="T0" fmla="*/ 5 w 5"/>
                  <a:gd name="T1" fmla="*/ 3 h 4"/>
                  <a:gd name="T2" fmla="*/ 0 w 5"/>
                  <a:gd name="T3" fmla="*/ 0 h 4"/>
                  <a:gd name="T4" fmla="*/ 0 w 5"/>
                  <a:gd name="T5" fmla="*/ 0 h 4"/>
                  <a:gd name="T6" fmla="*/ 0 w 5"/>
                  <a:gd name="T7" fmla="*/ 1 h 4"/>
                  <a:gd name="T8" fmla="*/ 0 w 5"/>
                  <a:gd name="T9" fmla="*/ 1 h 4"/>
                  <a:gd name="T10" fmla="*/ 5 w 5"/>
                  <a:gd name="T11" fmla="*/ 4 h 4"/>
                  <a:gd name="T12" fmla="*/ 5 w 5"/>
                  <a:gd name="T13" fmla="*/ 3 h 4"/>
                </a:gdLst>
                <a:ahLst/>
                <a:cxnLst>
                  <a:cxn ang="0">
                    <a:pos x="T0" y="T1"/>
                  </a:cxn>
                  <a:cxn ang="0">
                    <a:pos x="T2" y="T3"/>
                  </a:cxn>
                  <a:cxn ang="0">
                    <a:pos x="T4" y="T5"/>
                  </a:cxn>
                  <a:cxn ang="0">
                    <a:pos x="T6" y="T7"/>
                  </a:cxn>
                  <a:cxn ang="0">
                    <a:pos x="T8" y="T9"/>
                  </a:cxn>
                  <a:cxn ang="0">
                    <a:pos x="T10" y="T11"/>
                  </a:cxn>
                  <a:cxn ang="0">
                    <a:pos x="T12" y="T13"/>
                  </a:cxn>
                </a:cxnLst>
                <a:rect l="0" t="0" r="r" b="b"/>
                <a:pathLst>
                  <a:path w="5" h="4">
                    <a:moveTo>
                      <a:pt x="5" y="3"/>
                    </a:moveTo>
                    <a:lnTo>
                      <a:pt x="0" y="0"/>
                    </a:lnTo>
                    <a:lnTo>
                      <a:pt x="0" y="0"/>
                    </a:lnTo>
                    <a:lnTo>
                      <a:pt x="0" y="1"/>
                    </a:lnTo>
                    <a:lnTo>
                      <a:pt x="0" y="1"/>
                    </a:lnTo>
                    <a:lnTo>
                      <a:pt x="5" y="4"/>
                    </a:lnTo>
                    <a:lnTo>
                      <a:pt x="5" y="3"/>
                    </a:lnTo>
                    <a:close/>
                  </a:path>
                </a:pathLst>
              </a:custGeom>
              <a:solidFill>
                <a:srgbClr val="63636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861" name="Freeform 357"/>
              <p:cNvSpPr/>
              <p:nvPr/>
            </p:nvSpPr>
            <p:spPr bwMode="auto">
              <a:xfrm>
                <a:off x="5984" y="3923"/>
                <a:ext cx="6" cy="4"/>
              </a:xfrm>
              <a:custGeom>
                <a:avLst/>
                <a:gdLst>
                  <a:gd name="T0" fmla="*/ 6 w 6"/>
                  <a:gd name="T1" fmla="*/ 0 h 4"/>
                  <a:gd name="T2" fmla="*/ 6 w 6"/>
                  <a:gd name="T3" fmla="*/ 0 h 4"/>
                  <a:gd name="T4" fmla="*/ 1 w 6"/>
                  <a:gd name="T5" fmla="*/ 3 h 4"/>
                  <a:gd name="T6" fmla="*/ 0 w 6"/>
                  <a:gd name="T7" fmla="*/ 3 h 4"/>
                  <a:gd name="T8" fmla="*/ 0 w 6"/>
                  <a:gd name="T9" fmla="*/ 4 h 4"/>
                  <a:gd name="T10" fmla="*/ 1 w 6"/>
                  <a:gd name="T11" fmla="*/ 4 h 4"/>
                  <a:gd name="T12" fmla="*/ 6 w 6"/>
                  <a:gd name="T13" fmla="*/ 1 h 4"/>
                  <a:gd name="T14" fmla="*/ 6 w 6"/>
                  <a:gd name="T15" fmla="*/ 1 h 4"/>
                  <a:gd name="T16" fmla="*/ 6 w 6"/>
                  <a:gd name="T17"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4">
                    <a:moveTo>
                      <a:pt x="6" y="0"/>
                    </a:moveTo>
                    <a:cubicBezTo>
                      <a:pt x="6" y="0"/>
                      <a:pt x="6" y="0"/>
                      <a:pt x="6" y="0"/>
                    </a:cubicBezTo>
                    <a:cubicBezTo>
                      <a:pt x="1" y="3"/>
                      <a:pt x="1" y="3"/>
                      <a:pt x="1" y="3"/>
                    </a:cubicBezTo>
                    <a:cubicBezTo>
                      <a:pt x="1" y="3"/>
                      <a:pt x="0" y="3"/>
                      <a:pt x="0" y="3"/>
                    </a:cubicBezTo>
                    <a:cubicBezTo>
                      <a:pt x="0" y="4"/>
                      <a:pt x="0" y="4"/>
                      <a:pt x="0" y="4"/>
                    </a:cubicBezTo>
                    <a:cubicBezTo>
                      <a:pt x="0" y="4"/>
                      <a:pt x="1" y="4"/>
                      <a:pt x="1" y="4"/>
                    </a:cubicBezTo>
                    <a:cubicBezTo>
                      <a:pt x="6" y="1"/>
                      <a:pt x="6" y="1"/>
                      <a:pt x="6" y="1"/>
                    </a:cubicBezTo>
                    <a:cubicBezTo>
                      <a:pt x="6" y="1"/>
                      <a:pt x="6" y="1"/>
                      <a:pt x="6" y="1"/>
                    </a:cubicBezTo>
                    <a:lnTo>
                      <a:pt x="6" y="0"/>
                    </a:lnTo>
                    <a:close/>
                  </a:path>
                </a:pathLst>
              </a:custGeom>
              <a:solidFill>
                <a:srgbClr val="3D3D3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862" name="Freeform 358"/>
              <p:cNvSpPr/>
              <p:nvPr/>
            </p:nvSpPr>
            <p:spPr bwMode="auto">
              <a:xfrm>
                <a:off x="5987" y="3927"/>
                <a:ext cx="5" cy="4"/>
              </a:xfrm>
              <a:custGeom>
                <a:avLst/>
                <a:gdLst>
                  <a:gd name="T0" fmla="*/ 5 w 5"/>
                  <a:gd name="T1" fmla="*/ 3 h 4"/>
                  <a:gd name="T2" fmla="*/ 0 w 5"/>
                  <a:gd name="T3" fmla="*/ 1 h 4"/>
                  <a:gd name="T4" fmla="*/ 0 w 5"/>
                  <a:gd name="T5" fmla="*/ 0 h 4"/>
                  <a:gd name="T6" fmla="*/ 0 w 5"/>
                  <a:gd name="T7" fmla="*/ 1 h 4"/>
                  <a:gd name="T8" fmla="*/ 0 w 5"/>
                  <a:gd name="T9" fmla="*/ 2 h 4"/>
                  <a:gd name="T10" fmla="*/ 5 w 5"/>
                  <a:gd name="T11" fmla="*/ 4 h 4"/>
                  <a:gd name="T12" fmla="*/ 5 w 5"/>
                  <a:gd name="T13" fmla="*/ 3 h 4"/>
                </a:gdLst>
                <a:ahLst/>
                <a:cxnLst>
                  <a:cxn ang="0">
                    <a:pos x="T0" y="T1"/>
                  </a:cxn>
                  <a:cxn ang="0">
                    <a:pos x="T2" y="T3"/>
                  </a:cxn>
                  <a:cxn ang="0">
                    <a:pos x="T4" y="T5"/>
                  </a:cxn>
                  <a:cxn ang="0">
                    <a:pos x="T6" y="T7"/>
                  </a:cxn>
                  <a:cxn ang="0">
                    <a:pos x="T8" y="T9"/>
                  </a:cxn>
                  <a:cxn ang="0">
                    <a:pos x="T10" y="T11"/>
                  </a:cxn>
                  <a:cxn ang="0">
                    <a:pos x="T12" y="T13"/>
                  </a:cxn>
                </a:cxnLst>
                <a:rect l="0" t="0" r="r" b="b"/>
                <a:pathLst>
                  <a:path w="5" h="4">
                    <a:moveTo>
                      <a:pt x="5" y="3"/>
                    </a:moveTo>
                    <a:lnTo>
                      <a:pt x="0" y="1"/>
                    </a:lnTo>
                    <a:lnTo>
                      <a:pt x="0" y="0"/>
                    </a:lnTo>
                    <a:lnTo>
                      <a:pt x="0" y="1"/>
                    </a:lnTo>
                    <a:lnTo>
                      <a:pt x="0" y="2"/>
                    </a:lnTo>
                    <a:lnTo>
                      <a:pt x="5" y="4"/>
                    </a:lnTo>
                    <a:lnTo>
                      <a:pt x="5" y="3"/>
                    </a:lnTo>
                    <a:close/>
                  </a:path>
                </a:pathLst>
              </a:custGeom>
              <a:solidFill>
                <a:srgbClr val="63636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863" name="Freeform 359"/>
              <p:cNvSpPr/>
              <p:nvPr/>
            </p:nvSpPr>
            <p:spPr bwMode="auto">
              <a:xfrm>
                <a:off x="5992" y="3927"/>
                <a:ext cx="6" cy="5"/>
              </a:xfrm>
              <a:custGeom>
                <a:avLst/>
                <a:gdLst>
                  <a:gd name="T0" fmla="*/ 6 w 6"/>
                  <a:gd name="T1" fmla="*/ 0 h 5"/>
                  <a:gd name="T2" fmla="*/ 6 w 6"/>
                  <a:gd name="T3" fmla="*/ 1 h 5"/>
                  <a:gd name="T4" fmla="*/ 1 w 6"/>
                  <a:gd name="T5" fmla="*/ 3 h 5"/>
                  <a:gd name="T6" fmla="*/ 0 w 6"/>
                  <a:gd name="T7" fmla="*/ 3 h 5"/>
                  <a:gd name="T8" fmla="*/ 0 w 6"/>
                  <a:gd name="T9" fmla="*/ 4 h 5"/>
                  <a:gd name="T10" fmla="*/ 1 w 6"/>
                  <a:gd name="T11" fmla="*/ 4 h 5"/>
                  <a:gd name="T12" fmla="*/ 6 w 6"/>
                  <a:gd name="T13" fmla="*/ 2 h 5"/>
                  <a:gd name="T14" fmla="*/ 6 w 6"/>
                  <a:gd name="T15" fmla="*/ 1 h 5"/>
                  <a:gd name="T16" fmla="*/ 6 w 6"/>
                  <a:gd name="T17"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5">
                    <a:moveTo>
                      <a:pt x="6" y="0"/>
                    </a:moveTo>
                    <a:cubicBezTo>
                      <a:pt x="6" y="1"/>
                      <a:pt x="6" y="1"/>
                      <a:pt x="6" y="1"/>
                    </a:cubicBezTo>
                    <a:cubicBezTo>
                      <a:pt x="1" y="3"/>
                      <a:pt x="1" y="3"/>
                      <a:pt x="1" y="3"/>
                    </a:cubicBezTo>
                    <a:cubicBezTo>
                      <a:pt x="1" y="4"/>
                      <a:pt x="0" y="4"/>
                      <a:pt x="0" y="3"/>
                    </a:cubicBezTo>
                    <a:cubicBezTo>
                      <a:pt x="0" y="4"/>
                      <a:pt x="0" y="4"/>
                      <a:pt x="0" y="4"/>
                    </a:cubicBezTo>
                    <a:cubicBezTo>
                      <a:pt x="0" y="5"/>
                      <a:pt x="1" y="5"/>
                      <a:pt x="1" y="4"/>
                    </a:cubicBezTo>
                    <a:cubicBezTo>
                      <a:pt x="6" y="2"/>
                      <a:pt x="6" y="2"/>
                      <a:pt x="6" y="2"/>
                    </a:cubicBezTo>
                    <a:cubicBezTo>
                      <a:pt x="6" y="1"/>
                      <a:pt x="6" y="1"/>
                      <a:pt x="6" y="1"/>
                    </a:cubicBezTo>
                    <a:lnTo>
                      <a:pt x="6" y="0"/>
                    </a:lnTo>
                    <a:close/>
                  </a:path>
                </a:pathLst>
              </a:custGeom>
              <a:solidFill>
                <a:srgbClr val="3D3D3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864" name="Freeform 360"/>
              <p:cNvSpPr/>
              <p:nvPr/>
            </p:nvSpPr>
            <p:spPr bwMode="auto">
              <a:xfrm>
                <a:off x="5995" y="3932"/>
                <a:ext cx="5" cy="4"/>
              </a:xfrm>
              <a:custGeom>
                <a:avLst/>
                <a:gdLst>
                  <a:gd name="T0" fmla="*/ 5 w 5"/>
                  <a:gd name="T1" fmla="*/ 3 h 4"/>
                  <a:gd name="T2" fmla="*/ 0 w 5"/>
                  <a:gd name="T3" fmla="*/ 0 h 4"/>
                  <a:gd name="T4" fmla="*/ 0 w 5"/>
                  <a:gd name="T5" fmla="*/ 0 h 4"/>
                  <a:gd name="T6" fmla="*/ 0 w 5"/>
                  <a:gd name="T7" fmla="*/ 1 h 4"/>
                  <a:gd name="T8" fmla="*/ 0 w 5"/>
                  <a:gd name="T9" fmla="*/ 1 h 4"/>
                  <a:gd name="T10" fmla="*/ 5 w 5"/>
                  <a:gd name="T11" fmla="*/ 4 h 4"/>
                  <a:gd name="T12" fmla="*/ 5 w 5"/>
                  <a:gd name="T13" fmla="*/ 3 h 4"/>
                </a:gdLst>
                <a:ahLst/>
                <a:cxnLst>
                  <a:cxn ang="0">
                    <a:pos x="T0" y="T1"/>
                  </a:cxn>
                  <a:cxn ang="0">
                    <a:pos x="T2" y="T3"/>
                  </a:cxn>
                  <a:cxn ang="0">
                    <a:pos x="T4" y="T5"/>
                  </a:cxn>
                  <a:cxn ang="0">
                    <a:pos x="T6" y="T7"/>
                  </a:cxn>
                  <a:cxn ang="0">
                    <a:pos x="T8" y="T9"/>
                  </a:cxn>
                  <a:cxn ang="0">
                    <a:pos x="T10" y="T11"/>
                  </a:cxn>
                  <a:cxn ang="0">
                    <a:pos x="T12" y="T13"/>
                  </a:cxn>
                </a:cxnLst>
                <a:rect l="0" t="0" r="r" b="b"/>
                <a:pathLst>
                  <a:path w="5" h="4">
                    <a:moveTo>
                      <a:pt x="5" y="3"/>
                    </a:moveTo>
                    <a:lnTo>
                      <a:pt x="0" y="0"/>
                    </a:lnTo>
                    <a:lnTo>
                      <a:pt x="0" y="0"/>
                    </a:lnTo>
                    <a:lnTo>
                      <a:pt x="0" y="1"/>
                    </a:lnTo>
                    <a:lnTo>
                      <a:pt x="0" y="1"/>
                    </a:lnTo>
                    <a:lnTo>
                      <a:pt x="5" y="4"/>
                    </a:lnTo>
                    <a:lnTo>
                      <a:pt x="5" y="3"/>
                    </a:lnTo>
                    <a:close/>
                  </a:path>
                </a:pathLst>
              </a:custGeom>
              <a:solidFill>
                <a:srgbClr val="63636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865" name="Freeform 361"/>
              <p:cNvSpPr/>
              <p:nvPr/>
            </p:nvSpPr>
            <p:spPr bwMode="auto">
              <a:xfrm>
                <a:off x="6000" y="3932"/>
                <a:ext cx="6" cy="4"/>
              </a:xfrm>
              <a:custGeom>
                <a:avLst/>
                <a:gdLst>
                  <a:gd name="T0" fmla="*/ 6 w 6"/>
                  <a:gd name="T1" fmla="*/ 0 h 4"/>
                  <a:gd name="T2" fmla="*/ 6 w 6"/>
                  <a:gd name="T3" fmla="*/ 0 h 4"/>
                  <a:gd name="T4" fmla="*/ 1 w 6"/>
                  <a:gd name="T5" fmla="*/ 3 h 4"/>
                  <a:gd name="T6" fmla="*/ 0 w 6"/>
                  <a:gd name="T7" fmla="*/ 3 h 4"/>
                  <a:gd name="T8" fmla="*/ 0 w 6"/>
                  <a:gd name="T9" fmla="*/ 4 h 4"/>
                  <a:gd name="T10" fmla="*/ 1 w 6"/>
                  <a:gd name="T11" fmla="*/ 4 h 4"/>
                  <a:gd name="T12" fmla="*/ 6 w 6"/>
                  <a:gd name="T13" fmla="*/ 1 h 4"/>
                  <a:gd name="T14" fmla="*/ 6 w 6"/>
                  <a:gd name="T15" fmla="*/ 1 h 4"/>
                  <a:gd name="T16" fmla="*/ 6 w 6"/>
                  <a:gd name="T17"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4">
                    <a:moveTo>
                      <a:pt x="6" y="0"/>
                    </a:moveTo>
                    <a:cubicBezTo>
                      <a:pt x="6" y="0"/>
                      <a:pt x="6" y="0"/>
                      <a:pt x="6" y="0"/>
                    </a:cubicBezTo>
                    <a:cubicBezTo>
                      <a:pt x="1" y="3"/>
                      <a:pt x="1" y="3"/>
                      <a:pt x="1" y="3"/>
                    </a:cubicBezTo>
                    <a:cubicBezTo>
                      <a:pt x="1" y="3"/>
                      <a:pt x="0" y="3"/>
                      <a:pt x="0" y="3"/>
                    </a:cubicBezTo>
                    <a:cubicBezTo>
                      <a:pt x="0" y="4"/>
                      <a:pt x="0" y="4"/>
                      <a:pt x="0" y="4"/>
                    </a:cubicBezTo>
                    <a:cubicBezTo>
                      <a:pt x="0" y="4"/>
                      <a:pt x="1" y="4"/>
                      <a:pt x="1" y="4"/>
                    </a:cubicBezTo>
                    <a:cubicBezTo>
                      <a:pt x="6" y="1"/>
                      <a:pt x="6" y="1"/>
                      <a:pt x="6" y="1"/>
                    </a:cubicBezTo>
                    <a:cubicBezTo>
                      <a:pt x="6" y="1"/>
                      <a:pt x="6" y="1"/>
                      <a:pt x="6" y="1"/>
                    </a:cubicBezTo>
                    <a:lnTo>
                      <a:pt x="6" y="0"/>
                    </a:lnTo>
                    <a:close/>
                  </a:path>
                </a:pathLst>
              </a:custGeom>
              <a:solidFill>
                <a:srgbClr val="3D3D3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866" name="Freeform 362"/>
              <p:cNvSpPr/>
              <p:nvPr/>
            </p:nvSpPr>
            <p:spPr bwMode="auto">
              <a:xfrm>
                <a:off x="6003" y="3937"/>
                <a:ext cx="5" cy="3"/>
              </a:xfrm>
              <a:custGeom>
                <a:avLst/>
                <a:gdLst>
                  <a:gd name="T0" fmla="*/ 5 w 5"/>
                  <a:gd name="T1" fmla="*/ 2 h 3"/>
                  <a:gd name="T2" fmla="*/ 0 w 5"/>
                  <a:gd name="T3" fmla="*/ 0 h 3"/>
                  <a:gd name="T4" fmla="*/ 0 w 5"/>
                  <a:gd name="T5" fmla="*/ 0 h 3"/>
                  <a:gd name="T6" fmla="*/ 0 w 5"/>
                  <a:gd name="T7" fmla="*/ 1 h 3"/>
                  <a:gd name="T8" fmla="*/ 0 w 5"/>
                  <a:gd name="T9" fmla="*/ 1 h 3"/>
                  <a:gd name="T10" fmla="*/ 5 w 5"/>
                  <a:gd name="T11" fmla="*/ 3 h 3"/>
                  <a:gd name="T12" fmla="*/ 5 w 5"/>
                  <a:gd name="T13" fmla="*/ 2 h 3"/>
                </a:gdLst>
                <a:ahLst/>
                <a:cxnLst>
                  <a:cxn ang="0">
                    <a:pos x="T0" y="T1"/>
                  </a:cxn>
                  <a:cxn ang="0">
                    <a:pos x="T2" y="T3"/>
                  </a:cxn>
                  <a:cxn ang="0">
                    <a:pos x="T4" y="T5"/>
                  </a:cxn>
                  <a:cxn ang="0">
                    <a:pos x="T6" y="T7"/>
                  </a:cxn>
                  <a:cxn ang="0">
                    <a:pos x="T8" y="T9"/>
                  </a:cxn>
                  <a:cxn ang="0">
                    <a:pos x="T10" y="T11"/>
                  </a:cxn>
                  <a:cxn ang="0">
                    <a:pos x="T12" y="T13"/>
                  </a:cxn>
                </a:cxnLst>
                <a:rect l="0" t="0" r="r" b="b"/>
                <a:pathLst>
                  <a:path w="5" h="3">
                    <a:moveTo>
                      <a:pt x="5" y="2"/>
                    </a:moveTo>
                    <a:lnTo>
                      <a:pt x="0" y="0"/>
                    </a:lnTo>
                    <a:lnTo>
                      <a:pt x="0" y="0"/>
                    </a:lnTo>
                    <a:lnTo>
                      <a:pt x="0" y="1"/>
                    </a:lnTo>
                    <a:lnTo>
                      <a:pt x="0" y="1"/>
                    </a:lnTo>
                    <a:lnTo>
                      <a:pt x="5" y="3"/>
                    </a:lnTo>
                    <a:lnTo>
                      <a:pt x="5" y="2"/>
                    </a:lnTo>
                    <a:close/>
                  </a:path>
                </a:pathLst>
              </a:custGeom>
              <a:solidFill>
                <a:srgbClr val="63636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867" name="Freeform 363"/>
              <p:cNvSpPr/>
              <p:nvPr/>
            </p:nvSpPr>
            <p:spPr bwMode="auto">
              <a:xfrm>
                <a:off x="6008" y="3937"/>
                <a:ext cx="6" cy="3"/>
              </a:xfrm>
              <a:custGeom>
                <a:avLst/>
                <a:gdLst>
                  <a:gd name="T0" fmla="*/ 6 w 6"/>
                  <a:gd name="T1" fmla="*/ 0 h 4"/>
                  <a:gd name="T2" fmla="*/ 6 w 6"/>
                  <a:gd name="T3" fmla="*/ 0 h 4"/>
                  <a:gd name="T4" fmla="*/ 1 w 6"/>
                  <a:gd name="T5" fmla="*/ 3 h 4"/>
                  <a:gd name="T6" fmla="*/ 0 w 6"/>
                  <a:gd name="T7" fmla="*/ 3 h 4"/>
                  <a:gd name="T8" fmla="*/ 0 w 6"/>
                  <a:gd name="T9" fmla="*/ 4 h 4"/>
                  <a:gd name="T10" fmla="*/ 1 w 6"/>
                  <a:gd name="T11" fmla="*/ 4 h 4"/>
                  <a:gd name="T12" fmla="*/ 6 w 6"/>
                  <a:gd name="T13" fmla="*/ 1 h 4"/>
                  <a:gd name="T14" fmla="*/ 6 w 6"/>
                  <a:gd name="T15" fmla="*/ 1 h 4"/>
                  <a:gd name="T16" fmla="*/ 6 w 6"/>
                  <a:gd name="T17"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4">
                    <a:moveTo>
                      <a:pt x="6" y="0"/>
                    </a:moveTo>
                    <a:cubicBezTo>
                      <a:pt x="6" y="0"/>
                      <a:pt x="6" y="0"/>
                      <a:pt x="6" y="0"/>
                    </a:cubicBezTo>
                    <a:cubicBezTo>
                      <a:pt x="1" y="3"/>
                      <a:pt x="1" y="3"/>
                      <a:pt x="1" y="3"/>
                    </a:cubicBezTo>
                    <a:cubicBezTo>
                      <a:pt x="1" y="3"/>
                      <a:pt x="0" y="3"/>
                      <a:pt x="0" y="3"/>
                    </a:cubicBezTo>
                    <a:cubicBezTo>
                      <a:pt x="0" y="4"/>
                      <a:pt x="0" y="4"/>
                      <a:pt x="0" y="4"/>
                    </a:cubicBezTo>
                    <a:cubicBezTo>
                      <a:pt x="0" y="4"/>
                      <a:pt x="1" y="4"/>
                      <a:pt x="1" y="4"/>
                    </a:cubicBezTo>
                    <a:cubicBezTo>
                      <a:pt x="6" y="1"/>
                      <a:pt x="6" y="1"/>
                      <a:pt x="6" y="1"/>
                    </a:cubicBezTo>
                    <a:cubicBezTo>
                      <a:pt x="6" y="1"/>
                      <a:pt x="6" y="1"/>
                      <a:pt x="6" y="1"/>
                    </a:cubicBezTo>
                    <a:lnTo>
                      <a:pt x="6" y="0"/>
                    </a:lnTo>
                    <a:close/>
                  </a:path>
                </a:pathLst>
              </a:custGeom>
              <a:solidFill>
                <a:srgbClr val="3D3D3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868" name="Freeform 364"/>
              <p:cNvSpPr/>
              <p:nvPr/>
            </p:nvSpPr>
            <p:spPr bwMode="auto">
              <a:xfrm>
                <a:off x="6003" y="3945"/>
                <a:ext cx="5" cy="4"/>
              </a:xfrm>
              <a:custGeom>
                <a:avLst/>
                <a:gdLst>
                  <a:gd name="T0" fmla="*/ 5 w 5"/>
                  <a:gd name="T1" fmla="*/ 3 h 4"/>
                  <a:gd name="T2" fmla="*/ 1 w 5"/>
                  <a:gd name="T3" fmla="*/ 0 h 4"/>
                  <a:gd name="T4" fmla="*/ 0 w 5"/>
                  <a:gd name="T5" fmla="*/ 0 h 4"/>
                  <a:gd name="T6" fmla="*/ 0 w 5"/>
                  <a:gd name="T7" fmla="*/ 1 h 4"/>
                  <a:gd name="T8" fmla="*/ 1 w 5"/>
                  <a:gd name="T9" fmla="*/ 1 h 4"/>
                  <a:gd name="T10" fmla="*/ 5 w 5"/>
                  <a:gd name="T11" fmla="*/ 4 h 4"/>
                  <a:gd name="T12" fmla="*/ 5 w 5"/>
                  <a:gd name="T13" fmla="*/ 3 h 4"/>
                </a:gdLst>
                <a:ahLst/>
                <a:cxnLst>
                  <a:cxn ang="0">
                    <a:pos x="T0" y="T1"/>
                  </a:cxn>
                  <a:cxn ang="0">
                    <a:pos x="T2" y="T3"/>
                  </a:cxn>
                  <a:cxn ang="0">
                    <a:pos x="T4" y="T5"/>
                  </a:cxn>
                  <a:cxn ang="0">
                    <a:pos x="T6" y="T7"/>
                  </a:cxn>
                  <a:cxn ang="0">
                    <a:pos x="T8" y="T9"/>
                  </a:cxn>
                  <a:cxn ang="0">
                    <a:pos x="T10" y="T11"/>
                  </a:cxn>
                  <a:cxn ang="0">
                    <a:pos x="T12" y="T13"/>
                  </a:cxn>
                </a:cxnLst>
                <a:rect l="0" t="0" r="r" b="b"/>
                <a:pathLst>
                  <a:path w="5" h="4">
                    <a:moveTo>
                      <a:pt x="5" y="3"/>
                    </a:moveTo>
                    <a:lnTo>
                      <a:pt x="1" y="0"/>
                    </a:lnTo>
                    <a:lnTo>
                      <a:pt x="0" y="0"/>
                    </a:lnTo>
                    <a:lnTo>
                      <a:pt x="0" y="1"/>
                    </a:lnTo>
                    <a:lnTo>
                      <a:pt x="1" y="1"/>
                    </a:lnTo>
                    <a:lnTo>
                      <a:pt x="5" y="4"/>
                    </a:lnTo>
                    <a:lnTo>
                      <a:pt x="5" y="3"/>
                    </a:lnTo>
                    <a:close/>
                  </a:path>
                </a:pathLst>
              </a:custGeom>
              <a:solidFill>
                <a:srgbClr val="63636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869" name="Freeform 365"/>
              <p:cNvSpPr/>
              <p:nvPr/>
            </p:nvSpPr>
            <p:spPr bwMode="auto">
              <a:xfrm>
                <a:off x="6008" y="3945"/>
                <a:ext cx="7" cy="4"/>
              </a:xfrm>
              <a:custGeom>
                <a:avLst/>
                <a:gdLst>
                  <a:gd name="T0" fmla="*/ 7 w 7"/>
                  <a:gd name="T1" fmla="*/ 0 h 4"/>
                  <a:gd name="T2" fmla="*/ 6 w 7"/>
                  <a:gd name="T3" fmla="*/ 0 h 4"/>
                  <a:gd name="T4" fmla="*/ 2 w 7"/>
                  <a:gd name="T5" fmla="*/ 3 h 4"/>
                  <a:gd name="T6" fmla="*/ 0 w 7"/>
                  <a:gd name="T7" fmla="*/ 3 h 4"/>
                  <a:gd name="T8" fmla="*/ 0 w 7"/>
                  <a:gd name="T9" fmla="*/ 4 h 4"/>
                  <a:gd name="T10" fmla="*/ 2 w 7"/>
                  <a:gd name="T11" fmla="*/ 4 h 4"/>
                  <a:gd name="T12" fmla="*/ 6 w 7"/>
                  <a:gd name="T13" fmla="*/ 1 h 4"/>
                  <a:gd name="T14" fmla="*/ 7 w 7"/>
                  <a:gd name="T15" fmla="*/ 1 h 4"/>
                  <a:gd name="T16" fmla="*/ 7 w 7"/>
                  <a:gd name="T17"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4">
                    <a:moveTo>
                      <a:pt x="7" y="0"/>
                    </a:moveTo>
                    <a:cubicBezTo>
                      <a:pt x="6" y="0"/>
                      <a:pt x="6" y="0"/>
                      <a:pt x="6" y="0"/>
                    </a:cubicBezTo>
                    <a:cubicBezTo>
                      <a:pt x="2" y="3"/>
                      <a:pt x="2" y="3"/>
                      <a:pt x="2" y="3"/>
                    </a:cubicBezTo>
                    <a:cubicBezTo>
                      <a:pt x="1" y="3"/>
                      <a:pt x="1" y="3"/>
                      <a:pt x="0" y="3"/>
                    </a:cubicBezTo>
                    <a:cubicBezTo>
                      <a:pt x="0" y="4"/>
                      <a:pt x="0" y="4"/>
                      <a:pt x="0" y="4"/>
                    </a:cubicBezTo>
                    <a:cubicBezTo>
                      <a:pt x="1" y="4"/>
                      <a:pt x="1" y="4"/>
                      <a:pt x="2" y="4"/>
                    </a:cubicBezTo>
                    <a:cubicBezTo>
                      <a:pt x="6" y="1"/>
                      <a:pt x="6" y="1"/>
                      <a:pt x="6" y="1"/>
                    </a:cubicBezTo>
                    <a:cubicBezTo>
                      <a:pt x="7" y="1"/>
                      <a:pt x="7" y="1"/>
                      <a:pt x="7" y="1"/>
                    </a:cubicBezTo>
                    <a:lnTo>
                      <a:pt x="7" y="0"/>
                    </a:lnTo>
                    <a:close/>
                  </a:path>
                </a:pathLst>
              </a:custGeom>
              <a:solidFill>
                <a:srgbClr val="3D3D3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870" name="Freeform 366"/>
              <p:cNvSpPr/>
              <p:nvPr/>
            </p:nvSpPr>
            <p:spPr bwMode="auto">
              <a:xfrm>
                <a:off x="6026" y="3932"/>
                <a:ext cx="5" cy="4"/>
              </a:xfrm>
              <a:custGeom>
                <a:avLst/>
                <a:gdLst>
                  <a:gd name="T0" fmla="*/ 5 w 5"/>
                  <a:gd name="T1" fmla="*/ 3 h 4"/>
                  <a:gd name="T2" fmla="*/ 0 w 5"/>
                  <a:gd name="T3" fmla="*/ 0 h 4"/>
                  <a:gd name="T4" fmla="*/ 0 w 5"/>
                  <a:gd name="T5" fmla="*/ 0 h 4"/>
                  <a:gd name="T6" fmla="*/ 0 w 5"/>
                  <a:gd name="T7" fmla="*/ 1 h 4"/>
                  <a:gd name="T8" fmla="*/ 0 w 5"/>
                  <a:gd name="T9" fmla="*/ 1 h 4"/>
                  <a:gd name="T10" fmla="*/ 5 w 5"/>
                  <a:gd name="T11" fmla="*/ 4 h 4"/>
                  <a:gd name="T12" fmla="*/ 5 w 5"/>
                  <a:gd name="T13" fmla="*/ 3 h 4"/>
                </a:gdLst>
                <a:ahLst/>
                <a:cxnLst>
                  <a:cxn ang="0">
                    <a:pos x="T0" y="T1"/>
                  </a:cxn>
                  <a:cxn ang="0">
                    <a:pos x="T2" y="T3"/>
                  </a:cxn>
                  <a:cxn ang="0">
                    <a:pos x="T4" y="T5"/>
                  </a:cxn>
                  <a:cxn ang="0">
                    <a:pos x="T6" y="T7"/>
                  </a:cxn>
                  <a:cxn ang="0">
                    <a:pos x="T8" y="T9"/>
                  </a:cxn>
                  <a:cxn ang="0">
                    <a:pos x="T10" y="T11"/>
                  </a:cxn>
                  <a:cxn ang="0">
                    <a:pos x="T12" y="T13"/>
                  </a:cxn>
                </a:cxnLst>
                <a:rect l="0" t="0" r="r" b="b"/>
                <a:pathLst>
                  <a:path w="5" h="4">
                    <a:moveTo>
                      <a:pt x="5" y="3"/>
                    </a:moveTo>
                    <a:lnTo>
                      <a:pt x="0" y="0"/>
                    </a:lnTo>
                    <a:lnTo>
                      <a:pt x="0" y="0"/>
                    </a:lnTo>
                    <a:lnTo>
                      <a:pt x="0" y="1"/>
                    </a:lnTo>
                    <a:lnTo>
                      <a:pt x="0" y="1"/>
                    </a:lnTo>
                    <a:lnTo>
                      <a:pt x="5" y="4"/>
                    </a:lnTo>
                    <a:lnTo>
                      <a:pt x="5" y="3"/>
                    </a:lnTo>
                    <a:close/>
                  </a:path>
                </a:pathLst>
              </a:custGeom>
              <a:solidFill>
                <a:srgbClr val="63636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871" name="Freeform 367"/>
              <p:cNvSpPr/>
              <p:nvPr/>
            </p:nvSpPr>
            <p:spPr bwMode="auto">
              <a:xfrm>
                <a:off x="6032" y="3932"/>
                <a:ext cx="7" cy="5"/>
              </a:xfrm>
              <a:custGeom>
                <a:avLst/>
                <a:gdLst>
                  <a:gd name="T0" fmla="*/ 7 w 7"/>
                  <a:gd name="T1" fmla="*/ 0 h 5"/>
                  <a:gd name="T2" fmla="*/ 6 w 7"/>
                  <a:gd name="T3" fmla="*/ 1 h 5"/>
                  <a:gd name="T4" fmla="*/ 2 w 7"/>
                  <a:gd name="T5" fmla="*/ 3 h 5"/>
                  <a:gd name="T6" fmla="*/ 0 w 7"/>
                  <a:gd name="T7" fmla="*/ 3 h 5"/>
                  <a:gd name="T8" fmla="*/ 0 w 7"/>
                  <a:gd name="T9" fmla="*/ 4 h 5"/>
                  <a:gd name="T10" fmla="*/ 2 w 7"/>
                  <a:gd name="T11" fmla="*/ 4 h 5"/>
                  <a:gd name="T12" fmla="*/ 6 w 7"/>
                  <a:gd name="T13" fmla="*/ 2 h 5"/>
                  <a:gd name="T14" fmla="*/ 7 w 7"/>
                  <a:gd name="T15" fmla="*/ 1 h 5"/>
                  <a:gd name="T16" fmla="*/ 7 w 7"/>
                  <a:gd name="T17"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5">
                    <a:moveTo>
                      <a:pt x="7" y="0"/>
                    </a:moveTo>
                    <a:cubicBezTo>
                      <a:pt x="6" y="1"/>
                      <a:pt x="6" y="1"/>
                      <a:pt x="6" y="1"/>
                    </a:cubicBezTo>
                    <a:cubicBezTo>
                      <a:pt x="2" y="3"/>
                      <a:pt x="2" y="3"/>
                      <a:pt x="2" y="3"/>
                    </a:cubicBezTo>
                    <a:cubicBezTo>
                      <a:pt x="1" y="4"/>
                      <a:pt x="1" y="4"/>
                      <a:pt x="0" y="3"/>
                    </a:cubicBezTo>
                    <a:cubicBezTo>
                      <a:pt x="0" y="4"/>
                      <a:pt x="0" y="4"/>
                      <a:pt x="0" y="4"/>
                    </a:cubicBezTo>
                    <a:cubicBezTo>
                      <a:pt x="1" y="5"/>
                      <a:pt x="1" y="5"/>
                      <a:pt x="2" y="4"/>
                    </a:cubicBezTo>
                    <a:cubicBezTo>
                      <a:pt x="6" y="2"/>
                      <a:pt x="6" y="2"/>
                      <a:pt x="6" y="2"/>
                    </a:cubicBezTo>
                    <a:cubicBezTo>
                      <a:pt x="7" y="1"/>
                      <a:pt x="7" y="1"/>
                      <a:pt x="7" y="1"/>
                    </a:cubicBezTo>
                    <a:lnTo>
                      <a:pt x="7" y="0"/>
                    </a:lnTo>
                    <a:close/>
                  </a:path>
                </a:pathLst>
              </a:custGeom>
              <a:solidFill>
                <a:srgbClr val="3D3D3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872" name="Freeform 368"/>
              <p:cNvSpPr/>
              <p:nvPr/>
            </p:nvSpPr>
            <p:spPr bwMode="auto">
              <a:xfrm>
                <a:off x="6018" y="3937"/>
                <a:ext cx="5" cy="3"/>
              </a:xfrm>
              <a:custGeom>
                <a:avLst/>
                <a:gdLst>
                  <a:gd name="T0" fmla="*/ 5 w 5"/>
                  <a:gd name="T1" fmla="*/ 2 h 3"/>
                  <a:gd name="T2" fmla="*/ 1 w 5"/>
                  <a:gd name="T3" fmla="*/ 0 h 3"/>
                  <a:gd name="T4" fmla="*/ 0 w 5"/>
                  <a:gd name="T5" fmla="*/ 0 h 3"/>
                  <a:gd name="T6" fmla="*/ 0 w 5"/>
                  <a:gd name="T7" fmla="*/ 0 h 3"/>
                  <a:gd name="T8" fmla="*/ 1 w 5"/>
                  <a:gd name="T9" fmla="*/ 1 h 3"/>
                  <a:gd name="T10" fmla="*/ 5 w 5"/>
                  <a:gd name="T11" fmla="*/ 3 h 3"/>
                  <a:gd name="T12" fmla="*/ 5 w 5"/>
                  <a:gd name="T13" fmla="*/ 2 h 3"/>
                </a:gdLst>
                <a:ahLst/>
                <a:cxnLst>
                  <a:cxn ang="0">
                    <a:pos x="T0" y="T1"/>
                  </a:cxn>
                  <a:cxn ang="0">
                    <a:pos x="T2" y="T3"/>
                  </a:cxn>
                  <a:cxn ang="0">
                    <a:pos x="T4" y="T5"/>
                  </a:cxn>
                  <a:cxn ang="0">
                    <a:pos x="T6" y="T7"/>
                  </a:cxn>
                  <a:cxn ang="0">
                    <a:pos x="T8" y="T9"/>
                  </a:cxn>
                  <a:cxn ang="0">
                    <a:pos x="T10" y="T11"/>
                  </a:cxn>
                  <a:cxn ang="0">
                    <a:pos x="T12" y="T13"/>
                  </a:cxn>
                </a:cxnLst>
                <a:rect l="0" t="0" r="r" b="b"/>
                <a:pathLst>
                  <a:path w="5" h="3">
                    <a:moveTo>
                      <a:pt x="5" y="2"/>
                    </a:moveTo>
                    <a:lnTo>
                      <a:pt x="1" y="0"/>
                    </a:lnTo>
                    <a:lnTo>
                      <a:pt x="0" y="0"/>
                    </a:lnTo>
                    <a:lnTo>
                      <a:pt x="0" y="0"/>
                    </a:lnTo>
                    <a:lnTo>
                      <a:pt x="1" y="1"/>
                    </a:lnTo>
                    <a:lnTo>
                      <a:pt x="5" y="3"/>
                    </a:lnTo>
                    <a:lnTo>
                      <a:pt x="5" y="2"/>
                    </a:lnTo>
                    <a:close/>
                  </a:path>
                </a:pathLst>
              </a:custGeom>
              <a:solidFill>
                <a:srgbClr val="63636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873" name="Freeform 369"/>
              <p:cNvSpPr/>
              <p:nvPr/>
            </p:nvSpPr>
            <p:spPr bwMode="auto">
              <a:xfrm>
                <a:off x="6023" y="3937"/>
                <a:ext cx="7" cy="3"/>
              </a:xfrm>
              <a:custGeom>
                <a:avLst/>
                <a:gdLst>
                  <a:gd name="T0" fmla="*/ 7 w 7"/>
                  <a:gd name="T1" fmla="*/ 0 h 4"/>
                  <a:gd name="T2" fmla="*/ 7 w 7"/>
                  <a:gd name="T3" fmla="*/ 0 h 4"/>
                  <a:gd name="T4" fmla="*/ 2 w 7"/>
                  <a:gd name="T5" fmla="*/ 3 h 4"/>
                  <a:gd name="T6" fmla="*/ 0 w 7"/>
                  <a:gd name="T7" fmla="*/ 3 h 4"/>
                  <a:gd name="T8" fmla="*/ 0 w 7"/>
                  <a:gd name="T9" fmla="*/ 4 h 4"/>
                  <a:gd name="T10" fmla="*/ 2 w 7"/>
                  <a:gd name="T11" fmla="*/ 4 h 4"/>
                  <a:gd name="T12" fmla="*/ 7 w 7"/>
                  <a:gd name="T13" fmla="*/ 1 h 4"/>
                  <a:gd name="T14" fmla="*/ 7 w 7"/>
                  <a:gd name="T15" fmla="*/ 0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 h="4">
                    <a:moveTo>
                      <a:pt x="7" y="0"/>
                    </a:moveTo>
                    <a:cubicBezTo>
                      <a:pt x="7" y="0"/>
                      <a:pt x="7" y="0"/>
                      <a:pt x="7" y="0"/>
                    </a:cubicBezTo>
                    <a:cubicBezTo>
                      <a:pt x="2" y="3"/>
                      <a:pt x="2" y="3"/>
                      <a:pt x="2" y="3"/>
                    </a:cubicBezTo>
                    <a:cubicBezTo>
                      <a:pt x="2" y="3"/>
                      <a:pt x="1" y="3"/>
                      <a:pt x="0" y="3"/>
                    </a:cubicBezTo>
                    <a:cubicBezTo>
                      <a:pt x="0" y="4"/>
                      <a:pt x="0" y="4"/>
                      <a:pt x="0" y="4"/>
                    </a:cubicBezTo>
                    <a:cubicBezTo>
                      <a:pt x="1" y="4"/>
                      <a:pt x="2" y="4"/>
                      <a:pt x="2" y="4"/>
                    </a:cubicBezTo>
                    <a:cubicBezTo>
                      <a:pt x="7" y="1"/>
                      <a:pt x="7" y="1"/>
                      <a:pt x="7" y="1"/>
                    </a:cubicBezTo>
                    <a:cubicBezTo>
                      <a:pt x="7" y="0"/>
                      <a:pt x="7" y="0"/>
                      <a:pt x="7" y="0"/>
                    </a:cubicBezTo>
                    <a:close/>
                  </a:path>
                </a:pathLst>
              </a:custGeom>
              <a:solidFill>
                <a:srgbClr val="3D3D3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874" name="Freeform 370"/>
              <p:cNvSpPr/>
              <p:nvPr/>
            </p:nvSpPr>
            <p:spPr bwMode="auto">
              <a:xfrm>
                <a:off x="6011" y="3940"/>
                <a:ext cx="5" cy="4"/>
              </a:xfrm>
              <a:custGeom>
                <a:avLst/>
                <a:gdLst>
                  <a:gd name="T0" fmla="*/ 5 w 5"/>
                  <a:gd name="T1" fmla="*/ 3 h 4"/>
                  <a:gd name="T2" fmla="*/ 0 w 5"/>
                  <a:gd name="T3" fmla="*/ 1 h 4"/>
                  <a:gd name="T4" fmla="*/ 0 w 5"/>
                  <a:gd name="T5" fmla="*/ 0 h 4"/>
                  <a:gd name="T6" fmla="*/ 0 w 5"/>
                  <a:gd name="T7" fmla="*/ 1 h 4"/>
                  <a:gd name="T8" fmla="*/ 0 w 5"/>
                  <a:gd name="T9" fmla="*/ 2 h 4"/>
                  <a:gd name="T10" fmla="*/ 5 w 5"/>
                  <a:gd name="T11" fmla="*/ 4 h 4"/>
                  <a:gd name="T12" fmla="*/ 5 w 5"/>
                  <a:gd name="T13" fmla="*/ 3 h 4"/>
                </a:gdLst>
                <a:ahLst/>
                <a:cxnLst>
                  <a:cxn ang="0">
                    <a:pos x="T0" y="T1"/>
                  </a:cxn>
                  <a:cxn ang="0">
                    <a:pos x="T2" y="T3"/>
                  </a:cxn>
                  <a:cxn ang="0">
                    <a:pos x="T4" y="T5"/>
                  </a:cxn>
                  <a:cxn ang="0">
                    <a:pos x="T6" y="T7"/>
                  </a:cxn>
                  <a:cxn ang="0">
                    <a:pos x="T8" y="T9"/>
                  </a:cxn>
                  <a:cxn ang="0">
                    <a:pos x="T10" y="T11"/>
                  </a:cxn>
                  <a:cxn ang="0">
                    <a:pos x="T12" y="T13"/>
                  </a:cxn>
                </a:cxnLst>
                <a:rect l="0" t="0" r="r" b="b"/>
                <a:pathLst>
                  <a:path w="5" h="4">
                    <a:moveTo>
                      <a:pt x="5" y="3"/>
                    </a:moveTo>
                    <a:lnTo>
                      <a:pt x="0" y="1"/>
                    </a:lnTo>
                    <a:lnTo>
                      <a:pt x="0" y="0"/>
                    </a:lnTo>
                    <a:lnTo>
                      <a:pt x="0" y="1"/>
                    </a:lnTo>
                    <a:lnTo>
                      <a:pt x="0" y="2"/>
                    </a:lnTo>
                    <a:lnTo>
                      <a:pt x="5" y="4"/>
                    </a:lnTo>
                    <a:lnTo>
                      <a:pt x="5" y="3"/>
                    </a:lnTo>
                    <a:close/>
                  </a:path>
                </a:pathLst>
              </a:custGeom>
              <a:solidFill>
                <a:srgbClr val="63636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875" name="Freeform 371"/>
              <p:cNvSpPr/>
              <p:nvPr/>
            </p:nvSpPr>
            <p:spPr bwMode="auto">
              <a:xfrm>
                <a:off x="6016" y="3940"/>
                <a:ext cx="6" cy="5"/>
              </a:xfrm>
              <a:custGeom>
                <a:avLst/>
                <a:gdLst>
                  <a:gd name="T0" fmla="*/ 6 w 6"/>
                  <a:gd name="T1" fmla="*/ 0 h 5"/>
                  <a:gd name="T2" fmla="*/ 6 w 6"/>
                  <a:gd name="T3" fmla="*/ 1 h 5"/>
                  <a:gd name="T4" fmla="*/ 1 w 6"/>
                  <a:gd name="T5" fmla="*/ 3 h 5"/>
                  <a:gd name="T6" fmla="*/ 0 w 6"/>
                  <a:gd name="T7" fmla="*/ 3 h 5"/>
                  <a:gd name="T8" fmla="*/ 0 w 6"/>
                  <a:gd name="T9" fmla="*/ 4 h 5"/>
                  <a:gd name="T10" fmla="*/ 1 w 6"/>
                  <a:gd name="T11" fmla="*/ 4 h 5"/>
                  <a:gd name="T12" fmla="*/ 6 w 6"/>
                  <a:gd name="T13" fmla="*/ 2 h 5"/>
                  <a:gd name="T14" fmla="*/ 6 w 6"/>
                  <a:gd name="T15" fmla="*/ 1 h 5"/>
                  <a:gd name="T16" fmla="*/ 6 w 6"/>
                  <a:gd name="T17"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5">
                    <a:moveTo>
                      <a:pt x="6" y="0"/>
                    </a:moveTo>
                    <a:cubicBezTo>
                      <a:pt x="6" y="1"/>
                      <a:pt x="6" y="1"/>
                      <a:pt x="6" y="1"/>
                    </a:cubicBezTo>
                    <a:cubicBezTo>
                      <a:pt x="1" y="3"/>
                      <a:pt x="1" y="3"/>
                      <a:pt x="1" y="3"/>
                    </a:cubicBezTo>
                    <a:cubicBezTo>
                      <a:pt x="1" y="4"/>
                      <a:pt x="0" y="4"/>
                      <a:pt x="0" y="3"/>
                    </a:cubicBezTo>
                    <a:cubicBezTo>
                      <a:pt x="0" y="4"/>
                      <a:pt x="0" y="4"/>
                      <a:pt x="0" y="4"/>
                    </a:cubicBezTo>
                    <a:cubicBezTo>
                      <a:pt x="0" y="5"/>
                      <a:pt x="1" y="5"/>
                      <a:pt x="1" y="4"/>
                    </a:cubicBezTo>
                    <a:cubicBezTo>
                      <a:pt x="6" y="2"/>
                      <a:pt x="6" y="2"/>
                      <a:pt x="6" y="2"/>
                    </a:cubicBezTo>
                    <a:cubicBezTo>
                      <a:pt x="6" y="1"/>
                      <a:pt x="6" y="1"/>
                      <a:pt x="6" y="1"/>
                    </a:cubicBezTo>
                    <a:lnTo>
                      <a:pt x="6" y="0"/>
                    </a:lnTo>
                    <a:close/>
                  </a:path>
                </a:pathLst>
              </a:custGeom>
              <a:solidFill>
                <a:srgbClr val="3D3D3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876" name="Freeform 372"/>
              <p:cNvSpPr/>
              <p:nvPr/>
            </p:nvSpPr>
            <p:spPr bwMode="auto">
              <a:xfrm>
                <a:off x="5947" y="3913"/>
                <a:ext cx="5" cy="4"/>
              </a:xfrm>
              <a:custGeom>
                <a:avLst/>
                <a:gdLst>
                  <a:gd name="T0" fmla="*/ 5 w 5"/>
                  <a:gd name="T1" fmla="*/ 4 h 4"/>
                  <a:gd name="T2" fmla="*/ 1 w 5"/>
                  <a:gd name="T3" fmla="*/ 1 h 4"/>
                  <a:gd name="T4" fmla="*/ 0 w 5"/>
                  <a:gd name="T5" fmla="*/ 0 h 4"/>
                  <a:gd name="T6" fmla="*/ 0 w 5"/>
                  <a:gd name="T7" fmla="*/ 1 h 4"/>
                  <a:gd name="T8" fmla="*/ 1 w 5"/>
                  <a:gd name="T9" fmla="*/ 2 h 4"/>
                  <a:gd name="T10" fmla="*/ 5 w 5"/>
                  <a:gd name="T11" fmla="*/ 4 h 4"/>
                  <a:gd name="T12" fmla="*/ 5 w 5"/>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5" h="4">
                    <a:moveTo>
                      <a:pt x="5" y="4"/>
                    </a:moveTo>
                    <a:lnTo>
                      <a:pt x="1" y="1"/>
                    </a:lnTo>
                    <a:lnTo>
                      <a:pt x="0" y="0"/>
                    </a:lnTo>
                    <a:lnTo>
                      <a:pt x="0" y="1"/>
                    </a:lnTo>
                    <a:lnTo>
                      <a:pt x="1" y="2"/>
                    </a:lnTo>
                    <a:lnTo>
                      <a:pt x="5" y="4"/>
                    </a:lnTo>
                    <a:lnTo>
                      <a:pt x="5" y="4"/>
                    </a:lnTo>
                    <a:close/>
                  </a:path>
                </a:pathLst>
              </a:custGeom>
              <a:solidFill>
                <a:srgbClr val="63636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877" name="Freeform 373"/>
              <p:cNvSpPr/>
              <p:nvPr/>
            </p:nvSpPr>
            <p:spPr bwMode="auto">
              <a:xfrm>
                <a:off x="5952" y="3913"/>
                <a:ext cx="7" cy="5"/>
              </a:xfrm>
              <a:custGeom>
                <a:avLst/>
                <a:gdLst>
                  <a:gd name="T0" fmla="*/ 7 w 7"/>
                  <a:gd name="T1" fmla="*/ 0 h 5"/>
                  <a:gd name="T2" fmla="*/ 7 w 7"/>
                  <a:gd name="T3" fmla="*/ 1 h 5"/>
                  <a:gd name="T4" fmla="*/ 2 w 7"/>
                  <a:gd name="T5" fmla="*/ 3 h 5"/>
                  <a:gd name="T6" fmla="*/ 0 w 7"/>
                  <a:gd name="T7" fmla="*/ 3 h 5"/>
                  <a:gd name="T8" fmla="*/ 0 w 7"/>
                  <a:gd name="T9" fmla="*/ 4 h 5"/>
                  <a:gd name="T10" fmla="*/ 2 w 7"/>
                  <a:gd name="T11" fmla="*/ 4 h 5"/>
                  <a:gd name="T12" fmla="*/ 7 w 7"/>
                  <a:gd name="T13" fmla="*/ 2 h 5"/>
                  <a:gd name="T14" fmla="*/ 7 w 7"/>
                  <a:gd name="T15" fmla="*/ 1 h 5"/>
                  <a:gd name="T16" fmla="*/ 7 w 7"/>
                  <a:gd name="T17"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5">
                    <a:moveTo>
                      <a:pt x="7" y="0"/>
                    </a:moveTo>
                    <a:cubicBezTo>
                      <a:pt x="7" y="1"/>
                      <a:pt x="7" y="1"/>
                      <a:pt x="7" y="1"/>
                    </a:cubicBezTo>
                    <a:cubicBezTo>
                      <a:pt x="2" y="3"/>
                      <a:pt x="2" y="3"/>
                      <a:pt x="2" y="3"/>
                    </a:cubicBezTo>
                    <a:cubicBezTo>
                      <a:pt x="2" y="4"/>
                      <a:pt x="1" y="4"/>
                      <a:pt x="0" y="3"/>
                    </a:cubicBezTo>
                    <a:cubicBezTo>
                      <a:pt x="0" y="4"/>
                      <a:pt x="0" y="4"/>
                      <a:pt x="0" y="4"/>
                    </a:cubicBezTo>
                    <a:cubicBezTo>
                      <a:pt x="1" y="5"/>
                      <a:pt x="2" y="5"/>
                      <a:pt x="2" y="4"/>
                    </a:cubicBezTo>
                    <a:cubicBezTo>
                      <a:pt x="7" y="2"/>
                      <a:pt x="7" y="2"/>
                      <a:pt x="7" y="2"/>
                    </a:cubicBezTo>
                    <a:cubicBezTo>
                      <a:pt x="7" y="1"/>
                      <a:pt x="7" y="1"/>
                      <a:pt x="7" y="1"/>
                    </a:cubicBezTo>
                    <a:lnTo>
                      <a:pt x="7" y="0"/>
                    </a:lnTo>
                    <a:close/>
                  </a:path>
                </a:pathLst>
              </a:custGeom>
              <a:solidFill>
                <a:srgbClr val="3D3D3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878" name="Freeform 374"/>
              <p:cNvSpPr/>
              <p:nvPr/>
            </p:nvSpPr>
            <p:spPr bwMode="auto">
              <a:xfrm>
                <a:off x="5955" y="3918"/>
                <a:ext cx="5" cy="4"/>
              </a:xfrm>
              <a:custGeom>
                <a:avLst/>
                <a:gdLst>
                  <a:gd name="T0" fmla="*/ 5 w 5"/>
                  <a:gd name="T1" fmla="*/ 3 h 4"/>
                  <a:gd name="T2" fmla="*/ 0 w 5"/>
                  <a:gd name="T3" fmla="*/ 0 h 4"/>
                  <a:gd name="T4" fmla="*/ 0 w 5"/>
                  <a:gd name="T5" fmla="*/ 0 h 4"/>
                  <a:gd name="T6" fmla="*/ 0 w 5"/>
                  <a:gd name="T7" fmla="*/ 1 h 4"/>
                  <a:gd name="T8" fmla="*/ 0 w 5"/>
                  <a:gd name="T9" fmla="*/ 1 h 4"/>
                  <a:gd name="T10" fmla="*/ 5 w 5"/>
                  <a:gd name="T11" fmla="*/ 4 h 4"/>
                  <a:gd name="T12" fmla="*/ 5 w 5"/>
                  <a:gd name="T13" fmla="*/ 3 h 4"/>
                </a:gdLst>
                <a:ahLst/>
                <a:cxnLst>
                  <a:cxn ang="0">
                    <a:pos x="T0" y="T1"/>
                  </a:cxn>
                  <a:cxn ang="0">
                    <a:pos x="T2" y="T3"/>
                  </a:cxn>
                  <a:cxn ang="0">
                    <a:pos x="T4" y="T5"/>
                  </a:cxn>
                  <a:cxn ang="0">
                    <a:pos x="T6" y="T7"/>
                  </a:cxn>
                  <a:cxn ang="0">
                    <a:pos x="T8" y="T9"/>
                  </a:cxn>
                  <a:cxn ang="0">
                    <a:pos x="T10" y="T11"/>
                  </a:cxn>
                  <a:cxn ang="0">
                    <a:pos x="T12" y="T13"/>
                  </a:cxn>
                </a:cxnLst>
                <a:rect l="0" t="0" r="r" b="b"/>
                <a:pathLst>
                  <a:path w="5" h="4">
                    <a:moveTo>
                      <a:pt x="5" y="3"/>
                    </a:moveTo>
                    <a:lnTo>
                      <a:pt x="0" y="0"/>
                    </a:lnTo>
                    <a:lnTo>
                      <a:pt x="0" y="0"/>
                    </a:lnTo>
                    <a:lnTo>
                      <a:pt x="0" y="1"/>
                    </a:lnTo>
                    <a:lnTo>
                      <a:pt x="0" y="1"/>
                    </a:lnTo>
                    <a:lnTo>
                      <a:pt x="5" y="4"/>
                    </a:lnTo>
                    <a:lnTo>
                      <a:pt x="5" y="3"/>
                    </a:lnTo>
                    <a:close/>
                  </a:path>
                </a:pathLst>
              </a:custGeom>
              <a:solidFill>
                <a:srgbClr val="63636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879" name="Freeform 375"/>
              <p:cNvSpPr/>
              <p:nvPr/>
            </p:nvSpPr>
            <p:spPr bwMode="auto">
              <a:xfrm>
                <a:off x="5960" y="3918"/>
                <a:ext cx="7" cy="4"/>
              </a:xfrm>
              <a:custGeom>
                <a:avLst/>
                <a:gdLst>
                  <a:gd name="T0" fmla="*/ 7 w 7"/>
                  <a:gd name="T1" fmla="*/ 0 h 4"/>
                  <a:gd name="T2" fmla="*/ 6 w 7"/>
                  <a:gd name="T3" fmla="*/ 0 h 4"/>
                  <a:gd name="T4" fmla="*/ 2 w 7"/>
                  <a:gd name="T5" fmla="*/ 3 h 4"/>
                  <a:gd name="T6" fmla="*/ 0 w 7"/>
                  <a:gd name="T7" fmla="*/ 3 h 4"/>
                  <a:gd name="T8" fmla="*/ 0 w 7"/>
                  <a:gd name="T9" fmla="*/ 4 h 4"/>
                  <a:gd name="T10" fmla="*/ 2 w 7"/>
                  <a:gd name="T11" fmla="*/ 4 h 4"/>
                  <a:gd name="T12" fmla="*/ 6 w 7"/>
                  <a:gd name="T13" fmla="*/ 1 h 4"/>
                  <a:gd name="T14" fmla="*/ 7 w 7"/>
                  <a:gd name="T15" fmla="*/ 1 h 4"/>
                  <a:gd name="T16" fmla="*/ 7 w 7"/>
                  <a:gd name="T17"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4">
                    <a:moveTo>
                      <a:pt x="7" y="0"/>
                    </a:moveTo>
                    <a:cubicBezTo>
                      <a:pt x="6" y="0"/>
                      <a:pt x="6" y="0"/>
                      <a:pt x="6" y="0"/>
                    </a:cubicBezTo>
                    <a:cubicBezTo>
                      <a:pt x="2" y="3"/>
                      <a:pt x="2" y="3"/>
                      <a:pt x="2" y="3"/>
                    </a:cubicBezTo>
                    <a:cubicBezTo>
                      <a:pt x="1" y="3"/>
                      <a:pt x="0" y="3"/>
                      <a:pt x="0" y="3"/>
                    </a:cubicBezTo>
                    <a:cubicBezTo>
                      <a:pt x="0" y="4"/>
                      <a:pt x="0" y="4"/>
                      <a:pt x="0" y="4"/>
                    </a:cubicBezTo>
                    <a:cubicBezTo>
                      <a:pt x="0" y="4"/>
                      <a:pt x="1" y="4"/>
                      <a:pt x="2" y="4"/>
                    </a:cubicBezTo>
                    <a:cubicBezTo>
                      <a:pt x="6" y="1"/>
                      <a:pt x="6" y="1"/>
                      <a:pt x="6" y="1"/>
                    </a:cubicBezTo>
                    <a:cubicBezTo>
                      <a:pt x="7" y="1"/>
                      <a:pt x="7" y="1"/>
                      <a:pt x="7" y="1"/>
                    </a:cubicBezTo>
                    <a:lnTo>
                      <a:pt x="7" y="0"/>
                    </a:lnTo>
                    <a:close/>
                  </a:path>
                </a:pathLst>
              </a:custGeom>
              <a:solidFill>
                <a:srgbClr val="3D3D3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880" name="Freeform 376"/>
              <p:cNvSpPr/>
              <p:nvPr/>
            </p:nvSpPr>
            <p:spPr bwMode="auto">
              <a:xfrm>
                <a:off x="5963" y="3922"/>
                <a:ext cx="5" cy="5"/>
              </a:xfrm>
              <a:custGeom>
                <a:avLst/>
                <a:gdLst>
                  <a:gd name="T0" fmla="*/ 5 w 5"/>
                  <a:gd name="T1" fmla="*/ 4 h 5"/>
                  <a:gd name="T2" fmla="*/ 0 w 5"/>
                  <a:gd name="T3" fmla="*/ 1 h 5"/>
                  <a:gd name="T4" fmla="*/ 0 w 5"/>
                  <a:gd name="T5" fmla="*/ 0 h 5"/>
                  <a:gd name="T6" fmla="*/ 0 w 5"/>
                  <a:gd name="T7" fmla="*/ 1 h 5"/>
                  <a:gd name="T8" fmla="*/ 0 w 5"/>
                  <a:gd name="T9" fmla="*/ 2 h 5"/>
                  <a:gd name="T10" fmla="*/ 5 w 5"/>
                  <a:gd name="T11" fmla="*/ 5 h 5"/>
                  <a:gd name="T12" fmla="*/ 5 w 5"/>
                  <a:gd name="T13" fmla="*/ 4 h 5"/>
                </a:gdLst>
                <a:ahLst/>
                <a:cxnLst>
                  <a:cxn ang="0">
                    <a:pos x="T0" y="T1"/>
                  </a:cxn>
                  <a:cxn ang="0">
                    <a:pos x="T2" y="T3"/>
                  </a:cxn>
                  <a:cxn ang="0">
                    <a:pos x="T4" y="T5"/>
                  </a:cxn>
                  <a:cxn ang="0">
                    <a:pos x="T6" y="T7"/>
                  </a:cxn>
                  <a:cxn ang="0">
                    <a:pos x="T8" y="T9"/>
                  </a:cxn>
                  <a:cxn ang="0">
                    <a:pos x="T10" y="T11"/>
                  </a:cxn>
                  <a:cxn ang="0">
                    <a:pos x="T12" y="T13"/>
                  </a:cxn>
                </a:cxnLst>
                <a:rect l="0" t="0" r="r" b="b"/>
                <a:pathLst>
                  <a:path w="5" h="5">
                    <a:moveTo>
                      <a:pt x="5" y="4"/>
                    </a:moveTo>
                    <a:lnTo>
                      <a:pt x="0" y="1"/>
                    </a:lnTo>
                    <a:lnTo>
                      <a:pt x="0" y="0"/>
                    </a:lnTo>
                    <a:lnTo>
                      <a:pt x="0" y="1"/>
                    </a:lnTo>
                    <a:lnTo>
                      <a:pt x="0" y="2"/>
                    </a:lnTo>
                    <a:lnTo>
                      <a:pt x="5" y="5"/>
                    </a:lnTo>
                    <a:lnTo>
                      <a:pt x="5" y="4"/>
                    </a:lnTo>
                    <a:close/>
                  </a:path>
                </a:pathLst>
              </a:custGeom>
              <a:solidFill>
                <a:srgbClr val="63636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881" name="Freeform 377"/>
              <p:cNvSpPr/>
              <p:nvPr/>
            </p:nvSpPr>
            <p:spPr bwMode="auto">
              <a:xfrm>
                <a:off x="5968" y="3922"/>
                <a:ext cx="7" cy="5"/>
              </a:xfrm>
              <a:custGeom>
                <a:avLst/>
                <a:gdLst>
                  <a:gd name="T0" fmla="*/ 7 w 7"/>
                  <a:gd name="T1" fmla="*/ 0 h 5"/>
                  <a:gd name="T2" fmla="*/ 6 w 7"/>
                  <a:gd name="T3" fmla="*/ 1 h 5"/>
                  <a:gd name="T4" fmla="*/ 2 w 7"/>
                  <a:gd name="T5" fmla="*/ 4 h 5"/>
                  <a:gd name="T6" fmla="*/ 0 w 7"/>
                  <a:gd name="T7" fmla="*/ 4 h 5"/>
                  <a:gd name="T8" fmla="*/ 0 w 7"/>
                  <a:gd name="T9" fmla="*/ 5 h 5"/>
                  <a:gd name="T10" fmla="*/ 2 w 7"/>
                  <a:gd name="T11" fmla="*/ 5 h 5"/>
                  <a:gd name="T12" fmla="*/ 6 w 7"/>
                  <a:gd name="T13" fmla="*/ 2 h 5"/>
                  <a:gd name="T14" fmla="*/ 7 w 7"/>
                  <a:gd name="T15" fmla="*/ 1 h 5"/>
                  <a:gd name="T16" fmla="*/ 7 w 7"/>
                  <a:gd name="T17"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5">
                    <a:moveTo>
                      <a:pt x="7" y="0"/>
                    </a:moveTo>
                    <a:cubicBezTo>
                      <a:pt x="6" y="1"/>
                      <a:pt x="6" y="1"/>
                      <a:pt x="6" y="1"/>
                    </a:cubicBezTo>
                    <a:cubicBezTo>
                      <a:pt x="2" y="4"/>
                      <a:pt x="2" y="4"/>
                      <a:pt x="2" y="4"/>
                    </a:cubicBezTo>
                    <a:cubicBezTo>
                      <a:pt x="1" y="4"/>
                      <a:pt x="0" y="4"/>
                      <a:pt x="0" y="4"/>
                    </a:cubicBezTo>
                    <a:cubicBezTo>
                      <a:pt x="0" y="5"/>
                      <a:pt x="0" y="5"/>
                      <a:pt x="0" y="5"/>
                    </a:cubicBezTo>
                    <a:cubicBezTo>
                      <a:pt x="0" y="5"/>
                      <a:pt x="1" y="5"/>
                      <a:pt x="2" y="5"/>
                    </a:cubicBezTo>
                    <a:cubicBezTo>
                      <a:pt x="6" y="2"/>
                      <a:pt x="6" y="2"/>
                      <a:pt x="6" y="2"/>
                    </a:cubicBezTo>
                    <a:cubicBezTo>
                      <a:pt x="7" y="1"/>
                      <a:pt x="7" y="1"/>
                      <a:pt x="7" y="1"/>
                    </a:cubicBezTo>
                    <a:lnTo>
                      <a:pt x="7" y="0"/>
                    </a:lnTo>
                    <a:close/>
                  </a:path>
                </a:pathLst>
              </a:custGeom>
              <a:solidFill>
                <a:srgbClr val="3D3D3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882" name="Freeform 378"/>
              <p:cNvSpPr/>
              <p:nvPr/>
            </p:nvSpPr>
            <p:spPr bwMode="auto">
              <a:xfrm>
                <a:off x="6003" y="3909"/>
                <a:ext cx="37" cy="23"/>
              </a:xfrm>
              <a:custGeom>
                <a:avLst/>
                <a:gdLst>
                  <a:gd name="T0" fmla="*/ 37 w 37"/>
                  <a:gd name="T1" fmla="*/ 22 h 23"/>
                  <a:gd name="T2" fmla="*/ 0 w 37"/>
                  <a:gd name="T3" fmla="*/ 1 h 23"/>
                  <a:gd name="T4" fmla="*/ 0 w 37"/>
                  <a:gd name="T5" fmla="*/ 0 h 23"/>
                  <a:gd name="T6" fmla="*/ 0 w 37"/>
                  <a:gd name="T7" fmla="*/ 1 h 23"/>
                  <a:gd name="T8" fmla="*/ 0 w 37"/>
                  <a:gd name="T9" fmla="*/ 2 h 23"/>
                  <a:gd name="T10" fmla="*/ 37 w 37"/>
                  <a:gd name="T11" fmla="*/ 23 h 23"/>
                  <a:gd name="T12" fmla="*/ 37 w 37"/>
                  <a:gd name="T13" fmla="*/ 22 h 23"/>
                </a:gdLst>
                <a:ahLst/>
                <a:cxnLst>
                  <a:cxn ang="0">
                    <a:pos x="T0" y="T1"/>
                  </a:cxn>
                  <a:cxn ang="0">
                    <a:pos x="T2" y="T3"/>
                  </a:cxn>
                  <a:cxn ang="0">
                    <a:pos x="T4" y="T5"/>
                  </a:cxn>
                  <a:cxn ang="0">
                    <a:pos x="T6" y="T7"/>
                  </a:cxn>
                  <a:cxn ang="0">
                    <a:pos x="T8" y="T9"/>
                  </a:cxn>
                  <a:cxn ang="0">
                    <a:pos x="T10" y="T11"/>
                  </a:cxn>
                  <a:cxn ang="0">
                    <a:pos x="T12" y="T13"/>
                  </a:cxn>
                </a:cxnLst>
                <a:rect l="0" t="0" r="r" b="b"/>
                <a:pathLst>
                  <a:path w="37" h="23">
                    <a:moveTo>
                      <a:pt x="37" y="22"/>
                    </a:moveTo>
                    <a:cubicBezTo>
                      <a:pt x="0" y="1"/>
                      <a:pt x="0" y="1"/>
                      <a:pt x="0" y="1"/>
                    </a:cubicBezTo>
                    <a:cubicBezTo>
                      <a:pt x="0" y="0"/>
                      <a:pt x="0" y="0"/>
                      <a:pt x="0" y="0"/>
                    </a:cubicBezTo>
                    <a:cubicBezTo>
                      <a:pt x="0" y="1"/>
                      <a:pt x="0" y="1"/>
                      <a:pt x="0" y="1"/>
                    </a:cubicBezTo>
                    <a:cubicBezTo>
                      <a:pt x="0" y="1"/>
                      <a:pt x="0" y="1"/>
                      <a:pt x="0" y="2"/>
                    </a:cubicBezTo>
                    <a:cubicBezTo>
                      <a:pt x="37" y="23"/>
                      <a:pt x="37" y="23"/>
                      <a:pt x="37" y="23"/>
                    </a:cubicBezTo>
                    <a:lnTo>
                      <a:pt x="37" y="22"/>
                    </a:lnTo>
                    <a:close/>
                  </a:path>
                </a:pathLst>
              </a:custGeom>
              <a:solidFill>
                <a:srgbClr val="63636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883" name="Freeform 379"/>
              <p:cNvSpPr/>
              <p:nvPr/>
            </p:nvSpPr>
            <p:spPr bwMode="auto">
              <a:xfrm>
                <a:off x="6043" y="3933"/>
                <a:ext cx="5" cy="4"/>
              </a:xfrm>
              <a:custGeom>
                <a:avLst/>
                <a:gdLst>
                  <a:gd name="T0" fmla="*/ 5 w 5"/>
                  <a:gd name="T1" fmla="*/ 3 h 4"/>
                  <a:gd name="T2" fmla="*/ 0 w 5"/>
                  <a:gd name="T3" fmla="*/ 0 h 4"/>
                  <a:gd name="T4" fmla="*/ 0 w 5"/>
                  <a:gd name="T5" fmla="*/ 0 h 4"/>
                  <a:gd name="T6" fmla="*/ 0 w 5"/>
                  <a:gd name="T7" fmla="*/ 0 h 4"/>
                  <a:gd name="T8" fmla="*/ 0 w 5"/>
                  <a:gd name="T9" fmla="*/ 1 h 4"/>
                  <a:gd name="T10" fmla="*/ 5 w 5"/>
                  <a:gd name="T11" fmla="*/ 4 h 4"/>
                  <a:gd name="T12" fmla="*/ 5 w 5"/>
                  <a:gd name="T13" fmla="*/ 3 h 4"/>
                </a:gdLst>
                <a:ahLst/>
                <a:cxnLst>
                  <a:cxn ang="0">
                    <a:pos x="T0" y="T1"/>
                  </a:cxn>
                  <a:cxn ang="0">
                    <a:pos x="T2" y="T3"/>
                  </a:cxn>
                  <a:cxn ang="0">
                    <a:pos x="T4" y="T5"/>
                  </a:cxn>
                  <a:cxn ang="0">
                    <a:pos x="T6" y="T7"/>
                  </a:cxn>
                  <a:cxn ang="0">
                    <a:pos x="T8" y="T9"/>
                  </a:cxn>
                  <a:cxn ang="0">
                    <a:pos x="T10" y="T11"/>
                  </a:cxn>
                  <a:cxn ang="0">
                    <a:pos x="T12" y="T13"/>
                  </a:cxn>
                </a:cxnLst>
                <a:rect l="0" t="0" r="r" b="b"/>
                <a:pathLst>
                  <a:path w="5" h="4">
                    <a:moveTo>
                      <a:pt x="5" y="3"/>
                    </a:moveTo>
                    <a:lnTo>
                      <a:pt x="0" y="0"/>
                    </a:lnTo>
                    <a:lnTo>
                      <a:pt x="0" y="0"/>
                    </a:lnTo>
                    <a:lnTo>
                      <a:pt x="0" y="0"/>
                    </a:lnTo>
                    <a:lnTo>
                      <a:pt x="0" y="1"/>
                    </a:lnTo>
                    <a:lnTo>
                      <a:pt x="5" y="4"/>
                    </a:lnTo>
                    <a:lnTo>
                      <a:pt x="5" y="3"/>
                    </a:lnTo>
                    <a:close/>
                  </a:path>
                </a:pathLst>
              </a:custGeom>
              <a:solidFill>
                <a:srgbClr val="63636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884" name="Freeform 380"/>
              <p:cNvSpPr/>
              <p:nvPr/>
            </p:nvSpPr>
            <p:spPr bwMode="auto">
              <a:xfrm>
                <a:off x="6048" y="3933"/>
                <a:ext cx="7" cy="4"/>
              </a:xfrm>
              <a:custGeom>
                <a:avLst/>
                <a:gdLst>
                  <a:gd name="T0" fmla="*/ 7 w 7"/>
                  <a:gd name="T1" fmla="*/ 0 h 4"/>
                  <a:gd name="T2" fmla="*/ 6 w 7"/>
                  <a:gd name="T3" fmla="*/ 0 h 4"/>
                  <a:gd name="T4" fmla="*/ 2 w 7"/>
                  <a:gd name="T5" fmla="*/ 3 h 4"/>
                  <a:gd name="T6" fmla="*/ 0 w 7"/>
                  <a:gd name="T7" fmla="*/ 3 h 4"/>
                  <a:gd name="T8" fmla="*/ 0 w 7"/>
                  <a:gd name="T9" fmla="*/ 4 h 4"/>
                  <a:gd name="T10" fmla="*/ 2 w 7"/>
                  <a:gd name="T11" fmla="*/ 4 h 4"/>
                  <a:gd name="T12" fmla="*/ 6 w 7"/>
                  <a:gd name="T13" fmla="*/ 1 h 4"/>
                  <a:gd name="T14" fmla="*/ 7 w 7"/>
                  <a:gd name="T15" fmla="*/ 0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 h="4">
                    <a:moveTo>
                      <a:pt x="7" y="0"/>
                    </a:moveTo>
                    <a:cubicBezTo>
                      <a:pt x="6" y="0"/>
                      <a:pt x="6" y="0"/>
                      <a:pt x="6" y="0"/>
                    </a:cubicBezTo>
                    <a:cubicBezTo>
                      <a:pt x="2" y="3"/>
                      <a:pt x="2" y="3"/>
                      <a:pt x="2" y="3"/>
                    </a:cubicBezTo>
                    <a:cubicBezTo>
                      <a:pt x="1" y="3"/>
                      <a:pt x="0" y="3"/>
                      <a:pt x="0" y="3"/>
                    </a:cubicBezTo>
                    <a:cubicBezTo>
                      <a:pt x="0" y="4"/>
                      <a:pt x="0" y="4"/>
                      <a:pt x="0" y="4"/>
                    </a:cubicBezTo>
                    <a:cubicBezTo>
                      <a:pt x="0" y="4"/>
                      <a:pt x="1" y="4"/>
                      <a:pt x="2" y="4"/>
                    </a:cubicBezTo>
                    <a:cubicBezTo>
                      <a:pt x="6" y="1"/>
                      <a:pt x="6" y="1"/>
                      <a:pt x="6" y="1"/>
                    </a:cubicBezTo>
                    <a:cubicBezTo>
                      <a:pt x="7" y="0"/>
                      <a:pt x="7" y="0"/>
                      <a:pt x="7" y="0"/>
                    </a:cubicBezTo>
                    <a:close/>
                  </a:path>
                </a:pathLst>
              </a:custGeom>
              <a:solidFill>
                <a:srgbClr val="3D3D3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885" name="Freeform 381"/>
              <p:cNvSpPr/>
              <p:nvPr/>
            </p:nvSpPr>
            <p:spPr bwMode="auto">
              <a:xfrm>
                <a:off x="6040" y="3928"/>
                <a:ext cx="6" cy="4"/>
              </a:xfrm>
              <a:custGeom>
                <a:avLst/>
                <a:gdLst>
                  <a:gd name="T0" fmla="*/ 6 w 6"/>
                  <a:gd name="T1" fmla="*/ 0 h 4"/>
                  <a:gd name="T2" fmla="*/ 6 w 6"/>
                  <a:gd name="T3" fmla="*/ 0 h 4"/>
                  <a:gd name="T4" fmla="*/ 1 w 6"/>
                  <a:gd name="T5" fmla="*/ 3 h 4"/>
                  <a:gd name="T6" fmla="*/ 0 w 6"/>
                  <a:gd name="T7" fmla="*/ 3 h 4"/>
                  <a:gd name="T8" fmla="*/ 0 w 6"/>
                  <a:gd name="T9" fmla="*/ 4 h 4"/>
                  <a:gd name="T10" fmla="*/ 1 w 6"/>
                  <a:gd name="T11" fmla="*/ 4 h 4"/>
                  <a:gd name="T12" fmla="*/ 6 w 6"/>
                  <a:gd name="T13" fmla="*/ 1 h 4"/>
                  <a:gd name="T14" fmla="*/ 6 w 6"/>
                  <a:gd name="T15" fmla="*/ 1 h 4"/>
                  <a:gd name="T16" fmla="*/ 6 w 6"/>
                  <a:gd name="T17"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4">
                    <a:moveTo>
                      <a:pt x="6" y="0"/>
                    </a:moveTo>
                    <a:cubicBezTo>
                      <a:pt x="6" y="0"/>
                      <a:pt x="6" y="0"/>
                      <a:pt x="6" y="0"/>
                    </a:cubicBezTo>
                    <a:cubicBezTo>
                      <a:pt x="1" y="3"/>
                      <a:pt x="1" y="3"/>
                      <a:pt x="1" y="3"/>
                    </a:cubicBezTo>
                    <a:cubicBezTo>
                      <a:pt x="1" y="3"/>
                      <a:pt x="0" y="3"/>
                      <a:pt x="0" y="3"/>
                    </a:cubicBezTo>
                    <a:cubicBezTo>
                      <a:pt x="0" y="4"/>
                      <a:pt x="0" y="4"/>
                      <a:pt x="0" y="4"/>
                    </a:cubicBezTo>
                    <a:cubicBezTo>
                      <a:pt x="0" y="4"/>
                      <a:pt x="1" y="4"/>
                      <a:pt x="1" y="4"/>
                    </a:cubicBezTo>
                    <a:cubicBezTo>
                      <a:pt x="6" y="1"/>
                      <a:pt x="6" y="1"/>
                      <a:pt x="6" y="1"/>
                    </a:cubicBezTo>
                    <a:cubicBezTo>
                      <a:pt x="6" y="1"/>
                      <a:pt x="6" y="1"/>
                      <a:pt x="6" y="1"/>
                    </a:cubicBezTo>
                    <a:lnTo>
                      <a:pt x="6" y="0"/>
                    </a:lnTo>
                    <a:close/>
                  </a:path>
                </a:pathLst>
              </a:custGeom>
              <a:solidFill>
                <a:srgbClr val="3D3D3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886" name="Freeform 382"/>
              <p:cNvSpPr/>
              <p:nvPr/>
            </p:nvSpPr>
            <p:spPr bwMode="auto">
              <a:xfrm>
                <a:off x="6051" y="3937"/>
                <a:ext cx="5" cy="3"/>
              </a:xfrm>
              <a:custGeom>
                <a:avLst/>
                <a:gdLst>
                  <a:gd name="T0" fmla="*/ 5 w 5"/>
                  <a:gd name="T1" fmla="*/ 2 h 3"/>
                  <a:gd name="T2" fmla="*/ 1 w 5"/>
                  <a:gd name="T3" fmla="*/ 1 h 3"/>
                  <a:gd name="T4" fmla="*/ 0 w 5"/>
                  <a:gd name="T5" fmla="*/ 0 h 3"/>
                  <a:gd name="T6" fmla="*/ 0 w 5"/>
                  <a:gd name="T7" fmla="*/ 1 h 3"/>
                  <a:gd name="T8" fmla="*/ 1 w 5"/>
                  <a:gd name="T9" fmla="*/ 1 h 3"/>
                  <a:gd name="T10" fmla="*/ 5 w 5"/>
                  <a:gd name="T11" fmla="*/ 3 h 3"/>
                  <a:gd name="T12" fmla="*/ 5 w 5"/>
                  <a:gd name="T13" fmla="*/ 2 h 3"/>
                </a:gdLst>
                <a:ahLst/>
                <a:cxnLst>
                  <a:cxn ang="0">
                    <a:pos x="T0" y="T1"/>
                  </a:cxn>
                  <a:cxn ang="0">
                    <a:pos x="T2" y="T3"/>
                  </a:cxn>
                  <a:cxn ang="0">
                    <a:pos x="T4" y="T5"/>
                  </a:cxn>
                  <a:cxn ang="0">
                    <a:pos x="T6" y="T7"/>
                  </a:cxn>
                  <a:cxn ang="0">
                    <a:pos x="T8" y="T9"/>
                  </a:cxn>
                  <a:cxn ang="0">
                    <a:pos x="T10" y="T11"/>
                  </a:cxn>
                  <a:cxn ang="0">
                    <a:pos x="T12" y="T13"/>
                  </a:cxn>
                </a:cxnLst>
                <a:rect l="0" t="0" r="r" b="b"/>
                <a:pathLst>
                  <a:path w="5" h="3">
                    <a:moveTo>
                      <a:pt x="5" y="2"/>
                    </a:moveTo>
                    <a:lnTo>
                      <a:pt x="1" y="1"/>
                    </a:lnTo>
                    <a:lnTo>
                      <a:pt x="0" y="0"/>
                    </a:lnTo>
                    <a:lnTo>
                      <a:pt x="0" y="1"/>
                    </a:lnTo>
                    <a:lnTo>
                      <a:pt x="1" y="1"/>
                    </a:lnTo>
                    <a:lnTo>
                      <a:pt x="5" y="3"/>
                    </a:lnTo>
                    <a:lnTo>
                      <a:pt x="5" y="2"/>
                    </a:lnTo>
                    <a:close/>
                  </a:path>
                </a:pathLst>
              </a:custGeom>
              <a:solidFill>
                <a:srgbClr val="63636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887" name="Freeform 383"/>
              <p:cNvSpPr/>
              <p:nvPr/>
            </p:nvSpPr>
            <p:spPr bwMode="auto">
              <a:xfrm>
                <a:off x="6056" y="3937"/>
                <a:ext cx="7" cy="4"/>
              </a:xfrm>
              <a:custGeom>
                <a:avLst/>
                <a:gdLst>
                  <a:gd name="T0" fmla="*/ 7 w 7"/>
                  <a:gd name="T1" fmla="*/ 0 h 5"/>
                  <a:gd name="T2" fmla="*/ 6 w 7"/>
                  <a:gd name="T3" fmla="*/ 1 h 5"/>
                  <a:gd name="T4" fmla="*/ 2 w 7"/>
                  <a:gd name="T5" fmla="*/ 3 h 5"/>
                  <a:gd name="T6" fmla="*/ 0 w 7"/>
                  <a:gd name="T7" fmla="*/ 3 h 5"/>
                  <a:gd name="T8" fmla="*/ 0 w 7"/>
                  <a:gd name="T9" fmla="*/ 4 h 5"/>
                  <a:gd name="T10" fmla="*/ 2 w 7"/>
                  <a:gd name="T11" fmla="*/ 4 h 5"/>
                  <a:gd name="T12" fmla="*/ 6 w 7"/>
                  <a:gd name="T13" fmla="*/ 2 h 5"/>
                  <a:gd name="T14" fmla="*/ 7 w 7"/>
                  <a:gd name="T15" fmla="*/ 1 h 5"/>
                  <a:gd name="T16" fmla="*/ 7 w 7"/>
                  <a:gd name="T17"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5">
                    <a:moveTo>
                      <a:pt x="7" y="0"/>
                    </a:moveTo>
                    <a:cubicBezTo>
                      <a:pt x="6" y="1"/>
                      <a:pt x="6" y="1"/>
                      <a:pt x="6" y="1"/>
                    </a:cubicBezTo>
                    <a:cubicBezTo>
                      <a:pt x="2" y="3"/>
                      <a:pt x="2" y="3"/>
                      <a:pt x="2" y="3"/>
                    </a:cubicBezTo>
                    <a:cubicBezTo>
                      <a:pt x="1" y="4"/>
                      <a:pt x="1" y="4"/>
                      <a:pt x="0" y="3"/>
                    </a:cubicBezTo>
                    <a:cubicBezTo>
                      <a:pt x="0" y="4"/>
                      <a:pt x="0" y="4"/>
                      <a:pt x="0" y="4"/>
                    </a:cubicBezTo>
                    <a:cubicBezTo>
                      <a:pt x="1" y="5"/>
                      <a:pt x="1" y="5"/>
                      <a:pt x="2" y="4"/>
                    </a:cubicBezTo>
                    <a:cubicBezTo>
                      <a:pt x="6" y="2"/>
                      <a:pt x="6" y="2"/>
                      <a:pt x="6" y="2"/>
                    </a:cubicBezTo>
                    <a:cubicBezTo>
                      <a:pt x="7" y="1"/>
                      <a:pt x="7" y="1"/>
                      <a:pt x="7" y="1"/>
                    </a:cubicBezTo>
                    <a:lnTo>
                      <a:pt x="7" y="0"/>
                    </a:lnTo>
                    <a:close/>
                  </a:path>
                </a:pathLst>
              </a:custGeom>
              <a:solidFill>
                <a:srgbClr val="3D3D3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888" name="Freeform 384"/>
              <p:cNvSpPr/>
              <p:nvPr/>
            </p:nvSpPr>
            <p:spPr bwMode="auto">
              <a:xfrm>
                <a:off x="5978" y="3891"/>
                <a:ext cx="19" cy="11"/>
              </a:xfrm>
              <a:custGeom>
                <a:avLst/>
                <a:gdLst>
                  <a:gd name="T0" fmla="*/ 19 w 19"/>
                  <a:gd name="T1" fmla="*/ 7 h 11"/>
                  <a:gd name="T2" fmla="*/ 19 w 19"/>
                  <a:gd name="T3" fmla="*/ 8 h 11"/>
                  <a:gd name="T4" fmla="*/ 14 w 19"/>
                  <a:gd name="T5" fmla="*/ 11 h 11"/>
                  <a:gd name="T6" fmla="*/ 13 w 19"/>
                  <a:gd name="T7" fmla="*/ 11 h 11"/>
                  <a:gd name="T8" fmla="*/ 0 w 19"/>
                  <a:gd name="T9" fmla="*/ 4 h 11"/>
                  <a:gd name="T10" fmla="*/ 0 w 19"/>
                  <a:gd name="T11" fmla="*/ 3 h 11"/>
                  <a:gd name="T12" fmla="*/ 5 w 19"/>
                  <a:gd name="T13" fmla="*/ 0 h 11"/>
                  <a:gd name="T14" fmla="*/ 6 w 19"/>
                  <a:gd name="T15" fmla="*/ 0 h 11"/>
                  <a:gd name="T16" fmla="*/ 19 w 19"/>
                  <a:gd name="T17" fmla="*/ 7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11">
                    <a:moveTo>
                      <a:pt x="19" y="7"/>
                    </a:moveTo>
                    <a:cubicBezTo>
                      <a:pt x="19" y="8"/>
                      <a:pt x="19" y="8"/>
                      <a:pt x="19" y="8"/>
                    </a:cubicBezTo>
                    <a:cubicBezTo>
                      <a:pt x="14" y="11"/>
                      <a:pt x="14" y="11"/>
                      <a:pt x="14" y="11"/>
                    </a:cubicBezTo>
                    <a:cubicBezTo>
                      <a:pt x="14" y="11"/>
                      <a:pt x="13" y="11"/>
                      <a:pt x="13" y="11"/>
                    </a:cubicBezTo>
                    <a:cubicBezTo>
                      <a:pt x="0" y="4"/>
                      <a:pt x="0" y="4"/>
                      <a:pt x="0" y="4"/>
                    </a:cubicBezTo>
                    <a:cubicBezTo>
                      <a:pt x="0" y="3"/>
                      <a:pt x="0" y="3"/>
                      <a:pt x="0" y="3"/>
                    </a:cubicBezTo>
                    <a:cubicBezTo>
                      <a:pt x="5" y="0"/>
                      <a:pt x="5" y="0"/>
                      <a:pt x="5" y="0"/>
                    </a:cubicBezTo>
                    <a:cubicBezTo>
                      <a:pt x="5" y="0"/>
                      <a:pt x="6" y="0"/>
                      <a:pt x="6" y="0"/>
                    </a:cubicBezTo>
                    <a:lnTo>
                      <a:pt x="19" y="7"/>
                    </a:lnTo>
                    <a:close/>
                  </a:path>
                </a:pathLst>
              </a:custGeom>
              <a:solidFill>
                <a:srgbClr val="4A4A4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889" name="Freeform 385"/>
              <p:cNvSpPr/>
              <p:nvPr/>
            </p:nvSpPr>
            <p:spPr bwMode="auto">
              <a:xfrm>
                <a:off x="5978" y="3894"/>
                <a:ext cx="13" cy="9"/>
              </a:xfrm>
              <a:custGeom>
                <a:avLst/>
                <a:gdLst>
                  <a:gd name="T0" fmla="*/ 13 w 13"/>
                  <a:gd name="T1" fmla="*/ 8 h 9"/>
                  <a:gd name="T2" fmla="*/ 0 w 13"/>
                  <a:gd name="T3" fmla="*/ 1 h 9"/>
                  <a:gd name="T4" fmla="*/ 0 w 13"/>
                  <a:gd name="T5" fmla="*/ 0 h 9"/>
                  <a:gd name="T6" fmla="*/ 0 w 13"/>
                  <a:gd name="T7" fmla="*/ 1 h 9"/>
                  <a:gd name="T8" fmla="*/ 0 w 13"/>
                  <a:gd name="T9" fmla="*/ 2 h 9"/>
                  <a:gd name="T10" fmla="*/ 13 w 13"/>
                  <a:gd name="T11" fmla="*/ 9 h 9"/>
                  <a:gd name="T12" fmla="*/ 13 w 13"/>
                  <a:gd name="T13" fmla="*/ 8 h 9"/>
                </a:gdLst>
                <a:ahLst/>
                <a:cxnLst>
                  <a:cxn ang="0">
                    <a:pos x="T0" y="T1"/>
                  </a:cxn>
                  <a:cxn ang="0">
                    <a:pos x="T2" y="T3"/>
                  </a:cxn>
                  <a:cxn ang="0">
                    <a:pos x="T4" y="T5"/>
                  </a:cxn>
                  <a:cxn ang="0">
                    <a:pos x="T6" y="T7"/>
                  </a:cxn>
                  <a:cxn ang="0">
                    <a:pos x="T8" y="T9"/>
                  </a:cxn>
                  <a:cxn ang="0">
                    <a:pos x="T10" y="T11"/>
                  </a:cxn>
                  <a:cxn ang="0">
                    <a:pos x="T12" y="T13"/>
                  </a:cxn>
                </a:cxnLst>
                <a:rect l="0" t="0" r="r" b="b"/>
                <a:pathLst>
                  <a:path w="13" h="9">
                    <a:moveTo>
                      <a:pt x="13" y="8"/>
                    </a:moveTo>
                    <a:lnTo>
                      <a:pt x="0" y="1"/>
                    </a:lnTo>
                    <a:lnTo>
                      <a:pt x="0" y="0"/>
                    </a:lnTo>
                    <a:lnTo>
                      <a:pt x="0" y="1"/>
                    </a:lnTo>
                    <a:lnTo>
                      <a:pt x="0" y="2"/>
                    </a:lnTo>
                    <a:lnTo>
                      <a:pt x="13" y="9"/>
                    </a:lnTo>
                    <a:lnTo>
                      <a:pt x="13" y="8"/>
                    </a:lnTo>
                    <a:close/>
                  </a:path>
                </a:pathLst>
              </a:custGeom>
              <a:solidFill>
                <a:srgbClr val="63636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890" name="Freeform 386"/>
              <p:cNvSpPr/>
              <p:nvPr/>
            </p:nvSpPr>
            <p:spPr bwMode="auto">
              <a:xfrm>
                <a:off x="5991" y="3899"/>
                <a:ext cx="6" cy="4"/>
              </a:xfrm>
              <a:custGeom>
                <a:avLst/>
                <a:gdLst>
                  <a:gd name="T0" fmla="*/ 6 w 6"/>
                  <a:gd name="T1" fmla="*/ 0 h 4"/>
                  <a:gd name="T2" fmla="*/ 6 w 6"/>
                  <a:gd name="T3" fmla="*/ 0 h 4"/>
                  <a:gd name="T4" fmla="*/ 1 w 6"/>
                  <a:gd name="T5" fmla="*/ 3 h 4"/>
                  <a:gd name="T6" fmla="*/ 0 w 6"/>
                  <a:gd name="T7" fmla="*/ 3 h 4"/>
                  <a:gd name="T8" fmla="*/ 0 w 6"/>
                  <a:gd name="T9" fmla="*/ 4 h 4"/>
                  <a:gd name="T10" fmla="*/ 1 w 6"/>
                  <a:gd name="T11" fmla="*/ 4 h 4"/>
                  <a:gd name="T12" fmla="*/ 6 w 6"/>
                  <a:gd name="T13" fmla="*/ 1 h 4"/>
                  <a:gd name="T14" fmla="*/ 6 w 6"/>
                  <a:gd name="T15" fmla="*/ 1 h 4"/>
                  <a:gd name="T16" fmla="*/ 6 w 6"/>
                  <a:gd name="T17"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4">
                    <a:moveTo>
                      <a:pt x="6" y="0"/>
                    </a:moveTo>
                    <a:cubicBezTo>
                      <a:pt x="6" y="0"/>
                      <a:pt x="6" y="0"/>
                      <a:pt x="6" y="0"/>
                    </a:cubicBezTo>
                    <a:cubicBezTo>
                      <a:pt x="1" y="3"/>
                      <a:pt x="1" y="3"/>
                      <a:pt x="1" y="3"/>
                    </a:cubicBezTo>
                    <a:cubicBezTo>
                      <a:pt x="1" y="3"/>
                      <a:pt x="0" y="3"/>
                      <a:pt x="0" y="3"/>
                    </a:cubicBezTo>
                    <a:cubicBezTo>
                      <a:pt x="0" y="4"/>
                      <a:pt x="0" y="4"/>
                      <a:pt x="0" y="4"/>
                    </a:cubicBezTo>
                    <a:cubicBezTo>
                      <a:pt x="0" y="4"/>
                      <a:pt x="1" y="4"/>
                      <a:pt x="1" y="4"/>
                    </a:cubicBezTo>
                    <a:cubicBezTo>
                      <a:pt x="6" y="1"/>
                      <a:pt x="6" y="1"/>
                      <a:pt x="6" y="1"/>
                    </a:cubicBezTo>
                    <a:cubicBezTo>
                      <a:pt x="6" y="1"/>
                      <a:pt x="6" y="1"/>
                      <a:pt x="6" y="1"/>
                    </a:cubicBezTo>
                    <a:lnTo>
                      <a:pt x="6" y="0"/>
                    </a:lnTo>
                    <a:close/>
                  </a:path>
                </a:pathLst>
              </a:custGeom>
              <a:solidFill>
                <a:srgbClr val="3D3D3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891" name="Freeform 387"/>
              <p:cNvSpPr/>
              <p:nvPr/>
            </p:nvSpPr>
            <p:spPr bwMode="auto">
              <a:xfrm>
                <a:off x="6035" y="3937"/>
                <a:ext cx="5" cy="3"/>
              </a:xfrm>
              <a:custGeom>
                <a:avLst/>
                <a:gdLst>
                  <a:gd name="T0" fmla="*/ 5 w 5"/>
                  <a:gd name="T1" fmla="*/ 2 h 3"/>
                  <a:gd name="T2" fmla="*/ 0 w 5"/>
                  <a:gd name="T3" fmla="*/ 1 h 3"/>
                  <a:gd name="T4" fmla="*/ 0 w 5"/>
                  <a:gd name="T5" fmla="*/ 0 h 3"/>
                  <a:gd name="T6" fmla="*/ 0 w 5"/>
                  <a:gd name="T7" fmla="*/ 1 h 3"/>
                  <a:gd name="T8" fmla="*/ 0 w 5"/>
                  <a:gd name="T9" fmla="*/ 1 h 3"/>
                  <a:gd name="T10" fmla="*/ 5 w 5"/>
                  <a:gd name="T11" fmla="*/ 3 h 3"/>
                  <a:gd name="T12" fmla="*/ 5 w 5"/>
                  <a:gd name="T13" fmla="*/ 2 h 3"/>
                </a:gdLst>
                <a:ahLst/>
                <a:cxnLst>
                  <a:cxn ang="0">
                    <a:pos x="T0" y="T1"/>
                  </a:cxn>
                  <a:cxn ang="0">
                    <a:pos x="T2" y="T3"/>
                  </a:cxn>
                  <a:cxn ang="0">
                    <a:pos x="T4" y="T5"/>
                  </a:cxn>
                  <a:cxn ang="0">
                    <a:pos x="T6" y="T7"/>
                  </a:cxn>
                  <a:cxn ang="0">
                    <a:pos x="T8" y="T9"/>
                  </a:cxn>
                  <a:cxn ang="0">
                    <a:pos x="T10" y="T11"/>
                  </a:cxn>
                  <a:cxn ang="0">
                    <a:pos x="T12" y="T13"/>
                  </a:cxn>
                </a:cxnLst>
                <a:rect l="0" t="0" r="r" b="b"/>
                <a:pathLst>
                  <a:path w="5" h="3">
                    <a:moveTo>
                      <a:pt x="5" y="2"/>
                    </a:moveTo>
                    <a:lnTo>
                      <a:pt x="0" y="1"/>
                    </a:lnTo>
                    <a:lnTo>
                      <a:pt x="0" y="0"/>
                    </a:lnTo>
                    <a:lnTo>
                      <a:pt x="0" y="1"/>
                    </a:lnTo>
                    <a:lnTo>
                      <a:pt x="0" y="1"/>
                    </a:lnTo>
                    <a:lnTo>
                      <a:pt x="5" y="3"/>
                    </a:lnTo>
                    <a:lnTo>
                      <a:pt x="5" y="2"/>
                    </a:lnTo>
                    <a:close/>
                  </a:path>
                </a:pathLst>
              </a:custGeom>
              <a:solidFill>
                <a:srgbClr val="63636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892" name="Freeform 388"/>
              <p:cNvSpPr/>
              <p:nvPr/>
            </p:nvSpPr>
            <p:spPr bwMode="auto">
              <a:xfrm>
                <a:off x="6040" y="3937"/>
                <a:ext cx="6" cy="3"/>
              </a:xfrm>
              <a:custGeom>
                <a:avLst/>
                <a:gdLst>
                  <a:gd name="T0" fmla="*/ 6 w 6"/>
                  <a:gd name="T1" fmla="*/ 0 h 4"/>
                  <a:gd name="T2" fmla="*/ 6 w 6"/>
                  <a:gd name="T3" fmla="*/ 1 h 4"/>
                  <a:gd name="T4" fmla="*/ 2 w 6"/>
                  <a:gd name="T5" fmla="*/ 3 h 4"/>
                  <a:gd name="T6" fmla="*/ 0 w 6"/>
                  <a:gd name="T7" fmla="*/ 3 h 4"/>
                  <a:gd name="T8" fmla="*/ 0 w 6"/>
                  <a:gd name="T9" fmla="*/ 4 h 4"/>
                  <a:gd name="T10" fmla="*/ 2 w 6"/>
                  <a:gd name="T11" fmla="*/ 4 h 4"/>
                  <a:gd name="T12" fmla="*/ 6 w 6"/>
                  <a:gd name="T13" fmla="*/ 1 h 4"/>
                  <a:gd name="T14" fmla="*/ 6 w 6"/>
                  <a:gd name="T15" fmla="*/ 1 h 4"/>
                  <a:gd name="T16" fmla="*/ 6 w 6"/>
                  <a:gd name="T17"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4">
                    <a:moveTo>
                      <a:pt x="6" y="0"/>
                    </a:moveTo>
                    <a:cubicBezTo>
                      <a:pt x="6" y="1"/>
                      <a:pt x="6" y="1"/>
                      <a:pt x="6" y="1"/>
                    </a:cubicBezTo>
                    <a:cubicBezTo>
                      <a:pt x="2" y="3"/>
                      <a:pt x="2" y="3"/>
                      <a:pt x="2" y="3"/>
                    </a:cubicBezTo>
                    <a:cubicBezTo>
                      <a:pt x="1" y="3"/>
                      <a:pt x="0" y="3"/>
                      <a:pt x="0" y="3"/>
                    </a:cubicBezTo>
                    <a:cubicBezTo>
                      <a:pt x="0" y="4"/>
                      <a:pt x="0" y="4"/>
                      <a:pt x="0" y="4"/>
                    </a:cubicBezTo>
                    <a:cubicBezTo>
                      <a:pt x="0" y="4"/>
                      <a:pt x="1" y="4"/>
                      <a:pt x="2" y="4"/>
                    </a:cubicBezTo>
                    <a:cubicBezTo>
                      <a:pt x="6" y="1"/>
                      <a:pt x="6" y="1"/>
                      <a:pt x="6" y="1"/>
                    </a:cubicBezTo>
                    <a:cubicBezTo>
                      <a:pt x="6" y="1"/>
                      <a:pt x="6" y="1"/>
                      <a:pt x="6" y="1"/>
                    </a:cubicBezTo>
                    <a:lnTo>
                      <a:pt x="6" y="0"/>
                    </a:lnTo>
                    <a:close/>
                  </a:path>
                </a:pathLst>
              </a:custGeom>
              <a:solidFill>
                <a:srgbClr val="3D3D3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893" name="Freeform 389"/>
              <p:cNvSpPr/>
              <p:nvPr/>
            </p:nvSpPr>
            <p:spPr bwMode="auto">
              <a:xfrm>
                <a:off x="5955" y="3908"/>
                <a:ext cx="5" cy="4"/>
              </a:xfrm>
              <a:custGeom>
                <a:avLst/>
                <a:gdLst>
                  <a:gd name="T0" fmla="*/ 5 w 5"/>
                  <a:gd name="T1" fmla="*/ 3 h 4"/>
                  <a:gd name="T2" fmla="*/ 0 w 5"/>
                  <a:gd name="T3" fmla="*/ 1 h 4"/>
                  <a:gd name="T4" fmla="*/ 0 w 5"/>
                  <a:gd name="T5" fmla="*/ 0 h 4"/>
                  <a:gd name="T6" fmla="*/ 0 w 5"/>
                  <a:gd name="T7" fmla="*/ 1 h 4"/>
                  <a:gd name="T8" fmla="*/ 0 w 5"/>
                  <a:gd name="T9" fmla="*/ 2 h 4"/>
                  <a:gd name="T10" fmla="*/ 5 w 5"/>
                  <a:gd name="T11" fmla="*/ 4 h 4"/>
                  <a:gd name="T12" fmla="*/ 5 w 5"/>
                  <a:gd name="T13" fmla="*/ 3 h 4"/>
                </a:gdLst>
                <a:ahLst/>
                <a:cxnLst>
                  <a:cxn ang="0">
                    <a:pos x="T0" y="T1"/>
                  </a:cxn>
                  <a:cxn ang="0">
                    <a:pos x="T2" y="T3"/>
                  </a:cxn>
                  <a:cxn ang="0">
                    <a:pos x="T4" y="T5"/>
                  </a:cxn>
                  <a:cxn ang="0">
                    <a:pos x="T6" y="T7"/>
                  </a:cxn>
                  <a:cxn ang="0">
                    <a:pos x="T8" y="T9"/>
                  </a:cxn>
                  <a:cxn ang="0">
                    <a:pos x="T10" y="T11"/>
                  </a:cxn>
                  <a:cxn ang="0">
                    <a:pos x="T12" y="T13"/>
                  </a:cxn>
                </a:cxnLst>
                <a:rect l="0" t="0" r="r" b="b"/>
                <a:pathLst>
                  <a:path w="5" h="4">
                    <a:moveTo>
                      <a:pt x="5" y="3"/>
                    </a:moveTo>
                    <a:lnTo>
                      <a:pt x="0" y="1"/>
                    </a:lnTo>
                    <a:lnTo>
                      <a:pt x="0" y="0"/>
                    </a:lnTo>
                    <a:lnTo>
                      <a:pt x="0" y="1"/>
                    </a:lnTo>
                    <a:lnTo>
                      <a:pt x="0" y="2"/>
                    </a:lnTo>
                    <a:lnTo>
                      <a:pt x="5" y="4"/>
                    </a:lnTo>
                    <a:lnTo>
                      <a:pt x="5" y="3"/>
                    </a:lnTo>
                    <a:close/>
                  </a:path>
                </a:pathLst>
              </a:custGeom>
              <a:solidFill>
                <a:srgbClr val="63636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894" name="Freeform 390"/>
              <p:cNvSpPr/>
              <p:nvPr/>
            </p:nvSpPr>
            <p:spPr bwMode="auto">
              <a:xfrm>
                <a:off x="5960" y="3908"/>
                <a:ext cx="6" cy="5"/>
              </a:xfrm>
              <a:custGeom>
                <a:avLst/>
                <a:gdLst>
                  <a:gd name="T0" fmla="*/ 6 w 6"/>
                  <a:gd name="T1" fmla="*/ 0 h 5"/>
                  <a:gd name="T2" fmla="*/ 6 w 6"/>
                  <a:gd name="T3" fmla="*/ 1 h 5"/>
                  <a:gd name="T4" fmla="*/ 1 w 6"/>
                  <a:gd name="T5" fmla="*/ 3 h 5"/>
                  <a:gd name="T6" fmla="*/ 0 w 6"/>
                  <a:gd name="T7" fmla="*/ 3 h 5"/>
                  <a:gd name="T8" fmla="*/ 0 w 6"/>
                  <a:gd name="T9" fmla="*/ 4 h 5"/>
                  <a:gd name="T10" fmla="*/ 1 w 6"/>
                  <a:gd name="T11" fmla="*/ 4 h 5"/>
                  <a:gd name="T12" fmla="*/ 6 w 6"/>
                  <a:gd name="T13" fmla="*/ 2 h 5"/>
                  <a:gd name="T14" fmla="*/ 6 w 6"/>
                  <a:gd name="T15" fmla="*/ 1 h 5"/>
                  <a:gd name="T16" fmla="*/ 6 w 6"/>
                  <a:gd name="T17"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5">
                    <a:moveTo>
                      <a:pt x="6" y="0"/>
                    </a:moveTo>
                    <a:cubicBezTo>
                      <a:pt x="6" y="1"/>
                      <a:pt x="6" y="1"/>
                      <a:pt x="6" y="1"/>
                    </a:cubicBezTo>
                    <a:cubicBezTo>
                      <a:pt x="1" y="3"/>
                      <a:pt x="1" y="3"/>
                      <a:pt x="1" y="3"/>
                    </a:cubicBezTo>
                    <a:cubicBezTo>
                      <a:pt x="1" y="4"/>
                      <a:pt x="0" y="4"/>
                      <a:pt x="0" y="3"/>
                    </a:cubicBezTo>
                    <a:cubicBezTo>
                      <a:pt x="0" y="4"/>
                      <a:pt x="0" y="4"/>
                      <a:pt x="0" y="4"/>
                    </a:cubicBezTo>
                    <a:cubicBezTo>
                      <a:pt x="0" y="5"/>
                      <a:pt x="1" y="5"/>
                      <a:pt x="1" y="4"/>
                    </a:cubicBezTo>
                    <a:cubicBezTo>
                      <a:pt x="6" y="2"/>
                      <a:pt x="6" y="2"/>
                      <a:pt x="6" y="2"/>
                    </a:cubicBezTo>
                    <a:cubicBezTo>
                      <a:pt x="6" y="1"/>
                      <a:pt x="6" y="1"/>
                      <a:pt x="6" y="1"/>
                    </a:cubicBezTo>
                    <a:lnTo>
                      <a:pt x="6" y="0"/>
                    </a:lnTo>
                    <a:close/>
                  </a:path>
                </a:pathLst>
              </a:custGeom>
              <a:solidFill>
                <a:srgbClr val="3D3D3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895" name="Freeform 391"/>
              <p:cNvSpPr/>
              <p:nvPr/>
            </p:nvSpPr>
            <p:spPr bwMode="auto">
              <a:xfrm>
                <a:off x="5963" y="3913"/>
                <a:ext cx="5" cy="4"/>
              </a:xfrm>
              <a:custGeom>
                <a:avLst/>
                <a:gdLst>
                  <a:gd name="T0" fmla="*/ 5 w 5"/>
                  <a:gd name="T1" fmla="*/ 3 h 4"/>
                  <a:gd name="T2" fmla="*/ 0 w 5"/>
                  <a:gd name="T3" fmla="*/ 0 h 4"/>
                  <a:gd name="T4" fmla="*/ 0 w 5"/>
                  <a:gd name="T5" fmla="*/ 0 h 4"/>
                  <a:gd name="T6" fmla="*/ 0 w 5"/>
                  <a:gd name="T7" fmla="*/ 1 h 4"/>
                  <a:gd name="T8" fmla="*/ 0 w 5"/>
                  <a:gd name="T9" fmla="*/ 1 h 4"/>
                  <a:gd name="T10" fmla="*/ 5 w 5"/>
                  <a:gd name="T11" fmla="*/ 4 h 4"/>
                  <a:gd name="T12" fmla="*/ 5 w 5"/>
                  <a:gd name="T13" fmla="*/ 3 h 4"/>
                </a:gdLst>
                <a:ahLst/>
                <a:cxnLst>
                  <a:cxn ang="0">
                    <a:pos x="T0" y="T1"/>
                  </a:cxn>
                  <a:cxn ang="0">
                    <a:pos x="T2" y="T3"/>
                  </a:cxn>
                  <a:cxn ang="0">
                    <a:pos x="T4" y="T5"/>
                  </a:cxn>
                  <a:cxn ang="0">
                    <a:pos x="T6" y="T7"/>
                  </a:cxn>
                  <a:cxn ang="0">
                    <a:pos x="T8" y="T9"/>
                  </a:cxn>
                  <a:cxn ang="0">
                    <a:pos x="T10" y="T11"/>
                  </a:cxn>
                  <a:cxn ang="0">
                    <a:pos x="T12" y="T13"/>
                  </a:cxn>
                </a:cxnLst>
                <a:rect l="0" t="0" r="r" b="b"/>
                <a:pathLst>
                  <a:path w="5" h="4">
                    <a:moveTo>
                      <a:pt x="5" y="3"/>
                    </a:moveTo>
                    <a:lnTo>
                      <a:pt x="0" y="0"/>
                    </a:lnTo>
                    <a:lnTo>
                      <a:pt x="0" y="0"/>
                    </a:lnTo>
                    <a:lnTo>
                      <a:pt x="0" y="1"/>
                    </a:lnTo>
                    <a:lnTo>
                      <a:pt x="0" y="1"/>
                    </a:lnTo>
                    <a:lnTo>
                      <a:pt x="5" y="4"/>
                    </a:lnTo>
                    <a:lnTo>
                      <a:pt x="5" y="3"/>
                    </a:lnTo>
                    <a:close/>
                  </a:path>
                </a:pathLst>
              </a:custGeom>
              <a:solidFill>
                <a:srgbClr val="63636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896" name="Freeform 392"/>
              <p:cNvSpPr/>
              <p:nvPr/>
            </p:nvSpPr>
            <p:spPr bwMode="auto">
              <a:xfrm>
                <a:off x="5968" y="3913"/>
                <a:ext cx="6" cy="4"/>
              </a:xfrm>
              <a:custGeom>
                <a:avLst/>
                <a:gdLst>
                  <a:gd name="T0" fmla="*/ 6 w 6"/>
                  <a:gd name="T1" fmla="*/ 0 h 4"/>
                  <a:gd name="T2" fmla="*/ 6 w 6"/>
                  <a:gd name="T3" fmla="*/ 0 h 4"/>
                  <a:gd name="T4" fmla="*/ 1 w 6"/>
                  <a:gd name="T5" fmla="*/ 3 h 4"/>
                  <a:gd name="T6" fmla="*/ 0 w 6"/>
                  <a:gd name="T7" fmla="*/ 3 h 4"/>
                  <a:gd name="T8" fmla="*/ 0 w 6"/>
                  <a:gd name="T9" fmla="*/ 4 h 4"/>
                  <a:gd name="T10" fmla="*/ 1 w 6"/>
                  <a:gd name="T11" fmla="*/ 4 h 4"/>
                  <a:gd name="T12" fmla="*/ 6 w 6"/>
                  <a:gd name="T13" fmla="*/ 1 h 4"/>
                  <a:gd name="T14" fmla="*/ 6 w 6"/>
                  <a:gd name="T15" fmla="*/ 1 h 4"/>
                  <a:gd name="T16" fmla="*/ 6 w 6"/>
                  <a:gd name="T17"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4">
                    <a:moveTo>
                      <a:pt x="6" y="0"/>
                    </a:moveTo>
                    <a:cubicBezTo>
                      <a:pt x="6" y="0"/>
                      <a:pt x="6" y="0"/>
                      <a:pt x="6" y="0"/>
                    </a:cubicBezTo>
                    <a:cubicBezTo>
                      <a:pt x="1" y="3"/>
                      <a:pt x="1" y="3"/>
                      <a:pt x="1" y="3"/>
                    </a:cubicBezTo>
                    <a:cubicBezTo>
                      <a:pt x="1" y="3"/>
                      <a:pt x="0" y="3"/>
                      <a:pt x="0" y="3"/>
                    </a:cubicBezTo>
                    <a:cubicBezTo>
                      <a:pt x="0" y="4"/>
                      <a:pt x="0" y="4"/>
                      <a:pt x="0" y="4"/>
                    </a:cubicBezTo>
                    <a:cubicBezTo>
                      <a:pt x="0" y="4"/>
                      <a:pt x="1" y="4"/>
                      <a:pt x="1" y="4"/>
                    </a:cubicBezTo>
                    <a:cubicBezTo>
                      <a:pt x="6" y="1"/>
                      <a:pt x="6" y="1"/>
                      <a:pt x="6" y="1"/>
                    </a:cubicBezTo>
                    <a:cubicBezTo>
                      <a:pt x="6" y="1"/>
                      <a:pt x="6" y="1"/>
                      <a:pt x="6" y="1"/>
                    </a:cubicBezTo>
                    <a:lnTo>
                      <a:pt x="6" y="0"/>
                    </a:lnTo>
                    <a:close/>
                  </a:path>
                </a:pathLst>
              </a:custGeom>
              <a:solidFill>
                <a:srgbClr val="3D3D3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897" name="Freeform 393"/>
              <p:cNvSpPr/>
              <p:nvPr/>
            </p:nvSpPr>
            <p:spPr bwMode="auto">
              <a:xfrm>
                <a:off x="5971" y="3918"/>
                <a:ext cx="5" cy="4"/>
              </a:xfrm>
              <a:custGeom>
                <a:avLst/>
                <a:gdLst>
                  <a:gd name="T0" fmla="*/ 5 w 5"/>
                  <a:gd name="T1" fmla="*/ 3 h 4"/>
                  <a:gd name="T2" fmla="*/ 0 w 5"/>
                  <a:gd name="T3" fmla="*/ 0 h 4"/>
                  <a:gd name="T4" fmla="*/ 0 w 5"/>
                  <a:gd name="T5" fmla="*/ 0 h 4"/>
                  <a:gd name="T6" fmla="*/ 0 w 5"/>
                  <a:gd name="T7" fmla="*/ 1 h 4"/>
                  <a:gd name="T8" fmla="*/ 0 w 5"/>
                  <a:gd name="T9" fmla="*/ 1 h 4"/>
                  <a:gd name="T10" fmla="*/ 5 w 5"/>
                  <a:gd name="T11" fmla="*/ 4 h 4"/>
                  <a:gd name="T12" fmla="*/ 5 w 5"/>
                  <a:gd name="T13" fmla="*/ 3 h 4"/>
                </a:gdLst>
                <a:ahLst/>
                <a:cxnLst>
                  <a:cxn ang="0">
                    <a:pos x="T0" y="T1"/>
                  </a:cxn>
                  <a:cxn ang="0">
                    <a:pos x="T2" y="T3"/>
                  </a:cxn>
                  <a:cxn ang="0">
                    <a:pos x="T4" y="T5"/>
                  </a:cxn>
                  <a:cxn ang="0">
                    <a:pos x="T6" y="T7"/>
                  </a:cxn>
                  <a:cxn ang="0">
                    <a:pos x="T8" y="T9"/>
                  </a:cxn>
                  <a:cxn ang="0">
                    <a:pos x="T10" y="T11"/>
                  </a:cxn>
                  <a:cxn ang="0">
                    <a:pos x="T12" y="T13"/>
                  </a:cxn>
                </a:cxnLst>
                <a:rect l="0" t="0" r="r" b="b"/>
                <a:pathLst>
                  <a:path w="5" h="4">
                    <a:moveTo>
                      <a:pt x="5" y="3"/>
                    </a:moveTo>
                    <a:lnTo>
                      <a:pt x="0" y="0"/>
                    </a:lnTo>
                    <a:lnTo>
                      <a:pt x="0" y="0"/>
                    </a:lnTo>
                    <a:lnTo>
                      <a:pt x="0" y="1"/>
                    </a:lnTo>
                    <a:lnTo>
                      <a:pt x="0" y="1"/>
                    </a:lnTo>
                    <a:lnTo>
                      <a:pt x="5" y="4"/>
                    </a:lnTo>
                    <a:lnTo>
                      <a:pt x="5" y="3"/>
                    </a:lnTo>
                    <a:close/>
                  </a:path>
                </a:pathLst>
              </a:custGeom>
              <a:solidFill>
                <a:srgbClr val="63636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898" name="Freeform 394"/>
              <p:cNvSpPr/>
              <p:nvPr/>
            </p:nvSpPr>
            <p:spPr bwMode="auto">
              <a:xfrm>
                <a:off x="5976" y="3918"/>
                <a:ext cx="6" cy="4"/>
              </a:xfrm>
              <a:custGeom>
                <a:avLst/>
                <a:gdLst>
                  <a:gd name="T0" fmla="*/ 6 w 6"/>
                  <a:gd name="T1" fmla="*/ 0 h 4"/>
                  <a:gd name="T2" fmla="*/ 6 w 6"/>
                  <a:gd name="T3" fmla="*/ 0 h 4"/>
                  <a:gd name="T4" fmla="*/ 1 w 6"/>
                  <a:gd name="T5" fmla="*/ 3 h 4"/>
                  <a:gd name="T6" fmla="*/ 0 w 6"/>
                  <a:gd name="T7" fmla="*/ 3 h 4"/>
                  <a:gd name="T8" fmla="*/ 0 w 6"/>
                  <a:gd name="T9" fmla="*/ 4 h 4"/>
                  <a:gd name="T10" fmla="*/ 1 w 6"/>
                  <a:gd name="T11" fmla="*/ 4 h 4"/>
                  <a:gd name="T12" fmla="*/ 6 w 6"/>
                  <a:gd name="T13" fmla="*/ 1 h 4"/>
                  <a:gd name="T14" fmla="*/ 6 w 6"/>
                  <a:gd name="T15" fmla="*/ 1 h 4"/>
                  <a:gd name="T16" fmla="*/ 6 w 6"/>
                  <a:gd name="T17"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4">
                    <a:moveTo>
                      <a:pt x="6" y="0"/>
                    </a:moveTo>
                    <a:cubicBezTo>
                      <a:pt x="6" y="0"/>
                      <a:pt x="6" y="0"/>
                      <a:pt x="6" y="0"/>
                    </a:cubicBezTo>
                    <a:cubicBezTo>
                      <a:pt x="1" y="3"/>
                      <a:pt x="1" y="3"/>
                      <a:pt x="1" y="3"/>
                    </a:cubicBezTo>
                    <a:cubicBezTo>
                      <a:pt x="1" y="3"/>
                      <a:pt x="0" y="3"/>
                      <a:pt x="0" y="3"/>
                    </a:cubicBezTo>
                    <a:cubicBezTo>
                      <a:pt x="0" y="4"/>
                      <a:pt x="0" y="4"/>
                      <a:pt x="0" y="4"/>
                    </a:cubicBezTo>
                    <a:cubicBezTo>
                      <a:pt x="0" y="4"/>
                      <a:pt x="1" y="4"/>
                      <a:pt x="1" y="4"/>
                    </a:cubicBezTo>
                    <a:cubicBezTo>
                      <a:pt x="6" y="1"/>
                      <a:pt x="6" y="1"/>
                      <a:pt x="6" y="1"/>
                    </a:cubicBezTo>
                    <a:cubicBezTo>
                      <a:pt x="6" y="1"/>
                      <a:pt x="6" y="1"/>
                      <a:pt x="6" y="1"/>
                    </a:cubicBezTo>
                    <a:lnTo>
                      <a:pt x="6" y="0"/>
                    </a:lnTo>
                    <a:close/>
                  </a:path>
                </a:pathLst>
              </a:custGeom>
              <a:solidFill>
                <a:srgbClr val="3D3D3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899" name="Freeform 395"/>
              <p:cNvSpPr/>
              <p:nvPr/>
            </p:nvSpPr>
            <p:spPr bwMode="auto">
              <a:xfrm>
                <a:off x="6026" y="3940"/>
                <a:ext cx="5" cy="4"/>
              </a:xfrm>
              <a:custGeom>
                <a:avLst/>
                <a:gdLst>
                  <a:gd name="T0" fmla="*/ 5 w 5"/>
                  <a:gd name="T1" fmla="*/ 3 h 4"/>
                  <a:gd name="T2" fmla="*/ 1 w 5"/>
                  <a:gd name="T3" fmla="*/ 1 h 4"/>
                  <a:gd name="T4" fmla="*/ 0 w 5"/>
                  <a:gd name="T5" fmla="*/ 0 h 4"/>
                  <a:gd name="T6" fmla="*/ 0 w 5"/>
                  <a:gd name="T7" fmla="*/ 1 h 4"/>
                  <a:gd name="T8" fmla="*/ 1 w 5"/>
                  <a:gd name="T9" fmla="*/ 2 h 4"/>
                  <a:gd name="T10" fmla="*/ 5 w 5"/>
                  <a:gd name="T11" fmla="*/ 4 h 4"/>
                  <a:gd name="T12" fmla="*/ 5 w 5"/>
                  <a:gd name="T13" fmla="*/ 3 h 4"/>
                </a:gdLst>
                <a:ahLst/>
                <a:cxnLst>
                  <a:cxn ang="0">
                    <a:pos x="T0" y="T1"/>
                  </a:cxn>
                  <a:cxn ang="0">
                    <a:pos x="T2" y="T3"/>
                  </a:cxn>
                  <a:cxn ang="0">
                    <a:pos x="T4" y="T5"/>
                  </a:cxn>
                  <a:cxn ang="0">
                    <a:pos x="T6" y="T7"/>
                  </a:cxn>
                  <a:cxn ang="0">
                    <a:pos x="T8" y="T9"/>
                  </a:cxn>
                  <a:cxn ang="0">
                    <a:pos x="T10" y="T11"/>
                  </a:cxn>
                  <a:cxn ang="0">
                    <a:pos x="T12" y="T13"/>
                  </a:cxn>
                </a:cxnLst>
                <a:rect l="0" t="0" r="r" b="b"/>
                <a:pathLst>
                  <a:path w="5" h="4">
                    <a:moveTo>
                      <a:pt x="5" y="3"/>
                    </a:moveTo>
                    <a:lnTo>
                      <a:pt x="1" y="1"/>
                    </a:lnTo>
                    <a:lnTo>
                      <a:pt x="0" y="0"/>
                    </a:lnTo>
                    <a:lnTo>
                      <a:pt x="0" y="1"/>
                    </a:lnTo>
                    <a:lnTo>
                      <a:pt x="1" y="2"/>
                    </a:lnTo>
                    <a:lnTo>
                      <a:pt x="5" y="4"/>
                    </a:lnTo>
                    <a:lnTo>
                      <a:pt x="5" y="3"/>
                    </a:lnTo>
                    <a:close/>
                  </a:path>
                </a:pathLst>
              </a:custGeom>
              <a:solidFill>
                <a:srgbClr val="63636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900" name="Freeform 396"/>
              <p:cNvSpPr/>
              <p:nvPr/>
            </p:nvSpPr>
            <p:spPr bwMode="auto">
              <a:xfrm>
                <a:off x="6032" y="3941"/>
                <a:ext cx="6" cy="4"/>
              </a:xfrm>
              <a:custGeom>
                <a:avLst/>
                <a:gdLst>
                  <a:gd name="T0" fmla="*/ 6 w 6"/>
                  <a:gd name="T1" fmla="*/ 0 h 4"/>
                  <a:gd name="T2" fmla="*/ 6 w 6"/>
                  <a:gd name="T3" fmla="*/ 0 h 4"/>
                  <a:gd name="T4" fmla="*/ 1 w 6"/>
                  <a:gd name="T5" fmla="*/ 3 h 4"/>
                  <a:gd name="T6" fmla="*/ 0 w 6"/>
                  <a:gd name="T7" fmla="*/ 3 h 4"/>
                  <a:gd name="T8" fmla="*/ 0 w 6"/>
                  <a:gd name="T9" fmla="*/ 4 h 4"/>
                  <a:gd name="T10" fmla="*/ 1 w 6"/>
                  <a:gd name="T11" fmla="*/ 4 h 4"/>
                  <a:gd name="T12" fmla="*/ 6 w 6"/>
                  <a:gd name="T13" fmla="*/ 1 h 4"/>
                  <a:gd name="T14" fmla="*/ 6 w 6"/>
                  <a:gd name="T15" fmla="*/ 1 h 4"/>
                  <a:gd name="T16" fmla="*/ 6 w 6"/>
                  <a:gd name="T17"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4">
                    <a:moveTo>
                      <a:pt x="6" y="0"/>
                    </a:moveTo>
                    <a:cubicBezTo>
                      <a:pt x="6" y="0"/>
                      <a:pt x="6" y="0"/>
                      <a:pt x="6" y="0"/>
                    </a:cubicBezTo>
                    <a:cubicBezTo>
                      <a:pt x="1" y="3"/>
                      <a:pt x="1" y="3"/>
                      <a:pt x="1" y="3"/>
                    </a:cubicBezTo>
                    <a:cubicBezTo>
                      <a:pt x="1" y="3"/>
                      <a:pt x="0" y="3"/>
                      <a:pt x="0" y="3"/>
                    </a:cubicBezTo>
                    <a:cubicBezTo>
                      <a:pt x="0" y="4"/>
                      <a:pt x="0" y="4"/>
                      <a:pt x="0" y="4"/>
                    </a:cubicBezTo>
                    <a:cubicBezTo>
                      <a:pt x="0" y="4"/>
                      <a:pt x="1" y="4"/>
                      <a:pt x="1" y="4"/>
                    </a:cubicBezTo>
                    <a:cubicBezTo>
                      <a:pt x="6" y="1"/>
                      <a:pt x="6" y="1"/>
                      <a:pt x="6" y="1"/>
                    </a:cubicBezTo>
                    <a:cubicBezTo>
                      <a:pt x="6" y="1"/>
                      <a:pt x="6" y="1"/>
                      <a:pt x="6" y="1"/>
                    </a:cubicBezTo>
                    <a:lnTo>
                      <a:pt x="6" y="0"/>
                    </a:lnTo>
                    <a:close/>
                  </a:path>
                </a:pathLst>
              </a:custGeom>
              <a:solidFill>
                <a:srgbClr val="3D3D3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901" name="Freeform 397"/>
              <p:cNvSpPr/>
              <p:nvPr/>
            </p:nvSpPr>
            <p:spPr bwMode="auto">
              <a:xfrm>
                <a:off x="6036" y="3945"/>
                <a:ext cx="4" cy="4"/>
              </a:xfrm>
              <a:custGeom>
                <a:avLst/>
                <a:gdLst>
                  <a:gd name="T0" fmla="*/ 4 w 4"/>
                  <a:gd name="T1" fmla="*/ 3 h 4"/>
                  <a:gd name="T2" fmla="*/ 0 w 4"/>
                  <a:gd name="T3" fmla="*/ 1 h 4"/>
                  <a:gd name="T4" fmla="*/ 0 w 4"/>
                  <a:gd name="T5" fmla="*/ 0 h 4"/>
                  <a:gd name="T6" fmla="*/ 0 w 4"/>
                  <a:gd name="T7" fmla="*/ 1 h 4"/>
                  <a:gd name="T8" fmla="*/ 0 w 4"/>
                  <a:gd name="T9" fmla="*/ 2 h 4"/>
                  <a:gd name="T10" fmla="*/ 4 w 4"/>
                  <a:gd name="T11" fmla="*/ 4 h 4"/>
                  <a:gd name="T12" fmla="*/ 4 w 4"/>
                  <a:gd name="T13" fmla="*/ 3 h 4"/>
                </a:gdLst>
                <a:ahLst/>
                <a:cxnLst>
                  <a:cxn ang="0">
                    <a:pos x="T0" y="T1"/>
                  </a:cxn>
                  <a:cxn ang="0">
                    <a:pos x="T2" y="T3"/>
                  </a:cxn>
                  <a:cxn ang="0">
                    <a:pos x="T4" y="T5"/>
                  </a:cxn>
                  <a:cxn ang="0">
                    <a:pos x="T6" y="T7"/>
                  </a:cxn>
                  <a:cxn ang="0">
                    <a:pos x="T8" y="T9"/>
                  </a:cxn>
                  <a:cxn ang="0">
                    <a:pos x="T10" y="T11"/>
                  </a:cxn>
                  <a:cxn ang="0">
                    <a:pos x="T12" y="T13"/>
                  </a:cxn>
                </a:cxnLst>
                <a:rect l="0" t="0" r="r" b="b"/>
                <a:pathLst>
                  <a:path w="4" h="4">
                    <a:moveTo>
                      <a:pt x="4" y="3"/>
                    </a:moveTo>
                    <a:lnTo>
                      <a:pt x="0" y="1"/>
                    </a:lnTo>
                    <a:lnTo>
                      <a:pt x="0" y="0"/>
                    </a:lnTo>
                    <a:lnTo>
                      <a:pt x="0" y="1"/>
                    </a:lnTo>
                    <a:lnTo>
                      <a:pt x="0" y="2"/>
                    </a:lnTo>
                    <a:lnTo>
                      <a:pt x="4" y="4"/>
                    </a:lnTo>
                    <a:lnTo>
                      <a:pt x="4" y="3"/>
                    </a:lnTo>
                    <a:close/>
                  </a:path>
                </a:pathLst>
              </a:custGeom>
              <a:solidFill>
                <a:srgbClr val="63636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902" name="Freeform 398"/>
              <p:cNvSpPr/>
              <p:nvPr/>
            </p:nvSpPr>
            <p:spPr bwMode="auto">
              <a:xfrm>
                <a:off x="6040" y="3945"/>
                <a:ext cx="7" cy="5"/>
              </a:xfrm>
              <a:custGeom>
                <a:avLst/>
                <a:gdLst>
                  <a:gd name="T0" fmla="*/ 7 w 7"/>
                  <a:gd name="T1" fmla="*/ 0 h 5"/>
                  <a:gd name="T2" fmla="*/ 7 w 7"/>
                  <a:gd name="T3" fmla="*/ 1 h 5"/>
                  <a:gd name="T4" fmla="*/ 2 w 7"/>
                  <a:gd name="T5" fmla="*/ 3 h 5"/>
                  <a:gd name="T6" fmla="*/ 0 w 7"/>
                  <a:gd name="T7" fmla="*/ 3 h 5"/>
                  <a:gd name="T8" fmla="*/ 0 w 7"/>
                  <a:gd name="T9" fmla="*/ 4 h 5"/>
                  <a:gd name="T10" fmla="*/ 2 w 7"/>
                  <a:gd name="T11" fmla="*/ 4 h 5"/>
                  <a:gd name="T12" fmla="*/ 7 w 7"/>
                  <a:gd name="T13" fmla="*/ 2 h 5"/>
                  <a:gd name="T14" fmla="*/ 7 w 7"/>
                  <a:gd name="T15" fmla="*/ 1 h 5"/>
                  <a:gd name="T16" fmla="*/ 7 w 7"/>
                  <a:gd name="T17"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5">
                    <a:moveTo>
                      <a:pt x="7" y="0"/>
                    </a:moveTo>
                    <a:cubicBezTo>
                      <a:pt x="7" y="1"/>
                      <a:pt x="7" y="1"/>
                      <a:pt x="7" y="1"/>
                    </a:cubicBezTo>
                    <a:cubicBezTo>
                      <a:pt x="2" y="3"/>
                      <a:pt x="2" y="3"/>
                      <a:pt x="2" y="3"/>
                    </a:cubicBezTo>
                    <a:cubicBezTo>
                      <a:pt x="2" y="4"/>
                      <a:pt x="1" y="4"/>
                      <a:pt x="0" y="3"/>
                    </a:cubicBezTo>
                    <a:cubicBezTo>
                      <a:pt x="0" y="4"/>
                      <a:pt x="0" y="4"/>
                      <a:pt x="0" y="4"/>
                    </a:cubicBezTo>
                    <a:cubicBezTo>
                      <a:pt x="1" y="5"/>
                      <a:pt x="2" y="5"/>
                      <a:pt x="2" y="4"/>
                    </a:cubicBezTo>
                    <a:cubicBezTo>
                      <a:pt x="7" y="2"/>
                      <a:pt x="7" y="2"/>
                      <a:pt x="7" y="2"/>
                    </a:cubicBezTo>
                    <a:cubicBezTo>
                      <a:pt x="7" y="1"/>
                      <a:pt x="7" y="1"/>
                      <a:pt x="7" y="1"/>
                    </a:cubicBezTo>
                    <a:lnTo>
                      <a:pt x="7" y="0"/>
                    </a:lnTo>
                    <a:close/>
                  </a:path>
                </a:pathLst>
              </a:custGeom>
              <a:solidFill>
                <a:srgbClr val="3D3D3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903" name="Freeform 399"/>
              <p:cNvSpPr/>
              <p:nvPr/>
            </p:nvSpPr>
            <p:spPr bwMode="auto">
              <a:xfrm>
                <a:off x="6043" y="3950"/>
                <a:ext cx="13" cy="8"/>
              </a:xfrm>
              <a:custGeom>
                <a:avLst/>
                <a:gdLst>
                  <a:gd name="T0" fmla="*/ 13 w 13"/>
                  <a:gd name="T1" fmla="*/ 8 h 8"/>
                  <a:gd name="T2" fmla="*/ 0 w 13"/>
                  <a:gd name="T3" fmla="*/ 0 h 8"/>
                  <a:gd name="T4" fmla="*/ 0 w 13"/>
                  <a:gd name="T5" fmla="*/ 0 h 8"/>
                  <a:gd name="T6" fmla="*/ 0 w 13"/>
                  <a:gd name="T7" fmla="*/ 1 h 8"/>
                  <a:gd name="T8" fmla="*/ 0 w 13"/>
                  <a:gd name="T9" fmla="*/ 1 h 8"/>
                  <a:gd name="T10" fmla="*/ 13 w 13"/>
                  <a:gd name="T11" fmla="*/ 8 h 8"/>
                  <a:gd name="T12" fmla="*/ 13 w 13"/>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13" h="8">
                    <a:moveTo>
                      <a:pt x="13" y="8"/>
                    </a:moveTo>
                    <a:lnTo>
                      <a:pt x="0" y="0"/>
                    </a:lnTo>
                    <a:lnTo>
                      <a:pt x="0" y="0"/>
                    </a:lnTo>
                    <a:lnTo>
                      <a:pt x="0" y="1"/>
                    </a:lnTo>
                    <a:lnTo>
                      <a:pt x="0" y="1"/>
                    </a:lnTo>
                    <a:lnTo>
                      <a:pt x="13" y="8"/>
                    </a:lnTo>
                    <a:lnTo>
                      <a:pt x="13" y="8"/>
                    </a:lnTo>
                    <a:close/>
                  </a:path>
                </a:pathLst>
              </a:custGeom>
              <a:solidFill>
                <a:srgbClr val="63636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904" name="Freeform 400"/>
              <p:cNvSpPr/>
              <p:nvPr/>
            </p:nvSpPr>
            <p:spPr bwMode="auto">
              <a:xfrm>
                <a:off x="6056" y="3954"/>
                <a:ext cx="6" cy="5"/>
              </a:xfrm>
              <a:custGeom>
                <a:avLst/>
                <a:gdLst>
                  <a:gd name="T0" fmla="*/ 6 w 6"/>
                  <a:gd name="T1" fmla="*/ 0 h 5"/>
                  <a:gd name="T2" fmla="*/ 6 w 6"/>
                  <a:gd name="T3" fmla="*/ 1 h 5"/>
                  <a:gd name="T4" fmla="*/ 2 w 6"/>
                  <a:gd name="T5" fmla="*/ 4 h 5"/>
                  <a:gd name="T6" fmla="*/ 0 w 6"/>
                  <a:gd name="T7" fmla="*/ 4 h 5"/>
                  <a:gd name="T8" fmla="*/ 0 w 6"/>
                  <a:gd name="T9" fmla="*/ 4 h 5"/>
                  <a:gd name="T10" fmla="*/ 2 w 6"/>
                  <a:gd name="T11" fmla="*/ 4 h 5"/>
                  <a:gd name="T12" fmla="*/ 6 w 6"/>
                  <a:gd name="T13" fmla="*/ 2 h 5"/>
                  <a:gd name="T14" fmla="*/ 6 w 6"/>
                  <a:gd name="T15" fmla="*/ 1 h 5"/>
                  <a:gd name="T16" fmla="*/ 6 w 6"/>
                  <a:gd name="T17"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5">
                    <a:moveTo>
                      <a:pt x="6" y="0"/>
                    </a:moveTo>
                    <a:cubicBezTo>
                      <a:pt x="6" y="1"/>
                      <a:pt x="6" y="1"/>
                      <a:pt x="6" y="1"/>
                    </a:cubicBezTo>
                    <a:cubicBezTo>
                      <a:pt x="2" y="4"/>
                      <a:pt x="2" y="4"/>
                      <a:pt x="2" y="4"/>
                    </a:cubicBezTo>
                    <a:cubicBezTo>
                      <a:pt x="1" y="4"/>
                      <a:pt x="0" y="4"/>
                      <a:pt x="0" y="4"/>
                    </a:cubicBezTo>
                    <a:cubicBezTo>
                      <a:pt x="0" y="4"/>
                      <a:pt x="0" y="4"/>
                      <a:pt x="0" y="4"/>
                    </a:cubicBezTo>
                    <a:cubicBezTo>
                      <a:pt x="0" y="5"/>
                      <a:pt x="1" y="5"/>
                      <a:pt x="2" y="4"/>
                    </a:cubicBezTo>
                    <a:cubicBezTo>
                      <a:pt x="6" y="2"/>
                      <a:pt x="6" y="2"/>
                      <a:pt x="6" y="2"/>
                    </a:cubicBezTo>
                    <a:cubicBezTo>
                      <a:pt x="6" y="1"/>
                      <a:pt x="6" y="1"/>
                      <a:pt x="6" y="1"/>
                    </a:cubicBezTo>
                    <a:lnTo>
                      <a:pt x="6" y="0"/>
                    </a:lnTo>
                    <a:close/>
                  </a:path>
                </a:pathLst>
              </a:custGeom>
              <a:solidFill>
                <a:srgbClr val="3D3D3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905" name="Freeform 401"/>
              <p:cNvSpPr/>
              <p:nvPr/>
            </p:nvSpPr>
            <p:spPr bwMode="auto">
              <a:xfrm>
                <a:off x="6019" y="3945"/>
                <a:ext cx="5" cy="4"/>
              </a:xfrm>
              <a:custGeom>
                <a:avLst/>
                <a:gdLst>
                  <a:gd name="T0" fmla="*/ 5 w 5"/>
                  <a:gd name="T1" fmla="*/ 3 h 4"/>
                  <a:gd name="T2" fmla="*/ 0 w 5"/>
                  <a:gd name="T3" fmla="*/ 0 h 4"/>
                  <a:gd name="T4" fmla="*/ 0 w 5"/>
                  <a:gd name="T5" fmla="*/ 0 h 4"/>
                  <a:gd name="T6" fmla="*/ 0 w 5"/>
                  <a:gd name="T7" fmla="*/ 1 h 4"/>
                  <a:gd name="T8" fmla="*/ 0 w 5"/>
                  <a:gd name="T9" fmla="*/ 1 h 4"/>
                  <a:gd name="T10" fmla="*/ 5 w 5"/>
                  <a:gd name="T11" fmla="*/ 4 h 4"/>
                  <a:gd name="T12" fmla="*/ 5 w 5"/>
                  <a:gd name="T13" fmla="*/ 3 h 4"/>
                </a:gdLst>
                <a:ahLst/>
                <a:cxnLst>
                  <a:cxn ang="0">
                    <a:pos x="T0" y="T1"/>
                  </a:cxn>
                  <a:cxn ang="0">
                    <a:pos x="T2" y="T3"/>
                  </a:cxn>
                  <a:cxn ang="0">
                    <a:pos x="T4" y="T5"/>
                  </a:cxn>
                  <a:cxn ang="0">
                    <a:pos x="T6" y="T7"/>
                  </a:cxn>
                  <a:cxn ang="0">
                    <a:pos x="T8" y="T9"/>
                  </a:cxn>
                  <a:cxn ang="0">
                    <a:pos x="T10" y="T11"/>
                  </a:cxn>
                  <a:cxn ang="0">
                    <a:pos x="T12" y="T13"/>
                  </a:cxn>
                </a:cxnLst>
                <a:rect l="0" t="0" r="r" b="b"/>
                <a:pathLst>
                  <a:path w="5" h="4">
                    <a:moveTo>
                      <a:pt x="5" y="3"/>
                    </a:moveTo>
                    <a:lnTo>
                      <a:pt x="0" y="0"/>
                    </a:lnTo>
                    <a:lnTo>
                      <a:pt x="0" y="0"/>
                    </a:lnTo>
                    <a:lnTo>
                      <a:pt x="0" y="1"/>
                    </a:lnTo>
                    <a:lnTo>
                      <a:pt x="0" y="1"/>
                    </a:lnTo>
                    <a:lnTo>
                      <a:pt x="5" y="4"/>
                    </a:lnTo>
                    <a:lnTo>
                      <a:pt x="5" y="3"/>
                    </a:lnTo>
                    <a:close/>
                  </a:path>
                </a:pathLst>
              </a:custGeom>
              <a:solidFill>
                <a:srgbClr val="63636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906" name="Freeform 402"/>
              <p:cNvSpPr/>
              <p:nvPr/>
            </p:nvSpPr>
            <p:spPr bwMode="auto">
              <a:xfrm>
                <a:off x="6024" y="3945"/>
                <a:ext cx="6" cy="4"/>
              </a:xfrm>
              <a:custGeom>
                <a:avLst/>
                <a:gdLst>
                  <a:gd name="T0" fmla="*/ 6 w 6"/>
                  <a:gd name="T1" fmla="*/ 0 h 4"/>
                  <a:gd name="T2" fmla="*/ 6 w 6"/>
                  <a:gd name="T3" fmla="*/ 0 h 4"/>
                  <a:gd name="T4" fmla="*/ 1 w 6"/>
                  <a:gd name="T5" fmla="*/ 3 h 4"/>
                  <a:gd name="T6" fmla="*/ 0 w 6"/>
                  <a:gd name="T7" fmla="*/ 3 h 4"/>
                  <a:gd name="T8" fmla="*/ 0 w 6"/>
                  <a:gd name="T9" fmla="*/ 4 h 4"/>
                  <a:gd name="T10" fmla="*/ 1 w 6"/>
                  <a:gd name="T11" fmla="*/ 4 h 4"/>
                  <a:gd name="T12" fmla="*/ 6 w 6"/>
                  <a:gd name="T13" fmla="*/ 1 h 4"/>
                  <a:gd name="T14" fmla="*/ 6 w 6"/>
                  <a:gd name="T15" fmla="*/ 1 h 4"/>
                  <a:gd name="T16" fmla="*/ 6 w 6"/>
                  <a:gd name="T17"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4">
                    <a:moveTo>
                      <a:pt x="6" y="0"/>
                    </a:moveTo>
                    <a:cubicBezTo>
                      <a:pt x="6" y="0"/>
                      <a:pt x="6" y="0"/>
                      <a:pt x="6" y="0"/>
                    </a:cubicBezTo>
                    <a:cubicBezTo>
                      <a:pt x="1" y="3"/>
                      <a:pt x="1" y="3"/>
                      <a:pt x="1" y="3"/>
                    </a:cubicBezTo>
                    <a:cubicBezTo>
                      <a:pt x="1" y="3"/>
                      <a:pt x="0" y="3"/>
                      <a:pt x="0" y="3"/>
                    </a:cubicBezTo>
                    <a:cubicBezTo>
                      <a:pt x="0" y="4"/>
                      <a:pt x="0" y="4"/>
                      <a:pt x="0" y="4"/>
                    </a:cubicBezTo>
                    <a:cubicBezTo>
                      <a:pt x="0" y="4"/>
                      <a:pt x="1" y="4"/>
                      <a:pt x="1" y="4"/>
                    </a:cubicBezTo>
                    <a:cubicBezTo>
                      <a:pt x="6" y="1"/>
                      <a:pt x="6" y="1"/>
                      <a:pt x="6" y="1"/>
                    </a:cubicBezTo>
                    <a:cubicBezTo>
                      <a:pt x="6" y="1"/>
                      <a:pt x="6" y="1"/>
                      <a:pt x="6" y="1"/>
                    </a:cubicBezTo>
                    <a:lnTo>
                      <a:pt x="6" y="0"/>
                    </a:lnTo>
                    <a:close/>
                  </a:path>
                </a:pathLst>
              </a:custGeom>
              <a:solidFill>
                <a:srgbClr val="3D3D3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907" name="Freeform 403"/>
              <p:cNvSpPr/>
              <p:nvPr/>
            </p:nvSpPr>
            <p:spPr bwMode="auto">
              <a:xfrm>
                <a:off x="6027" y="3949"/>
                <a:ext cx="5" cy="5"/>
              </a:xfrm>
              <a:custGeom>
                <a:avLst/>
                <a:gdLst>
                  <a:gd name="T0" fmla="*/ 5 w 5"/>
                  <a:gd name="T1" fmla="*/ 4 h 5"/>
                  <a:gd name="T2" fmla="*/ 0 w 5"/>
                  <a:gd name="T3" fmla="*/ 1 h 5"/>
                  <a:gd name="T4" fmla="*/ 0 w 5"/>
                  <a:gd name="T5" fmla="*/ 0 h 5"/>
                  <a:gd name="T6" fmla="*/ 0 w 5"/>
                  <a:gd name="T7" fmla="*/ 1 h 5"/>
                  <a:gd name="T8" fmla="*/ 0 w 5"/>
                  <a:gd name="T9" fmla="*/ 2 h 5"/>
                  <a:gd name="T10" fmla="*/ 5 w 5"/>
                  <a:gd name="T11" fmla="*/ 5 h 5"/>
                  <a:gd name="T12" fmla="*/ 5 w 5"/>
                  <a:gd name="T13" fmla="*/ 4 h 5"/>
                </a:gdLst>
                <a:ahLst/>
                <a:cxnLst>
                  <a:cxn ang="0">
                    <a:pos x="T0" y="T1"/>
                  </a:cxn>
                  <a:cxn ang="0">
                    <a:pos x="T2" y="T3"/>
                  </a:cxn>
                  <a:cxn ang="0">
                    <a:pos x="T4" y="T5"/>
                  </a:cxn>
                  <a:cxn ang="0">
                    <a:pos x="T6" y="T7"/>
                  </a:cxn>
                  <a:cxn ang="0">
                    <a:pos x="T8" y="T9"/>
                  </a:cxn>
                  <a:cxn ang="0">
                    <a:pos x="T10" y="T11"/>
                  </a:cxn>
                  <a:cxn ang="0">
                    <a:pos x="T12" y="T13"/>
                  </a:cxn>
                </a:cxnLst>
                <a:rect l="0" t="0" r="r" b="b"/>
                <a:pathLst>
                  <a:path w="5" h="5">
                    <a:moveTo>
                      <a:pt x="5" y="4"/>
                    </a:moveTo>
                    <a:lnTo>
                      <a:pt x="0" y="1"/>
                    </a:lnTo>
                    <a:lnTo>
                      <a:pt x="0" y="0"/>
                    </a:lnTo>
                    <a:lnTo>
                      <a:pt x="0" y="1"/>
                    </a:lnTo>
                    <a:lnTo>
                      <a:pt x="0" y="2"/>
                    </a:lnTo>
                    <a:lnTo>
                      <a:pt x="5" y="5"/>
                    </a:lnTo>
                    <a:lnTo>
                      <a:pt x="5" y="4"/>
                    </a:lnTo>
                    <a:close/>
                  </a:path>
                </a:pathLst>
              </a:custGeom>
              <a:solidFill>
                <a:srgbClr val="63636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908" name="Freeform 404"/>
              <p:cNvSpPr/>
              <p:nvPr/>
            </p:nvSpPr>
            <p:spPr bwMode="auto">
              <a:xfrm>
                <a:off x="6032" y="3950"/>
                <a:ext cx="6" cy="4"/>
              </a:xfrm>
              <a:custGeom>
                <a:avLst/>
                <a:gdLst>
                  <a:gd name="T0" fmla="*/ 6 w 6"/>
                  <a:gd name="T1" fmla="*/ 0 h 4"/>
                  <a:gd name="T2" fmla="*/ 6 w 6"/>
                  <a:gd name="T3" fmla="*/ 0 h 4"/>
                  <a:gd name="T4" fmla="*/ 1 w 6"/>
                  <a:gd name="T5" fmla="*/ 3 h 4"/>
                  <a:gd name="T6" fmla="*/ 0 w 6"/>
                  <a:gd name="T7" fmla="*/ 3 h 4"/>
                  <a:gd name="T8" fmla="*/ 0 w 6"/>
                  <a:gd name="T9" fmla="*/ 4 h 4"/>
                  <a:gd name="T10" fmla="*/ 1 w 6"/>
                  <a:gd name="T11" fmla="*/ 4 h 4"/>
                  <a:gd name="T12" fmla="*/ 6 w 6"/>
                  <a:gd name="T13" fmla="*/ 1 h 4"/>
                  <a:gd name="T14" fmla="*/ 6 w 6"/>
                  <a:gd name="T15" fmla="*/ 1 h 4"/>
                  <a:gd name="T16" fmla="*/ 6 w 6"/>
                  <a:gd name="T17"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4">
                    <a:moveTo>
                      <a:pt x="6" y="0"/>
                    </a:moveTo>
                    <a:cubicBezTo>
                      <a:pt x="6" y="0"/>
                      <a:pt x="6" y="0"/>
                      <a:pt x="6" y="0"/>
                    </a:cubicBezTo>
                    <a:cubicBezTo>
                      <a:pt x="1" y="3"/>
                      <a:pt x="1" y="3"/>
                      <a:pt x="1" y="3"/>
                    </a:cubicBezTo>
                    <a:cubicBezTo>
                      <a:pt x="1" y="3"/>
                      <a:pt x="0" y="3"/>
                      <a:pt x="0" y="3"/>
                    </a:cubicBezTo>
                    <a:cubicBezTo>
                      <a:pt x="0" y="4"/>
                      <a:pt x="0" y="4"/>
                      <a:pt x="0" y="4"/>
                    </a:cubicBezTo>
                    <a:cubicBezTo>
                      <a:pt x="0" y="4"/>
                      <a:pt x="1" y="4"/>
                      <a:pt x="1" y="4"/>
                    </a:cubicBezTo>
                    <a:cubicBezTo>
                      <a:pt x="6" y="1"/>
                      <a:pt x="6" y="1"/>
                      <a:pt x="6" y="1"/>
                    </a:cubicBezTo>
                    <a:cubicBezTo>
                      <a:pt x="6" y="1"/>
                      <a:pt x="6" y="1"/>
                      <a:pt x="6" y="1"/>
                    </a:cubicBezTo>
                    <a:lnTo>
                      <a:pt x="6" y="0"/>
                    </a:lnTo>
                    <a:close/>
                  </a:path>
                </a:pathLst>
              </a:custGeom>
              <a:solidFill>
                <a:srgbClr val="3D3D3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909" name="Freeform 405"/>
              <p:cNvSpPr/>
              <p:nvPr/>
            </p:nvSpPr>
            <p:spPr bwMode="auto">
              <a:xfrm>
                <a:off x="6035" y="3954"/>
                <a:ext cx="13" cy="9"/>
              </a:xfrm>
              <a:custGeom>
                <a:avLst/>
                <a:gdLst>
                  <a:gd name="T0" fmla="*/ 13 w 13"/>
                  <a:gd name="T1" fmla="*/ 8 h 9"/>
                  <a:gd name="T2" fmla="*/ 0 w 13"/>
                  <a:gd name="T3" fmla="*/ 1 h 9"/>
                  <a:gd name="T4" fmla="*/ 0 w 13"/>
                  <a:gd name="T5" fmla="*/ 0 h 9"/>
                  <a:gd name="T6" fmla="*/ 0 w 13"/>
                  <a:gd name="T7" fmla="*/ 1 h 9"/>
                  <a:gd name="T8" fmla="*/ 0 w 13"/>
                  <a:gd name="T9" fmla="*/ 2 h 9"/>
                  <a:gd name="T10" fmla="*/ 13 w 13"/>
                  <a:gd name="T11" fmla="*/ 9 h 9"/>
                  <a:gd name="T12" fmla="*/ 13 w 13"/>
                  <a:gd name="T13" fmla="*/ 8 h 9"/>
                </a:gdLst>
                <a:ahLst/>
                <a:cxnLst>
                  <a:cxn ang="0">
                    <a:pos x="T0" y="T1"/>
                  </a:cxn>
                  <a:cxn ang="0">
                    <a:pos x="T2" y="T3"/>
                  </a:cxn>
                  <a:cxn ang="0">
                    <a:pos x="T4" y="T5"/>
                  </a:cxn>
                  <a:cxn ang="0">
                    <a:pos x="T6" y="T7"/>
                  </a:cxn>
                  <a:cxn ang="0">
                    <a:pos x="T8" y="T9"/>
                  </a:cxn>
                  <a:cxn ang="0">
                    <a:pos x="T10" y="T11"/>
                  </a:cxn>
                  <a:cxn ang="0">
                    <a:pos x="T12" y="T13"/>
                  </a:cxn>
                </a:cxnLst>
                <a:rect l="0" t="0" r="r" b="b"/>
                <a:pathLst>
                  <a:path w="13" h="9">
                    <a:moveTo>
                      <a:pt x="13" y="8"/>
                    </a:moveTo>
                    <a:lnTo>
                      <a:pt x="0" y="1"/>
                    </a:lnTo>
                    <a:lnTo>
                      <a:pt x="0" y="0"/>
                    </a:lnTo>
                    <a:lnTo>
                      <a:pt x="0" y="1"/>
                    </a:lnTo>
                    <a:lnTo>
                      <a:pt x="0" y="2"/>
                    </a:lnTo>
                    <a:lnTo>
                      <a:pt x="13" y="9"/>
                    </a:lnTo>
                    <a:lnTo>
                      <a:pt x="13" y="8"/>
                    </a:lnTo>
                    <a:close/>
                  </a:path>
                </a:pathLst>
              </a:custGeom>
              <a:solidFill>
                <a:srgbClr val="63636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grpSp>
        <p:grpSp>
          <p:nvGrpSpPr>
            <p:cNvPr id="9" name="Group 607"/>
            <p:cNvGrpSpPr/>
            <p:nvPr/>
          </p:nvGrpSpPr>
          <p:grpSpPr bwMode="auto">
            <a:xfrm>
              <a:off x="7553325" y="1758950"/>
              <a:ext cx="4235450" cy="4800600"/>
              <a:chOff x="4254" y="1108"/>
              <a:chExt cx="2668" cy="3024"/>
            </a:xfrm>
          </p:grpSpPr>
          <p:sp>
            <p:nvSpPr>
              <p:cNvPr id="510" name="Freeform 407"/>
              <p:cNvSpPr/>
              <p:nvPr/>
            </p:nvSpPr>
            <p:spPr bwMode="auto">
              <a:xfrm>
                <a:off x="6048" y="3959"/>
                <a:ext cx="6" cy="4"/>
              </a:xfrm>
              <a:custGeom>
                <a:avLst/>
                <a:gdLst>
                  <a:gd name="T0" fmla="*/ 6 w 6"/>
                  <a:gd name="T1" fmla="*/ 0 h 4"/>
                  <a:gd name="T2" fmla="*/ 6 w 6"/>
                  <a:gd name="T3" fmla="*/ 0 h 4"/>
                  <a:gd name="T4" fmla="*/ 1 w 6"/>
                  <a:gd name="T5" fmla="*/ 3 h 4"/>
                  <a:gd name="T6" fmla="*/ 0 w 6"/>
                  <a:gd name="T7" fmla="*/ 3 h 4"/>
                  <a:gd name="T8" fmla="*/ 0 w 6"/>
                  <a:gd name="T9" fmla="*/ 4 h 4"/>
                  <a:gd name="T10" fmla="*/ 1 w 6"/>
                  <a:gd name="T11" fmla="*/ 4 h 4"/>
                  <a:gd name="T12" fmla="*/ 6 w 6"/>
                  <a:gd name="T13" fmla="*/ 1 h 4"/>
                  <a:gd name="T14" fmla="*/ 6 w 6"/>
                  <a:gd name="T15" fmla="*/ 1 h 4"/>
                  <a:gd name="T16" fmla="*/ 6 w 6"/>
                  <a:gd name="T17"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4">
                    <a:moveTo>
                      <a:pt x="6" y="0"/>
                    </a:moveTo>
                    <a:cubicBezTo>
                      <a:pt x="6" y="0"/>
                      <a:pt x="6" y="0"/>
                      <a:pt x="6" y="0"/>
                    </a:cubicBezTo>
                    <a:cubicBezTo>
                      <a:pt x="1" y="3"/>
                      <a:pt x="1" y="3"/>
                      <a:pt x="1" y="3"/>
                    </a:cubicBezTo>
                    <a:cubicBezTo>
                      <a:pt x="1" y="3"/>
                      <a:pt x="0" y="3"/>
                      <a:pt x="0" y="3"/>
                    </a:cubicBezTo>
                    <a:cubicBezTo>
                      <a:pt x="0" y="4"/>
                      <a:pt x="0" y="4"/>
                      <a:pt x="0" y="4"/>
                    </a:cubicBezTo>
                    <a:cubicBezTo>
                      <a:pt x="0" y="4"/>
                      <a:pt x="1" y="4"/>
                      <a:pt x="1" y="4"/>
                    </a:cubicBezTo>
                    <a:cubicBezTo>
                      <a:pt x="6" y="1"/>
                      <a:pt x="6" y="1"/>
                      <a:pt x="6" y="1"/>
                    </a:cubicBezTo>
                    <a:cubicBezTo>
                      <a:pt x="6" y="1"/>
                      <a:pt x="6" y="1"/>
                      <a:pt x="6" y="1"/>
                    </a:cubicBezTo>
                    <a:lnTo>
                      <a:pt x="6" y="0"/>
                    </a:lnTo>
                    <a:close/>
                  </a:path>
                </a:pathLst>
              </a:custGeom>
              <a:solidFill>
                <a:srgbClr val="3D3D3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511" name="Freeform 408"/>
              <p:cNvSpPr/>
              <p:nvPr/>
            </p:nvSpPr>
            <p:spPr bwMode="auto">
              <a:xfrm>
                <a:off x="6011" y="3949"/>
                <a:ext cx="5" cy="4"/>
              </a:xfrm>
              <a:custGeom>
                <a:avLst/>
                <a:gdLst>
                  <a:gd name="T0" fmla="*/ 5 w 5"/>
                  <a:gd name="T1" fmla="*/ 3 h 4"/>
                  <a:gd name="T2" fmla="*/ 1 w 5"/>
                  <a:gd name="T3" fmla="*/ 1 h 4"/>
                  <a:gd name="T4" fmla="*/ 0 w 5"/>
                  <a:gd name="T5" fmla="*/ 0 h 4"/>
                  <a:gd name="T6" fmla="*/ 0 w 5"/>
                  <a:gd name="T7" fmla="*/ 1 h 4"/>
                  <a:gd name="T8" fmla="*/ 1 w 5"/>
                  <a:gd name="T9" fmla="*/ 2 h 4"/>
                  <a:gd name="T10" fmla="*/ 5 w 5"/>
                  <a:gd name="T11" fmla="*/ 4 h 4"/>
                  <a:gd name="T12" fmla="*/ 5 w 5"/>
                  <a:gd name="T13" fmla="*/ 3 h 4"/>
                </a:gdLst>
                <a:ahLst/>
                <a:cxnLst>
                  <a:cxn ang="0">
                    <a:pos x="T0" y="T1"/>
                  </a:cxn>
                  <a:cxn ang="0">
                    <a:pos x="T2" y="T3"/>
                  </a:cxn>
                  <a:cxn ang="0">
                    <a:pos x="T4" y="T5"/>
                  </a:cxn>
                  <a:cxn ang="0">
                    <a:pos x="T6" y="T7"/>
                  </a:cxn>
                  <a:cxn ang="0">
                    <a:pos x="T8" y="T9"/>
                  </a:cxn>
                  <a:cxn ang="0">
                    <a:pos x="T10" y="T11"/>
                  </a:cxn>
                  <a:cxn ang="0">
                    <a:pos x="T12" y="T13"/>
                  </a:cxn>
                </a:cxnLst>
                <a:rect l="0" t="0" r="r" b="b"/>
                <a:pathLst>
                  <a:path w="5" h="4">
                    <a:moveTo>
                      <a:pt x="5" y="3"/>
                    </a:moveTo>
                    <a:lnTo>
                      <a:pt x="1" y="1"/>
                    </a:lnTo>
                    <a:lnTo>
                      <a:pt x="0" y="0"/>
                    </a:lnTo>
                    <a:lnTo>
                      <a:pt x="0" y="1"/>
                    </a:lnTo>
                    <a:lnTo>
                      <a:pt x="1" y="2"/>
                    </a:lnTo>
                    <a:lnTo>
                      <a:pt x="5" y="4"/>
                    </a:lnTo>
                    <a:lnTo>
                      <a:pt x="5" y="3"/>
                    </a:lnTo>
                    <a:close/>
                  </a:path>
                </a:pathLst>
              </a:custGeom>
              <a:solidFill>
                <a:srgbClr val="63636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512" name="Freeform 409"/>
              <p:cNvSpPr/>
              <p:nvPr/>
            </p:nvSpPr>
            <p:spPr bwMode="auto">
              <a:xfrm>
                <a:off x="6016" y="3949"/>
                <a:ext cx="7" cy="5"/>
              </a:xfrm>
              <a:custGeom>
                <a:avLst/>
                <a:gdLst>
                  <a:gd name="T0" fmla="*/ 7 w 7"/>
                  <a:gd name="T1" fmla="*/ 0 h 5"/>
                  <a:gd name="T2" fmla="*/ 6 w 7"/>
                  <a:gd name="T3" fmla="*/ 1 h 5"/>
                  <a:gd name="T4" fmla="*/ 2 w 7"/>
                  <a:gd name="T5" fmla="*/ 3 h 5"/>
                  <a:gd name="T6" fmla="*/ 0 w 7"/>
                  <a:gd name="T7" fmla="*/ 3 h 5"/>
                  <a:gd name="T8" fmla="*/ 0 w 7"/>
                  <a:gd name="T9" fmla="*/ 4 h 5"/>
                  <a:gd name="T10" fmla="*/ 2 w 7"/>
                  <a:gd name="T11" fmla="*/ 4 h 5"/>
                  <a:gd name="T12" fmla="*/ 6 w 7"/>
                  <a:gd name="T13" fmla="*/ 2 h 5"/>
                  <a:gd name="T14" fmla="*/ 7 w 7"/>
                  <a:gd name="T15" fmla="*/ 1 h 5"/>
                  <a:gd name="T16" fmla="*/ 7 w 7"/>
                  <a:gd name="T17"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5">
                    <a:moveTo>
                      <a:pt x="7" y="0"/>
                    </a:moveTo>
                    <a:cubicBezTo>
                      <a:pt x="6" y="1"/>
                      <a:pt x="6" y="1"/>
                      <a:pt x="6" y="1"/>
                    </a:cubicBezTo>
                    <a:cubicBezTo>
                      <a:pt x="2" y="3"/>
                      <a:pt x="2" y="3"/>
                      <a:pt x="2" y="3"/>
                    </a:cubicBezTo>
                    <a:cubicBezTo>
                      <a:pt x="1" y="4"/>
                      <a:pt x="1" y="4"/>
                      <a:pt x="0" y="3"/>
                    </a:cubicBezTo>
                    <a:cubicBezTo>
                      <a:pt x="0" y="4"/>
                      <a:pt x="0" y="4"/>
                      <a:pt x="0" y="4"/>
                    </a:cubicBezTo>
                    <a:cubicBezTo>
                      <a:pt x="1" y="5"/>
                      <a:pt x="1" y="5"/>
                      <a:pt x="2" y="4"/>
                    </a:cubicBezTo>
                    <a:cubicBezTo>
                      <a:pt x="6" y="2"/>
                      <a:pt x="6" y="2"/>
                      <a:pt x="6" y="2"/>
                    </a:cubicBezTo>
                    <a:cubicBezTo>
                      <a:pt x="7" y="1"/>
                      <a:pt x="7" y="1"/>
                      <a:pt x="7" y="1"/>
                    </a:cubicBezTo>
                    <a:lnTo>
                      <a:pt x="7" y="0"/>
                    </a:lnTo>
                    <a:close/>
                  </a:path>
                </a:pathLst>
              </a:custGeom>
              <a:solidFill>
                <a:srgbClr val="3D3D3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513" name="Freeform 410"/>
              <p:cNvSpPr/>
              <p:nvPr/>
            </p:nvSpPr>
            <p:spPr bwMode="auto">
              <a:xfrm>
                <a:off x="6019" y="3954"/>
                <a:ext cx="5" cy="4"/>
              </a:xfrm>
              <a:custGeom>
                <a:avLst/>
                <a:gdLst>
                  <a:gd name="T0" fmla="*/ 5 w 5"/>
                  <a:gd name="T1" fmla="*/ 3 h 4"/>
                  <a:gd name="T2" fmla="*/ 1 w 5"/>
                  <a:gd name="T3" fmla="*/ 0 h 4"/>
                  <a:gd name="T4" fmla="*/ 0 w 5"/>
                  <a:gd name="T5" fmla="*/ 0 h 4"/>
                  <a:gd name="T6" fmla="*/ 0 w 5"/>
                  <a:gd name="T7" fmla="*/ 1 h 4"/>
                  <a:gd name="T8" fmla="*/ 1 w 5"/>
                  <a:gd name="T9" fmla="*/ 1 h 4"/>
                  <a:gd name="T10" fmla="*/ 5 w 5"/>
                  <a:gd name="T11" fmla="*/ 4 h 4"/>
                  <a:gd name="T12" fmla="*/ 5 w 5"/>
                  <a:gd name="T13" fmla="*/ 3 h 4"/>
                </a:gdLst>
                <a:ahLst/>
                <a:cxnLst>
                  <a:cxn ang="0">
                    <a:pos x="T0" y="T1"/>
                  </a:cxn>
                  <a:cxn ang="0">
                    <a:pos x="T2" y="T3"/>
                  </a:cxn>
                  <a:cxn ang="0">
                    <a:pos x="T4" y="T5"/>
                  </a:cxn>
                  <a:cxn ang="0">
                    <a:pos x="T6" y="T7"/>
                  </a:cxn>
                  <a:cxn ang="0">
                    <a:pos x="T8" y="T9"/>
                  </a:cxn>
                  <a:cxn ang="0">
                    <a:pos x="T10" y="T11"/>
                  </a:cxn>
                  <a:cxn ang="0">
                    <a:pos x="T12" y="T13"/>
                  </a:cxn>
                </a:cxnLst>
                <a:rect l="0" t="0" r="r" b="b"/>
                <a:pathLst>
                  <a:path w="5" h="4">
                    <a:moveTo>
                      <a:pt x="5" y="3"/>
                    </a:moveTo>
                    <a:lnTo>
                      <a:pt x="1" y="0"/>
                    </a:lnTo>
                    <a:lnTo>
                      <a:pt x="0" y="0"/>
                    </a:lnTo>
                    <a:lnTo>
                      <a:pt x="0" y="1"/>
                    </a:lnTo>
                    <a:lnTo>
                      <a:pt x="1" y="1"/>
                    </a:lnTo>
                    <a:lnTo>
                      <a:pt x="5" y="4"/>
                    </a:lnTo>
                    <a:lnTo>
                      <a:pt x="5" y="3"/>
                    </a:lnTo>
                    <a:close/>
                  </a:path>
                </a:pathLst>
              </a:custGeom>
              <a:solidFill>
                <a:srgbClr val="63636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514" name="Freeform 411"/>
              <p:cNvSpPr/>
              <p:nvPr/>
            </p:nvSpPr>
            <p:spPr bwMode="auto">
              <a:xfrm>
                <a:off x="6024" y="3954"/>
                <a:ext cx="7" cy="4"/>
              </a:xfrm>
              <a:custGeom>
                <a:avLst/>
                <a:gdLst>
                  <a:gd name="T0" fmla="*/ 7 w 7"/>
                  <a:gd name="T1" fmla="*/ 0 h 4"/>
                  <a:gd name="T2" fmla="*/ 6 w 7"/>
                  <a:gd name="T3" fmla="*/ 0 h 4"/>
                  <a:gd name="T4" fmla="*/ 2 w 7"/>
                  <a:gd name="T5" fmla="*/ 3 h 4"/>
                  <a:gd name="T6" fmla="*/ 0 w 7"/>
                  <a:gd name="T7" fmla="*/ 3 h 4"/>
                  <a:gd name="T8" fmla="*/ 0 w 7"/>
                  <a:gd name="T9" fmla="*/ 4 h 4"/>
                  <a:gd name="T10" fmla="*/ 2 w 7"/>
                  <a:gd name="T11" fmla="*/ 4 h 4"/>
                  <a:gd name="T12" fmla="*/ 6 w 7"/>
                  <a:gd name="T13" fmla="*/ 1 h 4"/>
                  <a:gd name="T14" fmla="*/ 7 w 7"/>
                  <a:gd name="T15" fmla="*/ 1 h 4"/>
                  <a:gd name="T16" fmla="*/ 7 w 7"/>
                  <a:gd name="T17"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4">
                    <a:moveTo>
                      <a:pt x="7" y="0"/>
                    </a:moveTo>
                    <a:cubicBezTo>
                      <a:pt x="6" y="0"/>
                      <a:pt x="6" y="0"/>
                      <a:pt x="6" y="0"/>
                    </a:cubicBezTo>
                    <a:cubicBezTo>
                      <a:pt x="2" y="3"/>
                      <a:pt x="2" y="3"/>
                      <a:pt x="2" y="3"/>
                    </a:cubicBezTo>
                    <a:cubicBezTo>
                      <a:pt x="1" y="3"/>
                      <a:pt x="1" y="3"/>
                      <a:pt x="0" y="3"/>
                    </a:cubicBezTo>
                    <a:cubicBezTo>
                      <a:pt x="0" y="4"/>
                      <a:pt x="0" y="4"/>
                      <a:pt x="0" y="4"/>
                    </a:cubicBezTo>
                    <a:cubicBezTo>
                      <a:pt x="1" y="4"/>
                      <a:pt x="1" y="4"/>
                      <a:pt x="2" y="4"/>
                    </a:cubicBezTo>
                    <a:cubicBezTo>
                      <a:pt x="6" y="1"/>
                      <a:pt x="6" y="1"/>
                      <a:pt x="6" y="1"/>
                    </a:cubicBezTo>
                    <a:cubicBezTo>
                      <a:pt x="7" y="1"/>
                      <a:pt x="7" y="1"/>
                      <a:pt x="7" y="1"/>
                    </a:cubicBezTo>
                    <a:lnTo>
                      <a:pt x="7" y="0"/>
                    </a:lnTo>
                    <a:close/>
                  </a:path>
                </a:pathLst>
              </a:custGeom>
              <a:solidFill>
                <a:srgbClr val="3D3D3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515" name="Freeform 412"/>
              <p:cNvSpPr/>
              <p:nvPr/>
            </p:nvSpPr>
            <p:spPr bwMode="auto">
              <a:xfrm>
                <a:off x="6019" y="3951"/>
                <a:ext cx="12" cy="6"/>
              </a:xfrm>
              <a:custGeom>
                <a:avLst/>
                <a:gdLst>
                  <a:gd name="T0" fmla="*/ 11 w 12"/>
                  <a:gd name="T1" fmla="*/ 2 h 6"/>
                  <a:gd name="T2" fmla="*/ 11 w 12"/>
                  <a:gd name="T3" fmla="*/ 3 h 6"/>
                  <a:gd name="T4" fmla="*/ 7 w 12"/>
                  <a:gd name="T5" fmla="*/ 6 h 6"/>
                  <a:gd name="T6" fmla="*/ 5 w 12"/>
                  <a:gd name="T7" fmla="*/ 6 h 6"/>
                  <a:gd name="T8" fmla="*/ 1 w 12"/>
                  <a:gd name="T9" fmla="*/ 3 h 6"/>
                  <a:gd name="T10" fmla="*/ 1 w 12"/>
                  <a:gd name="T11" fmla="*/ 2 h 6"/>
                  <a:gd name="T12" fmla="*/ 5 w 12"/>
                  <a:gd name="T13" fmla="*/ 0 h 6"/>
                  <a:gd name="T14" fmla="*/ 7 w 12"/>
                  <a:gd name="T15" fmla="*/ 0 h 6"/>
                  <a:gd name="T16" fmla="*/ 11 w 12"/>
                  <a:gd name="T17" fmla="*/ 2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6">
                    <a:moveTo>
                      <a:pt x="11" y="2"/>
                    </a:moveTo>
                    <a:cubicBezTo>
                      <a:pt x="12" y="3"/>
                      <a:pt x="12" y="3"/>
                      <a:pt x="11" y="3"/>
                    </a:cubicBezTo>
                    <a:cubicBezTo>
                      <a:pt x="7" y="6"/>
                      <a:pt x="7" y="6"/>
                      <a:pt x="7" y="6"/>
                    </a:cubicBezTo>
                    <a:cubicBezTo>
                      <a:pt x="6" y="6"/>
                      <a:pt x="6" y="6"/>
                      <a:pt x="5" y="6"/>
                    </a:cubicBezTo>
                    <a:cubicBezTo>
                      <a:pt x="1" y="3"/>
                      <a:pt x="1" y="3"/>
                      <a:pt x="1" y="3"/>
                    </a:cubicBezTo>
                    <a:cubicBezTo>
                      <a:pt x="0" y="3"/>
                      <a:pt x="0" y="3"/>
                      <a:pt x="1" y="2"/>
                    </a:cubicBezTo>
                    <a:cubicBezTo>
                      <a:pt x="5" y="0"/>
                      <a:pt x="5" y="0"/>
                      <a:pt x="5" y="0"/>
                    </a:cubicBezTo>
                    <a:cubicBezTo>
                      <a:pt x="6" y="0"/>
                      <a:pt x="6" y="0"/>
                      <a:pt x="7" y="0"/>
                    </a:cubicBezTo>
                    <a:lnTo>
                      <a:pt x="11" y="2"/>
                    </a:lnTo>
                    <a:close/>
                  </a:path>
                </a:pathLst>
              </a:custGeom>
              <a:solidFill>
                <a:srgbClr val="4A4A4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516" name="Freeform 413"/>
              <p:cNvSpPr/>
              <p:nvPr/>
            </p:nvSpPr>
            <p:spPr bwMode="auto">
              <a:xfrm>
                <a:off x="6027" y="3959"/>
                <a:ext cx="13" cy="8"/>
              </a:xfrm>
              <a:custGeom>
                <a:avLst/>
                <a:gdLst>
                  <a:gd name="T0" fmla="*/ 13 w 13"/>
                  <a:gd name="T1" fmla="*/ 7 h 8"/>
                  <a:gd name="T2" fmla="*/ 1 w 13"/>
                  <a:gd name="T3" fmla="*/ 0 h 8"/>
                  <a:gd name="T4" fmla="*/ 0 w 13"/>
                  <a:gd name="T5" fmla="*/ 0 h 8"/>
                  <a:gd name="T6" fmla="*/ 0 w 13"/>
                  <a:gd name="T7" fmla="*/ 0 h 8"/>
                  <a:gd name="T8" fmla="*/ 1 w 13"/>
                  <a:gd name="T9" fmla="*/ 1 h 8"/>
                  <a:gd name="T10" fmla="*/ 13 w 13"/>
                  <a:gd name="T11" fmla="*/ 8 h 8"/>
                  <a:gd name="T12" fmla="*/ 13 w 13"/>
                  <a:gd name="T13" fmla="*/ 7 h 8"/>
                </a:gdLst>
                <a:ahLst/>
                <a:cxnLst>
                  <a:cxn ang="0">
                    <a:pos x="T0" y="T1"/>
                  </a:cxn>
                  <a:cxn ang="0">
                    <a:pos x="T2" y="T3"/>
                  </a:cxn>
                  <a:cxn ang="0">
                    <a:pos x="T4" y="T5"/>
                  </a:cxn>
                  <a:cxn ang="0">
                    <a:pos x="T6" y="T7"/>
                  </a:cxn>
                  <a:cxn ang="0">
                    <a:pos x="T8" y="T9"/>
                  </a:cxn>
                  <a:cxn ang="0">
                    <a:pos x="T10" y="T11"/>
                  </a:cxn>
                  <a:cxn ang="0">
                    <a:pos x="T12" y="T13"/>
                  </a:cxn>
                </a:cxnLst>
                <a:rect l="0" t="0" r="r" b="b"/>
                <a:pathLst>
                  <a:path w="13" h="8">
                    <a:moveTo>
                      <a:pt x="13" y="7"/>
                    </a:moveTo>
                    <a:lnTo>
                      <a:pt x="1" y="0"/>
                    </a:lnTo>
                    <a:lnTo>
                      <a:pt x="0" y="0"/>
                    </a:lnTo>
                    <a:lnTo>
                      <a:pt x="0" y="0"/>
                    </a:lnTo>
                    <a:lnTo>
                      <a:pt x="1" y="1"/>
                    </a:lnTo>
                    <a:lnTo>
                      <a:pt x="13" y="8"/>
                    </a:lnTo>
                    <a:lnTo>
                      <a:pt x="13" y="7"/>
                    </a:lnTo>
                    <a:close/>
                  </a:path>
                </a:pathLst>
              </a:custGeom>
              <a:solidFill>
                <a:srgbClr val="63636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517" name="Freeform 414"/>
              <p:cNvSpPr/>
              <p:nvPr/>
            </p:nvSpPr>
            <p:spPr bwMode="auto">
              <a:xfrm>
                <a:off x="6040" y="3963"/>
                <a:ext cx="7" cy="4"/>
              </a:xfrm>
              <a:custGeom>
                <a:avLst/>
                <a:gdLst>
                  <a:gd name="T0" fmla="*/ 7 w 7"/>
                  <a:gd name="T1" fmla="*/ 0 h 4"/>
                  <a:gd name="T2" fmla="*/ 6 w 7"/>
                  <a:gd name="T3" fmla="*/ 1 h 4"/>
                  <a:gd name="T4" fmla="*/ 2 w 7"/>
                  <a:gd name="T5" fmla="*/ 3 h 4"/>
                  <a:gd name="T6" fmla="*/ 0 w 7"/>
                  <a:gd name="T7" fmla="*/ 3 h 4"/>
                  <a:gd name="T8" fmla="*/ 0 w 7"/>
                  <a:gd name="T9" fmla="*/ 4 h 4"/>
                  <a:gd name="T10" fmla="*/ 2 w 7"/>
                  <a:gd name="T11" fmla="*/ 4 h 4"/>
                  <a:gd name="T12" fmla="*/ 6 w 7"/>
                  <a:gd name="T13" fmla="*/ 2 h 4"/>
                  <a:gd name="T14" fmla="*/ 7 w 7"/>
                  <a:gd name="T15" fmla="*/ 1 h 4"/>
                  <a:gd name="T16" fmla="*/ 7 w 7"/>
                  <a:gd name="T17"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4">
                    <a:moveTo>
                      <a:pt x="7" y="0"/>
                    </a:moveTo>
                    <a:cubicBezTo>
                      <a:pt x="6" y="1"/>
                      <a:pt x="6" y="1"/>
                      <a:pt x="6" y="1"/>
                    </a:cubicBezTo>
                    <a:cubicBezTo>
                      <a:pt x="2" y="3"/>
                      <a:pt x="2" y="3"/>
                      <a:pt x="2" y="3"/>
                    </a:cubicBezTo>
                    <a:cubicBezTo>
                      <a:pt x="1" y="4"/>
                      <a:pt x="1" y="4"/>
                      <a:pt x="0" y="3"/>
                    </a:cubicBezTo>
                    <a:cubicBezTo>
                      <a:pt x="0" y="4"/>
                      <a:pt x="0" y="4"/>
                      <a:pt x="0" y="4"/>
                    </a:cubicBezTo>
                    <a:cubicBezTo>
                      <a:pt x="1" y="4"/>
                      <a:pt x="1" y="4"/>
                      <a:pt x="2" y="4"/>
                    </a:cubicBezTo>
                    <a:cubicBezTo>
                      <a:pt x="6" y="2"/>
                      <a:pt x="6" y="2"/>
                      <a:pt x="6" y="2"/>
                    </a:cubicBezTo>
                    <a:cubicBezTo>
                      <a:pt x="7" y="1"/>
                      <a:pt x="7" y="1"/>
                      <a:pt x="7" y="1"/>
                    </a:cubicBezTo>
                    <a:lnTo>
                      <a:pt x="7" y="0"/>
                    </a:lnTo>
                    <a:close/>
                  </a:path>
                </a:pathLst>
              </a:custGeom>
              <a:solidFill>
                <a:srgbClr val="3D3D3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518" name="Freeform 415"/>
              <p:cNvSpPr/>
              <p:nvPr/>
            </p:nvSpPr>
            <p:spPr bwMode="auto">
              <a:xfrm>
                <a:off x="6043" y="3938"/>
                <a:ext cx="28" cy="15"/>
              </a:xfrm>
              <a:custGeom>
                <a:avLst/>
                <a:gdLst>
                  <a:gd name="T0" fmla="*/ 27 w 28"/>
                  <a:gd name="T1" fmla="*/ 12 h 16"/>
                  <a:gd name="T2" fmla="*/ 27 w 28"/>
                  <a:gd name="T3" fmla="*/ 13 h 16"/>
                  <a:gd name="T4" fmla="*/ 23 w 28"/>
                  <a:gd name="T5" fmla="*/ 16 h 16"/>
                  <a:gd name="T6" fmla="*/ 21 w 28"/>
                  <a:gd name="T7" fmla="*/ 16 h 16"/>
                  <a:gd name="T8" fmla="*/ 1 w 28"/>
                  <a:gd name="T9" fmla="*/ 4 h 16"/>
                  <a:gd name="T10" fmla="*/ 1 w 28"/>
                  <a:gd name="T11" fmla="*/ 3 h 16"/>
                  <a:gd name="T12" fmla="*/ 5 w 28"/>
                  <a:gd name="T13" fmla="*/ 1 h 16"/>
                  <a:gd name="T14" fmla="*/ 7 w 28"/>
                  <a:gd name="T15" fmla="*/ 1 h 16"/>
                  <a:gd name="T16" fmla="*/ 27 w 28"/>
                  <a:gd name="T17" fmla="*/ 1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16">
                    <a:moveTo>
                      <a:pt x="27" y="12"/>
                    </a:moveTo>
                    <a:cubicBezTo>
                      <a:pt x="28" y="13"/>
                      <a:pt x="28" y="13"/>
                      <a:pt x="27" y="13"/>
                    </a:cubicBezTo>
                    <a:cubicBezTo>
                      <a:pt x="23" y="16"/>
                      <a:pt x="23" y="16"/>
                      <a:pt x="23" y="16"/>
                    </a:cubicBezTo>
                    <a:cubicBezTo>
                      <a:pt x="22" y="16"/>
                      <a:pt x="21" y="16"/>
                      <a:pt x="21" y="16"/>
                    </a:cubicBezTo>
                    <a:cubicBezTo>
                      <a:pt x="1" y="4"/>
                      <a:pt x="1" y="4"/>
                      <a:pt x="1" y="4"/>
                    </a:cubicBezTo>
                    <a:cubicBezTo>
                      <a:pt x="0" y="4"/>
                      <a:pt x="0" y="4"/>
                      <a:pt x="1" y="3"/>
                    </a:cubicBezTo>
                    <a:cubicBezTo>
                      <a:pt x="5" y="1"/>
                      <a:pt x="5" y="1"/>
                      <a:pt x="5" y="1"/>
                    </a:cubicBezTo>
                    <a:cubicBezTo>
                      <a:pt x="6" y="0"/>
                      <a:pt x="6" y="0"/>
                      <a:pt x="7" y="1"/>
                    </a:cubicBezTo>
                    <a:lnTo>
                      <a:pt x="27" y="12"/>
                    </a:lnTo>
                    <a:close/>
                  </a:path>
                </a:pathLst>
              </a:custGeom>
              <a:solidFill>
                <a:srgbClr val="4A4A4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519" name="Freeform 416"/>
              <p:cNvSpPr/>
              <p:nvPr/>
            </p:nvSpPr>
            <p:spPr bwMode="auto">
              <a:xfrm>
                <a:off x="6043" y="3941"/>
                <a:ext cx="21" cy="13"/>
              </a:xfrm>
              <a:custGeom>
                <a:avLst/>
                <a:gdLst>
                  <a:gd name="T0" fmla="*/ 21 w 21"/>
                  <a:gd name="T1" fmla="*/ 12 h 13"/>
                  <a:gd name="T2" fmla="*/ 1 w 21"/>
                  <a:gd name="T3" fmla="*/ 0 h 13"/>
                  <a:gd name="T4" fmla="*/ 0 w 21"/>
                  <a:gd name="T5" fmla="*/ 0 h 13"/>
                  <a:gd name="T6" fmla="*/ 0 w 21"/>
                  <a:gd name="T7" fmla="*/ 1 h 13"/>
                  <a:gd name="T8" fmla="*/ 1 w 21"/>
                  <a:gd name="T9" fmla="*/ 1 h 13"/>
                  <a:gd name="T10" fmla="*/ 21 w 21"/>
                  <a:gd name="T11" fmla="*/ 13 h 13"/>
                  <a:gd name="T12" fmla="*/ 21 w 21"/>
                  <a:gd name="T13" fmla="*/ 12 h 13"/>
                </a:gdLst>
                <a:ahLst/>
                <a:cxnLst>
                  <a:cxn ang="0">
                    <a:pos x="T0" y="T1"/>
                  </a:cxn>
                  <a:cxn ang="0">
                    <a:pos x="T2" y="T3"/>
                  </a:cxn>
                  <a:cxn ang="0">
                    <a:pos x="T4" y="T5"/>
                  </a:cxn>
                  <a:cxn ang="0">
                    <a:pos x="T6" y="T7"/>
                  </a:cxn>
                  <a:cxn ang="0">
                    <a:pos x="T8" y="T9"/>
                  </a:cxn>
                  <a:cxn ang="0">
                    <a:pos x="T10" y="T11"/>
                  </a:cxn>
                  <a:cxn ang="0">
                    <a:pos x="T12" y="T13"/>
                  </a:cxn>
                </a:cxnLst>
                <a:rect l="0" t="0" r="r" b="b"/>
                <a:pathLst>
                  <a:path w="21" h="13">
                    <a:moveTo>
                      <a:pt x="21" y="12"/>
                    </a:moveTo>
                    <a:lnTo>
                      <a:pt x="1" y="0"/>
                    </a:lnTo>
                    <a:lnTo>
                      <a:pt x="0" y="0"/>
                    </a:lnTo>
                    <a:lnTo>
                      <a:pt x="0" y="1"/>
                    </a:lnTo>
                    <a:lnTo>
                      <a:pt x="1" y="1"/>
                    </a:lnTo>
                    <a:lnTo>
                      <a:pt x="21" y="13"/>
                    </a:lnTo>
                    <a:lnTo>
                      <a:pt x="21" y="12"/>
                    </a:lnTo>
                    <a:close/>
                  </a:path>
                </a:pathLst>
              </a:custGeom>
              <a:solidFill>
                <a:srgbClr val="63636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520" name="Freeform 417"/>
              <p:cNvSpPr/>
              <p:nvPr/>
            </p:nvSpPr>
            <p:spPr bwMode="auto">
              <a:xfrm>
                <a:off x="6064" y="3950"/>
                <a:ext cx="6" cy="4"/>
              </a:xfrm>
              <a:custGeom>
                <a:avLst/>
                <a:gdLst>
                  <a:gd name="T0" fmla="*/ 6 w 6"/>
                  <a:gd name="T1" fmla="*/ 0 h 4"/>
                  <a:gd name="T2" fmla="*/ 6 w 6"/>
                  <a:gd name="T3" fmla="*/ 0 h 4"/>
                  <a:gd name="T4" fmla="*/ 2 w 6"/>
                  <a:gd name="T5" fmla="*/ 3 h 4"/>
                  <a:gd name="T6" fmla="*/ 0 w 6"/>
                  <a:gd name="T7" fmla="*/ 3 h 4"/>
                  <a:gd name="T8" fmla="*/ 0 w 6"/>
                  <a:gd name="T9" fmla="*/ 4 h 4"/>
                  <a:gd name="T10" fmla="*/ 2 w 6"/>
                  <a:gd name="T11" fmla="*/ 4 h 4"/>
                  <a:gd name="T12" fmla="*/ 6 w 6"/>
                  <a:gd name="T13" fmla="*/ 1 h 4"/>
                  <a:gd name="T14" fmla="*/ 6 w 6"/>
                  <a:gd name="T15" fmla="*/ 1 h 4"/>
                  <a:gd name="T16" fmla="*/ 6 w 6"/>
                  <a:gd name="T17"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4">
                    <a:moveTo>
                      <a:pt x="6" y="0"/>
                    </a:moveTo>
                    <a:cubicBezTo>
                      <a:pt x="6" y="0"/>
                      <a:pt x="6" y="0"/>
                      <a:pt x="6" y="0"/>
                    </a:cubicBezTo>
                    <a:cubicBezTo>
                      <a:pt x="2" y="3"/>
                      <a:pt x="2" y="3"/>
                      <a:pt x="2" y="3"/>
                    </a:cubicBezTo>
                    <a:cubicBezTo>
                      <a:pt x="1" y="3"/>
                      <a:pt x="0" y="3"/>
                      <a:pt x="0" y="3"/>
                    </a:cubicBezTo>
                    <a:cubicBezTo>
                      <a:pt x="0" y="4"/>
                      <a:pt x="0" y="4"/>
                      <a:pt x="0" y="4"/>
                    </a:cubicBezTo>
                    <a:cubicBezTo>
                      <a:pt x="0" y="4"/>
                      <a:pt x="1" y="4"/>
                      <a:pt x="2" y="4"/>
                    </a:cubicBezTo>
                    <a:cubicBezTo>
                      <a:pt x="6" y="1"/>
                      <a:pt x="6" y="1"/>
                      <a:pt x="6" y="1"/>
                    </a:cubicBezTo>
                    <a:cubicBezTo>
                      <a:pt x="6" y="1"/>
                      <a:pt x="6" y="1"/>
                      <a:pt x="6" y="1"/>
                    </a:cubicBezTo>
                    <a:lnTo>
                      <a:pt x="6" y="0"/>
                    </a:lnTo>
                    <a:close/>
                  </a:path>
                </a:pathLst>
              </a:custGeom>
              <a:solidFill>
                <a:srgbClr val="3D3D3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521" name="Freeform 418"/>
              <p:cNvSpPr/>
              <p:nvPr/>
            </p:nvSpPr>
            <p:spPr bwMode="auto">
              <a:xfrm>
                <a:off x="6054" y="3968"/>
                <a:ext cx="4" cy="4"/>
              </a:xfrm>
              <a:custGeom>
                <a:avLst/>
                <a:gdLst>
                  <a:gd name="T0" fmla="*/ 0 w 4"/>
                  <a:gd name="T1" fmla="*/ 4 h 4"/>
                  <a:gd name="T2" fmla="*/ 4 w 4"/>
                  <a:gd name="T3" fmla="*/ 1 h 4"/>
                  <a:gd name="T4" fmla="*/ 4 w 4"/>
                  <a:gd name="T5" fmla="*/ 0 h 4"/>
                  <a:gd name="T6" fmla="*/ 0 w 4"/>
                  <a:gd name="T7" fmla="*/ 2 h 4"/>
                  <a:gd name="T8" fmla="*/ 0 w 4"/>
                  <a:gd name="T9" fmla="*/ 4 h 4"/>
                </a:gdLst>
                <a:ahLst/>
                <a:cxnLst>
                  <a:cxn ang="0">
                    <a:pos x="T0" y="T1"/>
                  </a:cxn>
                  <a:cxn ang="0">
                    <a:pos x="T2" y="T3"/>
                  </a:cxn>
                  <a:cxn ang="0">
                    <a:pos x="T4" y="T5"/>
                  </a:cxn>
                  <a:cxn ang="0">
                    <a:pos x="T6" y="T7"/>
                  </a:cxn>
                  <a:cxn ang="0">
                    <a:pos x="T8" y="T9"/>
                  </a:cxn>
                </a:cxnLst>
                <a:rect l="0" t="0" r="r" b="b"/>
                <a:pathLst>
                  <a:path w="4" h="4">
                    <a:moveTo>
                      <a:pt x="0" y="4"/>
                    </a:moveTo>
                    <a:lnTo>
                      <a:pt x="4" y="1"/>
                    </a:lnTo>
                    <a:lnTo>
                      <a:pt x="4" y="0"/>
                    </a:lnTo>
                    <a:lnTo>
                      <a:pt x="0" y="2"/>
                    </a:lnTo>
                    <a:lnTo>
                      <a:pt x="0" y="4"/>
                    </a:lnTo>
                    <a:close/>
                  </a:path>
                </a:pathLst>
              </a:custGeom>
              <a:solidFill>
                <a:srgbClr val="1C1C1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522" name="Freeform 419"/>
              <p:cNvSpPr/>
              <p:nvPr/>
            </p:nvSpPr>
            <p:spPr bwMode="auto">
              <a:xfrm>
                <a:off x="6061" y="3964"/>
                <a:ext cx="4" cy="4"/>
              </a:xfrm>
              <a:custGeom>
                <a:avLst/>
                <a:gdLst>
                  <a:gd name="T0" fmla="*/ 0 w 4"/>
                  <a:gd name="T1" fmla="*/ 4 h 4"/>
                  <a:gd name="T2" fmla="*/ 4 w 4"/>
                  <a:gd name="T3" fmla="*/ 1 h 4"/>
                  <a:gd name="T4" fmla="*/ 4 w 4"/>
                  <a:gd name="T5" fmla="*/ 0 h 4"/>
                  <a:gd name="T6" fmla="*/ 0 w 4"/>
                  <a:gd name="T7" fmla="*/ 2 h 4"/>
                  <a:gd name="T8" fmla="*/ 0 w 4"/>
                  <a:gd name="T9" fmla="*/ 4 h 4"/>
                </a:gdLst>
                <a:ahLst/>
                <a:cxnLst>
                  <a:cxn ang="0">
                    <a:pos x="T0" y="T1"/>
                  </a:cxn>
                  <a:cxn ang="0">
                    <a:pos x="T2" y="T3"/>
                  </a:cxn>
                  <a:cxn ang="0">
                    <a:pos x="T4" y="T5"/>
                  </a:cxn>
                  <a:cxn ang="0">
                    <a:pos x="T6" y="T7"/>
                  </a:cxn>
                  <a:cxn ang="0">
                    <a:pos x="T8" y="T9"/>
                  </a:cxn>
                </a:cxnLst>
                <a:rect l="0" t="0" r="r" b="b"/>
                <a:pathLst>
                  <a:path w="4" h="4">
                    <a:moveTo>
                      <a:pt x="0" y="4"/>
                    </a:moveTo>
                    <a:lnTo>
                      <a:pt x="4" y="1"/>
                    </a:lnTo>
                    <a:lnTo>
                      <a:pt x="4" y="0"/>
                    </a:lnTo>
                    <a:lnTo>
                      <a:pt x="0" y="2"/>
                    </a:lnTo>
                    <a:lnTo>
                      <a:pt x="0" y="4"/>
                    </a:lnTo>
                    <a:close/>
                  </a:path>
                </a:pathLst>
              </a:custGeom>
              <a:solidFill>
                <a:srgbClr val="1C1C1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523" name="Freeform 420"/>
              <p:cNvSpPr/>
              <p:nvPr/>
            </p:nvSpPr>
            <p:spPr bwMode="auto">
              <a:xfrm>
                <a:off x="5994" y="3851"/>
                <a:ext cx="34" cy="72"/>
              </a:xfrm>
              <a:custGeom>
                <a:avLst/>
                <a:gdLst>
                  <a:gd name="T0" fmla="*/ 32 w 34"/>
                  <a:gd name="T1" fmla="*/ 55 h 72"/>
                  <a:gd name="T2" fmla="*/ 32 w 34"/>
                  <a:gd name="T3" fmla="*/ 12 h 72"/>
                  <a:gd name="T4" fmla="*/ 12 w 34"/>
                  <a:gd name="T5" fmla="*/ 3 h 72"/>
                  <a:gd name="T6" fmla="*/ 2 w 34"/>
                  <a:gd name="T7" fmla="*/ 13 h 72"/>
                  <a:gd name="T8" fmla="*/ 2 w 34"/>
                  <a:gd name="T9" fmla="*/ 36 h 72"/>
                  <a:gd name="T10" fmla="*/ 8 w 34"/>
                  <a:gd name="T11" fmla="*/ 72 h 72"/>
                  <a:gd name="T12" fmla="*/ 32 w 34"/>
                  <a:gd name="T13" fmla="*/ 55 h 72"/>
                </a:gdLst>
                <a:ahLst/>
                <a:cxnLst>
                  <a:cxn ang="0">
                    <a:pos x="T0" y="T1"/>
                  </a:cxn>
                  <a:cxn ang="0">
                    <a:pos x="T2" y="T3"/>
                  </a:cxn>
                  <a:cxn ang="0">
                    <a:pos x="T4" y="T5"/>
                  </a:cxn>
                  <a:cxn ang="0">
                    <a:pos x="T6" y="T7"/>
                  </a:cxn>
                  <a:cxn ang="0">
                    <a:pos x="T8" y="T9"/>
                  </a:cxn>
                  <a:cxn ang="0">
                    <a:pos x="T10" y="T11"/>
                  </a:cxn>
                  <a:cxn ang="0">
                    <a:pos x="T12" y="T13"/>
                  </a:cxn>
                </a:cxnLst>
                <a:rect l="0" t="0" r="r" b="b"/>
                <a:pathLst>
                  <a:path w="34" h="72">
                    <a:moveTo>
                      <a:pt x="32" y="55"/>
                    </a:moveTo>
                    <a:cubicBezTo>
                      <a:pt x="32" y="55"/>
                      <a:pt x="30" y="21"/>
                      <a:pt x="32" y="12"/>
                    </a:cubicBezTo>
                    <a:cubicBezTo>
                      <a:pt x="34" y="4"/>
                      <a:pt x="20" y="0"/>
                      <a:pt x="12" y="3"/>
                    </a:cubicBezTo>
                    <a:cubicBezTo>
                      <a:pt x="6" y="5"/>
                      <a:pt x="3" y="7"/>
                      <a:pt x="2" y="13"/>
                    </a:cubicBezTo>
                    <a:cubicBezTo>
                      <a:pt x="0" y="20"/>
                      <a:pt x="2" y="34"/>
                      <a:pt x="2" y="36"/>
                    </a:cubicBezTo>
                    <a:cubicBezTo>
                      <a:pt x="4" y="60"/>
                      <a:pt x="8" y="72"/>
                      <a:pt x="8" y="72"/>
                    </a:cubicBezTo>
                    <a:lnTo>
                      <a:pt x="32" y="55"/>
                    </a:lnTo>
                    <a:close/>
                  </a:path>
                </a:pathLst>
              </a:custGeom>
              <a:solidFill>
                <a:srgbClr val="1EC16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524" name="Freeform 421"/>
              <p:cNvSpPr/>
              <p:nvPr/>
            </p:nvSpPr>
            <p:spPr bwMode="auto">
              <a:xfrm>
                <a:off x="6003" y="3890"/>
                <a:ext cx="24" cy="29"/>
              </a:xfrm>
              <a:custGeom>
                <a:avLst/>
                <a:gdLst>
                  <a:gd name="T0" fmla="*/ 5 w 24"/>
                  <a:gd name="T1" fmla="*/ 13 h 29"/>
                  <a:gd name="T2" fmla="*/ 10 w 24"/>
                  <a:gd name="T3" fmla="*/ 16 h 29"/>
                  <a:gd name="T4" fmla="*/ 16 w 24"/>
                  <a:gd name="T5" fmla="*/ 21 h 29"/>
                  <a:gd name="T6" fmla="*/ 22 w 24"/>
                  <a:gd name="T7" fmla="*/ 23 h 29"/>
                  <a:gd name="T8" fmla="*/ 22 w 24"/>
                  <a:gd name="T9" fmla="*/ 14 h 29"/>
                  <a:gd name="T10" fmla="*/ 4 w 24"/>
                  <a:gd name="T11" fmla="*/ 2 h 29"/>
                  <a:gd name="T12" fmla="*/ 5 w 24"/>
                  <a:gd name="T13" fmla="*/ 13 h 29"/>
                </a:gdLst>
                <a:ahLst/>
                <a:cxnLst>
                  <a:cxn ang="0">
                    <a:pos x="T0" y="T1"/>
                  </a:cxn>
                  <a:cxn ang="0">
                    <a:pos x="T2" y="T3"/>
                  </a:cxn>
                  <a:cxn ang="0">
                    <a:pos x="T4" y="T5"/>
                  </a:cxn>
                  <a:cxn ang="0">
                    <a:pos x="T6" y="T7"/>
                  </a:cxn>
                  <a:cxn ang="0">
                    <a:pos x="T8" y="T9"/>
                  </a:cxn>
                  <a:cxn ang="0">
                    <a:pos x="T10" y="T11"/>
                  </a:cxn>
                  <a:cxn ang="0">
                    <a:pos x="T12" y="T13"/>
                  </a:cxn>
                </a:cxnLst>
                <a:rect l="0" t="0" r="r" b="b"/>
                <a:pathLst>
                  <a:path w="24" h="29">
                    <a:moveTo>
                      <a:pt x="5" y="13"/>
                    </a:moveTo>
                    <a:cubicBezTo>
                      <a:pt x="7" y="17"/>
                      <a:pt x="6" y="17"/>
                      <a:pt x="10" y="16"/>
                    </a:cubicBezTo>
                    <a:cubicBezTo>
                      <a:pt x="12" y="15"/>
                      <a:pt x="17" y="16"/>
                      <a:pt x="16" y="21"/>
                    </a:cubicBezTo>
                    <a:cubicBezTo>
                      <a:pt x="16" y="25"/>
                      <a:pt x="20" y="29"/>
                      <a:pt x="22" y="23"/>
                    </a:cubicBezTo>
                    <a:cubicBezTo>
                      <a:pt x="22" y="22"/>
                      <a:pt x="24" y="17"/>
                      <a:pt x="22" y="14"/>
                    </a:cubicBezTo>
                    <a:cubicBezTo>
                      <a:pt x="15" y="2"/>
                      <a:pt x="8" y="0"/>
                      <a:pt x="4" y="2"/>
                    </a:cubicBezTo>
                    <a:cubicBezTo>
                      <a:pt x="0" y="4"/>
                      <a:pt x="3" y="8"/>
                      <a:pt x="5" y="13"/>
                    </a:cubicBezTo>
                    <a:close/>
                  </a:path>
                </a:pathLst>
              </a:custGeom>
              <a:solidFill>
                <a:srgbClr val="F2CEB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525" name="Freeform 422"/>
              <p:cNvSpPr/>
              <p:nvPr/>
            </p:nvSpPr>
            <p:spPr bwMode="auto">
              <a:xfrm>
                <a:off x="5993" y="3892"/>
                <a:ext cx="33" cy="41"/>
              </a:xfrm>
              <a:custGeom>
                <a:avLst/>
                <a:gdLst>
                  <a:gd name="T0" fmla="*/ 5 w 33"/>
                  <a:gd name="T1" fmla="*/ 4 h 41"/>
                  <a:gd name="T2" fmla="*/ 15 w 33"/>
                  <a:gd name="T3" fmla="*/ 0 h 41"/>
                  <a:gd name="T4" fmla="*/ 26 w 33"/>
                  <a:gd name="T5" fmla="*/ 6 h 41"/>
                  <a:gd name="T6" fmla="*/ 27 w 33"/>
                  <a:gd name="T7" fmla="*/ 8 h 41"/>
                  <a:gd name="T8" fmla="*/ 30 w 33"/>
                  <a:gd name="T9" fmla="*/ 23 h 41"/>
                  <a:gd name="T10" fmla="*/ 33 w 33"/>
                  <a:gd name="T11" fmla="*/ 39 h 41"/>
                  <a:gd name="T12" fmla="*/ 29 w 33"/>
                  <a:gd name="T13" fmla="*/ 39 h 41"/>
                  <a:gd name="T14" fmla="*/ 24 w 33"/>
                  <a:gd name="T15" fmla="*/ 30 h 41"/>
                  <a:gd name="T16" fmla="*/ 9 w 33"/>
                  <a:gd name="T17" fmla="*/ 29 h 41"/>
                  <a:gd name="T18" fmla="*/ 3 w 33"/>
                  <a:gd name="T19" fmla="*/ 15 h 41"/>
                  <a:gd name="T20" fmla="*/ 5 w 33"/>
                  <a:gd name="T21" fmla="*/ 4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3" h="41">
                    <a:moveTo>
                      <a:pt x="5" y="4"/>
                    </a:moveTo>
                    <a:cubicBezTo>
                      <a:pt x="5" y="4"/>
                      <a:pt x="12" y="0"/>
                      <a:pt x="15" y="0"/>
                    </a:cubicBezTo>
                    <a:cubicBezTo>
                      <a:pt x="23" y="0"/>
                      <a:pt x="26" y="6"/>
                      <a:pt x="26" y="6"/>
                    </a:cubicBezTo>
                    <a:cubicBezTo>
                      <a:pt x="27" y="8"/>
                      <a:pt x="27" y="8"/>
                      <a:pt x="27" y="8"/>
                    </a:cubicBezTo>
                    <a:cubicBezTo>
                      <a:pt x="30" y="23"/>
                      <a:pt x="30" y="23"/>
                      <a:pt x="30" y="23"/>
                    </a:cubicBezTo>
                    <a:cubicBezTo>
                      <a:pt x="30" y="23"/>
                      <a:pt x="33" y="34"/>
                      <a:pt x="33" y="39"/>
                    </a:cubicBezTo>
                    <a:cubicBezTo>
                      <a:pt x="33" y="41"/>
                      <a:pt x="31" y="41"/>
                      <a:pt x="29" y="39"/>
                    </a:cubicBezTo>
                    <a:cubicBezTo>
                      <a:pt x="28" y="38"/>
                      <a:pt x="26" y="30"/>
                      <a:pt x="24" y="30"/>
                    </a:cubicBezTo>
                    <a:cubicBezTo>
                      <a:pt x="15" y="32"/>
                      <a:pt x="9" y="29"/>
                      <a:pt x="9" y="29"/>
                    </a:cubicBezTo>
                    <a:cubicBezTo>
                      <a:pt x="3" y="15"/>
                      <a:pt x="3" y="15"/>
                      <a:pt x="3" y="15"/>
                    </a:cubicBezTo>
                    <a:cubicBezTo>
                      <a:pt x="1" y="11"/>
                      <a:pt x="0" y="6"/>
                      <a:pt x="5" y="4"/>
                    </a:cubicBezTo>
                    <a:close/>
                  </a:path>
                </a:pathLst>
              </a:custGeom>
              <a:solidFill>
                <a:srgbClr val="F2CEB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526" name="Freeform 423"/>
              <p:cNvSpPr/>
              <p:nvPr/>
            </p:nvSpPr>
            <p:spPr bwMode="auto">
              <a:xfrm>
                <a:off x="5934" y="3840"/>
                <a:ext cx="108" cy="136"/>
              </a:xfrm>
              <a:custGeom>
                <a:avLst/>
                <a:gdLst>
                  <a:gd name="T0" fmla="*/ 6 w 108"/>
                  <a:gd name="T1" fmla="*/ 1 h 137"/>
                  <a:gd name="T2" fmla="*/ 1 w 108"/>
                  <a:gd name="T3" fmla="*/ 1 h 137"/>
                  <a:gd name="T4" fmla="*/ 0 w 108"/>
                  <a:gd name="T5" fmla="*/ 1 h 137"/>
                  <a:gd name="T6" fmla="*/ 103 w 108"/>
                  <a:gd name="T7" fmla="*/ 62 h 137"/>
                  <a:gd name="T8" fmla="*/ 105 w 108"/>
                  <a:gd name="T9" fmla="*/ 137 h 137"/>
                  <a:gd name="T10" fmla="*/ 108 w 108"/>
                  <a:gd name="T11" fmla="*/ 136 h 137"/>
                  <a:gd name="T12" fmla="*/ 108 w 108"/>
                  <a:gd name="T13" fmla="*/ 64 h 137"/>
                  <a:gd name="T14" fmla="*/ 103 w 108"/>
                  <a:gd name="T15" fmla="*/ 57 h 137"/>
                  <a:gd name="T16" fmla="*/ 6 w 108"/>
                  <a:gd name="T17" fmla="*/ 1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8" h="137">
                    <a:moveTo>
                      <a:pt x="6" y="1"/>
                    </a:moveTo>
                    <a:cubicBezTo>
                      <a:pt x="5" y="0"/>
                      <a:pt x="3" y="0"/>
                      <a:pt x="1" y="1"/>
                    </a:cubicBezTo>
                    <a:cubicBezTo>
                      <a:pt x="0" y="1"/>
                      <a:pt x="0" y="1"/>
                      <a:pt x="0" y="1"/>
                    </a:cubicBezTo>
                    <a:cubicBezTo>
                      <a:pt x="103" y="62"/>
                      <a:pt x="103" y="62"/>
                      <a:pt x="103" y="62"/>
                    </a:cubicBezTo>
                    <a:cubicBezTo>
                      <a:pt x="105" y="137"/>
                      <a:pt x="105" y="137"/>
                      <a:pt x="105" y="137"/>
                    </a:cubicBezTo>
                    <a:cubicBezTo>
                      <a:pt x="108" y="136"/>
                      <a:pt x="108" y="136"/>
                      <a:pt x="108" y="136"/>
                    </a:cubicBezTo>
                    <a:cubicBezTo>
                      <a:pt x="108" y="64"/>
                      <a:pt x="108" y="64"/>
                      <a:pt x="108" y="64"/>
                    </a:cubicBezTo>
                    <a:cubicBezTo>
                      <a:pt x="108" y="61"/>
                      <a:pt x="106" y="58"/>
                      <a:pt x="103" y="57"/>
                    </a:cubicBezTo>
                    <a:lnTo>
                      <a:pt x="6" y="1"/>
                    </a:lnTo>
                    <a:close/>
                  </a:path>
                </a:pathLst>
              </a:custGeom>
              <a:solidFill>
                <a:srgbClr val="8E8D8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527" name="Freeform 424"/>
              <p:cNvSpPr/>
              <p:nvPr/>
            </p:nvSpPr>
            <p:spPr bwMode="auto">
              <a:xfrm>
                <a:off x="5932" y="3841"/>
                <a:ext cx="107" cy="135"/>
              </a:xfrm>
              <a:custGeom>
                <a:avLst/>
                <a:gdLst>
                  <a:gd name="T0" fmla="*/ 103 w 107"/>
                  <a:gd name="T1" fmla="*/ 57 h 136"/>
                  <a:gd name="T2" fmla="*/ 107 w 107"/>
                  <a:gd name="T3" fmla="*/ 65 h 136"/>
                  <a:gd name="T4" fmla="*/ 107 w 107"/>
                  <a:gd name="T5" fmla="*/ 136 h 136"/>
                  <a:gd name="T6" fmla="*/ 0 w 107"/>
                  <a:gd name="T7" fmla="*/ 75 h 136"/>
                  <a:gd name="T8" fmla="*/ 0 w 107"/>
                  <a:gd name="T9" fmla="*/ 3 h 136"/>
                  <a:gd name="T10" fmla="*/ 5 w 107"/>
                  <a:gd name="T11" fmla="*/ 1 h 136"/>
                  <a:gd name="T12" fmla="*/ 103 w 107"/>
                  <a:gd name="T13" fmla="*/ 57 h 136"/>
                </a:gdLst>
                <a:ahLst/>
                <a:cxnLst>
                  <a:cxn ang="0">
                    <a:pos x="T0" y="T1"/>
                  </a:cxn>
                  <a:cxn ang="0">
                    <a:pos x="T2" y="T3"/>
                  </a:cxn>
                  <a:cxn ang="0">
                    <a:pos x="T4" y="T5"/>
                  </a:cxn>
                  <a:cxn ang="0">
                    <a:pos x="T6" y="T7"/>
                  </a:cxn>
                  <a:cxn ang="0">
                    <a:pos x="T8" y="T9"/>
                  </a:cxn>
                  <a:cxn ang="0">
                    <a:pos x="T10" y="T11"/>
                  </a:cxn>
                  <a:cxn ang="0">
                    <a:pos x="T12" y="T13"/>
                  </a:cxn>
                </a:cxnLst>
                <a:rect l="0" t="0" r="r" b="b"/>
                <a:pathLst>
                  <a:path w="107" h="136">
                    <a:moveTo>
                      <a:pt x="103" y="57"/>
                    </a:moveTo>
                    <a:cubicBezTo>
                      <a:pt x="105" y="59"/>
                      <a:pt x="107" y="62"/>
                      <a:pt x="107" y="65"/>
                    </a:cubicBezTo>
                    <a:cubicBezTo>
                      <a:pt x="107" y="136"/>
                      <a:pt x="107" y="136"/>
                      <a:pt x="107" y="136"/>
                    </a:cubicBezTo>
                    <a:cubicBezTo>
                      <a:pt x="0" y="75"/>
                      <a:pt x="0" y="75"/>
                      <a:pt x="0" y="75"/>
                    </a:cubicBezTo>
                    <a:cubicBezTo>
                      <a:pt x="0" y="3"/>
                      <a:pt x="0" y="3"/>
                      <a:pt x="0" y="3"/>
                    </a:cubicBezTo>
                    <a:cubicBezTo>
                      <a:pt x="0" y="1"/>
                      <a:pt x="3" y="0"/>
                      <a:pt x="5" y="1"/>
                    </a:cubicBezTo>
                    <a:lnTo>
                      <a:pt x="103" y="57"/>
                    </a:lnTo>
                    <a:close/>
                  </a:path>
                </a:pathLst>
              </a:custGeom>
              <a:solidFill>
                <a:srgbClr val="D8D7D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528" name="Freeform 425"/>
              <p:cNvSpPr/>
              <p:nvPr/>
            </p:nvSpPr>
            <p:spPr bwMode="auto">
              <a:xfrm>
                <a:off x="6079" y="3907"/>
                <a:ext cx="6" cy="10"/>
              </a:xfrm>
              <a:custGeom>
                <a:avLst/>
                <a:gdLst>
                  <a:gd name="T0" fmla="*/ 2 w 6"/>
                  <a:gd name="T1" fmla="*/ 0 h 10"/>
                  <a:gd name="T2" fmla="*/ 6 w 6"/>
                  <a:gd name="T3" fmla="*/ 6 h 10"/>
                  <a:gd name="T4" fmla="*/ 4 w 6"/>
                  <a:gd name="T5" fmla="*/ 10 h 10"/>
                  <a:gd name="T6" fmla="*/ 0 w 6"/>
                  <a:gd name="T7" fmla="*/ 6 h 10"/>
                  <a:gd name="T8" fmla="*/ 2 w 6"/>
                  <a:gd name="T9" fmla="*/ 0 h 10"/>
                </a:gdLst>
                <a:ahLst/>
                <a:cxnLst>
                  <a:cxn ang="0">
                    <a:pos x="T0" y="T1"/>
                  </a:cxn>
                  <a:cxn ang="0">
                    <a:pos x="T2" y="T3"/>
                  </a:cxn>
                  <a:cxn ang="0">
                    <a:pos x="T4" y="T5"/>
                  </a:cxn>
                  <a:cxn ang="0">
                    <a:pos x="T6" y="T7"/>
                  </a:cxn>
                  <a:cxn ang="0">
                    <a:pos x="T8" y="T9"/>
                  </a:cxn>
                </a:cxnLst>
                <a:rect l="0" t="0" r="r" b="b"/>
                <a:pathLst>
                  <a:path w="6" h="10">
                    <a:moveTo>
                      <a:pt x="2" y="0"/>
                    </a:moveTo>
                    <a:cubicBezTo>
                      <a:pt x="2" y="0"/>
                      <a:pt x="5" y="4"/>
                      <a:pt x="6" y="6"/>
                    </a:cubicBezTo>
                    <a:cubicBezTo>
                      <a:pt x="6" y="8"/>
                      <a:pt x="6" y="10"/>
                      <a:pt x="4" y="10"/>
                    </a:cubicBezTo>
                    <a:cubicBezTo>
                      <a:pt x="2" y="10"/>
                      <a:pt x="0" y="6"/>
                      <a:pt x="0" y="6"/>
                    </a:cubicBezTo>
                    <a:lnTo>
                      <a:pt x="2" y="0"/>
                    </a:lnTo>
                    <a:close/>
                  </a:path>
                </a:pathLst>
              </a:custGeom>
              <a:solidFill>
                <a:srgbClr val="7B878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529" name="Freeform 426"/>
              <p:cNvSpPr/>
              <p:nvPr/>
            </p:nvSpPr>
            <p:spPr bwMode="auto">
              <a:xfrm>
                <a:off x="6040" y="3894"/>
                <a:ext cx="41" cy="17"/>
              </a:xfrm>
              <a:custGeom>
                <a:avLst/>
                <a:gdLst>
                  <a:gd name="T0" fmla="*/ 28 w 41"/>
                  <a:gd name="T1" fmla="*/ 16 h 17"/>
                  <a:gd name="T2" fmla="*/ 17 w 41"/>
                  <a:gd name="T3" fmla="*/ 8 h 17"/>
                  <a:gd name="T4" fmla="*/ 4 w 41"/>
                  <a:gd name="T5" fmla="*/ 8 h 17"/>
                  <a:gd name="T6" fmla="*/ 2 w 41"/>
                  <a:gd name="T7" fmla="*/ 2 h 17"/>
                  <a:gd name="T8" fmla="*/ 16 w 41"/>
                  <a:gd name="T9" fmla="*/ 1 h 17"/>
                  <a:gd name="T10" fmla="*/ 39 w 41"/>
                  <a:gd name="T11" fmla="*/ 7 h 17"/>
                  <a:gd name="T12" fmla="*/ 28 w 41"/>
                  <a:gd name="T13" fmla="*/ 16 h 17"/>
                </a:gdLst>
                <a:ahLst/>
                <a:cxnLst>
                  <a:cxn ang="0">
                    <a:pos x="T0" y="T1"/>
                  </a:cxn>
                  <a:cxn ang="0">
                    <a:pos x="T2" y="T3"/>
                  </a:cxn>
                  <a:cxn ang="0">
                    <a:pos x="T4" y="T5"/>
                  </a:cxn>
                  <a:cxn ang="0">
                    <a:pos x="T6" y="T7"/>
                  </a:cxn>
                  <a:cxn ang="0">
                    <a:pos x="T8" y="T9"/>
                  </a:cxn>
                  <a:cxn ang="0">
                    <a:pos x="T10" y="T11"/>
                  </a:cxn>
                  <a:cxn ang="0">
                    <a:pos x="T12" y="T13"/>
                  </a:cxn>
                </a:cxnLst>
                <a:rect l="0" t="0" r="r" b="b"/>
                <a:pathLst>
                  <a:path w="41" h="17">
                    <a:moveTo>
                      <a:pt x="28" y="16"/>
                    </a:moveTo>
                    <a:cubicBezTo>
                      <a:pt x="24" y="17"/>
                      <a:pt x="19" y="12"/>
                      <a:pt x="17" y="8"/>
                    </a:cubicBezTo>
                    <a:cubicBezTo>
                      <a:pt x="17" y="7"/>
                      <a:pt x="8" y="9"/>
                      <a:pt x="4" y="8"/>
                    </a:cubicBezTo>
                    <a:cubicBezTo>
                      <a:pt x="0" y="7"/>
                      <a:pt x="1" y="3"/>
                      <a:pt x="2" y="2"/>
                    </a:cubicBezTo>
                    <a:cubicBezTo>
                      <a:pt x="2" y="1"/>
                      <a:pt x="7" y="1"/>
                      <a:pt x="16" y="1"/>
                    </a:cubicBezTo>
                    <a:cubicBezTo>
                      <a:pt x="28" y="0"/>
                      <a:pt x="38" y="2"/>
                      <a:pt x="39" y="7"/>
                    </a:cubicBezTo>
                    <a:cubicBezTo>
                      <a:pt x="41" y="11"/>
                      <a:pt x="33" y="14"/>
                      <a:pt x="28" y="16"/>
                    </a:cubicBezTo>
                    <a:close/>
                  </a:path>
                </a:pathLst>
              </a:custGeom>
              <a:solidFill>
                <a:srgbClr val="F2CEB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530" name="Freeform 427"/>
              <p:cNvSpPr/>
              <p:nvPr/>
            </p:nvSpPr>
            <p:spPr bwMode="auto">
              <a:xfrm>
                <a:off x="6028" y="3894"/>
                <a:ext cx="58" cy="34"/>
              </a:xfrm>
              <a:custGeom>
                <a:avLst/>
                <a:gdLst>
                  <a:gd name="T0" fmla="*/ 56 w 58"/>
                  <a:gd name="T1" fmla="*/ 13 h 34"/>
                  <a:gd name="T2" fmla="*/ 47 w 58"/>
                  <a:gd name="T3" fmla="*/ 2 h 34"/>
                  <a:gd name="T4" fmla="*/ 18 w 58"/>
                  <a:gd name="T5" fmla="*/ 8 h 34"/>
                  <a:gd name="T6" fmla="*/ 1 w 58"/>
                  <a:gd name="T7" fmla="*/ 24 h 34"/>
                  <a:gd name="T8" fmla="*/ 5 w 58"/>
                  <a:gd name="T9" fmla="*/ 29 h 34"/>
                  <a:gd name="T10" fmla="*/ 20 w 58"/>
                  <a:gd name="T11" fmla="*/ 31 h 34"/>
                  <a:gd name="T12" fmla="*/ 39 w 58"/>
                  <a:gd name="T13" fmla="*/ 25 h 34"/>
                  <a:gd name="T14" fmla="*/ 56 w 58"/>
                  <a:gd name="T15" fmla="*/ 13 h 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34">
                    <a:moveTo>
                      <a:pt x="56" y="13"/>
                    </a:moveTo>
                    <a:cubicBezTo>
                      <a:pt x="53" y="0"/>
                      <a:pt x="47" y="2"/>
                      <a:pt x="47" y="2"/>
                    </a:cubicBezTo>
                    <a:cubicBezTo>
                      <a:pt x="47" y="2"/>
                      <a:pt x="23" y="5"/>
                      <a:pt x="18" y="8"/>
                    </a:cubicBezTo>
                    <a:cubicBezTo>
                      <a:pt x="14" y="10"/>
                      <a:pt x="2" y="21"/>
                      <a:pt x="1" y="24"/>
                    </a:cubicBezTo>
                    <a:cubicBezTo>
                      <a:pt x="0" y="27"/>
                      <a:pt x="5" y="29"/>
                      <a:pt x="5" y="29"/>
                    </a:cubicBezTo>
                    <a:cubicBezTo>
                      <a:pt x="12" y="34"/>
                      <a:pt x="20" y="31"/>
                      <a:pt x="20" y="31"/>
                    </a:cubicBezTo>
                    <a:cubicBezTo>
                      <a:pt x="39" y="25"/>
                      <a:pt x="39" y="25"/>
                      <a:pt x="39" y="25"/>
                    </a:cubicBezTo>
                    <a:cubicBezTo>
                      <a:pt x="58" y="20"/>
                      <a:pt x="57" y="19"/>
                      <a:pt x="56" y="13"/>
                    </a:cubicBezTo>
                    <a:close/>
                  </a:path>
                </a:pathLst>
              </a:custGeom>
              <a:solidFill>
                <a:srgbClr val="F2CEB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531" name="Freeform 428"/>
              <p:cNvSpPr/>
              <p:nvPr/>
            </p:nvSpPr>
            <p:spPr bwMode="auto">
              <a:xfrm>
                <a:off x="6075" y="3749"/>
                <a:ext cx="105" cy="168"/>
              </a:xfrm>
              <a:custGeom>
                <a:avLst/>
                <a:gdLst>
                  <a:gd name="T0" fmla="*/ 7 w 105"/>
                  <a:gd name="T1" fmla="*/ 156 h 168"/>
                  <a:gd name="T2" fmla="*/ 8 w 105"/>
                  <a:gd name="T3" fmla="*/ 168 h 168"/>
                  <a:gd name="T4" fmla="*/ 82 w 105"/>
                  <a:gd name="T5" fmla="*/ 143 h 168"/>
                  <a:gd name="T6" fmla="*/ 99 w 105"/>
                  <a:gd name="T7" fmla="*/ 111 h 168"/>
                  <a:gd name="T8" fmla="*/ 72 w 105"/>
                  <a:gd name="T9" fmla="*/ 19 h 168"/>
                  <a:gd name="T10" fmla="*/ 45 w 105"/>
                  <a:gd name="T11" fmla="*/ 41 h 168"/>
                  <a:gd name="T12" fmla="*/ 60 w 105"/>
                  <a:gd name="T13" fmla="*/ 94 h 168"/>
                  <a:gd name="T14" fmla="*/ 56 w 105"/>
                  <a:gd name="T15" fmla="*/ 118 h 168"/>
                  <a:gd name="T16" fmla="*/ 0 w 105"/>
                  <a:gd name="T17" fmla="*/ 147 h 168"/>
                  <a:gd name="T18" fmla="*/ 7 w 105"/>
                  <a:gd name="T19" fmla="*/ 156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5" h="168">
                    <a:moveTo>
                      <a:pt x="7" y="156"/>
                    </a:moveTo>
                    <a:cubicBezTo>
                      <a:pt x="9" y="163"/>
                      <a:pt x="8" y="168"/>
                      <a:pt x="8" y="168"/>
                    </a:cubicBezTo>
                    <a:cubicBezTo>
                      <a:pt x="27" y="164"/>
                      <a:pt x="69" y="148"/>
                      <a:pt x="82" y="143"/>
                    </a:cubicBezTo>
                    <a:cubicBezTo>
                      <a:pt x="105" y="133"/>
                      <a:pt x="99" y="111"/>
                      <a:pt x="99" y="111"/>
                    </a:cubicBezTo>
                    <a:cubicBezTo>
                      <a:pt x="99" y="111"/>
                      <a:pt x="91" y="56"/>
                      <a:pt x="72" y="19"/>
                    </a:cubicBezTo>
                    <a:cubicBezTo>
                      <a:pt x="62" y="0"/>
                      <a:pt x="43" y="18"/>
                      <a:pt x="45" y="41"/>
                    </a:cubicBezTo>
                    <a:cubicBezTo>
                      <a:pt x="47" y="54"/>
                      <a:pt x="52" y="76"/>
                      <a:pt x="60" y="94"/>
                    </a:cubicBezTo>
                    <a:cubicBezTo>
                      <a:pt x="67" y="108"/>
                      <a:pt x="56" y="118"/>
                      <a:pt x="56" y="118"/>
                    </a:cubicBezTo>
                    <a:cubicBezTo>
                      <a:pt x="0" y="147"/>
                      <a:pt x="0" y="147"/>
                      <a:pt x="0" y="147"/>
                    </a:cubicBezTo>
                    <a:cubicBezTo>
                      <a:pt x="0" y="147"/>
                      <a:pt x="4" y="150"/>
                      <a:pt x="7" y="156"/>
                    </a:cubicBezTo>
                    <a:close/>
                  </a:path>
                </a:pathLst>
              </a:custGeom>
              <a:solidFill>
                <a:srgbClr val="2EDB7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532" name="Freeform 429"/>
              <p:cNvSpPr/>
              <p:nvPr/>
            </p:nvSpPr>
            <p:spPr bwMode="auto">
              <a:xfrm>
                <a:off x="6052" y="3738"/>
                <a:ext cx="64" cy="76"/>
              </a:xfrm>
              <a:custGeom>
                <a:avLst/>
                <a:gdLst>
                  <a:gd name="T0" fmla="*/ 64 w 64"/>
                  <a:gd name="T1" fmla="*/ 7 h 76"/>
                  <a:gd name="T2" fmla="*/ 59 w 64"/>
                  <a:gd name="T3" fmla="*/ 5 h 76"/>
                  <a:gd name="T4" fmla="*/ 43 w 64"/>
                  <a:gd name="T5" fmla="*/ 2 h 76"/>
                  <a:gd name="T6" fmla="*/ 17 w 64"/>
                  <a:gd name="T7" fmla="*/ 0 h 76"/>
                  <a:gd name="T8" fmla="*/ 16 w 64"/>
                  <a:gd name="T9" fmla="*/ 1 h 76"/>
                  <a:gd name="T10" fmla="*/ 0 w 64"/>
                  <a:gd name="T11" fmla="*/ 42 h 76"/>
                  <a:gd name="T12" fmla="*/ 19 w 64"/>
                  <a:gd name="T13" fmla="*/ 76 h 76"/>
                  <a:gd name="T14" fmla="*/ 20 w 64"/>
                  <a:gd name="T15" fmla="*/ 54 h 76"/>
                  <a:gd name="T16" fmla="*/ 36 w 64"/>
                  <a:gd name="T17" fmla="*/ 30 h 76"/>
                  <a:gd name="T18" fmla="*/ 64 w 64"/>
                  <a:gd name="T19" fmla="*/ 7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76">
                    <a:moveTo>
                      <a:pt x="64" y="7"/>
                    </a:moveTo>
                    <a:cubicBezTo>
                      <a:pt x="62" y="6"/>
                      <a:pt x="61" y="5"/>
                      <a:pt x="59" y="5"/>
                    </a:cubicBezTo>
                    <a:cubicBezTo>
                      <a:pt x="57" y="4"/>
                      <a:pt x="54" y="3"/>
                      <a:pt x="43" y="2"/>
                    </a:cubicBezTo>
                    <a:cubicBezTo>
                      <a:pt x="17" y="0"/>
                      <a:pt x="17" y="0"/>
                      <a:pt x="17" y="0"/>
                    </a:cubicBezTo>
                    <a:cubicBezTo>
                      <a:pt x="16" y="1"/>
                      <a:pt x="16" y="1"/>
                      <a:pt x="16" y="1"/>
                    </a:cubicBezTo>
                    <a:cubicBezTo>
                      <a:pt x="0" y="42"/>
                      <a:pt x="0" y="42"/>
                      <a:pt x="0" y="42"/>
                    </a:cubicBezTo>
                    <a:cubicBezTo>
                      <a:pt x="19" y="76"/>
                      <a:pt x="19" y="76"/>
                      <a:pt x="19" y="76"/>
                    </a:cubicBezTo>
                    <a:cubicBezTo>
                      <a:pt x="20" y="54"/>
                      <a:pt x="20" y="54"/>
                      <a:pt x="20" y="54"/>
                    </a:cubicBezTo>
                    <a:cubicBezTo>
                      <a:pt x="36" y="30"/>
                      <a:pt x="36" y="30"/>
                      <a:pt x="36" y="30"/>
                    </a:cubicBezTo>
                    <a:lnTo>
                      <a:pt x="64" y="7"/>
                    </a:lnTo>
                    <a:close/>
                  </a:path>
                </a:pathLst>
              </a:custGeom>
              <a:solidFill>
                <a:srgbClr val="20514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533" name="Freeform 430"/>
              <p:cNvSpPr/>
              <p:nvPr/>
            </p:nvSpPr>
            <p:spPr bwMode="auto">
              <a:xfrm>
                <a:off x="6030" y="3707"/>
                <a:ext cx="74" cy="75"/>
              </a:xfrm>
              <a:custGeom>
                <a:avLst/>
                <a:gdLst>
                  <a:gd name="T0" fmla="*/ 27 w 74"/>
                  <a:gd name="T1" fmla="*/ 59 h 75"/>
                  <a:gd name="T2" fmla="*/ 37 w 74"/>
                  <a:gd name="T3" fmla="*/ 74 h 75"/>
                  <a:gd name="T4" fmla="*/ 66 w 74"/>
                  <a:gd name="T5" fmla="*/ 48 h 75"/>
                  <a:gd name="T6" fmla="*/ 67 w 74"/>
                  <a:gd name="T7" fmla="*/ 38 h 75"/>
                  <a:gd name="T8" fmla="*/ 47 w 74"/>
                  <a:gd name="T9" fmla="*/ 27 h 75"/>
                  <a:gd name="T10" fmla="*/ 32 w 74"/>
                  <a:gd name="T11" fmla="*/ 0 h 75"/>
                  <a:gd name="T12" fmla="*/ 0 w 74"/>
                  <a:gd name="T13" fmla="*/ 43 h 75"/>
                  <a:gd name="T14" fmla="*/ 27 w 74"/>
                  <a:gd name="T15" fmla="*/ 59 h 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4" h="75">
                    <a:moveTo>
                      <a:pt x="27" y="59"/>
                    </a:moveTo>
                    <a:cubicBezTo>
                      <a:pt x="27" y="61"/>
                      <a:pt x="29" y="75"/>
                      <a:pt x="37" y="74"/>
                    </a:cubicBezTo>
                    <a:cubicBezTo>
                      <a:pt x="54" y="72"/>
                      <a:pt x="60" y="52"/>
                      <a:pt x="66" y="48"/>
                    </a:cubicBezTo>
                    <a:cubicBezTo>
                      <a:pt x="69" y="47"/>
                      <a:pt x="74" y="41"/>
                      <a:pt x="67" y="38"/>
                    </a:cubicBezTo>
                    <a:cubicBezTo>
                      <a:pt x="59" y="36"/>
                      <a:pt x="49" y="30"/>
                      <a:pt x="47" y="27"/>
                    </a:cubicBezTo>
                    <a:cubicBezTo>
                      <a:pt x="42" y="21"/>
                      <a:pt x="32" y="0"/>
                      <a:pt x="32" y="0"/>
                    </a:cubicBezTo>
                    <a:cubicBezTo>
                      <a:pt x="0" y="43"/>
                      <a:pt x="0" y="43"/>
                      <a:pt x="0" y="43"/>
                    </a:cubicBezTo>
                    <a:cubicBezTo>
                      <a:pt x="27" y="59"/>
                      <a:pt x="27" y="59"/>
                      <a:pt x="27" y="59"/>
                    </a:cubicBezTo>
                  </a:path>
                </a:pathLst>
              </a:custGeom>
              <a:solidFill>
                <a:srgbClr val="E0A77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534" name="Freeform 431"/>
              <p:cNvSpPr/>
              <p:nvPr/>
            </p:nvSpPr>
            <p:spPr bwMode="auto">
              <a:xfrm>
                <a:off x="6043" y="3758"/>
                <a:ext cx="29" cy="57"/>
              </a:xfrm>
              <a:custGeom>
                <a:avLst/>
                <a:gdLst>
                  <a:gd name="T0" fmla="*/ 9 w 29"/>
                  <a:gd name="T1" fmla="*/ 0 h 57"/>
                  <a:gd name="T2" fmla="*/ 15 w 29"/>
                  <a:gd name="T3" fmla="*/ 6 h 57"/>
                  <a:gd name="T4" fmla="*/ 14 w 29"/>
                  <a:gd name="T5" fmla="*/ 22 h 57"/>
                  <a:gd name="T6" fmla="*/ 28 w 29"/>
                  <a:gd name="T7" fmla="*/ 55 h 57"/>
                  <a:gd name="T8" fmla="*/ 28 w 29"/>
                  <a:gd name="T9" fmla="*/ 57 h 57"/>
                  <a:gd name="T10" fmla="*/ 10 w 29"/>
                  <a:gd name="T11" fmla="*/ 28 h 57"/>
                  <a:gd name="T12" fmla="*/ 0 w 29"/>
                  <a:gd name="T13" fmla="*/ 1 h 57"/>
                  <a:gd name="T14" fmla="*/ 9 w 29"/>
                  <a:gd name="T15" fmla="*/ 0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57">
                    <a:moveTo>
                      <a:pt x="9" y="0"/>
                    </a:moveTo>
                    <a:cubicBezTo>
                      <a:pt x="15" y="6"/>
                      <a:pt x="15" y="6"/>
                      <a:pt x="15" y="6"/>
                    </a:cubicBezTo>
                    <a:cubicBezTo>
                      <a:pt x="15" y="6"/>
                      <a:pt x="12" y="14"/>
                      <a:pt x="14" y="22"/>
                    </a:cubicBezTo>
                    <a:cubicBezTo>
                      <a:pt x="16" y="28"/>
                      <a:pt x="25" y="51"/>
                      <a:pt x="28" y="55"/>
                    </a:cubicBezTo>
                    <a:cubicBezTo>
                      <a:pt x="29" y="56"/>
                      <a:pt x="28" y="57"/>
                      <a:pt x="28" y="57"/>
                    </a:cubicBezTo>
                    <a:cubicBezTo>
                      <a:pt x="28" y="57"/>
                      <a:pt x="18" y="38"/>
                      <a:pt x="10" y="28"/>
                    </a:cubicBezTo>
                    <a:cubicBezTo>
                      <a:pt x="1" y="18"/>
                      <a:pt x="0" y="1"/>
                      <a:pt x="0" y="1"/>
                    </a:cubicBezTo>
                    <a:lnTo>
                      <a:pt x="9" y="0"/>
                    </a:lnTo>
                    <a:close/>
                  </a:path>
                </a:pathLst>
              </a:custGeom>
              <a:solidFill>
                <a:srgbClr val="2EDB7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535" name="Freeform 432"/>
              <p:cNvSpPr/>
              <p:nvPr/>
            </p:nvSpPr>
            <p:spPr bwMode="auto">
              <a:xfrm>
                <a:off x="6070" y="3733"/>
                <a:ext cx="69" cy="82"/>
              </a:xfrm>
              <a:custGeom>
                <a:avLst/>
                <a:gdLst>
                  <a:gd name="T0" fmla="*/ 1 w 69"/>
                  <a:gd name="T1" fmla="*/ 82 h 82"/>
                  <a:gd name="T2" fmla="*/ 38 w 69"/>
                  <a:gd name="T3" fmla="*/ 25 h 82"/>
                  <a:gd name="T4" fmla="*/ 68 w 69"/>
                  <a:gd name="T5" fmla="*/ 24 h 82"/>
                  <a:gd name="T6" fmla="*/ 56 w 69"/>
                  <a:gd name="T7" fmla="*/ 9 h 82"/>
                  <a:gd name="T8" fmla="*/ 27 w 69"/>
                  <a:gd name="T9" fmla="*/ 8 h 82"/>
                  <a:gd name="T10" fmla="*/ 5 w 69"/>
                  <a:gd name="T11" fmla="*/ 41 h 82"/>
                  <a:gd name="T12" fmla="*/ 1 w 69"/>
                  <a:gd name="T13" fmla="*/ 82 h 82"/>
                </a:gdLst>
                <a:ahLst/>
                <a:cxnLst>
                  <a:cxn ang="0">
                    <a:pos x="T0" y="T1"/>
                  </a:cxn>
                  <a:cxn ang="0">
                    <a:pos x="T2" y="T3"/>
                  </a:cxn>
                  <a:cxn ang="0">
                    <a:pos x="T4" y="T5"/>
                  </a:cxn>
                  <a:cxn ang="0">
                    <a:pos x="T6" y="T7"/>
                  </a:cxn>
                  <a:cxn ang="0">
                    <a:pos x="T8" y="T9"/>
                  </a:cxn>
                  <a:cxn ang="0">
                    <a:pos x="T10" y="T11"/>
                  </a:cxn>
                  <a:cxn ang="0">
                    <a:pos x="T12" y="T13"/>
                  </a:cxn>
                </a:cxnLst>
                <a:rect l="0" t="0" r="r" b="b"/>
                <a:pathLst>
                  <a:path w="69" h="82">
                    <a:moveTo>
                      <a:pt x="1" y="82"/>
                    </a:moveTo>
                    <a:cubicBezTo>
                      <a:pt x="1" y="82"/>
                      <a:pt x="20" y="32"/>
                      <a:pt x="38" y="25"/>
                    </a:cubicBezTo>
                    <a:cubicBezTo>
                      <a:pt x="55" y="17"/>
                      <a:pt x="68" y="24"/>
                      <a:pt x="68" y="24"/>
                    </a:cubicBezTo>
                    <a:cubicBezTo>
                      <a:pt x="68" y="24"/>
                      <a:pt x="69" y="19"/>
                      <a:pt x="56" y="9"/>
                    </a:cubicBezTo>
                    <a:cubicBezTo>
                      <a:pt x="44" y="0"/>
                      <a:pt x="35" y="2"/>
                      <a:pt x="27" y="8"/>
                    </a:cubicBezTo>
                    <a:cubicBezTo>
                      <a:pt x="18" y="14"/>
                      <a:pt x="10" y="29"/>
                      <a:pt x="5" y="41"/>
                    </a:cubicBezTo>
                    <a:cubicBezTo>
                      <a:pt x="0" y="55"/>
                      <a:pt x="1" y="82"/>
                      <a:pt x="1" y="82"/>
                    </a:cubicBezTo>
                    <a:close/>
                  </a:path>
                </a:pathLst>
              </a:custGeom>
              <a:solidFill>
                <a:srgbClr val="2EDB7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536" name="Freeform 433"/>
              <p:cNvSpPr/>
              <p:nvPr/>
            </p:nvSpPr>
            <p:spPr bwMode="auto">
              <a:xfrm>
                <a:off x="5999" y="4119"/>
                <a:ext cx="21" cy="9"/>
              </a:xfrm>
              <a:custGeom>
                <a:avLst/>
                <a:gdLst>
                  <a:gd name="T0" fmla="*/ 20 w 21"/>
                  <a:gd name="T1" fmla="*/ 8 h 9"/>
                  <a:gd name="T2" fmla="*/ 19 w 21"/>
                  <a:gd name="T3" fmla="*/ 8 h 9"/>
                  <a:gd name="T4" fmla="*/ 8 w 21"/>
                  <a:gd name="T5" fmla="*/ 3 h 9"/>
                  <a:gd name="T6" fmla="*/ 2 w 21"/>
                  <a:gd name="T7" fmla="*/ 3 h 9"/>
                  <a:gd name="T8" fmla="*/ 0 w 21"/>
                  <a:gd name="T9" fmla="*/ 3 h 9"/>
                  <a:gd name="T10" fmla="*/ 0 w 21"/>
                  <a:gd name="T11" fmla="*/ 2 h 9"/>
                  <a:gd name="T12" fmla="*/ 9 w 21"/>
                  <a:gd name="T13" fmla="*/ 1 h 9"/>
                  <a:gd name="T14" fmla="*/ 20 w 21"/>
                  <a:gd name="T15" fmla="*/ 7 h 9"/>
                  <a:gd name="T16" fmla="*/ 20 w 21"/>
                  <a:gd name="T17" fmla="*/ 8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 h="9">
                    <a:moveTo>
                      <a:pt x="20" y="8"/>
                    </a:moveTo>
                    <a:cubicBezTo>
                      <a:pt x="20" y="9"/>
                      <a:pt x="19" y="9"/>
                      <a:pt x="19" y="8"/>
                    </a:cubicBezTo>
                    <a:cubicBezTo>
                      <a:pt x="16" y="7"/>
                      <a:pt x="12" y="4"/>
                      <a:pt x="8" y="3"/>
                    </a:cubicBezTo>
                    <a:cubicBezTo>
                      <a:pt x="6" y="2"/>
                      <a:pt x="3" y="3"/>
                      <a:pt x="2" y="3"/>
                    </a:cubicBezTo>
                    <a:cubicBezTo>
                      <a:pt x="2" y="4"/>
                      <a:pt x="1" y="4"/>
                      <a:pt x="0" y="3"/>
                    </a:cubicBezTo>
                    <a:cubicBezTo>
                      <a:pt x="0" y="3"/>
                      <a:pt x="0" y="2"/>
                      <a:pt x="0" y="2"/>
                    </a:cubicBezTo>
                    <a:cubicBezTo>
                      <a:pt x="2" y="1"/>
                      <a:pt x="5" y="0"/>
                      <a:pt x="9" y="1"/>
                    </a:cubicBezTo>
                    <a:cubicBezTo>
                      <a:pt x="13" y="2"/>
                      <a:pt x="18" y="6"/>
                      <a:pt x="20" y="7"/>
                    </a:cubicBezTo>
                    <a:cubicBezTo>
                      <a:pt x="21" y="7"/>
                      <a:pt x="21" y="8"/>
                      <a:pt x="20" y="8"/>
                    </a:cubicBezTo>
                    <a:close/>
                  </a:path>
                </a:pathLst>
              </a:custGeom>
              <a:solidFill>
                <a:srgbClr val="F5F5F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537" name="Freeform 434"/>
              <p:cNvSpPr/>
              <p:nvPr/>
            </p:nvSpPr>
            <p:spPr bwMode="auto">
              <a:xfrm>
                <a:off x="5995" y="4123"/>
                <a:ext cx="21" cy="9"/>
              </a:xfrm>
              <a:custGeom>
                <a:avLst/>
                <a:gdLst>
                  <a:gd name="T0" fmla="*/ 20 w 21"/>
                  <a:gd name="T1" fmla="*/ 8 h 9"/>
                  <a:gd name="T2" fmla="*/ 19 w 21"/>
                  <a:gd name="T3" fmla="*/ 9 h 9"/>
                  <a:gd name="T4" fmla="*/ 8 w 21"/>
                  <a:gd name="T5" fmla="*/ 3 h 9"/>
                  <a:gd name="T6" fmla="*/ 2 w 21"/>
                  <a:gd name="T7" fmla="*/ 3 h 9"/>
                  <a:gd name="T8" fmla="*/ 0 w 21"/>
                  <a:gd name="T9" fmla="*/ 3 h 9"/>
                  <a:gd name="T10" fmla="*/ 0 w 21"/>
                  <a:gd name="T11" fmla="*/ 2 h 9"/>
                  <a:gd name="T12" fmla="*/ 9 w 21"/>
                  <a:gd name="T13" fmla="*/ 1 h 9"/>
                  <a:gd name="T14" fmla="*/ 20 w 21"/>
                  <a:gd name="T15" fmla="*/ 7 h 9"/>
                  <a:gd name="T16" fmla="*/ 20 w 21"/>
                  <a:gd name="T17" fmla="*/ 8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 h="9">
                    <a:moveTo>
                      <a:pt x="20" y="8"/>
                    </a:moveTo>
                    <a:cubicBezTo>
                      <a:pt x="20" y="9"/>
                      <a:pt x="19" y="9"/>
                      <a:pt x="19" y="9"/>
                    </a:cubicBezTo>
                    <a:cubicBezTo>
                      <a:pt x="16" y="7"/>
                      <a:pt x="12" y="4"/>
                      <a:pt x="8" y="3"/>
                    </a:cubicBezTo>
                    <a:cubicBezTo>
                      <a:pt x="6" y="3"/>
                      <a:pt x="3" y="3"/>
                      <a:pt x="2" y="3"/>
                    </a:cubicBezTo>
                    <a:cubicBezTo>
                      <a:pt x="2" y="4"/>
                      <a:pt x="1" y="4"/>
                      <a:pt x="0" y="3"/>
                    </a:cubicBezTo>
                    <a:cubicBezTo>
                      <a:pt x="0" y="3"/>
                      <a:pt x="0" y="2"/>
                      <a:pt x="0" y="2"/>
                    </a:cubicBezTo>
                    <a:cubicBezTo>
                      <a:pt x="2" y="1"/>
                      <a:pt x="5" y="0"/>
                      <a:pt x="9" y="1"/>
                    </a:cubicBezTo>
                    <a:cubicBezTo>
                      <a:pt x="13" y="2"/>
                      <a:pt x="18" y="6"/>
                      <a:pt x="20" y="7"/>
                    </a:cubicBezTo>
                    <a:cubicBezTo>
                      <a:pt x="21" y="7"/>
                      <a:pt x="21" y="8"/>
                      <a:pt x="20" y="8"/>
                    </a:cubicBezTo>
                    <a:close/>
                  </a:path>
                </a:pathLst>
              </a:custGeom>
              <a:solidFill>
                <a:srgbClr val="F5F5F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538" name="Freeform 435"/>
              <p:cNvSpPr/>
              <p:nvPr/>
            </p:nvSpPr>
            <p:spPr bwMode="auto">
              <a:xfrm>
                <a:off x="5953" y="4043"/>
                <a:ext cx="7" cy="9"/>
              </a:xfrm>
              <a:custGeom>
                <a:avLst/>
                <a:gdLst>
                  <a:gd name="T0" fmla="*/ 6 w 7"/>
                  <a:gd name="T1" fmla="*/ 9 h 9"/>
                  <a:gd name="T2" fmla="*/ 5 w 7"/>
                  <a:gd name="T3" fmla="*/ 8 h 9"/>
                  <a:gd name="T4" fmla="*/ 2 w 7"/>
                  <a:gd name="T5" fmla="*/ 3 h 9"/>
                  <a:gd name="T6" fmla="*/ 1 w 7"/>
                  <a:gd name="T7" fmla="*/ 2 h 9"/>
                  <a:gd name="T8" fmla="*/ 1 w 7"/>
                  <a:gd name="T9" fmla="*/ 0 h 9"/>
                  <a:gd name="T10" fmla="*/ 2 w 7"/>
                  <a:gd name="T11" fmla="*/ 1 h 9"/>
                  <a:gd name="T12" fmla="*/ 7 w 7"/>
                  <a:gd name="T13" fmla="*/ 8 h 9"/>
                  <a:gd name="T14" fmla="*/ 6 w 7"/>
                  <a:gd name="T15" fmla="*/ 9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 h="9">
                    <a:moveTo>
                      <a:pt x="6" y="9"/>
                    </a:moveTo>
                    <a:cubicBezTo>
                      <a:pt x="6" y="9"/>
                      <a:pt x="5" y="9"/>
                      <a:pt x="5" y="8"/>
                    </a:cubicBezTo>
                    <a:cubicBezTo>
                      <a:pt x="4" y="6"/>
                      <a:pt x="3" y="4"/>
                      <a:pt x="2" y="3"/>
                    </a:cubicBezTo>
                    <a:cubicBezTo>
                      <a:pt x="2" y="2"/>
                      <a:pt x="1" y="2"/>
                      <a:pt x="1" y="2"/>
                    </a:cubicBezTo>
                    <a:cubicBezTo>
                      <a:pt x="0" y="1"/>
                      <a:pt x="1" y="0"/>
                      <a:pt x="1" y="0"/>
                    </a:cubicBezTo>
                    <a:cubicBezTo>
                      <a:pt x="2" y="0"/>
                      <a:pt x="2" y="0"/>
                      <a:pt x="2" y="1"/>
                    </a:cubicBezTo>
                    <a:cubicBezTo>
                      <a:pt x="5" y="2"/>
                      <a:pt x="6" y="6"/>
                      <a:pt x="7" y="8"/>
                    </a:cubicBezTo>
                    <a:cubicBezTo>
                      <a:pt x="7" y="8"/>
                      <a:pt x="7" y="9"/>
                      <a:pt x="6" y="9"/>
                    </a:cubicBezTo>
                    <a:close/>
                  </a:path>
                </a:pathLst>
              </a:custGeom>
              <a:solidFill>
                <a:srgbClr val="F5F5F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539" name="Freeform 436"/>
              <p:cNvSpPr/>
              <p:nvPr/>
            </p:nvSpPr>
            <p:spPr bwMode="auto">
              <a:xfrm>
                <a:off x="5949" y="4045"/>
                <a:ext cx="7" cy="9"/>
              </a:xfrm>
              <a:custGeom>
                <a:avLst/>
                <a:gdLst>
                  <a:gd name="T0" fmla="*/ 6 w 7"/>
                  <a:gd name="T1" fmla="*/ 9 h 9"/>
                  <a:gd name="T2" fmla="*/ 5 w 7"/>
                  <a:gd name="T3" fmla="*/ 8 h 9"/>
                  <a:gd name="T4" fmla="*/ 2 w 7"/>
                  <a:gd name="T5" fmla="*/ 3 h 9"/>
                  <a:gd name="T6" fmla="*/ 0 w 7"/>
                  <a:gd name="T7" fmla="*/ 1 h 9"/>
                  <a:gd name="T8" fmla="*/ 1 w 7"/>
                  <a:gd name="T9" fmla="*/ 0 h 9"/>
                  <a:gd name="T10" fmla="*/ 2 w 7"/>
                  <a:gd name="T11" fmla="*/ 1 h 9"/>
                  <a:gd name="T12" fmla="*/ 7 w 7"/>
                  <a:gd name="T13" fmla="*/ 8 h 9"/>
                  <a:gd name="T14" fmla="*/ 6 w 7"/>
                  <a:gd name="T15" fmla="*/ 9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 h="9">
                    <a:moveTo>
                      <a:pt x="6" y="9"/>
                    </a:moveTo>
                    <a:cubicBezTo>
                      <a:pt x="5" y="9"/>
                      <a:pt x="5" y="9"/>
                      <a:pt x="5" y="8"/>
                    </a:cubicBezTo>
                    <a:cubicBezTo>
                      <a:pt x="4" y="6"/>
                      <a:pt x="3" y="4"/>
                      <a:pt x="2" y="3"/>
                    </a:cubicBezTo>
                    <a:cubicBezTo>
                      <a:pt x="1" y="2"/>
                      <a:pt x="1" y="2"/>
                      <a:pt x="0" y="1"/>
                    </a:cubicBezTo>
                    <a:cubicBezTo>
                      <a:pt x="0" y="1"/>
                      <a:pt x="1" y="0"/>
                      <a:pt x="1" y="0"/>
                    </a:cubicBezTo>
                    <a:cubicBezTo>
                      <a:pt x="1" y="0"/>
                      <a:pt x="2" y="0"/>
                      <a:pt x="2" y="1"/>
                    </a:cubicBezTo>
                    <a:cubicBezTo>
                      <a:pt x="4" y="1"/>
                      <a:pt x="6" y="6"/>
                      <a:pt x="7" y="8"/>
                    </a:cubicBezTo>
                    <a:cubicBezTo>
                      <a:pt x="7" y="8"/>
                      <a:pt x="6" y="9"/>
                      <a:pt x="6" y="9"/>
                    </a:cubicBezTo>
                    <a:close/>
                  </a:path>
                </a:pathLst>
              </a:custGeom>
              <a:solidFill>
                <a:srgbClr val="F5F5F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540" name="Freeform 437"/>
              <p:cNvSpPr/>
              <p:nvPr/>
            </p:nvSpPr>
            <p:spPr bwMode="auto">
              <a:xfrm>
                <a:off x="5946" y="4047"/>
                <a:ext cx="6" cy="9"/>
              </a:xfrm>
              <a:custGeom>
                <a:avLst/>
                <a:gdLst>
                  <a:gd name="T0" fmla="*/ 5 w 6"/>
                  <a:gd name="T1" fmla="*/ 9 h 9"/>
                  <a:gd name="T2" fmla="*/ 4 w 6"/>
                  <a:gd name="T3" fmla="*/ 8 h 9"/>
                  <a:gd name="T4" fmla="*/ 1 w 6"/>
                  <a:gd name="T5" fmla="*/ 3 h 9"/>
                  <a:gd name="T6" fmla="*/ 0 w 6"/>
                  <a:gd name="T7" fmla="*/ 2 h 9"/>
                  <a:gd name="T8" fmla="*/ 1 w 6"/>
                  <a:gd name="T9" fmla="*/ 0 h 9"/>
                  <a:gd name="T10" fmla="*/ 2 w 6"/>
                  <a:gd name="T11" fmla="*/ 1 h 9"/>
                  <a:gd name="T12" fmla="*/ 6 w 6"/>
                  <a:gd name="T13" fmla="*/ 8 h 9"/>
                  <a:gd name="T14" fmla="*/ 5 w 6"/>
                  <a:gd name="T15" fmla="*/ 9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9">
                    <a:moveTo>
                      <a:pt x="5" y="9"/>
                    </a:moveTo>
                    <a:cubicBezTo>
                      <a:pt x="5" y="9"/>
                      <a:pt x="4" y="9"/>
                      <a:pt x="4" y="8"/>
                    </a:cubicBezTo>
                    <a:cubicBezTo>
                      <a:pt x="4" y="6"/>
                      <a:pt x="3" y="4"/>
                      <a:pt x="1" y="3"/>
                    </a:cubicBezTo>
                    <a:cubicBezTo>
                      <a:pt x="1" y="2"/>
                      <a:pt x="0" y="2"/>
                      <a:pt x="0" y="2"/>
                    </a:cubicBezTo>
                    <a:cubicBezTo>
                      <a:pt x="0" y="1"/>
                      <a:pt x="0" y="0"/>
                      <a:pt x="1" y="0"/>
                    </a:cubicBezTo>
                    <a:cubicBezTo>
                      <a:pt x="1" y="0"/>
                      <a:pt x="1" y="0"/>
                      <a:pt x="2" y="1"/>
                    </a:cubicBezTo>
                    <a:cubicBezTo>
                      <a:pt x="4" y="2"/>
                      <a:pt x="5" y="6"/>
                      <a:pt x="6" y="8"/>
                    </a:cubicBezTo>
                    <a:cubicBezTo>
                      <a:pt x="6" y="8"/>
                      <a:pt x="6" y="9"/>
                      <a:pt x="5" y="9"/>
                    </a:cubicBezTo>
                    <a:close/>
                  </a:path>
                </a:pathLst>
              </a:custGeom>
              <a:solidFill>
                <a:srgbClr val="F5F5F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541" name="Freeform 438"/>
              <p:cNvSpPr/>
              <p:nvPr/>
            </p:nvSpPr>
            <p:spPr bwMode="auto">
              <a:xfrm>
                <a:off x="6011" y="3725"/>
                <a:ext cx="23" cy="18"/>
              </a:xfrm>
              <a:custGeom>
                <a:avLst/>
                <a:gdLst>
                  <a:gd name="T0" fmla="*/ 23 w 23"/>
                  <a:gd name="T1" fmla="*/ 2 h 18"/>
                  <a:gd name="T2" fmla="*/ 22 w 23"/>
                  <a:gd name="T3" fmla="*/ 1 h 18"/>
                  <a:gd name="T4" fmla="*/ 15 w 23"/>
                  <a:gd name="T5" fmla="*/ 0 h 18"/>
                  <a:gd name="T6" fmla="*/ 12 w 23"/>
                  <a:gd name="T7" fmla="*/ 1 h 18"/>
                  <a:gd name="T8" fmla="*/ 0 w 23"/>
                  <a:gd name="T9" fmla="*/ 16 h 18"/>
                  <a:gd name="T10" fmla="*/ 0 w 23"/>
                  <a:gd name="T11" fmla="*/ 16 h 18"/>
                  <a:gd name="T12" fmla="*/ 0 w 23"/>
                  <a:gd name="T13" fmla="*/ 16 h 18"/>
                  <a:gd name="T14" fmla="*/ 1 w 23"/>
                  <a:gd name="T15" fmla="*/ 18 h 18"/>
                  <a:gd name="T16" fmla="*/ 1 w 23"/>
                  <a:gd name="T17" fmla="*/ 18 h 18"/>
                  <a:gd name="T18" fmla="*/ 13 w 23"/>
                  <a:gd name="T19" fmla="*/ 3 h 18"/>
                  <a:gd name="T20" fmla="*/ 15 w 23"/>
                  <a:gd name="T21" fmla="*/ 2 h 18"/>
                  <a:gd name="T22" fmla="*/ 21 w 23"/>
                  <a:gd name="T23" fmla="*/ 3 h 18"/>
                  <a:gd name="T24" fmla="*/ 22 w 23"/>
                  <a:gd name="T25" fmla="*/ 2 h 18"/>
                  <a:gd name="T26" fmla="*/ 23 w 23"/>
                  <a:gd name="T27" fmla="*/ 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 h="18">
                    <a:moveTo>
                      <a:pt x="23" y="2"/>
                    </a:moveTo>
                    <a:cubicBezTo>
                      <a:pt x="22" y="1"/>
                      <a:pt x="22" y="1"/>
                      <a:pt x="22" y="1"/>
                    </a:cubicBezTo>
                    <a:cubicBezTo>
                      <a:pt x="15" y="0"/>
                      <a:pt x="15" y="0"/>
                      <a:pt x="15" y="0"/>
                    </a:cubicBezTo>
                    <a:cubicBezTo>
                      <a:pt x="13" y="0"/>
                      <a:pt x="12" y="1"/>
                      <a:pt x="12" y="1"/>
                    </a:cubicBezTo>
                    <a:cubicBezTo>
                      <a:pt x="0" y="16"/>
                      <a:pt x="0" y="16"/>
                      <a:pt x="0" y="16"/>
                    </a:cubicBezTo>
                    <a:cubicBezTo>
                      <a:pt x="0" y="16"/>
                      <a:pt x="0" y="16"/>
                      <a:pt x="0" y="16"/>
                    </a:cubicBezTo>
                    <a:cubicBezTo>
                      <a:pt x="0" y="15"/>
                      <a:pt x="0" y="15"/>
                      <a:pt x="0" y="16"/>
                    </a:cubicBezTo>
                    <a:cubicBezTo>
                      <a:pt x="1" y="18"/>
                      <a:pt x="1" y="18"/>
                      <a:pt x="1" y="18"/>
                    </a:cubicBezTo>
                    <a:cubicBezTo>
                      <a:pt x="1" y="18"/>
                      <a:pt x="1" y="18"/>
                      <a:pt x="1" y="18"/>
                    </a:cubicBezTo>
                    <a:cubicBezTo>
                      <a:pt x="13" y="3"/>
                      <a:pt x="13" y="3"/>
                      <a:pt x="13" y="3"/>
                    </a:cubicBezTo>
                    <a:cubicBezTo>
                      <a:pt x="13" y="2"/>
                      <a:pt x="14" y="2"/>
                      <a:pt x="15" y="2"/>
                    </a:cubicBezTo>
                    <a:cubicBezTo>
                      <a:pt x="21" y="3"/>
                      <a:pt x="21" y="3"/>
                      <a:pt x="21" y="3"/>
                    </a:cubicBezTo>
                    <a:cubicBezTo>
                      <a:pt x="21" y="3"/>
                      <a:pt x="22" y="3"/>
                      <a:pt x="22" y="2"/>
                    </a:cubicBezTo>
                    <a:cubicBezTo>
                      <a:pt x="23" y="2"/>
                      <a:pt x="23" y="2"/>
                      <a:pt x="23" y="2"/>
                    </a:cubicBezTo>
                  </a:path>
                </a:pathLst>
              </a:custGeom>
              <a:solidFill>
                <a:srgbClr val="28282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542" name="Freeform 439"/>
              <p:cNvSpPr/>
              <p:nvPr/>
            </p:nvSpPr>
            <p:spPr bwMode="auto">
              <a:xfrm>
                <a:off x="5997" y="3682"/>
                <a:ext cx="75" cy="90"/>
              </a:xfrm>
              <a:custGeom>
                <a:avLst/>
                <a:gdLst>
                  <a:gd name="T0" fmla="*/ 29 w 75"/>
                  <a:gd name="T1" fmla="*/ 8 h 90"/>
                  <a:gd name="T2" fmla="*/ 29 w 75"/>
                  <a:gd name="T3" fmla="*/ 8 h 90"/>
                  <a:gd name="T4" fmla="*/ 57 w 75"/>
                  <a:gd name="T5" fmla="*/ 0 h 90"/>
                  <a:gd name="T6" fmla="*/ 73 w 75"/>
                  <a:gd name="T7" fmla="*/ 49 h 90"/>
                  <a:gd name="T8" fmla="*/ 75 w 75"/>
                  <a:gd name="T9" fmla="*/ 58 h 90"/>
                  <a:gd name="T10" fmla="*/ 72 w 75"/>
                  <a:gd name="T11" fmla="*/ 69 h 90"/>
                  <a:gd name="T12" fmla="*/ 65 w 75"/>
                  <a:gd name="T13" fmla="*/ 79 h 90"/>
                  <a:gd name="T14" fmla="*/ 56 w 75"/>
                  <a:gd name="T15" fmla="*/ 88 h 90"/>
                  <a:gd name="T16" fmla="*/ 45 w 75"/>
                  <a:gd name="T17" fmla="*/ 89 h 90"/>
                  <a:gd name="T18" fmla="*/ 30 w 75"/>
                  <a:gd name="T19" fmla="*/ 74 h 90"/>
                  <a:gd name="T20" fmla="*/ 9 w 75"/>
                  <a:gd name="T21" fmla="*/ 39 h 90"/>
                  <a:gd name="T22" fmla="*/ 0 w 75"/>
                  <a:gd name="T23" fmla="*/ 13 h 90"/>
                  <a:gd name="T24" fmla="*/ 29 w 75"/>
                  <a:gd name="T25" fmla="*/ 8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5" h="90">
                    <a:moveTo>
                      <a:pt x="29" y="8"/>
                    </a:moveTo>
                    <a:cubicBezTo>
                      <a:pt x="29" y="8"/>
                      <a:pt x="29" y="8"/>
                      <a:pt x="29" y="8"/>
                    </a:cubicBezTo>
                    <a:cubicBezTo>
                      <a:pt x="57" y="0"/>
                      <a:pt x="57" y="0"/>
                      <a:pt x="57" y="0"/>
                    </a:cubicBezTo>
                    <a:cubicBezTo>
                      <a:pt x="73" y="49"/>
                      <a:pt x="73" y="49"/>
                      <a:pt x="73" y="49"/>
                    </a:cubicBezTo>
                    <a:cubicBezTo>
                      <a:pt x="74" y="52"/>
                      <a:pt x="75" y="55"/>
                      <a:pt x="75" y="58"/>
                    </a:cubicBezTo>
                    <a:cubicBezTo>
                      <a:pt x="75" y="61"/>
                      <a:pt x="75" y="65"/>
                      <a:pt x="72" y="69"/>
                    </a:cubicBezTo>
                    <a:cubicBezTo>
                      <a:pt x="72" y="69"/>
                      <a:pt x="69" y="73"/>
                      <a:pt x="65" y="79"/>
                    </a:cubicBezTo>
                    <a:cubicBezTo>
                      <a:pt x="62" y="82"/>
                      <a:pt x="60" y="85"/>
                      <a:pt x="56" y="88"/>
                    </a:cubicBezTo>
                    <a:cubicBezTo>
                      <a:pt x="53" y="90"/>
                      <a:pt x="45" y="89"/>
                      <a:pt x="45" y="89"/>
                    </a:cubicBezTo>
                    <a:cubicBezTo>
                      <a:pt x="40" y="88"/>
                      <a:pt x="35" y="82"/>
                      <a:pt x="30" y="74"/>
                    </a:cubicBezTo>
                    <a:cubicBezTo>
                      <a:pt x="9" y="39"/>
                      <a:pt x="9" y="39"/>
                      <a:pt x="9" y="39"/>
                    </a:cubicBezTo>
                    <a:cubicBezTo>
                      <a:pt x="0" y="13"/>
                      <a:pt x="0" y="13"/>
                      <a:pt x="0" y="13"/>
                    </a:cubicBezTo>
                    <a:cubicBezTo>
                      <a:pt x="29" y="8"/>
                      <a:pt x="29" y="8"/>
                      <a:pt x="29" y="8"/>
                    </a:cubicBezTo>
                  </a:path>
                </a:pathLst>
              </a:custGeom>
              <a:solidFill>
                <a:srgbClr val="F2C8A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543" name="Freeform 440"/>
              <p:cNvSpPr/>
              <p:nvPr/>
            </p:nvSpPr>
            <p:spPr bwMode="auto">
              <a:xfrm>
                <a:off x="5990" y="3647"/>
                <a:ext cx="89" cy="88"/>
              </a:xfrm>
              <a:custGeom>
                <a:avLst/>
                <a:gdLst>
                  <a:gd name="T0" fmla="*/ 11 w 89"/>
                  <a:gd name="T1" fmla="*/ 42 h 88"/>
                  <a:gd name="T2" fmla="*/ 9 w 89"/>
                  <a:gd name="T3" fmla="*/ 74 h 88"/>
                  <a:gd name="T4" fmla="*/ 20 w 89"/>
                  <a:gd name="T5" fmla="*/ 87 h 88"/>
                  <a:gd name="T6" fmla="*/ 41 w 89"/>
                  <a:gd name="T7" fmla="*/ 66 h 88"/>
                  <a:gd name="T8" fmla="*/ 53 w 89"/>
                  <a:gd name="T9" fmla="*/ 64 h 88"/>
                  <a:gd name="T10" fmla="*/ 69 w 89"/>
                  <a:gd name="T11" fmla="*/ 82 h 88"/>
                  <a:gd name="T12" fmla="*/ 67 w 89"/>
                  <a:gd name="T13" fmla="*/ 70 h 88"/>
                  <a:gd name="T14" fmla="*/ 73 w 89"/>
                  <a:gd name="T15" fmla="*/ 64 h 88"/>
                  <a:gd name="T16" fmla="*/ 79 w 89"/>
                  <a:gd name="T17" fmla="*/ 77 h 88"/>
                  <a:gd name="T18" fmla="*/ 88 w 89"/>
                  <a:gd name="T19" fmla="*/ 88 h 88"/>
                  <a:gd name="T20" fmla="*/ 86 w 89"/>
                  <a:gd name="T21" fmla="*/ 73 h 88"/>
                  <a:gd name="T22" fmla="*/ 88 w 89"/>
                  <a:gd name="T23" fmla="*/ 56 h 88"/>
                  <a:gd name="T24" fmla="*/ 21 w 89"/>
                  <a:gd name="T25" fmla="*/ 29 h 88"/>
                  <a:gd name="T26" fmla="*/ 0 w 89"/>
                  <a:gd name="T27" fmla="*/ 56 h 88"/>
                  <a:gd name="T28" fmla="*/ 7 w 89"/>
                  <a:gd name="T29" fmla="*/ 46 h 88"/>
                  <a:gd name="T30" fmla="*/ 11 w 89"/>
                  <a:gd name="T31" fmla="*/ 42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88">
                    <a:moveTo>
                      <a:pt x="11" y="42"/>
                    </a:moveTo>
                    <a:cubicBezTo>
                      <a:pt x="5" y="49"/>
                      <a:pt x="0" y="64"/>
                      <a:pt x="9" y="74"/>
                    </a:cubicBezTo>
                    <a:cubicBezTo>
                      <a:pt x="10" y="76"/>
                      <a:pt x="20" y="88"/>
                      <a:pt x="20" y="87"/>
                    </a:cubicBezTo>
                    <a:cubicBezTo>
                      <a:pt x="23" y="83"/>
                      <a:pt x="34" y="74"/>
                      <a:pt x="41" y="66"/>
                    </a:cubicBezTo>
                    <a:cubicBezTo>
                      <a:pt x="41" y="66"/>
                      <a:pt x="46" y="59"/>
                      <a:pt x="53" y="64"/>
                    </a:cubicBezTo>
                    <a:cubicBezTo>
                      <a:pt x="59" y="68"/>
                      <a:pt x="69" y="82"/>
                      <a:pt x="69" y="82"/>
                    </a:cubicBezTo>
                    <a:cubicBezTo>
                      <a:pt x="70" y="83"/>
                      <a:pt x="67" y="75"/>
                      <a:pt x="67" y="70"/>
                    </a:cubicBezTo>
                    <a:cubicBezTo>
                      <a:pt x="67" y="70"/>
                      <a:pt x="69" y="65"/>
                      <a:pt x="73" y="64"/>
                    </a:cubicBezTo>
                    <a:cubicBezTo>
                      <a:pt x="79" y="63"/>
                      <a:pt x="79" y="76"/>
                      <a:pt x="79" y="77"/>
                    </a:cubicBezTo>
                    <a:cubicBezTo>
                      <a:pt x="88" y="88"/>
                      <a:pt x="88" y="88"/>
                      <a:pt x="88" y="88"/>
                    </a:cubicBezTo>
                    <a:cubicBezTo>
                      <a:pt x="88" y="88"/>
                      <a:pt x="85" y="85"/>
                      <a:pt x="86" y="73"/>
                    </a:cubicBezTo>
                    <a:cubicBezTo>
                      <a:pt x="87" y="62"/>
                      <a:pt x="87" y="59"/>
                      <a:pt x="88" y="56"/>
                    </a:cubicBezTo>
                    <a:cubicBezTo>
                      <a:pt x="89" y="30"/>
                      <a:pt x="59" y="0"/>
                      <a:pt x="21" y="29"/>
                    </a:cubicBezTo>
                    <a:cubicBezTo>
                      <a:pt x="18" y="31"/>
                      <a:pt x="1" y="44"/>
                      <a:pt x="0" y="56"/>
                    </a:cubicBezTo>
                    <a:cubicBezTo>
                      <a:pt x="0" y="57"/>
                      <a:pt x="4" y="48"/>
                      <a:pt x="7" y="46"/>
                    </a:cubicBezTo>
                    <a:cubicBezTo>
                      <a:pt x="11" y="44"/>
                      <a:pt x="11" y="42"/>
                      <a:pt x="11" y="42"/>
                    </a:cubicBezTo>
                  </a:path>
                </a:pathLst>
              </a:custGeom>
              <a:solidFill>
                <a:srgbClr val="26150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544" name="Freeform 441"/>
              <p:cNvSpPr/>
              <p:nvPr/>
            </p:nvSpPr>
            <p:spPr bwMode="auto">
              <a:xfrm>
                <a:off x="6048" y="3714"/>
                <a:ext cx="27" cy="16"/>
              </a:xfrm>
              <a:custGeom>
                <a:avLst/>
                <a:gdLst>
                  <a:gd name="T0" fmla="*/ 27 w 27"/>
                  <a:gd name="T1" fmla="*/ 3 h 16"/>
                  <a:gd name="T2" fmla="*/ 26 w 27"/>
                  <a:gd name="T3" fmla="*/ 2 h 16"/>
                  <a:gd name="T4" fmla="*/ 15 w 27"/>
                  <a:gd name="T5" fmla="*/ 0 h 16"/>
                  <a:gd name="T6" fmla="*/ 11 w 27"/>
                  <a:gd name="T7" fmla="*/ 2 h 16"/>
                  <a:gd name="T8" fmla="*/ 0 w 27"/>
                  <a:gd name="T9" fmla="*/ 14 h 16"/>
                  <a:gd name="T10" fmla="*/ 0 w 27"/>
                  <a:gd name="T11" fmla="*/ 15 h 16"/>
                  <a:gd name="T12" fmla="*/ 1 w 27"/>
                  <a:gd name="T13" fmla="*/ 16 h 16"/>
                  <a:gd name="T14" fmla="*/ 2 w 27"/>
                  <a:gd name="T15" fmla="*/ 16 h 16"/>
                  <a:gd name="T16" fmla="*/ 12 w 27"/>
                  <a:gd name="T17" fmla="*/ 3 h 16"/>
                  <a:gd name="T18" fmla="*/ 14 w 27"/>
                  <a:gd name="T19" fmla="*/ 3 h 16"/>
                  <a:gd name="T20" fmla="*/ 24 w 27"/>
                  <a:gd name="T21" fmla="*/ 5 h 16"/>
                  <a:gd name="T22" fmla="*/ 26 w 27"/>
                  <a:gd name="T23" fmla="*/ 4 h 16"/>
                  <a:gd name="T24" fmla="*/ 27 w 27"/>
                  <a:gd name="T25" fmla="*/ 3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 h="16">
                    <a:moveTo>
                      <a:pt x="27" y="3"/>
                    </a:moveTo>
                    <a:cubicBezTo>
                      <a:pt x="26" y="2"/>
                      <a:pt x="26" y="2"/>
                      <a:pt x="26" y="2"/>
                    </a:cubicBezTo>
                    <a:cubicBezTo>
                      <a:pt x="15" y="0"/>
                      <a:pt x="15" y="0"/>
                      <a:pt x="15" y="0"/>
                    </a:cubicBezTo>
                    <a:cubicBezTo>
                      <a:pt x="13" y="0"/>
                      <a:pt x="12" y="1"/>
                      <a:pt x="11" y="2"/>
                    </a:cubicBezTo>
                    <a:cubicBezTo>
                      <a:pt x="0" y="14"/>
                      <a:pt x="0" y="14"/>
                      <a:pt x="0" y="14"/>
                    </a:cubicBezTo>
                    <a:cubicBezTo>
                      <a:pt x="0" y="15"/>
                      <a:pt x="0" y="15"/>
                      <a:pt x="0" y="15"/>
                    </a:cubicBezTo>
                    <a:cubicBezTo>
                      <a:pt x="1" y="16"/>
                      <a:pt x="1" y="16"/>
                      <a:pt x="1" y="16"/>
                    </a:cubicBezTo>
                    <a:cubicBezTo>
                      <a:pt x="2" y="16"/>
                      <a:pt x="2" y="16"/>
                      <a:pt x="2" y="16"/>
                    </a:cubicBezTo>
                    <a:cubicBezTo>
                      <a:pt x="12" y="3"/>
                      <a:pt x="12" y="3"/>
                      <a:pt x="12" y="3"/>
                    </a:cubicBezTo>
                    <a:cubicBezTo>
                      <a:pt x="13" y="3"/>
                      <a:pt x="13" y="3"/>
                      <a:pt x="14" y="3"/>
                    </a:cubicBezTo>
                    <a:cubicBezTo>
                      <a:pt x="24" y="5"/>
                      <a:pt x="24" y="5"/>
                      <a:pt x="24" y="5"/>
                    </a:cubicBezTo>
                    <a:cubicBezTo>
                      <a:pt x="25" y="5"/>
                      <a:pt x="25" y="5"/>
                      <a:pt x="26" y="4"/>
                    </a:cubicBezTo>
                    <a:cubicBezTo>
                      <a:pt x="27" y="3"/>
                      <a:pt x="27" y="3"/>
                      <a:pt x="27" y="3"/>
                    </a:cubicBezTo>
                  </a:path>
                </a:pathLst>
              </a:custGeom>
              <a:solidFill>
                <a:srgbClr val="04895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545" name="Freeform 442"/>
              <p:cNvSpPr/>
              <p:nvPr/>
            </p:nvSpPr>
            <p:spPr bwMode="auto">
              <a:xfrm>
                <a:off x="6030" y="3728"/>
                <a:ext cx="21" cy="14"/>
              </a:xfrm>
              <a:custGeom>
                <a:avLst/>
                <a:gdLst>
                  <a:gd name="T0" fmla="*/ 18 w 21"/>
                  <a:gd name="T1" fmla="*/ 0 h 14"/>
                  <a:gd name="T2" fmla="*/ 14 w 21"/>
                  <a:gd name="T3" fmla="*/ 1 h 14"/>
                  <a:gd name="T4" fmla="*/ 14 w 21"/>
                  <a:gd name="T5" fmla="*/ 1 h 14"/>
                  <a:gd name="T6" fmla="*/ 2 w 21"/>
                  <a:gd name="T7" fmla="*/ 5 h 14"/>
                  <a:gd name="T8" fmla="*/ 0 w 21"/>
                  <a:gd name="T9" fmla="*/ 6 h 14"/>
                  <a:gd name="T10" fmla="*/ 1 w 21"/>
                  <a:gd name="T11" fmla="*/ 9 h 14"/>
                  <a:gd name="T12" fmla="*/ 4 w 21"/>
                  <a:gd name="T13" fmla="*/ 11 h 14"/>
                  <a:gd name="T14" fmla="*/ 9 w 21"/>
                  <a:gd name="T15" fmla="*/ 14 h 14"/>
                  <a:gd name="T16" fmla="*/ 11 w 21"/>
                  <a:gd name="T17" fmla="*/ 14 h 14"/>
                  <a:gd name="T18" fmla="*/ 14 w 21"/>
                  <a:gd name="T19" fmla="*/ 14 h 14"/>
                  <a:gd name="T20" fmla="*/ 18 w 21"/>
                  <a:gd name="T21" fmla="*/ 11 h 14"/>
                  <a:gd name="T22" fmla="*/ 21 w 21"/>
                  <a:gd name="T23" fmla="*/ 8 h 14"/>
                  <a:gd name="T24" fmla="*/ 20 w 21"/>
                  <a:gd name="T25" fmla="*/ 1 h 14"/>
                  <a:gd name="T26" fmla="*/ 20 w 21"/>
                  <a:gd name="T27" fmla="*/ 2 h 14"/>
                  <a:gd name="T28" fmla="*/ 19 w 21"/>
                  <a:gd name="T29" fmla="*/ 2 h 14"/>
                  <a:gd name="T30" fmla="*/ 18 w 21"/>
                  <a:gd name="T31" fmla="*/ 1 h 14"/>
                  <a:gd name="T32" fmla="*/ 18 w 21"/>
                  <a:gd name="T33" fmla="*/ 0 h 14"/>
                  <a:gd name="T34" fmla="*/ 18 w 21"/>
                  <a:gd name="T35"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 h="14">
                    <a:moveTo>
                      <a:pt x="18" y="0"/>
                    </a:moveTo>
                    <a:cubicBezTo>
                      <a:pt x="17" y="0"/>
                      <a:pt x="15" y="1"/>
                      <a:pt x="14" y="1"/>
                    </a:cubicBezTo>
                    <a:cubicBezTo>
                      <a:pt x="14" y="1"/>
                      <a:pt x="14" y="1"/>
                      <a:pt x="14" y="1"/>
                    </a:cubicBezTo>
                    <a:cubicBezTo>
                      <a:pt x="2" y="5"/>
                      <a:pt x="2" y="5"/>
                      <a:pt x="2" y="5"/>
                    </a:cubicBezTo>
                    <a:cubicBezTo>
                      <a:pt x="1" y="5"/>
                      <a:pt x="0" y="6"/>
                      <a:pt x="0" y="6"/>
                    </a:cubicBezTo>
                    <a:cubicBezTo>
                      <a:pt x="0" y="7"/>
                      <a:pt x="0" y="8"/>
                      <a:pt x="1" y="9"/>
                    </a:cubicBezTo>
                    <a:cubicBezTo>
                      <a:pt x="3" y="11"/>
                      <a:pt x="4" y="11"/>
                      <a:pt x="4" y="11"/>
                    </a:cubicBezTo>
                    <a:cubicBezTo>
                      <a:pt x="4" y="11"/>
                      <a:pt x="6" y="14"/>
                      <a:pt x="9" y="14"/>
                    </a:cubicBezTo>
                    <a:cubicBezTo>
                      <a:pt x="10" y="14"/>
                      <a:pt x="10" y="14"/>
                      <a:pt x="11" y="14"/>
                    </a:cubicBezTo>
                    <a:cubicBezTo>
                      <a:pt x="14" y="14"/>
                      <a:pt x="14" y="14"/>
                      <a:pt x="14" y="14"/>
                    </a:cubicBezTo>
                    <a:cubicBezTo>
                      <a:pt x="18" y="13"/>
                      <a:pt x="18" y="12"/>
                      <a:pt x="18" y="11"/>
                    </a:cubicBezTo>
                    <a:cubicBezTo>
                      <a:pt x="18" y="11"/>
                      <a:pt x="20" y="10"/>
                      <a:pt x="21" y="8"/>
                    </a:cubicBezTo>
                    <a:cubicBezTo>
                      <a:pt x="21" y="7"/>
                      <a:pt x="21" y="3"/>
                      <a:pt x="20" y="1"/>
                    </a:cubicBezTo>
                    <a:cubicBezTo>
                      <a:pt x="20" y="2"/>
                      <a:pt x="20" y="2"/>
                      <a:pt x="20" y="2"/>
                    </a:cubicBezTo>
                    <a:cubicBezTo>
                      <a:pt x="19" y="2"/>
                      <a:pt x="19" y="2"/>
                      <a:pt x="19" y="2"/>
                    </a:cubicBezTo>
                    <a:cubicBezTo>
                      <a:pt x="18" y="1"/>
                      <a:pt x="18" y="1"/>
                      <a:pt x="18" y="1"/>
                    </a:cubicBezTo>
                    <a:cubicBezTo>
                      <a:pt x="18" y="0"/>
                      <a:pt x="18" y="0"/>
                      <a:pt x="18" y="0"/>
                    </a:cubicBezTo>
                    <a:cubicBezTo>
                      <a:pt x="18" y="0"/>
                      <a:pt x="18" y="0"/>
                      <a:pt x="18" y="0"/>
                    </a:cubicBezTo>
                  </a:path>
                </a:pathLst>
              </a:custGeom>
              <a:solidFill>
                <a:srgbClr val="D6BAA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546" name="Freeform 443"/>
              <p:cNvSpPr/>
              <p:nvPr/>
            </p:nvSpPr>
            <p:spPr bwMode="auto">
              <a:xfrm>
                <a:off x="6048" y="3728"/>
                <a:ext cx="2" cy="2"/>
              </a:xfrm>
              <a:custGeom>
                <a:avLst/>
                <a:gdLst>
                  <a:gd name="T0" fmla="*/ 1 w 2"/>
                  <a:gd name="T1" fmla="*/ 0 h 2"/>
                  <a:gd name="T2" fmla="*/ 0 w 2"/>
                  <a:gd name="T3" fmla="*/ 0 h 2"/>
                  <a:gd name="T4" fmla="*/ 0 w 2"/>
                  <a:gd name="T5" fmla="*/ 0 h 2"/>
                  <a:gd name="T6" fmla="*/ 0 w 2"/>
                  <a:gd name="T7" fmla="*/ 1 h 2"/>
                  <a:gd name="T8" fmla="*/ 1 w 2"/>
                  <a:gd name="T9" fmla="*/ 2 h 2"/>
                  <a:gd name="T10" fmla="*/ 2 w 2"/>
                  <a:gd name="T11" fmla="*/ 2 h 2"/>
                  <a:gd name="T12" fmla="*/ 2 w 2"/>
                  <a:gd name="T13" fmla="*/ 1 h 2"/>
                  <a:gd name="T14" fmla="*/ 2 w 2"/>
                  <a:gd name="T15" fmla="*/ 1 h 2"/>
                  <a:gd name="T16" fmla="*/ 1 w 2"/>
                  <a:gd name="T17"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 h="2">
                    <a:moveTo>
                      <a:pt x="1" y="0"/>
                    </a:moveTo>
                    <a:cubicBezTo>
                      <a:pt x="0" y="0"/>
                      <a:pt x="0" y="0"/>
                      <a:pt x="0" y="0"/>
                    </a:cubicBezTo>
                    <a:cubicBezTo>
                      <a:pt x="0" y="0"/>
                      <a:pt x="0" y="0"/>
                      <a:pt x="0" y="0"/>
                    </a:cubicBezTo>
                    <a:cubicBezTo>
                      <a:pt x="0" y="1"/>
                      <a:pt x="0" y="1"/>
                      <a:pt x="0" y="1"/>
                    </a:cubicBezTo>
                    <a:cubicBezTo>
                      <a:pt x="1" y="2"/>
                      <a:pt x="1" y="2"/>
                      <a:pt x="1" y="2"/>
                    </a:cubicBezTo>
                    <a:cubicBezTo>
                      <a:pt x="2" y="2"/>
                      <a:pt x="2" y="2"/>
                      <a:pt x="2" y="2"/>
                    </a:cubicBezTo>
                    <a:cubicBezTo>
                      <a:pt x="2" y="1"/>
                      <a:pt x="2" y="1"/>
                      <a:pt x="2" y="1"/>
                    </a:cubicBezTo>
                    <a:cubicBezTo>
                      <a:pt x="2" y="1"/>
                      <a:pt x="2" y="1"/>
                      <a:pt x="2" y="1"/>
                    </a:cubicBezTo>
                    <a:cubicBezTo>
                      <a:pt x="2" y="0"/>
                      <a:pt x="1" y="0"/>
                      <a:pt x="1" y="0"/>
                    </a:cubicBezTo>
                  </a:path>
                </a:pathLst>
              </a:custGeom>
              <a:solidFill>
                <a:srgbClr val="258C6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547" name="Freeform 444"/>
              <p:cNvSpPr/>
              <p:nvPr/>
            </p:nvSpPr>
            <p:spPr bwMode="auto">
              <a:xfrm>
                <a:off x="6008" y="3736"/>
                <a:ext cx="14" cy="11"/>
              </a:xfrm>
              <a:custGeom>
                <a:avLst/>
                <a:gdLst>
                  <a:gd name="T0" fmla="*/ 6 w 14"/>
                  <a:gd name="T1" fmla="*/ 0 h 11"/>
                  <a:gd name="T2" fmla="*/ 2 w 14"/>
                  <a:gd name="T3" fmla="*/ 1 h 11"/>
                  <a:gd name="T4" fmla="*/ 1 w 14"/>
                  <a:gd name="T5" fmla="*/ 2 h 11"/>
                  <a:gd name="T6" fmla="*/ 2 w 14"/>
                  <a:gd name="T7" fmla="*/ 5 h 11"/>
                  <a:gd name="T8" fmla="*/ 4 w 14"/>
                  <a:gd name="T9" fmla="*/ 8 h 11"/>
                  <a:gd name="T10" fmla="*/ 11 w 14"/>
                  <a:gd name="T11" fmla="*/ 11 h 11"/>
                  <a:gd name="T12" fmla="*/ 12 w 14"/>
                  <a:gd name="T13" fmla="*/ 11 h 11"/>
                  <a:gd name="T14" fmla="*/ 14 w 14"/>
                  <a:gd name="T15" fmla="*/ 10 h 11"/>
                  <a:gd name="T16" fmla="*/ 8 w 14"/>
                  <a:gd name="T17" fmla="*/ 2 h 11"/>
                  <a:gd name="T18" fmla="*/ 4 w 14"/>
                  <a:gd name="T19" fmla="*/ 7 h 11"/>
                  <a:gd name="T20" fmla="*/ 4 w 14"/>
                  <a:gd name="T21" fmla="*/ 7 h 11"/>
                  <a:gd name="T22" fmla="*/ 3 w 14"/>
                  <a:gd name="T23" fmla="*/ 5 h 11"/>
                  <a:gd name="T24" fmla="*/ 3 w 14"/>
                  <a:gd name="T25" fmla="*/ 4 h 11"/>
                  <a:gd name="T26" fmla="*/ 3 w 14"/>
                  <a:gd name="T27" fmla="*/ 4 h 11"/>
                  <a:gd name="T28" fmla="*/ 3 w 14"/>
                  <a:gd name="T29" fmla="*/ 5 h 11"/>
                  <a:gd name="T30" fmla="*/ 3 w 14"/>
                  <a:gd name="T31" fmla="*/ 5 h 11"/>
                  <a:gd name="T32" fmla="*/ 3 w 14"/>
                  <a:gd name="T33" fmla="*/ 5 h 11"/>
                  <a:gd name="T34" fmla="*/ 3 w 14"/>
                  <a:gd name="T35" fmla="*/ 4 h 11"/>
                  <a:gd name="T36" fmla="*/ 6 w 14"/>
                  <a:gd name="T37"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 h="11">
                    <a:moveTo>
                      <a:pt x="6" y="0"/>
                    </a:moveTo>
                    <a:cubicBezTo>
                      <a:pt x="2" y="1"/>
                      <a:pt x="2" y="1"/>
                      <a:pt x="2" y="1"/>
                    </a:cubicBezTo>
                    <a:cubicBezTo>
                      <a:pt x="1" y="1"/>
                      <a:pt x="1" y="2"/>
                      <a:pt x="1" y="2"/>
                    </a:cubicBezTo>
                    <a:cubicBezTo>
                      <a:pt x="0" y="2"/>
                      <a:pt x="0" y="3"/>
                      <a:pt x="2" y="5"/>
                    </a:cubicBezTo>
                    <a:cubicBezTo>
                      <a:pt x="4" y="7"/>
                      <a:pt x="4" y="8"/>
                      <a:pt x="4" y="8"/>
                    </a:cubicBezTo>
                    <a:cubicBezTo>
                      <a:pt x="4" y="8"/>
                      <a:pt x="7" y="11"/>
                      <a:pt x="11" y="11"/>
                    </a:cubicBezTo>
                    <a:cubicBezTo>
                      <a:pt x="11" y="11"/>
                      <a:pt x="11" y="11"/>
                      <a:pt x="12" y="11"/>
                    </a:cubicBezTo>
                    <a:cubicBezTo>
                      <a:pt x="12" y="11"/>
                      <a:pt x="13" y="10"/>
                      <a:pt x="14" y="10"/>
                    </a:cubicBezTo>
                    <a:cubicBezTo>
                      <a:pt x="8" y="2"/>
                      <a:pt x="8" y="2"/>
                      <a:pt x="8" y="2"/>
                    </a:cubicBezTo>
                    <a:cubicBezTo>
                      <a:pt x="4" y="7"/>
                      <a:pt x="4" y="7"/>
                      <a:pt x="4" y="7"/>
                    </a:cubicBezTo>
                    <a:cubicBezTo>
                      <a:pt x="4" y="7"/>
                      <a:pt x="4" y="7"/>
                      <a:pt x="4" y="7"/>
                    </a:cubicBezTo>
                    <a:cubicBezTo>
                      <a:pt x="3" y="5"/>
                      <a:pt x="3" y="5"/>
                      <a:pt x="3" y="5"/>
                    </a:cubicBezTo>
                    <a:cubicBezTo>
                      <a:pt x="3" y="4"/>
                      <a:pt x="3" y="4"/>
                      <a:pt x="3" y="4"/>
                    </a:cubicBezTo>
                    <a:cubicBezTo>
                      <a:pt x="3" y="4"/>
                      <a:pt x="3" y="4"/>
                      <a:pt x="3" y="4"/>
                    </a:cubicBezTo>
                    <a:cubicBezTo>
                      <a:pt x="3" y="5"/>
                      <a:pt x="3" y="5"/>
                      <a:pt x="3" y="5"/>
                    </a:cubicBezTo>
                    <a:cubicBezTo>
                      <a:pt x="3" y="5"/>
                      <a:pt x="3" y="5"/>
                      <a:pt x="3" y="5"/>
                    </a:cubicBezTo>
                    <a:cubicBezTo>
                      <a:pt x="3" y="5"/>
                      <a:pt x="3" y="5"/>
                      <a:pt x="3" y="5"/>
                    </a:cubicBezTo>
                    <a:cubicBezTo>
                      <a:pt x="3" y="4"/>
                      <a:pt x="3" y="4"/>
                      <a:pt x="3" y="4"/>
                    </a:cubicBezTo>
                    <a:cubicBezTo>
                      <a:pt x="6" y="0"/>
                      <a:pt x="6" y="0"/>
                      <a:pt x="6" y="0"/>
                    </a:cubicBezTo>
                  </a:path>
                </a:pathLst>
              </a:custGeom>
              <a:solidFill>
                <a:srgbClr val="50B29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548" name="Freeform 445"/>
              <p:cNvSpPr>
                <a:spLocks noEditPoints="1"/>
              </p:cNvSpPr>
              <p:nvPr/>
            </p:nvSpPr>
            <p:spPr bwMode="auto">
              <a:xfrm>
                <a:off x="6011" y="3736"/>
                <a:ext cx="5" cy="7"/>
              </a:xfrm>
              <a:custGeom>
                <a:avLst/>
                <a:gdLst>
                  <a:gd name="T0" fmla="*/ 0 w 5"/>
                  <a:gd name="T1" fmla="*/ 4 h 7"/>
                  <a:gd name="T2" fmla="*/ 0 w 5"/>
                  <a:gd name="T3" fmla="*/ 5 h 7"/>
                  <a:gd name="T4" fmla="*/ 0 w 5"/>
                  <a:gd name="T5" fmla="*/ 5 h 7"/>
                  <a:gd name="T6" fmla="*/ 0 w 5"/>
                  <a:gd name="T7" fmla="*/ 5 h 7"/>
                  <a:gd name="T8" fmla="*/ 0 w 5"/>
                  <a:gd name="T9" fmla="*/ 4 h 7"/>
                  <a:gd name="T10" fmla="*/ 4 w 5"/>
                  <a:gd name="T11" fmla="*/ 0 h 7"/>
                  <a:gd name="T12" fmla="*/ 3 w 5"/>
                  <a:gd name="T13" fmla="*/ 0 h 7"/>
                  <a:gd name="T14" fmla="*/ 0 w 5"/>
                  <a:gd name="T15" fmla="*/ 4 h 7"/>
                  <a:gd name="T16" fmla="*/ 0 w 5"/>
                  <a:gd name="T17" fmla="*/ 4 h 7"/>
                  <a:gd name="T18" fmla="*/ 0 w 5"/>
                  <a:gd name="T19" fmla="*/ 5 h 7"/>
                  <a:gd name="T20" fmla="*/ 1 w 5"/>
                  <a:gd name="T21" fmla="*/ 7 h 7"/>
                  <a:gd name="T22" fmla="*/ 1 w 5"/>
                  <a:gd name="T23" fmla="*/ 7 h 7"/>
                  <a:gd name="T24" fmla="*/ 5 w 5"/>
                  <a:gd name="T25" fmla="*/ 2 h 7"/>
                  <a:gd name="T26" fmla="*/ 4 w 5"/>
                  <a:gd name="T27"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 h="7">
                    <a:moveTo>
                      <a:pt x="0" y="4"/>
                    </a:moveTo>
                    <a:cubicBezTo>
                      <a:pt x="0" y="4"/>
                      <a:pt x="0" y="4"/>
                      <a:pt x="0" y="5"/>
                    </a:cubicBezTo>
                    <a:cubicBezTo>
                      <a:pt x="0" y="5"/>
                      <a:pt x="0" y="5"/>
                      <a:pt x="0" y="5"/>
                    </a:cubicBezTo>
                    <a:cubicBezTo>
                      <a:pt x="0" y="5"/>
                      <a:pt x="0" y="5"/>
                      <a:pt x="0" y="5"/>
                    </a:cubicBezTo>
                    <a:cubicBezTo>
                      <a:pt x="0" y="4"/>
                      <a:pt x="0" y="4"/>
                      <a:pt x="0" y="4"/>
                    </a:cubicBezTo>
                    <a:moveTo>
                      <a:pt x="4" y="0"/>
                    </a:moveTo>
                    <a:cubicBezTo>
                      <a:pt x="3" y="0"/>
                      <a:pt x="3" y="0"/>
                      <a:pt x="3" y="0"/>
                    </a:cubicBezTo>
                    <a:cubicBezTo>
                      <a:pt x="0" y="4"/>
                      <a:pt x="0" y="4"/>
                      <a:pt x="0" y="4"/>
                    </a:cubicBezTo>
                    <a:cubicBezTo>
                      <a:pt x="0" y="4"/>
                      <a:pt x="0" y="4"/>
                      <a:pt x="0" y="4"/>
                    </a:cubicBezTo>
                    <a:cubicBezTo>
                      <a:pt x="0" y="4"/>
                      <a:pt x="0" y="4"/>
                      <a:pt x="0" y="5"/>
                    </a:cubicBezTo>
                    <a:cubicBezTo>
                      <a:pt x="1" y="7"/>
                      <a:pt x="1" y="7"/>
                      <a:pt x="1" y="7"/>
                    </a:cubicBezTo>
                    <a:cubicBezTo>
                      <a:pt x="1" y="7"/>
                      <a:pt x="1" y="7"/>
                      <a:pt x="1" y="7"/>
                    </a:cubicBezTo>
                    <a:cubicBezTo>
                      <a:pt x="5" y="2"/>
                      <a:pt x="5" y="2"/>
                      <a:pt x="5" y="2"/>
                    </a:cubicBezTo>
                    <a:cubicBezTo>
                      <a:pt x="4" y="0"/>
                      <a:pt x="4" y="0"/>
                      <a:pt x="4" y="0"/>
                    </a:cubicBezTo>
                  </a:path>
                </a:pathLst>
              </a:custGeom>
              <a:solidFill>
                <a:srgbClr val="52585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549" name="Freeform 446"/>
              <p:cNvSpPr/>
              <p:nvPr/>
            </p:nvSpPr>
            <p:spPr bwMode="auto">
              <a:xfrm>
                <a:off x="6015" y="3736"/>
                <a:ext cx="11" cy="10"/>
              </a:xfrm>
              <a:custGeom>
                <a:avLst/>
                <a:gdLst>
                  <a:gd name="T0" fmla="*/ 4 w 11"/>
                  <a:gd name="T1" fmla="*/ 0 h 10"/>
                  <a:gd name="T2" fmla="*/ 2 w 11"/>
                  <a:gd name="T3" fmla="*/ 0 h 10"/>
                  <a:gd name="T4" fmla="*/ 2 w 11"/>
                  <a:gd name="T5" fmla="*/ 0 h 10"/>
                  <a:gd name="T6" fmla="*/ 0 w 11"/>
                  <a:gd name="T7" fmla="*/ 0 h 10"/>
                  <a:gd name="T8" fmla="*/ 1 w 11"/>
                  <a:gd name="T9" fmla="*/ 2 h 10"/>
                  <a:gd name="T10" fmla="*/ 7 w 11"/>
                  <a:gd name="T11" fmla="*/ 10 h 10"/>
                  <a:gd name="T12" fmla="*/ 8 w 11"/>
                  <a:gd name="T13" fmla="*/ 10 h 10"/>
                  <a:gd name="T14" fmla="*/ 11 w 11"/>
                  <a:gd name="T15" fmla="*/ 7 h 10"/>
                  <a:gd name="T16" fmla="*/ 10 w 11"/>
                  <a:gd name="T17" fmla="*/ 4 h 10"/>
                  <a:gd name="T18" fmla="*/ 9 w 11"/>
                  <a:gd name="T19" fmla="*/ 3 h 10"/>
                  <a:gd name="T20" fmla="*/ 8 w 11"/>
                  <a:gd name="T21" fmla="*/ 1 h 10"/>
                  <a:gd name="T22" fmla="*/ 4 w 11"/>
                  <a:gd name="T23"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 h="10">
                    <a:moveTo>
                      <a:pt x="4" y="0"/>
                    </a:moveTo>
                    <a:cubicBezTo>
                      <a:pt x="3" y="0"/>
                      <a:pt x="2" y="0"/>
                      <a:pt x="2" y="0"/>
                    </a:cubicBezTo>
                    <a:cubicBezTo>
                      <a:pt x="2" y="0"/>
                      <a:pt x="2" y="0"/>
                      <a:pt x="2" y="0"/>
                    </a:cubicBezTo>
                    <a:cubicBezTo>
                      <a:pt x="0" y="0"/>
                      <a:pt x="0" y="0"/>
                      <a:pt x="0" y="0"/>
                    </a:cubicBezTo>
                    <a:cubicBezTo>
                      <a:pt x="1" y="2"/>
                      <a:pt x="1" y="2"/>
                      <a:pt x="1" y="2"/>
                    </a:cubicBezTo>
                    <a:cubicBezTo>
                      <a:pt x="7" y="10"/>
                      <a:pt x="7" y="10"/>
                      <a:pt x="7" y="10"/>
                    </a:cubicBezTo>
                    <a:cubicBezTo>
                      <a:pt x="7" y="10"/>
                      <a:pt x="8" y="10"/>
                      <a:pt x="8" y="10"/>
                    </a:cubicBezTo>
                    <a:cubicBezTo>
                      <a:pt x="9" y="10"/>
                      <a:pt x="10" y="8"/>
                      <a:pt x="11" y="7"/>
                    </a:cubicBezTo>
                    <a:cubicBezTo>
                      <a:pt x="11" y="6"/>
                      <a:pt x="11" y="5"/>
                      <a:pt x="10" y="4"/>
                    </a:cubicBezTo>
                    <a:cubicBezTo>
                      <a:pt x="10" y="4"/>
                      <a:pt x="9" y="3"/>
                      <a:pt x="9" y="3"/>
                    </a:cubicBezTo>
                    <a:cubicBezTo>
                      <a:pt x="8" y="1"/>
                      <a:pt x="8" y="1"/>
                      <a:pt x="8" y="1"/>
                    </a:cubicBezTo>
                    <a:cubicBezTo>
                      <a:pt x="7" y="0"/>
                      <a:pt x="5" y="0"/>
                      <a:pt x="4" y="0"/>
                    </a:cubicBezTo>
                  </a:path>
                </a:pathLst>
              </a:custGeom>
              <a:solidFill>
                <a:srgbClr val="C1B09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550" name="Freeform 447"/>
              <p:cNvSpPr/>
              <p:nvPr/>
            </p:nvSpPr>
            <p:spPr bwMode="auto">
              <a:xfrm>
                <a:off x="6024" y="3736"/>
                <a:ext cx="8" cy="5"/>
              </a:xfrm>
              <a:custGeom>
                <a:avLst/>
                <a:gdLst>
                  <a:gd name="T0" fmla="*/ 1 w 8"/>
                  <a:gd name="T1" fmla="*/ 5 h 5"/>
                  <a:gd name="T2" fmla="*/ 2 w 8"/>
                  <a:gd name="T3" fmla="*/ 5 h 5"/>
                  <a:gd name="T4" fmla="*/ 4 w 8"/>
                  <a:gd name="T5" fmla="*/ 4 h 5"/>
                  <a:gd name="T6" fmla="*/ 7 w 8"/>
                  <a:gd name="T7" fmla="*/ 4 h 5"/>
                  <a:gd name="T8" fmla="*/ 8 w 8"/>
                  <a:gd name="T9" fmla="*/ 2 h 5"/>
                  <a:gd name="T10" fmla="*/ 3 w 8"/>
                  <a:gd name="T11" fmla="*/ 2 h 5"/>
                  <a:gd name="T12" fmla="*/ 1 w 8"/>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8" h="5">
                    <a:moveTo>
                      <a:pt x="1" y="5"/>
                    </a:moveTo>
                    <a:cubicBezTo>
                      <a:pt x="1" y="5"/>
                      <a:pt x="1" y="5"/>
                      <a:pt x="2" y="5"/>
                    </a:cubicBezTo>
                    <a:cubicBezTo>
                      <a:pt x="2" y="5"/>
                      <a:pt x="2" y="4"/>
                      <a:pt x="4" y="4"/>
                    </a:cubicBezTo>
                    <a:cubicBezTo>
                      <a:pt x="6" y="3"/>
                      <a:pt x="7" y="4"/>
                      <a:pt x="7" y="4"/>
                    </a:cubicBezTo>
                    <a:cubicBezTo>
                      <a:pt x="8" y="4"/>
                      <a:pt x="8" y="2"/>
                      <a:pt x="8" y="2"/>
                    </a:cubicBezTo>
                    <a:cubicBezTo>
                      <a:pt x="8" y="2"/>
                      <a:pt x="6" y="0"/>
                      <a:pt x="3" y="2"/>
                    </a:cubicBezTo>
                    <a:cubicBezTo>
                      <a:pt x="0" y="3"/>
                      <a:pt x="1" y="5"/>
                      <a:pt x="1" y="5"/>
                    </a:cubicBezTo>
                    <a:close/>
                  </a:path>
                </a:pathLst>
              </a:custGeom>
              <a:solidFill>
                <a:srgbClr val="04895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551" name="Freeform 448"/>
              <p:cNvSpPr>
                <a:spLocks noEditPoints="1"/>
              </p:cNvSpPr>
              <p:nvPr/>
            </p:nvSpPr>
            <p:spPr bwMode="auto">
              <a:xfrm>
                <a:off x="6028" y="3726"/>
                <a:ext cx="25" cy="19"/>
              </a:xfrm>
              <a:custGeom>
                <a:avLst/>
                <a:gdLst>
                  <a:gd name="T0" fmla="*/ 6 w 25"/>
                  <a:gd name="T1" fmla="*/ 16 h 19"/>
                  <a:gd name="T2" fmla="*/ 2 w 25"/>
                  <a:gd name="T3" fmla="*/ 13 h 19"/>
                  <a:gd name="T4" fmla="*/ 1 w 25"/>
                  <a:gd name="T5" fmla="*/ 8 h 19"/>
                  <a:gd name="T6" fmla="*/ 5 w 25"/>
                  <a:gd name="T7" fmla="*/ 5 h 19"/>
                  <a:gd name="T8" fmla="*/ 15 w 25"/>
                  <a:gd name="T9" fmla="*/ 2 h 19"/>
                  <a:gd name="T10" fmla="*/ 21 w 25"/>
                  <a:gd name="T11" fmla="*/ 0 h 19"/>
                  <a:gd name="T12" fmla="*/ 24 w 25"/>
                  <a:gd name="T13" fmla="*/ 3 h 19"/>
                  <a:gd name="T14" fmla="*/ 24 w 25"/>
                  <a:gd name="T15" fmla="*/ 11 h 19"/>
                  <a:gd name="T16" fmla="*/ 20 w 25"/>
                  <a:gd name="T17" fmla="*/ 16 h 19"/>
                  <a:gd name="T18" fmla="*/ 15 w 25"/>
                  <a:gd name="T19" fmla="*/ 17 h 19"/>
                  <a:gd name="T20" fmla="*/ 15 w 25"/>
                  <a:gd name="T21" fmla="*/ 17 h 19"/>
                  <a:gd name="T22" fmla="*/ 6 w 25"/>
                  <a:gd name="T23" fmla="*/ 16 h 19"/>
                  <a:gd name="T24" fmla="*/ 4 w 25"/>
                  <a:gd name="T25" fmla="*/ 8 h 19"/>
                  <a:gd name="T26" fmla="*/ 3 w 25"/>
                  <a:gd name="T27" fmla="*/ 9 h 19"/>
                  <a:gd name="T28" fmla="*/ 4 w 25"/>
                  <a:gd name="T29" fmla="*/ 11 h 19"/>
                  <a:gd name="T30" fmla="*/ 7 w 25"/>
                  <a:gd name="T31" fmla="*/ 14 h 19"/>
                  <a:gd name="T32" fmla="*/ 13 w 25"/>
                  <a:gd name="T33" fmla="*/ 16 h 19"/>
                  <a:gd name="T34" fmla="*/ 22 w 25"/>
                  <a:gd name="T35" fmla="*/ 11 h 19"/>
                  <a:gd name="T36" fmla="*/ 22 w 25"/>
                  <a:gd name="T37" fmla="*/ 5 h 19"/>
                  <a:gd name="T38" fmla="*/ 16 w 25"/>
                  <a:gd name="T39" fmla="*/ 4 h 19"/>
                  <a:gd name="T40" fmla="*/ 4 w 25"/>
                  <a:gd name="T41" fmla="*/ 8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 h="19">
                    <a:moveTo>
                      <a:pt x="6" y="16"/>
                    </a:moveTo>
                    <a:cubicBezTo>
                      <a:pt x="6" y="16"/>
                      <a:pt x="3" y="14"/>
                      <a:pt x="2" y="13"/>
                    </a:cubicBezTo>
                    <a:cubicBezTo>
                      <a:pt x="1" y="11"/>
                      <a:pt x="0" y="9"/>
                      <a:pt x="1" y="8"/>
                    </a:cubicBezTo>
                    <a:cubicBezTo>
                      <a:pt x="1" y="6"/>
                      <a:pt x="5" y="5"/>
                      <a:pt x="5" y="5"/>
                    </a:cubicBezTo>
                    <a:cubicBezTo>
                      <a:pt x="15" y="2"/>
                      <a:pt x="15" y="2"/>
                      <a:pt x="15" y="2"/>
                    </a:cubicBezTo>
                    <a:cubicBezTo>
                      <a:pt x="21" y="0"/>
                      <a:pt x="21" y="0"/>
                      <a:pt x="21" y="0"/>
                    </a:cubicBezTo>
                    <a:cubicBezTo>
                      <a:pt x="22" y="0"/>
                      <a:pt x="22" y="0"/>
                      <a:pt x="24" y="3"/>
                    </a:cubicBezTo>
                    <a:cubicBezTo>
                      <a:pt x="24" y="4"/>
                      <a:pt x="25" y="9"/>
                      <a:pt x="24" y="11"/>
                    </a:cubicBezTo>
                    <a:cubicBezTo>
                      <a:pt x="23" y="14"/>
                      <a:pt x="20" y="16"/>
                      <a:pt x="20" y="16"/>
                    </a:cubicBezTo>
                    <a:cubicBezTo>
                      <a:pt x="20" y="16"/>
                      <a:pt x="19" y="16"/>
                      <a:pt x="15" y="17"/>
                    </a:cubicBezTo>
                    <a:cubicBezTo>
                      <a:pt x="15" y="17"/>
                      <a:pt x="15" y="17"/>
                      <a:pt x="15" y="17"/>
                    </a:cubicBezTo>
                    <a:cubicBezTo>
                      <a:pt x="10" y="19"/>
                      <a:pt x="7" y="16"/>
                      <a:pt x="6" y="16"/>
                    </a:cubicBezTo>
                    <a:close/>
                    <a:moveTo>
                      <a:pt x="4" y="8"/>
                    </a:moveTo>
                    <a:cubicBezTo>
                      <a:pt x="4" y="8"/>
                      <a:pt x="3" y="8"/>
                      <a:pt x="3" y="9"/>
                    </a:cubicBezTo>
                    <a:cubicBezTo>
                      <a:pt x="3" y="9"/>
                      <a:pt x="3" y="10"/>
                      <a:pt x="4" y="11"/>
                    </a:cubicBezTo>
                    <a:cubicBezTo>
                      <a:pt x="5" y="13"/>
                      <a:pt x="7" y="14"/>
                      <a:pt x="7" y="14"/>
                    </a:cubicBezTo>
                    <a:cubicBezTo>
                      <a:pt x="7" y="14"/>
                      <a:pt x="10" y="16"/>
                      <a:pt x="13" y="16"/>
                    </a:cubicBezTo>
                    <a:cubicBezTo>
                      <a:pt x="17" y="16"/>
                      <a:pt x="22" y="14"/>
                      <a:pt x="22" y="11"/>
                    </a:cubicBezTo>
                    <a:cubicBezTo>
                      <a:pt x="23" y="8"/>
                      <a:pt x="22" y="6"/>
                      <a:pt x="22" y="5"/>
                    </a:cubicBezTo>
                    <a:cubicBezTo>
                      <a:pt x="21" y="3"/>
                      <a:pt x="17" y="3"/>
                      <a:pt x="16" y="4"/>
                    </a:cubicBezTo>
                    <a:lnTo>
                      <a:pt x="4" y="8"/>
                    </a:lnTo>
                    <a:close/>
                  </a:path>
                </a:pathLst>
              </a:custGeom>
              <a:solidFill>
                <a:srgbClr val="04895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552" name="Freeform 449"/>
              <p:cNvSpPr>
                <a:spLocks noEditPoints="1"/>
              </p:cNvSpPr>
              <p:nvPr/>
            </p:nvSpPr>
            <p:spPr bwMode="auto">
              <a:xfrm>
                <a:off x="6006" y="3733"/>
                <a:ext cx="21" cy="16"/>
              </a:xfrm>
              <a:custGeom>
                <a:avLst/>
                <a:gdLst>
                  <a:gd name="T0" fmla="*/ 5 w 21"/>
                  <a:gd name="T1" fmla="*/ 10 h 16"/>
                  <a:gd name="T2" fmla="*/ 3 w 21"/>
                  <a:gd name="T3" fmla="*/ 8 h 16"/>
                  <a:gd name="T4" fmla="*/ 1 w 21"/>
                  <a:gd name="T5" fmla="*/ 4 h 16"/>
                  <a:gd name="T6" fmla="*/ 3 w 21"/>
                  <a:gd name="T7" fmla="*/ 3 h 16"/>
                  <a:gd name="T8" fmla="*/ 10 w 21"/>
                  <a:gd name="T9" fmla="*/ 2 h 16"/>
                  <a:gd name="T10" fmla="*/ 11 w 21"/>
                  <a:gd name="T11" fmla="*/ 1 h 16"/>
                  <a:gd name="T12" fmla="*/ 18 w 21"/>
                  <a:gd name="T13" fmla="*/ 4 h 16"/>
                  <a:gd name="T14" fmla="*/ 19 w 21"/>
                  <a:gd name="T15" fmla="*/ 5 h 16"/>
                  <a:gd name="T16" fmla="*/ 20 w 21"/>
                  <a:gd name="T17" fmla="*/ 6 h 16"/>
                  <a:gd name="T18" fmla="*/ 21 w 21"/>
                  <a:gd name="T19" fmla="*/ 11 h 16"/>
                  <a:gd name="T20" fmla="*/ 17 w 21"/>
                  <a:gd name="T21" fmla="*/ 14 h 16"/>
                  <a:gd name="T22" fmla="*/ 15 w 21"/>
                  <a:gd name="T23" fmla="*/ 14 h 16"/>
                  <a:gd name="T24" fmla="*/ 5 w 21"/>
                  <a:gd name="T25" fmla="*/ 10 h 16"/>
                  <a:gd name="T26" fmla="*/ 11 w 21"/>
                  <a:gd name="T27" fmla="*/ 4 h 16"/>
                  <a:gd name="T28" fmla="*/ 5 w 21"/>
                  <a:gd name="T29" fmla="*/ 5 h 16"/>
                  <a:gd name="T30" fmla="*/ 4 w 21"/>
                  <a:gd name="T31" fmla="*/ 6 h 16"/>
                  <a:gd name="T32" fmla="*/ 5 w 21"/>
                  <a:gd name="T33" fmla="*/ 8 h 16"/>
                  <a:gd name="T34" fmla="*/ 15 w 21"/>
                  <a:gd name="T35" fmla="*/ 12 h 16"/>
                  <a:gd name="T36" fmla="*/ 19 w 21"/>
                  <a:gd name="T37" fmla="*/ 10 h 16"/>
                  <a:gd name="T38" fmla="*/ 18 w 21"/>
                  <a:gd name="T39" fmla="*/ 7 h 16"/>
                  <a:gd name="T40" fmla="*/ 17 w 21"/>
                  <a:gd name="T41" fmla="*/ 6 h 16"/>
                  <a:gd name="T42" fmla="*/ 16 w 21"/>
                  <a:gd name="T43" fmla="*/ 5 h 16"/>
                  <a:gd name="T44" fmla="*/ 11 w 21"/>
                  <a:gd name="T45" fmla="*/ 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 h="16">
                    <a:moveTo>
                      <a:pt x="5" y="10"/>
                    </a:moveTo>
                    <a:cubicBezTo>
                      <a:pt x="5" y="10"/>
                      <a:pt x="4" y="10"/>
                      <a:pt x="3" y="8"/>
                    </a:cubicBezTo>
                    <a:cubicBezTo>
                      <a:pt x="1" y="7"/>
                      <a:pt x="0" y="6"/>
                      <a:pt x="1" y="4"/>
                    </a:cubicBezTo>
                    <a:cubicBezTo>
                      <a:pt x="1" y="4"/>
                      <a:pt x="2" y="3"/>
                      <a:pt x="3" y="3"/>
                    </a:cubicBezTo>
                    <a:cubicBezTo>
                      <a:pt x="10" y="2"/>
                      <a:pt x="10" y="2"/>
                      <a:pt x="10" y="2"/>
                    </a:cubicBezTo>
                    <a:cubicBezTo>
                      <a:pt x="11" y="1"/>
                      <a:pt x="11" y="1"/>
                      <a:pt x="11" y="1"/>
                    </a:cubicBezTo>
                    <a:cubicBezTo>
                      <a:pt x="11" y="1"/>
                      <a:pt x="16" y="0"/>
                      <a:pt x="18" y="4"/>
                    </a:cubicBezTo>
                    <a:cubicBezTo>
                      <a:pt x="19" y="5"/>
                      <a:pt x="19" y="5"/>
                      <a:pt x="19" y="5"/>
                    </a:cubicBezTo>
                    <a:cubicBezTo>
                      <a:pt x="19" y="5"/>
                      <a:pt x="20" y="6"/>
                      <a:pt x="20" y="6"/>
                    </a:cubicBezTo>
                    <a:cubicBezTo>
                      <a:pt x="21" y="8"/>
                      <a:pt x="21" y="9"/>
                      <a:pt x="21" y="11"/>
                    </a:cubicBezTo>
                    <a:cubicBezTo>
                      <a:pt x="20" y="13"/>
                      <a:pt x="17" y="14"/>
                      <a:pt x="17" y="14"/>
                    </a:cubicBezTo>
                    <a:cubicBezTo>
                      <a:pt x="15" y="14"/>
                      <a:pt x="15" y="14"/>
                      <a:pt x="15" y="14"/>
                    </a:cubicBezTo>
                    <a:cubicBezTo>
                      <a:pt x="9" y="16"/>
                      <a:pt x="5" y="11"/>
                      <a:pt x="5" y="10"/>
                    </a:cubicBezTo>
                    <a:close/>
                    <a:moveTo>
                      <a:pt x="11" y="4"/>
                    </a:moveTo>
                    <a:cubicBezTo>
                      <a:pt x="5" y="5"/>
                      <a:pt x="5" y="5"/>
                      <a:pt x="5" y="5"/>
                    </a:cubicBezTo>
                    <a:cubicBezTo>
                      <a:pt x="4" y="5"/>
                      <a:pt x="4" y="5"/>
                      <a:pt x="4" y="6"/>
                    </a:cubicBezTo>
                    <a:cubicBezTo>
                      <a:pt x="4" y="6"/>
                      <a:pt x="3" y="6"/>
                      <a:pt x="5" y="8"/>
                    </a:cubicBezTo>
                    <a:cubicBezTo>
                      <a:pt x="10" y="14"/>
                      <a:pt x="15" y="12"/>
                      <a:pt x="15" y="12"/>
                    </a:cubicBezTo>
                    <a:cubicBezTo>
                      <a:pt x="15" y="12"/>
                      <a:pt x="18" y="12"/>
                      <a:pt x="19" y="10"/>
                    </a:cubicBezTo>
                    <a:cubicBezTo>
                      <a:pt x="19" y="9"/>
                      <a:pt x="19" y="8"/>
                      <a:pt x="18" y="7"/>
                    </a:cubicBezTo>
                    <a:cubicBezTo>
                      <a:pt x="18" y="7"/>
                      <a:pt x="18" y="7"/>
                      <a:pt x="17" y="6"/>
                    </a:cubicBezTo>
                    <a:cubicBezTo>
                      <a:pt x="16" y="5"/>
                      <a:pt x="16" y="5"/>
                      <a:pt x="16" y="5"/>
                    </a:cubicBezTo>
                    <a:cubicBezTo>
                      <a:pt x="15" y="3"/>
                      <a:pt x="12" y="4"/>
                      <a:pt x="11" y="4"/>
                    </a:cubicBezTo>
                    <a:close/>
                  </a:path>
                </a:pathLst>
              </a:custGeom>
              <a:solidFill>
                <a:srgbClr val="04895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553" name="Freeform 450"/>
              <p:cNvSpPr/>
              <p:nvPr/>
            </p:nvSpPr>
            <p:spPr bwMode="auto">
              <a:xfrm>
                <a:off x="6055" y="3710"/>
                <a:ext cx="17" cy="27"/>
              </a:xfrm>
              <a:custGeom>
                <a:avLst/>
                <a:gdLst>
                  <a:gd name="T0" fmla="*/ 7 w 17"/>
                  <a:gd name="T1" fmla="*/ 0 h 27"/>
                  <a:gd name="T2" fmla="*/ 2 w 17"/>
                  <a:gd name="T3" fmla="*/ 11 h 27"/>
                  <a:gd name="T4" fmla="*/ 6 w 17"/>
                  <a:gd name="T5" fmla="*/ 23 h 27"/>
                  <a:gd name="T6" fmla="*/ 10 w 17"/>
                  <a:gd name="T7" fmla="*/ 27 h 27"/>
                  <a:gd name="T8" fmla="*/ 15 w 17"/>
                  <a:gd name="T9" fmla="*/ 19 h 27"/>
                  <a:gd name="T10" fmla="*/ 16 w 17"/>
                  <a:gd name="T11" fmla="*/ 12 h 27"/>
                  <a:gd name="T12" fmla="*/ 7 w 17"/>
                  <a:gd name="T13" fmla="*/ 0 h 27"/>
                </a:gdLst>
                <a:ahLst/>
                <a:cxnLst>
                  <a:cxn ang="0">
                    <a:pos x="T0" y="T1"/>
                  </a:cxn>
                  <a:cxn ang="0">
                    <a:pos x="T2" y="T3"/>
                  </a:cxn>
                  <a:cxn ang="0">
                    <a:pos x="T4" y="T5"/>
                  </a:cxn>
                  <a:cxn ang="0">
                    <a:pos x="T6" y="T7"/>
                  </a:cxn>
                  <a:cxn ang="0">
                    <a:pos x="T8" y="T9"/>
                  </a:cxn>
                  <a:cxn ang="0">
                    <a:pos x="T10" y="T11"/>
                  </a:cxn>
                  <a:cxn ang="0">
                    <a:pos x="T12" y="T13"/>
                  </a:cxn>
                </a:cxnLst>
                <a:rect l="0" t="0" r="r" b="b"/>
                <a:pathLst>
                  <a:path w="17" h="27">
                    <a:moveTo>
                      <a:pt x="7" y="0"/>
                    </a:moveTo>
                    <a:cubicBezTo>
                      <a:pt x="0" y="0"/>
                      <a:pt x="2" y="11"/>
                      <a:pt x="2" y="11"/>
                    </a:cubicBezTo>
                    <a:cubicBezTo>
                      <a:pt x="6" y="23"/>
                      <a:pt x="6" y="23"/>
                      <a:pt x="6" y="23"/>
                    </a:cubicBezTo>
                    <a:cubicBezTo>
                      <a:pt x="6" y="23"/>
                      <a:pt x="7" y="27"/>
                      <a:pt x="10" y="27"/>
                    </a:cubicBezTo>
                    <a:cubicBezTo>
                      <a:pt x="13" y="26"/>
                      <a:pt x="15" y="23"/>
                      <a:pt x="15" y="19"/>
                    </a:cubicBezTo>
                    <a:cubicBezTo>
                      <a:pt x="15" y="19"/>
                      <a:pt x="16" y="12"/>
                      <a:pt x="16" y="12"/>
                    </a:cubicBezTo>
                    <a:cubicBezTo>
                      <a:pt x="17" y="6"/>
                      <a:pt x="14" y="0"/>
                      <a:pt x="7" y="0"/>
                    </a:cubicBezTo>
                    <a:close/>
                  </a:path>
                </a:pathLst>
              </a:custGeom>
              <a:solidFill>
                <a:srgbClr val="F2C8A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554" name="Freeform 451"/>
              <p:cNvSpPr/>
              <p:nvPr/>
            </p:nvSpPr>
            <p:spPr bwMode="auto">
              <a:xfrm>
                <a:off x="6399" y="3947"/>
                <a:ext cx="15" cy="49"/>
              </a:xfrm>
              <a:custGeom>
                <a:avLst/>
                <a:gdLst>
                  <a:gd name="T0" fmla="*/ 15 w 15"/>
                  <a:gd name="T1" fmla="*/ 8 h 49"/>
                  <a:gd name="T2" fmla="*/ 14 w 15"/>
                  <a:gd name="T3" fmla="*/ 49 h 49"/>
                  <a:gd name="T4" fmla="*/ 0 w 15"/>
                  <a:gd name="T5" fmla="*/ 41 h 49"/>
                  <a:gd name="T6" fmla="*/ 1 w 15"/>
                  <a:gd name="T7" fmla="*/ 0 h 49"/>
                  <a:gd name="T8" fmla="*/ 15 w 15"/>
                  <a:gd name="T9" fmla="*/ 8 h 49"/>
                </a:gdLst>
                <a:ahLst/>
                <a:cxnLst>
                  <a:cxn ang="0">
                    <a:pos x="T0" y="T1"/>
                  </a:cxn>
                  <a:cxn ang="0">
                    <a:pos x="T2" y="T3"/>
                  </a:cxn>
                  <a:cxn ang="0">
                    <a:pos x="T4" y="T5"/>
                  </a:cxn>
                  <a:cxn ang="0">
                    <a:pos x="T6" y="T7"/>
                  </a:cxn>
                  <a:cxn ang="0">
                    <a:pos x="T8" y="T9"/>
                  </a:cxn>
                </a:cxnLst>
                <a:rect l="0" t="0" r="r" b="b"/>
                <a:pathLst>
                  <a:path w="15" h="49">
                    <a:moveTo>
                      <a:pt x="15" y="8"/>
                    </a:moveTo>
                    <a:lnTo>
                      <a:pt x="14" y="49"/>
                    </a:lnTo>
                    <a:lnTo>
                      <a:pt x="0" y="41"/>
                    </a:lnTo>
                    <a:lnTo>
                      <a:pt x="1" y="0"/>
                    </a:lnTo>
                    <a:lnTo>
                      <a:pt x="15" y="8"/>
                    </a:lnTo>
                    <a:close/>
                  </a:path>
                </a:pathLst>
              </a:custGeom>
              <a:solidFill>
                <a:srgbClr val="1E2C0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555" name="Freeform 452"/>
              <p:cNvSpPr/>
              <p:nvPr/>
            </p:nvSpPr>
            <p:spPr bwMode="auto">
              <a:xfrm>
                <a:off x="6413" y="3947"/>
                <a:ext cx="14" cy="49"/>
              </a:xfrm>
              <a:custGeom>
                <a:avLst/>
                <a:gdLst>
                  <a:gd name="T0" fmla="*/ 1 w 14"/>
                  <a:gd name="T1" fmla="*/ 8 h 49"/>
                  <a:gd name="T2" fmla="*/ 14 w 14"/>
                  <a:gd name="T3" fmla="*/ 0 h 49"/>
                  <a:gd name="T4" fmla="*/ 14 w 14"/>
                  <a:gd name="T5" fmla="*/ 42 h 49"/>
                  <a:gd name="T6" fmla="*/ 0 w 14"/>
                  <a:gd name="T7" fmla="*/ 49 h 49"/>
                  <a:gd name="T8" fmla="*/ 1 w 14"/>
                  <a:gd name="T9" fmla="*/ 8 h 49"/>
                </a:gdLst>
                <a:ahLst/>
                <a:cxnLst>
                  <a:cxn ang="0">
                    <a:pos x="T0" y="T1"/>
                  </a:cxn>
                  <a:cxn ang="0">
                    <a:pos x="T2" y="T3"/>
                  </a:cxn>
                  <a:cxn ang="0">
                    <a:pos x="T4" y="T5"/>
                  </a:cxn>
                  <a:cxn ang="0">
                    <a:pos x="T6" y="T7"/>
                  </a:cxn>
                  <a:cxn ang="0">
                    <a:pos x="T8" y="T9"/>
                  </a:cxn>
                </a:cxnLst>
                <a:rect l="0" t="0" r="r" b="b"/>
                <a:pathLst>
                  <a:path w="14" h="49">
                    <a:moveTo>
                      <a:pt x="1" y="8"/>
                    </a:moveTo>
                    <a:lnTo>
                      <a:pt x="14" y="0"/>
                    </a:lnTo>
                    <a:lnTo>
                      <a:pt x="14" y="42"/>
                    </a:lnTo>
                    <a:lnTo>
                      <a:pt x="0" y="49"/>
                    </a:lnTo>
                    <a:lnTo>
                      <a:pt x="1" y="8"/>
                    </a:lnTo>
                    <a:close/>
                  </a:path>
                </a:pathLst>
              </a:custGeom>
              <a:solidFill>
                <a:srgbClr val="414E0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556" name="Freeform 453"/>
              <p:cNvSpPr/>
              <p:nvPr/>
            </p:nvSpPr>
            <p:spPr bwMode="auto">
              <a:xfrm>
                <a:off x="6400" y="3939"/>
                <a:ext cx="27" cy="16"/>
              </a:xfrm>
              <a:custGeom>
                <a:avLst/>
                <a:gdLst>
                  <a:gd name="T0" fmla="*/ 0 w 27"/>
                  <a:gd name="T1" fmla="*/ 8 h 16"/>
                  <a:gd name="T2" fmla="*/ 13 w 27"/>
                  <a:gd name="T3" fmla="*/ 0 h 16"/>
                  <a:gd name="T4" fmla="*/ 27 w 27"/>
                  <a:gd name="T5" fmla="*/ 8 h 16"/>
                  <a:gd name="T6" fmla="*/ 14 w 27"/>
                  <a:gd name="T7" fmla="*/ 16 h 16"/>
                  <a:gd name="T8" fmla="*/ 0 w 27"/>
                  <a:gd name="T9" fmla="*/ 8 h 16"/>
                </a:gdLst>
                <a:ahLst/>
                <a:cxnLst>
                  <a:cxn ang="0">
                    <a:pos x="T0" y="T1"/>
                  </a:cxn>
                  <a:cxn ang="0">
                    <a:pos x="T2" y="T3"/>
                  </a:cxn>
                  <a:cxn ang="0">
                    <a:pos x="T4" y="T5"/>
                  </a:cxn>
                  <a:cxn ang="0">
                    <a:pos x="T6" y="T7"/>
                  </a:cxn>
                  <a:cxn ang="0">
                    <a:pos x="T8" y="T9"/>
                  </a:cxn>
                </a:cxnLst>
                <a:rect l="0" t="0" r="r" b="b"/>
                <a:pathLst>
                  <a:path w="27" h="16">
                    <a:moveTo>
                      <a:pt x="0" y="8"/>
                    </a:moveTo>
                    <a:lnTo>
                      <a:pt x="13" y="0"/>
                    </a:lnTo>
                    <a:lnTo>
                      <a:pt x="27" y="8"/>
                    </a:lnTo>
                    <a:lnTo>
                      <a:pt x="14" y="16"/>
                    </a:lnTo>
                    <a:lnTo>
                      <a:pt x="0" y="8"/>
                    </a:lnTo>
                    <a:close/>
                  </a:path>
                </a:pathLst>
              </a:custGeom>
              <a:solidFill>
                <a:srgbClr val="99A5B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557" name="Freeform 454"/>
              <p:cNvSpPr/>
              <p:nvPr/>
            </p:nvSpPr>
            <p:spPr bwMode="auto">
              <a:xfrm>
                <a:off x="6347" y="3863"/>
                <a:ext cx="68" cy="100"/>
              </a:xfrm>
              <a:custGeom>
                <a:avLst/>
                <a:gdLst>
                  <a:gd name="T0" fmla="*/ 68 w 68"/>
                  <a:gd name="T1" fmla="*/ 39 h 100"/>
                  <a:gd name="T2" fmla="*/ 68 w 68"/>
                  <a:gd name="T3" fmla="*/ 100 h 100"/>
                  <a:gd name="T4" fmla="*/ 0 w 68"/>
                  <a:gd name="T5" fmla="*/ 62 h 100"/>
                  <a:gd name="T6" fmla="*/ 0 w 68"/>
                  <a:gd name="T7" fmla="*/ 0 h 100"/>
                  <a:gd name="T8" fmla="*/ 68 w 68"/>
                  <a:gd name="T9" fmla="*/ 39 h 100"/>
                </a:gdLst>
                <a:ahLst/>
                <a:cxnLst>
                  <a:cxn ang="0">
                    <a:pos x="T0" y="T1"/>
                  </a:cxn>
                  <a:cxn ang="0">
                    <a:pos x="T2" y="T3"/>
                  </a:cxn>
                  <a:cxn ang="0">
                    <a:pos x="T4" y="T5"/>
                  </a:cxn>
                  <a:cxn ang="0">
                    <a:pos x="T6" y="T7"/>
                  </a:cxn>
                  <a:cxn ang="0">
                    <a:pos x="T8" y="T9"/>
                  </a:cxn>
                </a:cxnLst>
                <a:rect l="0" t="0" r="r" b="b"/>
                <a:pathLst>
                  <a:path w="68" h="100">
                    <a:moveTo>
                      <a:pt x="68" y="39"/>
                    </a:moveTo>
                    <a:lnTo>
                      <a:pt x="68" y="100"/>
                    </a:lnTo>
                    <a:lnTo>
                      <a:pt x="0" y="62"/>
                    </a:lnTo>
                    <a:lnTo>
                      <a:pt x="0" y="0"/>
                    </a:lnTo>
                    <a:lnTo>
                      <a:pt x="68" y="39"/>
                    </a:lnTo>
                    <a:close/>
                  </a:path>
                </a:pathLst>
              </a:custGeom>
              <a:solidFill>
                <a:srgbClr val="078A4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558" name="Freeform 455"/>
              <p:cNvSpPr/>
              <p:nvPr/>
            </p:nvSpPr>
            <p:spPr bwMode="auto">
              <a:xfrm>
                <a:off x="6415" y="3865"/>
                <a:ext cx="64" cy="98"/>
              </a:xfrm>
              <a:custGeom>
                <a:avLst/>
                <a:gdLst>
                  <a:gd name="T0" fmla="*/ 0 w 64"/>
                  <a:gd name="T1" fmla="*/ 37 h 98"/>
                  <a:gd name="T2" fmla="*/ 64 w 64"/>
                  <a:gd name="T3" fmla="*/ 0 h 98"/>
                  <a:gd name="T4" fmla="*/ 64 w 64"/>
                  <a:gd name="T5" fmla="*/ 62 h 98"/>
                  <a:gd name="T6" fmla="*/ 0 w 64"/>
                  <a:gd name="T7" fmla="*/ 98 h 98"/>
                  <a:gd name="T8" fmla="*/ 0 w 64"/>
                  <a:gd name="T9" fmla="*/ 37 h 98"/>
                </a:gdLst>
                <a:ahLst/>
                <a:cxnLst>
                  <a:cxn ang="0">
                    <a:pos x="T0" y="T1"/>
                  </a:cxn>
                  <a:cxn ang="0">
                    <a:pos x="T2" y="T3"/>
                  </a:cxn>
                  <a:cxn ang="0">
                    <a:pos x="T4" y="T5"/>
                  </a:cxn>
                  <a:cxn ang="0">
                    <a:pos x="T6" y="T7"/>
                  </a:cxn>
                  <a:cxn ang="0">
                    <a:pos x="T8" y="T9"/>
                  </a:cxn>
                </a:cxnLst>
                <a:rect l="0" t="0" r="r" b="b"/>
                <a:pathLst>
                  <a:path w="64" h="98">
                    <a:moveTo>
                      <a:pt x="0" y="37"/>
                    </a:moveTo>
                    <a:lnTo>
                      <a:pt x="64" y="0"/>
                    </a:lnTo>
                    <a:lnTo>
                      <a:pt x="64" y="62"/>
                    </a:lnTo>
                    <a:lnTo>
                      <a:pt x="0" y="98"/>
                    </a:lnTo>
                    <a:lnTo>
                      <a:pt x="0" y="37"/>
                    </a:lnTo>
                    <a:close/>
                  </a:path>
                </a:pathLst>
              </a:custGeom>
              <a:solidFill>
                <a:srgbClr val="15D86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559" name="Freeform 456"/>
              <p:cNvSpPr/>
              <p:nvPr/>
            </p:nvSpPr>
            <p:spPr bwMode="auto">
              <a:xfrm>
                <a:off x="6347" y="3826"/>
                <a:ext cx="132" cy="76"/>
              </a:xfrm>
              <a:custGeom>
                <a:avLst/>
                <a:gdLst>
                  <a:gd name="T0" fmla="*/ 0 w 132"/>
                  <a:gd name="T1" fmla="*/ 37 h 76"/>
                  <a:gd name="T2" fmla="*/ 64 w 132"/>
                  <a:gd name="T3" fmla="*/ 0 h 76"/>
                  <a:gd name="T4" fmla="*/ 132 w 132"/>
                  <a:gd name="T5" fmla="*/ 39 h 76"/>
                  <a:gd name="T6" fmla="*/ 68 w 132"/>
                  <a:gd name="T7" fmla="*/ 76 h 76"/>
                  <a:gd name="T8" fmla="*/ 0 w 132"/>
                  <a:gd name="T9" fmla="*/ 37 h 76"/>
                </a:gdLst>
                <a:ahLst/>
                <a:cxnLst>
                  <a:cxn ang="0">
                    <a:pos x="T0" y="T1"/>
                  </a:cxn>
                  <a:cxn ang="0">
                    <a:pos x="T2" y="T3"/>
                  </a:cxn>
                  <a:cxn ang="0">
                    <a:pos x="T4" y="T5"/>
                  </a:cxn>
                  <a:cxn ang="0">
                    <a:pos x="T6" y="T7"/>
                  </a:cxn>
                  <a:cxn ang="0">
                    <a:pos x="T8" y="T9"/>
                  </a:cxn>
                </a:cxnLst>
                <a:rect l="0" t="0" r="r" b="b"/>
                <a:pathLst>
                  <a:path w="132" h="76">
                    <a:moveTo>
                      <a:pt x="0" y="37"/>
                    </a:moveTo>
                    <a:lnTo>
                      <a:pt x="64" y="0"/>
                    </a:lnTo>
                    <a:lnTo>
                      <a:pt x="132" y="39"/>
                    </a:lnTo>
                    <a:lnTo>
                      <a:pt x="68" y="76"/>
                    </a:lnTo>
                    <a:lnTo>
                      <a:pt x="0" y="37"/>
                    </a:lnTo>
                    <a:close/>
                  </a:path>
                </a:pathLst>
              </a:custGeom>
              <a:solidFill>
                <a:srgbClr val="12E48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560" name="Freeform 457"/>
              <p:cNvSpPr/>
              <p:nvPr/>
            </p:nvSpPr>
            <p:spPr bwMode="auto">
              <a:xfrm>
                <a:off x="6368" y="3834"/>
                <a:ext cx="46" cy="54"/>
              </a:xfrm>
              <a:custGeom>
                <a:avLst/>
                <a:gdLst>
                  <a:gd name="T0" fmla="*/ 46 w 46"/>
                  <a:gd name="T1" fmla="*/ 27 h 54"/>
                  <a:gd name="T2" fmla="*/ 46 w 46"/>
                  <a:gd name="T3" fmla="*/ 54 h 54"/>
                  <a:gd name="T4" fmla="*/ 0 w 46"/>
                  <a:gd name="T5" fmla="*/ 27 h 54"/>
                  <a:gd name="T6" fmla="*/ 0 w 46"/>
                  <a:gd name="T7" fmla="*/ 0 h 54"/>
                  <a:gd name="T8" fmla="*/ 46 w 46"/>
                  <a:gd name="T9" fmla="*/ 27 h 54"/>
                </a:gdLst>
                <a:ahLst/>
                <a:cxnLst>
                  <a:cxn ang="0">
                    <a:pos x="T0" y="T1"/>
                  </a:cxn>
                  <a:cxn ang="0">
                    <a:pos x="T2" y="T3"/>
                  </a:cxn>
                  <a:cxn ang="0">
                    <a:pos x="T4" y="T5"/>
                  </a:cxn>
                  <a:cxn ang="0">
                    <a:pos x="T6" y="T7"/>
                  </a:cxn>
                  <a:cxn ang="0">
                    <a:pos x="T8" y="T9"/>
                  </a:cxn>
                </a:cxnLst>
                <a:rect l="0" t="0" r="r" b="b"/>
                <a:pathLst>
                  <a:path w="46" h="54">
                    <a:moveTo>
                      <a:pt x="46" y="27"/>
                    </a:moveTo>
                    <a:lnTo>
                      <a:pt x="46" y="54"/>
                    </a:lnTo>
                    <a:lnTo>
                      <a:pt x="0" y="27"/>
                    </a:lnTo>
                    <a:lnTo>
                      <a:pt x="0" y="0"/>
                    </a:lnTo>
                    <a:lnTo>
                      <a:pt x="46" y="27"/>
                    </a:lnTo>
                    <a:close/>
                  </a:path>
                </a:pathLst>
              </a:custGeom>
              <a:solidFill>
                <a:srgbClr val="078A4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561" name="Freeform 458"/>
              <p:cNvSpPr/>
              <p:nvPr/>
            </p:nvSpPr>
            <p:spPr bwMode="auto">
              <a:xfrm>
                <a:off x="6414" y="3835"/>
                <a:ext cx="44" cy="53"/>
              </a:xfrm>
              <a:custGeom>
                <a:avLst/>
                <a:gdLst>
                  <a:gd name="T0" fmla="*/ 0 w 44"/>
                  <a:gd name="T1" fmla="*/ 26 h 53"/>
                  <a:gd name="T2" fmla="*/ 44 w 44"/>
                  <a:gd name="T3" fmla="*/ 0 h 53"/>
                  <a:gd name="T4" fmla="*/ 44 w 44"/>
                  <a:gd name="T5" fmla="*/ 28 h 53"/>
                  <a:gd name="T6" fmla="*/ 0 w 44"/>
                  <a:gd name="T7" fmla="*/ 53 h 53"/>
                  <a:gd name="T8" fmla="*/ 0 w 44"/>
                  <a:gd name="T9" fmla="*/ 26 h 53"/>
                </a:gdLst>
                <a:ahLst/>
                <a:cxnLst>
                  <a:cxn ang="0">
                    <a:pos x="T0" y="T1"/>
                  </a:cxn>
                  <a:cxn ang="0">
                    <a:pos x="T2" y="T3"/>
                  </a:cxn>
                  <a:cxn ang="0">
                    <a:pos x="T4" y="T5"/>
                  </a:cxn>
                  <a:cxn ang="0">
                    <a:pos x="T6" y="T7"/>
                  </a:cxn>
                  <a:cxn ang="0">
                    <a:pos x="T8" y="T9"/>
                  </a:cxn>
                </a:cxnLst>
                <a:rect l="0" t="0" r="r" b="b"/>
                <a:pathLst>
                  <a:path w="44" h="53">
                    <a:moveTo>
                      <a:pt x="0" y="26"/>
                    </a:moveTo>
                    <a:lnTo>
                      <a:pt x="44" y="0"/>
                    </a:lnTo>
                    <a:lnTo>
                      <a:pt x="44" y="28"/>
                    </a:lnTo>
                    <a:lnTo>
                      <a:pt x="0" y="53"/>
                    </a:lnTo>
                    <a:lnTo>
                      <a:pt x="0" y="26"/>
                    </a:lnTo>
                    <a:close/>
                  </a:path>
                </a:pathLst>
              </a:custGeom>
              <a:solidFill>
                <a:srgbClr val="15D86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562" name="Freeform 459"/>
              <p:cNvSpPr/>
              <p:nvPr/>
            </p:nvSpPr>
            <p:spPr bwMode="auto">
              <a:xfrm>
                <a:off x="6368" y="3808"/>
                <a:ext cx="90" cy="53"/>
              </a:xfrm>
              <a:custGeom>
                <a:avLst/>
                <a:gdLst>
                  <a:gd name="T0" fmla="*/ 0 w 90"/>
                  <a:gd name="T1" fmla="*/ 26 h 53"/>
                  <a:gd name="T2" fmla="*/ 44 w 90"/>
                  <a:gd name="T3" fmla="*/ 0 h 53"/>
                  <a:gd name="T4" fmla="*/ 90 w 90"/>
                  <a:gd name="T5" fmla="*/ 27 h 53"/>
                  <a:gd name="T6" fmla="*/ 46 w 90"/>
                  <a:gd name="T7" fmla="*/ 53 h 53"/>
                  <a:gd name="T8" fmla="*/ 0 w 90"/>
                  <a:gd name="T9" fmla="*/ 26 h 53"/>
                </a:gdLst>
                <a:ahLst/>
                <a:cxnLst>
                  <a:cxn ang="0">
                    <a:pos x="T0" y="T1"/>
                  </a:cxn>
                  <a:cxn ang="0">
                    <a:pos x="T2" y="T3"/>
                  </a:cxn>
                  <a:cxn ang="0">
                    <a:pos x="T4" y="T5"/>
                  </a:cxn>
                  <a:cxn ang="0">
                    <a:pos x="T6" y="T7"/>
                  </a:cxn>
                  <a:cxn ang="0">
                    <a:pos x="T8" y="T9"/>
                  </a:cxn>
                </a:cxnLst>
                <a:rect l="0" t="0" r="r" b="b"/>
                <a:pathLst>
                  <a:path w="90" h="53">
                    <a:moveTo>
                      <a:pt x="0" y="26"/>
                    </a:moveTo>
                    <a:lnTo>
                      <a:pt x="44" y="0"/>
                    </a:lnTo>
                    <a:lnTo>
                      <a:pt x="90" y="27"/>
                    </a:lnTo>
                    <a:lnTo>
                      <a:pt x="46" y="53"/>
                    </a:lnTo>
                    <a:lnTo>
                      <a:pt x="0" y="26"/>
                    </a:lnTo>
                    <a:close/>
                  </a:path>
                </a:pathLst>
              </a:custGeom>
              <a:solidFill>
                <a:srgbClr val="12E48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563" name="Freeform 460"/>
              <p:cNvSpPr/>
              <p:nvPr/>
            </p:nvSpPr>
            <p:spPr bwMode="auto">
              <a:xfrm>
                <a:off x="6384" y="3812"/>
                <a:ext cx="31" cy="36"/>
              </a:xfrm>
              <a:custGeom>
                <a:avLst/>
                <a:gdLst>
                  <a:gd name="T0" fmla="*/ 31 w 31"/>
                  <a:gd name="T1" fmla="*/ 18 h 36"/>
                  <a:gd name="T2" fmla="*/ 31 w 31"/>
                  <a:gd name="T3" fmla="*/ 36 h 36"/>
                  <a:gd name="T4" fmla="*/ 0 w 31"/>
                  <a:gd name="T5" fmla="*/ 18 h 36"/>
                  <a:gd name="T6" fmla="*/ 0 w 31"/>
                  <a:gd name="T7" fmla="*/ 0 h 36"/>
                  <a:gd name="T8" fmla="*/ 31 w 31"/>
                  <a:gd name="T9" fmla="*/ 18 h 36"/>
                </a:gdLst>
                <a:ahLst/>
                <a:cxnLst>
                  <a:cxn ang="0">
                    <a:pos x="T0" y="T1"/>
                  </a:cxn>
                  <a:cxn ang="0">
                    <a:pos x="T2" y="T3"/>
                  </a:cxn>
                  <a:cxn ang="0">
                    <a:pos x="T4" y="T5"/>
                  </a:cxn>
                  <a:cxn ang="0">
                    <a:pos x="T6" y="T7"/>
                  </a:cxn>
                  <a:cxn ang="0">
                    <a:pos x="T8" y="T9"/>
                  </a:cxn>
                </a:cxnLst>
                <a:rect l="0" t="0" r="r" b="b"/>
                <a:pathLst>
                  <a:path w="31" h="36">
                    <a:moveTo>
                      <a:pt x="31" y="18"/>
                    </a:moveTo>
                    <a:lnTo>
                      <a:pt x="31" y="36"/>
                    </a:lnTo>
                    <a:lnTo>
                      <a:pt x="0" y="18"/>
                    </a:lnTo>
                    <a:lnTo>
                      <a:pt x="0" y="0"/>
                    </a:lnTo>
                    <a:lnTo>
                      <a:pt x="31" y="18"/>
                    </a:lnTo>
                    <a:close/>
                  </a:path>
                </a:pathLst>
              </a:custGeom>
              <a:solidFill>
                <a:srgbClr val="078A4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564" name="Freeform 461"/>
              <p:cNvSpPr/>
              <p:nvPr/>
            </p:nvSpPr>
            <p:spPr bwMode="auto">
              <a:xfrm>
                <a:off x="6415" y="3813"/>
                <a:ext cx="30" cy="35"/>
              </a:xfrm>
              <a:custGeom>
                <a:avLst/>
                <a:gdLst>
                  <a:gd name="T0" fmla="*/ 0 w 30"/>
                  <a:gd name="T1" fmla="*/ 17 h 35"/>
                  <a:gd name="T2" fmla="*/ 30 w 30"/>
                  <a:gd name="T3" fmla="*/ 0 h 35"/>
                  <a:gd name="T4" fmla="*/ 29 w 30"/>
                  <a:gd name="T5" fmla="*/ 18 h 35"/>
                  <a:gd name="T6" fmla="*/ 0 w 30"/>
                  <a:gd name="T7" fmla="*/ 35 h 35"/>
                  <a:gd name="T8" fmla="*/ 0 w 30"/>
                  <a:gd name="T9" fmla="*/ 17 h 35"/>
                </a:gdLst>
                <a:ahLst/>
                <a:cxnLst>
                  <a:cxn ang="0">
                    <a:pos x="T0" y="T1"/>
                  </a:cxn>
                  <a:cxn ang="0">
                    <a:pos x="T2" y="T3"/>
                  </a:cxn>
                  <a:cxn ang="0">
                    <a:pos x="T4" y="T5"/>
                  </a:cxn>
                  <a:cxn ang="0">
                    <a:pos x="T6" y="T7"/>
                  </a:cxn>
                  <a:cxn ang="0">
                    <a:pos x="T8" y="T9"/>
                  </a:cxn>
                </a:cxnLst>
                <a:rect l="0" t="0" r="r" b="b"/>
                <a:pathLst>
                  <a:path w="30" h="35">
                    <a:moveTo>
                      <a:pt x="0" y="17"/>
                    </a:moveTo>
                    <a:lnTo>
                      <a:pt x="30" y="0"/>
                    </a:lnTo>
                    <a:lnTo>
                      <a:pt x="29" y="18"/>
                    </a:lnTo>
                    <a:lnTo>
                      <a:pt x="0" y="35"/>
                    </a:lnTo>
                    <a:lnTo>
                      <a:pt x="0" y="17"/>
                    </a:lnTo>
                    <a:close/>
                  </a:path>
                </a:pathLst>
              </a:custGeom>
              <a:solidFill>
                <a:srgbClr val="15D86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565" name="Freeform 462"/>
              <p:cNvSpPr/>
              <p:nvPr/>
            </p:nvSpPr>
            <p:spPr bwMode="auto">
              <a:xfrm>
                <a:off x="6384" y="3795"/>
                <a:ext cx="61" cy="35"/>
              </a:xfrm>
              <a:custGeom>
                <a:avLst/>
                <a:gdLst>
                  <a:gd name="T0" fmla="*/ 0 w 61"/>
                  <a:gd name="T1" fmla="*/ 17 h 35"/>
                  <a:gd name="T2" fmla="*/ 30 w 61"/>
                  <a:gd name="T3" fmla="*/ 0 h 35"/>
                  <a:gd name="T4" fmla="*/ 61 w 61"/>
                  <a:gd name="T5" fmla="*/ 18 h 35"/>
                  <a:gd name="T6" fmla="*/ 31 w 61"/>
                  <a:gd name="T7" fmla="*/ 35 h 35"/>
                  <a:gd name="T8" fmla="*/ 0 w 61"/>
                  <a:gd name="T9" fmla="*/ 17 h 35"/>
                </a:gdLst>
                <a:ahLst/>
                <a:cxnLst>
                  <a:cxn ang="0">
                    <a:pos x="T0" y="T1"/>
                  </a:cxn>
                  <a:cxn ang="0">
                    <a:pos x="T2" y="T3"/>
                  </a:cxn>
                  <a:cxn ang="0">
                    <a:pos x="T4" y="T5"/>
                  </a:cxn>
                  <a:cxn ang="0">
                    <a:pos x="T6" y="T7"/>
                  </a:cxn>
                  <a:cxn ang="0">
                    <a:pos x="T8" y="T9"/>
                  </a:cxn>
                </a:cxnLst>
                <a:rect l="0" t="0" r="r" b="b"/>
                <a:pathLst>
                  <a:path w="61" h="35">
                    <a:moveTo>
                      <a:pt x="0" y="17"/>
                    </a:moveTo>
                    <a:lnTo>
                      <a:pt x="30" y="0"/>
                    </a:lnTo>
                    <a:lnTo>
                      <a:pt x="61" y="18"/>
                    </a:lnTo>
                    <a:lnTo>
                      <a:pt x="31" y="35"/>
                    </a:lnTo>
                    <a:lnTo>
                      <a:pt x="0" y="17"/>
                    </a:lnTo>
                    <a:close/>
                  </a:path>
                </a:pathLst>
              </a:custGeom>
              <a:solidFill>
                <a:srgbClr val="12E48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566" name="Freeform 463"/>
              <p:cNvSpPr/>
              <p:nvPr/>
            </p:nvSpPr>
            <p:spPr bwMode="auto">
              <a:xfrm>
                <a:off x="4254" y="1863"/>
                <a:ext cx="1124" cy="693"/>
              </a:xfrm>
              <a:custGeom>
                <a:avLst/>
                <a:gdLst>
                  <a:gd name="T0" fmla="*/ 32 w 1124"/>
                  <a:gd name="T1" fmla="*/ 626 h 694"/>
                  <a:gd name="T2" fmla="*/ 125 w 1124"/>
                  <a:gd name="T3" fmla="*/ 685 h 694"/>
                  <a:gd name="T4" fmla="*/ 174 w 1124"/>
                  <a:gd name="T5" fmla="*/ 685 h 694"/>
                  <a:gd name="T6" fmla="*/ 1091 w 1124"/>
                  <a:gd name="T7" fmla="*/ 152 h 694"/>
                  <a:gd name="T8" fmla="*/ 1091 w 1124"/>
                  <a:gd name="T9" fmla="*/ 67 h 694"/>
                  <a:gd name="T10" fmla="*/ 999 w 1124"/>
                  <a:gd name="T11" fmla="*/ 9 h 694"/>
                  <a:gd name="T12" fmla="*/ 949 w 1124"/>
                  <a:gd name="T13" fmla="*/ 9 h 694"/>
                  <a:gd name="T14" fmla="*/ 32 w 1124"/>
                  <a:gd name="T15" fmla="*/ 541 h 694"/>
                  <a:gd name="T16" fmla="*/ 32 w 1124"/>
                  <a:gd name="T17" fmla="*/ 626 h 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24" h="694">
                    <a:moveTo>
                      <a:pt x="32" y="626"/>
                    </a:moveTo>
                    <a:cubicBezTo>
                      <a:pt x="125" y="685"/>
                      <a:pt x="125" y="685"/>
                      <a:pt x="125" y="685"/>
                    </a:cubicBezTo>
                    <a:cubicBezTo>
                      <a:pt x="140" y="694"/>
                      <a:pt x="159" y="694"/>
                      <a:pt x="174" y="685"/>
                    </a:cubicBezTo>
                    <a:cubicBezTo>
                      <a:pt x="1091" y="152"/>
                      <a:pt x="1091" y="152"/>
                      <a:pt x="1091" y="152"/>
                    </a:cubicBezTo>
                    <a:cubicBezTo>
                      <a:pt x="1124" y="133"/>
                      <a:pt x="1124" y="86"/>
                      <a:pt x="1091" y="67"/>
                    </a:cubicBezTo>
                    <a:cubicBezTo>
                      <a:pt x="999" y="9"/>
                      <a:pt x="999" y="9"/>
                      <a:pt x="999" y="9"/>
                    </a:cubicBezTo>
                    <a:cubicBezTo>
                      <a:pt x="984" y="0"/>
                      <a:pt x="965" y="0"/>
                      <a:pt x="949" y="9"/>
                    </a:cubicBezTo>
                    <a:cubicBezTo>
                      <a:pt x="32" y="541"/>
                      <a:pt x="32" y="541"/>
                      <a:pt x="32" y="541"/>
                    </a:cubicBezTo>
                    <a:cubicBezTo>
                      <a:pt x="0" y="560"/>
                      <a:pt x="0" y="607"/>
                      <a:pt x="32" y="626"/>
                    </a:cubicBez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dirty="0">
                  <a:latin typeface="宋体" panose="02010600030101010101" pitchFamily="2" charset="-122"/>
                  <a:ea typeface="宋体" panose="02010600030101010101" pitchFamily="2" charset="-122"/>
                </a:endParaRPr>
              </a:p>
            </p:txBody>
          </p:sp>
          <p:sp>
            <p:nvSpPr>
              <p:cNvPr id="567" name="Freeform 464"/>
              <p:cNvSpPr/>
              <p:nvPr/>
            </p:nvSpPr>
            <p:spPr bwMode="auto">
              <a:xfrm>
                <a:off x="4337" y="1188"/>
                <a:ext cx="959" cy="1301"/>
              </a:xfrm>
              <a:custGeom>
                <a:avLst/>
                <a:gdLst>
                  <a:gd name="T0" fmla="*/ 957 w 959"/>
                  <a:gd name="T1" fmla="*/ 37 h 1302"/>
                  <a:gd name="T2" fmla="*/ 959 w 959"/>
                  <a:gd name="T3" fmla="*/ 744 h 1302"/>
                  <a:gd name="T4" fmla="*/ 945 w 959"/>
                  <a:gd name="T5" fmla="*/ 769 h 1302"/>
                  <a:gd name="T6" fmla="*/ 45 w 959"/>
                  <a:gd name="T7" fmla="*/ 1291 h 1302"/>
                  <a:gd name="T8" fmla="*/ 2 w 959"/>
                  <a:gd name="T9" fmla="*/ 1266 h 1302"/>
                  <a:gd name="T10" fmla="*/ 0 w 959"/>
                  <a:gd name="T11" fmla="*/ 559 h 1302"/>
                  <a:gd name="T12" fmla="*/ 14 w 959"/>
                  <a:gd name="T13" fmla="*/ 533 h 1302"/>
                  <a:gd name="T14" fmla="*/ 913 w 959"/>
                  <a:gd name="T15" fmla="*/ 11 h 1302"/>
                  <a:gd name="T16" fmla="*/ 957 w 959"/>
                  <a:gd name="T17" fmla="*/ 37 h 1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9" h="1302">
                    <a:moveTo>
                      <a:pt x="957" y="37"/>
                    </a:moveTo>
                    <a:cubicBezTo>
                      <a:pt x="959" y="744"/>
                      <a:pt x="959" y="744"/>
                      <a:pt x="959" y="744"/>
                    </a:cubicBezTo>
                    <a:cubicBezTo>
                      <a:pt x="959" y="754"/>
                      <a:pt x="954" y="764"/>
                      <a:pt x="945" y="769"/>
                    </a:cubicBezTo>
                    <a:cubicBezTo>
                      <a:pt x="45" y="1291"/>
                      <a:pt x="45" y="1291"/>
                      <a:pt x="45" y="1291"/>
                    </a:cubicBezTo>
                    <a:cubicBezTo>
                      <a:pt x="26" y="1302"/>
                      <a:pt x="2" y="1288"/>
                      <a:pt x="2" y="1266"/>
                    </a:cubicBezTo>
                    <a:cubicBezTo>
                      <a:pt x="0" y="559"/>
                      <a:pt x="0" y="559"/>
                      <a:pt x="0" y="559"/>
                    </a:cubicBezTo>
                    <a:cubicBezTo>
                      <a:pt x="0" y="548"/>
                      <a:pt x="5" y="539"/>
                      <a:pt x="14" y="533"/>
                    </a:cubicBezTo>
                    <a:cubicBezTo>
                      <a:pt x="913" y="11"/>
                      <a:pt x="913" y="11"/>
                      <a:pt x="913" y="11"/>
                    </a:cubicBezTo>
                    <a:cubicBezTo>
                      <a:pt x="933" y="0"/>
                      <a:pt x="957" y="14"/>
                      <a:pt x="957" y="37"/>
                    </a:cubicBezTo>
                  </a:path>
                </a:pathLst>
              </a:custGeom>
              <a:solidFill>
                <a:srgbClr val="AEF4D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568" name="Freeform 465"/>
              <p:cNvSpPr/>
              <p:nvPr/>
            </p:nvSpPr>
            <p:spPr bwMode="auto">
              <a:xfrm>
                <a:off x="4358" y="1198"/>
                <a:ext cx="959" cy="1301"/>
              </a:xfrm>
              <a:custGeom>
                <a:avLst/>
                <a:gdLst>
                  <a:gd name="T0" fmla="*/ 957 w 959"/>
                  <a:gd name="T1" fmla="*/ 37 h 1302"/>
                  <a:gd name="T2" fmla="*/ 959 w 959"/>
                  <a:gd name="T3" fmla="*/ 744 h 1302"/>
                  <a:gd name="T4" fmla="*/ 945 w 959"/>
                  <a:gd name="T5" fmla="*/ 769 h 1302"/>
                  <a:gd name="T6" fmla="*/ 45 w 959"/>
                  <a:gd name="T7" fmla="*/ 1291 h 1302"/>
                  <a:gd name="T8" fmla="*/ 2 w 959"/>
                  <a:gd name="T9" fmla="*/ 1266 h 1302"/>
                  <a:gd name="T10" fmla="*/ 0 w 959"/>
                  <a:gd name="T11" fmla="*/ 559 h 1302"/>
                  <a:gd name="T12" fmla="*/ 14 w 959"/>
                  <a:gd name="T13" fmla="*/ 533 h 1302"/>
                  <a:gd name="T14" fmla="*/ 913 w 959"/>
                  <a:gd name="T15" fmla="*/ 11 h 1302"/>
                  <a:gd name="T16" fmla="*/ 957 w 959"/>
                  <a:gd name="T17" fmla="*/ 37 h 1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9" h="1302">
                    <a:moveTo>
                      <a:pt x="957" y="37"/>
                    </a:moveTo>
                    <a:cubicBezTo>
                      <a:pt x="959" y="744"/>
                      <a:pt x="959" y="744"/>
                      <a:pt x="959" y="744"/>
                    </a:cubicBezTo>
                    <a:cubicBezTo>
                      <a:pt x="959" y="754"/>
                      <a:pt x="954" y="764"/>
                      <a:pt x="945" y="769"/>
                    </a:cubicBezTo>
                    <a:cubicBezTo>
                      <a:pt x="45" y="1291"/>
                      <a:pt x="45" y="1291"/>
                      <a:pt x="45" y="1291"/>
                    </a:cubicBezTo>
                    <a:cubicBezTo>
                      <a:pt x="26" y="1302"/>
                      <a:pt x="2" y="1288"/>
                      <a:pt x="2" y="1266"/>
                    </a:cubicBezTo>
                    <a:cubicBezTo>
                      <a:pt x="0" y="559"/>
                      <a:pt x="0" y="559"/>
                      <a:pt x="0" y="559"/>
                    </a:cubicBezTo>
                    <a:cubicBezTo>
                      <a:pt x="0" y="548"/>
                      <a:pt x="5" y="539"/>
                      <a:pt x="14" y="533"/>
                    </a:cubicBezTo>
                    <a:cubicBezTo>
                      <a:pt x="913" y="11"/>
                      <a:pt x="913" y="11"/>
                      <a:pt x="913" y="11"/>
                    </a:cubicBezTo>
                    <a:cubicBezTo>
                      <a:pt x="933" y="0"/>
                      <a:pt x="957" y="14"/>
                      <a:pt x="957" y="37"/>
                    </a:cubicBezTo>
                  </a:path>
                </a:pathLst>
              </a:custGeom>
              <a:solidFill>
                <a:srgbClr val="F0F1F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569" name="Freeform 466"/>
              <p:cNvSpPr/>
              <p:nvPr/>
            </p:nvSpPr>
            <p:spPr bwMode="auto">
              <a:xfrm>
                <a:off x="4908" y="1888"/>
                <a:ext cx="150" cy="106"/>
              </a:xfrm>
              <a:custGeom>
                <a:avLst/>
                <a:gdLst>
                  <a:gd name="T0" fmla="*/ 146 w 150"/>
                  <a:gd name="T1" fmla="*/ 15 h 106"/>
                  <a:gd name="T2" fmla="*/ 0 w 150"/>
                  <a:gd name="T3" fmla="*/ 106 h 106"/>
                  <a:gd name="T4" fmla="*/ 0 w 150"/>
                  <a:gd name="T5" fmla="*/ 88 h 106"/>
                  <a:gd name="T6" fmla="*/ 146 w 150"/>
                  <a:gd name="T7" fmla="*/ 1 h 106"/>
                  <a:gd name="T8" fmla="*/ 150 w 150"/>
                  <a:gd name="T9" fmla="*/ 4 h 106"/>
                  <a:gd name="T10" fmla="*/ 150 w 150"/>
                  <a:gd name="T11" fmla="*/ 9 h 106"/>
                  <a:gd name="T12" fmla="*/ 146 w 150"/>
                  <a:gd name="T13" fmla="*/ 15 h 106"/>
                </a:gdLst>
                <a:ahLst/>
                <a:cxnLst>
                  <a:cxn ang="0">
                    <a:pos x="T0" y="T1"/>
                  </a:cxn>
                  <a:cxn ang="0">
                    <a:pos x="T2" y="T3"/>
                  </a:cxn>
                  <a:cxn ang="0">
                    <a:pos x="T4" y="T5"/>
                  </a:cxn>
                  <a:cxn ang="0">
                    <a:pos x="T6" y="T7"/>
                  </a:cxn>
                  <a:cxn ang="0">
                    <a:pos x="T8" y="T9"/>
                  </a:cxn>
                  <a:cxn ang="0">
                    <a:pos x="T10" y="T11"/>
                  </a:cxn>
                  <a:cxn ang="0">
                    <a:pos x="T12" y="T13"/>
                  </a:cxn>
                </a:cxnLst>
                <a:rect l="0" t="0" r="r" b="b"/>
                <a:pathLst>
                  <a:path w="150" h="106">
                    <a:moveTo>
                      <a:pt x="146" y="15"/>
                    </a:moveTo>
                    <a:cubicBezTo>
                      <a:pt x="0" y="106"/>
                      <a:pt x="0" y="106"/>
                      <a:pt x="0" y="106"/>
                    </a:cubicBezTo>
                    <a:cubicBezTo>
                      <a:pt x="0" y="88"/>
                      <a:pt x="0" y="88"/>
                      <a:pt x="0" y="88"/>
                    </a:cubicBezTo>
                    <a:cubicBezTo>
                      <a:pt x="146" y="1"/>
                      <a:pt x="146" y="1"/>
                      <a:pt x="146" y="1"/>
                    </a:cubicBezTo>
                    <a:cubicBezTo>
                      <a:pt x="148" y="0"/>
                      <a:pt x="150" y="1"/>
                      <a:pt x="150" y="4"/>
                    </a:cubicBezTo>
                    <a:cubicBezTo>
                      <a:pt x="150" y="9"/>
                      <a:pt x="150" y="9"/>
                      <a:pt x="150" y="9"/>
                    </a:cubicBezTo>
                    <a:cubicBezTo>
                      <a:pt x="150" y="12"/>
                      <a:pt x="148" y="14"/>
                      <a:pt x="146" y="15"/>
                    </a:cubicBezTo>
                    <a:close/>
                  </a:path>
                </a:pathLst>
              </a:custGeom>
              <a:solidFill>
                <a:srgbClr val="C4C4C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570" name="Freeform 467"/>
              <p:cNvSpPr/>
              <p:nvPr/>
            </p:nvSpPr>
            <p:spPr bwMode="auto">
              <a:xfrm>
                <a:off x="4519" y="2131"/>
                <a:ext cx="155" cy="96"/>
              </a:xfrm>
              <a:custGeom>
                <a:avLst/>
                <a:gdLst>
                  <a:gd name="T0" fmla="*/ 151 w 155"/>
                  <a:gd name="T1" fmla="*/ 14 h 96"/>
                  <a:gd name="T2" fmla="*/ 11 w 155"/>
                  <a:gd name="T3" fmla="*/ 94 h 96"/>
                  <a:gd name="T4" fmla="*/ 1 w 155"/>
                  <a:gd name="T5" fmla="*/ 92 h 96"/>
                  <a:gd name="T6" fmla="*/ 4 w 155"/>
                  <a:gd name="T7" fmla="*/ 82 h 96"/>
                  <a:gd name="T8" fmla="*/ 144 w 155"/>
                  <a:gd name="T9" fmla="*/ 2 h 96"/>
                  <a:gd name="T10" fmla="*/ 153 w 155"/>
                  <a:gd name="T11" fmla="*/ 5 h 96"/>
                  <a:gd name="T12" fmla="*/ 151 w 155"/>
                  <a:gd name="T13" fmla="*/ 14 h 96"/>
                </a:gdLst>
                <a:ahLst/>
                <a:cxnLst>
                  <a:cxn ang="0">
                    <a:pos x="T0" y="T1"/>
                  </a:cxn>
                  <a:cxn ang="0">
                    <a:pos x="T2" y="T3"/>
                  </a:cxn>
                  <a:cxn ang="0">
                    <a:pos x="T4" y="T5"/>
                  </a:cxn>
                  <a:cxn ang="0">
                    <a:pos x="T6" y="T7"/>
                  </a:cxn>
                  <a:cxn ang="0">
                    <a:pos x="T8" y="T9"/>
                  </a:cxn>
                  <a:cxn ang="0">
                    <a:pos x="T10" y="T11"/>
                  </a:cxn>
                  <a:cxn ang="0">
                    <a:pos x="T12" y="T13"/>
                  </a:cxn>
                </a:cxnLst>
                <a:rect l="0" t="0" r="r" b="b"/>
                <a:pathLst>
                  <a:path w="155" h="96">
                    <a:moveTo>
                      <a:pt x="151" y="14"/>
                    </a:moveTo>
                    <a:cubicBezTo>
                      <a:pt x="11" y="94"/>
                      <a:pt x="11" y="94"/>
                      <a:pt x="11" y="94"/>
                    </a:cubicBezTo>
                    <a:cubicBezTo>
                      <a:pt x="8" y="96"/>
                      <a:pt x="3" y="95"/>
                      <a:pt x="1" y="92"/>
                    </a:cubicBezTo>
                    <a:cubicBezTo>
                      <a:pt x="0" y="88"/>
                      <a:pt x="1" y="84"/>
                      <a:pt x="4" y="82"/>
                    </a:cubicBezTo>
                    <a:cubicBezTo>
                      <a:pt x="144" y="2"/>
                      <a:pt x="144" y="2"/>
                      <a:pt x="144" y="2"/>
                    </a:cubicBezTo>
                    <a:cubicBezTo>
                      <a:pt x="147" y="0"/>
                      <a:pt x="151" y="1"/>
                      <a:pt x="153" y="5"/>
                    </a:cubicBezTo>
                    <a:cubicBezTo>
                      <a:pt x="155" y="8"/>
                      <a:pt x="154" y="12"/>
                      <a:pt x="151" y="14"/>
                    </a:cubicBezTo>
                    <a:close/>
                  </a:path>
                </a:pathLst>
              </a:custGeom>
              <a:solidFill>
                <a:srgbClr val="00CA8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571" name="Freeform 468"/>
              <p:cNvSpPr/>
              <p:nvPr/>
            </p:nvSpPr>
            <p:spPr bwMode="auto">
              <a:xfrm>
                <a:off x="4519" y="2212"/>
                <a:ext cx="113" cy="71"/>
              </a:xfrm>
              <a:custGeom>
                <a:avLst/>
                <a:gdLst>
                  <a:gd name="T0" fmla="*/ 109 w 113"/>
                  <a:gd name="T1" fmla="*/ 14 h 71"/>
                  <a:gd name="T2" fmla="*/ 11 w 113"/>
                  <a:gd name="T3" fmla="*/ 69 h 71"/>
                  <a:gd name="T4" fmla="*/ 1 w 113"/>
                  <a:gd name="T5" fmla="*/ 67 h 71"/>
                  <a:gd name="T6" fmla="*/ 4 w 113"/>
                  <a:gd name="T7" fmla="*/ 57 h 71"/>
                  <a:gd name="T8" fmla="*/ 102 w 113"/>
                  <a:gd name="T9" fmla="*/ 2 h 71"/>
                  <a:gd name="T10" fmla="*/ 111 w 113"/>
                  <a:gd name="T11" fmla="*/ 4 h 71"/>
                  <a:gd name="T12" fmla="*/ 109 w 113"/>
                  <a:gd name="T13" fmla="*/ 14 h 71"/>
                </a:gdLst>
                <a:ahLst/>
                <a:cxnLst>
                  <a:cxn ang="0">
                    <a:pos x="T0" y="T1"/>
                  </a:cxn>
                  <a:cxn ang="0">
                    <a:pos x="T2" y="T3"/>
                  </a:cxn>
                  <a:cxn ang="0">
                    <a:pos x="T4" y="T5"/>
                  </a:cxn>
                  <a:cxn ang="0">
                    <a:pos x="T6" y="T7"/>
                  </a:cxn>
                  <a:cxn ang="0">
                    <a:pos x="T8" y="T9"/>
                  </a:cxn>
                  <a:cxn ang="0">
                    <a:pos x="T10" y="T11"/>
                  </a:cxn>
                  <a:cxn ang="0">
                    <a:pos x="T12" y="T13"/>
                  </a:cxn>
                </a:cxnLst>
                <a:rect l="0" t="0" r="r" b="b"/>
                <a:pathLst>
                  <a:path w="113" h="71">
                    <a:moveTo>
                      <a:pt x="109" y="14"/>
                    </a:moveTo>
                    <a:cubicBezTo>
                      <a:pt x="11" y="69"/>
                      <a:pt x="11" y="69"/>
                      <a:pt x="11" y="69"/>
                    </a:cubicBezTo>
                    <a:cubicBezTo>
                      <a:pt x="8" y="71"/>
                      <a:pt x="3" y="70"/>
                      <a:pt x="1" y="67"/>
                    </a:cubicBezTo>
                    <a:cubicBezTo>
                      <a:pt x="0" y="63"/>
                      <a:pt x="1" y="59"/>
                      <a:pt x="4" y="57"/>
                    </a:cubicBezTo>
                    <a:cubicBezTo>
                      <a:pt x="102" y="2"/>
                      <a:pt x="102" y="2"/>
                      <a:pt x="102" y="2"/>
                    </a:cubicBezTo>
                    <a:cubicBezTo>
                      <a:pt x="105" y="0"/>
                      <a:pt x="109" y="1"/>
                      <a:pt x="111" y="4"/>
                    </a:cubicBezTo>
                    <a:cubicBezTo>
                      <a:pt x="113" y="8"/>
                      <a:pt x="112" y="12"/>
                      <a:pt x="109" y="14"/>
                    </a:cubicBezTo>
                    <a:close/>
                  </a:path>
                </a:pathLst>
              </a:custGeom>
              <a:solidFill>
                <a:srgbClr val="00CA8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572" name="Freeform 469"/>
              <p:cNvSpPr/>
              <p:nvPr/>
            </p:nvSpPr>
            <p:spPr bwMode="auto">
              <a:xfrm>
                <a:off x="4764" y="1872"/>
                <a:ext cx="144" cy="122"/>
              </a:xfrm>
              <a:custGeom>
                <a:avLst/>
                <a:gdLst>
                  <a:gd name="T0" fmla="*/ 144 w 144"/>
                  <a:gd name="T1" fmla="*/ 122 h 122"/>
                  <a:gd name="T2" fmla="*/ 0 w 144"/>
                  <a:gd name="T3" fmla="*/ 11 h 122"/>
                  <a:gd name="T4" fmla="*/ 9 w 144"/>
                  <a:gd name="T5" fmla="*/ 0 h 122"/>
                  <a:gd name="T6" fmla="*/ 144 w 144"/>
                  <a:gd name="T7" fmla="*/ 104 h 122"/>
                  <a:gd name="T8" fmla="*/ 144 w 144"/>
                  <a:gd name="T9" fmla="*/ 122 h 122"/>
                </a:gdLst>
                <a:ahLst/>
                <a:cxnLst>
                  <a:cxn ang="0">
                    <a:pos x="T0" y="T1"/>
                  </a:cxn>
                  <a:cxn ang="0">
                    <a:pos x="T2" y="T3"/>
                  </a:cxn>
                  <a:cxn ang="0">
                    <a:pos x="T4" y="T5"/>
                  </a:cxn>
                  <a:cxn ang="0">
                    <a:pos x="T6" y="T7"/>
                  </a:cxn>
                  <a:cxn ang="0">
                    <a:pos x="T8" y="T9"/>
                  </a:cxn>
                </a:cxnLst>
                <a:rect l="0" t="0" r="r" b="b"/>
                <a:pathLst>
                  <a:path w="144" h="122">
                    <a:moveTo>
                      <a:pt x="144" y="122"/>
                    </a:moveTo>
                    <a:lnTo>
                      <a:pt x="0" y="11"/>
                    </a:lnTo>
                    <a:lnTo>
                      <a:pt x="9" y="0"/>
                    </a:lnTo>
                    <a:lnTo>
                      <a:pt x="144" y="104"/>
                    </a:lnTo>
                    <a:lnTo>
                      <a:pt x="144" y="122"/>
                    </a:lnTo>
                    <a:close/>
                  </a:path>
                </a:pathLst>
              </a:custGeom>
              <a:solidFill>
                <a:srgbClr val="C4C4C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573" name="Freeform 470"/>
              <p:cNvSpPr/>
              <p:nvPr/>
            </p:nvSpPr>
            <p:spPr bwMode="auto">
              <a:xfrm>
                <a:off x="4504" y="1727"/>
                <a:ext cx="294" cy="359"/>
              </a:xfrm>
              <a:custGeom>
                <a:avLst/>
                <a:gdLst>
                  <a:gd name="T0" fmla="*/ 294 w 294"/>
                  <a:gd name="T1" fmla="*/ 121 h 360"/>
                  <a:gd name="T2" fmla="*/ 147 w 294"/>
                  <a:gd name="T3" fmla="*/ 327 h 360"/>
                  <a:gd name="T4" fmla="*/ 0 w 294"/>
                  <a:gd name="T5" fmla="*/ 239 h 360"/>
                  <a:gd name="T6" fmla="*/ 147 w 294"/>
                  <a:gd name="T7" fmla="*/ 33 h 360"/>
                  <a:gd name="T8" fmla="*/ 294 w 294"/>
                  <a:gd name="T9" fmla="*/ 121 h 360"/>
                </a:gdLst>
                <a:ahLst/>
                <a:cxnLst>
                  <a:cxn ang="0">
                    <a:pos x="T0" y="T1"/>
                  </a:cxn>
                  <a:cxn ang="0">
                    <a:pos x="T2" y="T3"/>
                  </a:cxn>
                  <a:cxn ang="0">
                    <a:pos x="T4" y="T5"/>
                  </a:cxn>
                  <a:cxn ang="0">
                    <a:pos x="T6" y="T7"/>
                  </a:cxn>
                  <a:cxn ang="0">
                    <a:pos x="T8" y="T9"/>
                  </a:cxn>
                </a:cxnLst>
                <a:rect l="0" t="0" r="r" b="b"/>
                <a:pathLst>
                  <a:path w="294" h="360">
                    <a:moveTo>
                      <a:pt x="294" y="121"/>
                    </a:moveTo>
                    <a:cubicBezTo>
                      <a:pt x="294" y="202"/>
                      <a:pt x="228" y="294"/>
                      <a:pt x="147" y="327"/>
                    </a:cubicBezTo>
                    <a:cubicBezTo>
                      <a:pt x="66" y="360"/>
                      <a:pt x="0" y="320"/>
                      <a:pt x="0" y="239"/>
                    </a:cubicBezTo>
                    <a:cubicBezTo>
                      <a:pt x="0" y="158"/>
                      <a:pt x="66" y="66"/>
                      <a:pt x="147" y="33"/>
                    </a:cubicBezTo>
                    <a:cubicBezTo>
                      <a:pt x="228" y="0"/>
                      <a:pt x="294" y="40"/>
                      <a:pt x="294" y="121"/>
                    </a:cubicBezTo>
                    <a:close/>
                  </a:path>
                </a:pathLst>
              </a:custGeom>
              <a:solidFill>
                <a:srgbClr val="90E2C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574" name="Freeform 471"/>
              <p:cNvSpPr/>
              <p:nvPr/>
            </p:nvSpPr>
            <p:spPr bwMode="auto">
              <a:xfrm>
                <a:off x="4545" y="1744"/>
                <a:ext cx="210" cy="163"/>
              </a:xfrm>
              <a:custGeom>
                <a:avLst/>
                <a:gdLst>
                  <a:gd name="T0" fmla="*/ 108 w 210"/>
                  <a:gd name="T1" fmla="*/ 164 h 164"/>
                  <a:gd name="T2" fmla="*/ 210 w 210"/>
                  <a:gd name="T3" fmla="*/ 17 h 164"/>
                  <a:gd name="T4" fmla="*/ 106 w 210"/>
                  <a:gd name="T5" fmla="*/ 16 h 164"/>
                  <a:gd name="T6" fmla="*/ 0 w 210"/>
                  <a:gd name="T7" fmla="*/ 103 h 164"/>
                  <a:gd name="T8" fmla="*/ 108 w 210"/>
                  <a:gd name="T9" fmla="*/ 164 h 164"/>
                </a:gdLst>
                <a:ahLst/>
                <a:cxnLst>
                  <a:cxn ang="0">
                    <a:pos x="T0" y="T1"/>
                  </a:cxn>
                  <a:cxn ang="0">
                    <a:pos x="T2" y="T3"/>
                  </a:cxn>
                  <a:cxn ang="0">
                    <a:pos x="T4" y="T5"/>
                  </a:cxn>
                  <a:cxn ang="0">
                    <a:pos x="T6" y="T7"/>
                  </a:cxn>
                  <a:cxn ang="0">
                    <a:pos x="T8" y="T9"/>
                  </a:cxn>
                </a:cxnLst>
                <a:rect l="0" t="0" r="r" b="b"/>
                <a:pathLst>
                  <a:path w="210" h="164">
                    <a:moveTo>
                      <a:pt x="108" y="164"/>
                    </a:moveTo>
                    <a:cubicBezTo>
                      <a:pt x="210" y="17"/>
                      <a:pt x="210" y="17"/>
                      <a:pt x="210" y="17"/>
                    </a:cubicBezTo>
                    <a:cubicBezTo>
                      <a:pt x="183" y="1"/>
                      <a:pt x="147" y="0"/>
                      <a:pt x="106" y="16"/>
                    </a:cubicBezTo>
                    <a:cubicBezTo>
                      <a:pt x="64" y="33"/>
                      <a:pt x="27" y="65"/>
                      <a:pt x="0" y="103"/>
                    </a:cubicBezTo>
                    <a:lnTo>
                      <a:pt x="108" y="164"/>
                    </a:lnTo>
                    <a:close/>
                  </a:path>
                </a:pathLst>
              </a:custGeom>
              <a:solidFill>
                <a:srgbClr val="48CFA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575" name="Freeform 472"/>
              <p:cNvSpPr/>
              <p:nvPr/>
            </p:nvSpPr>
            <p:spPr bwMode="auto">
              <a:xfrm>
                <a:off x="4649" y="1761"/>
                <a:ext cx="149" cy="166"/>
              </a:xfrm>
              <a:custGeom>
                <a:avLst/>
                <a:gdLst>
                  <a:gd name="T0" fmla="*/ 84 w 149"/>
                  <a:gd name="T1" fmla="*/ 167 h 167"/>
                  <a:gd name="T2" fmla="*/ 137 w 149"/>
                  <a:gd name="T3" fmla="*/ 149 h 167"/>
                  <a:gd name="T4" fmla="*/ 149 w 149"/>
                  <a:gd name="T5" fmla="*/ 87 h 167"/>
                  <a:gd name="T6" fmla="*/ 106 w 149"/>
                  <a:gd name="T7" fmla="*/ 0 h 167"/>
                  <a:gd name="T8" fmla="*/ 0 w 149"/>
                  <a:gd name="T9" fmla="*/ 145 h 167"/>
                  <a:gd name="T10" fmla="*/ 84 w 149"/>
                  <a:gd name="T11" fmla="*/ 167 h 167"/>
                </a:gdLst>
                <a:ahLst/>
                <a:cxnLst>
                  <a:cxn ang="0">
                    <a:pos x="T0" y="T1"/>
                  </a:cxn>
                  <a:cxn ang="0">
                    <a:pos x="T2" y="T3"/>
                  </a:cxn>
                  <a:cxn ang="0">
                    <a:pos x="T4" y="T5"/>
                  </a:cxn>
                  <a:cxn ang="0">
                    <a:pos x="T6" y="T7"/>
                  </a:cxn>
                  <a:cxn ang="0">
                    <a:pos x="T8" y="T9"/>
                  </a:cxn>
                  <a:cxn ang="0">
                    <a:pos x="T10" y="T11"/>
                  </a:cxn>
                </a:cxnLst>
                <a:rect l="0" t="0" r="r" b="b"/>
                <a:pathLst>
                  <a:path w="149" h="167">
                    <a:moveTo>
                      <a:pt x="84" y="167"/>
                    </a:moveTo>
                    <a:cubicBezTo>
                      <a:pt x="137" y="149"/>
                      <a:pt x="137" y="149"/>
                      <a:pt x="137" y="149"/>
                    </a:cubicBezTo>
                    <a:cubicBezTo>
                      <a:pt x="144" y="128"/>
                      <a:pt x="149" y="107"/>
                      <a:pt x="149" y="87"/>
                    </a:cubicBezTo>
                    <a:cubicBezTo>
                      <a:pt x="149" y="46"/>
                      <a:pt x="132" y="16"/>
                      <a:pt x="106" y="0"/>
                    </a:cubicBezTo>
                    <a:cubicBezTo>
                      <a:pt x="0" y="145"/>
                      <a:pt x="0" y="145"/>
                      <a:pt x="0" y="145"/>
                    </a:cubicBezTo>
                    <a:lnTo>
                      <a:pt x="84" y="167"/>
                    </a:lnTo>
                    <a:close/>
                  </a:path>
                </a:pathLst>
              </a:custGeom>
              <a:solidFill>
                <a:srgbClr val="FFD52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576" name="Freeform 473"/>
              <p:cNvSpPr/>
              <p:nvPr/>
            </p:nvSpPr>
            <p:spPr bwMode="auto">
              <a:xfrm>
                <a:off x="4649" y="1903"/>
                <a:ext cx="139" cy="151"/>
              </a:xfrm>
              <a:custGeom>
                <a:avLst/>
                <a:gdLst>
                  <a:gd name="T0" fmla="*/ 0 w 139"/>
                  <a:gd name="T1" fmla="*/ 151 h 151"/>
                  <a:gd name="T2" fmla="*/ 0 w 139"/>
                  <a:gd name="T3" fmla="*/ 151 h 151"/>
                  <a:gd name="T4" fmla="*/ 139 w 139"/>
                  <a:gd name="T5" fmla="*/ 0 h 151"/>
                  <a:gd name="T6" fmla="*/ 0 w 139"/>
                  <a:gd name="T7" fmla="*/ 2 h 151"/>
                  <a:gd name="T8" fmla="*/ 0 w 139"/>
                  <a:gd name="T9" fmla="*/ 151 h 151"/>
                </a:gdLst>
                <a:ahLst/>
                <a:cxnLst>
                  <a:cxn ang="0">
                    <a:pos x="T0" y="T1"/>
                  </a:cxn>
                  <a:cxn ang="0">
                    <a:pos x="T2" y="T3"/>
                  </a:cxn>
                  <a:cxn ang="0">
                    <a:pos x="T4" y="T5"/>
                  </a:cxn>
                  <a:cxn ang="0">
                    <a:pos x="T6" y="T7"/>
                  </a:cxn>
                  <a:cxn ang="0">
                    <a:pos x="T8" y="T9"/>
                  </a:cxn>
                </a:cxnLst>
                <a:rect l="0" t="0" r="r" b="b"/>
                <a:pathLst>
                  <a:path w="139" h="151">
                    <a:moveTo>
                      <a:pt x="0" y="151"/>
                    </a:moveTo>
                    <a:cubicBezTo>
                      <a:pt x="0" y="151"/>
                      <a:pt x="0" y="151"/>
                      <a:pt x="0" y="151"/>
                    </a:cubicBezTo>
                    <a:cubicBezTo>
                      <a:pt x="63" y="126"/>
                      <a:pt x="118" y="64"/>
                      <a:pt x="139" y="0"/>
                    </a:cubicBezTo>
                    <a:cubicBezTo>
                      <a:pt x="0" y="2"/>
                      <a:pt x="0" y="2"/>
                      <a:pt x="0" y="2"/>
                    </a:cubicBezTo>
                    <a:lnTo>
                      <a:pt x="0" y="151"/>
                    </a:lnTo>
                    <a:close/>
                  </a:path>
                </a:pathLst>
              </a:custGeom>
              <a:solidFill>
                <a:srgbClr val="C9F2E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577" name="Freeform 474"/>
              <p:cNvSpPr/>
              <p:nvPr/>
            </p:nvSpPr>
            <p:spPr bwMode="auto">
              <a:xfrm>
                <a:off x="5091" y="1724"/>
                <a:ext cx="14" cy="156"/>
              </a:xfrm>
              <a:custGeom>
                <a:avLst/>
                <a:gdLst>
                  <a:gd name="T0" fmla="*/ 7 w 14"/>
                  <a:gd name="T1" fmla="*/ 157 h 157"/>
                  <a:gd name="T2" fmla="*/ 7 w 14"/>
                  <a:gd name="T3" fmla="*/ 157 h 157"/>
                  <a:gd name="T4" fmla="*/ 0 w 14"/>
                  <a:gd name="T5" fmla="*/ 150 h 157"/>
                  <a:gd name="T6" fmla="*/ 0 w 14"/>
                  <a:gd name="T7" fmla="*/ 7 h 157"/>
                  <a:gd name="T8" fmla="*/ 7 w 14"/>
                  <a:gd name="T9" fmla="*/ 0 h 157"/>
                  <a:gd name="T10" fmla="*/ 14 w 14"/>
                  <a:gd name="T11" fmla="*/ 7 h 157"/>
                  <a:gd name="T12" fmla="*/ 14 w 14"/>
                  <a:gd name="T13" fmla="*/ 150 h 157"/>
                  <a:gd name="T14" fmla="*/ 7 w 14"/>
                  <a:gd name="T15" fmla="*/ 157 h 1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157">
                    <a:moveTo>
                      <a:pt x="7" y="157"/>
                    </a:moveTo>
                    <a:cubicBezTo>
                      <a:pt x="7" y="157"/>
                      <a:pt x="7" y="157"/>
                      <a:pt x="7" y="157"/>
                    </a:cubicBezTo>
                    <a:cubicBezTo>
                      <a:pt x="3" y="157"/>
                      <a:pt x="0" y="154"/>
                      <a:pt x="0" y="150"/>
                    </a:cubicBezTo>
                    <a:cubicBezTo>
                      <a:pt x="0" y="7"/>
                      <a:pt x="0" y="7"/>
                      <a:pt x="0" y="7"/>
                    </a:cubicBezTo>
                    <a:cubicBezTo>
                      <a:pt x="0" y="3"/>
                      <a:pt x="3" y="0"/>
                      <a:pt x="7" y="0"/>
                    </a:cubicBezTo>
                    <a:cubicBezTo>
                      <a:pt x="10" y="0"/>
                      <a:pt x="14" y="3"/>
                      <a:pt x="14" y="7"/>
                    </a:cubicBezTo>
                    <a:cubicBezTo>
                      <a:pt x="14" y="150"/>
                      <a:pt x="14" y="150"/>
                      <a:pt x="14" y="150"/>
                    </a:cubicBezTo>
                    <a:cubicBezTo>
                      <a:pt x="14" y="154"/>
                      <a:pt x="10" y="157"/>
                      <a:pt x="7" y="157"/>
                    </a:cubicBezTo>
                    <a:close/>
                  </a:path>
                </a:pathLst>
              </a:custGeom>
              <a:solidFill>
                <a:srgbClr val="FFD52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578" name="Freeform 475"/>
              <p:cNvSpPr/>
              <p:nvPr/>
            </p:nvSpPr>
            <p:spPr bwMode="auto">
              <a:xfrm>
                <a:off x="5140" y="1696"/>
                <a:ext cx="14" cy="156"/>
              </a:xfrm>
              <a:custGeom>
                <a:avLst/>
                <a:gdLst>
                  <a:gd name="T0" fmla="*/ 7 w 14"/>
                  <a:gd name="T1" fmla="*/ 157 h 157"/>
                  <a:gd name="T2" fmla="*/ 7 w 14"/>
                  <a:gd name="T3" fmla="*/ 157 h 157"/>
                  <a:gd name="T4" fmla="*/ 0 w 14"/>
                  <a:gd name="T5" fmla="*/ 150 h 157"/>
                  <a:gd name="T6" fmla="*/ 0 w 14"/>
                  <a:gd name="T7" fmla="*/ 7 h 157"/>
                  <a:gd name="T8" fmla="*/ 7 w 14"/>
                  <a:gd name="T9" fmla="*/ 0 h 157"/>
                  <a:gd name="T10" fmla="*/ 14 w 14"/>
                  <a:gd name="T11" fmla="*/ 7 h 157"/>
                  <a:gd name="T12" fmla="*/ 14 w 14"/>
                  <a:gd name="T13" fmla="*/ 150 h 157"/>
                  <a:gd name="T14" fmla="*/ 7 w 14"/>
                  <a:gd name="T15" fmla="*/ 157 h 1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157">
                    <a:moveTo>
                      <a:pt x="7" y="157"/>
                    </a:moveTo>
                    <a:cubicBezTo>
                      <a:pt x="7" y="157"/>
                      <a:pt x="7" y="157"/>
                      <a:pt x="7" y="157"/>
                    </a:cubicBezTo>
                    <a:cubicBezTo>
                      <a:pt x="3" y="157"/>
                      <a:pt x="0" y="154"/>
                      <a:pt x="0" y="150"/>
                    </a:cubicBezTo>
                    <a:cubicBezTo>
                      <a:pt x="0" y="7"/>
                      <a:pt x="0" y="7"/>
                      <a:pt x="0" y="7"/>
                    </a:cubicBezTo>
                    <a:cubicBezTo>
                      <a:pt x="0" y="3"/>
                      <a:pt x="3" y="0"/>
                      <a:pt x="7" y="0"/>
                    </a:cubicBezTo>
                    <a:cubicBezTo>
                      <a:pt x="10" y="0"/>
                      <a:pt x="14" y="3"/>
                      <a:pt x="14" y="7"/>
                    </a:cubicBezTo>
                    <a:cubicBezTo>
                      <a:pt x="14" y="150"/>
                      <a:pt x="14" y="150"/>
                      <a:pt x="14" y="150"/>
                    </a:cubicBezTo>
                    <a:cubicBezTo>
                      <a:pt x="14" y="154"/>
                      <a:pt x="10" y="157"/>
                      <a:pt x="7" y="157"/>
                    </a:cubicBezTo>
                    <a:close/>
                  </a:path>
                </a:pathLst>
              </a:custGeom>
              <a:solidFill>
                <a:srgbClr val="FFD52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579" name="Freeform 476"/>
              <p:cNvSpPr/>
              <p:nvPr/>
            </p:nvSpPr>
            <p:spPr bwMode="auto">
              <a:xfrm>
                <a:off x="5189" y="1668"/>
                <a:ext cx="14" cy="156"/>
              </a:xfrm>
              <a:custGeom>
                <a:avLst/>
                <a:gdLst>
                  <a:gd name="T0" fmla="*/ 7 w 14"/>
                  <a:gd name="T1" fmla="*/ 157 h 157"/>
                  <a:gd name="T2" fmla="*/ 7 w 14"/>
                  <a:gd name="T3" fmla="*/ 157 h 157"/>
                  <a:gd name="T4" fmla="*/ 0 w 14"/>
                  <a:gd name="T5" fmla="*/ 150 h 157"/>
                  <a:gd name="T6" fmla="*/ 0 w 14"/>
                  <a:gd name="T7" fmla="*/ 7 h 157"/>
                  <a:gd name="T8" fmla="*/ 7 w 14"/>
                  <a:gd name="T9" fmla="*/ 0 h 157"/>
                  <a:gd name="T10" fmla="*/ 14 w 14"/>
                  <a:gd name="T11" fmla="*/ 7 h 157"/>
                  <a:gd name="T12" fmla="*/ 14 w 14"/>
                  <a:gd name="T13" fmla="*/ 150 h 157"/>
                  <a:gd name="T14" fmla="*/ 7 w 14"/>
                  <a:gd name="T15" fmla="*/ 157 h 1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157">
                    <a:moveTo>
                      <a:pt x="7" y="157"/>
                    </a:moveTo>
                    <a:cubicBezTo>
                      <a:pt x="7" y="157"/>
                      <a:pt x="7" y="157"/>
                      <a:pt x="7" y="157"/>
                    </a:cubicBezTo>
                    <a:cubicBezTo>
                      <a:pt x="3" y="157"/>
                      <a:pt x="0" y="154"/>
                      <a:pt x="0" y="150"/>
                    </a:cubicBezTo>
                    <a:cubicBezTo>
                      <a:pt x="0" y="7"/>
                      <a:pt x="0" y="7"/>
                      <a:pt x="0" y="7"/>
                    </a:cubicBezTo>
                    <a:cubicBezTo>
                      <a:pt x="0" y="3"/>
                      <a:pt x="3" y="0"/>
                      <a:pt x="7" y="0"/>
                    </a:cubicBezTo>
                    <a:cubicBezTo>
                      <a:pt x="10" y="0"/>
                      <a:pt x="14" y="3"/>
                      <a:pt x="14" y="7"/>
                    </a:cubicBezTo>
                    <a:cubicBezTo>
                      <a:pt x="14" y="150"/>
                      <a:pt x="14" y="150"/>
                      <a:pt x="14" y="150"/>
                    </a:cubicBezTo>
                    <a:cubicBezTo>
                      <a:pt x="14" y="154"/>
                      <a:pt x="10" y="157"/>
                      <a:pt x="7" y="157"/>
                    </a:cubicBezTo>
                    <a:close/>
                  </a:path>
                </a:pathLst>
              </a:custGeom>
              <a:solidFill>
                <a:srgbClr val="FFD52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580" name="Freeform 477"/>
              <p:cNvSpPr/>
              <p:nvPr/>
            </p:nvSpPr>
            <p:spPr bwMode="auto">
              <a:xfrm>
                <a:off x="5241" y="1640"/>
                <a:ext cx="14" cy="156"/>
              </a:xfrm>
              <a:custGeom>
                <a:avLst/>
                <a:gdLst>
                  <a:gd name="T0" fmla="*/ 7 w 14"/>
                  <a:gd name="T1" fmla="*/ 157 h 157"/>
                  <a:gd name="T2" fmla="*/ 7 w 14"/>
                  <a:gd name="T3" fmla="*/ 157 h 157"/>
                  <a:gd name="T4" fmla="*/ 0 w 14"/>
                  <a:gd name="T5" fmla="*/ 150 h 157"/>
                  <a:gd name="T6" fmla="*/ 0 w 14"/>
                  <a:gd name="T7" fmla="*/ 7 h 157"/>
                  <a:gd name="T8" fmla="*/ 7 w 14"/>
                  <a:gd name="T9" fmla="*/ 0 h 157"/>
                  <a:gd name="T10" fmla="*/ 14 w 14"/>
                  <a:gd name="T11" fmla="*/ 7 h 157"/>
                  <a:gd name="T12" fmla="*/ 14 w 14"/>
                  <a:gd name="T13" fmla="*/ 150 h 157"/>
                  <a:gd name="T14" fmla="*/ 7 w 14"/>
                  <a:gd name="T15" fmla="*/ 157 h 1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157">
                    <a:moveTo>
                      <a:pt x="7" y="157"/>
                    </a:moveTo>
                    <a:cubicBezTo>
                      <a:pt x="7" y="157"/>
                      <a:pt x="7" y="157"/>
                      <a:pt x="7" y="157"/>
                    </a:cubicBezTo>
                    <a:cubicBezTo>
                      <a:pt x="3" y="157"/>
                      <a:pt x="0" y="154"/>
                      <a:pt x="0" y="150"/>
                    </a:cubicBezTo>
                    <a:cubicBezTo>
                      <a:pt x="0" y="7"/>
                      <a:pt x="0" y="7"/>
                      <a:pt x="0" y="7"/>
                    </a:cubicBezTo>
                    <a:cubicBezTo>
                      <a:pt x="0" y="3"/>
                      <a:pt x="3" y="0"/>
                      <a:pt x="7" y="0"/>
                    </a:cubicBezTo>
                    <a:cubicBezTo>
                      <a:pt x="11" y="0"/>
                      <a:pt x="14" y="3"/>
                      <a:pt x="14" y="7"/>
                    </a:cubicBezTo>
                    <a:cubicBezTo>
                      <a:pt x="14" y="150"/>
                      <a:pt x="14" y="150"/>
                      <a:pt x="14" y="150"/>
                    </a:cubicBezTo>
                    <a:cubicBezTo>
                      <a:pt x="14" y="154"/>
                      <a:pt x="11" y="157"/>
                      <a:pt x="7" y="157"/>
                    </a:cubicBezTo>
                    <a:close/>
                  </a:path>
                </a:pathLst>
              </a:custGeom>
              <a:solidFill>
                <a:srgbClr val="FFD52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581" name="Freeform 478"/>
              <p:cNvSpPr/>
              <p:nvPr/>
            </p:nvSpPr>
            <p:spPr bwMode="auto">
              <a:xfrm>
                <a:off x="4915" y="1868"/>
                <a:ext cx="121" cy="75"/>
              </a:xfrm>
              <a:custGeom>
                <a:avLst/>
                <a:gdLst>
                  <a:gd name="T0" fmla="*/ 117 w 121"/>
                  <a:gd name="T1" fmla="*/ 14 h 75"/>
                  <a:gd name="T2" fmla="*/ 11 w 121"/>
                  <a:gd name="T3" fmla="*/ 73 h 75"/>
                  <a:gd name="T4" fmla="*/ 1 w 121"/>
                  <a:gd name="T5" fmla="*/ 71 h 75"/>
                  <a:gd name="T6" fmla="*/ 4 w 121"/>
                  <a:gd name="T7" fmla="*/ 61 h 75"/>
                  <a:gd name="T8" fmla="*/ 110 w 121"/>
                  <a:gd name="T9" fmla="*/ 2 h 75"/>
                  <a:gd name="T10" fmla="*/ 119 w 121"/>
                  <a:gd name="T11" fmla="*/ 4 h 75"/>
                  <a:gd name="T12" fmla="*/ 117 w 121"/>
                  <a:gd name="T13" fmla="*/ 14 h 75"/>
                </a:gdLst>
                <a:ahLst/>
                <a:cxnLst>
                  <a:cxn ang="0">
                    <a:pos x="T0" y="T1"/>
                  </a:cxn>
                  <a:cxn ang="0">
                    <a:pos x="T2" y="T3"/>
                  </a:cxn>
                  <a:cxn ang="0">
                    <a:pos x="T4" y="T5"/>
                  </a:cxn>
                  <a:cxn ang="0">
                    <a:pos x="T6" y="T7"/>
                  </a:cxn>
                  <a:cxn ang="0">
                    <a:pos x="T8" y="T9"/>
                  </a:cxn>
                  <a:cxn ang="0">
                    <a:pos x="T10" y="T11"/>
                  </a:cxn>
                  <a:cxn ang="0">
                    <a:pos x="T12" y="T13"/>
                  </a:cxn>
                </a:cxnLst>
                <a:rect l="0" t="0" r="r" b="b"/>
                <a:pathLst>
                  <a:path w="121" h="75">
                    <a:moveTo>
                      <a:pt x="117" y="14"/>
                    </a:moveTo>
                    <a:cubicBezTo>
                      <a:pt x="11" y="73"/>
                      <a:pt x="11" y="73"/>
                      <a:pt x="11" y="73"/>
                    </a:cubicBezTo>
                    <a:cubicBezTo>
                      <a:pt x="8" y="75"/>
                      <a:pt x="3" y="74"/>
                      <a:pt x="1" y="71"/>
                    </a:cubicBezTo>
                    <a:cubicBezTo>
                      <a:pt x="0" y="67"/>
                      <a:pt x="1" y="63"/>
                      <a:pt x="4" y="61"/>
                    </a:cubicBezTo>
                    <a:cubicBezTo>
                      <a:pt x="110" y="2"/>
                      <a:pt x="110" y="2"/>
                      <a:pt x="110" y="2"/>
                    </a:cubicBezTo>
                    <a:cubicBezTo>
                      <a:pt x="113" y="0"/>
                      <a:pt x="117" y="1"/>
                      <a:pt x="119" y="4"/>
                    </a:cubicBezTo>
                    <a:cubicBezTo>
                      <a:pt x="121" y="8"/>
                      <a:pt x="120" y="12"/>
                      <a:pt x="117" y="14"/>
                    </a:cubicBezTo>
                    <a:close/>
                  </a:path>
                </a:pathLst>
              </a:custGeom>
              <a:solidFill>
                <a:srgbClr val="C4C4C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582" name="Freeform 479"/>
              <p:cNvSpPr/>
              <p:nvPr/>
            </p:nvSpPr>
            <p:spPr bwMode="auto">
              <a:xfrm>
                <a:off x="4919" y="1848"/>
                <a:ext cx="89" cy="55"/>
              </a:xfrm>
              <a:custGeom>
                <a:avLst/>
                <a:gdLst>
                  <a:gd name="T0" fmla="*/ 85 w 89"/>
                  <a:gd name="T1" fmla="*/ 14 h 55"/>
                  <a:gd name="T2" fmla="*/ 11 w 89"/>
                  <a:gd name="T3" fmla="*/ 53 h 55"/>
                  <a:gd name="T4" fmla="*/ 1 w 89"/>
                  <a:gd name="T5" fmla="*/ 51 h 55"/>
                  <a:gd name="T6" fmla="*/ 4 w 89"/>
                  <a:gd name="T7" fmla="*/ 41 h 55"/>
                  <a:gd name="T8" fmla="*/ 78 w 89"/>
                  <a:gd name="T9" fmla="*/ 2 h 55"/>
                  <a:gd name="T10" fmla="*/ 87 w 89"/>
                  <a:gd name="T11" fmla="*/ 4 h 55"/>
                  <a:gd name="T12" fmla="*/ 85 w 89"/>
                  <a:gd name="T13" fmla="*/ 14 h 55"/>
                </a:gdLst>
                <a:ahLst/>
                <a:cxnLst>
                  <a:cxn ang="0">
                    <a:pos x="T0" y="T1"/>
                  </a:cxn>
                  <a:cxn ang="0">
                    <a:pos x="T2" y="T3"/>
                  </a:cxn>
                  <a:cxn ang="0">
                    <a:pos x="T4" y="T5"/>
                  </a:cxn>
                  <a:cxn ang="0">
                    <a:pos x="T6" y="T7"/>
                  </a:cxn>
                  <a:cxn ang="0">
                    <a:pos x="T8" y="T9"/>
                  </a:cxn>
                  <a:cxn ang="0">
                    <a:pos x="T10" y="T11"/>
                  </a:cxn>
                  <a:cxn ang="0">
                    <a:pos x="T12" y="T13"/>
                  </a:cxn>
                </a:cxnLst>
                <a:rect l="0" t="0" r="r" b="b"/>
                <a:pathLst>
                  <a:path w="89" h="55">
                    <a:moveTo>
                      <a:pt x="85" y="14"/>
                    </a:moveTo>
                    <a:cubicBezTo>
                      <a:pt x="11" y="53"/>
                      <a:pt x="11" y="53"/>
                      <a:pt x="11" y="53"/>
                    </a:cubicBezTo>
                    <a:cubicBezTo>
                      <a:pt x="8" y="55"/>
                      <a:pt x="3" y="54"/>
                      <a:pt x="1" y="51"/>
                    </a:cubicBezTo>
                    <a:cubicBezTo>
                      <a:pt x="0" y="47"/>
                      <a:pt x="1" y="43"/>
                      <a:pt x="4" y="41"/>
                    </a:cubicBezTo>
                    <a:cubicBezTo>
                      <a:pt x="78" y="2"/>
                      <a:pt x="78" y="2"/>
                      <a:pt x="78" y="2"/>
                    </a:cubicBezTo>
                    <a:cubicBezTo>
                      <a:pt x="81" y="0"/>
                      <a:pt x="85" y="1"/>
                      <a:pt x="87" y="4"/>
                    </a:cubicBezTo>
                    <a:cubicBezTo>
                      <a:pt x="89" y="8"/>
                      <a:pt x="88" y="12"/>
                      <a:pt x="85" y="14"/>
                    </a:cubicBezTo>
                    <a:close/>
                  </a:path>
                </a:pathLst>
              </a:custGeom>
              <a:solidFill>
                <a:srgbClr val="C4C4C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583" name="Freeform 480"/>
              <p:cNvSpPr/>
              <p:nvPr/>
            </p:nvSpPr>
            <p:spPr bwMode="auto">
              <a:xfrm>
                <a:off x="6573" y="3229"/>
                <a:ext cx="21" cy="29"/>
              </a:xfrm>
              <a:custGeom>
                <a:avLst/>
                <a:gdLst>
                  <a:gd name="T0" fmla="*/ 11 w 21"/>
                  <a:gd name="T1" fmla="*/ 1 h 29"/>
                  <a:gd name="T2" fmla="*/ 15 w 21"/>
                  <a:gd name="T3" fmla="*/ 21 h 29"/>
                  <a:gd name="T4" fmla="*/ 21 w 21"/>
                  <a:gd name="T5" fmla="*/ 27 h 29"/>
                  <a:gd name="T6" fmla="*/ 17 w 21"/>
                  <a:gd name="T7" fmla="*/ 28 h 29"/>
                  <a:gd name="T8" fmla="*/ 0 w 21"/>
                  <a:gd name="T9" fmla="*/ 0 h 29"/>
                  <a:gd name="T10" fmla="*/ 11 w 21"/>
                  <a:gd name="T11" fmla="*/ 1 h 29"/>
                </a:gdLst>
                <a:ahLst/>
                <a:cxnLst>
                  <a:cxn ang="0">
                    <a:pos x="T0" y="T1"/>
                  </a:cxn>
                  <a:cxn ang="0">
                    <a:pos x="T2" y="T3"/>
                  </a:cxn>
                  <a:cxn ang="0">
                    <a:pos x="T4" y="T5"/>
                  </a:cxn>
                  <a:cxn ang="0">
                    <a:pos x="T6" y="T7"/>
                  </a:cxn>
                  <a:cxn ang="0">
                    <a:pos x="T8" y="T9"/>
                  </a:cxn>
                  <a:cxn ang="0">
                    <a:pos x="T10" y="T11"/>
                  </a:cxn>
                </a:cxnLst>
                <a:rect l="0" t="0" r="r" b="b"/>
                <a:pathLst>
                  <a:path w="21" h="29">
                    <a:moveTo>
                      <a:pt x="11" y="1"/>
                    </a:moveTo>
                    <a:cubicBezTo>
                      <a:pt x="11" y="1"/>
                      <a:pt x="11" y="14"/>
                      <a:pt x="15" y="21"/>
                    </a:cubicBezTo>
                    <a:cubicBezTo>
                      <a:pt x="16" y="25"/>
                      <a:pt x="21" y="27"/>
                      <a:pt x="21" y="27"/>
                    </a:cubicBezTo>
                    <a:cubicBezTo>
                      <a:pt x="21" y="27"/>
                      <a:pt x="18" y="29"/>
                      <a:pt x="17" y="28"/>
                    </a:cubicBezTo>
                    <a:cubicBezTo>
                      <a:pt x="10" y="25"/>
                      <a:pt x="0" y="0"/>
                      <a:pt x="0" y="0"/>
                    </a:cubicBezTo>
                    <a:cubicBezTo>
                      <a:pt x="11" y="1"/>
                      <a:pt x="11" y="1"/>
                      <a:pt x="11" y="1"/>
                    </a:cubicBezTo>
                  </a:path>
                </a:pathLst>
              </a:custGeom>
              <a:solidFill>
                <a:srgbClr val="33150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584" name="Freeform 481"/>
              <p:cNvSpPr/>
              <p:nvPr/>
            </p:nvSpPr>
            <p:spPr bwMode="auto">
              <a:xfrm>
                <a:off x="6543" y="3229"/>
                <a:ext cx="46" cy="39"/>
              </a:xfrm>
              <a:custGeom>
                <a:avLst/>
                <a:gdLst>
                  <a:gd name="T0" fmla="*/ 40 w 46"/>
                  <a:gd name="T1" fmla="*/ 0 h 39"/>
                  <a:gd name="T2" fmla="*/ 41 w 46"/>
                  <a:gd name="T3" fmla="*/ 20 h 39"/>
                  <a:gd name="T4" fmla="*/ 46 w 46"/>
                  <a:gd name="T5" fmla="*/ 31 h 39"/>
                  <a:gd name="T6" fmla="*/ 34 w 46"/>
                  <a:gd name="T7" fmla="*/ 35 h 39"/>
                  <a:gd name="T8" fmla="*/ 0 w 46"/>
                  <a:gd name="T9" fmla="*/ 30 h 39"/>
                  <a:gd name="T10" fmla="*/ 35 w 46"/>
                  <a:gd name="T11" fmla="*/ 4 h 39"/>
                  <a:gd name="T12" fmla="*/ 40 w 46"/>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46" h="39">
                    <a:moveTo>
                      <a:pt x="40" y="0"/>
                    </a:moveTo>
                    <a:cubicBezTo>
                      <a:pt x="40" y="0"/>
                      <a:pt x="40" y="12"/>
                      <a:pt x="41" y="20"/>
                    </a:cubicBezTo>
                    <a:cubicBezTo>
                      <a:pt x="42" y="27"/>
                      <a:pt x="46" y="31"/>
                      <a:pt x="46" y="31"/>
                    </a:cubicBezTo>
                    <a:cubicBezTo>
                      <a:pt x="46" y="31"/>
                      <a:pt x="38" y="34"/>
                      <a:pt x="34" y="35"/>
                    </a:cubicBezTo>
                    <a:cubicBezTo>
                      <a:pt x="22" y="39"/>
                      <a:pt x="0" y="30"/>
                      <a:pt x="0" y="30"/>
                    </a:cubicBezTo>
                    <a:cubicBezTo>
                      <a:pt x="35" y="4"/>
                      <a:pt x="35" y="4"/>
                      <a:pt x="35" y="4"/>
                    </a:cubicBezTo>
                    <a:cubicBezTo>
                      <a:pt x="40" y="0"/>
                      <a:pt x="40" y="0"/>
                      <a:pt x="40" y="0"/>
                    </a:cubicBezTo>
                  </a:path>
                </a:pathLst>
              </a:custGeom>
              <a:solidFill>
                <a:srgbClr val="33150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585" name="Freeform 482"/>
              <p:cNvSpPr/>
              <p:nvPr/>
            </p:nvSpPr>
            <p:spPr bwMode="auto">
              <a:xfrm>
                <a:off x="6562" y="3358"/>
                <a:ext cx="33" cy="34"/>
              </a:xfrm>
              <a:custGeom>
                <a:avLst/>
                <a:gdLst>
                  <a:gd name="T0" fmla="*/ 33 w 33"/>
                  <a:gd name="T1" fmla="*/ 16 h 34"/>
                  <a:gd name="T2" fmla="*/ 22 w 33"/>
                  <a:gd name="T3" fmla="*/ 29 h 34"/>
                  <a:gd name="T4" fmla="*/ 8 w 33"/>
                  <a:gd name="T5" fmla="*/ 33 h 34"/>
                  <a:gd name="T6" fmla="*/ 2 w 33"/>
                  <a:gd name="T7" fmla="*/ 31 h 34"/>
                  <a:gd name="T8" fmla="*/ 11 w 33"/>
                  <a:gd name="T9" fmla="*/ 0 h 34"/>
                  <a:gd name="T10" fmla="*/ 33 w 33"/>
                  <a:gd name="T11" fmla="*/ 1 h 34"/>
                  <a:gd name="T12" fmla="*/ 33 w 33"/>
                  <a:gd name="T13" fmla="*/ 16 h 34"/>
                </a:gdLst>
                <a:ahLst/>
                <a:cxnLst>
                  <a:cxn ang="0">
                    <a:pos x="T0" y="T1"/>
                  </a:cxn>
                  <a:cxn ang="0">
                    <a:pos x="T2" y="T3"/>
                  </a:cxn>
                  <a:cxn ang="0">
                    <a:pos x="T4" y="T5"/>
                  </a:cxn>
                  <a:cxn ang="0">
                    <a:pos x="T6" y="T7"/>
                  </a:cxn>
                  <a:cxn ang="0">
                    <a:pos x="T8" y="T9"/>
                  </a:cxn>
                  <a:cxn ang="0">
                    <a:pos x="T10" y="T11"/>
                  </a:cxn>
                  <a:cxn ang="0">
                    <a:pos x="T12" y="T13"/>
                  </a:cxn>
                </a:cxnLst>
                <a:rect l="0" t="0" r="r" b="b"/>
                <a:pathLst>
                  <a:path w="33" h="34">
                    <a:moveTo>
                      <a:pt x="33" y="16"/>
                    </a:moveTo>
                    <a:cubicBezTo>
                      <a:pt x="33" y="16"/>
                      <a:pt x="24" y="27"/>
                      <a:pt x="22" y="29"/>
                    </a:cubicBezTo>
                    <a:cubicBezTo>
                      <a:pt x="19" y="31"/>
                      <a:pt x="10" y="33"/>
                      <a:pt x="8" y="33"/>
                    </a:cubicBezTo>
                    <a:cubicBezTo>
                      <a:pt x="5" y="33"/>
                      <a:pt x="3" y="34"/>
                      <a:pt x="2" y="31"/>
                    </a:cubicBezTo>
                    <a:cubicBezTo>
                      <a:pt x="0" y="27"/>
                      <a:pt x="11" y="0"/>
                      <a:pt x="11" y="0"/>
                    </a:cubicBezTo>
                    <a:cubicBezTo>
                      <a:pt x="33" y="1"/>
                      <a:pt x="33" y="1"/>
                      <a:pt x="33" y="1"/>
                    </a:cubicBezTo>
                    <a:lnTo>
                      <a:pt x="33" y="16"/>
                    </a:lnTo>
                    <a:close/>
                  </a:path>
                </a:pathLst>
              </a:custGeom>
              <a:solidFill>
                <a:srgbClr val="352F2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586" name="Freeform 483"/>
              <p:cNvSpPr/>
              <p:nvPr/>
            </p:nvSpPr>
            <p:spPr bwMode="auto">
              <a:xfrm>
                <a:off x="6558" y="3258"/>
                <a:ext cx="53" cy="76"/>
              </a:xfrm>
              <a:custGeom>
                <a:avLst/>
                <a:gdLst>
                  <a:gd name="T0" fmla="*/ 53 w 53"/>
                  <a:gd name="T1" fmla="*/ 71 h 76"/>
                  <a:gd name="T2" fmla="*/ 44 w 53"/>
                  <a:gd name="T3" fmla="*/ 76 h 76"/>
                  <a:gd name="T4" fmla="*/ 20 w 53"/>
                  <a:gd name="T5" fmla="*/ 66 h 76"/>
                  <a:gd name="T6" fmla="*/ 14 w 53"/>
                  <a:gd name="T7" fmla="*/ 58 h 76"/>
                  <a:gd name="T8" fmla="*/ 6 w 53"/>
                  <a:gd name="T9" fmla="*/ 23 h 76"/>
                  <a:gd name="T10" fmla="*/ 8 w 53"/>
                  <a:gd name="T11" fmla="*/ 1 h 76"/>
                  <a:gd name="T12" fmla="*/ 22 w 53"/>
                  <a:gd name="T13" fmla="*/ 23 h 76"/>
                  <a:gd name="T14" fmla="*/ 24 w 53"/>
                  <a:gd name="T15" fmla="*/ 52 h 76"/>
                  <a:gd name="T16" fmla="*/ 25 w 53"/>
                  <a:gd name="T17" fmla="*/ 53 h 76"/>
                  <a:gd name="T18" fmla="*/ 53 w 53"/>
                  <a:gd name="T19" fmla="*/ 71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 h="76">
                    <a:moveTo>
                      <a:pt x="53" y="71"/>
                    </a:moveTo>
                    <a:cubicBezTo>
                      <a:pt x="44" y="76"/>
                      <a:pt x="44" y="76"/>
                      <a:pt x="44" y="76"/>
                    </a:cubicBezTo>
                    <a:cubicBezTo>
                      <a:pt x="27" y="70"/>
                      <a:pt x="25" y="70"/>
                      <a:pt x="20" y="66"/>
                    </a:cubicBezTo>
                    <a:cubicBezTo>
                      <a:pt x="17" y="64"/>
                      <a:pt x="14" y="61"/>
                      <a:pt x="14" y="58"/>
                    </a:cubicBezTo>
                    <a:cubicBezTo>
                      <a:pt x="6" y="23"/>
                      <a:pt x="6" y="23"/>
                      <a:pt x="6" y="23"/>
                    </a:cubicBezTo>
                    <a:cubicBezTo>
                      <a:pt x="2" y="17"/>
                      <a:pt x="0" y="2"/>
                      <a:pt x="8" y="1"/>
                    </a:cubicBezTo>
                    <a:cubicBezTo>
                      <a:pt x="19" y="0"/>
                      <a:pt x="21" y="18"/>
                      <a:pt x="22" y="23"/>
                    </a:cubicBezTo>
                    <a:cubicBezTo>
                      <a:pt x="23" y="30"/>
                      <a:pt x="24" y="47"/>
                      <a:pt x="24" y="52"/>
                    </a:cubicBezTo>
                    <a:cubicBezTo>
                      <a:pt x="24" y="52"/>
                      <a:pt x="25" y="53"/>
                      <a:pt x="25" y="53"/>
                    </a:cubicBezTo>
                    <a:lnTo>
                      <a:pt x="53" y="71"/>
                    </a:lnTo>
                    <a:close/>
                  </a:path>
                </a:pathLst>
              </a:custGeom>
              <a:solidFill>
                <a:srgbClr val="CEA58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587" name="Freeform 484"/>
              <p:cNvSpPr/>
              <p:nvPr/>
            </p:nvSpPr>
            <p:spPr bwMode="auto">
              <a:xfrm>
                <a:off x="6551" y="3242"/>
                <a:ext cx="17" cy="32"/>
              </a:xfrm>
              <a:custGeom>
                <a:avLst/>
                <a:gdLst>
                  <a:gd name="T0" fmla="*/ 14 w 17"/>
                  <a:gd name="T1" fmla="*/ 27 h 32"/>
                  <a:gd name="T2" fmla="*/ 0 w 17"/>
                  <a:gd name="T3" fmla="*/ 19 h 32"/>
                  <a:gd name="T4" fmla="*/ 1 w 17"/>
                  <a:gd name="T5" fmla="*/ 0 h 32"/>
                  <a:gd name="T6" fmla="*/ 17 w 17"/>
                  <a:gd name="T7" fmla="*/ 3 h 32"/>
                  <a:gd name="T8" fmla="*/ 14 w 17"/>
                  <a:gd name="T9" fmla="*/ 27 h 32"/>
                </a:gdLst>
                <a:ahLst/>
                <a:cxnLst>
                  <a:cxn ang="0">
                    <a:pos x="T0" y="T1"/>
                  </a:cxn>
                  <a:cxn ang="0">
                    <a:pos x="T2" y="T3"/>
                  </a:cxn>
                  <a:cxn ang="0">
                    <a:pos x="T4" y="T5"/>
                  </a:cxn>
                  <a:cxn ang="0">
                    <a:pos x="T6" y="T7"/>
                  </a:cxn>
                  <a:cxn ang="0">
                    <a:pos x="T8" y="T9"/>
                  </a:cxn>
                </a:cxnLst>
                <a:rect l="0" t="0" r="r" b="b"/>
                <a:pathLst>
                  <a:path w="17" h="32">
                    <a:moveTo>
                      <a:pt x="14" y="27"/>
                    </a:moveTo>
                    <a:cubicBezTo>
                      <a:pt x="7" y="32"/>
                      <a:pt x="4" y="25"/>
                      <a:pt x="0" y="19"/>
                    </a:cubicBezTo>
                    <a:cubicBezTo>
                      <a:pt x="1" y="0"/>
                      <a:pt x="1" y="0"/>
                      <a:pt x="1" y="0"/>
                    </a:cubicBezTo>
                    <a:cubicBezTo>
                      <a:pt x="17" y="3"/>
                      <a:pt x="17" y="3"/>
                      <a:pt x="17" y="3"/>
                    </a:cubicBezTo>
                    <a:cubicBezTo>
                      <a:pt x="14" y="27"/>
                      <a:pt x="14" y="27"/>
                      <a:pt x="14" y="27"/>
                    </a:cubicBezTo>
                  </a:path>
                </a:pathLst>
              </a:custGeom>
              <a:solidFill>
                <a:srgbClr val="CEA58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588" name="Freeform 485"/>
              <p:cNvSpPr/>
              <p:nvPr/>
            </p:nvSpPr>
            <p:spPr bwMode="auto">
              <a:xfrm>
                <a:off x="6534" y="3229"/>
                <a:ext cx="15" cy="22"/>
              </a:xfrm>
              <a:custGeom>
                <a:avLst/>
                <a:gdLst>
                  <a:gd name="T0" fmla="*/ 10 w 15"/>
                  <a:gd name="T1" fmla="*/ 0 h 22"/>
                  <a:gd name="T2" fmla="*/ 5 w 15"/>
                  <a:gd name="T3" fmla="*/ 17 h 22"/>
                  <a:gd name="T4" fmla="*/ 0 w 15"/>
                  <a:gd name="T5" fmla="*/ 21 h 22"/>
                  <a:gd name="T6" fmla="*/ 5 w 15"/>
                  <a:gd name="T7" fmla="*/ 21 h 22"/>
                  <a:gd name="T8" fmla="*/ 15 w 15"/>
                  <a:gd name="T9" fmla="*/ 11 h 22"/>
                  <a:gd name="T10" fmla="*/ 10 w 15"/>
                  <a:gd name="T11" fmla="*/ 0 h 22"/>
                </a:gdLst>
                <a:ahLst/>
                <a:cxnLst>
                  <a:cxn ang="0">
                    <a:pos x="T0" y="T1"/>
                  </a:cxn>
                  <a:cxn ang="0">
                    <a:pos x="T2" y="T3"/>
                  </a:cxn>
                  <a:cxn ang="0">
                    <a:pos x="T4" y="T5"/>
                  </a:cxn>
                  <a:cxn ang="0">
                    <a:pos x="T6" y="T7"/>
                  </a:cxn>
                  <a:cxn ang="0">
                    <a:pos x="T8" y="T9"/>
                  </a:cxn>
                  <a:cxn ang="0">
                    <a:pos x="T10" y="T11"/>
                  </a:cxn>
                </a:cxnLst>
                <a:rect l="0" t="0" r="r" b="b"/>
                <a:pathLst>
                  <a:path w="15" h="22">
                    <a:moveTo>
                      <a:pt x="10" y="0"/>
                    </a:moveTo>
                    <a:cubicBezTo>
                      <a:pt x="10" y="0"/>
                      <a:pt x="7" y="15"/>
                      <a:pt x="5" y="17"/>
                    </a:cubicBezTo>
                    <a:cubicBezTo>
                      <a:pt x="2" y="21"/>
                      <a:pt x="0" y="21"/>
                      <a:pt x="0" y="21"/>
                    </a:cubicBezTo>
                    <a:cubicBezTo>
                      <a:pt x="0" y="21"/>
                      <a:pt x="1" y="22"/>
                      <a:pt x="5" y="21"/>
                    </a:cubicBezTo>
                    <a:cubicBezTo>
                      <a:pt x="9" y="20"/>
                      <a:pt x="15" y="11"/>
                      <a:pt x="15" y="11"/>
                    </a:cubicBezTo>
                    <a:lnTo>
                      <a:pt x="10" y="0"/>
                    </a:lnTo>
                    <a:close/>
                  </a:path>
                </a:pathLst>
              </a:custGeom>
              <a:solidFill>
                <a:srgbClr val="33150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589" name="Freeform 486"/>
              <p:cNvSpPr/>
              <p:nvPr/>
            </p:nvSpPr>
            <p:spPr bwMode="auto">
              <a:xfrm>
                <a:off x="6580" y="3316"/>
                <a:ext cx="54" cy="21"/>
              </a:xfrm>
              <a:custGeom>
                <a:avLst/>
                <a:gdLst>
                  <a:gd name="T0" fmla="*/ 54 w 54"/>
                  <a:gd name="T1" fmla="*/ 8 h 21"/>
                  <a:gd name="T2" fmla="*/ 16 w 54"/>
                  <a:gd name="T3" fmla="*/ 0 h 21"/>
                  <a:gd name="T4" fmla="*/ 0 w 54"/>
                  <a:gd name="T5" fmla="*/ 21 h 21"/>
                  <a:gd name="T6" fmla="*/ 3 w 54"/>
                  <a:gd name="T7" fmla="*/ 21 h 21"/>
                  <a:gd name="T8" fmla="*/ 17 w 54"/>
                  <a:gd name="T9" fmla="*/ 3 h 21"/>
                  <a:gd name="T10" fmla="*/ 52 w 54"/>
                  <a:gd name="T11" fmla="*/ 11 h 21"/>
                  <a:gd name="T12" fmla="*/ 54 w 54"/>
                  <a:gd name="T13" fmla="*/ 8 h 21"/>
                </a:gdLst>
                <a:ahLst/>
                <a:cxnLst>
                  <a:cxn ang="0">
                    <a:pos x="T0" y="T1"/>
                  </a:cxn>
                  <a:cxn ang="0">
                    <a:pos x="T2" y="T3"/>
                  </a:cxn>
                  <a:cxn ang="0">
                    <a:pos x="T4" y="T5"/>
                  </a:cxn>
                  <a:cxn ang="0">
                    <a:pos x="T6" y="T7"/>
                  </a:cxn>
                  <a:cxn ang="0">
                    <a:pos x="T8" y="T9"/>
                  </a:cxn>
                  <a:cxn ang="0">
                    <a:pos x="T10" y="T11"/>
                  </a:cxn>
                  <a:cxn ang="0">
                    <a:pos x="T12" y="T13"/>
                  </a:cxn>
                </a:cxnLst>
                <a:rect l="0" t="0" r="r" b="b"/>
                <a:pathLst>
                  <a:path w="54" h="21">
                    <a:moveTo>
                      <a:pt x="54" y="8"/>
                    </a:moveTo>
                    <a:lnTo>
                      <a:pt x="16" y="0"/>
                    </a:lnTo>
                    <a:lnTo>
                      <a:pt x="0" y="21"/>
                    </a:lnTo>
                    <a:lnTo>
                      <a:pt x="3" y="21"/>
                    </a:lnTo>
                    <a:lnTo>
                      <a:pt x="17" y="3"/>
                    </a:lnTo>
                    <a:lnTo>
                      <a:pt x="52" y="11"/>
                    </a:lnTo>
                    <a:lnTo>
                      <a:pt x="54" y="8"/>
                    </a:lnTo>
                    <a:close/>
                  </a:path>
                </a:pathLst>
              </a:custGeom>
              <a:solidFill>
                <a:srgbClr val="7A7A7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590" name="Freeform 487"/>
              <p:cNvSpPr/>
              <p:nvPr/>
            </p:nvSpPr>
            <p:spPr bwMode="auto">
              <a:xfrm>
                <a:off x="6586" y="3326"/>
                <a:ext cx="2" cy="1"/>
              </a:xfrm>
              <a:custGeom>
                <a:avLst/>
                <a:gdLst>
                  <a:gd name="T0" fmla="*/ 0 w 2"/>
                  <a:gd name="T1" fmla="*/ 1 h 1"/>
                  <a:gd name="T2" fmla="*/ 1 w 2"/>
                  <a:gd name="T3" fmla="*/ 1 h 1"/>
                  <a:gd name="T4" fmla="*/ 2 w 2"/>
                  <a:gd name="T5" fmla="*/ 0 h 1"/>
                  <a:gd name="T6" fmla="*/ 1 w 2"/>
                  <a:gd name="T7" fmla="*/ 0 h 1"/>
                  <a:gd name="T8" fmla="*/ 0 w 2"/>
                  <a:gd name="T9" fmla="*/ 1 h 1"/>
                </a:gdLst>
                <a:ahLst/>
                <a:cxnLst>
                  <a:cxn ang="0">
                    <a:pos x="T0" y="T1"/>
                  </a:cxn>
                  <a:cxn ang="0">
                    <a:pos x="T2" y="T3"/>
                  </a:cxn>
                  <a:cxn ang="0">
                    <a:pos x="T4" y="T5"/>
                  </a:cxn>
                  <a:cxn ang="0">
                    <a:pos x="T6" y="T7"/>
                  </a:cxn>
                  <a:cxn ang="0">
                    <a:pos x="T8" y="T9"/>
                  </a:cxn>
                </a:cxnLst>
                <a:rect l="0" t="0" r="r" b="b"/>
                <a:pathLst>
                  <a:path w="2" h="1">
                    <a:moveTo>
                      <a:pt x="0" y="1"/>
                    </a:moveTo>
                    <a:cubicBezTo>
                      <a:pt x="0" y="1"/>
                      <a:pt x="1" y="1"/>
                      <a:pt x="1" y="1"/>
                    </a:cubicBezTo>
                    <a:cubicBezTo>
                      <a:pt x="2" y="1"/>
                      <a:pt x="2" y="1"/>
                      <a:pt x="2" y="0"/>
                    </a:cubicBezTo>
                    <a:cubicBezTo>
                      <a:pt x="2" y="0"/>
                      <a:pt x="1" y="0"/>
                      <a:pt x="1" y="0"/>
                    </a:cubicBezTo>
                    <a:cubicBezTo>
                      <a:pt x="0" y="0"/>
                      <a:pt x="0" y="0"/>
                      <a:pt x="0" y="1"/>
                    </a:cubicBezTo>
                    <a:close/>
                  </a:path>
                </a:pathLst>
              </a:custGeom>
              <a:solidFill>
                <a:srgbClr val="86878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591" name="Freeform 488"/>
              <p:cNvSpPr/>
              <p:nvPr/>
            </p:nvSpPr>
            <p:spPr bwMode="auto">
              <a:xfrm>
                <a:off x="6586" y="3326"/>
                <a:ext cx="2" cy="1"/>
              </a:xfrm>
              <a:custGeom>
                <a:avLst/>
                <a:gdLst>
                  <a:gd name="T0" fmla="*/ 0 w 2"/>
                  <a:gd name="T1" fmla="*/ 1 h 1"/>
                  <a:gd name="T2" fmla="*/ 1 w 2"/>
                  <a:gd name="T3" fmla="*/ 1 h 1"/>
                  <a:gd name="T4" fmla="*/ 2 w 2"/>
                  <a:gd name="T5" fmla="*/ 1 h 1"/>
                  <a:gd name="T6" fmla="*/ 1 w 2"/>
                  <a:gd name="T7" fmla="*/ 0 h 1"/>
                  <a:gd name="T8" fmla="*/ 0 w 2"/>
                  <a:gd name="T9" fmla="*/ 1 h 1"/>
                </a:gdLst>
                <a:ahLst/>
                <a:cxnLst>
                  <a:cxn ang="0">
                    <a:pos x="T0" y="T1"/>
                  </a:cxn>
                  <a:cxn ang="0">
                    <a:pos x="T2" y="T3"/>
                  </a:cxn>
                  <a:cxn ang="0">
                    <a:pos x="T4" y="T5"/>
                  </a:cxn>
                  <a:cxn ang="0">
                    <a:pos x="T6" y="T7"/>
                  </a:cxn>
                  <a:cxn ang="0">
                    <a:pos x="T8" y="T9"/>
                  </a:cxn>
                </a:cxnLst>
                <a:rect l="0" t="0" r="r" b="b"/>
                <a:pathLst>
                  <a:path w="2" h="1">
                    <a:moveTo>
                      <a:pt x="0" y="1"/>
                    </a:moveTo>
                    <a:lnTo>
                      <a:pt x="1" y="1"/>
                    </a:lnTo>
                    <a:lnTo>
                      <a:pt x="2" y="1"/>
                    </a:lnTo>
                    <a:lnTo>
                      <a:pt x="1" y="0"/>
                    </a:lnTo>
                    <a:lnTo>
                      <a:pt x="0" y="1"/>
                    </a:lnTo>
                    <a:close/>
                  </a:path>
                </a:pathLst>
              </a:custGeom>
              <a:solidFill>
                <a:srgbClr val="6D6D6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592" name="Freeform 489"/>
              <p:cNvSpPr/>
              <p:nvPr/>
            </p:nvSpPr>
            <p:spPr bwMode="auto">
              <a:xfrm>
                <a:off x="6581" y="3318"/>
                <a:ext cx="52" cy="25"/>
              </a:xfrm>
              <a:custGeom>
                <a:avLst/>
                <a:gdLst>
                  <a:gd name="T0" fmla="*/ 0 w 52"/>
                  <a:gd name="T1" fmla="*/ 19 h 25"/>
                  <a:gd name="T2" fmla="*/ 37 w 52"/>
                  <a:gd name="T3" fmla="*/ 25 h 25"/>
                  <a:gd name="T4" fmla="*/ 52 w 52"/>
                  <a:gd name="T5" fmla="*/ 7 h 25"/>
                  <a:gd name="T6" fmla="*/ 16 w 52"/>
                  <a:gd name="T7" fmla="*/ 0 h 25"/>
                  <a:gd name="T8" fmla="*/ 0 w 52"/>
                  <a:gd name="T9" fmla="*/ 19 h 25"/>
                </a:gdLst>
                <a:ahLst/>
                <a:cxnLst>
                  <a:cxn ang="0">
                    <a:pos x="T0" y="T1"/>
                  </a:cxn>
                  <a:cxn ang="0">
                    <a:pos x="T2" y="T3"/>
                  </a:cxn>
                  <a:cxn ang="0">
                    <a:pos x="T4" y="T5"/>
                  </a:cxn>
                  <a:cxn ang="0">
                    <a:pos x="T6" y="T7"/>
                  </a:cxn>
                  <a:cxn ang="0">
                    <a:pos x="T8" y="T9"/>
                  </a:cxn>
                </a:cxnLst>
                <a:rect l="0" t="0" r="r" b="b"/>
                <a:pathLst>
                  <a:path w="52" h="25">
                    <a:moveTo>
                      <a:pt x="0" y="19"/>
                    </a:moveTo>
                    <a:lnTo>
                      <a:pt x="37" y="25"/>
                    </a:lnTo>
                    <a:lnTo>
                      <a:pt x="52" y="7"/>
                    </a:lnTo>
                    <a:lnTo>
                      <a:pt x="16" y="0"/>
                    </a:lnTo>
                    <a:lnTo>
                      <a:pt x="0" y="19"/>
                    </a:lnTo>
                    <a:close/>
                  </a:path>
                </a:pathLst>
              </a:custGeom>
              <a:solidFill>
                <a:srgbClr val="DFEAE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593" name="Freeform 490"/>
              <p:cNvSpPr>
                <a:spLocks noEditPoints="1"/>
              </p:cNvSpPr>
              <p:nvPr/>
            </p:nvSpPr>
            <p:spPr bwMode="auto">
              <a:xfrm>
                <a:off x="6575" y="3314"/>
                <a:ext cx="63" cy="32"/>
              </a:xfrm>
              <a:custGeom>
                <a:avLst/>
                <a:gdLst>
                  <a:gd name="T0" fmla="*/ 19 w 63"/>
                  <a:gd name="T1" fmla="*/ 2 h 32"/>
                  <a:gd name="T2" fmla="*/ 22 w 63"/>
                  <a:gd name="T3" fmla="*/ 1 h 32"/>
                  <a:gd name="T4" fmla="*/ 62 w 63"/>
                  <a:gd name="T5" fmla="*/ 8 h 32"/>
                  <a:gd name="T6" fmla="*/ 63 w 63"/>
                  <a:gd name="T7" fmla="*/ 9 h 32"/>
                  <a:gd name="T8" fmla="*/ 45 w 63"/>
                  <a:gd name="T9" fmla="*/ 31 h 32"/>
                  <a:gd name="T10" fmla="*/ 42 w 63"/>
                  <a:gd name="T11" fmla="*/ 32 h 32"/>
                  <a:gd name="T12" fmla="*/ 2 w 63"/>
                  <a:gd name="T13" fmla="*/ 25 h 32"/>
                  <a:gd name="T14" fmla="*/ 1 w 63"/>
                  <a:gd name="T15" fmla="*/ 23 h 32"/>
                  <a:gd name="T16" fmla="*/ 19 w 63"/>
                  <a:gd name="T17" fmla="*/ 2 h 32"/>
                  <a:gd name="T18" fmla="*/ 42 w 63"/>
                  <a:gd name="T19" fmla="*/ 29 h 32"/>
                  <a:gd name="T20" fmla="*/ 58 w 63"/>
                  <a:gd name="T21" fmla="*/ 10 h 32"/>
                  <a:gd name="T22" fmla="*/ 22 w 63"/>
                  <a:gd name="T23" fmla="*/ 4 h 32"/>
                  <a:gd name="T24" fmla="*/ 6 w 63"/>
                  <a:gd name="T25" fmla="*/ 22 h 32"/>
                  <a:gd name="T26" fmla="*/ 42 w 63"/>
                  <a:gd name="T27" fmla="*/ 29 h 32"/>
                  <a:gd name="T28" fmla="*/ 53 w 63"/>
                  <a:gd name="T29" fmla="*/ 20 h 32"/>
                  <a:gd name="T30" fmla="*/ 53 w 63"/>
                  <a:gd name="T31" fmla="*/ 19 h 32"/>
                  <a:gd name="T32" fmla="*/ 51 w 63"/>
                  <a:gd name="T33" fmla="*/ 20 h 32"/>
                  <a:gd name="T34" fmla="*/ 51 w 63"/>
                  <a:gd name="T35" fmla="*/ 21 h 32"/>
                  <a:gd name="T36" fmla="*/ 53 w 63"/>
                  <a:gd name="T37" fmla="*/ 20 h 32"/>
                  <a:gd name="T38" fmla="*/ 11 w 63"/>
                  <a:gd name="T39" fmla="*/ 13 h 32"/>
                  <a:gd name="T40" fmla="*/ 12 w 63"/>
                  <a:gd name="T41" fmla="*/ 13 h 32"/>
                  <a:gd name="T42" fmla="*/ 13 w 63"/>
                  <a:gd name="T43" fmla="*/ 13 h 32"/>
                  <a:gd name="T44" fmla="*/ 12 w 63"/>
                  <a:gd name="T45" fmla="*/ 12 h 32"/>
                  <a:gd name="T46" fmla="*/ 11 w 63"/>
                  <a:gd name="T47"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3" h="32">
                    <a:moveTo>
                      <a:pt x="19" y="2"/>
                    </a:moveTo>
                    <a:cubicBezTo>
                      <a:pt x="20" y="1"/>
                      <a:pt x="21" y="0"/>
                      <a:pt x="22" y="1"/>
                    </a:cubicBezTo>
                    <a:cubicBezTo>
                      <a:pt x="62" y="8"/>
                      <a:pt x="62" y="8"/>
                      <a:pt x="62" y="8"/>
                    </a:cubicBezTo>
                    <a:cubicBezTo>
                      <a:pt x="63" y="8"/>
                      <a:pt x="63" y="9"/>
                      <a:pt x="63" y="9"/>
                    </a:cubicBezTo>
                    <a:cubicBezTo>
                      <a:pt x="45" y="31"/>
                      <a:pt x="45" y="31"/>
                      <a:pt x="45" y="31"/>
                    </a:cubicBezTo>
                    <a:cubicBezTo>
                      <a:pt x="44" y="32"/>
                      <a:pt x="43" y="32"/>
                      <a:pt x="42" y="32"/>
                    </a:cubicBezTo>
                    <a:cubicBezTo>
                      <a:pt x="2" y="25"/>
                      <a:pt x="2" y="25"/>
                      <a:pt x="2" y="25"/>
                    </a:cubicBezTo>
                    <a:cubicBezTo>
                      <a:pt x="1" y="25"/>
                      <a:pt x="0" y="24"/>
                      <a:pt x="1" y="23"/>
                    </a:cubicBezTo>
                    <a:lnTo>
                      <a:pt x="19" y="2"/>
                    </a:lnTo>
                    <a:close/>
                    <a:moveTo>
                      <a:pt x="42" y="29"/>
                    </a:moveTo>
                    <a:cubicBezTo>
                      <a:pt x="58" y="10"/>
                      <a:pt x="58" y="10"/>
                      <a:pt x="58" y="10"/>
                    </a:cubicBezTo>
                    <a:cubicBezTo>
                      <a:pt x="22" y="4"/>
                      <a:pt x="22" y="4"/>
                      <a:pt x="22" y="4"/>
                    </a:cubicBezTo>
                    <a:cubicBezTo>
                      <a:pt x="6" y="22"/>
                      <a:pt x="6" y="22"/>
                      <a:pt x="6" y="22"/>
                    </a:cubicBezTo>
                    <a:lnTo>
                      <a:pt x="42" y="29"/>
                    </a:lnTo>
                    <a:close/>
                    <a:moveTo>
                      <a:pt x="53" y="20"/>
                    </a:moveTo>
                    <a:cubicBezTo>
                      <a:pt x="53" y="19"/>
                      <a:pt x="53" y="19"/>
                      <a:pt x="53" y="19"/>
                    </a:cubicBezTo>
                    <a:cubicBezTo>
                      <a:pt x="52" y="19"/>
                      <a:pt x="51" y="19"/>
                      <a:pt x="51" y="20"/>
                    </a:cubicBezTo>
                    <a:cubicBezTo>
                      <a:pt x="50" y="20"/>
                      <a:pt x="50" y="21"/>
                      <a:pt x="51" y="21"/>
                    </a:cubicBezTo>
                    <a:cubicBezTo>
                      <a:pt x="52" y="21"/>
                      <a:pt x="53" y="20"/>
                      <a:pt x="53" y="20"/>
                    </a:cubicBezTo>
                    <a:close/>
                    <a:moveTo>
                      <a:pt x="11" y="13"/>
                    </a:moveTo>
                    <a:cubicBezTo>
                      <a:pt x="12" y="13"/>
                      <a:pt x="12" y="13"/>
                      <a:pt x="12" y="13"/>
                    </a:cubicBezTo>
                    <a:cubicBezTo>
                      <a:pt x="13" y="13"/>
                      <a:pt x="13" y="13"/>
                      <a:pt x="13" y="13"/>
                    </a:cubicBezTo>
                    <a:cubicBezTo>
                      <a:pt x="12" y="12"/>
                      <a:pt x="12" y="12"/>
                      <a:pt x="12" y="12"/>
                    </a:cubicBezTo>
                    <a:lnTo>
                      <a:pt x="11" y="13"/>
                    </a:lnTo>
                    <a:close/>
                  </a:path>
                </a:pathLst>
              </a:custGeom>
              <a:solidFill>
                <a:srgbClr val="A7A9A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594" name="Freeform 491"/>
              <p:cNvSpPr/>
              <p:nvPr/>
            </p:nvSpPr>
            <p:spPr bwMode="auto">
              <a:xfrm>
                <a:off x="6576" y="3322"/>
                <a:ext cx="63" cy="27"/>
              </a:xfrm>
              <a:custGeom>
                <a:avLst/>
                <a:gdLst>
                  <a:gd name="T0" fmla="*/ 62 w 63"/>
                  <a:gd name="T1" fmla="*/ 0 h 27"/>
                  <a:gd name="T2" fmla="*/ 62 w 63"/>
                  <a:gd name="T3" fmla="*/ 1 h 27"/>
                  <a:gd name="T4" fmla="*/ 44 w 63"/>
                  <a:gd name="T5" fmla="*/ 23 h 27"/>
                  <a:gd name="T6" fmla="*/ 41 w 63"/>
                  <a:gd name="T7" fmla="*/ 24 h 27"/>
                  <a:gd name="T8" fmla="*/ 1 w 63"/>
                  <a:gd name="T9" fmla="*/ 17 h 27"/>
                  <a:gd name="T10" fmla="*/ 0 w 63"/>
                  <a:gd name="T11" fmla="*/ 16 h 27"/>
                  <a:gd name="T12" fmla="*/ 1 w 63"/>
                  <a:gd name="T13" fmla="*/ 19 h 27"/>
                  <a:gd name="T14" fmla="*/ 2 w 63"/>
                  <a:gd name="T15" fmla="*/ 20 h 27"/>
                  <a:gd name="T16" fmla="*/ 42 w 63"/>
                  <a:gd name="T17" fmla="*/ 27 h 27"/>
                  <a:gd name="T18" fmla="*/ 45 w 63"/>
                  <a:gd name="T19" fmla="*/ 26 h 27"/>
                  <a:gd name="T20" fmla="*/ 63 w 63"/>
                  <a:gd name="T21" fmla="*/ 4 h 27"/>
                  <a:gd name="T22" fmla="*/ 63 w 63"/>
                  <a:gd name="T23" fmla="*/ 3 h 27"/>
                  <a:gd name="T24" fmla="*/ 62 w 63"/>
                  <a:gd name="T25"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3" h="27">
                    <a:moveTo>
                      <a:pt x="62" y="0"/>
                    </a:moveTo>
                    <a:cubicBezTo>
                      <a:pt x="62" y="1"/>
                      <a:pt x="62" y="1"/>
                      <a:pt x="62" y="1"/>
                    </a:cubicBezTo>
                    <a:cubicBezTo>
                      <a:pt x="44" y="23"/>
                      <a:pt x="44" y="23"/>
                      <a:pt x="44" y="23"/>
                    </a:cubicBezTo>
                    <a:cubicBezTo>
                      <a:pt x="43" y="24"/>
                      <a:pt x="42" y="24"/>
                      <a:pt x="41" y="24"/>
                    </a:cubicBezTo>
                    <a:cubicBezTo>
                      <a:pt x="1" y="17"/>
                      <a:pt x="1" y="17"/>
                      <a:pt x="1" y="17"/>
                    </a:cubicBezTo>
                    <a:cubicBezTo>
                      <a:pt x="0" y="17"/>
                      <a:pt x="0" y="17"/>
                      <a:pt x="0" y="16"/>
                    </a:cubicBezTo>
                    <a:cubicBezTo>
                      <a:pt x="0" y="17"/>
                      <a:pt x="0" y="18"/>
                      <a:pt x="1" y="19"/>
                    </a:cubicBezTo>
                    <a:cubicBezTo>
                      <a:pt x="1" y="19"/>
                      <a:pt x="1" y="20"/>
                      <a:pt x="2" y="20"/>
                    </a:cubicBezTo>
                    <a:cubicBezTo>
                      <a:pt x="42" y="27"/>
                      <a:pt x="42" y="27"/>
                      <a:pt x="42" y="27"/>
                    </a:cubicBezTo>
                    <a:cubicBezTo>
                      <a:pt x="43" y="27"/>
                      <a:pt x="44" y="26"/>
                      <a:pt x="45" y="26"/>
                    </a:cubicBezTo>
                    <a:cubicBezTo>
                      <a:pt x="63" y="4"/>
                      <a:pt x="63" y="4"/>
                      <a:pt x="63" y="4"/>
                    </a:cubicBezTo>
                    <a:cubicBezTo>
                      <a:pt x="63" y="4"/>
                      <a:pt x="63" y="3"/>
                      <a:pt x="63" y="3"/>
                    </a:cubicBezTo>
                    <a:lnTo>
                      <a:pt x="62" y="0"/>
                    </a:lnTo>
                    <a:close/>
                  </a:path>
                </a:pathLst>
              </a:custGeom>
              <a:solidFill>
                <a:srgbClr val="BFC1C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595" name="Freeform 492"/>
              <p:cNvSpPr/>
              <p:nvPr/>
            </p:nvSpPr>
            <p:spPr bwMode="auto">
              <a:xfrm>
                <a:off x="6625" y="3333"/>
                <a:ext cx="3" cy="2"/>
              </a:xfrm>
              <a:custGeom>
                <a:avLst/>
                <a:gdLst>
                  <a:gd name="T0" fmla="*/ 0 w 3"/>
                  <a:gd name="T1" fmla="*/ 1 h 2"/>
                  <a:gd name="T2" fmla="*/ 0 w 3"/>
                  <a:gd name="T3" fmla="*/ 2 h 2"/>
                  <a:gd name="T4" fmla="*/ 1 w 3"/>
                  <a:gd name="T5" fmla="*/ 2 h 2"/>
                  <a:gd name="T6" fmla="*/ 3 w 3"/>
                  <a:gd name="T7" fmla="*/ 1 h 2"/>
                  <a:gd name="T8" fmla="*/ 3 w 3"/>
                  <a:gd name="T9" fmla="*/ 0 h 2"/>
                  <a:gd name="T10" fmla="*/ 3 w 3"/>
                  <a:gd name="T11" fmla="*/ 0 h 2"/>
                  <a:gd name="T12" fmla="*/ 3 w 3"/>
                  <a:gd name="T13" fmla="*/ 1 h 2"/>
                  <a:gd name="T14" fmla="*/ 1 w 3"/>
                  <a:gd name="T15" fmla="*/ 2 h 2"/>
                  <a:gd name="T16" fmla="*/ 0 w 3"/>
                  <a:gd name="T17"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2">
                    <a:moveTo>
                      <a:pt x="0" y="1"/>
                    </a:moveTo>
                    <a:cubicBezTo>
                      <a:pt x="0" y="2"/>
                      <a:pt x="0" y="2"/>
                      <a:pt x="0" y="2"/>
                    </a:cubicBezTo>
                    <a:cubicBezTo>
                      <a:pt x="0" y="2"/>
                      <a:pt x="1" y="2"/>
                      <a:pt x="1" y="2"/>
                    </a:cubicBezTo>
                    <a:cubicBezTo>
                      <a:pt x="2" y="2"/>
                      <a:pt x="3" y="2"/>
                      <a:pt x="3" y="1"/>
                    </a:cubicBezTo>
                    <a:cubicBezTo>
                      <a:pt x="3" y="0"/>
                      <a:pt x="3" y="0"/>
                      <a:pt x="3" y="0"/>
                    </a:cubicBezTo>
                    <a:cubicBezTo>
                      <a:pt x="3" y="0"/>
                      <a:pt x="3" y="0"/>
                      <a:pt x="3" y="0"/>
                    </a:cubicBezTo>
                    <a:cubicBezTo>
                      <a:pt x="3" y="1"/>
                      <a:pt x="3" y="1"/>
                      <a:pt x="3" y="1"/>
                    </a:cubicBezTo>
                    <a:cubicBezTo>
                      <a:pt x="3" y="2"/>
                      <a:pt x="2" y="2"/>
                      <a:pt x="1" y="2"/>
                    </a:cubicBezTo>
                    <a:cubicBezTo>
                      <a:pt x="1" y="2"/>
                      <a:pt x="0" y="2"/>
                      <a:pt x="0" y="1"/>
                    </a:cubicBezTo>
                    <a:close/>
                  </a:path>
                </a:pathLst>
              </a:custGeom>
              <a:solidFill>
                <a:srgbClr val="D1D1D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596" name="Freeform 493"/>
              <p:cNvSpPr/>
              <p:nvPr/>
            </p:nvSpPr>
            <p:spPr bwMode="auto">
              <a:xfrm>
                <a:off x="6625" y="3333"/>
                <a:ext cx="4" cy="2"/>
              </a:xfrm>
              <a:custGeom>
                <a:avLst/>
                <a:gdLst>
                  <a:gd name="T0" fmla="*/ 0 w 4"/>
                  <a:gd name="T1" fmla="*/ 1 h 2"/>
                  <a:gd name="T2" fmla="*/ 1 w 4"/>
                  <a:gd name="T3" fmla="*/ 2 h 2"/>
                  <a:gd name="T4" fmla="*/ 3 w 4"/>
                  <a:gd name="T5" fmla="*/ 1 h 2"/>
                  <a:gd name="T6" fmla="*/ 3 w 4"/>
                  <a:gd name="T7" fmla="*/ 0 h 2"/>
                  <a:gd name="T8" fmla="*/ 0 w 4"/>
                  <a:gd name="T9" fmla="*/ 1 h 2"/>
                </a:gdLst>
                <a:ahLst/>
                <a:cxnLst>
                  <a:cxn ang="0">
                    <a:pos x="T0" y="T1"/>
                  </a:cxn>
                  <a:cxn ang="0">
                    <a:pos x="T2" y="T3"/>
                  </a:cxn>
                  <a:cxn ang="0">
                    <a:pos x="T4" y="T5"/>
                  </a:cxn>
                  <a:cxn ang="0">
                    <a:pos x="T6" y="T7"/>
                  </a:cxn>
                  <a:cxn ang="0">
                    <a:pos x="T8" y="T9"/>
                  </a:cxn>
                </a:cxnLst>
                <a:rect l="0" t="0" r="r" b="b"/>
                <a:pathLst>
                  <a:path w="4" h="2">
                    <a:moveTo>
                      <a:pt x="0" y="1"/>
                    </a:moveTo>
                    <a:cubicBezTo>
                      <a:pt x="0" y="1"/>
                      <a:pt x="0" y="2"/>
                      <a:pt x="1" y="2"/>
                    </a:cubicBezTo>
                    <a:cubicBezTo>
                      <a:pt x="2" y="2"/>
                      <a:pt x="3" y="2"/>
                      <a:pt x="3" y="1"/>
                    </a:cubicBezTo>
                    <a:cubicBezTo>
                      <a:pt x="4" y="0"/>
                      <a:pt x="3" y="0"/>
                      <a:pt x="3" y="0"/>
                    </a:cubicBezTo>
                    <a:cubicBezTo>
                      <a:pt x="2" y="0"/>
                      <a:pt x="1" y="0"/>
                      <a:pt x="0" y="1"/>
                    </a:cubicBezTo>
                    <a:close/>
                  </a:path>
                </a:pathLst>
              </a:custGeom>
              <a:solidFill>
                <a:srgbClr val="C1C7C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597" name="Freeform 494"/>
              <p:cNvSpPr/>
              <p:nvPr/>
            </p:nvSpPr>
            <p:spPr bwMode="auto">
              <a:xfrm>
                <a:off x="6628" y="3332"/>
                <a:ext cx="4" cy="6"/>
              </a:xfrm>
              <a:custGeom>
                <a:avLst/>
                <a:gdLst>
                  <a:gd name="T0" fmla="*/ 4 w 4"/>
                  <a:gd name="T1" fmla="*/ 1 h 6"/>
                  <a:gd name="T2" fmla="*/ 3 w 4"/>
                  <a:gd name="T3" fmla="*/ 0 h 6"/>
                  <a:gd name="T4" fmla="*/ 0 w 4"/>
                  <a:gd name="T5" fmla="*/ 5 h 6"/>
                  <a:gd name="T6" fmla="*/ 0 w 4"/>
                  <a:gd name="T7" fmla="*/ 6 h 6"/>
                  <a:gd name="T8" fmla="*/ 4 w 4"/>
                  <a:gd name="T9" fmla="*/ 1 h 6"/>
                </a:gdLst>
                <a:ahLst/>
                <a:cxnLst>
                  <a:cxn ang="0">
                    <a:pos x="T0" y="T1"/>
                  </a:cxn>
                  <a:cxn ang="0">
                    <a:pos x="T2" y="T3"/>
                  </a:cxn>
                  <a:cxn ang="0">
                    <a:pos x="T4" y="T5"/>
                  </a:cxn>
                  <a:cxn ang="0">
                    <a:pos x="T6" y="T7"/>
                  </a:cxn>
                  <a:cxn ang="0">
                    <a:pos x="T8" y="T9"/>
                  </a:cxn>
                </a:cxnLst>
                <a:rect l="0" t="0" r="r" b="b"/>
                <a:pathLst>
                  <a:path w="4" h="6">
                    <a:moveTo>
                      <a:pt x="4" y="1"/>
                    </a:moveTo>
                    <a:lnTo>
                      <a:pt x="3" y="0"/>
                    </a:lnTo>
                    <a:lnTo>
                      <a:pt x="0" y="5"/>
                    </a:lnTo>
                    <a:lnTo>
                      <a:pt x="0" y="6"/>
                    </a:lnTo>
                    <a:lnTo>
                      <a:pt x="4" y="1"/>
                    </a:lnTo>
                    <a:close/>
                  </a:path>
                </a:pathLst>
              </a:custGeom>
              <a:solidFill>
                <a:srgbClr val="4F4F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598" name="Freeform 495"/>
              <p:cNvSpPr/>
              <p:nvPr/>
            </p:nvSpPr>
            <p:spPr bwMode="auto">
              <a:xfrm>
                <a:off x="6628" y="3333"/>
                <a:ext cx="4" cy="5"/>
              </a:xfrm>
              <a:custGeom>
                <a:avLst/>
                <a:gdLst>
                  <a:gd name="T0" fmla="*/ 4 w 4"/>
                  <a:gd name="T1" fmla="*/ 0 h 5"/>
                  <a:gd name="T2" fmla="*/ 3 w 4"/>
                  <a:gd name="T3" fmla="*/ 0 h 5"/>
                  <a:gd name="T4" fmla="*/ 0 w 4"/>
                  <a:gd name="T5" fmla="*/ 4 h 5"/>
                  <a:gd name="T6" fmla="*/ 0 w 4"/>
                  <a:gd name="T7" fmla="*/ 5 h 5"/>
                  <a:gd name="T8" fmla="*/ 4 w 4"/>
                  <a:gd name="T9" fmla="*/ 0 h 5"/>
                </a:gdLst>
                <a:ahLst/>
                <a:cxnLst>
                  <a:cxn ang="0">
                    <a:pos x="T0" y="T1"/>
                  </a:cxn>
                  <a:cxn ang="0">
                    <a:pos x="T2" y="T3"/>
                  </a:cxn>
                  <a:cxn ang="0">
                    <a:pos x="T4" y="T5"/>
                  </a:cxn>
                  <a:cxn ang="0">
                    <a:pos x="T6" y="T7"/>
                  </a:cxn>
                  <a:cxn ang="0">
                    <a:pos x="T8" y="T9"/>
                  </a:cxn>
                </a:cxnLst>
                <a:rect l="0" t="0" r="r" b="b"/>
                <a:pathLst>
                  <a:path w="4" h="5">
                    <a:moveTo>
                      <a:pt x="4" y="0"/>
                    </a:moveTo>
                    <a:lnTo>
                      <a:pt x="3" y="0"/>
                    </a:lnTo>
                    <a:lnTo>
                      <a:pt x="0" y="4"/>
                    </a:lnTo>
                    <a:lnTo>
                      <a:pt x="0" y="5"/>
                    </a:lnTo>
                    <a:lnTo>
                      <a:pt x="4" y="0"/>
                    </a:lnTo>
                    <a:close/>
                  </a:path>
                </a:pathLst>
              </a:custGeom>
              <a:solidFill>
                <a:srgbClr val="5B5B5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599" name="Freeform 496"/>
              <p:cNvSpPr/>
              <p:nvPr/>
            </p:nvSpPr>
            <p:spPr bwMode="auto">
              <a:xfrm>
                <a:off x="6582" y="3340"/>
                <a:ext cx="2" cy="2"/>
              </a:xfrm>
              <a:custGeom>
                <a:avLst/>
                <a:gdLst>
                  <a:gd name="T0" fmla="*/ 0 w 2"/>
                  <a:gd name="T1" fmla="*/ 0 h 2"/>
                  <a:gd name="T2" fmla="*/ 1 w 2"/>
                  <a:gd name="T3" fmla="*/ 0 h 2"/>
                  <a:gd name="T4" fmla="*/ 1 w 2"/>
                  <a:gd name="T5" fmla="*/ 1 h 2"/>
                  <a:gd name="T6" fmla="*/ 2 w 2"/>
                  <a:gd name="T7" fmla="*/ 2 h 2"/>
                  <a:gd name="T8" fmla="*/ 2 w 2"/>
                  <a:gd name="T9" fmla="*/ 2 h 2"/>
                  <a:gd name="T10" fmla="*/ 0 w 2"/>
                  <a:gd name="T11" fmla="*/ 2 h 2"/>
                  <a:gd name="T12" fmla="*/ 0 w 2"/>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2" h="2">
                    <a:moveTo>
                      <a:pt x="0" y="0"/>
                    </a:moveTo>
                    <a:lnTo>
                      <a:pt x="1" y="0"/>
                    </a:lnTo>
                    <a:lnTo>
                      <a:pt x="1" y="1"/>
                    </a:lnTo>
                    <a:lnTo>
                      <a:pt x="2" y="2"/>
                    </a:lnTo>
                    <a:lnTo>
                      <a:pt x="2" y="2"/>
                    </a:lnTo>
                    <a:lnTo>
                      <a:pt x="0" y="2"/>
                    </a:lnTo>
                    <a:lnTo>
                      <a:pt x="0" y="0"/>
                    </a:lnTo>
                    <a:close/>
                  </a:path>
                </a:pathLst>
              </a:custGeom>
              <a:solidFill>
                <a:srgbClr val="50515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600" name="Freeform 497"/>
              <p:cNvSpPr/>
              <p:nvPr/>
            </p:nvSpPr>
            <p:spPr bwMode="auto">
              <a:xfrm>
                <a:off x="6582" y="3340"/>
                <a:ext cx="2" cy="2"/>
              </a:xfrm>
              <a:custGeom>
                <a:avLst/>
                <a:gdLst>
                  <a:gd name="T0" fmla="*/ 1 w 2"/>
                  <a:gd name="T1" fmla="*/ 1 h 2"/>
                  <a:gd name="T2" fmla="*/ 1 w 2"/>
                  <a:gd name="T3" fmla="*/ 0 h 2"/>
                  <a:gd name="T4" fmla="*/ 0 w 2"/>
                  <a:gd name="T5" fmla="*/ 0 h 2"/>
                  <a:gd name="T6" fmla="*/ 0 w 2"/>
                  <a:gd name="T7" fmla="*/ 2 h 2"/>
                  <a:gd name="T8" fmla="*/ 2 w 2"/>
                  <a:gd name="T9" fmla="*/ 2 h 2"/>
                  <a:gd name="T10" fmla="*/ 1 w 2"/>
                  <a:gd name="T11" fmla="*/ 1 h 2"/>
                </a:gdLst>
                <a:ahLst/>
                <a:cxnLst>
                  <a:cxn ang="0">
                    <a:pos x="T0" y="T1"/>
                  </a:cxn>
                  <a:cxn ang="0">
                    <a:pos x="T2" y="T3"/>
                  </a:cxn>
                  <a:cxn ang="0">
                    <a:pos x="T4" y="T5"/>
                  </a:cxn>
                  <a:cxn ang="0">
                    <a:pos x="T6" y="T7"/>
                  </a:cxn>
                  <a:cxn ang="0">
                    <a:pos x="T8" y="T9"/>
                  </a:cxn>
                  <a:cxn ang="0">
                    <a:pos x="T10" y="T11"/>
                  </a:cxn>
                </a:cxnLst>
                <a:rect l="0" t="0" r="r" b="b"/>
                <a:pathLst>
                  <a:path w="2" h="2">
                    <a:moveTo>
                      <a:pt x="1" y="1"/>
                    </a:moveTo>
                    <a:lnTo>
                      <a:pt x="1" y="0"/>
                    </a:lnTo>
                    <a:lnTo>
                      <a:pt x="0" y="0"/>
                    </a:lnTo>
                    <a:lnTo>
                      <a:pt x="0" y="2"/>
                    </a:lnTo>
                    <a:lnTo>
                      <a:pt x="2" y="2"/>
                    </a:lnTo>
                    <a:lnTo>
                      <a:pt x="1" y="1"/>
                    </a:lnTo>
                    <a:close/>
                  </a:path>
                </a:pathLst>
              </a:custGeom>
              <a:solidFill>
                <a:srgbClr val="5E606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601" name="Freeform 498"/>
              <p:cNvSpPr/>
              <p:nvPr/>
            </p:nvSpPr>
            <p:spPr bwMode="auto">
              <a:xfrm>
                <a:off x="6581" y="3340"/>
                <a:ext cx="2" cy="2"/>
              </a:xfrm>
              <a:custGeom>
                <a:avLst/>
                <a:gdLst>
                  <a:gd name="T0" fmla="*/ 1 w 2"/>
                  <a:gd name="T1" fmla="*/ 0 h 2"/>
                  <a:gd name="T2" fmla="*/ 1 w 2"/>
                  <a:gd name="T3" fmla="*/ 0 h 2"/>
                  <a:gd name="T4" fmla="*/ 0 w 2"/>
                  <a:gd name="T5" fmla="*/ 1 h 2"/>
                  <a:gd name="T6" fmla="*/ 0 w 2"/>
                  <a:gd name="T7" fmla="*/ 1 h 2"/>
                  <a:gd name="T8" fmla="*/ 1 w 2"/>
                  <a:gd name="T9" fmla="*/ 1 h 2"/>
                  <a:gd name="T10" fmla="*/ 1 w 2"/>
                  <a:gd name="T11" fmla="*/ 2 h 2"/>
                  <a:gd name="T12" fmla="*/ 1 w 2"/>
                  <a:gd name="T13" fmla="*/ 2 h 2"/>
                  <a:gd name="T14" fmla="*/ 2 w 2"/>
                  <a:gd name="T15" fmla="*/ 2 h 2"/>
                  <a:gd name="T16" fmla="*/ 2 w 2"/>
                  <a:gd name="T17" fmla="*/ 2 h 2"/>
                  <a:gd name="T18" fmla="*/ 1 w 2"/>
                  <a:gd name="T19" fmla="*/ 0 h 2"/>
                  <a:gd name="T20" fmla="*/ 1 w 2"/>
                  <a:gd name="T21"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 h="2">
                    <a:moveTo>
                      <a:pt x="1" y="0"/>
                    </a:moveTo>
                    <a:lnTo>
                      <a:pt x="1" y="0"/>
                    </a:lnTo>
                    <a:lnTo>
                      <a:pt x="0" y="1"/>
                    </a:lnTo>
                    <a:lnTo>
                      <a:pt x="0" y="1"/>
                    </a:lnTo>
                    <a:lnTo>
                      <a:pt x="1" y="1"/>
                    </a:lnTo>
                    <a:lnTo>
                      <a:pt x="1" y="2"/>
                    </a:lnTo>
                    <a:lnTo>
                      <a:pt x="1" y="2"/>
                    </a:lnTo>
                    <a:lnTo>
                      <a:pt x="2" y="2"/>
                    </a:lnTo>
                    <a:lnTo>
                      <a:pt x="2" y="2"/>
                    </a:lnTo>
                    <a:lnTo>
                      <a:pt x="1" y="0"/>
                    </a:lnTo>
                    <a:lnTo>
                      <a:pt x="1" y="0"/>
                    </a:lnTo>
                    <a:close/>
                  </a:path>
                </a:pathLst>
              </a:custGeom>
              <a:solidFill>
                <a:srgbClr val="A7A9A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602" name="Freeform 499"/>
              <p:cNvSpPr/>
              <p:nvPr/>
            </p:nvSpPr>
            <p:spPr bwMode="auto">
              <a:xfrm>
                <a:off x="6581" y="3341"/>
                <a:ext cx="1" cy="2"/>
              </a:xfrm>
              <a:custGeom>
                <a:avLst/>
                <a:gdLst>
                  <a:gd name="T0" fmla="*/ 0 w 1"/>
                  <a:gd name="T1" fmla="*/ 0 h 2"/>
                  <a:gd name="T2" fmla="*/ 1 w 1"/>
                  <a:gd name="T3" fmla="*/ 0 h 2"/>
                  <a:gd name="T4" fmla="*/ 1 w 1"/>
                  <a:gd name="T5" fmla="*/ 1 h 2"/>
                  <a:gd name="T6" fmla="*/ 1 w 1"/>
                  <a:gd name="T7" fmla="*/ 2 h 2"/>
                  <a:gd name="T8" fmla="*/ 1 w 1"/>
                  <a:gd name="T9" fmla="*/ 1 h 2"/>
                  <a:gd name="T10" fmla="*/ 0 w 1"/>
                  <a:gd name="T11" fmla="*/ 0 h 2"/>
                  <a:gd name="T12" fmla="*/ 0 w 1"/>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1" h="2">
                    <a:moveTo>
                      <a:pt x="0" y="0"/>
                    </a:moveTo>
                    <a:lnTo>
                      <a:pt x="1" y="0"/>
                    </a:lnTo>
                    <a:lnTo>
                      <a:pt x="1" y="1"/>
                    </a:lnTo>
                    <a:lnTo>
                      <a:pt x="1" y="2"/>
                    </a:lnTo>
                    <a:lnTo>
                      <a:pt x="1" y="1"/>
                    </a:lnTo>
                    <a:lnTo>
                      <a:pt x="0" y="0"/>
                    </a:lnTo>
                    <a:lnTo>
                      <a:pt x="0" y="0"/>
                    </a:lnTo>
                    <a:close/>
                  </a:path>
                </a:pathLst>
              </a:custGeom>
              <a:solidFill>
                <a:srgbClr val="E5E5E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603" name="Freeform 500"/>
              <p:cNvSpPr/>
              <p:nvPr/>
            </p:nvSpPr>
            <p:spPr bwMode="auto">
              <a:xfrm>
                <a:off x="6582" y="3340"/>
                <a:ext cx="2" cy="2"/>
              </a:xfrm>
              <a:custGeom>
                <a:avLst/>
                <a:gdLst>
                  <a:gd name="T0" fmla="*/ 0 w 2"/>
                  <a:gd name="T1" fmla="*/ 0 h 2"/>
                  <a:gd name="T2" fmla="*/ 1 w 2"/>
                  <a:gd name="T3" fmla="*/ 2 h 2"/>
                  <a:gd name="T4" fmla="*/ 2 w 2"/>
                  <a:gd name="T5" fmla="*/ 2 h 2"/>
                  <a:gd name="T6" fmla="*/ 1 w 2"/>
                  <a:gd name="T7" fmla="*/ 1 h 2"/>
                  <a:gd name="T8" fmla="*/ 1 w 2"/>
                  <a:gd name="T9" fmla="*/ 0 h 2"/>
                  <a:gd name="T10" fmla="*/ 0 w 2"/>
                  <a:gd name="T11" fmla="*/ 0 h 2"/>
                </a:gdLst>
                <a:ahLst/>
                <a:cxnLst>
                  <a:cxn ang="0">
                    <a:pos x="T0" y="T1"/>
                  </a:cxn>
                  <a:cxn ang="0">
                    <a:pos x="T2" y="T3"/>
                  </a:cxn>
                  <a:cxn ang="0">
                    <a:pos x="T4" y="T5"/>
                  </a:cxn>
                  <a:cxn ang="0">
                    <a:pos x="T6" y="T7"/>
                  </a:cxn>
                  <a:cxn ang="0">
                    <a:pos x="T8" y="T9"/>
                  </a:cxn>
                  <a:cxn ang="0">
                    <a:pos x="T10" y="T11"/>
                  </a:cxn>
                </a:cxnLst>
                <a:rect l="0" t="0" r="r" b="b"/>
                <a:pathLst>
                  <a:path w="2" h="2">
                    <a:moveTo>
                      <a:pt x="0" y="0"/>
                    </a:moveTo>
                    <a:lnTo>
                      <a:pt x="1" y="2"/>
                    </a:lnTo>
                    <a:lnTo>
                      <a:pt x="2" y="2"/>
                    </a:lnTo>
                    <a:lnTo>
                      <a:pt x="1" y="1"/>
                    </a:lnTo>
                    <a:lnTo>
                      <a:pt x="1" y="0"/>
                    </a:lnTo>
                    <a:lnTo>
                      <a:pt x="0" y="0"/>
                    </a:lnTo>
                    <a:close/>
                  </a:path>
                </a:pathLst>
              </a:custGeom>
              <a:solidFill>
                <a:srgbClr val="D6435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604" name="Freeform 501"/>
              <p:cNvSpPr/>
              <p:nvPr/>
            </p:nvSpPr>
            <p:spPr bwMode="auto">
              <a:xfrm>
                <a:off x="6582" y="3325"/>
                <a:ext cx="28" cy="12"/>
              </a:xfrm>
              <a:custGeom>
                <a:avLst/>
                <a:gdLst>
                  <a:gd name="T0" fmla="*/ 3 w 28"/>
                  <a:gd name="T1" fmla="*/ 2 h 12"/>
                  <a:gd name="T2" fmla="*/ 13 w 28"/>
                  <a:gd name="T3" fmla="*/ 0 h 12"/>
                  <a:gd name="T4" fmla="*/ 27 w 28"/>
                  <a:gd name="T5" fmla="*/ 4 h 12"/>
                  <a:gd name="T6" fmla="*/ 26 w 28"/>
                  <a:gd name="T7" fmla="*/ 5 h 12"/>
                  <a:gd name="T8" fmla="*/ 19 w 28"/>
                  <a:gd name="T9" fmla="*/ 5 h 12"/>
                  <a:gd name="T10" fmla="*/ 18 w 28"/>
                  <a:gd name="T11" fmla="*/ 9 h 12"/>
                  <a:gd name="T12" fmla="*/ 14 w 28"/>
                  <a:gd name="T13" fmla="*/ 12 h 12"/>
                  <a:gd name="T14" fmla="*/ 11 w 28"/>
                  <a:gd name="T15" fmla="*/ 10 h 12"/>
                  <a:gd name="T16" fmla="*/ 2 w 28"/>
                  <a:gd name="T17" fmla="*/ 9 h 12"/>
                  <a:gd name="T18" fmla="*/ 3 w 28"/>
                  <a:gd name="T19" fmla="*/ 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12">
                    <a:moveTo>
                      <a:pt x="3" y="2"/>
                    </a:moveTo>
                    <a:cubicBezTo>
                      <a:pt x="3" y="2"/>
                      <a:pt x="11" y="0"/>
                      <a:pt x="13" y="0"/>
                    </a:cubicBezTo>
                    <a:cubicBezTo>
                      <a:pt x="16" y="0"/>
                      <a:pt x="27" y="4"/>
                      <a:pt x="27" y="4"/>
                    </a:cubicBezTo>
                    <a:cubicBezTo>
                      <a:pt x="27" y="4"/>
                      <a:pt x="28" y="5"/>
                      <a:pt x="26" y="5"/>
                    </a:cubicBezTo>
                    <a:cubicBezTo>
                      <a:pt x="25" y="5"/>
                      <a:pt x="19" y="5"/>
                      <a:pt x="19" y="5"/>
                    </a:cubicBezTo>
                    <a:cubicBezTo>
                      <a:pt x="19" y="5"/>
                      <a:pt x="18" y="8"/>
                      <a:pt x="18" y="9"/>
                    </a:cubicBezTo>
                    <a:cubicBezTo>
                      <a:pt x="17" y="10"/>
                      <a:pt x="16" y="12"/>
                      <a:pt x="14" y="12"/>
                    </a:cubicBezTo>
                    <a:cubicBezTo>
                      <a:pt x="11" y="12"/>
                      <a:pt x="11" y="10"/>
                      <a:pt x="11" y="10"/>
                    </a:cubicBezTo>
                    <a:cubicBezTo>
                      <a:pt x="11" y="10"/>
                      <a:pt x="5" y="10"/>
                      <a:pt x="2" y="9"/>
                    </a:cubicBezTo>
                    <a:cubicBezTo>
                      <a:pt x="0" y="9"/>
                      <a:pt x="1" y="4"/>
                      <a:pt x="3" y="2"/>
                    </a:cubicBezTo>
                    <a:close/>
                  </a:path>
                </a:pathLst>
              </a:custGeom>
              <a:solidFill>
                <a:srgbClr val="F2C8A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605" name="Freeform 502"/>
              <p:cNvSpPr/>
              <p:nvPr/>
            </p:nvSpPr>
            <p:spPr bwMode="auto">
              <a:xfrm>
                <a:off x="6551" y="3416"/>
                <a:ext cx="80" cy="56"/>
              </a:xfrm>
              <a:custGeom>
                <a:avLst/>
                <a:gdLst>
                  <a:gd name="T0" fmla="*/ 12 w 80"/>
                  <a:gd name="T1" fmla="*/ 8 h 56"/>
                  <a:gd name="T2" fmla="*/ 4 w 80"/>
                  <a:gd name="T3" fmla="*/ 20 h 56"/>
                  <a:gd name="T4" fmla="*/ 24 w 80"/>
                  <a:gd name="T5" fmla="*/ 52 h 56"/>
                  <a:gd name="T6" fmla="*/ 60 w 80"/>
                  <a:gd name="T7" fmla="*/ 52 h 56"/>
                  <a:gd name="T8" fmla="*/ 68 w 80"/>
                  <a:gd name="T9" fmla="*/ 32 h 56"/>
                  <a:gd name="T10" fmla="*/ 12 w 80"/>
                  <a:gd name="T11" fmla="*/ 8 h 56"/>
                </a:gdLst>
                <a:ahLst/>
                <a:cxnLst>
                  <a:cxn ang="0">
                    <a:pos x="T0" y="T1"/>
                  </a:cxn>
                  <a:cxn ang="0">
                    <a:pos x="T2" y="T3"/>
                  </a:cxn>
                  <a:cxn ang="0">
                    <a:pos x="T4" y="T5"/>
                  </a:cxn>
                  <a:cxn ang="0">
                    <a:pos x="T6" y="T7"/>
                  </a:cxn>
                  <a:cxn ang="0">
                    <a:pos x="T8" y="T9"/>
                  </a:cxn>
                  <a:cxn ang="0">
                    <a:pos x="T10" y="T11"/>
                  </a:cxn>
                </a:cxnLst>
                <a:rect l="0" t="0" r="r" b="b"/>
                <a:pathLst>
                  <a:path w="80" h="56">
                    <a:moveTo>
                      <a:pt x="12" y="8"/>
                    </a:moveTo>
                    <a:cubicBezTo>
                      <a:pt x="12" y="8"/>
                      <a:pt x="0" y="8"/>
                      <a:pt x="4" y="20"/>
                    </a:cubicBezTo>
                    <a:cubicBezTo>
                      <a:pt x="8" y="32"/>
                      <a:pt x="4" y="52"/>
                      <a:pt x="24" y="52"/>
                    </a:cubicBezTo>
                    <a:cubicBezTo>
                      <a:pt x="44" y="52"/>
                      <a:pt x="52" y="48"/>
                      <a:pt x="60" y="52"/>
                    </a:cubicBezTo>
                    <a:cubicBezTo>
                      <a:pt x="68" y="56"/>
                      <a:pt x="80" y="40"/>
                      <a:pt x="68" y="32"/>
                    </a:cubicBezTo>
                    <a:cubicBezTo>
                      <a:pt x="56" y="24"/>
                      <a:pt x="32" y="0"/>
                      <a:pt x="12" y="8"/>
                    </a:cubicBezTo>
                    <a:close/>
                  </a:path>
                </a:pathLst>
              </a:custGeom>
              <a:solidFill>
                <a:srgbClr val="1BB27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606" name="Freeform 503"/>
              <p:cNvSpPr/>
              <p:nvPr/>
            </p:nvSpPr>
            <p:spPr bwMode="auto">
              <a:xfrm>
                <a:off x="6531" y="3341"/>
                <a:ext cx="78" cy="118"/>
              </a:xfrm>
              <a:custGeom>
                <a:avLst/>
                <a:gdLst>
                  <a:gd name="T0" fmla="*/ 76 w 78"/>
                  <a:gd name="T1" fmla="*/ 109 h 118"/>
                  <a:gd name="T2" fmla="*/ 64 w 78"/>
                  <a:gd name="T3" fmla="*/ 98 h 118"/>
                  <a:gd name="T4" fmla="*/ 62 w 78"/>
                  <a:gd name="T5" fmla="*/ 83 h 118"/>
                  <a:gd name="T6" fmla="*/ 66 w 78"/>
                  <a:gd name="T7" fmla="*/ 48 h 118"/>
                  <a:gd name="T8" fmla="*/ 61 w 78"/>
                  <a:gd name="T9" fmla="*/ 31 h 118"/>
                  <a:gd name="T10" fmla="*/ 36 w 78"/>
                  <a:gd name="T11" fmla="*/ 7 h 118"/>
                  <a:gd name="T12" fmla="*/ 12 w 78"/>
                  <a:gd name="T13" fmla="*/ 9 h 118"/>
                  <a:gd name="T14" fmla="*/ 6 w 78"/>
                  <a:gd name="T15" fmla="*/ 24 h 118"/>
                  <a:gd name="T16" fmla="*/ 44 w 78"/>
                  <a:gd name="T17" fmla="*/ 46 h 118"/>
                  <a:gd name="T18" fmla="*/ 45 w 78"/>
                  <a:gd name="T19" fmla="*/ 57 h 118"/>
                  <a:gd name="T20" fmla="*/ 50 w 78"/>
                  <a:gd name="T21" fmla="*/ 95 h 118"/>
                  <a:gd name="T22" fmla="*/ 50 w 78"/>
                  <a:gd name="T23" fmla="*/ 95 h 118"/>
                  <a:gd name="T24" fmla="*/ 50 w 78"/>
                  <a:gd name="T25" fmla="*/ 100 h 118"/>
                  <a:gd name="T26" fmla="*/ 52 w 78"/>
                  <a:gd name="T27" fmla="*/ 104 h 118"/>
                  <a:gd name="T28" fmla="*/ 63 w 78"/>
                  <a:gd name="T29" fmla="*/ 113 h 118"/>
                  <a:gd name="T30" fmla="*/ 76 w 78"/>
                  <a:gd name="T31" fmla="*/ 115 h 118"/>
                  <a:gd name="T32" fmla="*/ 76 w 78"/>
                  <a:gd name="T33" fmla="*/ 110 h 118"/>
                  <a:gd name="T34" fmla="*/ 76 w 78"/>
                  <a:gd name="T35" fmla="*/ 109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8" h="118">
                    <a:moveTo>
                      <a:pt x="76" y="109"/>
                    </a:moveTo>
                    <a:cubicBezTo>
                      <a:pt x="76" y="109"/>
                      <a:pt x="66" y="99"/>
                      <a:pt x="64" y="98"/>
                    </a:cubicBezTo>
                    <a:cubicBezTo>
                      <a:pt x="61" y="95"/>
                      <a:pt x="62" y="83"/>
                      <a:pt x="62" y="83"/>
                    </a:cubicBezTo>
                    <a:cubicBezTo>
                      <a:pt x="66" y="48"/>
                      <a:pt x="66" y="48"/>
                      <a:pt x="66" y="48"/>
                    </a:cubicBezTo>
                    <a:cubicBezTo>
                      <a:pt x="66" y="45"/>
                      <a:pt x="68" y="39"/>
                      <a:pt x="61" y="31"/>
                    </a:cubicBezTo>
                    <a:cubicBezTo>
                      <a:pt x="36" y="7"/>
                      <a:pt x="36" y="7"/>
                      <a:pt x="36" y="7"/>
                    </a:cubicBezTo>
                    <a:cubicBezTo>
                      <a:pt x="36" y="7"/>
                      <a:pt x="18" y="0"/>
                      <a:pt x="12" y="9"/>
                    </a:cubicBezTo>
                    <a:cubicBezTo>
                      <a:pt x="6" y="18"/>
                      <a:pt x="0" y="18"/>
                      <a:pt x="6" y="24"/>
                    </a:cubicBezTo>
                    <a:cubicBezTo>
                      <a:pt x="6" y="24"/>
                      <a:pt x="40" y="42"/>
                      <a:pt x="44" y="46"/>
                    </a:cubicBezTo>
                    <a:cubicBezTo>
                      <a:pt x="47" y="49"/>
                      <a:pt x="45" y="56"/>
                      <a:pt x="45" y="57"/>
                    </a:cubicBezTo>
                    <a:cubicBezTo>
                      <a:pt x="43" y="69"/>
                      <a:pt x="50" y="93"/>
                      <a:pt x="50" y="95"/>
                    </a:cubicBezTo>
                    <a:cubicBezTo>
                      <a:pt x="50" y="95"/>
                      <a:pt x="50" y="95"/>
                      <a:pt x="50" y="95"/>
                    </a:cubicBezTo>
                    <a:cubicBezTo>
                      <a:pt x="50" y="100"/>
                      <a:pt x="50" y="100"/>
                      <a:pt x="50" y="100"/>
                    </a:cubicBezTo>
                    <a:cubicBezTo>
                      <a:pt x="50" y="101"/>
                      <a:pt x="50" y="102"/>
                      <a:pt x="52" y="104"/>
                    </a:cubicBezTo>
                    <a:cubicBezTo>
                      <a:pt x="53" y="106"/>
                      <a:pt x="63" y="113"/>
                      <a:pt x="63" y="113"/>
                    </a:cubicBezTo>
                    <a:cubicBezTo>
                      <a:pt x="63" y="113"/>
                      <a:pt x="70" y="118"/>
                      <a:pt x="76" y="115"/>
                    </a:cubicBezTo>
                    <a:cubicBezTo>
                      <a:pt x="78" y="113"/>
                      <a:pt x="78" y="111"/>
                      <a:pt x="76" y="110"/>
                    </a:cubicBezTo>
                    <a:lnTo>
                      <a:pt x="76" y="109"/>
                    </a:lnTo>
                    <a:close/>
                  </a:path>
                </a:pathLst>
              </a:custGeom>
              <a:solidFill>
                <a:srgbClr val="E8C5A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607" name="Freeform 504"/>
              <p:cNvSpPr/>
              <p:nvPr/>
            </p:nvSpPr>
            <p:spPr bwMode="auto">
              <a:xfrm>
                <a:off x="6579" y="3440"/>
                <a:ext cx="34" cy="22"/>
              </a:xfrm>
              <a:custGeom>
                <a:avLst/>
                <a:gdLst>
                  <a:gd name="T0" fmla="*/ 32 w 34"/>
                  <a:gd name="T1" fmla="*/ 20 h 22"/>
                  <a:gd name="T2" fmla="*/ 33 w 34"/>
                  <a:gd name="T3" fmla="*/ 15 h 22"/>
                  <a:gd name="T4" fmla="*/ 29 w 34"/>
                  <a:gd name="T5" fmla="*/ 13 h 22"/>
                  <a:gd name="T6" fmla="*/ 24 w 34"/>
                  <a:gd name="T7" fmla="*/ 17 h 22"/>
                  <a:gd name="T8" fmla="*/ 14 w 34"/>
                  <a:gd name="T9" fmla="*/ 14 h 22"/>
                  <a:gd name="T10" fmla="*/ 7 w 34"/>
                  <a:gd name="T11" fmla="*/ 9 h 22"/>
                  <a:gd name="T12" fmla="*/ 1 w 34"/>
                  <a:gd name="T13" fmla="*/ 0 h 22"/>
                  <a:gd name="T14" fmla="*/ 0 w 34"/>
                  <a:gd name="T15" fmla="*/ 2 h 22"/>
                  <a:gd name="T16" fmla="*/ 1 w 34"/>
                  <a:gd name="T17" fmla="*/ 8 h 22"/>
                  <a:gd name="T18" fmla="*/ 4 w 34"/>
                  <a:gd name="T19" fmla="*/ 12 h 22"/>
                  <a:gd name="T20" fmla="*/ 19 w 34"/>
                  <a:gd name="T21" fmla="*/ 20 h 22"/>
                  <a:gd name="T22" fmla="*/ 32 w 34"/>
                  <a:gd name="T23" fmla="*/ 2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22">
                    <a:moveTo>
                      <a:pt x="32" y="20"/>
                    </a:moveTo>
                    <a:cubicBezTo>
                      <a:pt x="34" y="18"/>
                      <a:pt x="33" y="16"/>
                      <a:pt x="33" y="15"/>
                    </a:cubicBezTo>
                    <a:cubicBezTo>
                      <a:pt x="31" y="13"/>
                      <a:pt x="29" y="13"/>
                      <a:pt x="29" y="13"/>
                    </a:cubicBezTo>
                    <a:cubicBezTo>
                      <a:pt x="31" y="15"/>
                      <a:pt x="19" y="18"/>
                      <a:pt x="24" y="17"/>
                    </a:cubicBezTo>
                    <a:cubicBezTo>
                      <a:pt x="27" y="16"/>
                      <a:pt x="18" y="16"/>
                      <a:pt x="14" y="14"/>
                    </a:cubicBezTo>
                    <a:cubicBezTo>
                      <a:pt x="12" y="13"/>
                      <a:pt x="9" y="10"/>
                      <a:pt x="7" y="9"/>
                    </a:cubicBezTo>
                    <a:cubicBezTo>
                      <a:pt x="2" y="4"/>
                      <a:pt x="1" y="0"/>
                      <a:pt x="1" y="0"/>
                    </a:cubicBezTo>
                    <a:cubicBezTo>
                      <a:pt x="1" y="0"/>
                      <a:pt x="0" y="0"/>
                      <a:pt x="0" y="2"/>
                    </a:cubicBezTo>
                    <a:cubicBezTo>
                      <a:pt x="0" y="6"/>
                      <a:pt x="1" y="8"/>
                      <a:pt x="1" y="8"/>
                    </a:cubicBezTo>
                    <a:cubicBezTo>
                      <a:pt x="1" y="8"/>
                      <a:pt x="2" y="11"/>
                      <a:pt x="4" y="12"/>
                    </a:cubicBezTo>
                    <a:cubicBezTo>
                      <a:pt x="8" y="14"/>
                      <a:pt x="14" y="18"/>
                      <a:pt x="19" y="20"/>
                    </a:cubicBezTo>
                    <a:cubicBezTo>
                      <a:pt x="23" y="22"/>
                      <a:pt x="29" y="22"/>
                      <a:pt x="32" y="20"/>
                    </a:cubicBezTo>
                    <a:close/>
                  </a:path>
                </a:pathLst>
              </a:custGeom>
              <a:solidFill>
                <a:srgbClr val="D4DBD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608" name="Freeform 505"/>
              <p:cNvSpPr/>
              <p:nvPr/>
            </p:nvSpPr>
            <p:spPr bwMode="auto">
              <a:xfrm>
                <a:off x="6578" y="3436"/>
                <a:ext cx="35" cy="25"/>
              </a:xfrm>
              <a:custGeom>
                <a:avLst/>
                <a:gdLst>
                  <a:gd name="T0" fmla="*/ 33 w 35"/>
                  <a:gd name="T1" fmla="*/ 23 h 25"/>
                  <a:gd name="T2" fmla="*/ 30 w 35"/>
                  <a:gd name="T3" fmla="*/ 15 h 25"/>
                  <a:gd name="T4" fmla="*/ 29 w 35"/>
                  <a:gd name="T5" fmla="*/ 14 h 25"/>
                  <a:gd name="T6" fmla="*/ 26 w 35"/>
                  <a:gd name="T7" fmla="*/ 19 h 25"/>
                  <a:gd name="T8" fmla="*/ 16 w 35"/>
                  <a:gd name="T9" fmla="*/ 17 h 25"/>
                  <a:gd name="T10" fmla="*/ 7 w 35"/>
                  <a:gd name="T11" fmla="*/ 10 h 25"/>
                  <a:gd name="T12" fmla="*/ 3 w 35"/>
                  <a:gd name="T13" fmla="*/ 0 h 25"/>
                  <a:gd name="T14" fmla="*/ 1 w 35"/>
                  <a:gd name="T15" fmla="*/ 7 h 25"/>
                  <a:gd name="T16" fmla="*/ 8 w 35"/>
                  <a:gd name="T17" fmla="*/ 16 h 25"/>
                  <a:gd name="T18" fmla="*/ 20 w 35"/>
                  <a:gd name="T19" fmla="*/ 23 h 25"/>
                  <a:gd name="T20" fmla="*/ 33 w 35"/>
                  <a:gd name="T21" fmla="*/ 23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 h="25">
                    <a:moveTo>
                      <a:pt x="33" y="23"/>
                    </a:moveTo>
                    <a:cubicBezTo>
                      <a:pt x="35" y="21"/>
                      <a:pt x="35" y="19"/>
                      <a:pt x="30" y="15"/>
                    </a:cubicBezTo>
                    <a:cubicBezTo>
                      <a:pt x="29" y="14"/>
                      <a:pt x="29" y="14"/>
                      <a:pt x="29" y="14"/>
                    </a:cubicBezTo>
                    <a:cubicBezTo>
                      <a:pt x="30" y="16"/>
                      <a:pt x="30" y="18"/>
                      <a:pt x="26" y="19"/>
                    </a:cubicBezTo>
                    <a:cubicBezTo>
                      <a:pt x="23" y="20"/>
                      <a:pt x="20" y="19"/>
                      <a:pt x="16" y="17"/>
                    </a:cubicBezTo>
                    <a:cubicBezTo>
                      <a:pt x="14" y="15"/>
                      <a:pt x="10" y="14"/>
                      <a:pt x="7" y="10"/>
                    </a:cubicBezTo>
                    <a:cubicBezTo>
                      <a:pt x="2" y="5"/>
                      <a:pt x="3" y="0"/>
                      <a:pt x="3" y="0"/>
                    </a:cubicBezTo>
                    <a:cubicBezTo>
                      <a:pt x="3" y="0"/>
                      <a:pt x="0" y="3"/>
                      <a:pt x="1" y="7"/>
                    </a:cubicBezTo>
                    <a:cubicBezTo>
                      <a:pt x="2" y="12"/>
                      <a:pt x="8" y="16"/>
                      <a:pt x="8" y="16"/>
                    </a:cubicBezTo>
                    <a:cubicBezTo>
                      <a:pt x="11" y="19"/>
                      <a:pt x="15" y="22"/>
                      <a:pt x="20" y="23"/>
                    </a:cubicBezTo>
                    <a:cubicBezTo>
                      <a:pt x="26" y="25"/>
                      <a:pt x="31" y="24"/>
                      <a:pt x="33" y="23"/>
                    </a:cubicBezTo>
                    <a:close/>
                  </a:path>
                </a:pathLst>
              </a:custGeom>
              <a:solidFill>
                <a:srgbClr val="4F10B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609" name="Freeform 506"/>
              <p:cNvSpPr/>
              <p:nvPr/>
            </p:nvSpPr>
            <p:spPr bwMode="auto">
              <a:xfrm>
                <a:off x="6552" y="3345"/>
                <a:ext cx="68" cy="112"/>
              </a:xfrm>
              <a:custGeom>
                <a:avLst/>
                <a:gdLst>
                  <a:gd name="T0" fmla="*/ 35 w 68"/>
                  <a:gd name="T1" fmla="*/ 108 h 112"/>
                  <a:gd name="T2" fmla="*/ 33 w 68"/>
                  <a:gd name="T3" fmla="*/ 95 h 112"/>
                  <a:gd name="T4" fmla="*/ 37 w 68"/>
                  <a:gd name="T5" fmla="*/ 81 h 112"/>
                  <a:gd name="T6" fmla="*/ 59 w 68"/>
                  <a:gd name="T7" fmla="*/ 50 h 112"/>
                  <a:gd name="T8" fmla="*/ 65 w 68"/>
                  <a:gd name="T9" fmla="*/ 38 h 112"/>
                  <a:gd name="T10" fmla="*/ 60 w 68"/>
                  <a:gd name="T11" fmla="*/ 21 h 112"/>
                  <a:gd name="T12" fmla="*/ 49 w 68"/>
                  <a:gd name="T13" fmla="*/ 12 h 112"/>
                  <a:gd name="T14" fmla="*/ 10 w 68"/>
                  <a:gd name="T15" fmla="*/ 0 h 112"/>
                  <a:gd name="T16" fmla="*/ 27 w 68"/>
                  <a:gd name="T17" fmla="*/ 19 h 112"/>
                  <a:gd name="T18" fmla="*/ 40 w 68"/>
                  <a:gd name="T19" fmla="*/ 46 h 112"/>
                  <a:gd name="T20" fmla="*/ 40 w 68"/>
                  <a:gd name="T21" fmla="*/ 50 h 112"/>
                  <a:gd name="T22" fmla="*/ 22 w 68"/>
                  <a:gd name="T23" fmla="*/ 79 h 112"/>
                  <a:gd name="T24" fmla="*/ 18 w 68"/>
                  <a:gd name="T25" fmla="*/ 85 h 112"/>
                  <a:gd name="T26" fmla="*/ 17 w 68"/>
                  <a:gd name="T27" fmla="*/ 90 h 112"/>
                  <a:gd name="T28" fmla="*/ 22 w 68"/>
                  <a:gd name="T29" fmla="*/ 104 h 112"/>
                  <a:gd name="T30" fmla="*/ 31 w 68"/>
                  <a:gd name="T31" fmla="*/ 112 h 112"/>
                  <a:gd name="T32" fmla="*/ 35 w 68"/>
                  <a:gd name="T33" fmla="*/ 10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8" h="112">
                    <a:moveTo>
                      <a:pt x="35" y="108"/>
                    </a:moveTo>
                    <a:cubicBezTo>
                      <a:pt x="34" y="107"/>
                      <a:pt x="33" y="97"/>
                      <a:pt x="33" y="95"/>
                    </a:cubicBezTo>
                    <a:cubicBezTo>
                      <a:pt x="32" y="89"/>
                      <a:pt x="37" y="81"/>
                      <a:pt x="37" y="81"/>
                    </a:cubicBezTo>
                    <a:cubicBezTo>
                      <a:pt x="59" y="50"/>
                      <a:pt x="59" y="50"/>
                      <a:pt x="59" y="50"/>
                    </a:cubicBezTo>
                    <a:cubicBezTo>
                      <a:pt x="60" y="48"/>
                      <a:pt x="64" y="41"/>
                      <a:pt x="65" y="38"/>
                    </a:cubicBezTo>
                    <a:cubicBezTo>
                      <a:pt x="68" y="29"/>
                      <a:pt x="61" y="23"/>
                      <a:pt x="60" y="21"/>
                    </a:cubicBezTo>
                    <a:cubicBezTo>
                      <a:pt x="49" y="12"/>
                      <a:pt x="49" y="12"/>
                      <a:pt x="49" y="12"/>
                    </a:cubicBezTo>
                    <a:cubicBezTo>
                      <a:pt x="10" y="0"/>
                      <a:pt x="10" y="0"/>
                      <a:pt x="10" y="0"/>
                    </a:cubicBezTo>
                    <a:cubicBezTo>
                      <a:pt x="0" y="4"/>
                      <a:pt x="30" y="15"/>
                      <a:pt x="27" y="19"/>
                    </a:cubicBezTo>
                    <a:cubicBezTo>
                      <a:pt x="27" y="19"/>
                      <a:pt x="38" y="41"/>
                      <a:pt x="40" y="46"/>
                    </a:cubicBezTo>
                    <a:cubicBezTo>
                      <a:pt x="40" y="47"/>
                      <a:pt x="41" y="50"/>
                      <a:pt x="40" y="50"/>
                    </a:cubicBezTo>
                    <a:cubicBezTo>
                      <a:pt x="38" y="54"/>
                      <a:pt x="27" y="72"/>
                      <a:pt x="22" y="79"/>
                    </a:cubicBezTo>
                    <a:cubicBezTo>
                      <a:pt x="18" y="85"/>
                      <a:pt x="18" y="85"/>
                      <a:pt x="18" y="85"/>
                    </a:cubicBezTo>
                    <a:cubicBezTo>
                      <a:pt x="17" y="87"/>
                      <a:pt x="17" y="87"/>
                      <a:pt x="17" y="90"/>
                    </a:cubicBezTo>
                    <a:cubicBezTo>
                      <a:pt x="17" y="93"/>
                      <a:pt x="22" y="104"/>
                      <a:pt x="22" y="104"/>
                    </a:cubicBezTo>
                    <a:cubicBezTo>
                      <a:pt x="22" y="104"/>
                      <a:pt x="25" y="111"/>
                      <a:pt x="31" y="112"/>
                    </a:cubicBezTo>
                    <a:cubicBezTo>
                      <a:pt x="34" y="112"/>
                      <a:pt x="35" y="110"/>
                      <a:pt x="35" y="108"/>
                    </a:cubicBezTo>
                    <a:close/>
                  </a:path>
                </a:pathLst>
              </a:custGeom>
              <a:solidFill>
                <a:srgbClr val="CCA28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610" name="Freeform 507"/>
              <p:cNvSpPr/>
              <p:nvPr/>
            </p:nvSpPr>
            <p:spPr bwMode="auto">
              <a:xfrm>
                <a:off x="6565" y="3430"/>
                <a:ext cx="23" cy="33"/>
              </a:xfrm>
              <a:custGeom>
                <a:avLst/>
                <a:gdLst>
                  <a:gd name="T0" fmla="*/ 20 w 23"/>
                  <a:gd name="T1" fmla="*/ 33 h 33"/>
                  <a:gd name="T2" fmla="*/ 23 w 23"/>
                  <a:gd name="T3" fmla="*/ 30 h 33"/>
                  <a:gd name="T4" fmla="*/ 21 w 23"/>
                  <a:gd name="T5" fmla="*/ 26 h 33"/>
                  <a:gd name="T6" fmla="*/ 15 w 23"/>
                  <a:gd name="T7" fmla="*/ 26 h 33"/>
                  <a:gd name="T8" fmla="*/ 8 w 23"/>
                  <a:gd name="T9" fmla="*/ 18 h 33"/>
                  <a:gd name="T10" fmla="*/ 5 w 23"/>
                  <a:gd name="T11" fmla="*/ 10 h 33"/>
                  <a:gd name="T12" fmla="*/ 5 w 23"/>
                  <a:gd name="T13" fmla="*/ 0 h 33"/>
                  <a:gd name="T14" fmla="*/ 3 w 23"/>
                  <a:gd name="T15" fmla="*/ 3 h 33"/>
                  <a:gd name="T16" fmla="*/ 2 w 23"/>
                  <a:gd name="T17" fmla="*/ 7 h 33"/>
                  <a:gd name="T18" fmla="*/ 2 w 23"/>
                  <a:gd name="T19" fmla="*/ 11 h 33"/>
                  <a:gd name="T20" fmla="*/ 8 w 23"/>
                  <a:gd name="T21" fmla="*/ 26 h 33"/>
                  <a:gd name="T22" fmla="*/ 20 w 23"/>
                  <a:gd name="T23"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 h="33">
                    <a:moveTo>
                      <a:pt x="20" y="33"/>
                    </a:moveTo>
                    <a:cubicBezTo>
                      <a:pt x="22" y="33"/>
                      <a:pt x="23" y="30"/>
                      <a:pt x="23" y="30"/>
                    </a:cubicBezTo>
                    <a:cubicBezTo>
                      <a:pt x="23" y="27"/>
                      <a:pt x="21" y="26"/>
                      <a:pt x="21" y="26"/>
                    </a:cubicBezTo>
                    <a:cubicBezTo>
                      <a:pt x="21" y="28"/>
                      <a:pt x="10" y="25"/>
                      <a:pt x="15" y="26"/>
                    </a:cubicBezTo>
                    <a:cubicBezTo>
                      <a:pt x="17" y="27"/>
                      <a:pt x="10" y="21"/>
                      <a:pt x="8" y="18"/>
                    </a:cubicBezTo>
                    <a:cubicBezTo>
                      <a:pt x="7" y="16"/>
                      <a:pt x="6" y="12"/>
                      <a:pt x="5" y="10"/>
                    </a:cubicBezTo>
                    <a:cubicBezTo>
                      <a:pt x="3" y="3"/>
                      <a:pt x="5" y="0"/>
                      <a:pt x="5" y="0"/>
                    </a:cubicBezTo>
                    <a:cubicBezTo>
                      <a:pt x="5" y="0"/>
                      <a:pt x="4" y="1"/>
                      <a:pt x="3" y="3"/>
                    </a:cubicBezTo>
                    <a:cubicBezTo>
                      <a:pt x="1" y="6"/>
                      <a:pt x="2" y="7"/>
                      <a:pt x="2" y="7"/>
                    </a:cubicBezTo>
                    <a:cubicBezTo>
                      <a:pt x="2" y="7"/>
                      <a:pt x="0" y="8"/>
                      <a:pt x="2" y="11"/>
                    </a:cubicBezTo>
                    <a:cubicBezTo>
                      <a:pt x="3" y="15"/>
                      <a:pt x="5" y="21"/>
                      <a:pt x="8" y="26"/>
                    </a:cubicBezTo>
                    <a:cubicBezTo>
                      <a:pt x="11" y="30"/>
                      <a:pt x="16" y="33"/>
                      <a:pt x="20" y="33"/>
                    </a:cubicBezTo>
                    <a:close/>
                  </a:path>
                </a:pathLst>
              </a:custGeom>
              <a:solidFill>
                <a:srgbClr val="D4DBD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611" name="Freeform 508"/>
              <p:cNvSpPr/>
              <p:nvPr/>
            </p:nvSpPr>
            <p:spPr bwMode="auto">
              <a:xfrm>
                <a:off x="6566" y="3427"/>
                <a:ext cx="23" cy="35"/>
              </a:xfrm>
              <a:custGeom>
                <a:avLst/>
                <a:gdLst>
                  <a:gd name="T0" fmla="*/ 19 w 23"/>
                  <a:gd name="T1" fmla="*/ 35 h 35"/>
                  <a:gd name="T2" fmla="*/ 21 w 23"/>
                  <a:gd name="T3" fmla="*/ 27 h 35"/>
                  <a:gd name="T4" fmla="*/ 21 w 23"/>
                  <a:gd name="T5" fmla="*/ 26 h 35"/>
                  <a:gd name="T6" fmla="*/ 16 w 23"/>
                  <a:gd name="T7" fmla="*/ 28 h 35"/>
                  <a:gd name="T8" fmla="*/ 8 w 23"/>
                  <a:gd name="T9" fmla="*/ 20 h 35"/>
                  <a:gd name="T10" fmla="*/ 4 w 23"/>
                  <a:gd name="T11" fmla="*/ 10 h 35"/>
                  <a:gd name="T12" fmla="*/ 6 w 23"/>
                  <a:gd name="T13" fmla="*/ 0 h 35"/>
                  <a:gd name="T14" fmla="*/ 1 w 23"/>
                  <a:gd name="T15" fmla="*/ 4 h 35"/>
                  <a:gd name="T16" fmla="*/ 0 w 23"/>
                  <a:gd name="T17" fmla="*/ 10 h 35"/>
                  <a:gd name="T18" fmla="*/ 2 w 23"/>
                  <a:gd name="T19" fmla="*/ 14 h 35"/>
                  <a:gd name="T20" fmla="*/ 8 w 23"/>
                  <a:gd name="T21" fmla="*/ 28 h 35"/>
                  <a:gd name="T22" fmla="*/ 19 w 23"/>
                  <a:gd name="T23"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 h="35">
                    <a:moveTo>
                      <a:pt x="19" y="35"/>
                    </a:moveTo>
                    <a:cubicBezTo>
                      <a:pt x="22" y="35"/>
                      <a:pt x="23" y="33"/>
                      <a:pt x="21" y="27"/>
                    </a:cubicBezTo>
                    <a:cubicBezTo>
                      <a:pt x="21" y="26"/>
                      <a:pt x="21" y="26"/>
                      <a:pt x="21" y="26"/>
                    </a:cubicBezTo>
                    <a:cubicBezTo>
                      <a:pt x="21" y="28"/>
                      <a:pt x="20" y="30"/>
                      <a:pt x="16" y="28"/>
                    </a:cubicBezTo>
                    <a:cubicBezTo>
                      <a:pt x="13" y="27"/>
                      <a:pt x="10" y="24"/>
                      <a:pt x="8" y="20"/>
                    </a:cubicBezTo>
                    <a:cubicBezTo>
                      <a:pt x="7" y="18"/>
                      <a:pt x="5" y="15"/>
                      <a:pt x="4" y="10"/>
                    </a:cubicBezTo>
                    <a:cubicBezTo>
                      <a:pt x="3" y="4"/>
                      <a:pt x="6" y="0"/>
                      <a:pt x="6" y="0"/>
                    </a:cubicBezTo>
                    <a:cubicBezTo>
                      <a:pt x="6" y="0"/>
                      <a:pt x="3" y="0"/>
                      <a:pt x="1" y="4"/>
                    </a:cubicBezTo>
                    <a:cubicBezTo>
                      <a:pt x="0" y="8"/>
                      <a:pt x="0" y="10"/>
                      <a:pt x="0" y="10"/>
                    </a:cubicBezTo>
                    <a:cubicBezTo>
                      <a:pt x="2" y="14"/>
                      <a:pt x="2" y="14"/>
                      <a:pt x="2" y="14"/>
                    </a:cubicBezTo>
                    <a:cubicBezTo>
                      <a:pt x="3" y="18"/>
                      <a:pt x="5" y="23"/>
                      <a:pt x="8" y="28"/>
                    </a:cubicBezTo>
                    <a:cubicBezTo>
                      <a:pt x="12" y="33"/>
                      <a:pt x="16" y="35"/>
                      <a:pt x="19" y="35"/>
                    </a:cubicBezTo>
                    <a:close/>
                  </a:path>
                </a:pathLst>
              </a:custGeom>
              <a:solidFill>
                <a:srgbClr val="4F10B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612" name="Freeform 509"/>
              <p:cNvSpPr/>
              <p:nvPr/>
            </p:nvSpPr>
            <p:spPr bwMode="auto">
              <a:xfrm>
                <a:off x="6529" y="3333"/>
                <a:ext cx="78" cy="57"/>
              </a:xfrm>
              <a:custGeom>
                <a:avLst/>
                <a:gdLst>
                  <a:gd name="T0" fmla="*/ 49 w 78"/>
                  <a:gd name="T1" fmla="*/ 7 h 57"/>
                  <a:gd name="T2" fmla="*/ 69 w 78"/>
                  <a:gd name="T3" fmla="*/ 21 h 57"/>
                  <a:gd name="T4" fmla="*/ 78 w 78"/>
                  <a:gd name="T5" fmla="*/ 29 h 57"/>
                  <a:gd name="T6" fmla="*/ 69 w 78"/>
                  <a:gd name="T7" fmla="*/ 29 h 57"/>
                  <a:gd name="T8" fmla="*/ 50 w 78"/>
                  <a:gd name="T9" fmla="*/ 35 h 57"/>
                  <a:gd name="T10" fmla="*/ 35 w 78"/>
                  <a:gd name="T11" fmla="*/ 57 h 57"/>
                  <a:gd name="T12" fmla="*/ 29 w 78"/>
                  <a:gd name="T13" fmla="*/ 50 h 57"/>
                  <a:gd name="T14" fmla="*/ 0 w 78"/>
                  <a:gd name="T15" fmla="*/ 23 h 57"/>
                  <a:gd name="T16" fmla="*/ 2 w 78"/>
                  <a:gd name="T17" fmla="*/ 3 h 57"/>
                  <a:gd name="T18" fmla="*/ 29 w 78"/>
                  <a:gd name="T19" fmla="*/ 10 h 57"/>
                  <a:gd name="T20" fmla="*/ 43 w 78"/>
                  <a:gd name="T21" fmla="*/ 0 h 57"/>
                  <a:gd name="T22" fmla="*/ 49 w 78"/>
                  <a:gd name="T23" fmla="*/ 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8" h="57">
                    <a:moveTo>
                      <a:pt x="49" y="7"/>
                    </a:moveTo>
                    <a:cubicBezTo>
                      <a:pt x="52" y="10"/>
                      <a:pt x="68" y="21"/>
                      <a:pt x="69" y="21"/>
                    </a:cubicBezTo>
                    <a:cubicBezTo>
                      <a:pt x="77" y="27"/>
                      <a:pt x="78" y="29"/>
                      <a:pt x="78" y="29"/>
                    </a:cubicBezTo>
                    <a:cubicBezTo>
                      <a:pt x="78" y="29"/>
                      <a:pt x="75" y="28"/>
                      <a:pt x="69" y="29"/>
                    </a:cubicBezTo>
                    <a:cubicBezTo>
                      <a:pt x="62" y="31"/>
                      <a:pt x="56" y="33"/>
                      <a:pt x="50" y="35"/>
                    </a:cubicBezTo>
                    <a:cubicBezTo>
                      <a:pt x="39" y="41"/>
                      <a:pt x="35" y="57"/>
                      <a:pt x="35" y="57"/>
                    </a:cubicBezTo>
                    <a:cubicBezTo>
                      <a:pt x="35" y="57"/>
                      <a:pt x="32" y="52"/>
                      <a:pt x="29" y="50"/>
                    </a:cubicBezTo>
                    <a:cubicBezTo>
                      <a:pt x="26" y="48"/>
                      <a:pt x="2" y="40"/>
                      <a:pt x="0" y="23"/>
                    </a:cubicBezTo>
                    <a:cubicBezTo>
                      <a:pt x="0" y="18"/>
                      <a:pt x="0" y="12"/>
                      <a:pt x="2" y="3"/>
                    </a:cubicBezTo>
                    <a:cubicBezTo>
                      <a:pt x="2" y="3"/>
                      <a:pt x="10" y="14"/>
                      <a:pt x="29" y="10"/>
                    </a:cubicBezTo>
                    <a:cubicBezTo>
                      <a:pt x="43" y="7"/>
                      <a:pt x="43" y="0"/>
                      <a:pt x="43" y="0"/>
                    </a:cubicBezTo>
                    <a:cubicBezTo>
                      <a:pt x="43" y="1"/>
                      <a:pt x="45" y="4"/>
                      <a:pt x="49" y="7"/>
                    </a:cubicBezTo>
                    <a:close/>
                  </a:path>
                </a:pathLst>
              </a:custGeom>
              <a:solidFill>
                <a:srgbClr val="5B535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613" name="Freeform 510"/>
              <p:cNvSpPr/>
              <p:nvPr/>
            </p:nvSpPr>
            <p:spPr bwMode="auto">
              <a:xfrm>
                <a:off x="6527" y="3256"/>
                <a:ext cx="52" cy="97"/>
              </a:xfrm>
              <a:custGeom>
                <a:avLst/>
                <a:gdLst>
                  <a:gd name="T0" fmla="*/ 44 w 52"/>
                  <a:gd name="T1" fmla="*/ 4 h 97"/>
                  <a:gd name="T2" fmla="*/ 50 w 52"/>
                  <a:gd name="T3" fmla="*/ 32 h 97"/>
                  <a:gd name="T4" fmla="*/ 51 w 52"/>
                  <a:gd name="T5" fmla="*/ 40 h 97"/>
                  <a:gd name="T6" fmla="*/ 47 w 52"/>
                  <a:gd name="T7" fmla="*/ 48 h 97"/>
                  <a:gd name="T8" fmla="*/ 44 w 52"/>
                  <a:gd name="T9" fmla="*/ 62 h 97"/>
                  <a:gd name="T10" fmla="*/ 46 w 52"/>
                  <a:gd name="T11" fmla="*/ 79 h 97"/>
                  <a:gd name="T12" fmla="*/ 35 w 52"/>
                  <a:gd name="T13" fmla="*/ 88 h 97"/>
                  <a:gd name="T14" fmla="*/ 3 w 52"/>
                  <a:gd name="T15" fmla="*/ 87 h 97"/>
                  <a:gd name="T16" fmla="*/ 2 w 52"/>
                  <a:gd name="T17" fmla="*/ 84 h 97"/>
                  <a:gd name="T18" fmla="*/ 5 w 52"/>
                  <a:gd name="T19" fmla="*/ 75 h 97"/>
                  <a:gd name="T20" fmla="*/ 8 w 52"/>
                  <a:gd name="T21" fmla="*/ 61 h 97"/>
                  <a:gd name="T22" fmla="*/ 9 w 52"/>
                  <a:gd name="T23" fmla="*/ 54 h 97"/>
                  <a:gd name="T24" fmla="*/ 5 w 52"/>
                  <a:gd name="T25" fmla="*/ 37 h 97"/>
                  <a:gd name="T26" fmla="*/ 4 w 52"/>
                  <a:gd name="T27" fmla="*/ 19 h 97"/>
                  <a:gd name="T28" fmla="*/ 23 w 52"/>
                  <a:gd name="T29" fmla="*/ 3 h 97"/>
                  <a:gd name="T30" fmla="*/ 29 w 52"/>
                  <a:gd name="T31" fmla="*/ 2 h 97"/>
                  <a:gd name="T32" fmla="*/ 44 w 52"/>
                  <a:gd name="T33" fmla="*/ 4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97">
                    <a:moveTo>
                      <a:pt x="44" y="4"/>
                    </a:moveTo>
                    <a:cubicBezTo>
                      <a:pt x="50" y="32"/>
                      <a:pt x="50" y="32"/>
                      <a:pt x="50" y="32"/>
                    </a:cubicBezTo>
                    <a:cubicBezTo>
                      <a:pt x="50" y="32"/>
                      <a:pt x="52" y="37"/>
                      <a:pt x="51" y="40"/>
                    </a:cubicBezTo>
                    <a:cubicBezTo>
                      <a:pt x="51" y="44"/>
                      <a:pt x="47" y="48"/>
                      <a:pt x="47" y="48"/>
                    </a:cubicBezTo>
                    <a:cubicBezTo>
                      <a:pt x="45" y="52"/>
                      <a:pt x="43" y="56"/>
                      <a:pt x="44" y="62"/>
                    </a:cubicBezTo>
                    <a:cubicBezTo>
                      <a:pt x="46" y="79"/>
                      <a:pt x="46" y="79"/>
                      <a:pt x="46" y="79"/>
                    </a:cubicBezTo>
                    <a:cubicBezTo>
                      <a:pt x="46" y="79"/>
                      <a:pt x="46" y="83"/>
                      <a:pt x="35" y="88"/>
                    </a:cubicBezTo>
                    <a:cubicBezTo>
                      <a:pt x="9" y="97"/>
                      <a:pt x="3" y="87"/>
                      <a:pt x="3" y="87"/>
                    </a:cubicBezTo>
                    <a:cubicBezTo>
                      <a:pt x="3" y="87"/>
                      <a:pt x="2" y="85"/>
                      <a:pt x="2" y="84"/>
                    </a:cubicBezTo>
                    <a:cubicBezTo>
                      <a:pt x="3" y="80"/>
                      <a:pt x="4" y="77"/>
                      <a:pt x="5" y="75"/>
                    </a:cubicBezTo>
                    <a:cubicBezTo>
                      <a:pt x="8" y="61"/>
                      <a:pt x="8" y="61"/>
                      <a:pt x="8" y="61"/>
                    </a:cubicBezTo>
                    <a:cubicBezTo>
                      <a:pt x="8" y="59"/>
                      <a:pt x="9" y="57"/>
                      <a:pt x="9" y="54"/>
                    </a:cubicBezTo>
                    <a:cubicBezTo>
                      <a:pt x="5" y="37"/>
                      <a:pt x="5" y="37"/>
                      <a:pt x="5" y="37"/>
                    </a:cubicBezTo>
                    <a:cubicBezTo>
                      <a:pt x="5" y="37"/>
                      <a:pt x="0" y="24"/>
                      <a:pt x="4" y="19"/>
                    </a:cubicBezTo>
                    <a:cubicBezTo>
                      <a:pt x="8" y="13"/>
                      <a:pt x="19" y="5"/>
                      <a:pt x="23" y="3"/>
                    </a:cubicBezTo>
                    <a:cubicBezTo>
                      <a:pt x="24" y="3"/>
                      <a:pt x="27" y="2"/>
                      <a:pt x="29" y="2"/>
                    </a:cubicBezTo>
                    <a:cubicBezTo>
                      <a:pt x="29" y="2"/>
                      <a:pt x="39" y="0"/>
                      <a:pt x="44" y="4"/>
                    </a:cubicBezTo>
                    <a:close/>
                  </a:path>
                </a:pathLst>
              </a:custGeom>
              <a:solidFill>
                <a:srgbClr val="C91DD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614" name="Freeform 511"/>
              <p:cNvSpPr/>
              <p:nvPr/>
            </p:nvSpPr>
            <p:spPr bwMode="auto">
              <a:xfrm>
                <a:off x="6526" y="3272"/>
                <a:ext cx="62" cy="68"/>
              </a:xfrm>
              <a:custGeom>
                <a:avLst/>
                <a:gdLst>
                  <a:gd name="T0" fmla="*/ 62 w 62"/>
                  <a:gd name="T1" fmla="*/ 54 h 68"/>
                  <a:gd name="T2" fmla="*/ 59 w 62"/>
                  <a:gd name="T3" fmla="*/ 58 h 68"/>
                  <a:gd name="T4" fmla="*/ 59 w 62"/>
                  <a:gd name="T5" fmla="*/ 62 h 68"/>
                  <a:gd name="T6" fmla="*/ 15 w 62"/>
                  <a:gd name="T7" fmla="*/ 62 h 68"/>
                  <a:gd name="T8" fmla="*/ 8 w 62"/>
                  <a:gd name="T9" fmla="*/ 55 h 68"/>
                  <a:gd name="T10" fmla="*/ 1 w 62"/>
                  <a:gd name="T11" fmla="*/ 16 h 68"/>
                  <a:gd name="T12" fmla="*/ 12 w 62"/>
                  <a:gd name="T13" fmla="*/ 1 h 68"/>
                  <a:gd name="T14" fmla="*/ 21 w 62"/>
                  <a:gd name="T15" fmla="*/ 24 h 68"/>
                  <a:gd name="T16" fmla="*/ 24 w 62"/>
                  <a:gd name="T17" fmla="*/ 45 h 68"/>
                  <a:gd name="T18" fmla="*/ 28 w 62"/>
                  <a:gd name="T19" fmla="*/ 50 h 68"/>
                  <a:gd name="T20" fmla="*/ 62 w 62"/>
                  <a:gd name="T21" fmla="*/ 54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2" h="68">
                    <a:moveTo>
                      <a:pt x="62" y="54"/>
                    </a:moveTo>
                    <a:cubicBezTo>
                      <a:pt x="62" y="54"/>
                      <a:pt x="59" y="56"/>
                      <a:pt x="59" y="58"/>
                    </a:cubicBezTo>
                    <a:cubicBezTo>
                      <a:pt x="58" y="60"/>
                      <a:pt x="59" y="62"/>
                      <a:pt x="59" y="62"/>
                    </a:cubicBezTo>
                    <a:cubicBezTo>
                      <a:pt x="59" y="62"/>
                      <a:pt x="30" y="68"/>
                      <a:pt x="15" y="62"/>
                    </a:cubicBezTo>
                    <a:cubicBezTo>
                      <a:pt x="9" y="60"/>
                      <a:pt x="8" y="55"/>
                      <a:pt x="8" y="55"/>
                    </a:cubicBezTo>
                    <a:cubicBezTo>
                      <a:pt x="1" y="16"/>
                      <a:pt x="1" y="16"/>
                      <a:pt x="1" y="16"/>
                    </a:cubicBezTo>
                    <a:cubicBezTo>
                      <a:pt x="0" y="4"/>
                      <a:pt x="6" y="0"/>
                      <a:pt x="12" y="1"/>
                    </a:cubicBezTo>
                    <a:cubicBezTo>
                      <a:pt x="19" y="3"/>
                      <a:pt x="21" y="18"/>
                      <a:pt x="21" y="24"/>
                    </a:cubicBezTo>
                    <a:cubicBezTo>
                      <a:pt x="21" y="29"/>
                      <a:pt x="23" y="40"/>
                      <a:pt x="24" y="45"/>
                    </a:cubicBezTo>
                    <a:cubicBezTo>
                      <a:pt x="25" y="49"/>
                      <a:pt x="26" y="49"/>
                      <a:pt x="28" y="50"/>
                    </a:cubicBezTo>
                    <a:lnTo>
                      <a:pt x="62" y="54"/>
                    </a:lnTo>
                    <a:close/>
                  </a:path>
                </a:pathLst>
              </a:custGeom>
              <a:solidFill>
                <a:srgbClr val="F2C8A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615" name="Freeform 512"/>
              <p:cNvSpPr/>
              <p:nvPr/>
            </p:nvSpPr>
            <p:spPr bwMode="auto">
              <a:xfrm>
                <a:off x="6553" y="3229"/>
                <a:ext cx="30" cy="36"/>
              </a:xfrm>
              <a:custGeom>
                <a:avLst/>
                <a:gdLst>
                  <a:gd name="T0" fmla="*/ 21 w 30"/>
                  <a:gd name="T1" fmla="*/ 0 h 36"/>
                  <a:gd name="T2" fmla="*/ 30 w 30"/>
                  <a:gd name="T3" fmla="*/ 10 h 36"/>
                  <a:gd name="T4" fmla="*/ 25 w 30"/>
                  <a:gd name="T5" fmla="*/ 27 h 36"/>
                  <a:gd name="T6" fmla="*/ 14 w 30"/>
                  <a:gd name="T7" fmla="*/ 36 h 36"/>
                  <a:gd name="T8" fmla="*/ 7 w 30"/>
                  <a:gd name="T9" fmla="*/ 32 h 36"/>
                  <a:gd name="T10" fmla="*/ 1 w 30"/>
                  <a:gd name="T11" fmla="*/ 26 h 36"/>
                  <a:gd name="T12" fmla="*/ 1 w 30"/>
                  <a:gd name="T13" fmla="*/ 13 h 36"/>
                  <a:gd name="T14" fmla="*/ 21 w 30"/>
                  <a:gd name="T15" fmla="*/ 0 h 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36">
                    <a:moveTo>
                      <a:pt x="21" y="0"/>
                    </a:moveTo>
                    <a:cubicBezTo>
                      <a:pt x="29" y="0"/>
                      <a:pt x="30" y="5"/>
                      <a:pt x="30" y="10"/>
                    </a:cubicBezTo>
                    <a:cubicBezTo>
                      <a:pt x="29" y="15"/>
                      <a:pt x="25" y="27"/>
                      <a:pt x="25" y="27"/>
                    </a:cubicBezTo>
                    <a:cubicBezTo>
                      <a:pt x="23" y="33"/>
                      <a:pt x="18" y="36"/>
                      <a:pt x="14" y="36"/>
                    </a:cubicBezTo>
                    <a:cubicBezTo>
                      <a:pt x="12" y="35"/>
                      <a:pt x="10" y="35"/>
                      <a:pt x="7" y="32"/>
                    </a:cubicBezTo>
                    <a:cubicBezTo>
                      <a:pt x="5" y="30"/>
                      <a:pt x="3" y="29"/>
                      <a:pt x="1" y="26"/>
                    </a:cubicBezTo>
                    <a:cubicBezTo>
                      <a:pt x="1" y="26"/>
                      <a:pt x="0" y="16"/>
                      <a:pt x="1" y="13"/>
                    </a:cubicBezTo>
                    <a:cubicBezTo>
                      <a:pt x="1" y="7"/>
                      <a:pt x="9" y="0"/>
                      <a:pt x="21" y="0"/>
                    </a:cubicBezTo>
                  </a:path>
                </a:pathLst>
              </a:custGeom>
              <a:solidFill>
                <a:srgbClr val="F2C8A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616" name="Freeform 513"/>
              <p:cNvSpPr/>
              <p:nvPr/>
            </p:nvSpPr>
            <p:spPr bwMode="auto">
              <a:xfrm>
                <a:off x="6544" y="3239"/>
                <a:ext cx="16" cy="6"/>
              </a:xfrm>
              <a:custGeom>
                <a:avLst/>
                <a:gdLst>
                  <a:gd name="T0" fmla="*/ 0 w 16"/>
                  <a:gd name="T1" fmla="*/ 4 h 6"/>
                  <a:gd name="T2" fmla="*/ 0 w 16"/>
                  <a:gd name="T3" fmla="*/ 4 h 6"/>
                  <a:gd name="T4" fmla="*/ 5 w 16"/>
                  <a:gd name="T5" fmla="*/ 1 h 6"/>
                  <a:gd name="T6" fmla="*/ 8 w 16"/>
                  <a:gd name="T7" fmla="*/ 1 h 6"/>
                  <a:gd name="T8" fmla="*/ 16 w 16"/>
                  <a:gd name="T9" fmla="*/ 5 h 6"/>
                  <a:gd name="T10" fmla="*/ 16 w 16"/>
                  <a:gd name="T11" fmla="*/ 5 h 6"/>
                  <a:gd name="T12" fmla="*/ 15 w 16"/>
                  <a:gd name="T13" fmla="*/ 6 h 6"/>
                  <a:gd name="T14" fmla="*/ 15 w 16"/>
                  <a:gd name="T15" fmla="*/ 6 h 6"/>
                  <a:gd name="T16" fmla="*/ 7 w 16"/>
                  <a:gd name="T17" fmla="*/ 2 h 6"/>
                  <a:gd name="T18" fmla="*/ 6 w 16"/>
                  <a:gd name="T19" fmla="*/ 2 h 6"/>
                  <a:gd name="T20" fmla="*/ 1 w 16"/>
                  <a:gd name="T21" fmla="*/ 5 h 6"/>
                  <a:gd name="T22" fmla="*/ 1 w 16"/>
                  <a:gd name="T23" fmla="*/ 5 h 6"/>
                  <a:gd name="T24" fmla="*/ 0 w 16"/>
                  <a:gd name="T25" fmla="*/ 4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6">
                    <a:moveTo>
                      <a:pt x="0" y="4"/>
                    </a:moveTo>
                    <a:cubicBezTo>
                      <a:pt x="0" y="4"/>
                      <a:pt x="0" y="4"/>
                      <a:pt x="0" y="4"/>
                    </a:cubicBezTo>
                    <a:cubicBezTo>
                      <a:pt x="5" y="1"/>
                      <a:pt x="5" y="1"/>
                      <a:pt x="5" y="1"/>
                    </a:cubicBezTo>
                    <a:cubicBezTo>
                      <a:pt x="6" y="0"/>
                      <a:pt x="7" y="0"/>
                      <a:pt x="8" y="1"/>
                    </a:cubicBezTo>
                    <a:cubicBezTo>
                      <a:pt x="16" y="5"/>
                      <a:pt x="16" y="5"/>
                      <a:pt x="16" y="5"/>
                    </a:cubicBezTo>
                    <a:cubicBezTo>
                      <a:pt x="16" y="5"/>
                      <a:pt x="16" y="5"/>
                      <a:pt x="16" y="5"/>
                    </a:cubicBezTo>
                    <a:cubicBezTo>
                      <a:pt x="15" y="6"/>
                      <a:pt x="15" y="6"/>
                      <a:pt x="15" y="6"/>
                    </a:cubicBezTo>
                    <a:cubicBezTo>
                      <a:pt x="15" y="6"/>
                      <a:pt x="15" y="6"/>
                      <a:pt x="15" y="6"/>
                    </a:cubicBezTo>
                    <a:cubicBezTo>
                      <a:pt x="7" y="2"/>
                      <a:pt x="7" y="2"/>
                      <a:pt x="7" y="2"/>
                    </a:cubicBezTo>
                    <a:cubicBezTo>
                      <a:pt x="6" y="2"/>
                      <a:pt x="6" y="2"/>
                      <a:pt x="6" y="2"/>
                    </a:cubicBezTo>
                    <a:cubicBezTo>
                      <a:pt x="1" y="5"/>
                      <a:pt x="1" y="5"/>
                      <a:pt x="1" y="5"/>
                    </a:cubicBezTo>
                    <a:cubicBezTo>
                      <a:pt x="1" y="5"/>
                      <a:pt x="1" y="5"/>
                      <a:pt x="1" y="5"/>
                    </a:cubicBezTo>
                    <a:cubicBezTo>
                      <a:pt x="0" y="4"/>
                      <a:pt x="0" y="4"/>
                      <a:pt x="0" y="4"/>
                    </a:cubicBezTo>
                  </a:path>
                </a:pathLst>
              </a:custGeom>
              <a:solidFill>
                <a:srgbClr val="6D1AD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617" name="Freeform 514"/>
              <p:cNvSpPr/>
              <p:nvPr/>
            </p:nvSpPr>
            <p:spPr bwMode="auto">
              <a:xfrm>
                <a:off x="6558" y="3243"/>
                <a:ext cx="12" cy="7"/>
              </a:xfrm>
              <a:custGeom>
                <a:avLst/>
                <a:gdLst>
                  <a:gd name="T0" fmla="*/ 11 w 12"/>
                  <a:gd name="T1" fmla="*/ 0 h 7"/>
                  <a:gd name="T2" fmla="*/ 3 w 12"/>
                  <a:gd name="T3" fmla="*/ 0 h 7"/>
                  <a:gd name="T4" fmla="*/ 3 w 12"/>
                  <a:gd name="T5" fmla="*/ 0 h 7"/>
                  <a:gd name="T6" fmla="*/ 3 w 12"/>
                  <a:gd name="T7" fmla="*/ 0 h 7"/>
                  <a:gd name="T8" fmla="*/ 3 w 12"/>
                  <a:gd name="T9" fmla="*/ 0 h 7"/>
                  <a:gd name="T10" fmla="*/ 2 w 12"/>
                  <a:gd name="T11" fmla="*/ 0 h 7"/>
                  <a:gd name="T12" fmla="*/ 1 w 12"/>
                  <a:gd name="T13" fmla="*/ 1 h 7"/>
                  <a:gd name="T14" fmla="*/ 2 w 12"/>
                  <a:gd name="T15" fmla="*/ 1 h 7"/>
                  <a:gd name="T16" fmla="*/ 2 w 12"/>
                  <a:gd name="T17" fmla="*/ 1 h 7"/>
                  <a:gd name="T18" fmla="*/ 1 w 12"/>
                  <a:gd name="T19" fmla="*/ 2 h 7"/>
                  <a:gd name="T20" fmla="*/ 1 w 12"/>
                  <a:gd name="T21" fmla="*/ 2 h 7"/>
                  <a:gd name="T22" fmla="*/ 0 w 12"/>
                  <a:gd name="T23" fmla="*/ 1 h 7"/>
                  <a:gd name="T24" fmla="*/ 2 w 12"/>
                  <a:gd name="T25" fmla="*/ 5 h 7"/>
                  <a:gd name="T26" fmla="*/ 3 w 12"/>
                  <a:gd name="T27" fmla="*/ 6 h 7"/>
                  <a:gd name="T28" fmla="*/ 5 w 12"/>
                  <a:gd name="T29" fmla="*/ 7 h 7"/>
                  <a:gd name="T30" fmla="*/ 6 w 12"/>
                  <a:gd name="T31" fmla="*/ 7 h 7"/>
                  <a:gd name="T32" fmla="*/ 8 w 12"/>
                  <a:gd name="T33" fmla="*/ 6 h 7"/>
                  <a:gd name="T34" fmla="*/ 11 w 12"/>
                  <a:gd name="T35" fmla="*/ 3 h 7"/>
                  <a:gd name="T36" fmla="*/ 12 w 12"/>
                  <a:gd name="T37" fmla="*/ 2 h 7"/>
                  <a:gd name="T38" fmla="*/ 12 w 12"/>
                  <a:gd name="T39" fmla="*/ 0 h 7"/>
                  <a:gd name="T40" fmla="*/ 11 w 12"/>
                  <a:gd name="T41"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 h="7">
                    <a:moveTo>
                      <a:pt x="11" y="0"/>
                    </a:moveTo>
                    <a:cubicBezTo>
                      <a:pt x="3" y="0"/>
                      <a:pt x="3" y="0"/>
                      <a:pt x="3" y="0"/>
                    </a:cubicBezTo>
                    <a:cubicBezTo>
                      <a:pt x="3" y="0"/>
                      <a:pt x="3" y="0"/>
                      <a:pt x="3" y="0"/>
                    </a:cubicBezTo>
                    <a:cubicBezTo>
                      <a:pt x="3" y="0"/>
                      <a:pt x="3" y="0"/>
                      <a:pt x="3" y="0"/>
                    </a:cubicBezTo>
                    <a:cubicBezTo>
                      <a:pt x="3" y="0"/>
                      <a:pt x="3" y="0"/>
                      <a:pt x="3" y="0"/>
                    </a:cubicBezTo>
                    <a:cubicBezTo>
                      <a:pt x="2" y="0"/>
                      <a:pt x="2" y="0"/>
                      <a:pt x="2" y="0"/>
                    </a:cubicBezTo>
                    <a:cubicBezTo>
                      <a:pt x="2" y="0"/>
                      <a:pt x="2" y="0"/>
                      <a:pt x="1" y="1"/>
                    </a:cubicBezTo>
                    <a:cubicBezTo>
                      <a:pt x="2" y="1"/>
                      <a:pt x="2" y="1"/>
                      <a:pt x="2" y="1"/>
                    </a:cubicBezTo>
                    <a:cubicBezTo>
                      <a:pt x="2" y="1"/>
                      <a:pt x="2" y="1"/>
                      <a:pt x="2" y="1"/>
                    </a:cubicBezTo>
                    <a:cubicBezTo>
                      <a:pt x="1" y="2"/>
                      <a:pt x="1" y="2"/>
                      <a:pt x="1" y="2"/>
                    </a:cubicBezTo>
                    <a:cubicBezTo>
                      <a:pt x="1" y="2"/>
                      <a:pt x="1" y="2"/>
                      <a:pt x="1" y="2"/>
                    </a:cubicBezTo>
                    <a:cubicBezTo>
                      <a:pt x="0" y="1"/>
                      <a:pt x="0" y="1"/>
                      <a:pt x="0" y="1"/>
                    </a:cubicBezTo>
                    <a:cubicBezTo>
                      <a:pt x="1" y="2"/>
                      <a:pt x="1" y="5"/>
                      <a:pt x="2" y="5"/>
                    </a:cubicBezTo>
                    <a:cubicBezTo>
                      <a:pt x="2" y="6"/>
                      <a:pt x="3" y="6"/>
                      <a:pt x="3" y="6"/>
                    </a:cubicBezTo>
                    <a:cubicBezTo>
                      <a:pt x="4" y="6"/>
                      <a:pt x="4" y="7"/>
                      <a:pt x="5" y="7"/>
                    </a:cubicBezTo>
                    <a:cubicBezTo>
                      <a:pt x="5" y="7"/>
                      <a:pt x="6" y="7"/>
                      <a:pt x="6" y="7"/>
                    </a:cubicBezTo>
                    <a:cubicBezTo>
                      <a:pt x="8" y="6"/>
                      <a:pt x="8" y="6"/>
                      <a:pt x="8" y="6"/>
                    </a:cubicBezTo>
                    <a:cubicBezTo>
                      <a:pt x="10" y="6"/>
                      <a:pt x="11" y="3"/>
                      <a:pt x="11" y="3"/>
                    </a:cubicBezTo>
                    <a:cubicBezTo>
                      <a:pt x="11" y="3"/>
                      <a:pt x="11" y="3"/>
                      <a:pt x="12" y="2"/>
                    </a:cubicBezTo>
                    <a:cubicBezTo>
                      <a:pt x="12" y="1"/>
                      <a:pt x="12" y="1"/>
                      <a:pt x="12" y="0"/>
                    </a:cubicBezTo>
                    <a:cubicBezTo>
                      <a:pt x="11" y="0"/>
                      <a:pt x="11" y="0"/>
                      <a:pt x="11" y="0"/>
                    </a:cubicBezTo>
                  </a:path>
                </a:pathLst>
              </a:custGeom>
              <a:solidFill>
                <a:srgbClr val="D6BAA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618" name="Freeform 515"/>
              <p:cNvSpPr/>
              <p:nvPr/>
            </p:nvSpPr>
            <p:spPr bwMode="auto">
              <a:xfrm>
                <a:off x="6558" y="3244"/>
                <a:ext cx="2" cy="1"/>
              </a:xfrm>
              <a:custGeom>
                <a:avLst/>
                <a:gdLst>
                  <a:gd name="T0" fmla="*/ 1 w 2"/>
                  <a:gd name="T1" fmla="*/ 0 h 1"/>
                  <a:gd name="T2" fmla="*/ 0 w 2"/>
                  <a:gd name="T3" fmla="*/ 0 h 1"/>
                  <a:gd name="T4" fmla="*/ 0 w 2"/>
                  <a:gd name="T5" fmla="*/ 0 h 1"/>
                  <a:gd name="T6" fmla="*/ 1 w 2"/>
                  <a:gd name="T7" fmla="*/ 1 h 1"/>
                  <a:gd name="T8" fmla="*/ 1 w 2"/>
                  <a:gd name="T9" fmla="*/ 1 h 1"/>
                  <a:gd name="T10" fmla="*/ 2 w 2"/>
                  <a:gd name="T11" fmla="*/ 0 h 1"/>
                  <a:gd name="T12" fmla="*/ 2 w 2"/>
                  <a:gd name="T13" fmla="*/ 0 h 1"/>
                  <a:gd name="T14" fmla="*/ 1 w 2"/>
                  <a:gd name="T15" fmla="*/ 0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1">
                    <a:moveTo>
                      <a:pt x="1" y="0"/>
                    </a:moveTo>
                    <a:cubicBezTo>
                      <a:pt x="1" y="0"/>
                      <a:pt x="1" y="0"/>
                      <a:pt x="0" y="0"/>
                    </a:cubicBezTo>
                    <a:cubicBezTo>
                      <a:pt x="0" y="0"/>
                      <a:pt x="0" y="0"/>
                      <a:pt x="0" y="0"/>
                    </a:cubicBezTo>
                    <a:cubicBezTo>
                      <a:pt x="1" y="1"/>
                      <a:pt x="1" y="1"/>
                      <a:pt x="1" y="1"/>
                    </a:cubicBezTo>
                    <a:cubicBezTo>
                      <a:pt x="1" y="1"/>
                      <a:pt x="1" y="1"/>
                      <a:pt x="1" y="1"/>
                    </a:cubicBezTo>
                    <a:cubicBezTo>
                      <a:pt x="2" y="0"/>
                      <a:pt x="2" y="0"/>
                      <a:pt x="2" y="0"/>
                    </a:cubicBezTo>
                    <a:cubicBezTo>
                      <a:pt x="2" y="0"/>
                      <a:pt x="2" y="0"/>
                      <a:pt x="2" y="0"/>
                    </a:cubicBezTo>
                    <a:cubicBezTo>
                      <a:pt x="1" y="0"/>
                      <a:pt x="1" y="0"/>
                      <a:pt x="1" y="0"/>
                    </a:cubicBezTo>
                  </a:path>
                </a:pathLst>
              </a:custGeom>
              <a:solidFill>
                <a:srgbClr val="7339C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619" name="Freeform 516"/>
              <p:cNvSpPr/>
              <p:nvPr/>
            </p:nvSpPr>
            <p:spPr bwMode="auto">
              <a:xfrm>
                <a:off x="6570" y="3244"/>
                <a:ext cx="3" cy="2"/>
              </a:xfrm>
              <a:custGeom>
                <a:avLst/>
                <a:gdLst>
                  <a:gd name="T0" fmla="*/ 3 w 3"/>
                  <a:gd name="T1" fmla="*/ 1 h 2"/>
                  <a:gd name="T2" fmla="*/ 3 w 3"/>
                  <a:gd name="T3" fmla="*/ 2 h 2"/>
                  <a:gd name="T4" fmla="*/ 2 w 3"/>
                  <a:gd name="T5" fmla="*/ 1 h 2"/>
                  <a:gd name="T6" fmla="*/ 0 w 3"/>
                  <a:gd name="T7" fmla="*/ 2 h 2"/>
                  <a:gd name="T8" fmla="*/ 0 w 3"/>
                  <a:gd name="T9" fmla="*/ 2 h 2"/>
                  <a:gd name="T10" fmla="*/ 2 w 3"/>
                  <a:gd name="T11" fmla="*/ 0 h 2"/>
                  <a:gd name="T12" fmla="*/ 3 w 3"/>
                  <a:gd name="T13" fmla="*/ 1 h 2"/>
                </a:gdLst>
                <a:ahLst/>
                <a:cxnLst>
                  <a:cxn ang="0">
                    <a:pos x="T0" y="T1"/>
                  </a:cxn>
                  <a:cxn ang="0">
                    <a:pos x="T2" y="T3"/>
                  </a:cxn>
                  <a:cxn ang="0">
                    <a:pos x="T4" y="T5"/>
                  </a:cxn>
                  <a:cxn ang="0">
                    <a:pos x="T6" y="T7"/>
                  </a:cxn>
                  <a:cxn ang="0">
                    <a:pos x="T8" y="T9"/>
                  </a:cxn>
                  <a:cxn ang="0">
                    <a:pos x="T10" y="T11"/>
                  </a:cxn>
                  <a:cxn ang="0">
                    <a:pos x="T12" y="T13"/>
                  </a:cxn>
                </a:cxnLst>
                <a:rect l="0" t="0" r="r" b="b"/>
                <a:pathLst>
                  <a:path w="3" h="2">
                    <a:moveTo>
                      <a:pt x="3" y="1"/>
                    </a:moveTo>
                    <a:cubicBezTo>
                      <a:pt x="3" y="1"/>
                      <a:pt x="3" y="2"/>
                      <a:pt x="3" y="2"/>
                    </a:cubicBezTo>
                    <a:cubicBezTo>
                      <a:pt x="3" y="2"/>
                      <a:pt x="3" y="1"/>
                      <a:pt x="2" y="1"/>
                    </a:cubicBezTo>
                    <a:cubicBezTo>
                      <a:pt x="1" y="1"/>
                      <a:pt x="0" y="2"/>
                      <a:pt x="0" y="2"/>
                    </a:cubicBezTo>
                    <a:cubicBezTo>
                      <a:pt x="0" y="2"/>
                      <a:pt x="0" y="2"/>
                      <a:pt x="0" y="2"/>
                    </a:cubicBezTo>
                    <a:cubicBezTo>
                      <a:pt x="0" y="2"/>
                      <a:pt x="0" y="0"/>
                      <a:pt x="2" y="0"/>
                    </a:cubicBezTo>
                    <a:cubicBezTo>
                      <a:pt x="3" y="0"/>
                      <a:pt x="3" y="1"/>
                      <a:pt x="3" y="1"/>
                    </a:cubicBezTo>
                  </a:path>
                </a:pathLst>
              </a:custGeom>
              <a:solidFill>
                <a:srgbClr val="6D1AD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620" name="Freeform 517"/>
              <p:cNvSpPr>
                <a:spLocks noEditPoints="1"/>
              </p:cNvSpPr>
              <p:nvPr/>
            </p:nvSpPr>
            <p:spPr bwMode="auto">
              <a:xfrm>
                <a:off x="6558" y="3242"/>
                <a:ext cx="13" cy="8"/>
              </a:xfrm>
              <a:custGeom>
                <a:avLst/>
                <a:gdLst>
                  <a:gd name="T0" fmla="*/ 7 w 13"/>
                  <a:gd name="T1" fmla="*/ 8 h 8"/>
                  <a:gd name="T2" fmla="*/ 7 w 13"/>
                  <a:gd name="T3" fmla="*/ 8 h 8"/>
                  <a:gd name="T4" fmla="*/ 4 w 13"/>
                  <a:gd name="T5" fmla="*/ 8 h 8"/>
                  <a:gd name="T6" fmla="*/ 1 w 13"/>
                  <a:gd name="T7" fmla="*/ 7 h 8"/>
                  <a:gd name="T8" fmla="*/ 0 w 13"/>
                  <a:gd name="T9" fmla="*/ 3 h 8"/>
                  <a:gd name="T10" fmla="*/ 1 w 13"/>
                  <a:gd name="T11" fmla="*/ 1 h 8"/>
                  <a:gd name="T12" fmla="*/ 4 w 13"/>
                  <a:gd name="T13" fmla="*/ 0 h 8"/>
                  <a:gd name="T14" fmla="*/ 10 w 13"/>
                  <a:gd name="T15" fmla="*/ 0 h 8"/>
                  <a:gd name="T16" fmla="*/ 12 w 13"/>
                  <a:gd name="T17" fmla="*/ 1 h 8"/>
                  <a:gd name="T18" fmla="*/ 13 w 13"/>
                  <a:gd name="T19" fmla="*/ 3 h 8"/>
                  <a:gd name="T20" fmla="*/ 11 w 13"/>
                  <a:gd name="T21" fmla="*/ 6 h 8"/>
                  <a:gd name="T22" fmla="*/ 7 w 13"/>
                  <a:gd name="T23" fmla="*/ 8 h 8"/>
                  <a:gd name="T24" fmla="*/ 4 w 13"/>
                  <a:gd name="T25" fmla="*/ 2 h 8"/>
                  <a:gd name="T26" fmla="*/ 1 w 13"/>
                  <a:gd name="T27" fmla="*/ 3 h 8"/>
                  <a:gd name="T28" fmla="*/ 2 w 13"/>
                  <a:gd name="T29" fmla="*/ 6 h 8"/>
                  <a:gd name="T30" fmla="*/ 8 w 13"/>
                  <a:gd name="T31" fmla="*/ 7 h 8"/>
                  <a:gd name="T32" fmla="*/ 10 w 13"/>
                  <a:gd name="T33" fmla="*/ 5 h 8"/>
                  <a:gd name="T34" fmla="*/ 11 w 13"/>
                  <a:gd name="T35" fmla="*/ 3 h 8"/>
                  <a:gd name="T36" fmla="*/ 11 w 13"/>
                  <a:gd name="T37" fmla="*/ 1 h 8"/>
                  <a:gd name="T38" fmla="*/ 10 w 13"/>
                  <a:gd name="T39" fmla="*/ 1 h 8"/>
                  <a:gd name="T40" fmla="*/ 4 w 13"/>
                  <a:gd name="T41" fmla="*/ 2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 h="8">
                    <a:moveTo>
                      <a:pt x="7" y="8"/>
                    </a:moveTo>
                    <a:cubicBezTo>
                      <a:pt x="7" y="8"/>
                      <a:pt x="7" y="8"/>
                      <a:pt x="7" y="8"/>
                    </a:cubicBezTo>
                    <a:cubicBezTo>
                      <a:pt x="5" y="8"/>
                      <a:pt x="4" y="8"/>
                      <a:pt x="4" y="8"/>
                    </a:cubicBezTo>
                    <a:cubicBezTo>
                      <a:pt x="4" y="8"/>
                      <a:pt x="2" y="8"/>
                      <a:pt x="1" y="7"/>
                    </a:cubicBezTo>
                    <a:cubicBezTo>
                      <a:pt x="0" y="6"/>
                      <a:pt x="0" y="4"/>
                      <a:pt x="0" y="3"/>
                    </a:cubicBezTo>
                    <a:cubicBezTo>
                      <a:pt x="0" y="1"/>
                      <a:pt x="0" y="1"/>
                      <a:pt x="1" y="1"/>
                    </a:cubicBezTo>
                    <a:cubicBezTo>
                      <a:pt x="4" y="0"/>
                      <a:pt x="4" y="0"/>
                      <a:pt x="4" y="0"/>
                    </a:cubicBezTo>
                    <a:cubicBezTo>
                      <a:pt x="10" y="0"/>
                      <a:pt x="10" y="0"/>
                      <a:pt x="10" y="0"/>
                    </a:cubicBezTo>
                    <a:cubicBezTo>
                      <a:pt x="10" y="0"/>
                      <a:pt x="11" y="0"/>
                      <a:pt x="12" y="1"/>
                    </a:cubicBezTo>
                    <a:cubicBezTo>
                      <a:pt x="13" y="1"/>
                      <a:pt x="13" y="2"/>
                      <a:pt x="13" y="3"/>
                    </a:cubicBezTo>
                    <a:cubicBezTo>
                      <a:pt x="12" y="4"/>
                      <a:pt x="11" y="6"/>
                      <a:pt x="11" y="6"/>
                    </a:cubicBezTo>
                    <a:cubicBezTo>
                      <a:pt x="11" y="6"/>
                      <a:pt x="10" y="8"/>
                      <a:pt x="7" y="8"/>
                    </a:cubicBezTo>
                    <a:close/>
                    <a:moveTo>
                      <a:pt x="4" y="2"/>
                    </a:moveTo>
                    <a:cubicBezTo>
                      <a:pt x="3" y="2"/>
                      <a:pt x="1" y="2"/>
                      <a:pt x="1" y="3"/>
                    </a:cubicBezTo>
                    <a:cubicBezTo>
                      <a:pt x="1" y="4"/>
                      <a:pt x="1" y="5"/>
                      <a:pt x="2" y="6"/>
                    </a:cubicBezTo>
                    <a:cubicBezTo>
                      <a:pt x="3" y="8"/>
                      <a:pt x="6" y="8"/>
                      <a:pt x="8" y="7"/>
                    </a:cubicBezTo>
                    <a:cubicBezTo>
                      <a:pt x="9" y="7"/>
                      <a:pt x="10" y="5"/>
                      <a:pt x="10" y="5"/>
                    </a:cubicBezTo>
                    <a:cubicBezTo>
                      <a:pt x="10" y="5"/>
                      <a:pt x="11" y="4"/>
                      <a:pt x="11" y="3"/>
                    </a:cubicBezTo>
                    <a:cubicBezTo>
                      <a:pt x="12" y="2"/>
                      <a:pt x="12" y="2"/>
                      <a:pt x="11" y="1"/>
                    </a:cubicBezTo>
                    <a:cubicBezTo>
                      <a:pt x="10" y="1"/>
                      <a:pt x="10" y="1"/>
                      <a:pt x="10" y="1"/>
                    </a:cubicBezTo>
                    <a:lnTo>
                      <a:pt x="4" y="2"/>
                    </a:lnTo>
                    <a:close/>
                  </a:path>
                </a:pathLst>
              </a:custGeom>
              <a:solidFill>
                <a:srgbClr val="6D1AD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621" name="Freeform 518"/>
              <p:cNvSpPr/>
              <p:nvPr/>
            </p:nvSpPr>
            <p:spPr bwMode="auto">
              <a:xfrm>
                <a:off x="6584" y="3243"/>
                <a:ext cx="0" cy="2"/>
              </a:xfrm>
              <a:custGeom>
                <a:avLst/>
                <a:gdLst>
                  <a:gd name="T0" fmla="*/ 0 h 2"/>
                  <a:gd name="T1" fmla="*/ 2 h 2"/>
                  <a:gd name="T2" fmla="*/ 1 h 2"/>
                  <a:gd name="T3" fmla="*/ 0 h 2"/>
                  <a:gd name="T4" fmla="*/ 0 h 2"/>
                </a:gdLst>
                <a:ahLst/>
                <a:cxnLst>
                  <a:cxn ang="0">
                    <a:pos x="0" y="T0"/>
                  </a:cxn>
                  <a:cxn ang="0">
                    <a:pos x="0" y="T1"/>
                  </a:cxn>
                  <a:cxn ang="0">
                    <a:pos x="0" y="T2"/>
                  </a:cxn>
                  <a:cxn ang="0">
                    <a:pos x="0" y="T3"/>
                  </a:cxn>
                  <a:cxn ang="0">
                    <a:pos x="0" y="T4"/>
                  </a:cxn>
                </a:cxnLst>
                <a:rect l="0" t="0" r="r" b="b"/>
                <a:pathLst>
                  <a:path h="2">
                    <a:moveTo>
                      <a:pt x="0" y="0"/>
                    </a:moveTo>
                    <a:cubicBezTo>
                      <a:pt x="0" y="0"/>
                      <a:pt x="0" y="1"/>
                      <a:pt x="0" y="2"/>
                    </a:cubicBezTo>
                    <a:cubicBezTo>
                      <a:pt x="0" y="2"/>
                      <a:pt x="0" y="1"/>
                      <a:pt x="0" y="1"/>
                    </a:cubicBezTo>
                    <a:cubicBezTo>
                      <a:pt x="0" y="0"/>
                      <a:pt x="0" y="0"/>
                      <a:pt x="0" y="0"/>
                    </a:cubicBezTo>
                    <a:cubicBezTo>
                      <a:pt x="0" y="0"/>
                      <a:pt x="0" y="0"/>
                      <a:pt x="0" y="0"/>
                    </a:cubicBezTo>
                  </a:path>
                </a:pathLst>
              </a:custGeom>
              <a:solidFill>
                <a:srgbClr val="48362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622" name="Freeform 519"/>
              <p:cNvSpPr/>
              <p:nvPr/>
            </p:nvSpPr>
            <p:spPr bwMode="auto">
              <a:xfrm>
                <a:off x="6580" y="3242"/>
                <a:ext cx="4" cy="6"/>
              </a:xfrm>
              <a:custGeom>
                <a:avLst/>
                <a:gdLst>
                  <a:gd name="T0" fmla="*/ 3 w 4"/>
                  <a:gd name="T1" fmla="*/ 0 h 6"/>
                  <a:gd name="T2" fmla="*/ 2 w 4"/>
                  <a:gd name="T3" fmla="*/ 0 h 6"/>
                  <a:gd name="T4" fmla="*/ 0 w 4"/>
                  <a:gd name="T5" fmla="*/ 6 h 6"/>
                  <a:gd name="T6" fmla="*/ 3 w 4"/>
                  <a:gd name="T7" fmla="*/ 4 h 6"/>
                  <a:gd name="T8" fmla="*/ 4 w 4"/>
                  <a:gd name="T9" fmla="*/ 3 h 6"/>
                  <a:gd name="T10" fmla="*/ 4 w 4"/>
                  <a:gd name="T11" fmla="*/ 1 h 6"/>
                  <a:gd name="T12" fmla="*/ 3 w 4"/>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4" h="6">
                    <a:moveTo>
                      <a:pt x="3" y="0"/>
                    </a:moveTo>
                    <a:cubicBezTo>
                      <a:pt x="2" y="0"/>
                      <a:pt x="2" y="0"/>
                      <a:pt x="2" y="0"/>
                    </a:cubicBezTo>
                    <a:cubicBezTo>
                      <a:pt x="2" y="2"/>
                      <a:pt x="1" y="4"/>
                      <a:pt x="0" y="6"/>
                    </a:cubicBezTo>
                    <a:cubicBezTo>
                      <a:pt x="3" y="6"/>
                      <a:pt x="3" y="4"/>
                      <a:pt x="3" y="4"/>
                    </a:cubicBezTo>
                    <a:cubicBezTo>
                      <a:pt x="3" y="4"/>
                      <a:pt x="3" y="3"/>
                      <a:pt x="4" y="3"/>
                    </a:cubicBezTo>
                    <a:cubicBezTo>
                      <a:pt x="4" y="2"/>
                      <a:pt x="4" y="1"/>
                      <a:pt x="4" y="1"/>
                    </a:cubicBezTo>
                    <a:cubicBezTo>
                      <a:pt x="3" y="0"/>
                      <a:pt x="3" y="0"/>
                      <a:pt x="3" y="0"/>
                    </a:cubicBezTo>
                  </a:path>
                </a:pathLst>
              </a:custGeom>
              <a:solidFill>
                <a:srgbClr val="48362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623" name="Freeform 520"/>
              <p:cNvSpPr/>
              <p:nvPr/>
            </p:nvSpPr>
            <p:spPr bwMode="auto">
              <a:xfrm>
                <a:off x="6573" y="3242"/>
                <a:ext cx="9" cy="7"/>
              </a:xfrm>
              <a:custGeom>
                <a:avLst/>
                <a:gdLst>
                  <a:gd name="T0" fmla="*/ 9 w 9"/>
                  <a:gd name="T1" fmla="*/ 0 h 7"/>
                  <a:gd name="T2" fmla="*/ 3 w 9"/>
                  <a:gd name="T3" fmla="*/ 1 h 7"/>
                  <a:gd name="T4" fmla="*/ 3 w 9"/>
                  <a:gd name="T5" fmla="*/ 1 h 7"/>
                  <a:gd name="T6" fmla="*/ 3 w 9"/>
                  <a:gd name="T7" fmla="*/ 1 h 7"/>
                  <a:gd name="T8" fmla="*/ 2 w 9"/>
                  <a:gd name="T9" fmla="*/ 1 h 7"/>
                  <a:gd name="T10" fmla="*/ 2 w 9"/>
                  <a:gd name="T11" fmla="*/ 1 h 7"/>
                  <a:gd name="T12" fmla="*/ 0 w 9"/>
                  <a:gd name="T13" fmla="*/ 2 h 7"/>
                  <a:gd name="T14" fmla="*/ 1 w 9"/>
                  <a:gd name="T15" fmla="*/ 5 h 7"/>
                  <a:gd name="T16" fmla="*/ 3 w 9"/>
                  <a:gd name="T17" fmla="*/ 7 h 7"/>
                  <a:gd name="T18" fmla="*/ 5 w 9"/>
                  <a:gd name="T19" fmla="*/ 7 h 7"/>
                  <a:gd name="T20" fmla="*/ 6 w 9"/>
                  <a:gd name="T21" fmla="*/ 7 h 7"/>
                  <a:gd name="T22" fmla="*/ 7 w 9"/>
                  <a:gd name="T23" fmla="*/ 6 h 7"/>
                  <a:gd name="T24" fmla="*/ 7 w 9"/>
                  <a:gd name="T25" fmla="*/ 6 h 7"/>
                  <a:gd name="T26" fmla="*/ 9 w 9"/>
                  <a:gd name="T27"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7">
                    <a:moveTo>
                      <a:pt x="9" y="0"/>
                    </a:moveTo>
                    <a:cubicBezTo>
                      <a:pt x="3" y="1"/>
                      <a:pt x="3" y="1"/>
                      <a:pt x="3" y="1"/>
                    </a:cubicBezTo>
                    <a:cubicBezTo>
                      <a:pt x="3" y="1"/>
                      <a:pt x="3" y="1"/>
                      <a:pt x="3" y="1"/>
                    </a:cubicBezTo>
                    <a:cubicBezTo>
                      <a:pt x="3" y="1"/>
                      <a:pt x="3" y="1"/>
                      <a:pt x="3" y="1"/>
                    </a:cubicBezTo>
                    <a:cubicBezTo>
                      <a:pt x="3" y="1"/>
                      <a:pt x="2" y="1"/>
                      <a:pt x="2" y="1"/>
                    </a:cubicBezTo>
                    <a:cubicBezTo>
                      <a:pt x="2" y="1"/>
                      <a:pt x="2" y="1"/>
                      <a:pt x="2" y="1"/>
                    </a:cubicBezTo>
                    <a:cubicBezTo>
                      <a:pt x="1" y="1"/>
                      <a:pt x="0" y="1"/>
                      <a:pt x="0" y="2"/>
                    </a:cubicBezTo>
                    <a:cubicBezTo>
                      <a:pt x="0" y="2"/>
                      <a:pt x="1" y="5"/>
                      <a:pt x="1" y="5"/>
                    </a:cubicBezTo>
                    <a:cubicBezTo>
                      <a:pt x="2" y="6"/>
                      <a:pt x="3" y="7"/>
                      <a:pt x="3" y="7"/>
                    </a:cubicBezTo>
                    <a:cubicBezTo>
                      <a:pt x="3" y="7"/>
                      <a:pt x="3" y="7"/>
                      <a:pt x="5" y="7"/>
                    </a:cubicBezTo>
                    <a:cubicBezTo>
                      <a:pt x="5" y="7"/>
                      <a:pt x="5" y="7"/>
                      <a:pt x="6" y="7"/>
                    </a:cubicBezTo>
                    <a:cubicBezTo>
                      <a:pt x="7" y="6"/>
                      <a:pt x="7" y="6"/>
                      <a:pt x="7" y="6"/>
                    </a:cubicBezTo>
                    <a:cubicBezTo>
                      <a:pt x="7" y="6"/>
                      <a:pt x="7" y="6"/>
                      <a:pt x="7" y="6"/>
                    </a:cubicBezTo>
                    <a:cubicBezTo>
                      <a:pt x="8" y="4"/>
                      <a:pt x="9" y="2"/>
                      <a:pt x="9" y="0"/>
                    </a:cubicBezTo>
                  </a:path>
                </a:pathLst>
              </a:custGeom>
              <a:solidFill>
                <a:srgbClr val="D6BAA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624" name="Freeform 521"/>
              <p:cNvSpPr>
                <a:spLocks noEditPoints="1"/>
              </p:cNvSpPr>
              <p:nvPr/>
            </p:nvSpPr>
            <p:spPr bwMode="auto">
              <a:xfrm>
                <a:off x="6573" y="3241"/>
                <a:ext cx="12" cy="9"/>
              </a:xfrm>
              <a:custGeom>
                <a:avLst/>
                <a:gdLst>
                  <a:gd name="T0" fmla="*/ 7 w 12"/>
                  <a:gd name="T1" fmla="*/ 8 h 9"/>
                  <a:gd name="T2" fmla="*/ 6 w 12"/>
                  <a:gd name="T3" fmla="*/ 8 h 9"/>
                  <a:gd name="T4" fmla="*/ 4 w 12"/>
                  <a:gd name="T5" fmla="*/ 8 h 9"/>
                  <a:gd name="T6" fmla="*/ 1 w 12"/>
                  <a:gd name="T7" fmla="*/ 7 h 9"/>
                  <a:gd name="T8" fmla="*/ 0 w 12"/>
                  <a:gd name="T9" fmla="*/ 4 h 9"/>
                  <a:gd name="T10" fmla="*/ 2 w 12"/>
                  <a:gd name="T11" fmla="*/ 1 h 9"/>
                  <a:gd name="T12" fmla="*/ 4 w 12"/>
                  <a:gd name="T13" fmla="*/ 1 h 9"/>
                  <a:gd name="T14" fmla="*/ 9 w 12"/>
                  <a:gd name="T15" fmla="*/ 1 h 9"/>
                  <a:gd name="T16" fmla="*/ 11 w 12"/>
                  <a:gd name="T17" fmla="*/ 1 h 9"/>
                  <a:gd name="T18" fmla="*/ 12 w 12"/>
                  <a:gd name="T19" fmla="*/ 4 h 9"/>
                  <a:gd name="T20" fmla="*/ 10 w 12"/>
                  <a:gd name="T21" fmla="*/ 6 h 9"/>
                  <a:gd name="T22" fmla="*/ 7 w 12"/>
                  <a:gd name="T23" fmla="*/ 8 h 9"/>
                  <a:gd name="T24" fmla="*/ 3 w 12"/>
                  <a:gd name="T25" fmla="*/ 2 h 9"/>
                  <a:gd name="T26" fmla="*/ 1 w 12"/>
                  <a:gd name="T27" fmla="*/ 4 h 9"/>
                  <a:gd name="T28" fmla="*/ 2 w 12"/>
                  <a:gd name="T29" fmla="*/ 7 h 9"/>
                  <a:gd name="T30" fmla="*/ 7 w 12"/>
                  <a:gd name="T31" fmla="*/ 7 h 9"/>
                  <a:gd name="T32" fmla="*/ 10 w 12"/>
                  <a:gd name="T33" fmla="*/ 5 h 9"/>
                  <a:gd name="T34" fmla="*/ 11 w 12"/>
                  <a:gd name="T35" fmla="*/ 3 h 9"/>
                  <a:gd name="T36" fmla="*/ 11 w 12"/>
                  <a:gd name="T37" fmla="*/ 2 h 9"/>
                  <a:gd name="T38" fmla="*/ 10 w 12"/>
                  <a:gd name="T39" fmla="*/ 2 h 9"/>
                  <a:gd name="T40" fmla="*/ 3 w 12"/>
                  <a:gd name="T41" fmla="*/ 2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 h="9">
                    <a:moveTo>
                      <a:pt x="7" y="8"/>
                    </a:moveTo>
                    <a:cubicBezTo>
                      <a:pt x="6" y="8"/>
                      <a:pt x="6" y="8"/>
                      <a:pt x="6" y="8"/>
                    </a:cubicBezTo>
                    <a:cubicBezTo>
                      <a:pt x="4" y="9"/>
                      <a:pt x="4" y="9"/>
                      <a:pt x="4" y="8"/>
                    </a:cubicBezTo>
                    <a:cubicBezTo>
                      <a:pt x="4" y="8"/>
                      <a:pt x="2" y="8"/>
                      <a:pt x="1" y="7"/>
                    </a:cubicBezTo>
                    <a:cubicBezTo>
                      <a:pt x="0" y="6"/>
                      <a:pt x="0" y="4"/>
                      <a:pt x="0" y="4"/>
                    </a:cubicBezTo>
                    <a:cubicBezTo>
                      <a:pt x="0" y="2"/>
                      <a:pt x="1" y="1"/>
                      <a:pt x="2" y="1"/>
                    </a:cubicBezTo>
                    <a:cubicBezTo>
                      <a:pt x="4" y="1"/>
                      <a:pt x="4" y="1"/>
                      <a:pt x="4" y="1"/>
                    </a:cubicBezTo>
                    <a:cubicBezTo>
                      <a:pt x="9" y="1"/>
                      <a:pt x="9" y="1"/>
                      <a:pt x="9" y="1"/>
                    </a:cubicBezTo>
                    <a:cubicBezTo>
                      <a:pt x="9" y="1"/>
                      <a:pt x="11" y="0"/>
                      <a:pt x="11" y="1"/>
                    </a:cubicBezTo>
                    <a:cubicBezTo>
                      <a:pt x="12" y="2"/>
                      <a:pt x="12" y="3"/>
                      <a:pt x="12" y="4"/>
                    </a:cubicBezTo>
                    <a:cubicBezTo>
                      <a:pt x="11" y="5"/>
                      <a:pt x="10" y="6"/>
                      <a:pt x="10" y="6"/>
                    </a:cubicBezTo>
                    <a:cubicBezTo>
                      <a:pt x="10" y="6"/>
                      <a:pt x="9" y="8"/>
                      <a:pt x="7" y="8"/>
                    </a:cubicBezTo>
                    <a:close/>
                    <a:moveTo>
                      <a:pt x="3" y="2"/>
                    </a:moveTo>
                    <a:cubicBezTo>
                      <a:pt x="3" y="2"/>
                      <a:pt x="1" y="3"/>
                      <a:pt x="1" y="4"/>
                    </a:cubicBezTo>
                    <a:cubicBezTo>
                      <a:pt x="1" y="4"/>
                      <a:pt x="1" y="5"/>
                      <a:pt x="2" y="7"/>
                    </a:cubicBezTo>
                    <a:cubicBezTo>
                      <a:pt x="3" y="8"/>
                      <a:pt x="5" y="8"/>
                      <a:pt x="7" y="7"/>
                    </a:cubicBezTo>
                    <a:cubicBezTo>
                      <a:pt x="9" y="7"/>
                      <a:pt x="10" y="5"/>
                      <a:pt x="10" y="5"/>
                    </a:cubicBezTo>
                    <a:cubicBezTo>
                      <a:pt x="10" y="5"/>
                      <a:pt x="10" y="4"/>
                      <a:pt x="11" y="3"/>
                    </a:cubicBezTo>
                    <a:cubicBezTo>
                      <a:pt x="11" y="3"/>
                      <a:pt x="11" y="2"/>
                      <a:pt x="11" y="2"/>
                    </a:cubicBezTo>
                    <a:cubicBezTo>
                      <a:pt x="10" y="2"/>
                      <a:pt x="10" y="2"/>
                      <a:pt x="10" y="2"/>
                    </a:cubicBezTo>
                    <a:lnTo>
                      <a:pt x="3" y="2"/>
                    </a:lnTo>
                    <a:close/>
                  </a:path>
                </a:pathLst>
              </a:custGeom>
              <a:solidFill>
                <a:srgbClr val="6D1AD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625" name="Freeform 522"/>
              <p:cNvSpPr/>
              <p:nvPr/>
            </p:nvSpPr>
            <p:spPr bwMode="auto">
              <a:xfrm>
                <a:off x="6537" y="3213"/>
                <a:ext cx="49" cy="53"/>
              </a:xfrm>
              <a:custGeom>
                <a:avLst/>
                <a:gdLst>
                  <a:gd name="T0" fmla="*/ 13 w 49"/>
                  <a:gd name="T1" fmla="*/ 44 h 54"/>
                  <a:gd name="T2" fmla="*/ 9 w 49"/>
                  <a:gd name="T3" fmla="*/ 53 h 54"/>
                  <a:gd name="T4" fmla="*/ 6 w 49"/>
                  <a:gd name="T5" fmla="*/ 51 h 54"/>
                  <a:gd name="T6" fmla="*/ 0 w 49"/>
                  <a:gd name="T7" fmla="*/ 42 h 54"/>
                  <a:gd name="T8" fmla="*/ 6 w 49"/>
                  <a:gd name="T9" fmla="*/ 23 h 54"/>
                  <a:gd name="T10" fmla="*/ 26 w 49"/>
                  <a:gd name="T11" fmla="*/ 1 h 54"/>
                  <a:gd name="T12" fmla="*/ 46 w 49"/>
                  <a:gd name="T13" fmla="*/ 12 h 54"/>
                  <a:gd name="T14" fmla="*/ 46 w 49"/>
                  <a:gd name="T15" fmla="*/ 24 h 54"/>
                  <a:gd name="T16" fmla="*/ 37 w 49"/>
                  <a:gd name="T17" fmla="*/ 20 h 54"/>
                  <a:gd name="T18" fmla="*/ 21 w 49"/>
                  <a:gd name="T19" fmla="*/ 32 h 54"/>
                  <a:gd name="T20" fmla="*/ 12 w 49"/>
                  <a:gd name="T21" fmla="*/ 54 h 54"/>
                  <a:gd name="T22" fmla="*/ 13 w 49"/>
                  <a:gd name="T23" fmla="*/ 4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9" h="54">
                    <a:moveTo>
                      <a:pt x="13" y="44"/>
                    </a:moveTo>
                    <a:cubicBezTo>
                      <a:pt x="13" y="44"/>
                      <a:pt x="12" y="51"/>
                      <a:pt x="9" y="53"/>
                    </a:cubicBezTo>
                    <a:cubicBezTo>
                      <a:pt x="8" y="53"/>
                      <a:pt x="7" y="53"/>
                      <a:pt x="6" y="51"/>
                    </a:cubicBezTo>
                    <a:cubicBezTo>
                      <a:pt x="2" y="47"/>
                      <a:pt x="0" y="43"/>
                      <a:pt x="0" y="42"/>
                    </a:cubicBezTo>
                    <a:cubicBezTo>
                      <a:pt x="9" y="35"/>
                      <a:pt x="5" y="27"/>
                      <a:pt x="6" y="23"/>
                    </a:cubicBezTo>
                    <a:cubicBezTo>
                      <a:pt x="7" y="9"/>
                      <a:pt x="14" y="2"/>
                      <a:pt x="26" y="1"/>
                    </a:cubicBezTo>
                    <a:cubicBezTo>
                      <a:pt x="34" y="0"/>
                      <a:pt x="43" y="6"/>
                      <a:pt x="46" y="12"/>
                    </a:cubicBezTo>
                    <a:cubicBezTo>
                      <a:pt x="49" y="19"/>
                      <a:pt x="46" y="25"/>
                      <a:pt x="46" y="24"/>
                    </a:cubicBezTo>
                    <a:cubicBezTo>
                      <a:pt x="46" y="24"/>
                      <a:pt x="42" y="17"/>
                      <a:pt x="37" y="20"/>
                    </a:cubicBezTo>
                    <a:cubicBezTo>
                      <a:pt x="28" y="27"/>
                      <a:pt x="21" y="29"/>
                      <a:pt x="21" y="32"/>
                    </a:cubicBezTo>
                    <a:cubicBezTo>
                      <a:pt x="16" y="51"/>
                      <a:pt x="13" y="53"/>
                      <a:pt x="12" y="54"/>
                    </a:cubicBezTo>
                    <a:cubicBezTo>
                      <a:pt x="14" y="51"/>
                      <a:pt x="13" y="44"/>
                      <a:pt x="13" y="44"/>
                    </a:cubicBezTo>
                    <a:close/>
                  </a:path>
                </a:pathLst>
              </a:custGeom>
              <a:solidFill>
                <a:srgbClr val="33150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626" name="Freeform 523"/>
              <p:cNvSpPr/>
              <p:nvPr/>
            </p:nvSpPr>
            <p:spPr bwMode="auto">
              <a:xfrm>
                <a:off x="6500" y="1473"/>
                <a:ext cx="422" cy="261"/>
              </a:xfrm>
              <a:custGeom>
                <a:avLst/>
                <a:gdLst>
                  <a:gd name="T0" fmla="*/ 410 w 422"/>
                  <a:gd name="T1" fmla="*/ 235 h 261"/>
                  <a:gd name="T2" fmla="*/ 375 w 422"/>
                  <a:gd name="T3" fmla="*/ 258 h 261"/>
                  <a:gd name="T4" fmla="*/ 356 w 422"/>
                  <a:gd name="T5" fmla="*/ 258 h 261"/>
                  <a:gd name="T6" fmla="*/ 12 w 422"/>
                  <a:gd name="T7" fmla="*/ 58 h 261"/>
                  <a:gd name="T8" fmla="*/ 12 w 422"/>
                  <a:gd name="T9" fmla="*/ 26 h 261"/>
                  <a:gd name="T10" fmla="*/ 47 w 422"/>
                  <a:gd name="T11" fmla="*/ 4 h 261"/>
                  <a:gd name="T12" fmla="*/ 65 w 422"/>
                  <a:gd name="T13" fmla="*/ 4 h 261"/>
                  <a:gd name="T14" fmla="*/ 410 w 422"/>
                  <a:gd name="T15" fmla="*/ 203 h 261"/>
                  <a:gd name="T16" fmla="*/ 410 w 422"/>
                  <a:gd name="T17" fmla="*/ 235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2" h="261">
                    <a:moveTo>
                      <a:pt x="410" y="235"/>
                    </a:moveTo>
                    <a:cubicBezTo>
                      <a:pt x="375" y="258"/>
                      <a:pt x="375" y="258"/>
                      <a:pt x="375" y="258"/>
                    </a:cubicBezTo>
                    <a:cubicBezTo>
                      <a:pt x="369" y="261"/>
                      <a:pt x="362" y="261"/>
                      <a:pt x="356" y="258"/>
                    </a:cubicBezTo>
                    <a:cubicBezTo>
                      <a:pt x="12" y="58"/>
                      <a:pt x="12" y="58"/>
                      <a:pt x="12" y="58"/>
                    </a:cubicBezTo>
                    <a:cubicBezTo>
                      <a:pt x="0" y="50"/>
                      <a:pt x="0" y="33"/>
                      <a:pt x="12" y="26"/>
                    </a:cubicBezTo>
                    <a:cubicBezTo>
                      <a:pt x="47" y="4"/>
                      <a:pt x="47" y="4"/>
                      <a:pt x="47" y="4"/>
                    </a:cubicBezTo>
                    <a:cubicBezTo>
                      <a:pt x="52" y="0"/>
                      <a:pt x="60" y="0"/>
                      <a:pt x="65" y="4"/>
                    </a:cubicBezTo>
                    <a:cubicBezTo>
                      <a:pt x="410" y="203"/>
                      <a:pt x="410" y="203"/>
                      <a:pt x="410" y="203"/>
                    </a:cubicBezTo>
                    <a:cubicBezTo>
                      <a:pt x="422" y="211"/>
                      <a:pt x="422" y="228"/>
                      <a:pt x="410" y="235"/>
                    </a:cubicBezTo>
                    <a:close/>
                  </a:path>
                </a:pathLst>
              </a:custGeom>
              <a:solidFill>
                <a:srgbClr val="1CB57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627" name="Freeform 524"/>
              <p:cNvSpPr/>
              <p:nvPr/>
            </p:nvSpPr>
            <p:spPr bwMode="auto">
              <a:xfrm>
                <a:off x="6541" y="1226"/>
                <a:ext cx="354" cy="481"/>
              </a:xfrm>
              <a:custGeom>
                <a:avLst/>
                <a:gdLst>
                  <a:gd name="T0" fmla="*/ 0 w 354"/>
                  <a:gd name="T1" fmla="*/ 13 h 481"/>
                  <a:gd name="T2" fmla="*/ 0 w 354"/>
                  <a:gd name="T3" fmla="*/ 275 h 481"/>
                  <a:gd name="T4" fmla="*/ 5 w 354"/>
                  <a:gd name="T5" fmla="*/ 284 h 481"/>
                  <a:gd name="T6" fmla="*/ 337 w 354"/>
                  <a:gd name="T7" fmla="*/ 477 h 481"/>
                  <a:gd name="T8" fmla="*/ 353 w 354"/>
                  <a:gd name="T9" fmla="*/ 468 h 481"/>
                  <a:gd name="T10" fmla="*/ 354 w 354"/>
                  <a:gd name="T11" fmla="*/ 206 h 481"/>
                  <a:gd name="T12" fmla="*/ 349 w 354"/>
                  <a:gd name="T13" fmla="*/ 197 h 481"/>
                  <a:gd name="T14" fmla="*/ 16 w 354"/>
                  <a:gd name="T15" fmla="*/ 4 h 481"/>
                  <a:gd name="T16" fmla="*/ 0 w 354"/>
                  <a:gd name="T17" fmla="*/ 13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4" h="481">
                    <a:moveTo>
                      <a:pt x="0" y="13"/>
                    </a:moveTo>
                    <a:cubicBezTo>
                      <a:pt x="0" y="275"/>
                      <a:pt x="0" y="275"/>
                      <a:pt x="0" y="275"/>
                    </a:cubicBezTo>
                    <a:cubicBezTo>
                      <a:pt x="0" y="278"/>
                      <a:pt x="2" y="282"/>
                      <a:pt x="5" y="284"/>
                    </a:cubicBezTo>
                    <a:cubicBezTo>
                      <a:pt x="337" y="477"/>
                      <a:pt x="337" y="477"/>
                      <a:pt x="337" y="477"/>
                    </a:cubicBezTo>
                    <a:cubicBezTo>
                      <a:pt x="344" y="481"/>
                      <a:pt x="353" y="476"/>
                      <a:pt x="353" y="468"/>
                    </a:cubicBezTo>
                    <a:cubicBezTo>
                      <a:pt x="354" y="206"/>
                      <a:pt x="354" y="206"/>
                      <a:pt x="354" y="206"/>
                    </a:cubicBezTo>
                    <a:cubicBezTo>
                      <a:pt x="354" y="203"/>
                      <a:pt x="352" y="199"/>
                      <a:pt x="349" y="197"/>
                    </a:cubicBezTo>
                    <a:cubicBezTo>
                      <a:pt x="16" y="4"/>
                      <a:pt x="16" y="4"/>
                      <a:pt x="16" y="4"/>
                    </a:cubicBezTo>
                    <a:cubicBezTo>
                      <a:pt x="9" y="0"/>
                      <a:pt x="0" y="5"/>
                      <a:pt x="0" y="13"/>
                    </a:cubicBezTo>
                    <a:close/>
                  </a:path>
                </a:pathLst>
              </a:custGeom>
              <a:solidFill>
                <a:srgbClr val="AEF4D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628" name="Freeform 525"/>
              <p:cNvSpPr/>
              <p:nvPr/>
            </p:nvSpPr>
            <p:spPr bwMode="auto">
              <a:xfrm>
                <a:off x="6534" y="1232"/>
                <a:ext cx="355" cy="481"/>
              </a:xfrm>
              <a:custGeom>
                <a:avLst/>
                <a:gdLst>
                  <a:gd name="T0" fmla="*/ 1 w 355"/>
                  <a:gd name="T1" fmla="*/ 13 h 481"/>
                  <a:gd name="T2" fmla="*/ 0 w 355"/>
                  <a:gd name="T3" fmla="*/ 275 h 481"/>
                  <a:gd name="T4" fmla="*/ 6 w 355"/>
                  <a:gd name="T5" fmla="*/ 284 h 481"/>
                  <a:gd name="T6" fmla="*/ 338 w 355"/>
                  <a:gd name="T7" fmla="*/ 477 h 481"/>
                  <a:gd name="T8" fmla="*/ 354 w 355"/>
                  <a:gd name="T9" fmla="*/ 468 h 481"/>
                  <a:gd name="T10" fmla="*/ 355 w 355"/>
                  <a:gd name="T11" fmla="*/ 206 h 481"/>
                  <a:gd name="T12" fmla="*/ 350 w 355"/>
                  <a:gd name="T13" fmla="*/ 197 h 481"/>
                  <a:gd name="T14" fmla="*/ 17 w 355"/>
                  <a:gd name="T15" fmla="*/ 4 h 481"/>
                  <a:gd name="T16" fmla="*/ 1 w 355"/>
                  <a:gd name="T17" fmla="*/ 13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5" h="481">
                    <a:moveTo>
                      <a:pt x="1" y="13"/>
                    </a:moveTo>
                    <a:cubicBezTo>
                      <a:pt x="0" y="275"/>
                      <a:pt x="0" y="275"/>
                      <a:pt x="0" y="275"/>
                    </a:cubicBezTo>
                    <a:cubicBezTo>
                      <a:pt x="0" y="278"/>
                      <a:pt x="2" y="282"/>
                      <a:pt x="6" y="284"/>
                    </a:cubicBezTo>
                    <a:cubicBezTo>
                      <a:pt x="338" y="477"/>
                      <a:pt x="338" y="477"/>
                      <a:pt x="338" y="477"/>
                    </a:cubicBezTo>
                    <a:cubicBezTo>
                      <a:pt x="345" y="481"/>
                      <a:pt x="354" y="476"/>
                      <a:pt x="354" y="468"/>
                    </a:cubicBezTo>
                    <a:cubicBezTo>
                      <a:pt x="355" y="206"/>
                      <a:pt x="355" y="206"/>
                      <a:pt x="355" y="206"/>
                    </a:cubicBezTo>
                    <a:cubicBezTo>
                      <a:pt x="355" y="203"/>
                      <a:pt x="353" y="199"/>
                      <a:pt x="350" y="197"/>
                    </a:cubicBezTo>
                    <a:cubicBezTo>
                      <a:pt x="17" y="4"/>
                      <a:pt x="17" y="4"/>
                      <a:pt x="17" y="4"/>
                    </a:cubicBezTo>
                    <a:cubicBezTo>
                      <a:pt x="10" y="0"/>
                      <a:pt x="1" y="5"/>
                      <a:pt x="1" y="13"/>
                    </a:cubicBezTo>
                    <a:close/>
                  </a:path>
                </a:pathLst>
              </a:custGeom>
              <a:solidFill>
                <a:srgbClr val="F0F1F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629" name="Freeform 526"/>
              <p:cNvSpPr/>
              <p:nvPr/>
            </p:nvSpPr>
            <p:spPr bwMode="auto">
              <a:xfrm>
                <a:off x="6563" y="1277"/>
                <a:ext cx="80" cy="79"/>
              </a:xfrm>
              <a:custGeom>
                <a:avLst/>
                <a:gdLst>
                  <a:gd name="T0" fmla="*/ 73 w 80"/>
                  <a:gd name="T1" fmla="*/ 78 h 79"/>
                  <a:gd name="T2" fmla="*/ 2 w 80"/>
                  <a:gd name="T3" fmla="*/ 36 h 79"/>
                  <a:gd name="T4" fmla="*/ 0 w 80"/>
                  <a:gd name="T5" fmla="*/ 32 h 79"/>
                  <a:gd name="T6" fmla="*/ 0 w 80"/>
                  <a:gd name="T7" fmla="*/ 6 h 79"/>
                  <a:gd name="T8" fmla="*/ 7 w 80"/>
                  <a:gd name="T9" fmla="*/ 2 h 79"/>
                  <a:gd name="T10" fmla="*/ 78 w 80"/>
                  <a:gd name="T11" fmla="*/ 44 h 79"/>
                  <a:gd name="T12" fmla="*/ 80 w 80"/>
                  <a:gd name="T13" fmla="*/ 48 h 79"/>
                  <a:gd name="T14" fmla="*/ 80 w 80"/>
                  <a:gd name="T15" fmla="*/ 74 h 79"/>
                  <a:gd name="T16" fmla="*/ 73 w 80"/>
                  <a:gd name="T17" fmla="*/ 78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 h="79">
                    <a:moveTo>
                      <a:pt x="73" y="78"/>
                    </a:moveTo>
                    <a:cubicBezTo>
                      <a:pt x="2" y="36"/>
                      <a:pt x="2" y="36"/>
                      <a:pt x="2" y="36"/>
                    </a:cubicBezTo>
                    <a:cubicBezTo>
                      <a:pt x="1" y="35"/>
                      <a:pt x="0" y="33"/>
                      <a:pt x="0" y="32"/>
                    </a:cubicBezTo>
                    <a:cubicBezTo>
                      <a:pt x="0" y="6"/>
                      <a:pt x="0" y="6"/>
                      <a:pt x="0" y="6"/>
                    </a:cubicBezTo>
                    <a:cubicBezTo>
                      <a:pt x="0" y="2"/>
                      <a:pt x="4" y="0"/>
                      <a:pt x="7" y="2"/>
                    </a:cubicBezTo>
                    <a:cubicBezTo>
                      <a:pt x="78" y="44"/>
                      <a:pt x="78" y="44"/>
                      <a:pt x="78" y="44"/>
                    </a:cubicBezTo>
                    <a:cubicBezTo>
                      <a:pt x="79" y="45"/>
                      <a:pt x="80" y="46"/>
                      <a:pt x="80" y="48"/>
                    </a:cubicBezTo>
                    <a:cubicBezTo>
                      <a:pt x="80" y="74"/>
                      <a:pt x="80" y="74"/>
                      <a:pt x="80" y="74"/>
                    </a:cubicBezTo>
                    <a:cubicBezTo>
                      <a:pt x="80" y="77"/>
                      <a:pt x="76" y="79"/>
                      <a:pt x="73" y="78"/>
                    </a:cubicBezTo>
                    <a:close/>
                  </a:path>
                </a:pathLst>
              </a:custGeom>
              <a:solidFill>
                <a:srgbClr val="BAE1B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630" name="Freeform 527"/>
              <p:cNvSpPr/>
              <p:nvPr/>
            </p:nvSpPr>
            <p:spPr bwMode="auto">
              <a:xfrm>
                <a:off x="6563" y="1417"/>
                <a:ext cx="176" cy="135"/>
              </a:xfrm>
              <a:custGeom>
                <a:avLst/>
                <a:gdLst>
                  <a:gd name="T0" fmla="*/ 169 w 176"/>
                  <a:gd name="T1" fmla="*/ 134 h 135"/>
                  <a:gd name="T2" fmla="*/ 2 w 176"/>
                  <a:gd name="T3" fmla="*/ 36 h 135"/>
                  <a:gd name="T4" fmla="*/ 0 w 176"/>
                  <a:gd name="T5" fmla="*/ 32 h 135"/>
                  <a:gd name="T6" fmla="*/ 0 w 176"/>
                  <a:gd name="T7" fmla="*/ 6 h 135"/>
                  <a:gd name="T8" fmla="*/ 7 w 176"/>
                  <a:gd name="T9" fmla="*/ 2 h 135"/>
                  <a:gd name="T10" fmla="*/ 174 w 176"/>
                  <a:gd name="T11" fmla="*/ 100 h 135"/>
                  <a:gd name="T12" fmla="*/ 176 w 176"/>
                  <a:gd name="T13" fmla="*/ 104 h 135"/>
                  <a:gd name="T14" fmla="*/ 176 w 176"/>
                  <a:gd name="T15" fmla="*/ 130 h 135"/>
                  <a:gd name="T16" fmla="*/ 169 w 176"/>
                  <a:gd name="T17" fmla="*/ 134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6" h="135">
                    <a:moveTo>
                      <a:pt x="169" y="134"/>
                    </a:moveTo>
                    <a:cubicBezTo>
                      <a:pt x="2" y="36"/>
                      <a:pt x="2" y="36"/>
                      <a:pt x="2" y="36"/>
                    </a:cubicBezTo>
                    <a:cubicBezTo>
                      <a:pt x="1" y="35"/>
                      <a:pt x="0" y="33"/>
                      <a:pt x="0" y="32"/>
                    </a:cubicBezTo>
                    <a:cubicBezTo>
                      <a:pt x="0" y="6"/>
                      <a:pt x="0" y="6"/>
                      <a:pt x="0" y="6"/>
                    </a:cubicBezTo>
                    <a:cubicBezTo>
                      <a:pt x="0" y="2"/>
                      <a:pt x="4" y="0"/>
                      <a:pt x="7" y="2"/>
                    </a:cubicBezTo>
                    <a:cubicBezTo>
                      <a:pt x="174" y="100"/>
                      <a:pt x="174" y="100"/>
                      <a:pt x="174" y="100"/>
                    </a:cubicBezTo>
                    <a:cubicBezTo>
                      <a:pt x="175" y="101"/>
                      <a:pt x="176" y="102"/>
                      <a:pt x="176" y="104"/>
                    </a:cubicBezTo>
                    <a:cubicBezTo>
                      <a:pt x="176" y="130"/>
                      <a:pt x="176" y="130"/>
                      <a:pt x="176" y="130"/>
                    </a:cubicBezTo>
                    <a:cubicBezTo>
                      <a:pt x="176" y="133"/>
                      <a:pt x="172" y="135"/>
                      <a:pt x="169" y="134"/>
                    </a:cubicBezTo>
                    <a:close/>
                  </a:path>
                </a:pathLst>
              </a:custGeom>
              <a:solidFill>
                <a:srgbClr val="7EC56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631" name="Freeform 528"/>
              <p:cNvSpPr/>
              <p:nvPr/>
            </p:nvSpPr>
            <p:spPr bwMode="auto">
              <a:xfrm>
                <a:off x="6563" y="1357"/>
                <a:ext cx="292" cy="203"/>
              </a:xfrm>
              <a:custGeom>
                <a:avLst/>
                <a:gdLst>
                  <a:gd name="T0" fmla="*/ 285 w 292"/>
                  <a:gd name="T1" fmla="*/ 202 h 203"/>
                  <a:gd name="T2" fmla="*/ 2 w 292"/>
                  <a:gd name="T3" fmla="*/ 36 h 203"/>
                  <a:gd name="T4" fmla="*/ 0 w 292"/>
                  <a:gd name="T5" fmla="*/ 32 h 203"/>
                  <a:gd name="T6" fmla="*/ 0 w 292"/>
                  <a:gd name="T7" fmla="*/ 6 h 203"/>
                  <a:gd name="T8" fmla="*/ 7 w 292"/>
                  <a:gd name="T9" fmla="*/ 2 h 203"/>
                  <a:gd name="T10" fmla="*/ 290 w 292"/>
                  <a:gd name="T11" fmla="*/ 168 h 203"/>
                  <a:gd name="T12" fmla="*/ 292 w 292"/>
                  <a:gd name="T13" fmla="*/ 172 h 203"/>
                  <a:gd name="T14" fmla="*/ 292 w 292"/>
                  <a:gd name="T15" fmla="*/ 198 h 203"/>
                  <a:gd name="T16" fmla="*/ 285 w 292"/>
                  <a:gd name="T17" fmla="*/ 202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2" h="203">
                    <a:moveTo>
                      <a:pt x="285" y="202"/>
                    </a:moveTo>
                    <a:cubicBezTo>
                      <a:pt x="2" y="36"/>
                      <a:pt x="2" y="36"/>
                      <a:pt x="2" y="36"/>
                    </a:cubicBezTo>
                    <a:cubicBezTo>
                      <a:pt x="1" y="35"/>
                      <a:pt x="0" y="33"/>
                      <a:pt x="0" y="32"/>
                    </a:cubicBezTo>
                    <a:cubicBezTo>
                      <a:pt x="0" y="6"/>
                      <a:pt x="0" y="6"/>
                      <a:pt x="0" y="6"/>
                    </a:cubicBezTo>
                    <a:cubicBezTo>
                      <a:pt x="0" y="2"/>
                      <a:pt x="4" y="0"/>
                      <a:pt x="7" y="2"/>
                    </a:cubicBezTo>
                    <a:cubicBezTo>
                      <a:pt x="290" y="168"/>
                      <a:pt x="290" y="168"/>
                      <a:pt x="290" y="168"/>
                    </a:cubicBezTo>
                    <a:cubicBezTo>
                      <a:pt x="291" y="169"/>
                      <a:pt x="292" y="170"/>
                      <a:pt x="292" y="172"/>
                    </a:cubicBezTo>
                    <a:cubicBezTo>
                      <a:pt x="292" y="198"/>
                      <a:pt x="292" y="198"/>
                      <a:pt x="292" y="198"/>
                    </a:cubicBezTo>
                    <a:cubicBezTo>
                      <a:pt x="292" y="201"/>
                      <a:pt x="288" y="203"/>
                      <a:pt x="285" y="202"/>
                    </a:cubicBezTo>
                    <a:close/>
                  </a:path>
                </a:pathLst>
              </a:custGeom>
              <a:solidFill>
                <a:srgbClr val="7EC56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632" name="Freeform 529"/>
              <p:cNvSpPr/>
              <p:nvPr/>
            </p:nvSpPr>
            <p:spPr bwMode="auto">
              <a:xfrm>
                <a:off x="6799" y="1427"/>
                <a:ext cx="16" cy="36"/>
              </a:xfrm>
              <a:custGeom>
                <a:avLst/>
                <a:gdLst>
                  <a:gd name="T0" fmla="*/ 12 w 16"/>
                  <a:gd name="T1" fmla="*/ 35 h 36"/>
                  <a:gd name="T2" fmla="*/ 2 w 16"/>
                  <a:gd name="T3" fmla="*/ 29 h 36"/>
                  <a:gd name="T4" fmla="*/ 0 w 16"/>
                  <a:gd name="T5" fmla="*/ 26 h 36"/>
                  <a:gd name="T6" fmla="*/ 0 w 16"/>
                  <a:gd name="T7" fmla="*/ 3 h 36"/>
                  <a:gd name="T8" fmla="*/ 4 w 16"/>
                  <a:gd name="T9" fmla="*/ 1 h 36"/>
                  <a:gd name="T10" fmla="*/ 15 w 16"/>
                  <a:gd name="T11" fmla="*/ 7 h 36"/>
                  <a:gd name="T12" fmla="*/ 16 w 16"/>
                  <a:gd name="T13" fmla="*/ 9 h 36"/>
                  <a:gd name="T14" fmla="*/ 16 w 16"/>
                  <a:gd name="T15" fmla="*/ 33 h 36"/>
                  <a:gd name="T16" fmla="*/ 12 w 16"/>
                  <a:gd name="T17" fmla="*/ 3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36">
                    <a:moveTo>
                      <a:pt x="12" y="35"/>
                    </a:moveTo>
                    <a:cubicBezTo>
                      <a:pt x="2" y="29"/>
                      <a:pt x="2" y="29"/>
                      <a:pt x="2" y="29"/>
                    </a:cubicBezTo>
                    <a:cubicBezTo>
                      <a:pt x="1" y="28"/>
                      <a:pt x="0" y="27"/>
                      <a:pt x="0" y="26"/>
                    </a:cubicBezTo>
                    <a:cubicBezTo>
                      <a:pt x="0" y="3"/>
                      <a:pt x="0" y="3"/>
                      <a:pt x="0" y="3"/>
                    </a:cubicBezTo>
                    <a:cubicBezTo>
                      <a:pt x="0" y="1"/>
                      <a:pt x="2" y="0"/>
                      <a:pt x="4" y="1"/>
                    </a:cubicBezTo>
                    <a:cubicBezTo>
                      <a:pt x="15" y="7"/>
                      <a:pt x="15" y="7"/>
                      <a:pt x="15" y="7"/>
                    </a:cubicBezTo>
                    <a:cubicBezTo>
                      <a:pt x="16" y="8"/>
                      <a:pt x="16" y="9"/>
                      <a:pt x="16" y="9"/>
                    </a:cubicBezTo>
                    <a:cubicBezTo>
                      <a:pt x="16" y="33"/>
                      <a:pt x="16" y="33"/>
                      <a:pt x="16" y="33"/>
                    </a:cubicBezTo>
                    <a:cubicBezTo>
                      <a:pt x="16" y="35"/>
                      <a:pt x="14" y="36"/>
                      <a:pt x="12" y="35"/>
                    </a:cubicBezTo>
                    <a:close/>
                  </a:path>
                </a:pathLst>
              </a:custGeom>
              <a:solidFill>
                <a:srgbClr val="FFC12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633" name="Freeform 530"/>
              <p:cNvSpPr/>
              <p:nvPr/>
            </p:nvSpPr>
            <p:spPr bwMode="auto">
              <a:xfrm>
                <a:off x="6820" y="1424"/>
                <a:ext cx="16" cy="52"/>
              </a:xfrm>
              <a:custGeom>
                <a:avLst/>
                <a:gdLst>
                  <a:gd name="T0" fmla="*/ 12 w 16"/>
                  <a:gd name="T1" fmla="*/ 50 h 52"/>
                  <a:gd name="T2" fmla="*/ 1 w 16"/>
                  <a:gd name="T3" fmla="*/ 44 h 52"/>
                  <a:gd name="T4" fmla="*/ 0 w 16"/>
                  <a:gd name="T5" fmla="*/ 42 h 52"/>
                  <a:gd name="T6" fmla="*/ 0 w 16"/>
                  <a:gd name="T7" fmla="*/ 3 h 52"/>
                  <a:gd name="T8" fmla="*/ 4 w 16"/>
                  <a:gd name="T9" fmla="*/ 1 h 52"/>
                  <a:gd name="T10" fmla="*/ 14 w 16"/>
                  <a:gd name="T11" fmla="*/ 8 h 52"/>
                  <a:gd name="T12" fmla="*/ 16 w 16"/>
                  <a:gd name="T13" fmla="*/ 10 h 52"/>
                  <a:gd name="T14" fmla="*/ 16 w 16"/>
                  <a:gd name="T15" fmla="*/ 49 h 52"/>
                  <a:gd name="T16" fmla="*/ 12 w 16"/>
                  <a:gd name="T17" fmla="*/ 5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52">
                    <a:moveTo>
                      <a:pt x="12" y="50"/>
                    </a:moveTo>
                    <a:cubicBezTo>
                      <a:pt x="1" y="44"/>
                      <a:pt x="1" y="44"/>
                      <a:pt x="1" y="44"/>
                    </a:cubicBezTo>
                    <a:cubicBezTo>
                      <a:pt x="0" y="44"/>
                      <a:pt x="0" y="43"/>
                      <a:pt x="0" y="42"/>
                    </a:cubicBezTo>
                    <a:cubicBezTo>
                      <a:pt x="0" y="3"/>
                      <a:pt x="0" y="3"/>
                      <a:pt x="0" y="3"/>
                    </a:cubicBezTo>
                    <a:cubicBezTo>
                      <a:pt x="0" y="1"/>
                      <a:pt x="2" y="0"/>
                      <a:pt x="4" y="1"/>
                    </a:cubicBezTo>
                    <a:cubicBezTo>
                      <a:pt x="14" y="8"/>
                      <a:pt x="14" y="8"/>
                      <a:pt x="14" y="8"/>
                    </a:cubicBezTo>
                    <a:cubicBezTo>
                      <a:pt x="15" y="8"/>
                      <a:pt x="16" y="9"/>
                      <a:pt x="16" y="10"/>
                    </a:cubicBezTo>
                    <a:cubicBezTo>
                      <a:pt x="16" y="49"/>
                      <a:pt x="16" y="49"/>
                      <a:pt x="16" y="49"/>
                    </a:cubicBezTo>
                    <a:cubicBezTo>
                      <a:pt x="16" y="51"/>
                      <a:pt x="13" y="52"/>
                      <a:pt x="12" y="50"/>
                    </a:cubicBezTo>
                    <a:close/>
                  </a:path>
                </a:pathLst>
              </a:custGeom>
              <a:solidFill>
                <a:srgbClr val="FFC12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634" name="Freeform 531"/>
              <p:cNvSpPr/>
              <p:nvPr/>
            </p:nvSpPr>
            <p:spPr bwMode="auto">
              <a:xfrm>
                <a:off x="6839" y="1460"/>
                <a:ext cx="16" cy="27"/>
              </a:xfrm>
              <a:custGeom>
                <a:avLst/>
                <a:gdLst>
                  <a:gd name="T0" fmla="*/ 12 w 16"/>
                  <a:gd name="T1" fmla="*/ 26 h 27"/>
                  <a:gd name="T2" fmla="*/ 1 w 16"/>
                  <a:gd name="T3" fmla="*/ 20 h 27"/>
                  <a:gd name="T4" fmla="*/ 0 w 16"/>
                  <a:gd name="T5" fmla="*/ 17 h 27"/>
                  <a:gd name="T6" fmla="*/ 0 w 16"/>
                  <a:gd name="T7" fmla="*/ 3 h 27"/>
                  <a:gd name="T8" fmla="*/ 4 w 16"/>
                  <a:gd name="T9" fmla="*/ 1 h 27"/>
                  <a:gd name="T10" fmla="*/ 14 w 16"/>
                  <a:gd name="T11" fmla="*/ 7 h 27"/>
                  <a:gd name="T12" fmla="*/ 16 w 16"/>
                  <a:gd name="T13" fmla="*/ 9 h 27"/>
                  <a:gd name="T14" fmla="*/ 16 w 16"/>
                  <a:gd name="T15" fmla="*/ 24 h 27"/>
                  <a:gd name="T16" fmla="*/ 12 w 16"/>
                  <a:gd name="T17" fmla="*/ 2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27">
                    <a:moveTo>
                      <a:pt x="12" y="26"/>
                    </a:moveTo>
                    <a:cubicBezTo>
                      <a:pt x="1" y="20"/>
                      <a:pt x="1" y="20"/>
                      <a:pt x="1" y="20"/>
                    </a:cubicBezTo>
                    <a:cubicBezTo>
                      <a:pt x="0" y="19"/>
                      <a:pt x="0" y="18"/>
                      <a:pt x="0" y="17"/>
                    </a:cubicBezTo>
                    <a:cubicBezTo>
                      <a:pt x="0" y="3"/>
                      <a:pt x="0" y="3"/>
                      <a:pt x="0" y="3"/>
                    </a:cubicBezTo>
                    <a:cubicBezTo>
                      <a:pt x="0" y="1"/>
                      <a:pt x="2" y="0"/>
                      <a:pt x="4" y="1"/>
                    </a:cubicBezTo>
                    <a:cubicBezTo>
                      <a:pt x="14" y="7"/>
                      <a:pt x="14" y="7"/>
                      <a:pt x="14" y="7"/>
                    </a:cubicBezTo>
                    <a:cubicBezTo>
                      <a:pt x="15" y="8"/>
                      <a:pt x="16" y="8"/>
                      <a:pt x="16" y="9"/>
                    </a:cubicBezTo>
                    <a:cubicBezTo>
                      <a:pt x="16" y="24"/>
                      <a:pt x="16" y="24"/>
                      <a:pt x="16" y="24"/>
                    </a:cubicBezTo>
                    <a:cubicBezTo>
                      <a:pt x="16" y="26"/>
                      <a:pt x="14" y="27"/>
                      <a:pt x="12" y="26"/>
                    </a:cubicBezTo>
                    <a:close/>
                  </a:path>
                </a:pathLst>
              </a:custGeom>
              <a:solidFill>
                <a:srgbClr val="FFC12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635" name="Freeform 532"/>
              <p:cNvSpPr>
                <a:spLocks noEditPoints="1"/>
              </p:cNvSpPr>
              <p:nvPr/>
            </p:nvSpPr>
            <p:spPr bwMode="auto">
              <a:xfrm>
                <a:off x="4950" y="1231"/>
                <a:ext cx="210" cy="141"/>
              </a:xfrm>
              <a:custGeom>
                <a:avLst/>
                <a:gdLst>
                  <a:gd name="T0" fmla="*/ 160 w 210"/>
                  <a:gd name="T1" fmla="*/ 24 h 141"/>
                  <a:gd name="T2" fmla="*/ 159 w 210"/>
                  <a:gd name="T3" fmla="*/ 25 h 141"/>
                  <a:gd name="T4" fmla="*/ 159 w 210"/>
                  <a:gd name="T5" fmla="*/ 26 h 141"/>
                  <a:gd name="T6" fmla="*/ 160 w 210"/>
                  <a:gd name="T7" fmla="*/ 24 h 141"/>
                  <a:gd name="T8" fmla="*/ 206 w 210"/>
                  <a:gd name="T9" fmla="*/ 0 h 141"/>
                  <a:gd name="T10" fmla="*/ 187 w 210"/>
                  <a:gd name="T11" fmla="*/ 6 h 141"/>
                  <a:gd name="T12" fmla="*/ 167 w 210"/>
                  <a:gd name="T13" fmla="*/ 19 h 141"/>
                  <a:gd name="T14" fmla="*/ 162 w 210"/>
                  <a:gd name="T15" fmla="*/ 41 h 141"/>
                  <a:gd name="T16" fmla="*/ 152 w 210"/>
                  <a:gd name="T17" fmla="*/ 30 h 141"/>
                  <a:gd name="T18" fmla="*/ 162 w 210"/>
                  <a:gd name="T19" fmla="*/ 41 h 141"/>
                  <a:gd name="T20" fmla="*/ 154 w 210"/>
                  <a:gd name="T21" fmla="*/ 37 h 141"/>
                  <a:gd name="T22" fmla="*/ 143 w 210"/>
                  <a:gd name="T23" fmla="*/ 24 h 141"/>
                  <a:gd name="T24" fmla="*/ 73 w 210"/>
                  <a:gd name="T25" fmla="*/ 60 h 141"/>
                  <a:gd name="T26" fmla="*/ 70 w 210"/>
                  <a:gd name="T27" fmla="*/ 75 h 141"/>
                  <a:gd name="T28" fmla="*/ 68 w 210"/>
                  <a:gd name="T29" fmla="*/ 74 h 141"/>
                  <a:gd name="T30" fmla="*/ 68 w 210"/>
                  <a:gd name="T31" fmla="*/ 73 h 141"/>
                  <a:gd name="T32" fmla="*/ 67 w 210"/>
                  <a:gd name="T33" fmla="*/ 71 h 141"/>
                  <a:gd name="T34" fmla="*/ 68 w 210"/>
                  <a:gd name="T35" fmla="*/ 63 h 141"/>
                  <a:gd name="T36" fmla="*/ 0 w 210"/>
                  <a:gd name="T37" fmla="*/ 120 h 141"/>
                  <a:gd name="T38" fmla="*/ 3 w 210"/>
                  <a:gd name="T39" fmla="*/ 141 h 141"/>
                  <a:gd name="T40" fmla="*/ 210 w 210"/>
                  <a:gd name="T41" fmla="*/ 21 h 141"/>
                  <a:gd name="T42" fmla="*/ 206 w 210"/>
                  <a:gd name="T43" fmla="*/ 2 h 141"/>
                  <a:gd name="T44" fmla="*/ 206 w 210"/>
                  <a:gd name="T45" fmla="*/ 0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0" h="141">
                    <a:moveTo>
                      <a:pt x="160" y="24"/>
                    </a:moveTo>
                    <a:cubicBezTo>
                      <a:pt x="159" y="25"/>
                      <a:pt x="159" y="25"/>
                      <a:pt x="159" y="25"/>
                    </a:cubicBezTo>
                    <a:cubicBezTo>
                      <a:pt x="159" y="26"/>
                      <a:pt x="159" y="26"/>
                      <a:pt x="159" y="26"/>
                    </a:cubicBezTo>
                    <a:cubicBezTo>
                      <a:pt x="160" y="24"/>
                      <a:pt x="160" y="24"/>
                      <a:pt x="160" y="24"/>
                    </a:cubicBezTo>
                    <a:moveTo>
                      <a:pt x="206" y="0"/>
                    </a:moveTo>
                    <a:cubicBezTo>
                      <a:pt x="200" y="2"/>
                      <a:pt x="194" y="4"/>
                      <a:pt x="187" y="6"/>
                    </a:cubicBezTo>
                    <a:cubicBezTo>
                      <a:pt x="167" y="19"/>
                      <a:pt x="167" y="19"/>
                      <a:pt x="167" y="19"/>
                    </a:cubicBezTo>
                    <a:cubicBezTo>
                      <a:pt x="162" y="41"/>
                      <a:pt x="162" y="41"/>
                      <a:pt x="162" y="41"/>
                    </a:cubicBezTo>
                    <a:cubicBezTo>
                      <a:pt x="152" y="30"/>
                      <a:pt x="152" y="30"/>
                      <a:pt x="152" y="30"/>
                    </a:cubicBezTo>
                    <a:cubicBezTo>
                      <a:pt x="162" y="41"/>
                      <a:pt x="162" y="41"/>
                      <a:pt x="162" y="41"/>
                    </a:cubicBezTo>
                    <a:cubicBezTo>
                      <a:pt x="154" y="37"/>
                      <a:pt x="154" y="37"/>
                      <a:pt x="154" y="37"/>
                    </a:cubicBezTo>
                    <a:cubicBezTo>
                      <a:pt x="143" y="24"/>
                      <a:pt x="143" y="24"/>
                      <a:pt x="143" y="24"/>
                    </a:cubicBezTo>
                    <a:cubicBezTo>
                      <a:pt x="119" y="35"/>
                      <a:pt x="95" y="48"/>
                      <a:pt x="73" y="60"/>
                    </a:cubicBezTo>
                    <a:cubicBezTo>
                      <a:pt x="70" y="75"/>
                      <a:pt x="70" y="75"/>
                      <a:pt x="70" y="75"/>
                    </a:cubicBezTo>
                    <a:cubicBezTo>
                      <a:pt x="68" y="74"/>
                      <a:pt x="68" y="74"/>
                      <a:pt x="68" y="74"/>
                    </a:cubicBezTo>
                    <a:cubicBezTo>
                      <a:pt x="68" y="73"/>
                      <a:pt x="68" y="73"/>
                      <a:pt x="68" y="73"/>
                    </a:cubicBezTo>
                    <a:cubicBezTo>
                      <a:pt x="67" y="73"/>
                      <a:pt x="66" y="72"/>
                      <a:pt x="67" y="71"/>
                    </a:cubicBezTo>
                    <a:cubicBezTo>
                      <a:pt x="68" y="63"/>
                      <a:pt x="68" y="63"/>
                      <a:pt x="68" y="63"/>
                    </a:cubicBezTo>
                    <a:cubicBezTo>
                      <a:pt x="35" y="83"/>
                      <a:pt x="9" y="104"/>
                      <a:pt x="0" y="120"/>
                    </a:cubicBezTo>
                    <a:cubicBezTo>
                      <a:pt x="0" y="120"/>
                      <a:pt x="0" y="130"/>
                      <a:pt x="3" y="141"/>
                    </a:cubicBezTo>
                    <a:cubicBezTo>
                      <a:pt x="210" y="21"/>
                      <a:pt x="210" y="21"/>
                      <a:pt x="210" y="21"/>
                    </a:cubicBezTo>
                    <a:cubicBezTo>
                      <a:pt x="207" y="16"/>
                      <a:pt x="206" y="9"/>
                      <a:pt x="206" y="2"/>
                    </a:cubicBezTo>
                    <a:cubicBezTo>
                      <a:pt x="206" y="1"/>
                      <a:pt x="206" y="0"/>
                      <a:pt x="206" y="0"/>
                    </a:cubicBezTo>
                  </a:path>
                </a:pathLst>
              </a:custGeom>
              <a:solidFill>
                <a:srgbClr val="1B9D6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636" name="Freeform 533"/>
              <p:cNvSpPr>
                <a:spLocks noEditPoints="1"/>
              </p:cNvSpPr>
              <p:nvPr/>
            </p:nvSpPr>
            <p:spPr bwMode="auto">
              <a:xfrm>
                <a:off x="4953" y="1225"/>
                <a:ext cx="290" cy="165"/>
              </a:xfrm>
              <a:custGeom>
                <a:avLst/>
                <a:gdLst>
                  <a:gd name="T0" fmla="*/ 207 w 290"/>
                  <a:gd name="T1" fmla="*/ 27 h 165"/>
                  <a:gd name="T2" fmla="*/ 0 w 290"/>
                  <a:gd name="T3" fmla="*/ 147 h 165"/>
                  <a:gd name="T4" fmla="*/ 8 w 290"/>
                  <a:gd name="T5" fmla="*/ 165 h 165"/>
                  <a:gd name="T6" fmla="*/ 220 w 290"/>
                  <a:gd name="T7" fmla="*/ 41 h 165"/>
                  <a:gd name="T8" fmla="*/ 207 w 290"/>
                  <a:gd name="T9" fmla="*/ 27 h 165"/>
                  <a:gd name="T10" fmla="*/ 289 w 290"/>
                  <a:gd name="T11" fmla="*/ 0 h 165"/>
                  <a:gd name="T12" fmla="*/ 287 w 290"/>
                  <a:gd name="T13" fmla="*/ 3 h 165"/>
                  <a:gd name="T14" fmla="*/ 290 w 290"/>
                  <a:gd name="T15" fmla="*/ 1 h 165"/>
                  <a:gd name="T16" fmla="*/ 289 w 290"/>
                  <a:gd name="T17" fmla="*/ 0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0" h="165">
                    <a:moveTo>
                      <a:pt x="207" y="27"/>
                    </a:moveTo>
                    <a:cubicBezTo>
                      <a:pt x="0" y="147"/>
                      <a:pt x="0" y="147"/>
                      <a:pt x="0" y="147"/>
                    </a:cubicBezTo>
                    <a:cubicBezTo>
                      <a:pt x="2" y="153"/>
                      <a:pt x="4" y="160"/>
                      <a:pt x="8" y="165"/>
                    </a:cubicBezTo>
                    <a:cubicBezTo>
                      <a:pt x="220" y="41"/>
                      <a:pt x="220" y="41"/>
                      <a:pt x="220" y="41"/>
                    </a:cubicBezTo>
                    <a:cubicBezTo>
                      <a:pt x="214" y="39"/>
                      <a:pt x="210" y="34"/>
                      <a:pt x="207" y="27"/>
                    </a:cubicBezTo>
                    <a:moveTo>
                      <a:pt x="289" y="0"/>
                    </a:moveTo>
                    <a:cubicBezTo>
                      <a:pt x="288" y="1"/>
                      <a:pt x="288" y="2"/>
                      <a:pt x="287" y="3"/>
                    </a:cubicBezTo>
                    <a:cubicBezTo>
                      <a:pt x="290" y="1"/>
                      <a:pt x="290" y="1"/>
                      <a:pt x="290" y="1"/>
                    </a:cubicBezTo>
                    <a:cubicBezTo>
                      <a:pt x="289" y="1"/>
                      <a:pt x="289" y="1"/>
                      <a:pt x="289" y="0"/>
                    </a:cubicBezTo>
                  </a:path>
                </a:pathLst>
              </a:custGeom>
              <a:solidFill>
                <a:srgbClr val="8BC3A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637" name="Freeform 534"/>
              <p:cNvSpPr/>
              <p:nvPr/>
            </p:nvSpPr>
            <p:spPr bwMode="auto">
              <a:xfrm>
                <a:off x="4961" y="1226"/>
                <a:ext cx="312" cy="176"/>
              </a:xfrm>
              <a:custGeom>
                <a:avLst/>
                <a:gdLst>
                  <a:gd name="T0" fmla="*/ 282 w 312"/>
                  <a:gd name="T1" fmla="*/ 0 h 176"/>
                  <a:gd name="T2" fmla="*/ 279 w 312"/>
                  <a:gd name="T3" fmla="*/ 2 h 176"/>
                  <a:gd name="T4" fmla="*/ 246 w 312"/>
                  <a:gd name="T5" fmla="*/ 36 h 176"/>
                  <a:gd name="T6" fmla="*/ 223 w 312"/>
                  <a:gd name="T7" fmla="*/ 42 h 176"/>
                  <a:gd name="T8" fmla="*/ 212 w 312"/>
                  <a:gd name="T9" fmla="*/ 40 h 176"/>
                  <a:gd name="T10" fmla="*/ 0 w 312"/>
                  <a:gd name="T11" fmla="*/ 164 h 176"/>
                  <a:gd name="T12" fmla="*/ 23 w 312"/>
                  <a:gd name="T13" fmla="*/ 176 h 176"/>
                  <a:gd name="T14" fmla="*/ 61 w 312"/>
                  <a:gd name="T15" fmla="*/ 161 h 176"/>
                  <a:gd name="T16" fmla="*/ 164 w 312"/>
                  <a:gd name="T17" fmla="*/ 104 h 176"/>
                  <a:gd name="T18" fmla="*/ 173 w 312"/>
                  <a:gd name="T19" fmla="*/ 105 h 176"/>
                  <a:gd name="T20" fmla="*/ 177 w 312"/>
                  <a:gd name="T21" fmla="*/ 105 h 176"/>
                  <a:gd name="T22" fmla="*/ 237 w 312"/>
                  <a:gd name="T23" fmla="*/ 57 h 176"/>
                  <a:gd name="T24" fmla="*/ 282 w 312"/>
                  <a:gd name="T25" fmla="*/ 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2" h="176">
                    <a:moveTo>
                      <a:pt x="282" y="0"/>
                    </a:moveTo>
                    <a:cubicBezTo>
                      <a:pt x="279" y="2"/>
                      <a:pt x="279" y="2"/>
                      <a:pt x="279" y="2"/>
                    </a:cubicBezTo>
                    <a:cubicBezTo>
                      <a:pt x="270" y="16"/>
                      <a:pt x="259" y="28"/>
                      <a:pt x="246" y="36"/>
                    </a:cubicBezTo>
                    <a:cubicBezTo>
                      <a:pt x="238" y="40"/>
                      <a:pt x="230" y="42"/>
                      <a:pt x="223" y="42"/>
                    </a:cubicBezTo>
                    <a:cubicBezTo>
                      <a:pt x="219" y="42"/>
                      <a:pt x="216" y="42"/>
                      <a:pt x="212" y="40"/>
                    </a:cubicBezTo>
                    <a:cubicBezTo>
                      <a:pt x="0" y="164"/>
                      <a:pt x="0" y="164"/>
                      <a:pt x="0" y="164"/>
                    </a:cubicBezTo>
                    <a:cubicBezTo>
                      <a:pt x="5" y="171"/>
                      <a:pt x="12" y="176"/>
                      <a:pt x="23" y="176"/>
                    </a:cubicBezTo>
                    <a:cubicBezTo>
                      <a:pt x="33" y="176"/>
                      <a:pt x="45" y="172"/>
                      <a:pt x="61" y="161"/>
                    </a:cubicBezTo>
                    <a:cubicBezTo>
                      <a:pt x="125" y="119"/>
                      <a:pt x="141" y="104"/>
                      <a:pt x="164" y="104"/>
                    </a:cubicBezTo>
                    <a:cubicBezTo>
                      <a:pt x="167" y="104"/>
                      <a:pt x="170" y="105"/>
                      <a:pt x="173" y="105"/>
                    </a:cubicBezTo>
                    <a:cubicBezTo>
                      <a:pt x="174" y="105"/>
                      <a:pt x="175" y="105"/>
                      <a:pt x="177" y="105"/>
                    </a:cubicBezTo>
                    <a:cubicBezTo>
                      <a:pt x="203" y="105"/>
                      <a:pt x="226" y="65"/>
                      <a:pt x="237" y="57"/>
                    </a:cubicBezTo>
                    <a:cubicBezTo>
                      <a:pt x="248" y="49"/>
                      <a:pt x="312" y="22"/>
                      <a:pt x="282" y="0"/>
                    </a:cubicBezTo>
                  </a:path>
                </a:pathLst>
              </a:custGeom>
              <a:solidFill>
                <a:srgbClr val="C0C1C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638" name="Freeform 535"/>
              <p:cNvSpPr/>
              <p:nvPr/>
            </p:nvSpPr>
            <p:spPr bwMode="auto">
              <a:xfrm>
                <a:off x="5165" y="1219"/>
                <a:ext cx="53" cy="28"/>
              </a:xfrm>
              <a:custGeom>
                <a:avLst/>
                <a:gdLst>
                  <a:gd name="T0" fmla="*/ 52 w 53"/>
                  <a:gd name="T1" fmla="*/ 0 h 28"/>
                  <a:gd name="T2" fmla="*/ 0 w 53"/>
                  <a:gd name="T3" fmla="*/ 9 h 28"/>
                  <a:gd name="T4" fmla="*/ 4 w 53"/>
                  <a:gd name="T5" fmla="*/ 28 h 28"/>
                  <a:gd name="T6" fmla="*/ 53 w 53"/>
                  <a:gd name="T7" fmla="*/ 0 h 28"/>
                  <a:gd name="T8" fmla="*/ 52 w 53"/>
                  <a:gd name="T9" fmla="*/ 0 h 28"/>
                </a:gdLst>
                <a:ahLst/>
                <a:cxnLst>
                  <a:cxn ang="0">
                    <a:pos x="T0" y="T1"/>
                  </a:cxn>
                  <a:cxn ang="0">
                    <a:pos x="T2" y="T3"/>
                  </a:cxn>
                  <a:cxn ang="0">
                    <a:pos x="T4" y="T5"/>
                  </a:cxn>
                  <a:cxn ang="0">
                    <a:pos x="T6" y="T7"/>
                  </a:cxn>
                  <a:cxn ang="0">
                    <a:pos x="T8" y="T9"/>
                  </a:cxn>
                </a:cxnLst>
                <a:rect l="0" t="0" r="r" b="b"/>
                <a:pathLst>
                  <a:path w="53" h="28">
                    <a:moveTo>
                      <a:pt x="52" y="0"/>
                    </a:moveTo>
                    <a:cubicBezTo>
                      <a:pt x="38" y="0"/>
                      <a:pt x="20" y="3"/>
                      <a:pt x="0" y="9"/>
                    </a:cubicBezTo>
                    <a:cubicBezTo>
                      <a:pt x="0" y="17"/>
                      <a:pt x="1" y="23"/>
                      <a:pt x="4" y="28"/>
                    </a:cubicBezTo>
                    <a:cubicBezTo>
                      <a:pt x="53" y="0"/>
                      <a:pt x="53" y="0"/>
                      <a:pt x="53" y="0"/>
                    </a:cubicBezTo>
                    <a:cubicBezTo>
                      <a:pt x="52" y="0"/>
                      <a:pt x="52" y="0"/>
                      <a:pt x="52" y="0"/>
                    </a:cubicBezTo>
                  </a:path>
                </a:pathLst>
              </a:custGeom>
              <a:solidFill>
                <a:srgbClr val="1B9D6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639" name="Freeform 536"/>
              <p:cNvSpPr/>
              <p:nvPr/>
            </p:nvSpPr>
            <p:spPr bwMode="auto">
              <a:xfrm>
                <a:off x="5169" y="1219"/>
                <a:ext cx="67" cy="39"/>
              </a:xfrm>
              <a:custGeom>
                <a:avLst/>
                <a:gdLst>
                  <a:gd name="T0" fmla="*/ 49 w 67"/>
                  <a:gd name="T1" fmla="*/ 0 h 39"/>
                  <a:gd name="T2" fmla="*/ 0 w 67"/>
                  <a:gd name="T3" fmla="*/ 28 h 39"/>
                  <a:gd name="T4" fmla="*/ 19 w 67"/>
                  <a:gd name="T5" fmla="*/ 39 h 39"/>
                  <a:gd name="T6" fmla="*/ 20 w 67"/>
                  <a:gd name="T7" fmla="*/ 39 h 39"/>
                  <a:gd name="T8" fmla="*/ 56 w 67"/>
                  <a:gd name="T9" fmla="*/ 18 h 39"/>
                  <a:gd name="T10" fmla="*/ 67 w 67"/>
                  <a:gd name="T11" fmla="*/ 3 h 39"/>
                  <a:gd name="T12" fmla="*/ 67 w 67"/>
                  <a:gd name="T13" fmla="*/ 3 h 39"/>
                  <a:gd name="T14" fmla="*/ 49 w 67"/>
                  <a:gd name="T15" fmla="*/ 0 h 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 h="39">
                    <a:moveTo>
                      <a:pt x="49" y="0"/>
                    </a:moveTo>
                    <a:cubicBezTo>
                      <a:pt x="0" y="28"/>
                      <a:pt x="0" y="28"/>
                      <a:pt x="0" y="28"/>
                    </a:cubicBezTo>
                    <a:cubicBezTo>
                      <a:pt x="4" y="35"/>
                      <a:pt x="11" y="39"/>
                      <a:pt x="19" y="39"/>
                    </a:cubicBezTo>
                    <a:cubicBezTo>
                      <a:pt x="19" y="39"/>
                      <a:pt x="19" y="39"/>
                      <a:pt x="20" y="39"/>
                    </a:cubicBezTo>
                    <a:cubicBezTo>
                      <a:pt x="56" y="18"/>
                      <a:pt x="56" y="18"/>
                      <a:pt x="56" y="18"/>
                    </a:cubicBezTo>
                    <a:cubicBezTo>
                      <a:pt x="60" y="13"/>
                      <a:pt x="63" y="8"/>
                      <a:pt x="67" y="3"/>
                    </a:cubicBezTo>
                    <a:cubicBezTo>
                      <a:pt x="67" y="3"/>
                      <a:pt x="67" y="3"/>
                      <a:pt x="67" y="3"/>
                    </a:cubicBezTo>
                    <a:cubicBezTo>
                      <a:pt x="62" y="1"/>
                      <a:pt x="56" y="0"/>
                      <a:pt x="49" y="0"/>
                    </a:cubicBezTo>
                  </a:path>
                </a:pathLst>
              </a:custGeom>
              <a:solidFill>
                <a:srgbClr val="8BC3A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640" name="Freeform 537"/>
              <p:cNvSpPr/>
              <p:nvPr/>
            </p:nvSpPr>
            <p:spPr bwMode="auto">
              <a:xfrm>
                <a:off x="5189" y="1237"/>
                <a:ext cx="36" cy="21"/>
              </a:xfrm>
              <a:custGeom>
                <a:avLst/>
                <a:gdLst>
                  <a:gd name="T0" fmla="*/ 36 w 36"/>
                  <a:gd name="T1" fmla="*/ 0 h 21"/>
                  <a:gd name="T2" fmla="*/ 0 w 36"/>
                  <a:gd name="T3" fmla="*/ 21 h 21"/>
                  <a:gd name="T4" fmla="*/ 18 w 36"/>
                  <a:gd name="T5" fmla="*/ 15 h 21"/>
                  <a:gd name="T6" fmla="*/ 36 w 36"/>
                  <a:gd name="T7" fmla="*/ 0 h 21"/>
                </a:gdLst>
                <a:ahLst/>
                <a:cxnLst>
                  <a:cxn ang="0">
                    <a:pos x="T0" y="T1"/>
                  </a:cxn>
                  <a:cxn ang="0">
                    <a:pos x="T2" y="T3"/>
                  </a:cxn>
                  <a:cxn ang="0">
                    <a:pos x="T4" y="T5"/>
                  </a:cxn>
                  <a:cxn ang="0">
                    <a:pos x="T6" y="T7"/>
                  </a:cxn>
                </a:cxnLst>
                <a:rect l="0" t="0" r="r" b="b"/>
                <a:pathLst>
                  <a:path w="36" h="21">
                    <a:moveTo>
                      <a:pt x="36" y="0"/>
                    </a:moveTo>
                    <a:cubicBezTo>
                      <a:pt x="0" y="21"/>
                      <a:pt x="0" y="21"/>
                      <a:pt x="0" y="21"/>
                    </a:cubicBezTo>
                    <a:cubicBezTo>
                      <a:pt x="5" y="20"/>
                      <a:pt x="11" y="19"/>
                      <a:pt x="18" y="15"/>
                    </a:cubicBezTo>
                    <a:cubicBezTo>
                      <a:pt x="24" y="11"/>
                      <a:pt x="30" y="6"/>
                      <a:pt x="36" y="0"/>
                    </a:cubicBezTo>
                  </a:path>
                </a:pathLst>
              </a:custGeom>
              <a:solidFill>
                <a:srgbClr val="C0C1C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641" name="Freeform 538"/>
              <p:cNvSpPr>
                <a:spLocks noEditPoints="1"/>
              </p:cNvSpPr>
              <p:nvPr/>
            </p:nvSpPr>
            <p:spPr bwMode="auto">
              <a:xfrm>
                <a:off x="5186" y="1256"/>
                <a:ext cx="20" cy="6"/>
              </a:xfrm>
              <a:custGeom>
                <a:avLst/>
                <a:gdLst>
                  <a:gd name="T0" fmla="*/ 0 w 20"/>
                  <a:gd name="T1" fmla="*/ 6 h 6"/>
                  <a:gd name="T2" fmla="*/ 0 w 20"/>
                  <a:gd name="T3" fmla="*/ 6 h 6"/>
                  <a:gd name="T4" fmla="*/ 0 w 20"/>
                  <a:gd name="T5" fmla="*/ 6 h 6"/>
                  <a:gd name="T6" fmla="*/ 0 w 20"/>
                  <a:gd name="T7" fmla="*/ 6 h 6"/>
                  <a:gd name="T8" fmla="*/ 20 w 20"/>
                  <a:gd name="T9" fmla="*/ 0 h 6"/>
                  <a:gd name="T10" fmla="*/ 1 w 20"/>
                  <a:gd name="T11" fmla="*/ 6 h 6"/>
                  <a:gd name="T12" fmla="*/ 20 w 20"/>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20" h="6">
                    <a:moveTo>
                      <a:pt x="0" y="6"/>
                    </a:moveTo>
                    <a:cubicBezTo>
                      <a:pt x="0" y="6"/>
                      <a:pt x="0" y="6"/>
                      <a:pt x="0" y="6"/>
                    </a:cubicBezTo>
                    <a:cubicBezTo>
                      <a:pt x="0" y="6"/>
                      <a:pt x="0" y="6"/>
                      <a:pt x="0" y="6"/>
                    </a:cubicBezTo>
                    <a:cubicBezTo>
                      <a:pt x="0" y="6"/>
                      <a:pt x="0" y="6"/>
                      <a:pt x="0" y="6"/>
                    </a:cubicBezTo>
                    <a:moveTo>
                      <a:pt x="20" y="0"/>
                    </a:moveTo>
                    <a:cubicBezTo>
                      <a:pt x="13" y="4"/>
                      <a:pt x="6" y="6"/>
                      <a:pt x="1" y="6"/>
                    </a:cubicBezTo>
                    <a:cubicBezTo>
                      <a:pt x="6" y="6"/>
                      <a:pt x="13" y="4"/>
                      <a:pt x="20" y="0"/>
                    </a:cubicBezTo>
                  </a:path>
                </a:pathLst>
              </a:custGeom>
              <a:solidFill>
                <a:srgbClr val="C0C1C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642" name="Freeform 539"/>
              <p:cNvSpPr/>
              <p:nvPr/>
            </p:nvSpPr>
            <p:spPr bwMode="auto">
              <a:xfrm>
                <a:off x="5098" y="1240"/>
                <a:ext cx="5" cy="6"/>
              </a:xfrm>
              <a:custGeom>
                <a:avLst/>
                <a:gdLst>
                  <a:gd name="T0" fmla="*/ 3 w 5"/>
                  <a:gd name="T1" fmla="*/ 6 h 6"/>
                  <a:gd name="T2" fmla="*/ 5 w 5"/>
                  <a:gd name="T3" fmla="*/ 5 h 6"/>
                  <a:gd name="T4" fmla="*/ 3 w 5"/>
                  <a:gd name="T5" fmla="*/ 0 h 6"/>
                  <a:gd name="T6" fmla="*/ 0 w 5"/>
                  <a:gd name="T7" fmla="*/ 1 h 6"/>
                  <a:gd name="T8" fmla="*/ 3 w 5"/>
                  <a:gd name="T9" fmla="*/ 6 h 6"/>
                </a:gdLst>
                <a:ahLst/>
                <a:cxnLst>
                  <a:cxn ang="0">
                    <a:pos x="T0" y="T1"/>
                  </a:cxn>
                  <a:cxn ang="0">
                    <a:pos x="T2" y="T3"/>
                  </a:cxn>
                  <a:cxn ang="0">
                    <a:pos x="T4" y="T5"/>
                  </a:cxn>
                  <a:cxn ang="0">
                    <a:pos x="T6" y="T7"/>
                  </a:cxn>
                  <a:cxn ang="0">
                    <a:pos x="T8" y="T9"/>
                  </a:cxn>
                </a:cxnLst>
                <a:rect l="0" t="0" r="r" b="b"/>
                <a:pathLst>
                  <a:path w="5" h="6">
                    <a:moveTo>
                      <a:pt x="3" y="6"/>
                    </a:moveTo>
                    <a:cubicBezTo>
                      <a:pt x="5" y="5"/>
                      <a:pt x="5" y="5"/>
                      <a:pt x="5" y="5"/>
                    </a:cubicBezTo>
                    <a:cubicBezTo>
                      <a:pt x="4" y="4"/>
                      <a:pt x="3" y="2"/>
                      <a:pt x="3" y="0"/>
                    </a:cubicBezTo>
                    <a:cubicBezTo>
                      <a:pt x="0" y="1"/>
                      <a:pt x="0" y="1"/>
                      <a:pt x="0" y="1"/>
                    </a:cubicBezTo>
                    <a:cubicBezTo>
                      <a:pt x="0" y="3"/>
                      <a:pt x="2" y="5"/>
                      <a:pt x="3" y="6"/>
                    </a:cubicBezTo>
                    <a:close/>
                  </a:path>
                </a:pathLst>
              </a:custGeom>
              <a:solidFill>
                <a:srgbClr val="B5331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643" name="Freeform 540"/>
              <p:cNvSpPr/>
              <p:nvPr/>
            </p:nvSpPr>
            <p:spPr bwMode="auto">
              <a:xfrm>
                <a:off x="5098" y="1235"/>
                <a:ext cx="3" cy="6"/>
              </a:xfrm>
              <a:custGeom>
                <a:avLst/>
                <a:gdLst>
                  <a:gd name="T0" fmla="*/ 0 w 3"/>
                  <a:gd name="T1" fmla="*/ 6 h 6"/>
                  <a:gd name="T2" fmla="*/ 3 w 3"/>
                  <a:gd name="T3" fmla="*/ 5 h 6"/>
                  <a:gd name="T4" fmla="*/ 3 w 3"/>
                  <a:gd name="T5" fmla="*/ 0 h 6"/>
                  <a:gd name="T6" fmla="*/ 0 w 3"/>
                  <a:gd name="T7" fmla="*/ 2 h 6"/>
                  <a:gd name="T8" fmla="*/ 0 w 3"/>
                  <a:gd name="T9" fmla="*/ 6 h 6"/>
                </a:gdLst>
                <a:ahLst/>
                <a:cxnLst>
                  <a:cxn ang="0">
                    <a:pos x="T0" y="T1"/>
                  </a:cxn>
                  <a:cxn ang="0">
                    <a:pos x="T2" y="T3"/>
                  </a:cxn>
                  <a:cxn ang="0">
                    <a:pos x="T4" y="T5"/>
                  </a:cxn>
                  <a:cxn ang="0">
                    <a:pos x="T6" y="T7"/>
                  </a:cxn>
                  <a:cxn ang="0">
                    <a:pos x="T8" y="T9"/>
                  </a:cxn>
                </a:cxnLst>
                <a:rect l="0" t="0" r="r" b="b"/>
                <a:pathLst>
                  <a:path w="3" h="6">
                    <a:moveTo>
                      <a:pt x="0" y="6"/>
                    </a:moveTo>
                    <a:lnTo>
                      <a:pt x="3" y="5"/>
                    </a:lnTo>
                    <a:lnTo>
                      <a:pt x="3" y="0"/>
                    </a:lnTo>
                    <a:lnTo>
                      <a:pt x="0" y="2"/>
                    </a:lnTo>
                    <a:lnTo>
                      <a:pt x="0" y="6"/>
                    </a:lnTo>
                    <a:close/>
                  </a:path>
                </a:pathLst>
              </a:custGeom>
              <a:solidFill>
                <a:srgbClr val="B5331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644" name="Freeform 541"/>
              <p:cNvSpPr/>
              <p:nvPr/>
            </p:nvSpPr>
            <p:spPr bwMode="auto">
              <a:xfrm>
                <a:off x="5088" y="1225"/>
                <a:ext cx="9" cy="5"/>
              </a:xfrm>
              <a:custGeom>
                <a:avLst/>
                <a:gdLst>
                  <a:gd name="T0" fmla="*/ 7 w 9"/>
                  <a:gd name="T1" fmla="*/ 5 h 5"/>
                  <a:gd name="T2" fmla="*/ 9 w 9"/>
                  <a:gd name="T3" fmla="*/ 4 h 5"/>
                  <a:gd name="T4" fmla="*/ 2 w 9"/>
                  <a:gd name="T5" fmla="*/ 0 h 5"/>
                  <a:gd name="T6" fmla="*/ 0 w 9"/>
                  <a:gd name="T7" fmla="*/ 1 h 5"/>
                  <a:gd name="T8" fmla="*/ 7 w 9"/>
                  <a:gd name="T9" fmla="*/ 5 h 5"/>
                </a:gdLst>
                <a:ahLst/>
                <a:cxnLst>
                  <a:cxn ang="0">
                    <a:pos x="T0" y="T1"/>
                  </a:cxn>
                  <a:cxn ang="0">
                    <a:pos x="T2" y="T3"/>
                  </a:cxn>
                  <a:cxn ang="0">
                    <a:pos x="T4" y="T5"/>
                  </a:cxn>
                  <a:cxn ang="0">
                    <a:pos x="T6" y="T7"/>
                  </a:cxn>
                  <a:cxn ang="0">
                    <a:pos x="T8" y="T9"/>
                  </a:cxn>
                </a:cxnLst>
                <a:rect l="0" t="0" r="r" b="b"/>
                <a:pathLst>
                  <a:path w="9" h="5">
                    <a:moveTo>
                      <a:pt x="7" y="5"/>
                    </a:moveTo>
                    <a:lnTo>
                      <a:pt x="9" y="4"/>
                    </a:lnTo>
                    <a:lnTo>
                      <a:pt x="2" y="0"/>
                    </a:lnTo>
                    <a:lnTo>
                      <a:pt x="0" y="1"/>
                    </a:lnTo>
                    <a:lnTo>
                      <a:pt x="7" y="5"/>
                    </a:lnTo>
                    <a:close/>
                  </a:path>
                </a:pathLst>
              </a:custGeom>
              <a:solidFill>
                <a:srgbClr val="E55E2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645" name="Freeform 542"/>
              <p:cNvSpPr/>
              <p:nvPr/>
            </p:nvSpPr>
            <p:spPr bwMode="auto">
              <a:xfrm>
                <a:off x="5095" y="1229"/>
                <a:ext cx="6" cy="8"/>
              </a:xfrm>
              <a:custGeom>
                <a:avLst/>
                <a:gdLst>
                  <a:gd name="T0" fmla="*/ 3 w 6"/>
                  <a:gd name="T1" fmla="*/ 8 h 8"/>
                  <a:gd name="T2" fmla="*/ 6 w 6"/>
                  <a:gd name="T3" fmla="*/ 6 h 8"/>
                  <a:gd name="T4" fmla="*/ 2 w 6"/>
                  <a:gd name="T5" fmla="*/ 0 h 8"/>
                  <a:gd name="T6" fmla="*/ 0 w 6"/>
                  <a:gd name="T7" fmla="*/ 1 h 8"/>
                  <a:gd name="T8" fmla="*/ 3 w 6"/>
                  <a:gd name="T9" fmla="*/ 8 h 8"/>
                </a:gdLst>
                <a:ahLst/>
                <a:cxnLst>
                  <a:cxn ang="0">
                    <a:pos x="T0" y="T1"/>
                  </a:cxn>
                  <a:cxn ang="0">
                    <a:pos x="T2" y="T3"/>
                  </a:cxn>
                  <a:cxn ang="0">
                    <a:pos x="T4" y="T5"/>
                  </a:cxn>
                  <a:cxn ang="0">
                    <a:pos x="T6" y="T7"/>
                  </a:cxn>
                  <a:cxn ang="0">
                    <a:pos x="T8" y="T9"/>
                  </a:cxn>
                </a:cxnLst>
                <a:rect l="0" t="0" r="r" b="b"/>
                <a:pathLst>
                  <a:path w="6" h="8">
                    <a:moveTo>
                      <a:pt x="3" y="8"/>
                    </a:moveTo>
                    <a:cubicBezTo>
                      <a:pt x="6" y="6"/>
                      <a:pt x="6" y="6"/>
                      <a:pt x="6" y="6"/>
                    </a:cubicBezTo>
                    <a:cubicBezTo>
                      <a:pt x="6" y="4"/>
                      <a:pt x="4" y="1"/>
                      <a:pt x="2" y="0"/>
                    </a:cubicBezTo>
                    <a:cubicBezTo>
                      <a:pt x="0" y="1"/>
                      <a:pt x="0" y="1"/>
                      <a:pt x="0" y="1"/>
                    </a:cubicBezTo>
                    <a:cubicBezTo>
                      <a:pt x="2" y="2"/>
                      <a:pt x="3" y="5"/>
                      <a:pt x="3" y="8"/>
                    </a:cubicBezTo>
                    <a:close/>
                  </a:path>
                </a:pathLst>
              </a:custGeom>
              <a:solidFill>
                <a:srgbClr val="B5331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646" name="Freeform 543"/>
              <p:cNvSpPr/>
              <p:nvPr/>
            </p:nvSpPr>
            <p:spPr bwMode="auto">
              <a:xfrm>
                <a:off x="5101" y="1245"/>
                <a:ext cx="9" cy="5"/>
              </a:xfrm>
              <a:custGeom>
                <a:avLst/>
                <a:gdLst>
                  <a:gd name="T0" fmla="*/ 7 w 9"/>
                  <a:gd name="T1" fmla="*/ 5 h 5"/>
                  <a:gd name="T2" fmla="*/ 9 w 9"/>
                  <a:gd name="T3" fmla="*/ 4 h 5"/>
                  <a:gd name="T4" fmla="*/ 2 w 9"/>
                  <a:gd name="T5" fmla="*/ 0 h 5"/>
                  <a:gd name="T6" fmla="*/ 0 w 9"/>
                  <a:gd name="T7" fmla="*/ 1 h 5"/>
                  <a:gd name="T8" fmla="*/ 7 w 9"/>
                  <a:gd name="T9" fmla="*/ 5 h 5"/>
                </a:gdLst>
                <a:ahLst/>
                <a:cxnLst>
                  <a:cxn ang="0">
                    <a:pos x="T0" y="T1"/>
                  </a:cxn>
                  <a:cxn ang="0">
                    <a:pos x="T2" y="T3"/>
                  </a:cxn>
                  <a:cxn ang="0">
                    <a:pos x="T4" y="T5"/>
                  </a:cxn>
                  <a:cxn ang="0">
                    <a:pos x="T6" y="T7"/>
                  </a:cxn>
                  <a:cxn ang="0">
                    <a:pos x="T8" y="T9"/>
                  </a:cxn>
                </a:cxnLst>
                <a:rect l="0" t="0" r="r" b="b"/>
                <a:pathLst>
                  <a:path w="9" h="5">
                    <a:moveTo>
                      <a:pt x="7" y="5"/>
                    </a:moveTo>
                    <a:lnTo>
                      <a:pt x="9" y="4"/>
                    </a:lnTo>
                    <a:lnTo>
                      <a:pt x="2" y="0"/>
                    </a:lnTo>
                    <a:lnTo>
                      <a:pt x="0" y="1"/>
                    </a:lnTo>
                    <a:lnTo>
                      <a:pt x="7" y="5"/>
                    </a:lnTo>
                    <a:close/>
                  </a:path>
                </a:pathLst>
              </a:custGeom>
              <a:solidFill>
                <a:srgbClr val="B5331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647" name="Freeform 544"/>
              <p:cNvSpPr/>
              <p:nvPr/>
            </p:nvSpPr>
            <p:spPr bwMode="auto">
              <a:xfrm>
                <a:off x="5108" y="1249"/>
                <a:ext cx="2" cy="2"/>
              </a:xfrm>
              <a:custGeom>
                <a:avLst/>
                <a:gdLst>
                  <a:gd name="T0" fmla="*/ 0 w 2"/>
                  <a:gd name="T1" fmla="*/ 2 h 2"/>
                  <a:gd name="T2" fmla="*/ 2 w 2"/>
                  <a:gd name="T3" fmla="*/ 1 h 2"/>
                  <a:gd name="T4" fmla="*/ 2 w 2"/>
                  <a:gd name="T5" fmla="*/ 0 h 2"/>
                  <a:gd name="T6" fmla="*/ 0 w 2"/>
                  <a:gd name="T7" fmla="*/ 1 h 2"/>
                  <a:gd name="T8" fmla="*/ 0 w 2"/>
                  <a:gd name="T9" fmla="*/ 2 h 2"/>
                </a:gdLst>
                <a:ahLst/>
                <a:cxnLst>
                  <a:cxn ang="0">
                    <a:pos x="T0" y="T1"/>
                  </a:cxn>
                  <a:cxn ang="0">
                    <a:pos x="T2" y="T3"/>
                  </a:cxn>
                  <a:cxn ang="0">
                    <a:pos x="T4" y="T5"/>
                  </a:cxn>
                  <a:cxn ang="0">
                    <a:pos x="T6" y="T7"/>
                  </a:cxn>
                  <a:cxn ang="0">
                    <a:pos x="T8" y="T9"/>
                  </a:cxn>
                </a:cxnLst>
                <a:rect l="0" t="0" r="r" b="b"/>
                <a:pathLst>
                  <a:path w="2" h="2">
                    <a:moveTo>
                      <a:pt x="0" y="2"/>
                    </a:moveTo>
                    <a:lnTo>
                      <a:pt x="2" y="1"/>
                    </a:lnTo>
                    <a:lnTo>
                      <a:pt x="2" y="0"/>
                    </a:lnTo>
                    <a:lnTo>
                      <a:pt x="0" y="1"/>
                    </a:lnTo>
                    <a:lnTo>
                      <a:pt x="0" y="2"/>
                    </a:lnTo>
                    <a:close/>
                  </a:path>
                </a:pathLst>
              </a:custGeom>
              <a:solidFill>
                <a:srgbClr val="19300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648" name="Freeform 545"/>
              <p:cNvSpPr/>
              <p:nvPr/>
            </p:nvSpPr>
            <p:spPr bwMode="auto">
              <a:xfrm>
                <a:off x="5088" y="1226"/>
                <a:ext cx="20" cy="25"/>
              </a:xfrm>
              <a:custGeom>
                <a:avLst/>
                <a:gdLst>
                  <a:gd name="T0" fmla="*/ 0 w 20"/>
                  <a:gd name="T1" fmla="*/ 0 h 25"/>
                  <a:gd name="T2" fmla="*/ 0 w 20"/>
                  <a:gd name="T3" fmla="*/ 1 h 25"/>
                  <a:gd name="T4" fmla="*/ 7 w 20"/>
                  <a:gd name="T5" fmla="*/ 5 h 25"/>
                  <a:gd name="T6" fmla="*/ 9 w 20"/>
                  <a:gd name="T7" fmla="*/ 10 h 25"/>
                  <a:gd name="T8" fmla="*/ 9 w 20"/>
                  <a:gd name="T9" fmla="*/ 15 h 25"/>
                  <a:gd name="T10" fmla="*/ 13 w 20"/>
                  <a:gd name="T11" fmla="*/ 21 h 25"/>
                  <a:gd name="T12" fmla="*/ 20 w 20"/>
                  <a:gd name="T13" fmla="*/ 25 h 25"/>
                  <a:gd name="T14" fmla="*/ 20 w 20"/>
                  <a:gd name="T15" fmla="*/ 24 h 25"/>
                  <a:gd name="T16" fmla="*/ 13 w 20"/>
                  <a:gd name="T17" fmla="*/ 20 h 25"/>
                  <a:gd name="T18" fmla="*/ 10 w 20"/>
                  <a:gd name="T19" fmla="*/ 15 h 25"/>
                  <a:gd name="T20" fmla="*/ 10 w 20"/>
                  <a:gd name="T21" fmla="*/ 11 h 25"/>
                  <a:gd name="T22" fmla="*/ 7 w 20"/>
                  <a:gd name="T23" fmla="*/ 4 h 25"/>
                  <a:gd name="T24" fmla="*/ 0 w 20"/>
                  <a:gd name="T25"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 h="25">
                    <a:moveTo>
                      <a:pt x="0" y="0"/>
                    </a:moveTo>
                    <a:cubicBezTo>
                      <a:pt x="0" y="1"/>
                      <a:pt x="0" y="1"/>
                      <a:pt x="0" y="1"/>
                    </a:cubicBezTo>
                    <a:cubicBezTo>
                      <a:pt x="7" y="5"/>
                      <a:pt x="7" y="5"/>
                      <a:pt x="7" y="5"/>
                    </a:cubicBezTo>
                    <a:cubicBezTo>
                      <a:pt x="8" y="6"/>
                      <a:pt x="9" y="8"/>
                      <a:pt x="9" y="10"/>
                    </a:cubicBezTo>
                    <a:cubicBezTo>
                      <a:pt x="9" y="15"/>
                      <a:pt x="9" y="15"/>
                      <a:pt x="9" y="15"/>
                    </a:cubicBezTo>
                    <a:cubicBezTo>
                      <a:pt x="9" y="17"/>
                      <a:pt x="11" y="20"/>
                      <a:pt x="13" y="21"/>
                    </a:cubicBezTo>
                    <a:cubicBezTo>
                      <a:pt x="20" y="25"/>
                      <a:pt x="20" y="25"/>
                      <a:pt x="20" y="25"/>
                    </a:cubicBezTo>
                    <a:cubicBezTo>
                      <a:pt x="20" y="24"/>
                      <a:pt x="20" y="24"/>
                      <a:pt x="20" y="24"/>
                    </a:cubicBezTo>
                    <a:cubicBezTo>
                      <a:pt x="13" y="20"/>
                      <a:pt x="13" y="20"/>
                      <a:pt x="13" y="20"/>
                    </a:cubicBezTo>
                    <a:cubicBezTo>
                      <a:pt x="12" y="19"/>
                      <a:pt x="10" y="17"/>
                      <a:pt x="10" y="15"/>
                    </a:cubicBezTo>
                    <a:cubicBezTo>
                      <a:pt x="10" y="11"/>
                      <a:pt x="10" y="11"/>
                      <a:pt x="10" y="11"/>
                    </a:cubicBezTo>
                    <a:cubicBezTo>
                      <a:pt x="10" y="8"/>
                      <a:pt x="9" y="5"/>
                      <a:pt x="7" y="4"/>
                    </a:cubicBezTo>
                    <a:lnTo>
                      <a:pt x="0" y="0"/>
                    </a:lnTo>
                    <a:close/>
                  </a:path>
                </a:pathLst>
              </a:custGeom>
              <a:solidFill>
                <a:srgbClr val="CC431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649" name="Freeform 546"/>
              <p:cNvSpPr/>
              <p:nvPr/>
            </p:nvSpPr>
            <p:spPr bwMode="auto">
              <a:xfrm>
                <a:off x="5078" y="1223"/>
                <a:ext cx="2" cy="5"/>
              </a:xfrm>
              <a:custGeom>
                <a:avLst/>
                <a:gdLst>
                  <a:gd name="T0" fmla="*/ 0 w 2"/>
                  <a:gd name="T1" fmla="*/ 0 h 5"/>
                  <a:gd name="T2" fmla="*/ 0 w 2"/>
                  <a:gd name="T3" fmla="*/ 2 h 5"/>
                  <a:gd name="T4" fmla="*/ 2 w 2"/>
                  <a:gd name="T5" fmla="*/ 5 h 5"/>
                  <a:gd name="T6" fmla="*/ 2 w 2"/>
                  <a:gd name="T7" fmla="*/ 2 h 5"/>
                  <a:gd name="T8" fmla="*/ 0 w 2"/>
                  <a:gd name="T9" fmla="*/ 0 h 5"/>
                </a:gdLst>
                <a:ahLst/>
                <a:cxnLst>
                  <a:cxn ang="0">
                    <a:pos x="T0" y="T1"/>
                  </a:cxn>
                  <a:cxn ang="0">
                    <a:pos x="T2" y="T3"/>
                  </a:cxn>
                  <a:cxn ang="0">
                    <a:pos x="T4" y="T5"/>
                  </a:cxn>
                  <a:cxn ang="0">
                    <a:pos x="T6" y="T7"/>
                  </a:cxn>
                  <a:cxn ang="0">
                    <a:pos x="T8" y="T9"/>
                  </a:cxn>
                </a:cxnLst>
                <a:rect l="0" t="0" r="r" b="b"/>
                <a:pathLst>
                  <a:path w="2" h="5">
                    <a:moveTo>
                      <a:pt x="0" y="0"/>
                    </a:moveTo>
                    <a:cubicBezTo>
                      <a:pt x="0" y="2"/>
                      <a:pt x="0" y="2"/>
                      <a:pt x="0" y="2"/>
                    </a:cubicBezTo>
                    <a:cubicBezTo>
                      <a:pt x="0" y="3"/>
                      <a:pt x="0" y="4"/>
                      <a:pt x="2" y="5"/>
                    </a:cubicBezTo>
                    <a:cubicBezTo>
                      <a:pt x="2" y="2"/>
                      <a:pt x="2" y="2"/>
                      <a:pt x="2" y="2"/>
                    </a:cubicBezTo>
                    <a:cubicBezTo>
                      <a:pt x="0" y="2"/>
                      <a:pt x="0" y="1"/>
                      <a:pt x="0" y="0"/>
                    </a:cubicBezTo>
                    <a:close/>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650" name="Freeform 547"/>
              <p:cNvSpPr/>
              <p:nvPr/>
            </p:nvSpPr>
            <p:spPr bwMode="auto">
              <a:xfrm>
                <a:off x="5101" y="1225"/>
                <a:ext cx="0" cy="3"/>
              </a:xfrm>
              <a:custGeom>
                <a:avLst/>
                <a:gdLst>
                  <a:gd name="T0" fmla="*/ 2 h 3"/>
                  <a:gd name="T1" fmla="*/ 0 h 3"/>
                  <a:gd name="T2" fmla="*/ 1 h 3"/>
                  <a:gd name="T3" fmla="*/ 3 h 3"/>
                  <a:gd name="T4" fmla="*/ 2 h 3"/>
                </a:gdLst>
                <a:ahLst/>
                <a:cxnLst>
                  <a:cxn ang="0">
                    <a:pos x="0" y="T0"/>
                  </a:cxn>
                  <a:cxn ang="0">
                    <a:pos x="0" y="T1"/>
                  </a:cxn>
                  <a:cxn ang="0">
                    <a:pos x="0" y="T2"/>
                  </a:cxn>
                  <a:cxn ang="0">
                    <a:pos x="0" y="T3"/>
                  </a:cxn>
                  <a:cxn ang="0">
                    <a:pos x="0" y="T4"/>
                  </a:cxn>
                </a:cxnLst>
                <a:rect l="0" t="0" r="r" b="b"/>
                <a:pathLst>
                  <a:path h="3">
                    <a:moveTo>
                      <a:pt x="0" y="2"/>
                    </a:moveTo>
                    <a:lnTo>
                      <a:pt x="0" y="0"/>
                    </a:lnTo>
                    <a:lnTo>
                      <a:pt x="0" y="1"/>
                    </a:lnTo>
                    <a:lnTo>
                      <a:pt x="0" y="3"/>
                    </a:lnTo>
                    <a:lnTo>
                      <a:pt x="0" y="2"/>
                    </a:lnTo>
                    <a:close/>
                  </a:path>
                </a:pathLst>
              </a:custGeom>
              <a:solidFill>
                <a:srgbClr val="4E4E4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651" name="Freeform 548"/>
              <p:cNvSpPr/>
              <p:nvPr/>
            </p:nvSpPr>
            <p:spPr bwMode="auto">
              <a:xfrm>
                <a:off x="5101" y="1225"/>
                <a:ext cx="0" cy="3"/>
              </a:xfrm>
              <a:custGeom>
                <a:avLst/>
                <a:gdLst>
                  <a:gd name="T0" fmla="*/ 1 h 3"/>
                  <a:gd name="T1" fmla="*/ 3 h 3"/>
                  <a:gd name="T2" fmla="*/ 2 h 3"/>
                  <a:gd name="T3" fmla="*/ 0 h 3"/>
                  <a:gd name="T4" fmla="*/ 1 h 3"/>
                </a:gdLst>
                <a:ahLst/>
                <a:cxnLst>
                  <a:cxn ang="0">
                    <a:pos x="0" y="T0"/>
                  </a:cxn>
                  <a:cxn ang="0">
                    <a:pos x="0" y="T1"/>
                  </a:cxn>
                  <a:cxn ang="0">
                    <a:pos x="0" y="T2"/>
                  </a:cxn>
                  <a:cxn ang="0">
                    <a:pos x="0" y="T3"/>
                  </a:cxn>
                  <a:cxn ang="0">
                    <a:pos x="0" y="T4"/>
                  </a:cxn>
                </a:cxnLst>
                <a:rect l="0" t="0" r="r" b="b"/>
                <a:pathLst>
                  <a:path h="3">
                    <a:moveTo>
                      <a:pt x="0" y="1"/>
                    </a:moveTo>
                    <a:lnTo>
                      <a:pt x="0" y="3"/>
                    </a:lnTo>
                    <a:lnTo>
                      <a:pt x="0" y="2"/>
                    </a:lnTo>
                    <a:lnTo>
                      <a:pt x="0" y="0"/>
                    </a:lnTo>
                    <a:lnTo>
                      <a:pt x="0" y="1"/>
                    </a:lnTo>
                    <a:close/>
                  </a:path>
                </a:pathLst>
              </a:custGeom>
              <a:solidFill>
                <a:srgbClr val="4E4E4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652" name="Freeform 549"/>
              <p:cNvSpPr/>
              <p:nvPr/>
            </p:nvSpPr>
            <p:spPr bwMode="auto">
              <a:xfrm>
                <a:off x="5080" y="1225"/>
                <a:ext cx="10" cy="8"/>
              </a:xfrm>
              <a:custGeom>
                <a:avLst/>
                <a:gdLst>
                  <a:gd name="T0" fmla="*/ 0 w 10"/>
                  <a:gd name="T1" fmla="*/ 0 h 8"/>
                  <a:gd name="T2" fmla="*/ 0 w 10"/>
                  <a:gd name="T3" fmla="*/ 3 h 8"/>
                  <a:gd name="T4" fmla="*/ 10 w 10"/>
                  <a:gd name="T5" fmla="*/ 8 h 8"/>
                  <a:gd name="T6" fmla="*/ 10 w 10"/>
                  <a:gd name="T7" fmla="*/ 6 h 8"/>
                  <a:gd name="T8" fmla="*/ 0 w 10"/>
                  <a:gd name="T9" fmla="*/ 0 h 8"/>
                </a:gdLst>
                <a:ahLst/>
                <a:cxnLst>
                  <a:cxn ang="0">
                    <a:pos x="T0" y="T1"/>
                  </a:cxn>
                  <a:cxn ang="0">
                    <a:pos x="T2" y="T3"/>
                  </a:cxn>
                  <a:cxn ang="0">
                    <a:pos x="T4" y="T5"/>
                  </a:cxn>
                  <a:cxn ang="0">
                    <a:pos x="T6" y="T7"/>
                  </a:cxn>
                  <a:cxn ang="0">
                    <a:pos x="T8" y="T9"/>
                  </a:cxn>
                </a:cxnLst>
                <a:rect l="0" t="0" r="r" b="b"/>
                <a:pathLst>
                  <a:path w="10" h="8">
                    <a:moveTo>
                      <a:pt x="0" y="0"/>
                    </a:moveTo>
                    <a:lnTo>
                      <a:pt x="0" y="3"/>
                    </a:lnTo>
                    <a:lnTo>
                      <a:pt x="10" y="8"/>
                    </a:lnTo>
                    <a:lnTo>
                      <a:pt x="10" y="6"/>
                    </a:lnTo>
                    <a:lnTo>
                      <a:pt x="0" y="0"/>
                    </a:lnTo>
                    <a:close/>
                  </a:path>
                </a:pathLst>
              </a:custGeom>
              <a:solidFill>
                <a:srgbClr val="4F4F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653" name="Freeform 550"/>
              <p:cNvSpPr/>
              <p:nvPr/>
            </p:nvSpPr>
            <p:spPr bwMode="auto">
              <a:xfrm>
                <a:off x="5091" y="1226"/>
                <a:ext cx="10" cy="7"/>
              </a:xfrm>
              <a:custGeom>
                <a:avLst/>
                <a:gdLst>
                  <a:gd name="T0" fmla="*/ 0 w 10"/>
                  <a:gd name="T1" fmla="*/ 5 h 7"/>
                  <a:gd name="T2" fmla="*/ 0 w 10"/>
                  <a:gd name="T3" fmla="*/ 7 h 7"/>
                  <a:gd name="T4" fmla="*/ 10 w 10"/>
                  <a:gd name="T5" fmla="*/ 2 h 7"/>
                  <a:gd name="T6" fmla="*/ 10 w 10"/>
                  <a:gd name="T7" fmla="*/ 0 h 7"/>
                  <a:gd name="T8" fmla="*/ 0 w 10"/>
                  <a:gd name="T9" fmla="*/ 5 h 7"/>
                </a:gdLst>
                <a:ahLst/>
                <a:cxnLst>
                  <a:cxn ang="0">
                    <a:pos x="T0" y="T1"/>
                  </a:cxn>
                  <a:cxn ang="0">
                    <a:pos x="T2" y="T3"/>
                  </a:cxn>
                  <a:cxn ang="0">
                    <a:pos x="T4" y="T5"/>
                  </a:cxn>
                  <a:cxn ang="0">
                    <a:pos x="T6" y="T7"/>
                  </a:cxn>
                  <a:cxn ang="0">
                    <a:pos x="T8" y="T9"/>
                  </a:cxn>
                </a:cxnLst>
                <a:rect l="0" t="0" r="r" b="b"/>
                <a:pathLst>
                  <a:path w="10" h="7">
                    <a:moveTo>
                      <a:pt x="0" y="5"/>
                    </a:moveTo>
                    <a:lnTo>
                      <a:pt x="0" y="7"/>
                    </a:lnTo>
                    <a:lnTo>
                      <a:pt x="10" y="2"/>
                    </a:lnTo>
                    <a:lnTo>
                      <a:pt x="10" y="0"/>
                    </a:lnTo>
                    <a:lnTo>
                      <a:pt x="0" y="5"/>
                    </a:lnTo>
                    <a:close/>
                  </a:path>
                </a:pathLst>
              </a:custGeom>
              <a:solidFill>
                <a:srgbClr val="4F4F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654" name="Freeform 551"/>
              <p:cNvSpPr/>
              <p:nvPr/>
            </p:nvSpPr>
            <p:spPr bwMode="auto">
              <a:xfrm>
                <a:off x="5090" y="1231"/>
                <a:ext cx="1" cy="3"/>
              </a:xfrm>
              <a:custGeom>
                <a:avLst/>
                <a:gdLst>
                  <a:gd name="T0" fmla="*/ 0 w 1"/>
                  <a:gd name="T1" fmla="*/ 0 h 3"/>
                  <a:gd name="T2" fmla="*/ 0 w 1"/>
                  <a:gd name="T3" fmla="*/ 2 h 3"/>
                  <a:gd name="T4" fmla="*/ 1 w 1"/>
                  <a:gd name="T5" fmla="*/ 2 h 3"/>
                  <a:gd name="T6" fmla="*/ 1 w 1"/>
                  <a:gd name="T7" fmla="*/ 0 h 3"/>
                  <a:gd name="T8" fmla="*/ 0 w 1"/>
                  <a:gd name="T9" fmla="*/ 0 h 3"/>
                </a:gdLst>
                <a:ahLst/>
                <a:cxnLst>
                  <a:cxn ang="0">
                    <a:pos x="T0" y="T1"/>
                  </a:cxn>
                  <a:cxn ang="0">
                    <a:pos x="T2" y="T3"/>
                  </a:cxn>
                  <a:cxn ang="0">
                    <a:pos x="T4" y="T5"/>
                  </a:cxn>
                  <a:cxn ang="0">
                    <a:pos x="T6" y="T7"/>
                  </a:cxn>
                  <a:cxn ang="0">
                    <a:pos x="T8" y="T9"/>
                  </a:cxn>
                </a:cxnLst>
                <a:rect l="0" t="0" r="r" b="b"/>
                <a:pathLst>
                  <a:path w="1" h="3">
                    <a:moveTo>
                      <a:pt x="0" y="0"/>
                    </a:moveTo>
                    <a:cubicBezTo>
                      <a:pt x="0" y="2"/>
                      <a:pt x="0" y="2"/>
                      <a:pt x="0" y="2"/>
                    </a:cubicBezTo>
                    <a:cubicBezTo>
                      <a:pt x="0" y="3"/>
                      <a:pt x="1" y="3"/>
                      <a:pt x="1" y="2"/>
                    </a:cubicBezTo>
                    <a:cubicBezTo>
                      <a:pt x="1" y="0"/>
                      <a:pt x="1" y="0"/>
                      <a:pt x="1" y="0"/>
                    </a:cubicBezTo>
                    <a:cubicBezTo>
                      <a:pt x="1" y="0"/>
                      <a:pt x="0" y="0"/>
                      <a:pt x="0" y="0"/>
                    </a:cubicBezTo>
                    <a:close/>
                  </a:path>
                </a:pathLst>
              </a:custGeom>
              <a:solidFill>
                <a:srgbClr val="4F4F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655" name="Freeform 552"/>
              <p:cNvSpPr/>
              <p:nvPr/>
            </p:nvSpPr>
            <p:spPr bwMode="auto">
              <a:xfrm>
                <a:off x="5090" y="1231"/>
                <a:ext cx="1" cy="3"/>
              </a:xfrm>
              <a:custGeom>
                <a:avLst/>
                <a:gdLst>
                  <a:gd name="T0" fmla="*/ 0 w 1"/>
                  <a:gd name="T1" fmla="*/ 0 h 3"/>
                  <a:gd name="T2" fmla="*/ 0 w 1"/>
                  <a:gd name="T3" fmla="*/ 2 h 3"/>
                  <a:gd name="T4" fmla="*/ 1 w 1"/>
                  <a:gd name="T5" fmla="*/ 2 h 3"/>
                  <a:gd name="T6" fmla="*/ 1 w 1"/>
                  <a:gd name="T7" fmla="*/ 0 h 3"/>
                  <a:gd name="T8" fmla="*/ 0 w 1"/>
                  <a:gd name="T9" fmla="*/ 0 h 3"/>
                </a:gdLst>
                <a:ahLst/>
                <a:cxnLst>
                  <a:cxn ang="0">
                    <a:pos x="T0" y="T1"/>
                  </a:cxn>
                  <a:cxn ang="0">
                    <a:pos x="T2" y="T3"/>
                  </a:cxn>
                  <a:cxn ang="0">
                    <a:pos x="T4" y="T5"/>
                  </a:cxn>
                  <a:cxn ang="0">
                    <a:pos x="T6" y="T7"/>
                  </a:cxn>
                  <a:cxn ang="0">
                    <a:pos x="T8" y="T9"/>
                  </a:cxn>
                </a:cxnLst>
                <a:rect l="0" t="0" r="r" b="b"/>
                <a:pathLst>
                  <a:path w="1" h="3">
                    <a:moveTo>
                      <a:pt x="0" y="0"/>
                    </a:moveTo>
                    <a:cubicBezTo>
                      <a:pt x="0" y="2"/>
                      <a:pt x="0" y="2"/>
                      <a:pt x="0" y="2"/>
                    </a:cubicBezTo>
                    <a:cubicBezTo>
                      <a:pt x="0" y="3"/>
                      <a:pt x="1" y="3"/>
                      <a:pt x="1" y="2"/>
                    </a:cubicBezTo>
                    <a:cubicBezTo>
                      <a:pt x="1" y="0"/>
                      <a:pt x="1" y="0"/>
                      <a:pt x="1" y="0"/>
                    </a:cubicBezTo>
                    <a:cubicBezTo>
                      <a:pt x="1" y="0"/>
                      <a:pt x="0" y="0"/>
                      <a:pt x="0" y="0"/>
                    </a:cubicBezTo>
                    <a:close/>
                  </a:path>
                </a:pathLst>
              </a:custGeom>
              <a:solidFill>
                <a:srgbClr val="4F4F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656" name="Freeform 553"/>
              <p:cNvSpPr/>
              <p:nvPr/>
            </p:nvSpPr>
            <p:spPr bwMode="auto">
              <a:xfrm>
                <a:off x="5077" y="1217"/>
                <a:ext cx="24" cy="14"/>
              </a:xfrm>
              <a:custGeom>
                <a:avLst/>
                <a:gdLst>
                  <a:gd name="T0" fmla="*/ 3 w 24"/>
                  <a:gd name="T1" fmla="*/ 3 h 14"/>
                  <a:gd name="T2" fmla="*/ 3 w 24"/>
                  <a:gd name="T3" fmla="*/ 8 h 14"/>
                  <a:gd name="T4" fmla="*/ 13 w 24"/>
                  <a:gd name="T5" fmla="*/ 14 h 14"/>
                  <a:gd name="T6" fmla="*/ 14 w 24"/>
                  <a:gd name="T7" fmla="*/ 14 h 14"/>
                  <a:gd name="T8" fmla="*/ 24 w 24"/>
                  <a:gd name="T9" fmla="*/ 9 h 14"/>
                  <a:gd name="T10" fmla="*/ 24 w 24"/>
                  <a:gd name="T11" fmla="*/ 7 h 14"/>
                  <a:gd name="T12" fmla="*/ 14 w 24"/>
                  <a:gd name="T13" fmla="*/ 2 h 14"/>
                  <a:gd name="T14" fmla="*/ 5 w 24"/>
                  <a:gd name="T15" fmla="*/ 2 h 14"/>
                  <a:gd name="T16" fmla="*/ 3 w 24"/>
                  <a:gd name="T17"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14">
                    <a:moveTo>
                      <a:pt x="3" y="3"/>
                    </a:moveTo>
                    <a:cubicBezTo>
                      <a:pt x="0" y="5"/>
                      <a:pt x="0" y="7"/>
                      <a:pt x="3" y="8"/>
                    </a:cubicBezTo>
                    <a:cubicBezTo>
                      <a:pt x="13" y="14"/>
                      <a:pt x="13" y="14"/>
                      <a:pt x="13" y="14"/>
                    </a:cubicBezTo>
                    <a:cubicBezTo>
                      <a:pt x="13" y="14"/>
                      <a:pt x="14" y="14"/>
                      <a:pt x="14" y="14"/>
                    </a:cubicBezTo>
                    <a:cubicBezTo>
                      <a:pt x="24" y="9"/>
                      <a:pt x="24" y="9"/>
                      <a:pt x="24" y="9"/>
                    </a:cubicBezTo>
                    <a:cubicBezTo>
                      <a:pt x="24" y="8"/>
                      <a:pt x="24" y="8"/>
                      <a:pt x="24" y="7"/>
                    </a:cubicBezTo>
                    <a:cubicBezTo>
                      <a:pt x="14" y="2"/>
                      <a:pt x="14" y="2"/>
                      <a:pt x="14" y="2"/>
                    </a:cubicBezTo>
                    <a:cubicBezTo>
                      <a:pt x="12" y="0"/>
                      <a:pt x="8" y="0"/>
                      <a:pt x="5" y="2"/>
                    </a:cubicBezTo>
                    <a:lnTo>
                      <a:pt x="3" y="3"/>
                    </a:lnTo>
                    <a:close/>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657" name="Freeform 554"/>
              <p:cNvSpPr/>
              <p:nvPr/>
            </p:nvSpPr>
            <p:spPr bwMode="auto">
              <a:xfrm>
                <a:off x="5043" y="1198"/>
                <a:ext cx="52" cy="42"/>
              </a:xfrm>
              <a:custGeom>
                <a:avLst/>
                <a:gdLst>
                  <a:gd name="T0" fmla="*/ 26 w 52"/>
                  <a:gd name="T1" fmla="*/ 6 h 42"/>
                  <a:gd name="T2" fmla="*/ 24 w 52"/>
                  <a:gd name="T3" fmla="*/ 11 h 42"/>
                  <a:gd name="T4" fmla="*/ 10 w 52"/>
                  <a:gd name="T5" fmla="*/ 22 h 42"/>
                  <a:gd name="T6" fmla="*/ 1 w 52"/>
                  <a:gd name="T7" fmla="*/ 30 h 42"/>
                  <a:gd name="T8" fmla="*/ 0 w 52"/>
                  <a:gd name="T9" fmla="*/ 35 h 42"/>
                  <a:gd name="T10" fmla="*/ 1 w 52"/>
                  <a:gd name="T11" fmla="*/ 39 h 42"/>
                  <a:gd name="T12" fmla="*/ 9 w 52"/>
                  <a:gd name="T13" fmla="*/ 42 h 42"/>
                  <a:gd name="T14" fmla="*/ 25 w 52"/>
                  <a:gd name="T15" fmla="*/ 36 h 42"/>
                  <a:gd name="T16" fmla="*/ 52 w 52"/>
                  <a:gd name="T17" fmla="*/ 20 h 42"/>
                  <a:gd name="T18" fmla="*/ 52 w 52"/>
                  <a:gd name="T19" fmla="*/ 16 h 42"/>
                  <a:gd name="T20" fmla="*/ 47 w 52"/>
                  <a:gd name="T21" fmla="*/ 0 h 42"/>
                  <a:gd name="T22" fmla="*/ 26 w 52"/>
                  <a:gd name="T23" fmla="*/ 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2" h="42">
                    <a:moveTo>
                      <a:pt x="26" y="6"/>
                    </a:moveTo>
                    <a:cubicBezTo>
                      <a:pt x="24" y="11"/>
                      <a:pt x="24" y="11"/>
                      <a:pt x="24" y="11"/>
                    </a:cubicBezTo>
                    <a:cubicBezTo>
                      <a:pt x="10" y="22"/>
                      <a:pt x="10" y="22"/>
                      <a:pt x="10" y="22"/>
                    </a:cubicBezTo>
                    <a:cubicBezTo>
                      <a:pt x="10" y="22"/>
                      <a:pt x="4" y="27"/>
                      <a:pt x="1" y="30"/>
                    </a:cubicBezTo>
                    <a:cubicBezTo>
                      <a:pt x="0" y="31"/>
                      <a:pt x="0" y="34"/>
                      <a:pt x="0" y="35"/>
                    </a:cubicBezTo>
                    <a:cubicBezTo>
                      <a:pt x="0" y="36"/>
                      <a:pt x="1" y="39"/>
                      <a:pt x="1" y="39"/>
                    </a:cubicBezTo>
                    <a:cubicBezTo>
                      <a:pt x="3" y="41"/>
                      <a:pt x="6" y="41"/>
                      <a:pt x="9" y="42"/>
                    </a:cubicBezTo>
                    <a:cubicBezTo>
                      <a:pt x="17" y="42"/>
                      <a:pt x="25" y="36"/>
                      <a:pt x="25" y="36"/>
                    </a:cubicBezTo>
                    <a:cubicBezTo>
                      <a:pt x="26" y="35"/>
                      <a:pt x="52" y="20"/>
                      <a:pt x="52" y="20"/>
                    </a:cubicBezTo>
                    <a:cubicBezTo>
                      <a:pt x="52" y="20"/>
                      <a:pt x="52" y="18"/>
                      <a:pt x="52" y="16"/>
                    </a:cubicBezTo>
                    <a:cubicBezTo>
                      <a:pt x="51" y="6"/>
                      <a:pt x="47" y="0"/>
                      <a:pt x="47" y="0"/>
                    </a:cubicBezTo>
                    <a:lnTo>
                      <a:pt x="26" y="6"/>
                    </a:lnTo>
                    <a:close/>
                  </a:path>
                </a:pathLst>
              </a:custGeom>
              <a:solidFill>
                <a:srgbClr val="269FC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658" name="Freeform 555"/>
              <p:cNvSpPr/>
              <p:nvPr/>
            </p:nvSpPr>
            <p:spPr bwMode="auto">
              <a:xfrm>
                <a:off x="5056" y="1216"/>
                <a:ext cx="13" cy="7"/>
              </a:xfrm>
              <a:custGeom>
                <a:avLst/>
                <a:gdLst>
                  <a:gd name="T0" fmla="*/ 13 w 13"/>
                  <a:gd name="T1" fmla="*/ 7 h 7"/>
                  <a:gd name="T2" fmla="*/ 13 w 13"/>
                  <a:gd name="T3" fmla="*/ 7 h 7"/>
                  <a:gd name="T4" fmla="*/ 13 w 13"/>
                  <a:gd name="T5" fmla="*/ 6 h 7"/>
                  <a:gd name="T6" fmla="*/ 6 w 13"/>
                  <a:gd name="T7" fmla="*/ 1 h 7"/>
                  <a:gd name="T8" fmla="*/ 0 w 13"/>
                  <a:gd name="T9" fmla="*/ 1 h 7"/>
                  <a:gd name="T10" fmla="*/ 0 w 13"/>
                  <a:gd name="T11" fmla="*/ 1 h 7"/>
                  <a:gd name="T12" fmla="*/ 0 w 13"/>
                  <a:gd name="T13" fmla="*/ 2 h 7"/>
                  <a:gd name="T14" fmla="*/ 6 w 13"/>
                  <a:gd name="T15" fmla="*/ 2 h 7"/>
                  <a:gd name="T16" fmla="*/ 13 w 13"/>
                  <a:gd name="T17"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7">
                    <a:moveTo>
                      <a:pt x="13" y="7"/>
                    </a:moveTo>
                    <a:cubicBezTo>
                      <a:pt x="13" y="7"/>
                      <a:pt x="13" y="7"/>
                      <a:pt x="13" y="7"/>
                    </a:cubicBezTo>
                    <a:cubicBezTo>
                      <a:pt x="13" y="6"/>
                      <a:pt x="13" y="6"/>
                      <a:pt x="13" y="6"/>
                    </a:cubicBezTo>
                    <a:cubicBezTo>
                      <a:pt x="13" y="5"/>
                      <a:pt x="9" y="2"/>
                      <a:pt x="6" y="1"/>
                    </a:cubicBezTo>
                    <a:cubicBezTo>
                      <a:pt x="3" y="0"/>
                      <a:pt x="1" y="0"/>
                      <a:pt x="0" y="1"/>
                    </a:cubicBezTo>
                    <a:cubicBezTo>
                      <a:pt x="0" y="1"/>
                      <a:pt x="0" y="1"/>
                      <a:pt x="0" y="1"/>
                    </a:cubicBezTo>
                    <a:cubicBezTo>
                      <a:pt x="0" y="2"/>
                      <a:pt x="0" y="2"/>
                      <a:pt x="0" y="2"/>
                    </a:cubicBezTo>
                    <a:cubicBezTo>
                      <a:pt x="1" y="1"/>
                      <a:pt x="3" y="1"/>
                      <a:pt x="6" y="2"/>
                    </a:cubicBezTo>
                    <a:cubicBezTo>
                      <a:pt x="8" y="3"/>
                      <a:pt x="11" y="6"/>
                      <a:pt x="13" y="7"/>
                    </a:cubicBezTo>
                    <a:close/>
                  </a:path>
                </a:pathLst>
              </a:custGeom>
              <a:solidFill>
                <a:srgbClr val="D5DFE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659" name="Freeform 556"/>
              <p:cNvSpPr/>
              <p:nvPr/>
            </p:nvSpPr>
            <p:spPr bwMode="auto">
              <a:xfrm>
                <a:off x="5053" y="1218"/>
                <a:ext cx="14" cy="7"/>
              </a:xfrm>
              <a:custGeom>
                <a:avLst/>
                <a:gdLst>
                  <a:gd name="T0" fmla="*/ 13 w 14"/>
                  <a:gd name="T1" fmla="*/ 7 h 7"/>
                  <a:gd name="T2" fmla="*/ 13 w 14"/>
                  <a:gd name="T3" fmla="*/ 7 h 7"/>
                  <a:gd name="T4" fmla="*/ 14 w 14"/>
                  <a:gd name="T5" fmla="*/ 6 h 7"/>
                  <a:gd name="T6" fmla="*/ 6 w 14"/>
                  <a:gd name="T7" fmla="*/ 1 h 7"/>
                  <a:gd name="T8" fmla="*/ 0 w 14"/>
                  <a:gd name="T9" fmla="*/ 1 h 7"/>
                  <a:gd name="T10" fmla="*/ 0 w 14"/>
                  <a:gd name="T11" fmla="*/ 2 h 7"/>
                  <a:gd name="T12" fmla="*/ 0 w 14"/>
                  <a:gd name="T13" fmla="*/ 2 h 7"/>
                  <a:gd name="T14" fmla="*/ 6 w 14"/>
                  <a:gd name="T15" fmla="*/ 2 h 7"/>
                  <a:gd name="T16" fmla="*/ 13 w 14"/>
                  <a:gd name="T17"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7">
                    <a:moveTo>
                      <a:pt x="13" y="7"/>
                    </a:moveTo>
                    <a:cubicBezTo>
                      <a:pt x="13" y="7"/>
                      <a:pt x="13" y="7"/>
                      <a:pt x="13" y="7"/>
                    </a:cubicBezTo>
                    <a:cubicBezTo>
                      <a:pt x="14" y="6"/>
                      <a:pt x="14" y="6"/>
                      <a:pt x="14" y="6"/>
                    </a:cubicBezTo>
                    <a:cubicBezTo>
                      <a:pt x="13" y="5"/>
                      <a:pt x="9" y="3"/>
                      <a:pt x="6" y="1"/>
                    </a:cubicBezTo>
                    <a:cubicBezTo>
                      <a:pt x="3" y="0"/>
                      <a:pt x="1" y="1"/>
                      <a:pt x="0" y="1"/>
                    </a:cubicBezTo>
                    <a:cubicBezTo>
                      <a:pt x="0" y="2"/>
                      <a:pt x="0" y="2"/>
                      <a:pt x="0" y="2"/>
                    </a:cubicBezTo>
                    <a:cubicBezTo>
                      <a:pt x="0" y="2"/>
                      <a:pt x="0" y="2"/>
                      <a:pt x="0" y="2"/>
                    </a:cubicBezTo>
                    <a:cubicBezTo>
                      <a:pt x="1" y="2"/>
                      <a:pt x="3" y="1"/>
                      <a:pt x="6" y="2"/>
                    </a:cubicBezTo>
                    <a:cubicBezTo>
                      <a:pt x="9" y="3"/>
                      <a:pt x="12" y="6"/>
                      <a:pt x="13" y="7"/>
                    </a:cubicBezTo>
                    <a:close/>
                  </a:path>
                </a:pathLst>
              </a:custGeom>
              <a:solidFill>
                <a:srgbClr val="D5DFE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660" name="Freeform 557"/>
              <p:cNvSpPr/>
              <p:nvPr/>
            </p:nvSpPr>
            <p:spPr bwMode="auto">
              <a:xfrm>
                <a:off x="5050" y="1221"/>
                <a:ext cx="14" cy="6"/>
              </a:xfrm>
              <a:custGeom>
                <a:avLst/>
                <a:gdLst>
                  <a:gd name="T0" fmla="*/ 13 w 14"/>
                  <a:gd name="T1" fmla="*/ 6 h 6"/>
                  <a:gd name="T2" fmla="*/ 14 w 14"/>
                  <a:gd name="T3" fmla="*/ 6 h 6"/>
                  <a:gd name="T4" fmla="*/ 14 w 14"/>
                  <a:gd name="T5" fmla="*/ 5 h 6"/>
                  <a:gd name="T6" fmla="*/ 6 w 14"/>
                  <a:gd name="T7" fmla="*/ 1 h 6"/>
                  <a:gd name="T8" fmla="*/ 0 w 14"/>
                  <a:gd name="T9" fmla="*/ 1 h 6"/>
                  <a:gd name="T10" fmla="*/ 0 w 14"/>
                  <a:gd name="T11" fmla="*/ 2 h 6"/>
                  <a:gd name="T12" fmla="*/ 1 w 14"/>
                  <a:gd name="T13" fmla="*/ 2 h 6"/>
                  <a:gd name="T14" fmla="*/ 6 w 14"/>
                  <a:gd name="T15" fmla="*/ 2 h 6"/>
                  <a:gd name="T16" fmla="*/ 13 w 14"/>
                  <a:gd name="T17"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6">
                    <a:moveTo>
                      <a:pt x="13" y="6"/>
                    </a:moveTo>
                    <a:cubicBezTo>
                      <a:pt x="14" y="6"/>
                      <a:pt x="14" y="6"/>
                      <a:pt x="14" y="6"/>
                    </a:cubicBezTo>
                    <a:cubicBezTo>
                      <a:pt x="14" y="5"/>
                      <a:pt x="14" y="5"/>
                      <a:pt x="14" y="5"/>
                    </a:cubicBezTo>
                    <a:cubicBezTo>
                      <a:pt x="13" y="4"/>
                      <a:pt x="10" y="2"/>
                      <a:pt x="6" y="1"/>
                    </a:cubicBezTo>
                    <a:cubicBezTo>
                      <a:pt x="4" y="0"/>
                      <a:pt x="1" y="0"/>
                      <a:pt x="0" y="1"/>
                    </a:cubicBezTo>
                    <a:cubicBezTo>
                      <a:pt x="0" y="2"/>
                      <a:pt x="0" y="2"/>
                      <a:pt x="0" y="2"/>
                    </a:cubicBezTo>
                    <a:cubicBezTo>
                      <a:pt x="1" y="2"/>
                      <a:pt x="1" y="2"/>
                      <a:pt x="1" y="2"/>
                    </a:cubicBezTo>
                    <a:cubicBezTo>
                      <a:pt x="2" y="1"/>
                      <a:pt x="4" y="1"/>
                      <a:pt x="6" y="2"/>
                    </a:cubicBezTo>
                    <a:cubicBezTo>
                      <a:pt x="9" y="2"/>
                      <a:pt x="12" y="5"/>
                      <a:pt x="13" y="6"/>
                    </a:cubicBezTo>
                    <a:close/>
                  </a:path>
                </a:pathLst>
              </a:custGeom>
              <a:solidFill>
                <a:srgbClr val="D5DFE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661" name="Freeform 558"/>
              <p:cNvSpPr/>
              <p:nvPr/>
            </p:nvSpPr>
            <p:spPr bwMode="auto">
              <a:xfrm>
                <a:off x="5043" y="1226"/>
                <a:ext cx="21" cy="13"/>
              </a:xfrm>
              <a:custGeom>
                <a:avLst/>
                <a:gdLst>
                  <a:gd name="T0" fmla="*/ 1 w 21"/>
                  <a:gd name="T1" fmla="*/ 2 h 13"/>
                  <a:gd name="T2" fmla="*/ 3 w 21"/>
                  <a:gd name="T3" fmla="*/ 1 h 13"/>
                  <a:gd name="T4" fmla="*/ 11 w 21"/>
                  <a:gd name="T5" fmla="*/ 2 h 13"/>
                  <a:gd name="T6" fmla="*/ 21 w 21"/>
                  <a:gd name="T7" fmla="*/ 9 h 13"/>
                  <a:gd name="T8" fmla="*/ 6 w 21"/>
                  <a:gd name="T9" fmla="*/ 13 h 13"/>
                  <a:gd name="T10" fmla="*/ 5 w 21"/>
                  <a:gd name="T11" fmla="*/ 13 h 13"/>
                  <a:gd name="T12" fmla="*/ 1 w 21"/>
                  <a:gd name="T13" fmla="*/ 11 h 13"/>
                  <a:gd name="T14" fmla="*/ 0 w 21"/>
                  <a:gd name="T15" fmla="*/ 7 h 13"/>
                  <a:gd name="T16" fmla="*/ 1 w 21"/>
                  <a:gd name="T17"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 h="13">
                    <a:moveTo>
                      <a:pt x="1" y="2"/>
                    </a:moveTo>
                    <a:cubicBezTo>
                      <a:pt x="2" y="2"/>
                      <a:pt x="2" y="1"/>
                      <a:pt x="3" y="1"/>
                    </a:cubicBezTo>
                    <a:cubicBezTo>
                      <a:pt x="4" y="0"/>
                      <a:pt x="6" y="0"/>
                      <a:pt x="11" y="2"/>
                    </a:cubicBezTo>
                    <a:cubicBezTo>
                      <a:pt x="17" y="4"/>
                      <a:pt x="21" y="9"/>
                      <a:pt x="21" y="9"/>
                    </a:cubicBezTo>
                    <a:cubicBezTo>
                      <a:pt x="21" y="9"/>
                      <a:pt x="17" y="12"/>
                      <a:pt x="6" y="13"/>
                    </a:cubicBezTo>
                    <a:cubicBezTo>
                      <a:pt x="5" y="13"/>
                      <a:pt x="5" y="13"/>
                      <a:pt x="5" y="13"/>
                    </a:cubicBezTo>
                    <a:cubicBezTo>
                      <a:pt x="4" y="13"/>
                      <a:pt x="2" y="12"/>
                      <a:pt x="1" y="11"/>
                    </a:cubicBezTo>
                    <a:cubicBezTo>
                      <a:pt x="1" y="11"/>
                      <a:pt x="0" y="8"/>
                      <a:pt x="0" y="7"/>
                    </a:cubicBezTo>
                    <a:cubicBezTo>
                      <a:pt x="0" y="6"/>
                      <a:pt x="0" y="3"/>
                      <a:pt x="1" y="2"/>
                    </a:cubicBezTo>
                    <a:close/>
                  </a:path>
                </a:pathLst>
              </a:custGeom>
              <a:solidFill>
                <a:srgbClr val="254B6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662" name="Freeform 559"/>
              <p:cNvSpPr/>
              <p:nvPr/>
            </p:nvSpPr>
            <p:spPr bwMode="auto">
              <a:xfrm>
                <a:off x="5043" y="1215"/>
                <a:ext cx="52" cy="27"/>
              </a:xfrm>
              <a:custGeom>
                <a:avLst/>
                <a:gdLst>
                  <a:gd name="T0" fmla="*/ 0 w 52"/>
                  <a:gd name="T1" fmla="*/ 18 h 27"/>
                  <a:gd name="T2" fmla="*/ 9 w 52"/>
                  <a:gd name="T3" fmla="*/ 22 h 27"/>
                  <a:gd name="T4" fmla="*/ 49 w 52"/>
                  <a:gd name="T5" fmla="*/ 3 h 27"/>
                  <a:gd name="T6" fmla="*/ 52 w 52"/>
                  <a:gd name="T7" fmla="*/ 0 h 27"/>
                  <a:gd name="T8" fmla="*/ 52 w 52"/>
                  <a:gd name="T9" fmla="*/ 3 h 27"/>
                  <a:gd name="T10" fmla="*/ 50 w 52"/>
                  <a:gd name="T11" fmla="*/ 8 h 27"/>
                  <a:gd name="T12" fmla="*/ 29 w 52"/>
                  <a:gd name="T13" fmla="*/ 20 h 27"/>
                  <a:gd name="T14" fmla="*/ 9 w 52"/>
                  <a:gd name="T15" fmla="*/ 26 h 27"/>
                  <a:gd name="T16" fmla="*/ 0 w 52"/>
                  <a:gd name="T17" fmla="*/ 22 h 27"/>
                  <a:gd name="T18" fmla="*/ 0 w 52"/>
                  <a:gd name="T19" fmla="*/ 18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 h="27">
                    <a:moveTo>
                      <a:pt x="0" y="18"/>
                    </a:moveTo>
                    <a:cubicBezTo>
                      <a:pt x="0" y="20"/>
                      <a:pt x="6" y="22"/>
                      <a:pt x="9" y="22"/>
                    </a:cubicBezTo>
                    <a:cubicBezTo>
                      <a:pt x="23" y="24"/>
                      <a:pt x="48" y="4"/>
                      <a:pt x="49" y="3"/>
                    </a:cubicBezTo>
                    <a:cubicBezTo>
                      <a:pt x="51" y="1"/>
                      <a:pt x="52" y="0"/>
                      <a:pt x="52" y="0"/>
                    </a:cubicBezTo>
                    <a:cubicBezTo>
                      <a:pt x="52" y="3"/>
                      <a:pt x="52" y="3"/>
                      <a:pt x="52" y="3"/>
                    </a:cubicBezTo>
                    <a:cubicBezTo>
                      <a:pt x="52" y="3"/>
                      <a:pt x="52" y="7"/>
                      <a:pt x="50" y="8"/>
                    </a:cubicBezTo>
                    <a:cubicBezTo>
                      <a:pt x="49" y="9"/>
                      <a:pt x="31" y="19"/>
                      <a:pt x="29" y="20"/>
                    </a:cubicBezTo>
                    <a:cubicBezTo>
                      <a:pt x="29" y="20"/>
                      <a:pt x="18" y="27"/>
                      <a:pt x="9" y="26"/>
                    </a:cubicBezTo>
                    <a:cubicBezTo>
                      <a:pt x="6" y="25"/>
                      <a:pt x="2" y="25"/>
                      <a:pt x="0" y="22"/>
                    </a:cubicBezTo>
                    <a:cubicBezTo>
                      <a:pt x="0" y="22"/>
                      <a:pt x="0" y="18"/>
                      <a:pt x="0" y="18"/>
                    </a:cubicBezTo>
                    <a:close/>
                  </a:path>
                </a:pathLst>
              </a:custGeom>
              <a:solidFill>
                <a:srgbClr val="D5DFE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663" name="Freeform 560"/>
              <p:cNvSpPr/>
              <p:nvPr/>
            </p:nvSpPr>
            <p:spPr bwMode="auto">
              <a:xfrm>
                <a:off x="5023" y="1108"/>
                <a:ext cx="105" cy="107"/>
              </a:xfrm>
              <a:custGeom>
                <a:avLst/>
                <a:gdLst>
                  <a:gd name="T0" fmla="*/ 84 w 105"/>
                  <a:gd name="T1" fmla="*/ 0 h 107"/>
                  <a:gd name="T2" fmla="*/ 24 w 105"/>
                  <a:gd name="T3" fmla="*/ 25 h 107"/>
                  <a:gd name="T4" fmla="*/ 16 w 105"/>
                  <a:gd name="T5" fmla="*/ 56 h 107"/>
                  <a:gd name="T6" fmla="*/ 45 w 105"/>
                  <a:gd name="T7" fmla="*/ 102 h 107"/>
                  <a:gd name="T8" fmla="*/ 62 w 105"/>
                  <a:gd name="T9" fmla="*/ 105 h 107"/>
                  <a:gd name="T10" fmla="*/ 71 w 105"/>
                  <a:gd name="T11" fmla="*/ 93 h 107"/>
                  <a:gd name="T12" fmla="*/ 48 w 105"/>
                  <a:gd name="T13" fmla="*/ 52 h 107"/>
                  <a:gd name="T14" fmla="*/ 52 w 105"/>
                  <a:gd name="T15" fmla="*/ 48 h 107"/>
                  <a:gd name="T16" fmla="*/ 105 w 105"/>
                  <a:gd name="T17" fmla="*/ 25 h 107"/>
                  <a:gd name="T18" fmla="*/ 84 w 105"/>
                  <a:gd name="T19"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5" h="107">
                    <a:moveTo>
                      <a:pt x="84" y="0"/>
                    </a:moveTo>
                    <a:cubicBezTo>
                      <a:pt x="24" y="25"/>
                      <a:pt x="24" y="25"/>
                      <a:pt x="24" y="25"/>
                    </a:cubicBezTo>
                    <a:cubicBezTo>
                      <a:pt x="24" y="25"/>
                      <a:pt x="0" y="34"/>
                      <a:pt x="16" y="56"/>
                    </a:cubicBezTo>
                    <a:cubicBezTo>
                      <a:pt x="29" y="75"/>
                      <a:pt x="45" y="102"/>
                      <a:pt x="45" y="102"/>
                    </a:cubicBezTo>
                    <a:cubicBezTo>
                      <a:pt x="45" y="102"/>
                      <a:pt x="56" y="107"/>
                      <a:pt x="62" y="105"/>
                    </a:cubicBezTo>
                    <a:cubicBezTo>
                      <a:pt x="71" y="101"/>
                      <a:pt x="71" y="93"/>
                      <a:pt x="71" y="93"/>
                    </a:cubicBezTo>
                    <a:cubicBezTo>
                      <a:pt x="71" y="93"/>
                      <a:pt x="59" y="67"/>
                      <a:pt x="48" y="52"/>
                    </a:cubicBezTo>
                    <a:cubicBezTo>
                      <a:pt x="47" y="51"/>
                      <a:pt x="52" y="48"/>
                      <a:pt x="52" y="48"/>
                    </a:cubicBezTo>
                    <a:cubicBezTo>
                      <a:pt x="105" y="25"/>
                      <a:pt x="105" y="25"/>
                      <a:pt x="105" y="25"/>
                    </a:cubicBezTo>
                    <a:cubicBezTo>
                      <a:pt x="84" y="0"/>
                      <a:pt x="84" y="0"/>
                      <a:pt x="84" y="0"/>
                    </a:cubicBezTo>
                  </a:path>
                </a:pathLst>
              </a:custGeom>
              <a:solidFill>
                <a:srgbClr val="16344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664" name="Freeform 561"/>
              <p:cNvSpPr/>
              <p:nvPr/>
            </p:nvSpPr>
            <p:spPr bwMode="auto">
              <a:xfrm>
                <a:off x="5095" y="1192"/>
                <a:ext cx="97" cy="65"/>
              </a:xfrm>
              <a:custGeom>
                <a:avLst/>
                <a:gdLst>
                  <a:gd name="T0" fmla="*/ 92 w 97"/>
                  <a:gd name="T1" fmla="*/ 2 h 65"/>
                  <a:gd name="T2" fmla="*/ 92 w 97"/>
                  <a:gd name="T3" fmla="*/ 2 h 65"/>
                  <a:gd name="T4" fmla="*/ 92 w 97"/>
                  <a:gd name="T5" fmla="*/ 1 h 65"/>
                  <a:gd name="T6" fmla="*/ 93 w 97"/>
                  <a:gd name="T7" fmla="*/ 1 h 65"/>
                  <a:gd name="T8" fmla="*/ 93 w 97"/>
                  <a:gd name="T9" fmla="*/ 1 h 65"/>
                  <a:gd name="T10" fmla="*/ 93 w 97"/>
                  <a:gd name="T11" fmla="*/ 1 h 65"/>
                  <a:gd name="T12" fmla="*/ 93 w 97"/>
                  <a:gd name="T13" fmla="*/ 0 h 65"/>
                  <a:gd name="T14" fmla="*/ 96 w 97"/>
                  <a:gd name="T15" fmla="*/ 3 h 65"/>
                  <a:gd name="T16" fmla="*/ 97 w 97"/>
                  <a:gd name="T17" fmla="*/ 3 h 65"/>
                  <a:gd name="T18" fmla="*/ 96 w 97"/>
                  <a:gd name="T19" fmla="*/ 3 h 65"/>
                  <a:gd name="T20" fmla="*/ 96 w 97"/>
                  <a:gd name="T21" fmla="*/ 3 h 65"/>
                  <a:gd name="T22" fmla="*/ 96 w 97"/>
                  <a:gd name="T23" fmla="*/ 4 h 65"/>
                  <a:gd name="T24" fmla="*/ 96 w 97"/>
                  <a:gd name="T25" fmla="*/ 4 h 65"/>
                  <a:gd name="T26" fmla="*/ 96 w 97"/>
                  <a:gd name="T27" fmla="*/ 4 h 65"/>
                  <a:gd name="T28" fmla="*/ 96 w 97"/>
                  <a:gd name="T29" fmla="*/ 4 h 65"/>
                  <a:gd name="T30" fmla="*/ 96 w 97"/>
                  <a:gd name="T31" fmla="*/ 4 h 65"/>
                  <a:gd name="T32" fmla="*/ 4 w 97"/>
                  <a:gd name="T33" fmla="*/ 65 h 65"/>
                  <a:gd name="T34" fmla="*/ 0 w 97"/>
                  <a:gd name="T35" fmla="*/ 63 h 65"/>
                  <a:gd name="T36" fmla="*/ 92 w 97"/>
                  <a:gd name="T37" fmla="*/ 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7" h="65">
                    <a:moveTo>
                      <a:pt x="92" y="2"/>
                    </a:moveTo>
                    <a:lnTo>
                      <a:pt x="92" y="2"/>
                    </a:lnTo>
                    <a:lnTo>
                      <a:pt x="92" y="1"/>
                    </a:lnTo>
                    <a:lnTo>
                      <a:pt x="93" y="1"/>
                    </a:lnTo>
                    <a:lnTo>
                      <a:pt x="93" y="1"/>
                    </a:lnTo>
                    <a:lnTo>
                      <a:pt x="93" y="1"/>
                    </a:lnTo>
                    <a:lnTo>
                      <a:pt x="93" y="0"/>
                    </a:lnTo>
                    <a:lnTo>
                      <a:pt x="96" y="3"/>
                    </a:lnTo>
                    <a:lnTo>
                      <a:pt x="97" y="3"/>
                    </a:lnTo>
                    <a:lnTo>
                      <a:pt x="96" y="3"/>
                    </a:lnTo>
                    <a:lnTo>
                      <a:pt x="96" y="3"/>
                    </a:lnTo>
                    <a:lnTo>
                      <a:pt x="96" y="4"/>
                    </a:lnTo>
                    <a:lnTo>
                      <a:pt x="96" y="4"/>
                    </a:lnTo>
                    <a:lnTo>
                      <a:pt x="96" y="4"/>
                    </a:lnTo>
                    <a:lnTo>
                      <a:pt x="96" y="4"/>
                    </a:lnTo>
                    <a:lnTo>
                      <a:pt x="96" y="4"/>
                    </a:lnTo>
                    <a:lnTo>
                      <a:pt x="4" y="65"/>
                    </a:lnTo>
                    <a:lnTo>
                      <a:pt x="0" y="63"/>
                    </a:lnTo>
                    <a:lnTo>
                      <a:pt x="92" y="2"/>
                    </a:lnTo>
                    <a:close/>
                  </a:path>
                </a:pathLst>
              </a:custGeom>
              <a:solidFill>
                <a:srgbClr val="CC431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665" name="Freeform 562"/>
              <p:cNvSpPr/>
              <p:nvPr/>
            </p:nvSpPr>
            <p:spPr bwMode="auto">
              <a:xfrm>
                <a:off x="5095" y="1192"/>
                <a:ext cx="97" cy="65"/>
              </a:xfrm>
              <a:custGeom>
                <a:avLst/>
                <a:gdLst>
                  <a:gd name="T0" fmla="*/ 92 w 97"/>
                  <a:gd name="T1" fmla="*/ 2 h 65"/>
                  <a:gd name="T2" fmla="*/ 92 w 97"/>
                  <a:gd name="T3" fmla="*/ 2 h 65"/>
                  <a:gd name="T4" fmla="*/ 92 w 97"/>
                  <a:gd name="T5" fmla="*/ 1 h 65"/>
                  <a:gd name="T6" fmla="*/ 93 w 97"/>
                  <a:gd name="T7" fmla="*/ 1 h 65"/>
                  <a:gd name="T8" fmla="*/ 93 w 97"/>
                  <a:gd name="T9" fmla="*/ 1 h 65"/>
                  <a:gd name="T10" fmla="*/ 93 w 97"/>
                  <a:gd name="T11" fmla="*/ 1 h 65"/>
                  <a:gd name="T12" fmla="*/ 93 w 97"/>
                  <a:gd name="T13" fmla="*/ 0 h 65"/>
                  <a:gd name="T14" fmla="*/ 96 w 97"/>
                  <a:gd name="T15" fmla="*/ 3 h 65"/>
                  <a:gd name="T16" fmla="*/ 97 w 97"/>
                  <a:gd name="T17" fmla="*/ 3 h 65"/>
                  <a:gd name="T18" fmla="*/ 96 w 97"/>
                  <a:gd name="T19" fmla="*/ 3 h 65"/>
                  <a:gd name="T20" fmla="*/ 96 w 97"/>
                  <a:gd name="T21" fmla="*/ 3 h 65"/>
                  <a:gd name="T22" fmla="*/ 96 w 97"/>
                  <a:gd name="T23" fmla="*/ 4 h 65"/>
                  <a:gd name="T24" fmla="*/ 96 w 97"/>
                  <a:gd name="T25" fmla="*/ 4 h 65"/>
                  <a:gd name="T26" fmla="*/ 96 w 97"/>
                  <a:gd name="T27" fmla="*/ 4 h 65"/>
                  <a:gd name="T28" fmla="*/ 96 w 97"/>
                  <a:gd name="T29" fmla="*/ 4 h 65"/>
                  <a:gd name="T30" fmla="*/ 96 w 97"/>
                  <a:gd name="T31" fmla="*/ 4 h 65"/>
                  <a:gd name="T32" fmla="*/ 4 w 97"/>
                  <a:gd name="T33" fmla="*/ 65 h 65"/>
                  <a:gd name="T34" fmla="*/ 0 w 97"/>
                  <a:gd name="T35" fmla="*/ 63 h 65"/>
                  <a:gd name="T36" fmla="*/ 92 w 97"/>
                  <a:gd name="T37" fmla="*/ 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7" h="65">
                    <a:moveTo>
                      <a:pt x="92" y="2"/>
                    </a:moveTo>
                    <a:lnTo>
                      <a:pt x="92" y="2"/>
                    </a:lnTo>
                    <a:lnTo>
                      <a:pt x="92" y="1"/>
                    </a:lnTo>
                    <a:lnTo>
                      <a:pt x="93" y="1"/>
                    </a:lnTo>
                    <a:lnTo>
                      <a:pt x="93" y="1"/>
                    </a:lnTo>
                    <a:lnTo>
                      <a:pt x="93" y="1"/>
                    </a:lnTo>
                    <a:lnTo>
                      <a:pt x="93" y="0"/>
                    </a:lnTo>
                    <a:lnTo>
                      <a:pt x="96" y="3"/>
                    </a:lnTo>
                    <a:lnTo>
                      <a:pt x="97" y="3"/>
                    </a:lnTo>
                    <a:lnTo>
                      <a:pt x="96" y="3"/>
                    </a:lnTo>
                    <a:lnTo>
                      <a:pt x="96" y="3"/>
                    </a:lnTo>
                    <a:lnTo>
                      <a:pt x="96" y="4"/>
                    </a:lnTo>
                    <a:lnTo>
                      <a:pt x="96" y="4"/>
                    </a:lnTo>
                    <a:lnTo>
                      <a:pt x="96" y="4"/>
                    </a:lnTo>
                    <a:lnTo>
                      <a:pt x="96" y="4"/>
                    </a:lnTo>
                    <a:lnTo>
                      <a:pt x="96" y="4"/>
                    </a:lnTo>
                    <a:lnTo>
                      <a:pt x="4" y="65"/>
                    </a:lnTo>
                    <a:lnTo>
                      <a:pt x="0" y="63"/>
                    </a:lnTo>
                    <a:lnTo>
                      <a:pt x="92" y="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666" name="Freeform 563"/>
              <p:cNvSpPr/>
              <p:nvPr/>
            </p:nvSpPr>
            <p:spPr bwMode="auto">
              <a:xfrm>
                <a:off x="5124" y="1152"/>
                <a:ext cx="67" cy="43"/>
              </a:xfrm>
              <a:custGeom>
                <a:avLst/>
                <a:gdLst>
                  <a:gd name="T0" fmla="*/ 4 w 67"/>
                  <a:gd name="T1" fmla="*/ 2 h 43"/>
                  <a:gd name="T2" fmla="*/ 0 w 67"/>
                  <a:gd name="T3" fmla="*/ 0 h 43"/>
                  <a:gd name="T4" fmla="*/ 64 w 67"/>
                  <a:gd name="T5" fmla="*/ 40 h 43"/>
                  <a:gd name="T6" fmla="*/ 67 w 67"/>
                  <a:gd name="T7" fmla="*/ 43 h 43"/>
                  <a:gd name="T8" fmla="*/ 4 w 67"/>
                  <a:gd name="T9" fmla="*/ 2 h 43"/>
                </a:gdLst>
                <a:ahLst/>
                <a:cxnLst>
                  <a:cxn ang="0">
                    <a:pos x="T0" y="T1"/>
                  </a:cxn>
                  <a:cxn ang="0">
                    <a:pos x="T2" y="T3"/>
                  </a:cxn>
                  <a:cxn ang="0">
                    <a:pos x="T4" y="T5"/>
                  </a:cxn>
                  <a:cxn ang="0">
                    <a:pos x="T6" y="T7"/>
                  </a:cxn>
                  <a:cxn ang="0">
                    <a:pos x="T8" y="T9"/>
                  </a:cxn>
                </a:cxnLst>
                <a:rect l="0" t="0" r="r" b="b"/>
                <a:pathLst>
                  <a:path w="67" h="43">
                    <a:moveTo>
                      <a:pt x="4" y="2"/>
                    </a:moveTo>
                    <a:lnTo>
                      <a:pt x="0" y="0"/>
                    </a:lnTo>
                    <a:lnTo>
                      <a:pt x="64" y="40"/>
                    </a:lnTo>
                    <a:lnTo>
                      <a:pt x="67" y="43"/>
                    </a:lnTo>
                    <a:lnTo>
                      <a:pt x="4" y="2"/>
                    </a:lnTo>
                    <a:close/>
                  </a:path>
                </a:pathLst>
              </a:custGeom>
              <a:solidFill>
                <a:srgbClr val="13240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667" name="Freeform 564"/>
              <p:cNvSpPr/>
              <p:nvPr/>
            </p:nvSpPr>
            <p:spPr bwMode="auto">
              <a:xfrm>
                <a:off x="5124" y="1152"/>
                <a:ext cx="67" cy="43"/>
              </a:xfrm>
              <a:custGeom>
                <a:avLst/>
                <a:gdLst>
                  <a:gd name="T0" fmla="*/ 4 w 67"/>
                  <a:gd name="T1" fmla="*/ 2 h 43"/>
                  <a:gd name="T2" fmla="*/ 0 w 67"/>
                  <a:gd name="T3" fmla="*/ 0 h 43"/>
                  <a:gd name="T4" fmla="*/ 64 w 67"/>
                  <a:gd name="T5" fmla="*/ 40 h 43"/>
                  <a:gd name="T6" fmla="*/ 67 w 67"/>
                  <a:gd name="T7" fmla="*/ 43 h 43"/>
                  <a:gd name="T8" fmla="*/ 4 w 67"/>
                  <a:gd name="T9" fmla="*/ 2 h 43"/>
                </a:gdLst>
                <a:ahLst/>
                <a:cxnLst>
                  <a:cxn ang="0">
                    <a:pos x="T0" y="T1"/>
                  </a:cxn>
                  <a:cxn ang="0">
                    <a:pos x="T2" y="T3"/>
                  </a:cxn>
                  <a:cxn ang="0">
                    <a:pos x="T4" y="T5"/>
                  </a:cxn>
                  <a:cxn ang="0">
                    <a:pos x="T6" y="T7"/>
                  </a:cxn>
                  <a:cxn ang="0">
                    <a:pos x="T8" y="T9"/>
                  </a:cxn>
                </a:cxnLst>
                <a:rect l="0" t="0" r="r" b="b"/>
                <a:pathLst>
                  <a:path w="67" h="43">
                    <a:moveTo>
                      <a:pt x="4" y="2"/>
                    </a:moveTo>
                    <a:lnTo>
                      <a:pt x="0" y="0"/>
                    </a:lnTo>
                    <a:lnTo>
                      <a:pt x="64" y="40"/>
                    </a:lnTo>
                    <a:lnTo>
                      <a:pt x="67" y="43"/>
                    </a:lnTo>
                    <a:lnTo>
                      <a:pt x="4" y="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668" name="Freeform 565"/>
              <p:cNvSpPr/>
              <p:nvPr/>
            </p:nvSpPr>
            <p:spPr bwMode="auto">
              <a:xfrm>
                <a:off x="5124" y="1146"/>
                <a:ext cx="8" cy="8"/>
              </a:xfrm>
              <a:custGeom>
                <a:avLst/>
                <a:gdLst>
                  <a:gd name="T0" fmla="*/ 8 w 8"/>
                  <a:gd name="T1" fmla="*/ 2 h 8"/>
                  <a:gd name="T2" fmla="*/ 4 w 8"/>
                  <a:gd name="T3" fmla="*/ 0 h 8"/>
                  <a:gd name="T4" fmla="*/ 0 w 8"/>
                  <a:gd name="T5" fmla="*/ 6 h 8"/>
                  <a:gd name="T6" fmla="*/ 4 w 8"/>
                  <a:gd name="T7" fmla="*/ 8 h 8"/>
                  <a:gd name="T8" fmla="*/ 8 w 8"/>
                  <a:gd name="T9" fmla="*/ 2 h 8"/>
                </a:gdLst>
                <a:ahLst/>
                <a:cxnLst>
                  <a:cxn ang="0">
                    <a:pos x="T0" y="T1"/>
                  </a:cxn>
                  <a:cxn ang="0">
                    <a:pos x="T2" y="T3"/>
                  </a:cxn>
                  <a:cxn ang="0">
                    <a:pos x="T4" y="T5"/>
                  </a:cxn>
                  <a:cxn ang="0">
                    <a:pos x="T6" y="T7"/>
                  </a:cxn>
                  <a:cxn ang="0">
                    <a:pos x="T8" y="T9"/>
                  </a:cxn>
                </a:cxnLst>
                <a:rect l="0" t="0" r="r" b="b"/>
                <a:pathLst>
                  <a:path w="8" h="8">
                    <a:moveTo>
                      <a:pt x="8" y="2"/>
                    </a:moveTo>
                    <a:lnTo>
                      <a:pt x="4" y="0"/>
                    </a:lnTo>
                    <a:lnTo>
                      <a:pt x="0" y="6"/>
                    </a:lnTo>
                    <a:lnTo>
                      <a:pt x="4" y="8"/>
                    </a:lnTo>
                    <a:lnTo>
                      <a:pt x="8" y="2"/>
                    </a:lnTo>
                    <a:close/>
                  </a:path>
                </a:pathLst>
              </a:custGeom>
              <a:solidFill>
                <a:srgbClr val="23440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669" name="Freeform 566"/>
              <p:cNvSpPr/>
              <p:nvPr/>
            </p:nvSpPr>
            <p:spPr bwMode="auto">
              <a:xfrm>
                <a:off x="5099" y="1148"/>
                <a:ext cx="99" cy="113"/>
              </a:xfrm>
              <a:custGeom>
                <a:avLst/>
                <a:gdLst>
                  <a:gd name="T0" fmla="*/ 33 w 99"/>
                  <a:gd name="T1" fmla="*/ 0 h 113"/>
                  <a:gd name="T2" fmla="*/ 29 w 99"/>
                  <a:gd name="T3" fmla="*/ 6 h 113"/>
                  <a:gd name="T4" fmla="*/ 92 w 99"/>
                  <a:gd name="T5" fmla="*/ 47 h 113"/>
                  <a:gd name="T6" fmla="*/ 93 w 99"/>
                  <a:gd name="T7" fmla="*/ 47 h 113"/>
                  <a:gd name="T8" fmla="*/ 92 w 99"/>
                  <a:gd name="T9" fmla="*/ 48 h 113"/>
                  <a:gd name="T10" fmla="*/ 0 w 99"/>
                  <a:gd name="T11" fmla="*/ 109 h 113"/>
                  <a:gd name="T12" fmla="*/ 2 w 99"/>
                  <a:gd name="T13" fmla="*/ 113 h 113"/>
                  <a:gd name="T14" fmla="*/ 92 w 99"/>
                  <a:gd name="T15" fmla="*/ 54 h 113"/>
                  <a:gd name="T16" fmla="*/ 98 w 99"/>
                  <a:gd name="T17" fmla="*/ 47 h 113"/>
                  <a:gd name="T18" fmla="*/ 96 w 99"/>
                  <a:gd name="T19" fmla="*/ 40 h 113"/>
                  <a:gd name="T20" fmla="*/ 33 w 99"/>
                  <a:gd name="T21"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9" h="113">
                    <a:moveTo>
                      <a:pt x="33" y="0"/>
                    </a:moveTo>
                    <a:cubicBezTo>
                      <a:pt x="29" y="6"/>
                      <a:pt x="29" y="6"/>
                      <a:pt x="29" y="6"/>
                    </a:cubicBezTo>
                    <a:cubicBezTo>
                      <a:pt x="92" y="47"/>
                      <a:pt x="92" y="47"/>
                      <a:pt x="92" y="47"/>
                    </a:cubicBezTo>
                    <a:cubicBezTo>
                      <a:pt x="93" y="47"/>
                      <a:pt x="93" y="47"/>
                      <a:pt x="93" y="47"/>
                    </a:cubicBezTo>
                    <a:cubicBezTo>
                      <a:pt x="92" y="48"/>
                      <a:pt x="92" y="48"/>
                      <a:pt x="92" y="48"/>
                    </a:cubicBezTo>
                    <a:cubicBezTo>
                      <a:pt x="0" y="109"/>
                      <a:pt x="0" y="109"/>
                      <a:pt x="0" y="109"/>
                    </a:cubicBezTo>
                    <a:cubicBezTo>
                      <a:pt x="2" y="113"/>
                      <a:pt x="2" y="113"/>
                      <a:pt x="2" y="113"/>
                    </a:cubicBezTo>
                    <a:cubicBezTo>
                      <a:pt x="92" y="54"/>
                      <a:pt x="92" y="54"/>
                      <a:pt x="92" y="54"/>
                    </a:cubicBezTo>
                    <a:cubicBezTo>
                      <a:pt x="95" y="52"/>
                      <a:pt x="98" y="50"/>
                      <a:pt x="98" y="47"/>
                    </a:cubicBezTo>
                    <a:cubicBezTo>
                      <a:pt x="99" y="44"/>
                      <a:pt x="98" y="41"/>
                      <a:pt x="96" y="40"/>
                    </a:cubicBezTo>
                    <a:cubicBezTo>
                      <a:pt x="33" y="0"/>
                      <a:pt x="33" y="0"/>
                      <a:pt x="33" y="0"/>
                    </a:cubicBezTo>
                  </a:path>
                </a:pathLst>
              </a:custGeom>
              <a:solidFill>
                <a:srgbClr val="E55E2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670" name="Freeform 567"/>
              <p:cNvSpPr/>
              <p:nvPr/>
            </p:nvSpPr>
            <p:spPr bwMode="auto">
              <a:xfrm>
                <a:off x="5001" y="1243"/>
                <a:ext cx="15" cy="51"/>
              </a:xfrm>
              <a:custGeom>
                <a:avLst/>
                <a:gdLst>
                  <a:gd name="T0" fmla="*/ 10 w 15"/>
                  <a:gd name="T1" fmla="*/ 3 h 51"/>
                  <a:gd name="T2" fmla="*/ 15 w 15"/>
                  <a:gd name="T3" fmla="*/ 0 h 51"/>
                  <a:gd name="T4" fmla="*/ 3 w 15"/>
                  <a:gd name="T5" fmla="*/ 51 h 51"/>
                  <a:gd name="T6" fmla="*/ 0 w 15"/>
                  <a:gd name="T7" fmla="*/ 48 h 51"/>
                  <a:gd name="T8" fmla="*/ 10 w 15"/>
                  <a:gd name="T9" fmla="*/ 3 h 51"/>
                </a:gdLst>
                <a:ahLst/>
                <a:cxnLst>
                  <a:cxn ang="0">
                    <a:pos x="T0" y="T1"/>
                  </a:cxn>
                  <a:cxn ang="0">
                    <a:pos x="T2" y="T3"/>
                  </a:cxn>
                  <a:cxn ang="0">
                    <a:pos x="T4" y="T5"/>
                  </a:cxn>
                  <a:cxn ang="0">
                    <a:pos x="T6" y="T7"/>
                  </a:cxn>
                  <a:cxn ang="0">
                    <a:pos x="T8" y="T9"/>
                  </a:cxn>
                </a:cxnLst>
                <a:rect l="0" t="0" r="r" b="b"/>
                <a:pathLst>
                  <a:path w="15" h="51">
                    <a:moveTo>
                      <a:pt x="10" y="3"/>
                    </a:moveTo>
                    <a:cubicBezTo>
                      <a:pt x="11" y="2"/>
                      <a:pt x="14" y="1"/>
                      <a:pt x="15" y="0"/>
                    </a:cubicBezTo>
                    <a:cubicBezTo>
                      <a:pt x="3" y="51"/>
                      <a:pt x="3" y="51"/>
                      <a:pt x="3" y="51"/>
                    </a:cubicBezTo>
                    <a:cubicBezTo>
                      <a:pt x="0" y="48"/>
                      <a:pt x="0" y="48"/>
                      <a:pt x="0" y="48"/>
                    </a:cubicBezTo>
                    <a:lnTo>
                      <a:pt x="10" y="3"/>
                    </a:lnTo>
                    <a:close/>
                  </a:path>
                </a:pathLst>
              </a:custGeom>
              <a:solidFill>
                <a:srgbClr val="AAAAA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671" name="Freeform 568"/>
              <p:cNvSpPr/>
              <p:nvPr/>
            </p:nvSpPr>
            <p:spPr bwMode="auto">
              <a:xfrm>
                <a:off x="5004" y="1218"/>
                <a:ext cx="22" cy="76"/>
              </a:xfrm>
              <a:custGeom>
                <a:avLst/>
                <a:gdLst>
                  <a:gd name="T0" fmla="*/ 0 w 22"/>
                  <a:gd name="T1" fmla="*/ 76 h 76"/>
                  <a:gd name="T2" fmla="*/ 5 w 22"/>
                  <a:gd name="T3" fmla="*/ 73 h 76"/>
                  <a:gd name="T4" fmla="*/ 22 w 22"/>
                  <a:gd name="T5" fmla="*/ 0 h 76"/>
                  <a:gd name="T6" fmla="*/ 17 w 22"/>
                  <a:gd name="T7" fmla="*/ 3 h 76"/>
                  <a:gd name="T8" fmla="*/ 0 w 22"/>
                  <a:gd name="T9" fmla="*/ 76 h 76"/>
                </a:gdLst>
                <a:ahLst/>
                <a:cxnLst>
                  <a:cxn ang="0">
                    <a:pos x="T0" y="T1"/>
                  </a:cxn>
                  <a:cxn ang="0">
                    <a:pos x="T2" y="T3"/>
                  </a:cxn>
                  <a:cxn ang="0">
                    <a:pos x="T4" y="T5"/>
                  </a:cxn>
                  <a:cxn ang="0">
                    <a:pos x="T6" y="T7"/>
                  </a:cxn>
                  <a:cxn ang="0">
                    <a:pos x="T8" y="T9"/>
                  </a:cxn>
                </a:cxnLst>
                <a:rect l="0" t="0" r="r" b="b"/>
                <a:pathLst>
                  <a:path w="22" h="76">
                    <a:moveTo>
                      <a:pt x="0" y="76"/>
                    </a:moveTo>
                    <a:lnTo>
                      <a:pt x="5" y="73"/>
                    </a:lnTo>
                    <a:lnTo>
                      <a:pt x="22" y="0"/>
                    </a:lnTo>
                    <a:lnTo>
                      <a:pt x="17" y="3"/>
                    </a:lnTo>
                    <a:lnTo>
                      <a:pt x="0" y="76"/>
                    </a:lnTo>
                    <a:close/>
                  </a:path>
                </a:pathLst>
              </a:custGeom>
              <a:solidFill>
                <a:srgbClr val="7C7C7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672" name="Freeform 569"/>
              <p:cNvSpPr/>
              <p:nvPr/>
            </p:nvSpPr>
            <p:spPr bwMode="auto">
              <a:xfrm>
                <a:off x="5007" y="1288"/>
                <a:ext cx="6" cy="3"/>
              </a:xfrm>
              <a:custGeom>
                <a:avLst/>
                <a:gdLst>
                  <a:gd name="T0" fmla="*/ 6 w 6"/>
                  <a:gd name="T1" fmla="*/ 3 h 3"/>
                  <a:gd name="T2" fmla="*/ 2 w 6"/>
                  <a:gd name="T3" fmla="*/ 0 h 3"/>
                  <a:gd name="T4" fmla="*/ 0 w 6"/>
                  <a:gd name="T5" fmla="*/ 1 h 3"/>
                  <a:gd name="T6" fmla="*/ 4 w 6"/>
                  <a:gd name="T7" fmla="*/ 3 h 3"/>
                  <a:gd name="T8" fmla="*/ 6 w 6"/>
                  <a:gd name="T9" fmla="*/ 3 h 3"/>
                </a:gdLst>
                <a:ahLst/>
                <a:cxnLst>
                  <a:cxn ang="0">
                    <a:pos x="T0" y="T1"/>
                  </a:cxn>
                  <a:cxn ang="0">
                    <a:pos x="T2" y="T3"/>
                  </a:cxn>
                  <a:cxn ang="0">
                    <a:pos x="T4" y="T5"/>
                  </a:cxn>
                  <a:cxn ang="0">
                    <a:pos x="T6" y="T7"/>
                  </a:cxn>
                  <a:cxn ang="0">
                    <a:pos x="T8" y="T9"/>
                  </a:cxn>
                </a:cxnLst>
                <a:rect l="0" t="0" r="r" b="b"/>
                <a:pathLst>
                  <a:path w="6" h="3">
                    <a:moveTo>
                      <a:pt x="6" y="3"/>
                    </a:moveTo>
                    <a:cubicBezTo>
                      <a:pt x="2" y="0"/>
                      <a:pt x="2" y="0"/>
                      <a:pt x="2" y="0"/>
                    </a:cubicBezTo>
                    <a:cubicBezTo>
                      <a:pt x="2" y="0"/>
                      <a:pt x="1" y="0"/>
                      <a:pt x="0" y="1"/>
                    </a:cubicBezTo>
                    <a:cubicBezTo>
                      <a:pt x="4" y="3"/>
                      <a:pt x="4" y="3"/>
                      <a:pt x="4" y="3"/>
                    </a:cubicBezTo>
                    <a:cubicBezTo>
                      <a:pt x="5" y="2"/>
                      <a:pt x="5" y="2"/>
                      <a:pt x="6" y="3"/>
                    </a:cubicBezTo>
                    <a:close/>
                  </a:path>
                </a:pathLst>
              </a:custGeom>
              <a:solidFill>
                <a:srgbClr val="23242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673" name="Freeform 570"/>
              <p:cNvSpPr/>
              <p:nvPr/>
            </p:nvSpPr>
            <p:spPr bwMode="auto">
              <a:xfrm>
                <a:off x="5006" y="1289"/>
                <a:ext cx="5" cy="3"/>
              </a:xfrm>
              <a:custGeom>
                <a:avLst/>
                <a:gdLst>
                  <a:gd name="T0" fmla="*/ 5 w 5"/>
                  <a:gd name="T1" fmla="*/ 2 h 3"/>
                  <a:gd name="T2" fmla="*/ 1 w 5"/>
                  <a:gd name="T3" fmla="*/ 0 h 3"/>
                  <a:gd name="T4" fmla="*/ 0 w 5"/>
                  <a:gd name="T5" fmla="*/ 1 h 3"/>
                  <a:gd name="T6" fmla="*/ 4 w 5"/>
                  <a:gd name="T7" fmla="*/ 3 h 3"/>
                  <a:gd name="T8" fmla="*/ 5 w 5"/>
                  <a:gd name="T9" fmla="*/ 2 h 3"/>
                </a:gdLst>
                <a:ahLst/>
                <a:cxnLst>
                  <a:cxn ang="0">
                    <a:pos x="T0" y="T1"/>
                  </a:cxn>
                  <a:cxn ang="0">
                    <a:pos x="T2" y="T3"/>
                  </a:cxn>
                  <a:cxn ang="0">
                    <a:pos x="T4" y="T5"/>
                  </a:cxn>
                  <a:cxn ang="0">
                    <a:pos x="T6" y="T7"/>
                  </a:cxn>
                  <a:cxn ang="0">
                    <a:pos x="T8" y="T9"/>
                  </a:cxn>
                </a:cxnLst>
                <a:rect l="0" t="0" r="r" b="b"/>
                <a:pathLst>
                  <a:path w="5" h="3">
                    <a:moveTo>
                      <a:pt x="5" y="2"/>
                    </a:moveTo>
                    <a:cubicBezTo>
                      <a:pt x="1" y="0"/>
                      <a:pt x="1" y="0"/>
                      <a:pt x="1" y="0"/>
                    </a:cubicBezTo>
                    <a:cubicBezTo>
                      <a:pt x="1" y="0"/>
                      <a:pt x="0" y="0"/>
                      <a:pt x="0" y="1"/>
                    </a:cubicBezTo>
                    <a:cubicBezTo>
                      <a:pt x="4" y="3"/>
                      <a:pt x="4" y="3"/>
                      <a:pt x="4" y="3"/>
                    </a:cubicBezTo>
                    <a:cubicBezTo>
                      <a:pt x="4" y="2"/>
                      <a:pt x="4" y="2"/>
                      <a:pt x="5" y="2"/>
                    </a:cubicBezTo>
                    <a:close/>
                  </a:path>
                </a:pathLst>
              </a:custGeom>
              <a:solidFill>
                <a:srgbClr val="23242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674" name="Freeform 571"/>
              <p:cNvSpPr/>
              <p:nvPr/>
            </p:nvSpPr>
            <p:spPr bwMode="auto">
              <a:xfrm>
                <a:off x="5005" y="1290"/>
                <a:ext cx="5" cy="4"/>
              </a:xfrm>
              <a:custGeom>
                <a:avLst/>
                <a:gdLst>
                  <a:gd name="T0" fmla="*/ 5 w 5"/>
                  <a:gd name="T1" fmla="*/ 2 h 4"/>
                  <a:gd name="T2" fmla="*/ 1 w 5"/>
                  <a:gd name="T3" fmla="*/ 0 h 4"/>
                  <a:gd name="T4" fmla="*/ 0 w 5"/>
                  <a:gd name="T5" fmla="*/ 1 h 4"/>
                  <a:gd name="T6" fmla="*/ 3 w 5"/>
                  <a:gd name="T7" fmla="*/ 4 h 4"/>
                  <a:gd name="T8" fmla="*/ 5 w 5"/>
                  <a:gd name="T9" fmla="*/ 2 h 4"/>
                </a:gdLst>
                <a:ahLst/>
                <a:cxnLst>
                  <a:cxn ang="0">
                    <a:pos x="T0" y="T1"/>
                  </a:cxn>
                  <a:cxn ang="0">
                    <a:pos x="T2" y="T3"/>
                  </a:cxn>
                  <a:cxn ang="0">
                    <a:pos x="T4" y="T5"/>
                  </a:cxn>
                  <a:cxn ang="0">
                    <a:pos x="T6" y="T7"/>
                  </a:cxn>
                  <a:cxn ang="0">
                    <a:pos x="T8" y="T9"/>
                  </a:cxn>
                </a:cxnLst>
                <a:rect l="0" t="0" r="r" b="b"/>
                <a:pathLst>
                  <a:path w="5" h="4">
                    <a:moveTo>
                      <a:pt x="5" y="2"/>
                    </a:moveTo>
                    <a:cubicBezTo>
                      <a:pt x="1" y="0"/>
                      <a:pt x="1" y="0"/>
                      <a:pt x="1" y="0"/>
                    </a:cubicBezTo>
                    <a:cubicBezTo>
                      <a:pt x="0" y="0"/>
                      <a:pt x="0" y="1"/>
                      <a:pt x="0" y="1"/>
                    </a:cubicBezTo>
                    <a:cubicBezTo>
                      <a:pt x="3" y="4"/>
                      <a:pt x="3" y="4"/>
                      <a:pt x="3" y="4"/>
                    </a:cubicBezTo>
                    <a:cubicBezTo>
                      <a:pt x="4" y="3"/>
                      <a:pt x="4" y="2"/>
                      <a:pt x="5" y="2"/>
                    </a:cubicBezTo>
                    <a:close/>
                  </a:path>
                </a:pathLst>
              </a:custGeom>
              <a:solidFill>
                <a:srgbClr val="23242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675" name="Freeform 572"/>
              <p:cNvSpPr/>
              <p:nvPr/>
            </p:nvSpPr>
            <p:spPr bwMode="auto">
              <a:xfrm>
                <a:off x="5004" y="1291"/>
                <a:ext cx="5" cy="7"/>
              </a:xfrm>
              <a:custGeom>
                <a:avLst/>
                <a:gdLst>
                  <a:gd name="T0" fmla="*/ 4 w 5"/>
                  <a:gd name="T1" fmla="*/ 3 h 7"/>
                  <a:gd name="T2" fmla="*/ 1 w 5"/>
                  <a:gd name="T3" fmla="*/ 0 h 7"/>
                  <a:gd name="T4" fmla="*/ 0 w 5"/>
                  <a:gd name="T5" fmla="*/ 3 h 7"/>
                  <a:gd name="T6" fmla="*/ 1 w 5"/>
                  <a:gd name="T7" fmla="*/ 4 h 7"/>
                  <a:gd name="T8" fmla="*/ 5 w 5"/>
                  <a:gd name="T9" fmla="*/ 7 h 7"/>
                  <a:gd name="T10" fmla="*/ 4 w 5"/>
                  <a:gd name="T11" fmla="*/ 5 h 7"/>
                  <a:gd name="T12" fmla="*/ 4 w 5"/>
                  <a:gd name="T13" fmla="*/ 3 h 7"/>
                </a:gdLst>
                <a:ahLst/>
                <a:cxnLst>
                  <a:cxn ang="0">
                    <a:pos x="T0" y="T1"/>
                  </a:cxn>
                  <a:cxn ang="0">
                    <a:pos x="T2" y="T3"/>
                  </a:cxn>
                  <a:cxn ang="0">
                    <a:pos x="T4" y="T5"/>
                  </a:cxn>
                  <a:cxn ang="0">
                    <a:pos x="T6" y="T7"/>
                  </a:cxn>
                  <a:cxn ang="0">
                    <a:pos x="T8" y="T9"/>
                  </a:cxn>
                  <a:cxn ang="0">
                    <a:pos x="T10" y="T11"/>
                  </a:cxn>
                  <a:cxn ang="0">
                    <a:pos x="T12" y="T13"/>
                  </a:cxn>
                </a:cxnLst>
                <a:rect l="0" t="0" r="r" b="b"/>
                <a:pathLst>
                  <a:path w="5" h="7">
                    <a:moveTo>
                      <a:pt x="4" y="3"/>
                    </a:moveTo>
                    <a:cubicBezTo>
                      <a:pt x="1" y="0"/>
                      <a:pt x="1" y="0"/>
                      <a:pt x="1" y="0"/>
                    </a:cubicBezTo>
                    <a:cubicBezTo>
                      <a:pt x="0" y="1"/>
                      <a:pt x="0" y="2"/>
                      <a:pt x="0" y="3"/>
                    </a:cubicBezTo>
                    <a:cubicBezTo>
                      <a:pt x="0" y="3"/>
                      <a:pt x="1" y="4"/>
                      <a:pt x="1" y="4"/>
                    </a:cubicBezTo>
                    <a:cubicBezTo>
                      <a:pt x="5" y="7"/>
                      <a:pt x="5" y="7"/>
                      <a:pt x="5" y="7"/>
                    </a:cubicBezTo>
                    <a:cubicBezTo>
                      <a:pt x="4" y="6"/>
                      <a:pt x="4" y="6"/>
                      <a:pt x="4" y="5"/>
                    </a:cubicBezTo>
                    <a:cubicBezTo>
                      <a:pt x="4" y="4"/>
                      <a:pt x="4" y="3"/>
                      <a:pt x="4" y="3"/>
                    </a:cubicBezTo>
                    <a:close/>
                  </a:path>
                </a:pathLst>
              </a:custGeom>
              <a:solidFill>
                <a:srgbClr val="23242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676" name="Freeform 573"/>
              <p:cNvSpPr/>
              <p:nvPr/>
            </p:nvSpPr>
            <p:spPr bwMode="auto">
              <a:xfrm>
                <a:off x="5008" y="1290"/>
                <a:ext cx="6" cy="8"/>
              </a:xfrm>
              <a:custGeom>
                <a:avLst/>
                <a:gdLst>
                  <a:gd name="T0" fmla="*/ 3 w 6"/>
                  <a:gd name="T1" fmla="*/ 1 h 8"/>
                  <a:gd name="T2" fmla="*/ 0 w 6"/>
                  <a:gd name="T3" fmla="*/ 6 h 8"/>
                  <a:gd name="T4" fmla="*/ 3 w 6"/>
                  <a:gd name="T5" fmla="*/ 8 h 8"/>
                  <a:gd name="T6" fmla="*/ 6 w 6"/>
                  <a:gd name="T7" fmla="*/ 3 h 8"/>
                  <a:gd name="T8" fmla="*/ 3 w 6"/>
                  <a:gd name="T9" fmla="*/ 1 h 8"/>
                </a:gdLst>
                <a:ahLst/>
                <a:cxnLst>
                  <a:cxn ang="0">
                    <a:pos x="T0" y="T1"/>
                  </a:cxn>
                  <a:cxn ang="0">
                    <a:pos x="T2" y="T3"/>
                  </a:cxn>
                  <a:cxn ang="0">
                    <a:pos x="T4" y="T5"/>
                  </a:cxn>
                  <a:cxn ang="0">
                    <a:pos x="T6" y="T7"/>
                  </a:cxn>
                  <a:cxn ang="0">
                    <a:pos x="T8" y="T9"/>
                  </a:cxn>
                </a:cxnLst>
                <a:rect l="0" t="0" r="r" b="b"/>
                <a:pathLst>
                  <a:path w="6" h="8">
                    <a:moveTo>
                      <a:pt x="3" y="1"/>
                    </a:moveTo>
                    <a:cubicBezTo>
                      <a:pt x="1" y="2"/>
                      <a:pt x="0" y="4"/>
                      <a:pt x="0" y="6"/>
                    </a:cubicBezTo>
                    <a:cubicBezTo>
                      <a:pt x="0" y="8"/>
                      <a:pt x="1" y="8"/>
                      <a:pt x="3" y="8"/>
                    </a:cubicBezTo>
                    <a:cubicBezTo>
                      <a:pt x="4" y="7"/>
                      <a:pt x="6" y="4"/>
                      <a:pt x="6" y="3"/>
                    </a:cubicBezTo>
                    <a:cubicBezTo>
                      <a:pt x="6" y="1"/>
                      <a:pt x="4" y="0"/>
                      <a:pt x="3" y="1"/>
                    </a:cubicBezTo>
                    <a:close/>
                  </a:path>
                </a:pathLst>
              </a:custGeom>
              <a:solidFill>
                <a:srgbClr val="43434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677" name="Freeform 574"/>
              <p:cNvSpPr/>
              <p:nvPr/>
            </p:nvSpPr>
            <p:spPr bwMode="auto">
              <a:xfrm>
                <a:off x="4977" y="1347"/>
                <a:ext cx="36" cy="10"/>
              </a:xfrm>
              <a:custGeom>
                <a:avLst/>
                <a:gdLst>
                  <a:gd name="T0" fmla="*/ 36 w 36"/>
                  <a:gd name="T1" fmla="*/ 2 h 10"/>
                  <a:gd name="T2" fmla="*/ 32 w 36"/>
                  <a:gd name="T3" fmla="*/ 0 h 10"/>
                  <a:gd name="T4" fmla="*/ 0 w 36"/>
                  <a:gd name="T5" fmla="*/ 3 h 10"/>
                  <a:gd name="T6" fmla="*/ 4 w 36"/>
                  <a:gd name="T7" fmla="*/ 6 h 10"/>
                  <a:gd name="T8" fmla="*/ 36 w 36"/>
                  <a:gd name="T9" fmla="*/ 2 h 10"/>
                </a:gdLst>
                <a:ahLst/>
                <a:cxnLst>
                  <a:cxn ang="0">
                    <a:pos x="T0" y="T1"/>
                  </a:cxn>
                  <a:cxn ang="0">
                    <a:pos x="T2" y="T3"/>
                  </a:cxn>
                  <a:cxn ang="0">
                    <a:pos x="T4" y="T5"/>
                  </a:cxn>
                  <a:cxn ang="0">
                    <a:pos x="T6" y="T7"/>
                  </a:cxn>
                  <a:cxn ang="0">
                    <a:pos x="T8" y="T9"/>
                  </a:cxn>
                </a:cxnLst>
                <a:rect l="0" t="0" r="r" b="b"/>
                <a:pathLst>
                  <a:path w="36" h="10">
                    <a:moveTo>
                      <a:pt x="36" y="2"/>
                    </a:moveTo>
                    <a:cubicBezTo>
                      <a:pt x="32" y="0"/>
                      <a:pt x="32" y="0"/>
                      <a:pt x="32" y="0"/>
                    </a:cubicBezTo>
                    <a:cubicBezTo>
                      <a:pt x="19" y="7"/>
                      <a:pt x="8" y="8"/>
                      <a:pt x="0" y="3"/>
                    </a:cubicBezTo>
                    <a:cubicBezTo>
                      <a:pt x="4" y="6"/>
                      <a:pt x="4" y="6"/>
                      <a:pt x="4" y="6"/>
                    </a:cubicBezTo>
                    <a:cubicBezTo>
                      <a:pt x="13" y="10"/>
                      <a:pt x="24" y="10"/>
                      <a:pt x="36" y="2"/>
                    </a:cubicBezTo>
                    <a:close/>
                  </a:path>
                </a:pathLst>
              </a:custGeom>
              <a:solidFill>
                <a:srgbClr val="4F4F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678" name="Freeform 575"/>
              <p:cNvSpPr/>
              <p:nvPr/>
            </p:nvSpPr>
            <p:spPr bwMode="auto">
              <a:xfrm>
                <a:off x="4977" y="1347"/>
                <a:ext cx="36" cy="10"/>
              </a:xfrm>
              <a:custGeom>
                <a:avLst/>
                <a:gdLst>
                  <a:gd name="T0" fmla="*/ 36 w 36"/>
                  <a:gd name="T1" fmla="*/ 2 h 10"/>
                  <a:gd name="T2" fmla="*/ 32 w 36"/>
                  <a:gd name="T3" fmla="*/ 0 h 10"/>
                  <a:gd name="T4" fmla="*/ 0 w 36"/>
                  <a:gd name="T5" fmla="*/ 3 h 10"/>
                  <a:gd name="T6" fmla="*/ 4 w 36"/>
                  <a:gd name="T7" fmla="*/ 6 h 10"/>
                  <a:gd name="T8" fmla="*/ 36 w 36"/>
                  <a:gd name="T9" fmla="*/ 2 h 10"/>
                </a:gdLst>
                <a:ahLst/>
                <a:cxnLst>
                  <a:cxn ang="0">
                    <a:pos x="T0" y="T1"/>
                  </a:cxn>
                  <a:cxn ang="0">
                    <a:pos x="T2" y="T3"/>
                  </a:cxn>
                  <a:cxn ang="0">
                    <a:pos x="T4" y="T5"/>
                  </a:cxn>
                  <a:cxn ang="0">
                    <a:pos x="T6" y="T7"/>
                  </a:cxn>
                  <a:cxn ang="0">
                    <a:pos x="T8" y="T9"/>
                  </a:cxn>
                </a:cxnLst>
                <a:rect l="0" t="0" r="r" b="b"/>
                <a:pathLst>
                  <a:path w="36" h="10">
                    <a:moveTo>
                      <a:pt x="36" y="2"/>
                    </a:moveTo>
                    <a:cubicBezTo>
                      <a:pt x="32" y="0"/>
                      <a:pt x="32" y="0"/>
                      <a:pt x="32" y="0"/>
                    </a:cubicBezTo>
                    <a:cubicBezTo>
                      <a:pt x="19" y="7"/>
                      <a:pt x="8" y="8"/>
                      <a:pt x="0" y="3"/>
                    </a:cubicBezTo>
                    <a:cubicBezTo>
                      <a:pt x="4" y="6"/>
                      <a:pt x="4" y="6"/>
                      <a:pt x="4" y="6"/>
                    </a:cubicBezTo>
                    <a:cubicBezTo>
                      <a:pt x="13" y="10"/>
                      <a:pt x="24" y="10"/>
                      <a:pt x="36" y="2"/>
                    </a:cubicBezTo>
                    <a:close/>
                  </a:path>
                </a:pathLst>
              </a:custGeom>
              <a:solidFill>
                <a:srgbClr val="4F4F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679" name="Freeform 576"/>
              <p:cNvSpPr/>
              <p:nvPr/>
            </p:nvSpPr>
            <p:spPr bwMode="auto">
              <a:xfrm>
                <a:off x="4977" y="1347"/>
                <a:ext cx="36" cy="10"/>
              </a:xfrm>
              <a:custGeom>
                <a:avLst/>
                <a:gdLst>
                  <a:gd name="T0" fmla="*/ 36 w 36"/>
                  <a:gd name="T1" fmla="*/ 2 h 10"/>
                  <a:gd name="T2" fmla="*/ 32 w 36"/>
                  <a:gd name="T3" fmla="*/ 0 h 10"/>
                  <a:gd name="T4" fmla="*/ 0 w 36"/>
                  <a:gd name="T5" fmla="*/ 3 h 10"/>
                  <a:gd name="T6" fmla="*/ 4 w 36"/>
                  <a:gd name="T7" fmla="*/ 6 h 10"/>
                  <a:gd name="T8" fmla="*/ 36 w 36"/>
                  <a:gd name="T9" fmla="*/ 2 h 10"/>
                </a:gdLst>
                <a:ahLst/>
                <a:cxnLst>
                  <a:cxn ang="0">
                    <a:pos x="T0" y="T1"/>
                  </a:cxn>
                  <a:cxn ang="0">
                    <a:pos x="T2" y="T3"/>
                  </a:cxn>
                  <a:cxn ang="0">
                    <a:pos x="T4" y="T5"/>
                  </a:cxn>
                  <a:cxn ang="0">
                    <a:pos x="T6" y="T7"/>
                  </a:cxn>
                  <a:cxn ang="0">
                    <a:pos x="T8" y="T9"/>
                  </a:cxn>
                </a:cxnLst>
                <a:rect l="0" t="0" r="r" b="b"/>
                <a:pathLst>
                  <a:path w="36" h="10">
                    <a:moveTo>
                      <a:pt x="36" y="2"/>
                    </a:moveTo>
                    <a:cubicBezTo>
                      <a:pt x="32" y="0"/>
                      <a:pt x="32" y="0"/>
                      <a:pt x="32" y="0"/>
                    </a:cubicBezTo>
                    <a:cubicBezTo>
                      <a:pt x="19" y="7"/>
                      <a:pt x="8" y="8"/>
                      <a:pt x="0" y="3"/>
                    </a:cubicBezTo>
                    <a:cubicBezTo>
                      <a:pt x="4" y="6"/>
                      <a:pt x="4" y="6"/>
                      <a:pt x="4" y="6"/>
                    </a:cubicBezTo>
                    <a:cubicBezTo>
                      <a:pt x="13" y="10"/>
                      <a:pt x="24" y="10"/>
                      <a:pt x="36" y="2"/>
                    </a:cubicBezTo>
                    <a:close/>
                  </a:path>
                </a:pathLst>
              </a:custGeom>
              <a:solidFill>
                <a:srgbClr val="4F4F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680" name="Freeform 577"/>
              <p:cNvSpPr/>
              <p:nvPr/>
            </p:nvSpPr>
            <p:spPr bwMode="auto">
              <a:xfrm>
                <a:off x="4977" y="1347"/>
                <a:ext cx="36" cy="10"/>
              </a:xfrm>
              <a:custGeom>
                <a:avLst/>
                <a:gdLst>
                  <a:gd name="T0" fmla="*/ 36 w 36"/>
                  <a:gd name="T1" fmla="*/ 2 h 10"/>
                  <a:gd name="T2" fmla="*/ 32 w 36"/>
                  <a:gd name="T3" fmla="*/ 0 h 10"/>
                  <a:gd name="T4" fmla="*/ 0 w 36"/>
                  <a:gd name="T5" fmla="*/ 3 h 10"/>
                  <a:gd name="T6" fmla="*/ 4 w 36"/>
                  <a:gd name="T7" fmla="*/ 6 h 10"/>
                  <a:gd name="T8" fmla="*/ 36 w 36"/>
                  <a:gd name="T9" fmla="*/ 2 h 10"/>
                </a:gdLst>
                <a:ahLst/>
                <a:cxnLst>
                  <a:cxn ang="0">
                    <a:pos x="T0" y="T1"/>
                  </a:cxn>
                  <a:cxn ang="0">
                    <a:pos x="T2" y="T3"/>
                  </a:cxn>
                  <a:cxn ang="0">
                    <a:pos x="T4" y="T5"/>
                  </a:cxn>
                  <a:cxn ang="0">
                    <a:pos x="T6" y="T7"/>
                  </a:cxn>
                  <a:cxn ang="0">
                    <a:pos x="T8" y="T9"/>
                  </a:cxn>
                </a:cxnLst>
                <a:rect l="0" t="0" r="r" b="b"/>
                <a:pathLst>
                  <a:path w="36" h="10">
                    <a:moveTo>
                      <a:pt x="36" y="2"/>
                    </a:moveTo>
                    <a:cubicBezTo>
                      <a:pt x="32" y="0"/>
                      <a:pt x="32" y="0"/>
                      <a:pt x="32" y="0"/>
                    </a:cubicBezTo>
                    <a:cubicBezTo>
                      <a:pt x="19" y="7"/>
                      <a:pt x="8" y="8"/>
                      <a:pt x="0" y="3"/>
                    </a:cubicBezTo>
                    <a:cubicBezTo>
                      <a:pt x="4" y="6"/>
                      <a:pt x="4" y="6"/>
                      <a:pt x="4" y="6"/>
                    </a:cubicBezTo>
                    <a:cubicBezTo>
                      <a:pt x="13" y="10"/>
                      <a:pt x="24" y="10"/>
                      <a:pt x="36" y="2"/>
                    </a:cubicBezTo>
                    <a:close/>
                  </a:path>
                </a:pathLst>
              </a:custGeom>
              <a:solidFill>
                <a:srgbClr val="4F4F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681" name="Freeform 578"/>
              <p:cNvSpPr/>
              <p:nvPr/>
            </p:nvSpPr>
            <p:spPr bwMode="auto">
              <a:xfrm>
                <a:off x="4989" y="1243"/>
                <a:ext cx="24" cy="19"/>
              </a:xfrm>
              <a:custGeom>
                <a:avLst/>
                <a:gdLst>
                  <a:gd name="T0" fmla="*/ 24 w 24"/>
                  <a:gd name="T1" fmla="*/ 2 h 19"/>
                  <a:gd name="T2" fmla="*/ 20 w 24"/>
                  <a:gd name="T3" fmla="*/ 0 h 19"/>
                  <a:gd name="T4" fmla="*/ 0 w 24"/>
                  <a:gd name="T5" fmla="*/ 16 h 19"/>
                  <a:gd name="T6" fmla="*/ 4 w 24"/>
                  <a:gd name="T7" fmla="*/ 19 h 19"/>
                  <a:gd name="T8" fmla="*/ 24 w 24"/>
                  <a:gd name="T9" fmla="*/ 2 h 19"/>
                </a:gdLst>
                <a:ahLst/>
                <a:cxnLst>
                  <a:cxn ang="0">
                    <a:pos x="T0" y="T1"/>
                  </a:cxn>
                  <a:cxn ang="0">
                    <a:pos x="T2" y="T3"/>
                  </a:cxn>
                  <a:cxn ang="0">
                    <a:pos x="T4" y="T5"/>
                  </a:cxn>
                  <a:cxn ang="0">
                    <a:pos x="T6" y="T7"/>
                  </a:cxn>
                  <a:cxn ang="0">
                    <a:pos x="T8" y="T9"/>
                  </a:cxn>
                </a:cxnLst>
                <a:rect l="0" t="0" r="r" b="b"/>
                <a:pathLst>
                  <a:path w="24" h="19">
                    <a:moveTo>
                      <a:pt x="24" y="2"/>
                    </a:moveTo>
                    <a:cubicBezTo>
                      <a:pt x="20" y="0"/>
                      <a:pt x="20" y="0"/>
                      <a:pt x="20" y="0"/>
                    </a:cubicBezTo>
                    <a:cubicBezTo>
                      <a:pt x="13" y="4"/>
                      <a:pt x="6" y="10"/>
                      <a:pt x="0" y="16"/>
                    </a:cubicBezTo>
                    <a:cubicBezTo>
                      <a:pt x="4" y="19"/>
                      <a:pt x="4" y="19"/>
                      <a:pt x="4" y="19"/>
                    </a:cubicBezTo>
                    <a:cubicBezTo>
                      <a:pt x="10" y="12"/>
                      <a:pt x="17" y="6"/>
                      <a:pt x="24" y="2"/>
                    </a:cubicBezTo>
                    <a:close/>
                  </a:path>
                </a:pathLst>
              </a:custGeom>
              <a:solidFill>
                <a:srgbClr val="99918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682" name="Freeform 579"/>
              <p:cNvSpPr/>
              <p:nvPr/>
            </p:nvSpPr>
            <p:spPr bwMode="auto">
              <a:xfrm>
                <a:off x="4971" y="1259"/>
                <a:ext cx="22" cy="31"/>
              </a:xfrm>
              <a:custGeom>
                <a:avLst/>
                <a:gdLst>
                  <a:gd name="T0" fmla="*/ 22 w 22"/>
                  <a:gd name="T1" fmla="*/ 3 h 31"/>
                  <a:gd name="T2" fmla="*/ 18 w 22"/>
                  <a:gd name="T3" fmla="*/ 0 h 31"/>
                  <a:gd name="T4" fmla="*/ 0 w 22"/>
                  <a:gd name="T5" fmla="*/ 28 h 31"/>
                  <a:gd name="T6" fmla="*/ 5 w 22"/>
                  <a:gd name="T7" fmla="*/ 31 h 31"/>
                  <a:gd name="T8" fmla="*/ 22 w 22"/>
                  <a:gd name="T9" fmla="*/ 3 h 31"/>
                </a:gdLst>
                <a:ahLst/>
                <a:cxnLst>
                  <a:cxn ang="0">
                    <a:pos x="T0" y="T1"/>
                  </a:cxn>
                  <a:cxn ang="0">
                    <a:pos x="T2" y="T3"/>
                  </a:cxn>
                  <a:cxn ang="0">
                    <a:pos x="T4" y="T5"/>
                  </a:cxn>
                  <a:cxn ang="0">
                    <a:pos x="T6" y="T7"/>
                  </a:cxn>
                  <a:cxn ang="0">
                    <a:pos x="T8" y="T9"/>
                  </a:cxn>
                </a:cxnLst>
                <a:rect l="0" t="0" r="r" b="b"/>
                <a:pathLst>
                  <a:path w="22" h="31">
                    <a:moveTo>
                      <a:pt x="22" y="3"/>
                    </a:moveTo>
                    <a:cubicBezTo>
                      <a:pt x="18" y="0"/>
                      <a:pt x="18" y="0"/>
                      <a:pt x="18" y="0"/>
                    </a:cubicBezTo>
                    <a:cubicBezTo>
                      <a:pt x="11" y="8"/>
                      <a:pt x="5" y="18"/>
                      <a:pt x="0" y="28"/>
                    </a:cubicBezTo>
                    <a:cubicBezTo>
                      <a:pt x="5" y="31"/>
                      <a:pt x="5" y="31"/>
                      <a:pt x="5" y="31"/>
                    </a:cubicBezTo>
                    <a:cubicBezTo>
                      <a:pt x="9" y="21"/>
                      <a:pt x="15" y="11"/>
                      <a:pt x="22" y="3"/>
                    </a:cubicBezTo>
                    <a:close/>
                  </a:path>
                </a:pathLst>
              </a:custGeom>
              <a:solidFill>
                <a:srgbClr val="D6D3D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683" name="Freeform 580"/>
              <p:cNvSpPr/>
              <p:nvPr/>
            </p:nvSpPr>
            <p:spPr bwMode="auto">
              <a:xfrm>
                <a:off x="4964" y="1287"/>
                <a:ext cx="17" cy="66"/>
              </a:xfrm>
              <a:custGeom>
                <a:avLst/>
                <a:gdLst>
                  <a:gd name="T0" fmla="*/ 12 w 17"/>
                  <a:gd name="T1" fmla="*/ 3 h 66"/>
                  <a:gd name="T2" fmla="*/ 7 w 17"/>
                  <a:gd name="T3" fmla="*/ 0 h 66"/>
                  <a:gd name="T4" fmla="*/ 0 w 17"/>
                  <a:gd name="T5" fmla="*/ 34 h 66"/>
                  <a:gd name="T6" fmla="*/ 13 w 17"/>
                  <a:gd name="T7" fmla="*/ 63 h 66"/>
                  <a:gd name="T8" fmla="*/ 17 w 17"/>
                  <a:gd name="T9" fmla="*/ 66 h 66"/>
                  <a:gd name="T10" fmla="*/ 4 w 17"/>
                  <a:gd name="T11" fmla="*/ 37 h 66"/>
                  <a:gd name="T12" fmla="*/ 12 w 17"/>
                  <a:gd name="T13" fmla="*/ 3 h 66"/>
                </a:gdLst>
                <a:ahLst/>
                <a:cxnLst>
                  <a:cxn ang="0">
                    <a:pos x="T0" y="T1"/>
                  </a:cxn>
                  <a:cxn ang="0">
                    <a:pos x="T2" y="T3"/>
                  </a:cxn>
                  <a:cxn ang="0">
                    <a:pos x="T4" y="T5"/>
                  </a:cxn>
                  <a:cxn ang="0">
                    <a:pos x="T6" y="T7"/>
                  </a:cxn>
                  <a:cxn ang="0">
                    <a:pos x="T8" y="T9"/>
                  </a:cxn>
                  <a:cxn ang="0">
                    <a:pos x="T10" y="T11"/>
                  </a:cxn>
                  <a:cxn ang="0">
                    <a:pos x="T12" y="T13"/>
                  </a:cxn>
                </a:cxnLst>
                <a:rect l="0" t="0" r="r" b="b"/>
                <a:pathLst>
                  <a:path w="17" h="66">
                    <a:moveTo>
                      <a:pt x="12" y="3"/>
                    </a:moveTo>
                    <a:cubicBezTo>
                      <a:pt x="7" y="0"/>
                      <a:pt x="7" y="0"/>
                      <a:pt x="7" y="0"/>
                    </a:cubicBezTo>
                    <a:cubicBezTo>
                      <a:pt x="2" y="11"/>
                      <a:pt x="0" y="23"/>
                      <a:pt x="0" y="34"/>
                    </a:cubicBezTo>
                    <a:cubicBezTo>
                      <a:pt x="0" y="48"/>
                      <a:pt x="5" y="58"/>
                      <a:pt x="13" y="63"/>
                    </a:cubicBezTo>
                    <a:cubicBezTo>
                      <a:pt x="17" y="66"/>
                      <a:pt x="17" y="66"/>
                      <a:pt x="17" y="66"/>
                    </a:cubicBezTo>
                    <a:cubicBezTo>
                      <a:pt x="9" y="61"/>
                      <a:pt x="4" y="51"/>
                      <a:pt x="4" y="37"/>
                    </a:cubicBezTo>
                    <a:cubicBezTo>
                      <a:pt x="4" y="26"/>
                      <a:pt x="7" y="14"/>
                      <a:pt x="12" y="3"/>
                    </a:cubicBezTo>
                    <a:close/>
                  </a:path>
                </a:pathLst>
              </a:custGeom>
              <a:solidFill>
                <a:srgbClr val="99918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684" name="Freeform 581"/>
              <p:cNvSpPr/>
              <p:nvPr/>
            </p:nvSpPr>
            <p:spPr bwMode="auto">
              <a:xfrm>
                <a:off x="4977" y="1347"/>
                <a:ext cx="36" cy="10"/>
              </a:xfrm>
              <a:custGeom>
                <a:avLst/>
                <a:gdLst>
                  <a:gd name="T0" fmla="*/ 36 w 36"/>
                  <a:gd name="T1" fmla="*/ 2 h 10"/>
                  <a:gd name="T2" fmla="*/ 32 w 36"/>
                  <a:gd name="T3" fmla="*/ 0 h 10"/>
                  <a:gd name="T4" fmla="*/ 0 w 36"/>
                  <a:gd name="T5" fmla="*/ 3 h 10"/>
                  <a:gd name="T6" fmla="*/ 4 w 36"/>
                  <a:gd name="T7" fmla="*/ 6 h 10"/>
                  <a:gd name="T8" fmla="*/ 36 w 36"/>
                  <a:gd name="T9" fmla="*/ 2 h 10"/>
                </a:gdLst>
                <a:ahLst/>
                <a:cxnLst>
                  <a:cxn ang="0">
                    <a:pos x="T0" y="T1"/>
                  </a:cxn>
                  <a:cxn ang="0">
                    <a:pos x="T2" y="T3"/>
                  </a:cxn>
                  <a:cxn ang="0">
                    <a:pos x="T4" y="T5"/>
                  </a:cxn>
                  <a:cxn ang="0">
                    <a:pos x="T6" y="T7"/>
                  </a:cxn>
                  <a:cxn ang="0">
                    <a:pos x="T8" y="T9"/>
                  </a:cxn>
                </a:cxnLst>
                <a:rect l="0" t="0" r="r" b="b"/>
                <a:pathLst>
                  <a:path w="36" h="10">
                    <a:moveTo>
                      <a:pt x="36" y="2"/>
                    </a:moveTo>
                    <a:cubicBezTo>
                      <a:pt x="32" y="0"/>
                      <a:pt x="32" y="0"/>
                      <a:pt x="32" y="0"/>
                    </a:cubicBezTo>
                    <a:cubicBezTo>
                      <a:pt x="19" y="7"/>
                      <a:pt x="8" y="8"/>
                      <a:pt x="0" y="3"/>
                    </a:cubicBezTo>
                    <a:cubicBezTo>
                      <a:pt x="4" y="6"/>
                      <a:pt x="4" y="6"/>
                      <a:pt x="4" y="6"/>
                    </a:cubicBezTo>
                    <a:cubicBezTo>
                      <a:pt x="13" y="10"/>
                      <a:pt x="24" y="10"/>
                      <a:pt x="36" y="2"/>
                    </a:cubicBezTo>
                    <a:close/>
                  </a:path>
                </a:pathLst>
              </a:custGeom>
              <a:solidFill>
                <a:srgbClr val="4F4F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685" name="Freeform 582"/>
              <p:cNvSpPr/>
              <p:nvPr/>
            </p:nvSpPr>
            <p:spPr bwMode="auto">
              <a:xfrm>
                <a:off x="5041" y="1240"/>
                <a:ext cx="18" cy="65"/>
              </a:xfrm>
              <a:custGeom>
                <a:avLst/>
                <a:gdLst>
                  <a:gd name="T0" fmla="*/ 4 w 18"/>
                  <a:gd name="T1" fmla="*/ 2 h 65"/>
                  <a:gd name="T2" fmla="*/ 0 w 18"/>
                  <a:gd name="T3" fmla="*/ 0 h 65"/>
                  <a:gd name="T4" fmla="*/ 13 w 18"/>
                  <a:gd name="T5" fmla="*/ 29 h 65"/>
                  <a:gd name="T6" fmla="*/ 5 w 18"/>
                  <a:gd name="T7" fmla="*/ 63 h 65"/>
                  <a:gd name="T8" fmla="*/ 10 w 18"/>
                  <a:gd name="T9" fmla="*/ 65 h 65"/>
                  <a:gd name="T10" fmla="*/ 18 w 18"/>
                  <a:gd name="T11" fmla="*/ 31 h 65"/>
                  <a:gd name="T12" fmla="*/ 4 w 18"/>
                  <a:gd name="T13" fmla="*/ 2 h 65"/>
                </a:gdLst>
                <a:ahLst/>
                <a:cxnLst>
                  <a:cxn ang="0">
                    <a:pos x="T0" y="T1"/>
                  </a:cxn>
                  <a:cxn ang="0">
                    <a:pos x="T2" y="T3"/>
                  </a:cxn>
                  <a:cxn ang="0">
                    <a:pos x="T4" y="T5"/>
                  </a:cxn>
                  <a:cxn ang="0">
                    <a:pos x="T6" y="T7"/>
                  </a:cxn>
                  <a:cxn ang="0">
                    <a:pos x="T8" y="T9"/>
                  </a:cxn>
                  <a:cxn ang="0">
                    <a:pos x="T10" y="T11"/>
                  </a:cxn>
                  <a:cxn ang="0">
                    <a:pos x="T12" y="T13"/>
                  </a:cxn>
                </a:cxnLst>
                <a:rect l="0" t="0" r="r" b="b"/>
                <a:pathLst>
                  <a:path w="18" h="65">
                    <a:moveTo>
                      <a:pt x="4" y="2"/>
                    </a:moveTo>
                    <a:cubicBezTo>
                      <a:pt x="0" y="0"/>
                      <a:pt x="0" y="0"/>
                      <a:pt x="0" y="0"/>
                    </a:cubicBezTo>
                    <a:cubicBezTo>
                      <a:pt x="8" y="4"/>
                      <a:pt x="13" y="14"/>
                      <a:pt x="13" y="29"/>
                    </a:cubicBezTo>
                    <a:cubicBezTo>
                      <a:pt x="13" y="40"/>
                      <a:pt x="10" y="51"/>
                      <a:pt x="5" y="63"/>
                    </a:cubicBezTo>
                    <a:cubicBezTo>
                      <a:pt x="10" y="65"/>
                      <a:pt x="10" y="65"/>
                      <a:pt x="10" y="65"/>
                    </a:cubicBezTo>
                    <a:cubicBezTo>
                      <a:pt x="15" y="54"/>
                      <a:pt x="18" y="42"/>
                      <a:pt x="18" y="31"/>
                    </a:cubicBezTo>
                    <a:cubicBezTo>
                      <a:pt x="18" y="17"/>
                      <a:pt x="13" y="7"/>
                      <a:pt x="4" y="2"/>
                    </a:cubicBezTo>
                    <a:close/>
                  </a:path>
                </a:pathLst>
              </a:custGeom>
              <a:solidFill>
                <a:srgbClr val="4F4F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686" name="Freeform 583"/>
              <p:cNvSpPr/>
              <p:nvPr/>
            </p:nvSpPr>
            <p:spPr bwMode="auto">
              <a:xfrm>
                <a:off x="5029" y="1303"/>
                <a:ext cx="22" cy="30"/>
              </a:xfrm>
              <a:custGeom>
                <a:avLst/>
                <a:gdLst>
                  <a:gd name="T0" fmla="*/ 22 w 22"/>
                  <a:gd name="T1" fmla="*/ 2 h 30"/>
                  <a:gd name="T2" fmla="*/ 17 w 22"/>
                  <a:gd name="T3" fmla="*/ 0 h 30"/>
                  <a:gd name="T4" fmla="*/ 0 w 22"/>
                  <a:gd name="T5" fmla="*/ 27 h 30"/>
                  <a:gd name="T6" fmla="*/ 4 w 22"/>
                  <a:gd name="T7" fmla="*/ 30 h 30"/>
                  <a:gd name="T8" fmla="*/ 22 w 22"/>
                  <a:gd name="T9" fmla="*/ 2 h 30"/>
                </a:gdLst>
                <a:ahLst/>
                <a:cxnLst>
                  <a:cxn ang="0">
                    <a:pos x="T0" y="T1"/>
                  </a:cxn>
                  <a:cxn ang="0">
                    <a:pos x="T2" y="T3"/>
                  </a:cxn>
                  <a:cxn ang="0">
                    <a:pos x="T4" y="T5"/>
                  </a:cxn>
                  <a:cxn ang="0">
                    <a:pos x="T6" y="T7"/>
                  </a:cxn>
                  <a:cxn ang="0">
                    <a:pos x="T8" y="T9"/>
                  </a:cxn>
                </a:cxnLst>
                <a:rect l="0" t="0" r="r" b="b"/>
                <a:pathLst>
                  <a:path w="22" h="30">
                    <a:moveTo>
                      <a:pt x="22" y="2"/>
                    </a:moveTo>
                    <a:cubicBezTo>
                      <a:pt x="17" y="0"/>
                      <a:pt x="17" y="0"/>
                      <a:pt x="17" y="0"/>
                    </a:cubicBezTo>
                    <a:cubicBezTo>
                      <a:pt x="13" y="10"/>
                      <a:pt x="7" y="19"/>
                      <a:pt x="0" y="27"/>
                    </a:cubicBezTo>
                    <a:cubicBezTo>
                      <a:pt x="4" y="30"/>
                      <a:pt x="4" y="30"/>
                      <a:pt x="4" y="30"/>
                    </a:cubicBezTo>
                    <a:cubicBezTo>
                      <a:pt x="11" y="22"/>
                      <a:pt x="17" y="12"/>
                      <a:pt x="22" y="2"/>
                    </a:cubicBezTo>
                    <a:close/>
                  </a:path>
                </a:pathLst>
              </a:custGeom>
              <a:solidFill>
                <a:srgbClr val="B9B9B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687" name="Freeform 584"/>
              <p:cNvSpPr/>
              <p:nvPr/>
            </p:nvSpPr>
            <p:spPr bwMode="auto">
              <a:xfrm>
                <a:off x="5009" y="1330"/>
                <a:ext cx="24" cy="19"/>
              </a:xfrm>
              <a:custGeom>
                <a:avLst/>
                <a:gdLst>
                  <a:gd name="T0" fmla="*/ 24 w 24"/>
                  <a:gd name="T1" fmla="*/ 3 h 19"/>
                  <a:gd name="T2" fmla="*/ 20 w 24"/>
                  <a:gd name="T3" fmla="*/ 0 h 19"/>
                  <a:gd name="T4" fmla="*/ 0 w 24"/>
                  <a:gd name="T5" fmla="*/ 17 h 19"/>
                  <a:gd name="T6" fmla="*/ 4 w 24"/>
                  <a:gd name="T7" fmla="*/ 19 h 19"/>
                  <a:gd name="T8" fmla="*/ 24 w 24"/>
                  <a:gd name="T9" fmla="*/ 3 h 19"/>
                </a:gdLst>
                <a:ahLst/>
                <a:cxnLst>
                  <a:cxn ang="0">
                    <a:pos x="T0" y="T1"/>
                  </a:cxn>
                  <a:cxn ang="0">
                    <a:pos x="T2" y="T3"/>
                  </a:cxn>
                  <a:cxn ang="0">
                    <a:pos x="T4" y="T5"/>
                  </a:cxn>
                  <a:cxn ang="0">
                    <a:pos x="T6" y="T7"/>
                  </a:cxn>
                  <a:cxn ang="0">
                    <a:pos x="T8" y="T9"/>
                  </a:cxn>
                </a:cxnLst>
                <a:rect l="0" t="0" r="r" b="b"/>
                <a:pathLst>
                  <a:path w="24" h="19">
                    <a:moveTo>
                      <a:pt x="24" y="3"/>
                    </a:moveTo>
                    <a:cubicBezTo>
                      <a:pt x="20" y="0"/>
                      <a:pt x="20" y="0"/>
                      <a:pt x="20" y="0"/>
                    </a:cubicBezTo>
                    <a:cubicBezTo>
                      <a:pt x="14" y="7"/>
                      <a:pt x="7" y="13"/>
                      <a:pt x="0" y="17"/>
                    </a:cubicBezTo>
                    <a:cubicBezTo>
                      <a:pt x="4" y="19"/>
                      <a:pt x="4" y="19"/>
                      <a:pt x="4" y="19"/>
                    </a:cubicBezTo>
                    <a:cubicBezTo>
                      <a:pt x="12" y="15"/>
                      <a:pt x="18" y="10"/>
                      <a:pt x="24" y="3"/>
                    </a:cubicBezTo>
                    <a:close/>
                  </a:path>
                </a:pathLst>
              </a:custGeom>
              <a:solidFill>
                <a:srgbClr val="4F4F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688" name="Freeform 585"/>
              <p:cNvSpPr/>
              <p:nvPr/>
            </p:nvSpPr>
            <p:spPr bwMode="auto">
              <a:xfrm>
                <a:off x="5039" y="1244"/>
                <a:ext cx="16" cy="61"/>
              </a:xfrm>
              <a:custGeom>
                <a:avLst/>
                <a:gdLst>
                  <a:gd name="T0" fmla="*/ 4 w 16"/>
                  <a:gd name="T1" fmla="*/ 2 h 61"/>
                  <a:gd name="T2" fmla="*/ 0 w 16"/>
                  <a:gd name="T3" fmla="*/ 0 h 61"/>
                  <a:gd name="T4" fmla="*/ 12 w 16"/>
                  <a:gd name="T5" fmla="*/ 26 h 61"/>
                  <a:gd name="T6" fmla="*/ 5 w 16"/>
                  <a:gd name="T7" fmla="*/ 58 h 61"/>
                  <a:gd name="T8" fmla="*/ 9 w 16"/>
                  <a:gd name="T9" fmla="*/ 61 h 61"/>
                  <a:gd name="T10" fmla="*/ 16 w 16"/>
                  <a:gd name="T11" fmla="*/ 29 h 61"/>
                  <a:gd name="T12" fmla="*/ 4 w 16"/>
                  <a:gd name="T13" fmla="*/ 2 h 61"/>
                </a:gdLst>
                <a:ahLst/>
                <a:cxnLst>
                  <a:cxn ang="0">
                    <a:pos x="T0" y="T1"/>
                  </a:cxn>
                  <a:cxn ang="0">
                    <a:pos x="T2" y="T3"/>
                  </a:cxn>
                  <a:cxn ang="0">
                    <a:pos x="T4" y="T5"/>
                  </a:cxn>
                  <a:cxn ang="0">
                    <a:pos x="T6" y="T7"/>
                  </a:cxn>
                  <a:cxn ang="0">
                    <a:pos x="T8" y="T9"/>
                  </a:cxn>
                  <a:cxn ang="0">
                    <a:pos x="T10" y="T11"/>
                  </a:cxn>
                  <a:cxn ang="0">
                    <a:pos x="T12" y="T13"/>
                  </a:cxn>
                </a:cxnLst>
                <a:rect l="0" t="0" r="r" b="b"/>
                <a:pathLst>
                  <a:path w="16" h="61">
                    <a:moveTo>
                      <a:pt x="4" y="2"/>
                    </a:moveTo>
                    <a:cubicBezTo>
                      <a:pt x="0" y="0"/>
                      <a:pt x="0" y="0"/>
                      <a:pt x="0" y="0"/>
                    </a:cubicBezTo>
                    <a:cubicBezTo>
                      <a:pt x="7" y="4"/>
                      <a:pt x="12" y="13"/>
                      <a:pt x="12" y="26"/>
                    </a:cubicBezTo>
                    <a:cubicBezTo>
                      <a:pt x="12" y="37"/>
                      <a:pt x="9" y="48"/>
                      <a:pt x="5" y="58"/>
                    </a:cubicBezTo>
                    <a:cubicBezTo>
                      <a:pt x="9" y="61"/>
                      <a:pt x="9" y="61"/>
                      <a:pt x="9" y="61"/>
                    </a:cubicBezTo>
                    <a:cubicBezTo>
                      <a:pt x="14" y="50"/>
                      <a:pt x="16" y="39"/>
                      <a:pt x="16" y="29"/>
                    </a:cubicBezTo>
                    <a:cubicBezTo>
                      <a:pt x="16" y="16"/>
                      <a:pt x="12" y="7"/>
                      <a:pt x="4" y="2"/>
                    </a:cubicBezTo>
                    <a:close/>
                  </a:path>
                </a:pathLst>
              </a:custGeom>
              <a:solidFill>
                <a:srgbClr val="99918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689" name="Freeform 586"/>
              <p:cNvSpPr/>
              <p:nvPr/>
            </p:nvSpPr>
            <p:spPr bwMode="auto">
              <a:xfrm>
                <a:off x="5027" y="1302"/>
                <a:ext cx="21" cy="28"/>
              </a:xfrm>
              <a:custGeom>
                <a:avLst/>
                <a:gdLst>
                  <a:gd name="T0" fmla="*/ 21 w 21"/>
                  <a:gd name="T1" fmla="*/ 3 h 28"/>
                  <a:gd name="T2" fmla="*/ 17 w 21"/>
                  <a:gd name="T3" fmla="*/ 0 h 28"/>
                  <a:gd name="T4" fmla="*/ 0 w 21"/>
                  <a:gd name="T5" fmla="*/ 26 h 28"/>
                  <a:gd name="T6" fmla="*/ 5 w 21"/>
                  <a:gd name="T7" fmla="*/ 28 h 28"/>
                  <a:gd name="T8" fmla="*/ 21 w 21"/>
                  <a:gd name="T9" fmla="*/ 3 h 28"/>
                </a:gdLst>
                <a:ahLst/>
                <a:cxnLst>
                  <a:cxn ang="0">
                    <a:pos x="T0" y="T1"/>
                  </a:cxn>
                  <a:cxn ang="0">
                    <a:pos x="T2" y="T3"/>
                  </a:cxn>
                  <a:cxn ang="0">
                    <a:pos x="T4" y="T5"/>
                  </a:cxn>
                  <a:cxn ang="0">
                    <a:pos x="T6" y="T7"/>
                  </a:cxn>
                  <a:cxn ang="0">
                    <a:pos x="T8" y="T9"/>
                  </a:cxn>
                </a:cxnLst>
                <a:rect l="0" t="0" r="r" b="b"/>
                <a:pathLst>
                  <a:path w="21" h="28">
                    <a:moveTo>
                      <a:pt x="21" y="3"/>
                    </a:moveTo>
                    <a:cubicBezTo>
                      <a:pt x="17" y="0"/>
                      <a:pt x="17" y="0"/>
                      <a:pt x="17" y="0"/>
                    </a:cubicBezTo>
                    <a:cubicBezTo>
                      <a:pt x="13" y="9"/>
                      <a:pt x="7" y="18"/>
                      <a:pt x="0" y="26"/>
                    </a:cubicBezTo>
                    <a:cubicBezTo>
                      <a:pt x="5" y="28"/>
                      <a:pt x="5" y="28"/>
                      <a:pt x="5" y="28"/>
                    </a:cubicBezTo>
                    <a:cubicBezTo>
                      <a:pt x="11" y="21"/>
                      <a:pt x="17" y="12"/>
                      <a:pt x="21" y="3"/>
                    </a:cubicBezTo>
                    <a:close/>
                  </a:path>
                </a:pathLst>
              </a:custGeom>
              <a:solidFill>
                <a:srgbClr val="D6D3D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690" name="Freeform 587"/>
              <p:cNvSpPr/>
              <p:nvPr/>
            </p:nvSpPr>
            <p:spPr bwMode="auto">
              <a:xfrm>
                <a:off x="5009" y="1328"/>
                <a:ext cx="23" cy="18"/>
              </a:xfrm>
              <a:custGeom>
                <a:avLst/>
                <a:gdLst>
                  <a:gd name="T0" fmla="*/ 23 w 23"/>
                  <a:gd name="T1" fmla="*/ 2 h 18"/>
                  <a:gd name="T2" fmla="*/ 18 w 23"/>
                  <a:gd name="T3" fmla="*/ 0 h 18"/>
                  <a:gd name="T4" fmla="*/ 0 w 23"/>
                  <a:gd name="T5" fmla="*/ 15 h 18"/>
                  <a:gd name="T6" fmla="*/ 4 w 23"/>
                  <a:gd name="T7" fmla="*/ 18 h 18"/>
                  <a:gd name="T8" fmla="*/ 23 w 23"/>
                  <a:gd name="T9" fmla="*/ 2 h 18"/>
                </a:gdLst>
                <a:ahLst/>
                <a:cxnLst>
                  <a:cxn ang="0">
                    <a:pos x="T0" y="T1"/>
                  </a:cxn>
                  <a:cxn ang="0">
                    <a:pos x="T2" y="T3"/>
                  </a:cxn>
                  <a:cxn ang="0">
                    <a:pos x="T4" y="T5"/>
                  </a:cxn>
                  <a:cxn ang="0">
                    <a:pos x="T6" y="T7"/>
                  </a:cxn>
                  <a:cxn ang="0">
                    <a:pos x="T8" y="T9"/>
                  </a:cxn>
                </a:cxnLst>
                <a:rect l="0" t="0" r="r" b="b"/>
                <a:pathLst>
                  <a:path w="23" h="18">
                    <a:moveTo>
                      <a:pt x="23" y="2"/>
                    </a:moveTo>
                    <a:cubicBezTo>
                      <a:pt x="18" y="0"/>
                      <a:pt x="18" y="0"/>
                      <a:pt x="18" y="0"/>
                    </a:cubicBezTo>
                    <a:cubicBezTo>
                      <a:pt x="13" y="6"/>
                      <a:pt x="7" y="11"/>
                      <a:pt x="0" y="15"/>
                    </a:cubicBezTo>
                    <a:cubicBezTo>
                      <a:pt x="4" y="18"/>
                      <a:pt x="4" y="18"/>
                      <a:pt x="4" y="18"/>
                    </a:cubicBezTo>
                    <a:cubicBezTo>
                      <a:pt x="11" y="14"/>
                      <a:pt x="17" y="9"/>
                      <a:pt x="23" y="2"/>
                    </a:cubicBezTo>
                    <a:close/>
                  </a:path>
                </a:pathLst>
              </a:custGeom>
              <a:solidFill>
                <a:srgbClr val="99918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691" name="Freeform 588"/>
              <p:cNvSpPr/>
              <p:nvPr/>
            </p:nvSpPr>
            <p:spPr bwMode="auto">
              <a:xfrm>
                <a:off x="4979" y="1343"/>
                <a:ext cx="34" cy="10"/>
              </a:xfrm>
              <a:custGeom>
                <a:avLst/>
                <a:gdLst>
                  <a:gd name="T0" fmla="*/ 34 w 34"/>
                  <a:gd name="T1" fmla="*/ 3 h 10"/>
                  <a:gd name="T2" fmla="*/ 30 w 34"/>
                  <a:gd name="T3" fmla="*/ 0 h 10"/>
                  <a:gd name="T4" fmla="*/ 0 w 34"/>
                  <a:gd name="T5" fmla="*/ 3 h 10"/>
                  <a:gd name="T6" fmla="*/ 5 w 34"/>
                  <a:gd name="T7" fmla="*/ 6 h 10"/>
                  <a:gd name="T8" fmla="*/ 34 w 34"/>
                  <a:gd name="T9" fmla="*/ 3 h 10"/>
                </a:gdLst>
                <a:ahLst/>
                <a:cxnLst>
                  <a:cxn ang="0">
                    <a:pos x="T0" y="T1"/>
                  </a:cxn>
                  <a:cxn ang="0">
                    <a:pos x="T2" y="T3"/>
                  </a:cxn>
                  <a:cxn ang="0">
                    <a:pos x="T4" y="T5"/>
                  </a:cxn>
                  <a:cxn ang="0">
                    <a:pos x="T6" y="T7"/>
                  </a:cxn>
                  <a:cxn ang="0">
                    <a:pos x="T8" y="T9"/>
                  </a:cxn>
                </a:cxnLst>
                <a:rect l="0" t="0" r="r" b="b"/>
                <a:pathLst>
                  <a:path w="34" h="10">
                    <a:moveTo>
                      <a:pt x="34" y="3"/>
                    </a:moveTo>
                    <a:cubicBezTo>
                      <a:pt x="30" y="0"/>
                      <a:pt x="30" y="0"/>
                      <a:pt x="30" y="0"/>
                    </a:cubicBezTo>
                    <a:cubicBezTo>
                      <a:pt x="18" y="7"/>
                      <a:pt x="8" y="7"/>
                      <a:pt x="0" y="3"/>
                    </a:cubicBezTo>
                    <a:cubicBezTo>
                      <a:pt x="5" y="6"/>
                      <a:pt x="5" y="6"/>
                      <a:pt x="5" y="6"/>
                    </a:cubicBezTo>
                    <a:cubicBezTo>
                      <a:pt x="12" y="10"/>
                      <a:pt x="23" y="9"/>
                      <a:pt x="34" y="3"/>
                    </a:cubicBezTo>
                    <a:close/>
                  </a:path>
                </a:pathLst>
              </a:custGeom>
              <a:solidFill>
                <a:srgbClr val="99918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692" name="Freeform 589"/>
              <p:cNvSpPr/>
              <p:nvPr/>
            </p:nvSpPr>
            <p:spPr bwMode="auto">
              <a:xfrm>
                <a:off x="5009" y="1235"/>
                <a:ext cx="36" cy="10"/>
              </a:xfrm>
              <a:custGeom>
                <a:avLst/>
                <a:gdLst>
                  <a:gd name="T0" fmla="*/ 36 w 36"/>
                  <a:gd name="T1" fmla="*/ 7 h 10"/>
                  <a:gd name="T2" fmla="*/ 32 w 36"/>
                  <a:gd name="T3" fmla="*/ 5 h 10"/>
                  <a:gd name="T4" fmla="*/ 0 w 36"/>
                  <a:gd name="T5" fmla="*/ 8 h 10"/>
                  <a:gd name="T6" fmla="*/ 4 w 36"/>
                  <a:gd name="T7" fmla="*/ 10 h 10"/>
                  <a:gd name="T8" fmla="*/ 36 w 36"/>
                  <a:gd name="T9" fmla="*/ 7 h 10"/>
                </a:gdLst>
                <a:ahLst/>
                <a:cxnLst>
                  <a:cxn ang="0">
                    <a:pos x="T0" y="T1"/>
                  </a:cxn>
                  <a:cxn ang="0">
                    <a:pos x="T2" y="T3"/>
                  </a:cxn>
                  <a:cxn ang="0">
                    <a:pos x="T4" y="T5"/>
                  </a:cxn>
                  <a:cxn ang="0">
                    <a:pos x="T6" y="T7"/>
                  </a:cxn>
                  <a:cxn ang="0">
                    <a:pos x="T8" y="T9"/>
                  </a:cxn>
                </a:cxnLst>
                <a:rect l="0" t="0" r="r" b="b"/>
                <a:pathLst>
                  <a:path w="36" h="10">
                    <a:moveTo>
                      <a:pt x="36" y="7"/>
                    </a:moveTo>
                    <a:cubicBezTo>
                      <a:pt x="32" y="5"/>
                      <a:pt x="32" y="5"/>
                      <a:pt x="32" y="5"/>
                    </a:cubicBezTo>
                    <a:cubicBezTo>
                      <a:pt x="24" y="0"/>
                      <a:pt x="12" y="0"/>
                      <a:pt x="0" y="8"/>
                    </a:cubicBezTo>
                    <a:cubicBezTo>
                      <a:pt x="4" y="10"/>
                      <a:pt x="4" y="10"/>
                      <a:pt x="4" y="10"/>
                    </a:cubicBezTo>
                    <a:cubicBezTo>
                      <a:pt x="17" y="3"/>
                      <a:pt x="28" y="2"/>
                      <a:pt x="36" y="7"/>
                    </a:cubicBezTo>
                    <a:close/>
                  </a:path>
                </a:pathLst>
              </a:custGeom>
              <a:solidFill>
                <a:srgbClr val="99918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693" name="Freeform 590"/>
              <p:cNvSpPr/>
              <p:nvPr/>
            </p:nvSpPr>
            <p:spPr bwMode="auto">
              <a:xfrm>
                <a:off x="5009" y="1228"/>
                <a:ext cx="40" cy="11"/>
              </a:xfrm>
              <a:custGeom>
                <a:avLst/>
                <a:gdLst>
                  <a:gd name="T0" fmla="*/ 40 w 40"/>
                  <a:gd name="T1" fmla="*/ 8 h 11"/>
                  <a:gd name="T2" fmla="*/ 36 w 40"/>
                  <a:gd name="T3" fmla="*/ 5 h 11"/>
                  <a:gd name="T4" fmla="*/ 0 w 40"/>
                  <a:gd name="T5" fmla="*/ 9 h 11"/>
                  <a:gd name="T6" fmla="*/ 4 w 40"/>
                  <a:gd name="T7" fmla="*/ 11 h 11"/>
                  <a:gd name="T8" fmla="*/ 40 w 40"/>
                  <a:gd name="T9" fmla="*/ 8 h 11"/>
                </a:gdLst>
                <a:ahLst/>
                <a:cxnLst>
                  <a:cxn ang="0">
                    <a:pos x="T0" y="T1"/>
                  </a:cxn>
                  <a:cxn ang="0">
                    <a:pos x="T2" y="T3"/>
                  </a:cxn>
                  <a:cxn ang="0">
                    <a:pos x="T4" y="T5"/>
                  </a:cxn>
                  <a:cxn ang="0">
                    <a:pos x="T6" y="T7"/>
                  </a:cxn>
                  <a:cxn ang="0">
                    <a:pos x="T8" y="T9"/>
                  </a:cxn>
                </a:cxnLst>
                <a:rect l="0" t="0" r="r" b="b"/>
                <a:pathLst>
                  <a:path w="40" h="11">
                    <a:moveTo>
                      <a:pt x="40" y="8"/>
                    </a:moveTo>
                    <a:cubicBezTo>
                      <a:pt x="36" y="5"/>
                      <a:pt x="36" y="5"/>
                      <a:pt x="36" y="5"/>
                    </a:cubicBezTo>
                    <a:cubicBezTo>
                      <a:pt x="26" y="0"/>
                      <a:pt x="14" y="1"/>
                      <a:pt x="0" y="9"/>
                    </a:cubicBezTo>
                    <a:cubicBezTo>
                      <a:pt x="4" y="11"/>
                      <a:pt x="4" y="11"/>
                      <a:pt x="4" y="11"/>
                    </a:cubicBezTo>
                    <a:cubicBezTo>
                      <a:pt x="18" y="3"/>
                      <a:pt x="31" y="2"/>
                      <a:pt x="40" y="8"/>
                    </a:cubicBezTo>
                    <a:close/>
                  </a:path>
                </a:pathLst>
              </a:custGeom>
              <a:solidFill>
                <a:srgbClr val="4F4F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694" name="Freeform 591"/>
              <p:cNvSpPr>
                <a:spLocks noEditPoints="1"/>
              </p:cNvSpPr>
              <p:nvPr/>
            </p:nvSpPr>
            <p:spPr bwMode="auto">
              <a:xfrm>
                <a:off x="4968" y="1231"/>
                <a:ext cx="91" cy="133"/>
              </a:xfrm>
              <a:custGeom>
                <a:avLst/>
                <a:gdLst>
                  <a:gd name="T0" fmla="*/ 91 w 91"/>
                  <a:gd name="T1" fmla="*/ 40 h 133"/>
                  <a:gd name="T2" fmla="*/ 45 w 91"/>
                  <a:gd name="T3" fmla="*/ 118 h 133"/>
                  <a:gd name="T4" fmla="*/ 0 w 91"/>
                  <a:gd name="T5" fmla="*/ 93 h 133"/>
                  <a:gd name="T6" fmla="*/ 45 w 91"/>
                  <a:gd name="T7" fmla="*/ 14 h 133"/>
                  <a:gd name="T8" fmla="*/ 91 w 91"/>
                  <a:gd name="T9" fmla="*/ 40 h 133"/>
                  <a:gd name="T10" fmla="*/ 45 w 91"/>
                  <a:gd name="T11" fmla="*/ 115 h 133"/>
                  <a:gd name="T12" fmla="*/ 87 w 91"/>
                  <a:gd name="T13" fmla="*/ 42 h 133"/>
                  <a:gd name="T14" fmla="*/ 45 w 91"/>
                  <a:gd name="T15" fmla="*/ 18 h 133"/>
                  <a:gd name="T16" fmla="*/ 3 w 91"/>
                  <a:gd name="T17" fmla="*/ 91 h 133"/>
                  <a:gd name="T18" fmla="*/ 45 w 91"/>
                  <a:gd name="T19" fmla="*/ 115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1" h="133">
                    <a:moveTo>
                      <a:pt x="91" y="40"/>
                    </a:moveTo>
                    <a:cubicBezTo>
                      <a:pt x="91" y="69"/>
                      <a:pt x="70" y="104"/>
                      <a:pt x="45" y="118"/>
                    </a:cubicBezTo>
                    <a:cubicBezTo>
                      <a:pt x="21" y="133"/>
                      <a:pt x="0" y="121"/>
                      <a:pt x="0" y="93"/>
                    </a:cubicBezTo>
                    <a:cubicBezTo>
                      <a:pt x="0" y="64"/>
                      <a:pt x="20" y="29"/>
                      <a:pt x="45" y="14"/>
                    </a:cubicBezTo>
                    <a:cubicBezTo>
                      <a:pt x="70" y="0"/>
                      <a:pt x="91" y="12"/>
                      <a:pt x="91" y="40"/>
                    </a:cubicBezTo>
                    <a:close/>
                    <a:moveTo>
                      <a:pt x="45" y="115"/>
                    </a:moveTo>
                    <a:cubicBezTo>
                      <a:pt x="69" y="101"/>
                      <a:pt x="87" y="69"/>
                      <a:pt x="87" y="42"/>
                    </a:cubicBezTo>
                    <a:cubicBezTo>
                      <a:pt x="87" y="15"/>
                      <a:pt x="68" y="5"/>
                      <a:pt x="45" y="18"/>
                    </a:cubicBezTo>
                    <a:cubicBezTo>
                      <a:pt x="22" y="31"/>
                      <a:pt x="3" y="64"/>
                      <a:pt x="3" y="91"/>
                    </a:cubicBezTo>
                    <a:cubicBezTo>
                      <a:pt x="3" y="117"/>
                      <a:pt x="22" y="128"/>
                      <a:pt x="45" y="115"/>
                    </a:cubicBezTo>
                    <a:close/>
                  </a:path>
                </a:pathLst>
              </a:custGeom>
              <a:solidFill>
                <a:srgbClr val="63616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695" name="Freeform 592"/>
              <p:cNvSpPr/>
              <p:nvPr/>
            </p:nvSpPr>
            <p:spPr bwMode="auto">
              <a:xfrm>
                <a:off x="4987" y="1237"/>
                <a:ext cx="26" cy="21"/>
              </a:xfrm>
              <a:custGeom>
                <a:avLst/>
                <a:gdLst>
                  <a:gd name="T0" fmla="*/ 26 w 26"/>
                  <a:gd name="T1" fmla="*/ 2 h 21"/>
                  <a:gd name="T2" fmla="*/ 22 w 26"/>
                  <a:gd name="T3" fmla="*/ 0 h 21"/>
                  <a:gd name="T4" fmla="*/ 0 w 26"/>
                  <a:gd name="T5" fmla="*/ 18 h 21"/>
                  <a:gd name="T6" fmla="*/ 4 w 26"/>
                  <a:gd name="T7" fmla="*/ 21 h 21"/>
                  <a:gd name="T8" fmla="*/ 26 w 26"/>
                  <a:gd name="T9" fmla="*/ 2 h 21"/>
                </a:gdLst>
                <a:ahLst/>
                <a:cxnLst>
                  <a:cxn ang="0">
                    <a:pos x="T0" y="T1"/>
                  </a:cxn>
                  <a:cxn ang="0">
                    <a:pos x="T2" y="T3"/>
                  </a:cxn>
                  <a:cxn ang="0">
                    <a:pos x="T4" y="T5"/>
                  </a:cxn>
                  <a:cxn ang="0">
                    <a:pos x="T6" y="T7"/>
                  </a:cxn>
                  <a:cxn ang="0">
                    <a:pos x="T8" y="T9"/>
                  </a:cxn>
                </a:cxnLst>
                <a:rect l="0" t="0" r="r" b="b"/>
                <a:pathLst>
                  <a:path w="26" h="21">
                    <a:moveTo>
                      <a:pt x="26" y="2"/>
                    </a:moveTo>
                    <a:cubicBezTo>
                      <a:pt x="22" y="0"/>
                      <a:pt x="22" y="0"/>
                      <a:pt x="22" y="0"/>
                    </a:cubicBezTo>
                    <a:cubicBezTo>
                      <a:pt x="14" y="4"/>
                      <a:pt x="6" y="11"/>
                      <a:pt x="0" y="18"/>
                    </a:cubicBezTo>
                    <a:cubicBezTo>
                      <a:pt x="4" y="21"/>
                      <a:pt x="4" y="21"/>
                      <a:pt x="4" y="21"/>
                    </a:cubicBezTo>
                    <a:cubicBezTo>
                      <a:pt x="11" y="13"/>
                      <a:pt x="18" y="7"/>
                      <a:pt x="26" y="2"/>
                    </a:cubicBezTo>
                    <a:close/>
                  </a:path>
                </a:pathLst>
              </a:custGeom>
              <a:solidFill>
                <a:srgbClr val="4F4F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696" name="Freeform 593"/>
              <p:cNvSpPr/>
              <p:nvPr/>
            </p:nvSpPr>
            <p:spPr bwMode="auto">
              <a:xfrm>
                <a:off x="4967" y="1255"/>
                <a:ext cx="24" cy="34"/>
              </a:xfrm>
              <a:custGeom>
                <a:avLst/>
                <a:gdLst>
                  <a:gd name="T0" fmla="*/ 24 w 24"/>
                  <a:gd name="T1" fmla="*/ 3 h 34"/>
                  <a:gd name="T2" fmla="*/ 20 w 24"/>
                  <a:gd name="T3" fmla="*/ 0 h 34"/>
                  <a:gd name="T4" fmla="*/ 0 w 24"/>
                  <a:gd name="T5" fmla="*/ 31 h 34"/>
                  <a:gd name="T6" fmla="*/ 5 w 24"/>
                  <a:gd name="T7" fmla="*/ 34 h 34"/>
                  <a:gd name="T8" fmla="*/ 24 w 24"/>
                  <a:gd name="T9" fmla="*/ 3 h 34"/>
                </a:gdLst>
                <a:ahLst/>
                <a:cxnLst>
                  <a:cxn ang="0">
                    <a:pos x="T0" y="T1"/>
                  </a:cxn>
                  <a:cxn ang="0">
                    <a:pos x="T2" y="T3"/>
                  </a:cxn>
                  <a:cxn ang="0">
                    <a:pos x="T4" y="T5"/>
                  </a:cxn>
                  <a:cxn ang="0">
                    <a:pos x="T6" y="T7"/>
                  </a:cxn>
                  <a:cxn ang="0">
                    <a:pos x="T8" y="T9"/>
                  </a:cxn>
                </a:cxnLst>
                <a:rect l="0" t="0" r="r" b="b"/>
                <a:pathLst>
                  <a:path w="24" h="34">
                    <a:moveTo>
                      <a:pt x="24" y="3"/>
                    </a:moveTo>
                    <a:cubicBezTo>
                      <a:pt x="20" y="0"/>
                      <a:pt x="20" y="0"/>
                      <a:pt x="20" y="0"/>
                    </a:cubicBezTo>
                    <a:cubicBezTo>
                      <a:pt x="12" y="9"/>
                      <a:pt x="5" y="20"/>
                      <a:pt x="0" y="31"/>
                    </a:cubicBezTo>
                    <a:cubicBezTo>
                      <a:pt x="5" y="34"/>
                      <a:pt x="5" y="34"/>
                      <a:pt x="5" y="34"/>
                    </a:cubicBezTo>
                    <a:cubicBezTo>
                      <a:pt x="9" y="23"/>
                      <a:pt x="16" y="12"/>
                      <a:pt x="24" y="3"/>
                    </a:cubicBezTo>
                    <a:close/>
                  </a:path>
                </a:pathLst>
              </a:custGeom>
              <a:solidFill>
                <a:srgbClr val="4F4F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697" name="Freeform 594"/>
              <p:cNvSpPr/>
              <p:nvPr/>
            </p:nvSpPr>
            <p:spPr bwMode="auto">
              <a:xfrm>
                <a:off x="4958" y="1286"/>
                <a:ext cx="20" cy="73"/>
              </a:xfrm>
              <a:custGeom>
                <a:avLst/>
                <a:gdLst>
                  <a:gd name="T0" fmla="*/ 14 w 20"/>
                  <a:gd name="T1" fmla="*/ 3 h 73"/>
                  <a:gd name="T2" fmla="*/ 9 w 20"/>
                  <a:gd name="T3" fmla="*/ 0 h 73"/>
                  <a:gd name="T4" fmla="*/ 0 w 20"/>
                  <a:gd name="T5" fmla="*/ 38 h 73"/>
                  <a:gd name="T6" fmla="*/ 15 w 20"/>
                  <a:gd name="T7" fmla="*/ 70 h 73"/>
                  <a:gd name="T8" fmla="*/ 20 w 20"/>
                  <a:gd name="T9" fmla="*/ 73 h 73"/>
                  <a:gd name="T10" fmla="*/ 5 w 20"/>
                  <a:gd name="T11" fmla="*/ 41 h 73"/>
                  <a:gd name="T12" fmla="*/ 14 w 20"/>
                  <a:gd name="T13" fmla="*/ 3 h 73"/>
                </a:gdLst>
                <a:ahLst/>
                <a:cxnLst>
                  <a:cxn ang="0">
                    <a:pos x="T0" y="T1"/>
                  </a:cxn>
                  <a:cxn ang="0">
                    <a:pos x="T2" y="T3"/>
                  </a:cxn>
                  <a:cxn ang="0">
                    <a:pos x="T4" y="T5"/>
                  </a:cxn>
                  <a:cxn ang="0">
                    <a:pos x="T6" y="T7"/>
                  </a:cxn>
                  <a:cxn ang="0">
                    <a:pos x="T8" y="T9"/>
                  </a:cxn>
                  <a:cxn ang="0">
                    <a:pos x="T10" y="T11"/>
                  </a:cxn>
                  <a:cxn ang="0">
                    <a:pos x="T12" y="T13"/>
                  </a:cxn>
                </a:cxnLst>
                <a:rect l="0" t="0" r="r" b="b"/>
                <a:pathLst>
                  <a:path w="20" h="73">
                    <a:moveTo>
                      <a:pt x="14" y="3"/>
                    </a:moveTo>
                    <a:cubicBezTo>
                      <a:pt x="9" y="0"/>
                      <a:pt x="9" y="0"/>
                      <a:pt x="9" y="0"/>
                    </a:cubicBezTo>
                    <a:cubicBezTo>
                      <a:pt x="4" y="13"/>
                      <a:pt x="0" y="26"/>
                      <a:pt x="0" y="38"/>
                    </a:cubicBezTo>
                    <a:cubicBezTo>
                      <a:pt x="0" y="54"/>
                      <a:pt x="6" y="65"/>
                      <a:pt x="15" y="70"/>
                    </a:cubicBezTo>
                    <a:cubicBezTo>
                      <a:pt x="20" y="73"/>
                      <a:pt x="20" y="73"/>
                      <a:pt x="20" y="73"/>
                    </a:cubicBezTo>
                    <a:cubicBezTo>
                      <a:pt x="10" y="68"/>
                      <a:pt x="5" y="56"/>
                      <a:pt x="5" y="41"/>
                    </a:cubicBezTo>
                    <a:cubicBezTo>
                      <a:pt x="5" y="28"/>
                      <a:pt x="8" y="15"/>
                      <a:pt x="14" y="3"/>
                    </a:cubicBezTo>
                    <a:close/>
                  </a:path>
                </a:pathLst>
              </a:custGeom>
              <a:solidFill>
                <a:srgbClr val="4F4F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698" name="Freeform 595"/>
              <p:cNvSpPr>
                <a:spLocks noEditPoints="1"/>
              </p:cNvSpPr>
              <p:nvPr/>
            </p:nvSpPr>
            <p:spPr bwMode="auto">
              <a:xfrm>
                <a:off x="4963" y="1223"/>
                <a:ext cx="101" cy="149"/>
              </a:xfrm>
              <a:custGeom>
                <a:avLst/>
                <a:gdLst>
                  <a:gd name="T0" fmla="*/ 101 w 101"/>
                  <a:gd name="T1" fmla="*/ 45 h 149"/>
                  <a:gd name="T2" fmla="*/ 51 w 101"/>
                  <a:gd name="T3" fmla="*/ 132 h 149"/>
                  <a:gd name="T4" fmla="*/ 0 w 101"/>
                  <a:gd name="T5" fmla="*/ 104 h 149"/>
                  <a:gd name="T6" fmla="*/ 50 w 101"/>
                  <a:gd name="T7" fmla="*/ 16 h 149"/>
                  <a:gd name="T8" fmla="*/ 101 w 101"/>
                  <a:gd name="T9" fmla="*/ 45 h 149"/>
                  <a:gd name="T10" fmla="*/ 50 w 101"/>
                  <a:gd name="T11" fmla="*/ 126 h 149"/>
                  <a:gd name="T12" fmla="*/ 96 w 101"/>
                  <a:gd name="T13" fmla="*/ 48 h 149"/>
                  <a:gd name="T14" fmla="*/ 50 w 101"/>
                  <a:gd name="T15" fmla="*/ 22 h 149"/>
                  <a:gd name="T16" fmla="*/ 5 w 101"/>
                  <a:gd name="T17" fmla="*/ 101 h 149"/>
                  <a:gd name="T18" fmla="*/ 50 w 101"/>
                  <a:gd name="T19" fmla="*/ 126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1" h="149">
                    <a:moveTo>
                      <a:pt x="101" y="45"/>
                    </a:moveTo>
                    <a:cubicBezTo>
                      <a:pt x="101" y="77"/>
                      <a:pt x="78" y="116"/>
                      <a:pt x="51" y="132"/>
                    </a:cubicBezTo>
                    <a:cubicBezTo>
                      <a:pt x="23" y="149"/>
                      <a:pt x="0" y="136"/>
                      <a:pt x="0" y="104"/>
                    </a:cubicBezTo>
                    <a:cubicBezTo>
                      <a:pt x="0" y="72"/>
                      <a:pt x="22" y="32"/>
                      <a:pt x="50" y="16"/>
                    </a:cubicBezTo>
                    <a:cubicBezTo>
                      <a:pt x="78" y="0"/>
                      <a:pt x="101" y="13"/>
                      <a:pt x="101" y="45"/>
                    </a:cubicBezTo>
                    <a:close/>
                    <a:moveTo>
                      <a:pt x="50" y="126"/>
                    </a:moveTo>
                    <a:cubicBezTo>
                      <a:pt x="75" y="112"/>
                      <a:pt x="96" y="77"/>
                      <a:pt x="96" y="48"/>
                    </a:cubicBezTo>
                    <a:cubicBezTo>
                      <a:pt x="96" y="20"/>
                      <a:pt x="75" y="8"/>
                      <a:pt x="50" y="22"/>
                    </a:cubicBezTo>
                    <a:cubicBezTo>
                      <a:pt x="25" y="37"/>
                      <a:pt x="5" y="72"/>
                      <a:pt x="5" y="101"/>
                    </a:cubicBezTo>
                    <a:cubicBezTo>
                      <a:pt x="5" y="129"/>
                      <a:pt x="26" y="141"/>
                      <a:pt x="50" y="126"/>
                    </a:cubicBezTo>
                    <a:close/>
                  </a:path>
                </a:pathLst>
              </a:custGeom>
              <a:solidFill>
                <a:srgbClr val="2A2A2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699" name="Freeform 596"/>
              <p:cNvSpPr/>
              <p:nvPr/>
            </p:nvSpPr>
            <p:spPr bwMode="auto">
              <a:xfrm>
                <a:off x="5013" y="1297"/>
                <a:ext cx="20" cy="28"/>
              </a:xfrm>
              <a:custGeom>
                <a:avLst/>
                <a:gdLst>
                  <a:gd name="T0" fmla="*/ 1 w 20"/>
                  <a:gd name="T1" fmla="*/ 1 h 28"/>
                  <a:gd name="T2" fmla="*/ 0 w 20"/>
                  <a:gd name="T3" fmla="*/ 0 h 28"/>
                  <a:gd name="T4" fmla="*/ 19 w 20"/>
                  <a:gd name="T5" fmla="*/ 28 h 28"/>
                  <a:gd name="T6" fmla="*/ 20 w 20"/>
                  <a:gd name="T7" fmla="*/ 28 h 28"/>
                  <a:gd name="T8" fmla="*/ 1 w 20"/>
                  <a:gd name="T9" fmla="*/ 1 h 28"/>
                </a:gdLst>
                <a:ahLst/>
                <a:cxnLst>
                  <a:cxn ang="0">
                    <a:pos x="T0" y="T1"/>
                  </a:cxn>
                  <a:cxn ang="0">
                    <a:pos x="T2" y="T3"/>
                  </a:cxn>
                  <a:cxn ang="0">
                    <a:pos x="T4" y="T5"/>
                  </a:cxn>
                  <a:cxn ang="0">
                    <a:pos x="T6" y="T7"/>
                  </a:cxn>
                  <a:cxn ang="0">
                    <a:pos x="T8" y="T9"/>
                  </a:cxn>
                </a:cxnLst>
                <a:rect l="0" t="0" r="r" b="b"/>
                <a:pathLst>
                  <a:path w="20" h="28">
                    <a:moveTo>
                      <a:pt x="1" y="1"/>
                    </a:moveTo>
                    <a:lnTo>
                      <a:pt x="0" y="0"/>
                    </a:lnTo>
                    <a:lnTo>
                      <a:pt x="19" y="28"/>
                    </a:lnTo>
                    <a:lnTo>
                      <a:pt x="20" y="28"/>
                    </a:lnTo>
                    <a:lnTo>
                      <a:pt x="1" y="1"/>
                    </a:lnTo>
                    <a:close/>
                  </a:path>
                </a:pathLst>
              </a:custGeom>
              <a:solidFill>
                <a:srgbClr val="514D4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700" name="Freeform 597"/>
              <p:cNvSpPr/>
              <p:nvPr/>
            </p:nvSpPr>
            <p:spPr bwMode="auto">
              <a:xfrm>
                <a:off x="5014" y="1295"/>
                <a:ext cx="34" cy="5"/>
              </a:xfrm>
              <a:custGeom>
                <a:avLst/>
                <a:gdLst>
                  <a:gd name="T0" fmla="*/ 34 w 34"/>
                  <a:gd name="T1" fmla="*/ 5 h 5"/>
                  <a:gd name="T2" fmla="*/ 33 w 34"/>
                  <a:gd name="T3" fmla="*/ 5 h 5"/>
                  <a:gd name="T4" fmla="*/ 0 w 34"/>
                  <a:gd name="T5" fmla="*/ 0 h 5"/>
                  <a:gd name="T6" fmla="*/ 1 w 34"/>
                  <a:gd name="T7" fmla="*/ 1 h 5"/>
                  <a:gd name="T8" fmla="*/ 34 w 34"/>
                  <a:gd name="T9" fmla="*/ 5 h 5"/>
                </a:gdLst>
                <a:ahLst/>
                <a:cxnLst>
                  <a:cxn ang="0">
                    <a:pos x="T0" y="T1"/>
                  </a:cxn>
                  <a:cxn ang="0">
                    <a:pos x="T2" y="T3"/>
                  </a:cxn>
                  <a:cxn ang="0">
                    <a:pos x="T4" y="T5"/>
                  </a:cxn>
                  <a:cxn ang="0">
                    <a:pos x="T6" y="T7"/>
                  </a:cxn>
                  <a:cxn ang="0">
                    <a:pos x="T8" y="T9"/>
                  </a:cxn>
                </a:cxnLst>
                <a:rect l="0" t="0" r="r" b="b"/>
                <a:pathLst>
                  <a:path w="34" h="5">
                    <a:moveTo>
                      <a:pt x="34" y="5"/>
                    </a:moveTo>
                    <a:lnTo>
                      <a:pt x="33" y="5"/>
                    </a:lnTo>
                    <a:lnTo>
                      <a:pt x="0" y="0"/>
                    </a:lnTo>
                    <a:lnTo>
                      <a:pt x="1" y="1"/>
                    </a:lnTo>
                    <a:lnTo>
                      <a:pt x="34" y="5"/>
                    </a:lnTo>
                    <a:close/>
                  </a:path>
                </a:pathLst>
              </a:custGeom>
              <a:solidFill>
                <a:srgbClr val="58545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701" name="Freeform 598"/>
              <p:cNvSpPr/>
              <p:nvPr/>
            </p:nvSpPr>
            <p:spPr bwMode="auto">
              <a:xfrm>
                <a:off x="5014" y="1272"/>
                <a:ext cx="40" cy="23"/>
              </a:xfrm>
              <a:custGeom>
                <a:avLst/>
                <a:gdLst>
                  <a:gd name="T0" fmla="*/ 40 w 40"/>
                  <a:gd name="T1" fmla="*/ 1 h 23"/>
                  <a:gd name="T2" fmla="*/ 38 w 40"/>
                  <a:gd name="T3" fmla="*/ 0 h 23"/>
                  <a:gd name="T4" fmla="*/ 0 w 40"/>
                  <a:gd name="T5" fmla="*/ 22 h 23"/>
                  <a:gd name="T6" fmla="*/ 1 w 40"/>
                  <a:gd name="T7" fmla="*/ 23 h 23"/>
                  <a:gd name="T8" fmla="*/ 40 w 40"/>
                  <a:gd name="T9" fmla="*/ 1 h 23"/>
                </a:gdLst>
                <a:ahLst/>
                <a:cxnLst>
                  <a:cxn ang="0">
                    <a:pos x="T0" y="T1"/>
                  </a:cxn>
                  <a:cxn ang="0">
                    <a:pos x="T2" y="T3"/>
                  </a:cxn>
                  <a:cxn ang="0">
                    <a:pos x="T4" y="T5"/>
                  </a:cxn>
                  <a:cxn ang="0">
                    <a:pos x="T6" y="T7"/>
                  </a:cxn>
                  <a:cxn ang="0">
                    <a:pos x="T8" y="T9"/>
                  </a:cxn>
                </a:cxnLst>
                <a:rect l="0" t="0" r="r" b="b"/>
                <a:pathLst>
                  <a:path w="40" h="23">
                    <a:moveTo>
                      <a:pt x="40" y="1"/>
                    </a:moveTo>
                    <a:lnTo>
                      <a:pt x="38" y="0"/>
                    </a:lnTo>
                    <a:lnTo>
                      <a:pt x="0" y="22"/>
                    </a:lnTo>
                    <a:lnTo>
                      <a:pt x="1" y="23"/>
                    </a:lnTo>
                    <a:lnTo>
                      <a:pt x="40" y="1"/>
                    </a:lnTo>
                    <a:close/>
                  </a:path>
                </a:pathLst>
              </a:custGeom>
              <a:solidFill>
                <a:srgbClr val="847D7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702" name="Freeform 599"/>
              <p:cNvSpPr/>
              <p:nvPr/>
            </p:nvSpPr>
            <p:spPr bwMode="auto">
              <a:xfrm>
                <a:off x="5012" y="1298"/>
                <a:ext cx="1" cy="45"/>
              </a:xfrm>
              <a:custGeom>
                <a:avLst/>
                <a:gdLst>
                  <a:gd name="T0" fmla="*/ 1 w 1"/>
                  <a:gd name="T1" fmla="*/ 1 h 45"/>
                  <a:gd name="T2" fmla="*/ 0 w 1"/>
                  <a:gd name="T3" fmla="*/ 0 h 45"/>
                  <a:gd name="T4" fmla="*/ 0 w 1"/>
                  <a:gd name="T5" fmla="*/ 45 h 45"/>
                  <a:gd name="T6" fmla="*/ 1 w 1"/>
                  <a:gd name="T7" fmla="*/ 45 h 45"/>
                  <a:gd name="T8" fmla="*/ 1 w 1"/>
                  <a:gd name="T9" fmla="*/ 1 h 45"/>
                </a:gdLst>
                <a:ahLst/>
                <a:cxnLst>
                  <a:cxn ang="0">
                    <a:pos x="T0" y="T1"/>
                  </a:cxn>
                  <a:cxn ang="0">
                    <a:pos x="T2" y="T3"/>
                  </a:cxn>
                  <a:cxn ang="0">
                    <a:pos x="T4" y="T5"/>
                  </a:cxn>
                  <a:cxn ang="0">
                    <a:pos x="T6" y="T7"/>
                  </a:cxn>
                  <a:cxn ang="0">
                    <a:pos x="T8" y="T9"/>
                  </a:cxn>
                </a:cxnLst>
                <a:rect l="0" t="0" r="r" b="b"/>
                <a:pathLst>
                  <a:path w="1" h="45">
                    <a:moveTo>
                      <a:pt x="1" y="1"/>
                    </a:moveTo>
                    <a:lnTo>
                      <a:pt x="0" y="0"/>
                    </a:lnTo>
                    <a:lnTo>
                      <a:pt x="0" y="45"/>
                    </a:lnTo>
                    <a:lnTo>
                      <a:pt x="1" y="45"/>
                    </a:lnTo>
                    <a:lnTo>
                      <a:pt x="1" y="1"/>
                    </a:lnTo>
                    <a:close/>
                  </a:path>
                </a:pathLst>
              </a:custGeom>
              <a:solidFill>
                <a:srgbClr val="76706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703" name="Freeform 600"/>
              <p:cNvSpPr/>
              <p:nvPr/>
            </p:nvSpPr>
            <p:spPr bwMode="auto">
              <a:xfrm>
                <a:off x="5013" y="1295"/>
                <a:ext cx="2" cy="1"/>
              </a:xfrm>
              <a:custGeom>
                <a:avLst/>
                <a:gdLst>
                  <a:gd name="T0" fmla="*/ 2 w 2"/>
                  <a:gd name="T1" fmla="*/ 1 h 1"/>
                  <a:gd name="T2" fmla="*/ 1 w 2"/>
                  <a:gd name="T3" fmla="*/ 0 h 1"/>
                  <a:gd name="T4" fmla="*/ 0 w 2"/>
                  <a:gd name="T5" fmla="*/ 0 h 1"/>
                  <a:gd name="T6" fmla="*/ 2 w 2"/>
                  <a:gd name="T7" fmla="*/ 1 h 1"/>
                  <a:gd name="T8" fmla="*/ 2 w 2"/>
                  <a:gd name="T9" fmla="*/ 1 h 1"/>
                </a:gdLst>
                <a:ahLst/>
                <a:cxnLst>
                  <a:cxn ang="0">
                    <a:pos x="T0" y="T1"/>
                  </a:cxn>
                  <a:cxn ang="0">
                    <a:pos x="T2" y="T3"/>
                  </a:cxn>
                  <a:cxn ang="0">
                    <a:pos x="T4" y="T5"/>
                  </a:cxn>
                  <a:cxn ang="0">
                    <a:pos x="T6" y="T7"/>
                  </a:cxn>
                  <a:cxn ang="0">
                    <a:pos x="T8" y="T9"/>
                  </a:cxn>
                </a:cxnLst>
                <a:rect l="0" t="0" r="r" b="b"/>
                <a:pathLst>
                  <a:path w="2" h="1">
                    <a:moveTo>
                      <a:pt x="2" y="1"/>
                    </a:moveTo>
                    <a:lnTo>
                      <a:pt x="1" y="0"/>
                    </a:lnTo>
                    <a:lnTo>
                      <a:pt x="0" y="0"/>
                    </a:lnTo>
                    <a:lnTo>
                      <a:pt x="2" y="1"/>
                    </a:lnTo>
                    <a:lnTo>
                      <a:pt x="2" y="1"/>
                    </a:lnTo>
                    <a:close/>
                  </a:path>
                </a:pathLst>
              </a:custGeom>
              <a:solidFill>
                <a:srgbClr val="58545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704" name="Freeform 601"/>
              <p:cNvSpPr/>
              <p:nvPr/>
            </p:nvSpPr>
            <p:spPr bwMode="auto">
              <a:xfrm>
                <a:off x="5015" y="1273"/>
                <a:ext cx="39" cy="23"/>
              </a:xfrm>
              <a:custGeom>
                <a:avLst/>
                <a:gdLst>
                  <a:gd name="T0" fmla="*/ 39 w 39"/>
                  <a:gd name="T1" fmla="*/ 0 h 23"/>
                  <a:gd name="T2" fmla="*/ 0 w 39"/>
                  <a:gd name="T3" fmla="*/ 22 h 23"/>
                  <a:gd name="T4" fmla="*/ 0 w 39"/>
                  <a:gd name="T5" fmla="*/ 23 h 23"/>
                  <a:gd name="T6" fmla="*/ 0 w 39"/>
                  <a:gd name="T7" fmla="*/ 23 h 23"/>
                  <a:gd name="T8" fmla="*/ 39 w 39"/>
                  <a:gd name="T9" fmla="*/ 1 h 23"/>
                  <a:gd name="T10" fmla="*/ 39 w 39"/>
                  <a:gd name="T11" fmla="*/ 0 h 23"/>
                </a:gdLst>
                <a:ahLst/>
                <a:cxnLst>
                  <a:cxn ang="0">
                    <a:pos x="T0" y="T1"/>
                  </a:cxn>
                  <a:cxn ang="0">
                    <a:pos x="T2" y="T3"/>
                  </a:cxn>
                  <a:cxn ang="0">
                    <a:pos x="T4" y="T5"/>
                  </a:cxn>
                  <a:cxn ang="0">
                    <a:pos x="T6" y="T7"/>
                  </a:cxn>
                  <a:cxn ang="0">
                    <a:pos x="T8" y="T9"/>
                  </a:cxn>
                  <a:cxn ang="0">
                    <a:pos x="T10" y="T11"/>
                  </a:cxn>
                </a:cxnLst>
                <a:rect l="0" t="0" r="r" b="b"/>
                <a:pathLst>
                  <a:path w="39" h="23">
                    <a:moveTo>
                      <a:pt x="39" y="0"/>
                    </a:moveTo>
                    <a:lnTo>
                      <a:pt x="0" y="22"/>
                    </a:lnTo>
                    <a:lnTo>
                      <a:pt x="0" y="23"/>
                    </a:lnTo>
                    <a:lnTo>
                      <a:pt x="0" y="23"/>
                    </a:lnTo>
                    <a:lnTo>
                      <a:pt x="39" y="1"/>
                    </a:lnTo>
                    <a:lnTo>
                      <a:pt x="39" y="0"/>
                    </a:lnTo>
                    <a:close/>
                  </a:path>
                </a:pathLst>
              </a:custGeom>
              <a:solidFill>
                <a:srgbClr val="C9C7C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705" name="Freeform 602"/>
              <p:cNvSpPr/>
              <p:nvPr/>
            </p:nvSpPr>
            <p:spPr bwMode="auto">
              <a:xfrm>
                <a:off x="5013" y="1294"/>
                <a:ext cx="2" cy="2"/>
              </a:xfrm>
              <a:custGeom>
                <a:avLst/>
                <a:gdLst>
                  <a:gd name="T0" fmla="*/ 2 w 2"/>
                  <a:gd name="T1" fmla="*/ 1 h 2"/>
                  <a:gd name="T2" fmla="*/ 1 w 2"/>
                  <a:gd name="T3" fmla="*/ 0 h 2"/>
                  <a:gd name="T4" fmla="*/ 0 w 2"/>
                  <a:gd name="T5" fmla="*/ 1 h 2"/>
                  <a:gd name="T6" fmla="*/ 2 w 2"/>
                  <a:gd name="T7" fmla="*/ 2 h 2"/>
                  <a:gd name="T8" fmla="*/ 2 w 2"/>
                  <a:gd name="T9" fmla="*/ 1 h 2"/>
                </a:gdLst>
                <a:ahLst/>
                <a:cxnLst>
                  <a:cxn ang="0">
                    <a:pos x="T0" y="T1"/>
                  </a:cxn>
                  <a:cxn ang="0">
                    <a:pos x="T2" y="T3"/>
                  </a:cxn>
                  <a:cxn ang="0">
                    <a:pos x="T4" y="T5"/>
                  </a:cxn>
                  <a:cxn ang="0">
                    <a:pos x="T6" y="T7"/>
                  </a:cxn>
                  <a:cxn ang="0">
                    <a:pos x="T8" y="T9"/>
                  </a:cxn>
                </a:cxnLst>
                <a:rect l="0" t="0" r="r" b="b"/>
                <a:pathLst>
                  <a:path w="2" h="2">
                    <a:moveTo>
                      <a:pt x="2" y="1"/>
                    </a:moveTo>
                    <a:lnTo>
                      <a:pt x="1" y="0"/>
                    </a:lnTo>
                    <a:lnTo>
                      <a:pt x="0" y="1"/>
                    </a:lnTo>
                    <a:lnTo>
                      <a:pt x="2" y="2"/>
                    </a:lnTo>
                    <a:lnTo>
                      <a:pt x="2" y="1"/>
                    </a:lnTo>
                    <a:close/>
                  </a:path>
                </a:pathLst>
              </a:custGeom>
              <a:solidFill>
                <a:srgbClr val="98908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706" name="Freeform 603"/>
              <p:cNvSpPr/>
              <p:nvPr/>
            </p:nvSpPr>
            <p:spPr bwMode="auto">
              <a:xfrm>
                <a:off x="5012" y="1297"/>
                <a:ext cx="2" cy="1"/>
              </a:xfrm>
              <a:custGeom>
                <a:avLst/>
                <a:gdLst>
                  <a:gd name="T0" fmla="*/ 2 w 2"/>
                  <a:gd name="T1" fmla="*/ 0 h 1"/>
                  <a:gd name="T2" fmla="*/ 0 w 2"/>
                  <a:gd name="T3" fmla="*/ 0 h 1"/>
                  <a:gd name="T4" fmla="*/ 1 w 2"/>
                  <a:gd name="T5" fmla="*/ 0 h 1"/>
                  <a:gd name="T6" fmla="*/ 2 w 2"/>
                  <a:gd name="T7" fmla="*/ 1 h 1"/>
                  <a:gd name="T8" fmla="*/ 2 w 2"/>
                  <a:gd name="T9" fmla="*/ 0 h 1"/>
                </a:gdLst>
                <a:ahLst/>
                <a:cxnLst>
                  <a:cxn ang="0">
                    <a:pos x="T0" y="T1"/>
                  </a:cxn>
                  <a:cxn ang="0">
                    <a:pos x="T2" y="T3"/>
                  </a:cxn>
                  <a:cxn ang="0">
                    <a:pos x="T4" y="T5"/>
                  </a:cxn>
                  <a:cxn ang="0">
                    <a:pos x="T6" y="T7"/>
                  </a:cxn>
                  <a:cxn ang="0">
                    <a:pos x="T8" y="T9"/>
                  </a:cxn>
                </a:cxnLst>
                <a:rect l="0" t="0" r="r" b="b"/>
                <a:pathLst>
                  <a:path w="2" h="1">
                    <a:moveTo>
                      <a:pt x="2" y="0"/>
                    </a:moveTo>
                    <a:lnTo>
                      <a:pt x="0" y="0"/>
                    </a:lnTo>
                    <a:lnTo>
                      <a:pt x="1" y="0"/>
                    </a:lnTo>
                    <a:lnTo>
                      <a:pt x="2" y="1"/>
                    </a:lnTo>
                    <a:lnTo>
                      <a:pt x="2" y="0"/>
                    </a:lnTo>
                    <a:close/>
                  </a:path>
                </a:pathLst>
              </a:custGeom>
              <a:solidFill>
                <a:srgbClr val="514D4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707" name="Freeform 604"/>
              <p:cNvSpPr/>
              <p:nvPr/>
            </p:nvSpPr>
            <p:spPr bwMode="auto">
              <a:xfrm>
                <a:off x="5012" y="1297"/>
                <a:ext cx="2" cy="2"/>
              </a:xfrm>
              <a:custGeom>
                <a:avLst/>
                <a:gdLst>
                  <a:gd name="T0" fmla="*/ 2 w 2"/>
                  <a:gd name="T1" fmla="*/ 0 h 2"/>
                  <a:gd name="T2" fmla="*/ 0 w 2"/>
                  <a:gd name="T3" fmla="*/ 0 h 2"/>
                  <a:gd name="T4" fmla="*/ 0 w 2"/>
                  <a:gd name="T5" fmla="*/ 1 h 2"/>
                  <a:gd name="T6" fmla="*/ 1 w 2"/>
                  <a:gd name="T7" fmla="*/ 2 h 2"/>
                  <a:gd name="T8" fmla="*/ 2 w 2"/>
                  <a:gd name="T9" fmla="*/ 0 h 2"/>
                </a:gdLst>
                <a:ahLst/>
                <a:cxnLst>
                  <a:cxn ang="0">
                    <a:pos x="T0" y="T1"/>
                  </a:cxn>
                  <a:cxn ang="0">
                    <a:pos x="T2" y="T3"/>
                  </a:cxn>
                  <a:cxn ang="0">
                    <a:pos x="T4" y="T5"/>
                  </a:cxn>
                  <a:cxn ang="0">
                    <a:pos x="T6" y="T7"/>
                  </a:cxn>
                  <a:cxn ang="0">
                    <a:pos x="T8" y="T9"/>
                  </a:cxn>
                </a:cxnLst>
                <a:rect l="0" t="0" r="r" b="b"/>
                <a:pathLst>
                  <a:path w="2" h="2">
                    <a:moveTo>
                      <a:pt x="2" y="0"/>
                    </a:moveTo>
                    <a:lnTo>
                      <a:pt x="0" y="0"/>
                    </a:lnTo>
                    <a:lnTo>
                      <a:pt x="0" y="1"/>
                    </a:lnTo>
                    <a:lnTo>
                      <a:pt x="1" y="2"/>
                    </a:lnTo>
                    <a:lnTo>
                      <a:pt x="2" y="0"/>
                    </a:lnTo>
                    <a:close/>
                  </a:path>
                </a:pathLst>
              </a:custGeom>
              <a:solidFill>
                <a:srgbClr val="938B8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708" name="Freeform 605"/>
              <p:cNvSpPr/>
              <p:nvPr/>
            </p:nvSpPr>
            <p:spPr bwMode="auto">
              <a:xfrm>
                <a:off x="5013" y="1297"/>
                <a:ext cx="1" cy="46"/>
              </a:xfrm>
              <a:custGeom>
                <a:avLst/>
                <a:gdLst>
                  <a:gd name="T0" fmla="*/ 1 w 1"/>
                  <a:gd name="T1" fmla="*/ 1 h 46"/>
                  <a:gd name="T2" fmla="*/ 1 w 1"/>
                  <a:gd name="T3" fmla="*/ 0 h 46"/>
                  <a:gd name="T4" fmla="*/ 0 w 1"/>
                  <a:gd name="T5" fmla="*/ 2 h 46"/>
                  <a:gd name="T6" fmla="*/ 0 w 1"/>
                  <a:gd name="T7" fmla="*/ 46 h 46"/>
                  <a:gd name="T8" fmla="*/ 1 w 1"/>
                  <a:gd name="T9" fmla="*/ 46 h 46"/>
                  <a:gd name="T10" fmla="*/ 1 w 1"/>
                  <a:gd name="T11" fmla="*/ 1 h 46"/>
                </a:gdLst>
                <a:ahLst/>
                <a:cxnLst>
                  <a:cxn ang="0">
                    <a:pos x="T0" y="T1"/>
                  </a:cxn>
                  <a:cxn ang="0">
                    <a:pos x="T2" y="T3"/>
                  </a:cxn>
                  <a:cxn ang="0">
                    <a:pos x="T4" y="T5"/>
                  </a:cxn>
                  <a:cxn ang="0">
                    <a:pos x="T6" y="T7"/>
                  </a:cxn>
                  <a:cxn ang="0">
                    <a:pos x="T8" y="T9"/>
                  </a:cxn>
                  <a:cxn ang="0">
                    <a:pos x="T10" y="T11"/>
                  </a:cxn>
                </a:cxnLst>
                <a:rect l="0" t="0" r="r" b="b"/>
                <a:pathLst>
                  <a:path w="1" h="46">
                    <a:moveTo>
                      <a:pt x="1" y="1"/>
                    </a:moveTo>
                    <a:lnTo>
                      <a:pt x="1" y="0"/>
                    </a:lnTo>
                    <a:lnTo>
                      <a:pt x="0" y="2"/>
                    </a:lnTo>
                    <a:lnTo>
                      <a:pt x="0" y="46"/>
                    </a:lnTo>
                    <a:lnTo>
                      <a:pt x="1" y="46"/>
                    </a:lnTo>
                    <a:lnTo>
                      <a:pt x="1" y="1"/>
                    </a:lnTo>
                    <a:close/>
                  </a:path>
                </a:pathLst>
              </a:custGeom>
              <a:solidFill>
                <a:srgbClr val="C9C7C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709" name="Freeform 606"/>
              <p:cNvSpPr/>
              <p:nvPr/>
            </p:nvSpPr>
            <p:spPr bwMode="auto">
              <a:xfrm>
                <a:off x="5013" y="1295"/>
                <a:ext cx="2" cy="1"/>
              </a:xfrm>
              <a:custGeom>
                <a:avLst/>
                <a:gdLst>
                  <a:gd name="T0" fmla="*/ 2 w 2"/>
                  <a:gd name="T1" fmla="*/ 1 h 1"/>
                  <a:gd name="T2" fmla="*/ 0 w 2"/>
                  <a:gd name="T3" fmla="*/ 0 h 1"/>
                  <a:gd name="T4" fmla="*/ 0 w 2"/>
                  <a:gd name="T5" fmla="*/ 0 h 1"/>
                  <a:gd name="T6" fmla="*/ 1 w 2"/>
                  <a:gd name="T7" fmla="*/ 1 h 1"/>
                  <a:gd name="T8" fmla="*/ 2 w 2"/>
                  <a:gd name="T9" fmla="*/ 1 h 1"/>
                </a:gdLst>
                <a:ahLst/>
                <a:cxnLst>
                  <a:cxn ang="0">
                    <a:pos x="T0" y="T1"/>
                  </a:cxn>
                  <a:cxn ang="0">
                    <a:pos x="T2" y="T3"/>
                  </a:cxn>
                  <a:cxn ang="0">
                    <a:pos x="T4" y="T5"/>
                  </a:cxn>
                  <a:cxn ang="0">
                    <a:pos x="T6" y="T7"/>
                  </a:cxn>
                  <a:cxn ang="0">
                    <a:pos x="T8" y="T9"/>
                  </a:cxn>
                </a:cxnLst>
                <a:rect l="0" t="0" r="r" b="b"/>
                <a:pathLst>
                  <a:path w="2" h="1">
                    <a:moveTo>
                      <a:pt x="2" y="1"/>
                    </a:moveTo>
                    <a:lnTo>
                      <a:pt x="0" y="0"/>
                    </a:lnTo>
                    <a:lnTo>
                      <a:pt x="0" y="0"/>
                    </a:lnTo>
                    <a:lnTo>
                      <a:pt x="1" y="1"/>
                    </a:lnTo>
                    <a:lnTo>
                      <a:pt x="2" y="1"/>
                    </a:lnTo>
                    <a:close/>
                  </a:path>
                </a:pathLst>
              </a:custGeom>
              <a:solidFill>
                <a:srgbClr val="58545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grpSp>
        <p:grpSp>
          <p:nvGrpSpPr>
            <p:cNvPr id="10" name="Group 808"/>
            <p:cNvGrpSpPr/>
            <p:nvPr/>
          </p:nvGrpSpPr>
          <p:grpSpPr bwMode="auto">
            <a:xfrm>
              <a:off x="8691563" y="1751013"/>
              <a:ext cx="454025" cy="392113"/>
              <a:chOff x="4971" y="1103"/>
              <a:chExt cx="286" cy="247"/>
            </a:xfrm>
          </p:grpSpPr>
          <p:sp>
            <p:nvSpPr>
              <p:cNvPr id="310" name="Freeform 608"/>
              <p:cNvSpPr/>
              <p:nvPr/>
            </p:nvSpPr>
            <p:spPr bwMode="auto">
              <a:xfrm>
                <a:off x="5014" y="1252"/>
                <a:ext cx="35" cy="42"/>
              </a:xfrm>
              <a:custGeom>
                <a:avLst/>
                <a:gdLst>
                  <a:gd name="T0" fmla="*/ 35 w 35"/>
                  <a:gd name="T1" fmla="*/ 1 h 42"/>
                  <a:gd name="T2" fmla="*/ 33 w 35"/>
                  <a:gd name="T3" fmla="*/ 0 h 42"/>
                  <a:gd name="T4" fmla="*/ 0 w 35"/>
                  <a:gd name="T5" fmla="*/ 42 h 42"/>
                  <a:gd name="T6" fmla="*/ 1 w 35"/>
                  <a:gd name="T7" fmla="*/ 42 h 42"/>
                  <a:gd name="T8" fmla="*/ 35 w 35"/>
                  <a:gd name="T9" fmla="*/ 1 h 42"/>
                </a:gdLst>
                <a:ahLst/>
                <a:cxnLst>
                  <a:cxn ang="0">
                    <a:pos x="T0" y="T1"/>
                  </a:cxn>
                  <a:cxn ang="0">
                    <a:pos x="T2" y="T3"/>
                  </a:cxn>
                  <a:cxn ang="0">
                    <a:pos x="T4" y="T5"/>
                  </a:cxn>
                  <a:cxn ang="0">
                    <a:pos x="T6" y="T7"/>
                  </a:cxn>
                  <a:cxn ang="0">
                    <a:pos x="T8" y="T9"/>
                  </a:cxn>
                </a:cxnLst>
                <a:rect l="0" t="0" r="r" b="b"/>
                <a:pathLst>
                  <a:path w="35" h="42">
                    <a:moveTo>
                      <a:pt x="35" y="1"/>
                    </a:moveTo>
                    <a:lnTo>
                      <a:pt x="33" y="0"/>
                    </a:lnTo>
                    <a:lnTo>
                      <a:pt x="0" y="42"/>
                    </a:lnTo>
                    <a:lnTo>
                      <a:pt x="1" y="42"/>
                    </a:lnTo>
                    <a:lnTo>
                      <a:pt x="35" y="1"/>
                    </a:lnTo>
                    <a:close/>
                  </a:path>
                </a:pathLst>
              </a:custGeom>
              <a:solidFill>
                <a:srgbClr val="98908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311" name="Freeform 609"/>
              <p:cNvSpPr/>
              <p:nvPr/>
            </p:nvSpPr>
            <p:spPr bwMode="auto">
              <a:xfrm>
                <a:off x="5013" y="1294"/>
                <a:ext cx="2" cy="2"/>
              </a:xfrm>
              <a:custGeom>
                <a:avLst/>
                <a:gdLst>
                  <a:gd name="T0" fmla="*/ 2 w 2"/>
                  <a:gd name="T1" fmla="*/ 0 h 2"/>
                  <a:gd name="T2" fmla="*/ 1 w 2"/>
                  <a:gd name="T3" fmla="*/ 0 h 2"/>
                  <a:gd name="T4" fmla="*/ 0 w 2"/>
                  <a:gd name="T5" fmla="*/ 1 h 2"/>
                  <a:gd name="T6" fmla="*/ 1 w 2"/>
                  <a:gd name="T7" fmla="*/ 2 h 2"/>
                  <a:gd name="T8" fmla="*/ 2 w 2"/>
                  <a:gd name="T9" fmla="*/ 0 h 2"/>
                </a:gdLst>
                <a:ahLst/>
                <a:cxnLst>
                  <a:cxn ang="0">
                    <a:pos x="T0" y="T1"/>
                  </a:cxn>
                  <a:cxn ang="0">
                    <a:pos x="T2" y="T3"/>
                  </a:cxn>
                  <a:cxn ang="0">
                    <a:pos x="T4" y="T5"/>
                  </a:cxn>
                  <a:cxn ang="0">
                    <a:pos x="T6" y="T7"/>
                  </a:cxn>
                  <a:cxn ang="0">
                    <a:pos x="T8" y="T9"/>
                  </a:cxn>
                </a:cxnLst>
                <a:rect l="0" t="0" r="r" b="b"/>
                <a:pathLst>
                  <a:path w="2" h="2">
                    <a:moveTo>
                      <a:pt x="2" y="0"/>
                    </a:moveTo>
                    <a:lnTo>
                      <a:pt x="1" y="0"/>
                    </a:lnTo>
                    <a:lnTo>
                      <a:pt x="0" y="1"/>
                    </a:lnTo>
                    <a:lnTo>
                      <a:pt x="1" y="2"/>
                    </a:lnTo>
                    <a:lnTo>
                      <a:pt x="2" y="0"/>
                    </a:lnTo>
                    <a:close/>
                  </a:path>
                </a:pathLst>
              </a:custGeom>
              <a:solidFill>
                <a:srgbClr val="938B8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312" name="Freeform 610"/>
              <p:cNvSpPr/>
              <p:nvPr/>
            </p:nvSpPr>
            <p:spPr bwMode="auto">
              <a:xfrm>
                <a:off x="5014" y="1253"/>
                <a:ext cx="35" cy="43"/>
              </a:xfrm>
              <a:custGeom>
                <a:avLst/>
                <a:gdLst>
                  <a:gd name="T0" fmla="*/ 35 w 35"/>
                  <a:gd name="T1" fmla="*/ 0 h 43"/>
                  <a:gd name="T2" fmla="*/ 1 w 35"/>
                  <a:gd name="T3" fmla="*/ 41 h 43"/>
                  <a:gd name="T4" fmla="*/ 0 w 35"/>
                  <a:gd name="T5" fmla="*/ 43 h 43"/>
                  <a:gd name="T6" fmla="*/ 1 w 35"/>
                  <a:gd name="T7" fmla="*/ 43 h 43"/>
                  <a:gd name="T8" fmla="*/ 1 w 35"/>
                  <a:gd name="T9" fmla="*/ 42 h 43"/>
                  <a:gd name="T10" fmla="*/ 35 w 35"/>
                  <a:gd name="T11" fmla="*/ 0 h 43"/>
                  <a:gd name="T12" fmla="*/ 35 w 3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35" h="43">
                    <a:moveTo>
                      <a:pt x="35" y="0"/>
                    </a:moveTo>
                    <a:lnTo>
                      <a:pt x="1" y="41"/>
                    </a:lnTo>
                    <a:lnTo>
                      <a:pt x="0" y="43"/>
                    </a:lnTo>
                    <a:lnTo>
                      <a:pt x="1" y="43"/>
                    </a:lnTo>
                    <a:lnTo>
                      <a:pt x="1" y="42"/>
                    </a:lnTo>
                    <a:lnTo>
                      <a:pt x="35" y="0"/>
                    </a:lnTo>
                    <a:lnTo>
                      <a:pt x="35" y="0"/>
                    </a:lnTo>
                    <a:close/>
                  </a:path>
                </a:pathLst>
              </a:custGeom>
              <a:solidFill>
                <a:srgbClr val="C9C7C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313" name="Freeform 611"/>
              <p:cNvSpPr/>
              <p:nvPr/>
            </p:nvSpPr>
            <p:spPr bwMode="auto">
              <a:xfrm>
                <a:off x="5013" y="1295"/>
                <a:ext cx="1" cy="1"/>
              </a:xfrm>
              <a:custGeom>
                <a:avLst/>
                <a:gdLst>
                  <a:gd name="T0" fmla="*/ 1 w 1"/>
                  <a:gd name="T1" fmla="*/ 1 h 1"/>
                  <a:gd name="T2" fmla="*/ 0 w 1"/>
                  <a:gd name="T3" fmla="*/ 0 h 1"/>
                  <a:gd name="T4" fmla="*/ 0 w 1"/>
                  <a:gd name="T5" fmla="*/ 0 h 1"/>
                  <a:gd name="T6" fmla="*/ 1 w 1"/>
                  <a:gd name="T7" fmla="*/ 1 h 1"/>
                  <a:gd name="T8" fmla="*/ 1 w 1"/>
                  <a:gd name="T9" fmla="*/ 1 h 1"/>
                </a:gdLst>
                <a:ahLst/>
                <a:cxnLst>
                  <a:cxn ang="0">
                    <a:pos x="T0" y="T1"/>
                  </a:cxn>
                  <a:cxn ang="0">
                    <a:pos x="T2" y="T3"/>
                  </a:cxn>
                  <a:cxn ang="0">
                    <a:pos x="T4" y="T5"/>
                  </a:cxn>
                  <a:cxn ang="0">
                    <a:pos x="T6" y="T7"/>
                  </a:cxn>
                  <a:cxn ang="0">
                    <a:pos x="T8" y="T9"/>
                  </a:cxn>
                </a:cxnLst>
                <a:rect l="0" t="0" r="r" b="b"/>
                <a:pathLst>
                  <a:path w="1" h="1">
                    <a:moveTo>
                      <a:pt x="1" y="1"/>
                    </a:moveTo>
                    <a:lnTo>
                      <a:pt x="0" y="0"/>
                    </a:lnTo>
                    <a:lnTo>
                      <a:pt x="0" y="0"/>
                    </a:lnTo>
                    <a:lnTo>
                      <a:pt x="1" y="1"/>
                    </a:lnTo>
                    <a:lnTo>
                      <a:pt x="1" y="1"/>
                    </a:lnTo>
                    <a:close/>
                  </a:path>
                </a:pathLst>
              </a:custGeom>
              <a:solidFill>
                <a:srgbClr val="58545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314" name="Freeform 612"/>
              <p:cNvSpPr/>
              <p:nvPr/>
            </p:nvSpPr>
            <p:spPr bwMode="auto">
              <a:xfrm>
                <a:off x="5012" y="1296"/>
                <a:ext cx="3" cy="1"/>
              </a:xfrm>
              <a:custGeom>
                <a:avLst/>
                <a:gdLst>
                  <a:gd name="T0" fmla="*/ 3 w 3"/>
                  <a:gd name="T1" fmla="*/ 1 h 1"/>
                  <a:gd name="T2" fmla="*/ 2 w 3"/>
                  <a:gd name="T3" fmla="*/ 1 h 1"/>
                  <a:gd name="T4" fmla="*/ 0 w 3"/>
                  <a:gd name="T5" fmla="*/ 0 h 1"/>
                  <a:gd name="T6" fmla="*/ 1 w 3"/>
                  <a:gd name="T7" fmla="*/ 1 h 1"/>
                  <a:gd name="T8" fmla="*/ 3 w 3"/>
                  <a:gd name="T9" fmla="*/ 1 h 1"/>
                </a:gdLst>
                <a:ahLst/>
                <a:cxnLst>
                  <a:cxn ang="0">
                    <a:pos x="T0" y="T1"/>
                  </a:cxn>
                  <a:cxn ang="0">
                    <a:pos x="T2" y="T3"/>
                  </a:cxn>
                  <a:cxn ang="0">
                    <a:pos x="T4" y="T5"/>
                  </a:cxn>
                  <a:cxn ang="0">
                    <a:pos x="T6" y="T7"/>
                  </a:cxn>
                  <a:cxn ang="0">
                    <a:pos x="T8" y="T9"/>
                  </a:cxn>
                </a:cxnLst>
                <a:rect l="0" t="0" r="r" b="b"/>
                <a:pathLst>
                  <a:path w="3" h="1">
                    <a:moveTo>
                      <a:pt x="3" y="1"/>
                    </a:moveTo>
                    <a:lnTo>
                      <a:pt x="2" y="1"/>
                    </a:lnTo>
                    <a:lnTo>
                      <a:pt x="0" y="0"/>
                    </a:lnTo>
                    <a:lnTo>
                      <a:pt x="1" y="1"/>
                    </a:lnTo>
                    <a:lnTo>
                      <a:pt x="3" y="1"/>
                    </a:lnTo>
                    <a:close/>
                  </a:path>
                </a:pathLst>
              </a:custGeom>
              <a:solidFill>
                <a:srgbClr val="58545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315" name="Freeform 613"/>
              <p:cNvSpPr/>
              <p:nvPr/>
            </p:nvSpPr>
            <p:spPr bwMode="auto">
              <a:xfrm>
                <a:off x="5012" y="1296"/>
                <a:ext cx="2" cy="1"/>
              </a:xfrm>
              <a:custGeom>
                <a:avLst/>
                <a:gdLst>
                  <a:gd name="T0" fmla="*/ 1 w 2"/>
                  <a:gd name="T1" fmla="*/ 1 h 1"/>
                  <a:gd name="T2" fmla="*/ 0 w 2"/>
                  <a:gd name="T3" fmla="*/ 0 h 1"/>
                  <a:gd name="T4" fmla="*/ 0 w 2"/>
                  <a:gd name="T5" fmla="*/ 1 h 1"/>
                  <a:gd name="T6" fmla="*/ 2 w 2"/>
                  <a:gd name="T7" fmla="*/ 1 h 1"/>
                  <a:gd name="T8" fmla="*/ 1 w 2"/>
                  <a:gd name="T9" fmla="*/ 1 h 1"/>
                </a:gdLst>
                <a:ahLst/>
                <a:cxnLst>
                  <a:cxn ang="0">
                    <a:pos x="T0" y="T1"/>
                  </a:cxn>
                  <a:cxn ang="0">
                    <a:pos x="T2" y="T3"/>
                  </a:cxn>
                  <a:cxn ang="0">
                    <a:pos x="T4" y="T5"/>
                  </a:cxn>
                  <a:cxn ang="0">
                    <a:pos x="T6" y="T7"/>
                  </a:cxn>
                  <a:cxn ang="0">
                    <a:pos x="T8" y="T9"/>
                  </a:cxn>
                </a:cxnLst>
                <a:rect l="0" t="0" r="r" b="b"/>
                <a:pathLst>
                  <a:path w="2" h="1">
                    <a:moveTo>
                      <a:pt x="1" y="1"/>
                    </a:moveTo>
                    <a:lnTo>
                      <a:pt x="0" y="0"/>
                    </a:lnTo>
                    <a:lnTo>
                      <a:pt x="0" y="1"/>
                    </a:lnTo>
                    <a:lnTo>
                      <a:pt x="2" y="1"/>
                    </a:lnTo>
                    <a:lnTo>
                      <a:pt x="1" y="1"/>
                    </a:lnTo>
                    <a:close/>
                  </a:path>
                </a:pathLst>
              </a:custGeom>
              <a:solidFill>
                <a:srgbClr val="514D4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316" name="Freeform 614"/>
              <p:cNvSpPr/>
              <p:nvPr/>
            </p:nvSpPr>
            <p:spPr bwMode="auto">
              <a:xfrm>
                <a:off x="5013" y="1297"/>
                <a:ext cx="21" cy="28"/>
              </a:xfrm>
              <a:custGeom>
                <a:avLst/>
                <a:gdLst>
                  <a:gd name="T0" fmla="*/ 21 w 21"/>
                  <a:gd name="T1" fmla="*/ 27 h 28"/>
                  <a:gd name="T2" fmla="*/ 2 w 21"/>
                  <a:gd name="T3" fmla="*/ 0 h 28"/>
                  <a:gd name="T4" fmla="*/ 0 w 21"/>
                  <a:gd name="T5" fmla="*/ 0 h 28"/>
                  <a:gd name="T6" fmla="*/ 1 w 21"/>
                  <a:gd name="T7" fmla="*/ 0 h 28"/>
                  <a:gd name="T8" fmla="*/ 1 w 21"/>
                  <a:gd name="T9" fmla="*/ 1 h 28"/>
                  <a:gd name="T10" fmla="*/ 20 w 21"/>
                  <a:gd name="T11" fmla="*/ 28 h 28"/>
                  <a:gd name="T12" fmla="*/ 21 w 21"/>
                  <a:gd name="T13" fmla="*/ 27 h 28"/>
                </a:gdLst>
                <a:ahLst/>
                <a:cxnLst>
                  <a:cxn ang="0">
                    <a:pos x="T0" y="T1"/>
                  </a:cxn>
                  <a:cxn ang="0">
                    <a:pos x="T2" y="T3"/>
                  </a:cxn>
                  <a:cxn ang="0">
                    <a:pos x="T4" y="T5"/>
                  </a:cxn>
                  <a:cxn ang="0">
                    <a:pos x="T6" y="T7"/>
                  </a:cxn>
                  <a:cxn ang="0">
                    <a:pos x="T8" y="T9"/>
                  </a:cxn>
                  <a:cxn ang="0">
                    <a:pos x="T10" y="T11"/>
                  </a:cxn>
                  <a:cxn ang="0">
                    <a:pos x="T12" y="T13"/>
                  </a:cxn>
                </a:cxnLst>
                <a:rect l="0" t="0" r="r" b="b"/>
                <a:pathLst>
                  <a:path w="21" h="28">
                    <a:moveTo>
                      <a:pt x="21" y="27"/>
                    </a:moveTo>
                    <a:lnTo>
                      <a:pt x="2" y="0"/>
                    </a:lnTo>
                    <a:lnTo>
                      <a:pt x="0" y="0"/>
                    </a:lnTo>
                    <a:lnTo>
                      <a:pt x="1" y="0"/>
                    </a:lnTo>
                    <a:lnTo>
                      <a:pt x="1" y="1"/>
                    </a:lnTo>
                    <a:lnTo>
                      <a:pt x="20" y="28"/>
                    </a:lnTo>
                    <a:lnTo>
                      <a:pt x="21" y="27"/>
                    </a:lnTo>
                    <a:close/>
                  </a:path>
                </a:pathLst>
              </a:custGeom>
              <a:solidFill>
                <a:srgbClr val="C9C7C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317" name="Freeform 615"/>
              <p:cNvSpPr/>
              <p:nvPr/>
            </p:nvSpPr>
            <p:spPr bwMode="auto">
              <a:xfrm>
                <a:off x="4990" y="1298"/>
                <a:ext cx="22" cy="52"/>
              </a:xfrm>
              <a:custGeom>
                <a:avLst/>
                <a:gdLst>
                  <a:gd name="T0" fmla="*/ 22 w 22"/>
                  <a:gd name="T1" fmla="*/ 1 h 52"/>
                  <a:gd name="T2" fmla="*/ 21 w 22"/>
                  <a:gd name="T3" fmla="*/ 0 h 52"/>
                  <a:gd name="T4" fmla="*/ 0 w 22"/>
                  <a:gd name="T5" fmla="*/ 51 h 52"/>
                  <a:gd name="T6" fmla="*/ 1 w 22"/>
                  <a:gd name="T7" fmla="*/ 52 h 52"/>
                  <a:gd name="T8" fmla="*/ 22 w 22"/>
                  <a:gd name="T9" fmla="*/ 1 h 52"/>
                </a:gdLst>
                <a:ahLst/>
                <a:cxnLst>
                  <a:cxn ang="0">
                    <a:pos x="T0" y="T1"/>
                  </a:cxn>
                  <a:cxn ang="0">
                    <a:pos x="T2" y="T3"/>
                  </a:cxn>
                  <a:cxn ang="0">
                    <a:pos x="T4" y="T5"/>
                  </a:cxn>
                  <a:cxn ang="0">
                    <a:pos x="T6" y="T7"/>
                  </a:cxn>
                  <a:cxn ang="0">
                    <a:pos x="T8" y="T9"/>
                  </a:cxn>
                </a:cxnLst>
                <a:rect l="0" t="0" r="r" b="b"/>
                <a:pathLst>
                  <a:path w="22" h="52">
                    <a:moveTo>
                      <a:pt x="22" y="1"/>
                    </a:moveTo>
                    <a:lnTo>
                      <a:pt x="21" y="0"/>
                    </a:lnTo>
                    <a:lnTo>
                      <a:pt x="0" y="51"/>
                    </a:lnTo>
                    <a:lnTo>
                      <a:pt x="1" y="52"/>
                    </a:lnTo>
                    <a:lnTo>
                      <a:pt x="22" y="1"/>
                    </a:lnTo>
                    <a:close/>
                  </a:path>
                </a:pathLst>
              </a:custGeom>
              <a:solidFill>
                <a:srgbClr val="938B8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318" name="Freeform 616"/>
              <p:cNvSpPr/>
              <p:nvPr/>
            </p:nvSpPr>
            <p:spPr bwMode="auto">
              <a:xfrm>
                <a:off x="5012" y="1296"/>
                <a:ext cx="1" cy="1"/>
              </a:xfrm>
              <a:custGeom>
                <a:avLst/>
                <a:gdLst>
                  <a:gd name="T0" fmla="*/ 1 w 1"/>
                  <a:gd name="T1" fmla="*/ 1 h 1"/>
                  <a:gd name="T2" fmla="*/ 0 w 1"/>
                  <a:gd name="T3" fmla="*/ 0 h 1"/>
                  <a:gd name="T4" fmla="*/ 0 w 1"/>
                  <a:gd name="T5" fmla="*/ 0 h 1"/>
                  <a:gd name="T6" fmla="*/ 1 w 1"/>
                  <a:gd name="T7" fmla="*/ 1 h 1"/>
                  <a:gd name="T8" fmla="*/ 1 w 1"/>
                  <a:gd name="T9" fmla="*/ 1 h 1"/>
                </a:gdLst>
                <a:ahLst/>
                <a:cxnLst>
                  <a:cxn ang="0">
                    <a:pos x="T0" y="T1"/>
                  </a:cxn>
                  <a:cxn ang="0">
                    <a:pos x="T2" y="T3"/>
                  </a:cxn>
                  <a:cxn ang="0">
                    <a:pos x="T4" y="T5"/>
                  </a:cxn>
                  <a:cxn ang="0">
                    <a:pos x="T6" y="T7"/>
                  </a:cxn>
                  <a:cxn ang="0">
                    <a:pos x="T8" y="T9"/>
                  </a:cxn>
                </a:cxnLst>
                <a:rect l="0" t="0" r="r" b="b"/>
                <a:pathLst>
                  <a:path w="1" h="1">
                    <a:moveTo>
                      <a:pt x="1" y="1"/>
                    </a:moveTo>
                    <a:lnTo>
                      <a:pt x="0" y="0"/>
                    </a:lnTo>
                    <a:lnTo>
                      <a:pt x="0" y="0"/>
                    </a:lnTo>
                    <a:lnTo>
                      <a:pt x="1" y="1"/>
                    </a:lnTo>
                    <a:lnTo>
                      <a:pt x="1" y="1"/>
                    </a:lnTo>
                    <a:close/>
                  </a:path>
                </a:pathLst>
              </a:custGeom>
              <a:solidFill>
                <a:srgbClr val="58545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319" name="Freeform 617"/>
              <p:cNvSpPr/>
              <p:nvPr/>
            </p:nvSpPr>
            <p:spPr bwMode="auto">
              <a:xfrm>
                <a:off x="4991" y="1297"/>
                <a:ext cx="23" cy="53"/>
              </a:xfrm>
              <a:custGeom>
                <a:avLst/>
                <a:gdLst>
                  <a:gd name="T0" fmla="*/ 21 w 23"/>
                  <a:gd name="T1" fmla="*/ 2 h 53"/>
                  <a:gd name="T2" fmla="*/ 0 w 23"/>
                  <a:gd name="T3" fmla="*/ 53 h 53"/>
                  <a:gd name="T4" fmla="*/ 1 w 23"/>
                  <a:gd name="T5" fmla="*/ 53 h 53"/>
                  <a:gd name="T6" fmla="*/ 22 w 23"/>
                  <a:gd name="T7" fmla="*/ 2 h 53"/>
                  <a:gd name="T8" fmla="*/ 23 w 23"/>
                  <a:gd name="T9" fmla="*/ 0 h 53"/>
                  <a:gd name="T10" fmla="*/ 22 w 23"/>
                  <a:gd name="T11" fmla="*/ 0 h 53"/>
                  <a:gd name="T12" fmla="*/ 22 w 23"/>
                  <a:gd name="T13" fmla="*/ 0 h 53"/>
                  <a:gd name="T14" fmla="*/ 21 w 23"/>
                  <a:gd name="T15" fmla="*/ 2 h 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53">
                    <a:moveTo>
                      <a:pt x="21" y="2"/>
                    </a:moveTo>
                    <a:lnTo>
                      <a:pt x="0" y="53"/>
                    </a:lnTo>
                    <a:lnTo>
                      <a:pt x="1" y="53"/>
                    </a:lnTo>
                    <a:lnTo>
                      <a:pt x="22" y="2"/>
                    </a:lnTo>
                    <a:lnTo>
                      <a:pt x="23" y="0"/>
                    </a:lnTo>
                    <a:lnTo>
                      <a:pt x="22" y="0"/>
                    </a:lnTo>
                    <a:lnTo>
                      <a:pt x="22" y="0"/>
                    </a:lnTo>
                    <a:lnTo>
                      <a:pt x="21" y="2"/>
                    </a:lnTo>
                    <a:close/>
                  </a:path>
                </a:pathLst>
              </a:custGeom>
              <a:solidFill>
                <a:srgbClr val="C9C7C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320" name="Freeform 618"/>
              <p:cNvSpPr/>
              <p:nvPr/>
            </p:nvSpPr>
            <p:spPr bwMode="auto">
              <a:xfrm>
                <a:off x="5011" y="1296"/>
                <a:ext cx="2" cy="3"/>
              </a:xfrm>
              <a:custGeom>
                <a:avLst/>
                <a:gdLst>
                  <a:gd name="T0" fmla="*/ 2 w 2"/>
                  <a:gd name="T1" fmla="*/ 1 h 3"/>
                  <a:gd name="T2" fmla="*/ 1 w 2"/>
                  <a:gd name="T3" fmla="*/ 0 h 3"/>
                  <a:gd name="T4" fmla="*/ 0 w 2"/>
                  <a:gd name="T5" fmla="*/ 2 h 3"/>
                  <a:gd name="T6" fmla="*/ 1 w 2"/>
                  <a:gd name="T7" fmla="*/ 3 h 3"/>
                  <a:gd name="T8" fmla="*/ 2 w 2"/>
                  <a:gd name="T9" fmla="*/ 1 h 3"/>
                </a:gdLst>
                <a:ahLst/>
                <a:cxnLst>
                  <a:cxn ang="0">
                    <a:pos x="T0" y="T1"/>
                  </a:cxn>
                  <a:cxn ang="0">
                    <a:pos x="T2" y="T3"/>
                  </a:cxn>
                  <a:cxn ang="0">
                    <a:pos x="T4" y="T5"/>
                  </a:cxn>
                  <a:cxn ang="0">
                    <a:pos x="T6" y="T7"/>
                  </a:cxn>
                  <a:cxn ang="0">
                    <a:pos x="T8" y="T9"/>
                  </a:cxn>
                </a:cxnLst>
                <a:rect l="0" t="0" r="r" b="b"/>
                <a:pathLst>
                  <a:path w="2" h="3">
                    <a:moveTo>
                      <a:pt x="2" y="1"/>
                    </a:moveTo>
                    <a:lnTo>
                      <a:pt x="1" y="0"/>
                    </a:lnTo>
                    <a:lnTo>
                      <a:pt x="0" y="2"/>
                    </a:lnTo>
                    <a:lnTo>
                      <a:pt x="1" y="3"/>
                    </a:lnTo>
                    <a:lnTo>
                      <a:pt x="2" y="1"/>
                    </a:lnTo>
                    <a:close/>
                  </a:path>
                </a:pathLst>
              </a:custGeom>
              <a:solidFill>
                <a:srgbClr val="938B8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321" name="Freeform 619"/>
              <p:cNvSpPr/>
              <p:nvPr/>
            </p:nvSpPr>
            <p:spPr bwMode="auto">
              <a:xfrm>
                <a:off x="5012" y="1295"/>
                <a:ext cx="2" cy="1"/>
              </a:xfrm>
              <a:custGeom>
                <a:avLst/>
                <a:gdLst>
                  <a:gd name="T0" fmla="*/ 2 w 2"/>
                  <a:gd name="T1" fmla="*/ 0 h 1"/>
                  <a:gd name="T2" fmla="*/ 0 w 2"/>
                  <a:gd name="T3" fmla="*/ 0 h 1"/>
                  <a:gd name="T4" fmla="*/ 1 w 2"/>
                  <a:gd name="T5" fmla="*/ 0 h 1"/>
                  <a:gd name="T6" fmla="*/ 2 w 2"/>
                  <a:gd name="T7" fmla="*/ 1 h 1"/>
                  <a:gd name="T8" fmla="*/ 2 w 2"/>
                  <a:gd name="T9" fmla="*/ 0 h 1"/>
                </a:gdLst>
                <a:ahLst/>
                <a:cxnLst>
                  <a:cxn ang="0">
                    <a:pos x="T0" y="T1"/>
                  </a:cxn>
                  <a:cxn ang="0">
                    <a:pos x="T2" y="T3"/>
                  </a:cxn>
                  <a:cxn ang="0">
                    <a:pos x="T4" y="T5"/>
                  </a:cxn>
                  <a:cxn ang="0">
                    <a:pos x="T6" y="T7"/>
                  </a:cxn>
                  <a:cxn ang="0">
                    <a:pos x="T8" y="T9"/>
                  </a:cxn>
                </a:cxnLst>
                <a:rect l="0" t="0" r="r" b="b"/>
                <a:pathLst>
                  <a:path w="2" h="1">
                    <a:moveTo>
                      <a:pt x="2" y="0"/>
                    </a:moveTo>
                    <a:lnTo>
                      <a:pt x="0" y="0"/>
                    </a:lnTo>
                    <a:lnTo>
                      <a:pt x="1" y="0"/>
                    </a:lnTo>
                    <a:lnTo>
                      <a:pt x="2" y="1"/>
                    </a:lnTo>
                    <a:lnTo>
                      <a:pt x="2" y="0"/>
                    </a:lnTo>
                    <a:close/>
                  </a:path>
                </a:pathLst>
              </a:custGeom>
              <a:solidFill>
                <a:srgbClr val="514D4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322" name="Freeform 620"/>
              <p:cNvSpPr/>
              <p:nvPr/>
            </p:nvSpPr>
            <p:spPr bwMode="auto">
              <a:xfrm>
                <a:off x="5012" y="1296"/>
                <a:ext cx="1" cy="1"/>
              </a:xfrm>
              <a:custGeom>
                <a:avLst/>
                <a:gdLst>
                  <a:gd name="T0" fmla="*/ 1 w 1"/>
                  <a:gd name="T1" fmla="*/ 1 h 1"/>
                  <a:gd name="T2" fmla="*/ 0 w 1"/>
                  <a:gd name="T3" fmla="*/ 0 h 1"/>
                  <a:gd name="T4" fmla="*/ 0 w 1"/>
                  <a:gd name="T5" fmla="*/ 0 h 1"/>
                  <a:gd name="T6" fmla="*/ 1 w 1"/>
                  <a:gd name="T7" fmla="*/ 1 h 1"/>
                  <a:gd name="T8" fmla="*/ 1 w 1"/>
                  <a:gd name="T9" fmla="*/ 1 h 1"/>
                </a:gdLst>
                <a:ahLst/>
                <a:cxnLst>
                  <a:cxn ang="0">
                    <a:pos x="T0" y="T1"/>
                  </a:cxn>
                  <a:cxn ang="0">
                    <a:pos x="T2" y="T3"/>
                  </a:cxn>
                  <a:cxn ang="0">
                    <a:pos x="T4" y="T5"/>
                  </a:cxn>
                  <a:cxn ang="0">
                    <a:pos x="T6" y="T7"/>
                  </a:cxn>
                  <a:cxn ang="0">
                    <a:pos x="T8" y="T9"/>
                  </a:cxn>
                </a:cxnLst>
                <a:rect l="0" t="0" r="r" b="b"/>
                <a:pathLst>
                  <a:path w="1" h="1">
                    <a:moveTo>
                      <a:pt x="1" y="1"/>
                    </a:moveTo>
                    <a:lnTo>
                      <a:pt x="0" y="0"/>
                    </a:lnTo>
                    <a:lnTo>
                      <a:pt x="0" y="0"/>
                    </a:lnTo>
                    <a:lnTo>
                      <a:pt x="1" y="1"/>
                    </a:lnTo>
                    <a:lnTo>
                      <a:pt x="1" y="1"/>
                    </a:lnTo>
                    <a:close/>
                  </a:path>
                </a:pathLst>
              </a:custGeom>
              <a:solidFill>
                <a:srgbClr val="58545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323" name="Freeform 621"/>
              <p:cNvSpPr/>
              <p:nvPr/>
            </p:nvSpPr>
            <p:spPr bwMode="auto">
              <a:xfrm>
                <a:off x="5012" y="1294"/>
                <a:ext cx="2" cy="1"/>
              </a:xfrm>
              <a:custGeom>
                <a:avLst/>
                <a:gdLst>
                  <a:gd name="T0" fmla="*/ 2 w 2"/>
                  <a:gd name="T1" fmla="*/ 0 h 1"/>
                  <a:gd name="T2" fmla="*/ 1 w 2"/>
                  <a:gd name="T3" fmla="*/ 0 h 1"/>
                  <a:gd name="T4" fmla="*/ 0 w 2"/>
                  <a:gd name="T5" fmla="*/ 1 h 1"/>
                  <a:gd name="T6" fmla="*/ 2 w 2"/>
                  <a:gd name="T7" fmla="*/ 1 h 1"/>
                  <a:gd name="T8" fmla="*/ 2 w 2"/>
                  <a:gd name="T9" fmla="*/ 0 h 1"/>
                </a:gdLst>
                <a:ahLst/>
                <a:cxnLst>
                  <a:cxn ang="0">
                    <a:pos x="T0" y="T1"/>
                  </a:cxn>
                  <a:cxn ang="0">
                    <a:pos x="T2" y="T3"/>
                  </a:cxn>
                  <a:cxn ang="0">
                    <a:pos x="T4" y="T5"/>
                  </a:cxn>
                  <a:cxn ang="0">
                    <a:pos x="T6" y="T7"/>
                  </a:cxn>
                  <a:cxn ang="0">
                    <a:pos x="T8" y="T9"/>
                  </a:cxn>
                </a:cxnLst>
                <a:rect l="0" t="0" r="r" b="b"/>
                <a:pathLst>
                  <a:path w="2" h="1">
                    <a:moveTo>
                      <a:pt x="2" y="0"/>
                    </a:moveTo>
                    <a:lnTo>
                      <a:pt x="1" y="0"/>
                    </a:lnTo>
                    <a:lnTo>
                      <a:pt x="0" y="1"/>
                    </a:lnTo>
                    <a:lnTo>
                      <a:pt x="2" y="1"/>
                    </a:lnTo>
                    <a:lnTo>
                      <a:pt x="2" y="0"/>
                    </a:lnTo>
                    <a:close/>
                  </a:path>
                </a:pathLst>
              </a:custGeom>
              <a:solidFill>
                <a:srgbClr val="938B8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324" name="Freeform 622"/>
              <p:cNvSpPr/>
              <p:nvPr/>
            </p:nvSpPr>
            <p:spPr bwMode="auto">
              <a:xfrm>
                <a:off x="5011" y="1296"/>
                <a:ext cx="2" cy="2"/>
              </a:xfrm>
              <a:custGeom>
                <a:avLst/>
                <a:gdLst>
                  <a:gd name="T0" fmla="*/ 2 w 2"/>
                  <a:gd name="T1" fmla="*/ 1 h 2"/>
                  <a:gd name="T2" fmla="*/ 1 w 2"/>
                  <a:gd name="T3" fmla="*/ 0 h 2"/>
                  <a:gd name="T4" fmla="*/ 0 w 2"/>
                  <a:gd name="T5" fmla="*/ 1 h 2"/>
                  <a:gd name="T6" fmla="*/ 1 w 2"/>
                  <a:gd name="T7" fmla="*/ 2 h 2"/>
                  <a:gd name="T8" fmla="*/ 2 w 2"/>
                  <a:gd name="T9" fmla="*/ 1 h 2"/>
                </a:gdLst>
                <a:ahLst/>
                <a:cxnLst>
                  <a:cxn ang="0">
                    <a:pos x="T0" y="T1"/>
                  </a:cxn>
                  <a:cxn ang="0">
                    <a:pos x="T2" y="T3"/>
                  </a:cxn>
                  <a:cxn ang="0">
                    <a:pos x="T4" y="T5"/>
                  </a:cxn>
                  <a:cxn ang="0">
                    <a:pos x="T6" y="T7"/>
                  </a:cxn>
                  <a:cxn ang="0">
                    <a:pos x="T8" y="T9"/>
                  </a:cxn>
                </a:cxnLst>
                <a:rect l="0" t="0" r="r" b="b"/>
                <a:pathLst>
                  <a:path w="2" h="2">
                    <a:moveTo>
                      <a:pt x="2" y="1"/>
                    </a:moveTo>
                    <a:lnTo>
                      <a:pt x="1" y="0"/>
                    </a:lnTo>
                    <a:lnTo>
                      <a:pt x="0" y="1"/>
                    </a:lnTo>
                    <a:lnTo>
                      <a:pt x="1" y="2"/>
                    </a:lnTo>
                    <a:lnTo>
                      <a:pt x="2" y="1"/>
                    </a:lnTo>
                    <a:close/>
                  </a:path>
                </a:pathLst>
              </a:custGeom>
              <a:solidFill>
                <a:srgbClr val="98908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325" name="Freeform 623"/>
              <p:cNvSpPr/>
              <p:nvPr/>
            </p:nvSpPr>
            <p:spPr bwMode="auto">
              <a:xfrm>
                <a:off x="5011" y="1296"/>
                <a:ext cx="2" cy="1"/>
              </a:xfrm>
              <a:custGeom>
                <a:avLst/>
                <a:gdLst>
                  <a:gd name="T0" fmla="*/ 2 w 2"/>
                  <a:gd name="T1" fmla="*/ 1 h 1"/>
                  <a:gd name="T2" fmla="*/ 1 w 2"/>
                  <a:gd name="T3" fmla="*/ 0 h 1"/>
                  <a:gd name="T4" fmla="*/ 0 w 2"/>
                  <a:gd name="T5" fmla="*/ 0 h 1"/>
                  <a:gd name="T6" fmla="*/ 1 w 2"/>
                  <a:gd name="T7" fmla="*/ 1 h 1"/>
                  <a:gd name="T8" fmla="*/ 2 w 2"/>
                  <a:gd name="T9" fmla="*/ 1 h 1"/>
                </a:gdLst>
                <a:ahLst/>
                <a:cxnLst>
                  <a:cxn ang="0">
                    <a:pos x="T0" y="T1"/>
                  </a:cxn>
                  <a:cxn ang="0">
                    <a:pos x="T2" y="T3"/>
                  </a:cxn>
                  <a:cxn ang="0">
                    <a:pos x="T4" y="T5"/>
                  </a:cxn>
                  <a:cxn ang="0">
                    <a:pos x="T6" y="T7"/>
                  </a:cxn>
                  <a:cxn ang="0">
                    <a:pos x="T8" y="T9"/>
                  </a:cxn>
                </a:cxnLst>
                <a:rect l="0" t="0" r="r" b="b"/>
                <a:pathLst>
                  <a:path w="2" h="1">
                    <a:moveTo>
                      <a:pt x="2" y="1"/>
                    </a:moveTo>
                    <a:lnTo>
                      <a:pt x="1" y="0"/>
                    </a:lnTo>
                    <a:lnTo>
                      <a:pt x="0" y="0"/>
                    </a:lnTo>
                    <a:lnTo>
                      <a:pt x="1" y="1"/>
                    </a:lnTo>
                    <a:lnTo>
                      <a:pt x="2" y="1"/>
                    </a:lnTo>
                    <a:close/>
                  </a:path>
                </a:pathLst>
              </a:custGeom>
              <a:solidFill>
                <a:srgbClr val="58545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326" name="Freeform 624"/>
              <p:cNvSpPr/>
              <p:nvPr/>
            </p:nvSpPr>
            <p:spPr bwMode="auto">
              <a:xfrm>
                <a:off x="5012" y="1294"/>
                <a:ext cx="2" cy="1"/>
              </a:xfrm>
              <a:custGeom>
                <a:avLst/>
                <a:gdLst>
                  <a:gd name="T0" fmla="*/ 1 w 2"/>
                  <a:gd name="T1" fmla="*/ 1 h 1"/>
                  <a:gd name="T2" fmla="*/ 0 w 2"/>
                  <a:gd name="T3" fmla="*/ 0 h 1"/>
                  <a:gd name="T4" fmla="*/ 0 w 2"/>
                  <a:gd name="T5" fmla="*/ 1 h 1"/>
                  <a:gd name="T6" fmla="*/ 2 w 2"/>
                  <a:gd name="T7" fmla="*/ 1 h 1"/>
                  <a:gd name="T8" fmla="*/ 1 w 2"/>
                  <a:gd name="T9" fmla="*/ 1 h 1"/>
                </a:gdLst>
                <a:ahLst/>
                <a:cxnLst>
                  <a:cxn ang="0">
                    <a:pos x="T0" y="T1"/>
                  </a:cxn>
                  <a:cxn ang="0">
                    <a:pos x="T2" y="T3"/>
                  </a:cxn>
                  <a:cxn ang="0">
                    <a:pos x="T4" y="T5"/>
                  </a:cxn>
                  <a:cxn ang="0">
                    <a:pos x="T6" y="T7"/>
                  </a:cxn>
                  <a:cxn ang="0">
                    <a:pos x="T8" y="T9"/>
                  </a:cxn>
                </a:cxnLst>
                <a:rect l="0" t="0" r="r" b="b"/>
                <a:pathLst>
                  <a:path w="2" h="1">
                    <a:moveTo>
                      <a:pt x="1" y="1"/>
                    </a:moveTo>
                    <a:lnTo>
                      <a:pt x="0" y="0"/>
                    </a:lnTo>
                    <a:lnTo>
                      <a:pt x="0" y="1"/>
                    </a:lnTo>
                    <a:lnTo>
                      <a:pt x="2" y="1"/>
                    </a:lnTo>
                    <a:lnTo>
                      <a:pt x="1" y="1"/>
                    </a:lnTo>
                    <a:close/>
                  </a:path>
                </a:pathLst>
              </a:custGeom>
              <a:solidFill>
                <a:srgbClr val="514D4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327" name="Freeform 625"/>
              <p:cNvSpPr/>
              <p:nvPr/>
            </p:nvSpPr>
            <p:spPr bwMode="auto">
              <a:xfrm>
                <a:off x="5011" y="1295"/>
                <a:ext cx="3" cy="1"/>
              </a:xfrm>
              <a:custGeom>
                <a:avLst/>
                <a:gdLst>
                  <a:gd name="T0" fmla="*/ 3 w 3"/>
                  <a:gd name="T1" fmla="*/ 1 h 1"/>
                  <a:gd name="T2" fmla="*/ 2 w 3"/>
                  <a:gd name="T3" fmla="*/ 0 h 1"/>
                  <a:gd name="T4" fmla="*/ 0 w 3"/>
                  <a:gd name="T5" fmla="*/ 0 h 1"/>
                  <a:gd name="T6" fmla="*/ 1 w 3"/>
                  <a:gd name="T7" fmla="*/ 1 h 1"/>
                  <a:gd name="T8" fmla="*/ 3 w 3"/>
                  <a:gd name="T9" fmla="*/ 1 h 1"/>
                </a:gdLst>
                <a:ahLst/>
                <a:cxnLst>
                  <a:cxn ang="0">
                    <a:pos x="T0" y="T1"/>
                  </a:cxn>
                  <a:cxn ang="0">
                    <a:pos x="T2" y="T3"/>
                  </a:cxn>
                  <a:cxn ang="0">
                    <a:pos x="T4" y="T5"/>
                  </a:cxn>
                  <a:cxn ang="0">
                    <a:pos x="T6" y="T7"/>
                  </a:cxn>
                  <a:cxn ang="0">
                    <a:pos x="T8" y="T9"/>
                  </a:cxn>
                </a:cxnLst>
                <a:rect l="0" t="0" r="r" b="b"/>
                <a:pathLst>
                  <a:path w="3" h="1">
                    <a:moveTo>
                      <a:pt x="3" y="1"/>
                    </a:moveTo>
                    <a:lnTo>
                      <a:pt x="2" y="0"/>
                    </a:lnTo>
                    <a:lnTo>
                      <a:pt x="0" y="0"/>
                    </a:lnTo>
                    <a:lnTo>
                      <a:pt x="1" y="1"/>
                    </a:lnTo>
                    <a:lnTo>
                      <a:pt x="3" y="1"/>
                    </a:lnTo>
                    <a:close/>
                  </a:path>
                </a:pathLst>
              </a:custGeom>
              <a:solidFill>
                <a:srgbClr val="58545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328" name="Freeform 626"/>
              <p:cNvSpPr/>
              <p:nvPr/>
            </p:nvSpPr>
            <p:spPr bwMode="auto">
              <a:xfrm>
                <a:off x="5014" y="1243"/>
                <a:ext cx="21" cy="53"/>
              </a:xfrm>
              <a:custGeom>
                <a:avLst/>
                <a:gdLst>
                  <a:gd name="T0" fmla="*/ 21 w 21"/>
                  <a:gd name="T1" fmla="*/ 0 h 53"/>
                  <a:gd name="T2" fmla="*/ 0 w 21"/>
                  <a:gd name="T3" fmla="*/ 51 h 53"/>
                  <a:gd name="T4" fmla="*/ 0 w 21"/>
                  <a:gd name="T5" fmla="*/ 52 h 53"/>
                  <a:gd name="T6" fmla="*/ 0 w 21"/>
                  <a:gd name="T7" fmla="*/ 53 h 53"/>
                  <a:gd name="T8" fmla="*/ 0 w 21"/>
                  <a:gd name="T9" fmla="*/ 53 h 53"/>
                  <a:gd name="T10" fmla="*/ 1 w 21"/>
                  <a:gd name="T11" fmla="*/ 51 h 53"/>
                  <a:gd name="T12" fmla="*/ 21 w 21"/>
                  <a:gd name="T13" fmla="*/ 1 h 53"/>
                  <a:gd name="T14" fmla="*/ 21 w 21"/>
                  <a:gd name="T15" fmla="*/ 0 h 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53">
                    <a:moveTo>
                      <a:pt x="21" y="0"/>
                    </a:moveTo>
                    <a:lnTo>
                      <a:pt x="0" y="51"/>
                    </a:lnTo>
                    <a:lnTo>
                      <a:pt x="0" y="52"/>
                    </a:lnTo>
                    <a:lnTo>
                      <a:pt x="0" y="53"/>
                    </a:lnTo>
                    <a:lnTo>
                      <a:pt x="0" y="53"/>
                    </a:lnTo>
                    <a:lnTo>
                      <a:pt x="1" y="51"/>
                    </a:lnTo>
                    <a:lnTo>
                      <a:pt x="21" y="1"/>
                    </a:lnTo>
                    <a:lnTo>
                      <a:pt x="21" y="0"/>
                    </a:lnTo>
                    <a:close/>
                  </a:path>
                </a:pathLst>
              </a:custGeom>
              <a:solidFill>
                <a:srgbClr val="C9C7C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329" name="Freeform 627"/>
              <p:cNvSpPr/>
              <p:nvPr/>
            </p:nvSpPr>
            <p:spPr bwMode="auto">
              <a:xfrm>
                <a:off x="5013" y="1243"/>
                <a:ext cx="22" cy="51"/>
              </a:xfrm>
              <a:custGeom>
                <a:avLst/>
                <a:gdLst>
                  <a:gd name="T0" fmla="*/ 22 w 22"/>
                  <a:gd name="T1" fmla="*/ 0 h 51"/>
                  <a:gd name="T2" fmla="*/ 20 w 22"/>
                  <a:gd name="T3" fmla="*/ 0 h 51"/>
                  <a:gd name="T4" fmla="*/ 0 w 22"/>
                  <a:gd name="T5" fmla="*/ 51 h 51"/>
                  <a:gd name="T6" fmla="*/ 1 w 22"/>
                  <a:gd name="T7" fmla="*/ 51 h 51"/>
                  <a:gd name="T8" fmla="*/ 22 w 22"/>
                  <a:gd name="T9" fmla="*/ 0 h 51"/>
                </a:gdLst>
                <a:ahLst/>
                <a:cxnLst>
                  <a:cxn ang="0">
                    <a:pos x="T0" y="T1"/>
                  </a:cxn>
                  <a:cxn ang="0">
                    <a:pos x="T2" y="T3"/>
                  </a:cxn>
                  <a:cxn ang="0">
                    <a:pos x="T4" y="T5"/>
                  </a:cxn>
                  <a:cxn ang="0">
                    <a:pos x="T6" y="T7"/>
                  </a:cxn>
                  <a:cxn ang="0">
                    <a:pos x="T8" y="T9"/>
                  </a:cxn>
                </a:cxnLst>
                <a:rect l="0" t="0" r="r" b="b"/>
                <a:pathLst>
                  <a:path w="22" h="51">
                    <a:moveTo>
                      <a:pt x="22" y="0"/>
                    </a:moveTo>
                    <a:lnTo>
                      <a:pt x="20" y="0"/>
                    </a:lnTo>
                    <a:lnTo>
                      <a:pt x="0" y="51"/>
                    </a:lnTo>
                    <a:lnTo>
                      <a:pt x="1" y="51"/>
                    </a:lnTo>
                    <a:lnTo>
                      <a:pt x="22" y="0"/>
                    </a:lnTo>
                    <a:close/>
                  </a:path>
                </a:pathLst>
              </a:custGeom>
              <a:solidFill>
                <a:srgbClr val="938B8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330" name="Freeform 628"/>
              <p:cNvSpPr/>
              <p:nvPr/>
            </p:nvSpPr>
            <p:spPr bwMode="auto">
              <a:xfrm>
                <a:off x="4976" y="1297"/>
                <a:ext cx="36" cy="45"/>
              </a:xfrm>
              <a:custGeom>
                <a:avLst/>
                <a:gdLst>
                  <a:gd name="T0" fmla="*/ 36 w 36"/>
                  <a:gd name="T1" fmla="*/ 1 h 45"/>
                  <a:gd name="T2" fmla="*/ 35 w 36"/>
                  <a:gd name="T3" fmla="*/ 0 h 45"/>
                  <a:gd name="T4" fmla="*/ 0 w 36"/>
                  <a:gd name="T5" fmla="*/ 44 h 45"/>
                  <a:gd name="T6" fmla="*/ 0 w 36"/>
                  <a:gd name="T7" fmla="*/ 45 h 45"/>
                  <a:gd name="T8" fmla="*/ 36 w 36"/>
                  <a:gd name="T9" fmla="*/ 1 h 45"/>
                </a:gdLst>
                <a:ahLst/>
                <a:cxnLst>
                  <a:cxn ang="0">
                    <a:pos x="T0" y="T1"/>
                  </a:cxn>
                  <a:cxn ang="0">
                    <a:pos x="T2" y="T3"/>
                  </a:cxn>
                  <a:cxn ang="0">
                    <a:pos x="T4" y="T5"/>
                  </a:cxn>
                  <a:cxn ang="0">
                    <a:pos x="T6" y="T7"/>
                  </a:cxn>
                  <a:cxn ang="0">
                    <a:pos x="T8" y="T9"/>
                  </a:cxn>
                </a:cxnLst>
                <a:rect l="0" t="0" r="r" b="b"/>
                <a:pathLst>
                  <a:path w="36" h="45">
                    <a:moveTo>
                      <a:pt x="36" y="1"/>
                    </a:moveTo>
                    <a:lnTo>
                      <a:pt x="35" y="0"/>
                    </a:lnTo>
                    <a:lnTo>
                      <a:pt x="0" y="44"/>
                    </a:lnTo>
                    <a:lnTo>
                      <a:pt x="0" y="45"/>
                    </a:lnTo>
                    <a:lnTo>
                      <a:pt x="36" y="1"/>
                    </a:lnTo>
                    <a:close/>
                  </a:path>
                </a:pathLst>
              </a:custGeom>
              <a:solidFill>
                <a:srgbClr val="98908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331" name="Freeform 629"/>
              <p:cNvSpPr/>
              <p:nvPr/>
            </p:nvSpPr>
            <p:spPr bwMode="auto">
              <a:xfrm>
                <a:off x="4976" y="1297"/>
                <a:ext cx="37" cy="45"/>
              </a:xfrm>
              <a:custGeom>
                <a:avLst/>
                <a:gdLst>
                  <a:gd name="T0" fmla="*/ 36 w 37"/>
                  <a:gd name="T1" fmla="*/ 1 h 45"/>
                  <a:gd name="T2" fmla="*/ 0 w 37"/>
                  <a:gd name="T3" fmla="*/ 45 h 45"/>
                  <a:gd name="T4" fmla="*/ 1 w 37"/>
                  <a:gd name="T5" fmla="*/ 45 h 45"/>
                  <a:gd name="T6" fmla="*/ 36 w 37"/>
                  <a:gd name="T7" fmla="*/ 2 h 45"/>
                  <a:gd name="T8" fmla="*/ 37 w 37"/>
                  <a:gd name="T9" fmla="*/ 0 h 45"/>
                  <a:gd name="T10" fmla="*/ 37 w 37"/>
                  <a:gd name="T11" fmla="*/ 0 h 45"/>
                  <a:gd name="T12" fmla="*/ 36 w 37"/>
                  <a:gd name="T13" fmla="*/ 1 h 45"/>
                </a:gdLst>
                <a:ahLst/>
                <a:cxnLst>
                  <a:cxn ang="0">
                    <a:pos x="T0" y="T1"/>
                  </a:cxn>
                  <a:cxn ang="0">
                    <a:pos x="T2" y="T3"/>
                  </a:cxn>
                  <a:cxn ang="0">
                    <a:pos x="T4" y="T5"/>
                  </a:cxn>
                  <a:cxn ang="0">
                    <a:pos x="T6" y="T7"/>
                  </a:cxn>
                  <a:cxn ang="0">
                    <a:pos x="T8" y="T9"/>
                  </a:cxn>
                  <a:cxn ang="0">
                    <a:pos x="T10" y="T11"/>
                  </a:cxn>
                  <a:cxn ang="0">
                    <a:pos x="T12" y="T13"/>
                  </a:cxn>
                </a:cxnLst>
                <a:rect l="0" t="0" r="r" b="b"/>
                <a:pathLst>
                  <a:path w="37" h="45">
                    <a:moveTo>
                      <a:pt x="36" y="1"/>
                    </a:moveTo>
                    <a:lnTo>
                      <a:pt x="0" y="45"/>
                    </a:lnTo>
                    <a:lnTo>
                      <a:pt x="1" y="45"/>
                    </a:lnTo>
                    <a:lnTo>
                      <a:pt x="36" y="2"/>
                    </a:lnTo>
                    <a:lnTo>
                      <a:pt x="37" y="0"/>
                    </a:lnTo>
                    <a:lnTo>
                      <a:pt x="37" y="0"/>
                    </a:lnTo>
                    <a:lnTo>
                      <a:pt x="36" y="1"/>
                    </a:lnTo>
                    <a:close/>
                  </a:path>
                </a:pathLst>
              </a:custGeom>
              <a:solidFill>
                <a:srgbClr val="C9C7C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332" name="Freeform 630"/>
              <p:cNvSpPr/>
              <p:nvPr/>
            </p:nvSpPr>
            <p:spPr bwMode="auto">
              <a:xfrm>
                <a:off x="4971" y="1297"/>
                <a:ext cx="42" cy="24"/>
              </a:xfrm>
              <a:custGeom>
                <a:avLst/>
                <a:gdLst>
                  <a:gd name="T0" fmla="*/ 41 w 42"/>
                  <a:gd name="T1" fmla="*/ 0 h 24"/>
                  <a:gd name="T2" fmla="*/ 0 w 42"/>
                  <a:gd name="T3" fmla="*/ 23 h 24"/>
                  <a:gd name="T4" fmla="*/ 0 w 42"/>
                  <a:gd name="T5" fmla="*/ 24 h 24"/>
                  <a:gd name="T6" fmla="*/ 41 w 42"/>
                  <a:gd name="T7" fmla="*/ 1 h 24"/>
                  <a:gd name="T8" fmla="*/ 42 w 42"/>
                  <a:gd name="T9" fmla="*/ 0 h 24"/>
                  <a:gd name="T10" fmla="*/ 41 w 42"/>
                  <a:gd name="T11" fmla="*/ 0 h 24"/>
                </a:gdLst>
                <a:ahLst/>
                <a:cxnLst>
                  <a:cxn ang="0">
                    <a:pos x="T0" y="T1"/>
                  </a:cxn>
                  <a:cxn ang="0">
                    <a:pos x="T2" y="T3"/>
                  </a:cxn>
                  <a:cxn ang="0">
                    <a:pos x="T4" y="T5"/>
                  </a:cxn>
                  <a:cxn ang="0">
                    <a:pos x="T6" y="T7"/>
                  </a:cxn>
                  <a:cxn ang="0">
                    <a:pos x="T8" y="T9"/>
                  </a:cxn>
                  <a:cxn ang="0">
                    <a:pos x="T10" y="T11"/>
                  </a:cxn>
                </a:cxnLst>
                <a:rect l="0" t="0" r="r" b="b"/>
                <a:pathLst>
                  <a:path w="42" h="24">
                    <a:moveTo>
                      <a:pt x="41" y="0"/>
                    </a:moveTo>
                    <a:lnTo>
                      <a:pt x="0" y="23"/>
                    </a:lnTo>
                    <a:lnTo>
                      <a:pt x="0" y="24"/>
                    </a:lnTo>
                    <a:lnTo>
                      <a:pt x="41" y="1"/>
                    </a:lnTo>
                    <a:lnTo>
                      <a:pt x="42" y="0"/>
                    </a:lnTo>
                    <a:lnTo>
                      <a:pt x="41" y="0"/>
                    </a:lnTo>
                    <a:close/>
                  </a:path>
                </a:pathLst>
              </a:custGeom>
              <a:solidFill>
                <a:srgbClr val="C9C7C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333" name="Freeform 631"/>
              <p:cNvSpPr/>
              <p:nvPr/>
            </p:nvSpPr>
            <p:spPr bwMode="auto">
              <a:xfrm>
                <a:off x="4971" y="1296"/>
                <a:ext cx="41" cy="24"/>
              </a:xfrm>
              <a:custGeom>
                <a:avLst/>
                <a:gdLst>
                  <a:gd name="T0" fmla="*/ 41 w 41"/>
                  <a:gd name="T1" fmla="*/ 1 h 24"/>
                  <a:gd name="T2" fmla="*/ 40 w 41"/>
                  <a:gd name="T3" fmla="*/ 0 h 24"/>
                  <a:gd name="T4" fmla="*/ 0 w 41"/>
                  <a:gd name="T5" fmla="*/ 23 h 24"/>
                  <a:gd name="T6" fmla="*/ 0 w 41"/>
                  <a:gd name="T7" fmla="*/ 24 h 24"/>
                  <a:gd name="T8" fmla="*/ 41 w 41"/>
                  <a:gd name="T9" fmla="*/ 1 h 24"/>
                </a:gdLst>
                <a:ahLst/>
                <a:cxnLst>
                  <a:cxn ang="0">
                    <a:pos x="T0" y="T1"/>
                  </a:cxn>
                  <a:cxn ang="0">
                    <a:pos x="T2" y="T3"/>
                  </a:cxn>
                  <a:cxn ang="0">
                    <a:pos x="T4" y="T5"/>
                  </a:cxn>
                  <a:cxn ang="0">
                    <a:pos x="T6" y="T7"/>
                  </a:cxn>
                  <a:cxn ang="0">
                    <a:pos x="T8" y="T9"/>
                  </a:cxn>
                </a:cxnLst>
                <a:rect l="0" t="0" r="r" b="b"/>
                <a:pathLst>
                  <a:path w="41" h="24">
                    <a:moveTo>
                      <a:pt x="41" y="1"/>
                    </a:moveTo>
                    <a:lnTo>
                      <a:pt x="40" y="0"/>
                    </a:lnTo>
                    <a:lnTo>
                      <a:pt x="0" y="23"/>
                    </a:lnTo>
                    <a:lnTo>
                      <a:pt x="0" y="24"/>
                    </a:lnTo>
                    <a:lnTo>
                      <a:pt x="41" y="1"/>
                    </a:lnTo>
                    <a:close/>
                  </a:path>
                </a:pathLst>
              </a:custGeom>
              <a:solidFill>
                <a:srgbClr val="847D7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334" name="Freeform 632"/>
              <p:cNvSpPr/>
              <p:nvPr/>
            </p:nvSpPr>
            <p:spPr bwMode="auto">
              <a:xfrm>
                <a:off x="5013" y="1249"/>
                <a:ext cx="1" cy="46"/>
              </a:xfrm>
              <a:custGeom>
                <a:avLst/>
                <a:gdLst>
                  <a:gd name="T0" fmla="*/ 1 w 1"/>
                  <a:gd name="T1" fmla="*/ 0 h 46"/>
                  <a:gd name="T2" fmla="*/ 0 w 1"/>
                  <a:gd name="T3" fmla="*/ 0 h 46"/>
                  <a:gd name="T4" fmla="*/ 0 w 1"/>
                  <a:gd name="T5" fmla="*/ 46 h 46"/>
                  <a:gd name="T6" fmla="*/ 1 w 1"/>
                  <a:gd name="T7" fmla="*/ 46 h 46"/>
                  <a:gd name="T8" fmla="*/ 1 w 1"/>
                  <a:gd name="T9" fmla="*/ 45 h 46"/>
                  <a:gd name="T10" fmla="*/ 1 w 1"/>
                  <a:gd name="T11" fmla="*/ 0 h 46"/>
                </a:gdLst>
                <a:ahLst/>
                <a:cxnLst>
                  <a:cxn ang="0">
                    <a:pos x="T0" y="T1"/>
                  </a:cxn>
                  <a:cxn ang="0">
                    <a:pos x="T2" y="T3"/>
                  </a:cxn>
                  <a:cxn ang="0">
                    <a:pos x="T4" y="T5"/>
                  </a:cxn>
                  <a:cxn ang="0">
                    <a:pos x="T6" y="T7"/>
                  </a:cxn>
                  <a:cxn ang="0">
                    <a:pos x="T8" y="T9"/>
                  </a:cxn>
                  <a:cxn ang="0">
                    <a:pos x="T10" y="T11"/>
                  </a:cxn>
                </a:cxnLst>
                <a:rect l="0" t="0" r="r" b="b"/>
                <a:pathLst>
                  <a:path w="1" h="46">
                    <a:moveTo>
                      <a:pt x="1" y="0"/>
                    </a:moveTo>
                    <a:lnTo>
                      <a:pt x="0" y="0"/>
                    </a:lnTo>
                    <a:lnTo>
                      <a:pt x="0" y="46"/>
                    </a:lnTo>
                    <a:lnTo>
                      <a:pt x="1" y="46"/>
                    </a:lnTo>
                    <a:lnTo>
                      <a:pt x="1" y="45"/>
                    </a:lnTo>
                    <a:lnTo>
                      <a:pt x="1" y="0"/>
                    </a:lnTo>
                    <a:close/>
                  </a:path>
                </a:pathLst>
              </a:custGeom>
              <a:solidFill>
                <a:srgbClr val="C9C7C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335" name="Freeform 633"/>
              <p:cNvSpPr/>
              <p:nvPr/>
            </p:nvSpPr>
            <p:spPr bwMode="auto">
              <a:xfrm>
                <a:off x="5012" y="1249"/>
                <a:ext cx="1" cy="46"/>
              </a:xfrm>
              <a:custGeom>
                <a:avLst/>
                <a:gdLst>
                  <a:gd name="T0" fmla="*/ 1 w 1"/>
                  <a:gd name="T1" fmla="*/ 0 h 46"/>
                  <a:gd name="T2" fmla="*/ 0 w 1"/>
                  <a:gd name="T3" fmla="*/ 1 h 46"/>
                  <a:gd name="T4" fmla="*/ 0 w 1"/>
                  <a:gd name="T5" fmla="*/ 45 h 46"/>
                  <a:gd name="T6" fmla="*/ 1 w 1"/>
                  <a:gd name="T7" fmla="*/ 46 h 46"/>
                  <a:gd name="T8" fmla="*/ 1 w 1"/>
                  <a:gd name="T9" fmla="*/ 0 h 46"/>
                </a:gdLst>
                <a:ahLst/>
                <a:cxnLst>
                  <a:cxn ang="0">
                    <a:pos x="T0" y="T1"/>
                  </a:cxn>
                  <a:cxn ang="0">
                    <a:pos x="T2" y="T3"/>
                  </a:cxn>
                  <a:cxn ang="0">
                    <a:pos x="T4" y="T5"/>
                  </a:cxn>
                  <a:cxn ang="0">
                    <a:pos x="T6" y="T7"/>
                  </a:cxn>
                  <a:cxn ang="0">
                    <a:pos x="T8" y="T9"/>
                  </a:cxn>
                </a:cxnLst>
                <a:rect l="0" t="0" r="r" b="b"/>
                <a:pathLst>
                  <a:path w="1" h="46">
                    <a:moveTo>
                      <a:pt x="1" y="0"/>
                    </a:moveTo>
                    <a:lnTo>
                      <a:pt x="0" y="1"/>
                    </a:lnTo>
                    <a:lnTo>
                      <a:pt x="0" y="45"/>
                    </a:lnTo>
                    <a:lnTo>
                      <a:pt x="1" y="46"/>
                    </a:lnTo>
                    <a:lnTo>
                      <a:pt x="1" y="0"/>
                    </a:lnTo>
                    <a:close/>
                  </a:path>
                </a:pathLst>
              </a:custGeom>
              <a:solidFill>
                <a:srgbClr val="76706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336" name="Freeform 634"/>
              <p:cNvSpPr/>
              <p:nvPr/>
            </p:nvSpPr>
            <p:spPr bwMode="auto">
              <a:xfrm>
                <a:off x="4992" y="1266"/>
                <a:ext cx="22" cy="30"/>
              </a:xfrm>
              <a:custGeom>
                <a:avLst/>
                <a:gdLst>
                  <a:gd name="T0" fmla="*/ 1 w 22"/>
                  <a:gd name="T1" fmla="*/ 0 h 30"/>
                  <a:gd name="T2" fmla="*/ 0 w 22"/>
                  <a:gd name="T3" fmla="*/ 1 h 30"/>
                  <a:gd name="T4" fmla="*/ 20 w 22"/>
                  <a:gd name="T5" fmla="*/ 30 h 30"/>
                  <a:gd name="T6" fmla="*/ 22 w 22"/>
                  <a:gd name="T7" fmla="*/ 30 h 30"/>
                  <a:gd name="T8" fmla="*/ 22 w 22"/>
                  <a:gd name="T9" fmla="*/ 29 h 30"/>
                  <a:gd name="T10" fmla="*/ 21 w 22"/>
                  <a:gd name="T11" fmla="*/ 29 h 30"/>
                  <a:gd name="T12" fmla="*/ 1 w 22"/>
                  <a:gd name="T13" fmla="*/ 0 h 30"/>
                </a:gdLst>
                <a:ahLst/>
                <a:cxnLst>
                  <a:cxn ang="0">
                    <a:pos x="T0" y="T1"/>
                  </a:cxn>
                  <a:cxn ang="0">
                    <a:pos x="T2" y="T3"/>
                  </a:cxn>
                  <a:cxn ang="0">
                    <a:pos x="T4" y="T5"/>
                  </a:cxn>
                  <a:cxn ang="0">
                    <a:pos x="T6" y="T7"/>
                  </a:cxn>
                  <a:cxn ang="0">
                    <a:pos x="T8" y="T9"/>
                  </a:cxn>
                  <a:cxn ang="0">
                    <a:pos x="T10" y="T11"/>
                  </a:cxn>
                  <a:cxn ang="0">
                    <a:pos x="T12" y="T13"/>
                  </a:cxn>
                </a:cxnLst>
                <a:rect l="0" t="0" r="r" b="b"/>
                <a:pathLst>
                  <a:path w="22" h="30">
                    <a:moveTo>
                      <a:pt x="1" y="0"/>
                    </a:moveTo>
                    <a:lnTo>
                      <a:pt x="0" y="1"/>
                    </a:lnTo>
                    <a:lnTo>
                      <a:pt x="20" y="30"/>
                    </a:lnTo>
                    <a:lnTo>
                      <a:pt x="22" y="30"/>
                    </a:lnTo>
                    <a:lnTo>
                      <a:pt x="22" y="29"/>
                    </a:lnTo>
                    <a:lnTo>
                      <a:pt x="21" y="29"/>
                    </a:lnTo>
                    <a:lnTo>
                      <a:pt x="1" y="0"/>
                    </a:lnTo>
                    <a:close/>
                  </a:path>
                </a:pathLst>
              </a:custGeom>
              <a:solidFill>
                <a:srgbClr val="C9C7C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337" name="Freeform 635"/>
              <p:cNvSpPr/>
              <p:nvPr/>
            </p:nvSpPr>
            <p:spPr bwMode="auto">
              <a:xfrm>
                <a:off x="4992" y="1267"/>
                <a:ext cx="20" cy="29"/>
              </a:xfrm>
              <a:custGeom>
                <a:avLst/>
                <a:gdLst>
                  <a:gd name="T0" fmla="*/ 0 w 20"/>
                  <a:gd name="T1" fmla="*/ 0 h 29"/>
                  <a:gd name="T2" fmla="*/ 0 w 20"/>
                  <a:gd name="T3" fmla="*/ 1 h 29"/>
                  <a:gd name="T4" fmla="*/ 19 w 20"/>
                  <a:gd name="T5" fmla="*/ 28 h 29"/>
                  <a:gd name="T6" fmla="*/ 20 w 20"/>
                  <a:gd name="T7" fmla="*/ 29 h 29"/>
                  <a:gd name="T8" fmla="*/ 0 w 20"/>
                  <a:gd name="T9" fmla="*/ 0 h 29"/>
                </a:gdLst>
                <a:ahLst/>
                <a:cxnLst>
                  <a:cxn ang="0">
                    <a:pos x="T0" y="T1"/>
                  </a:cxn>
                  <a:cxn ang="0">
                    <a:pos x="T2" y="T3"/>
                  </a:cxn>
                  <a:cxn ang="0">
                    <a:pos x="T4" y="T5"/>
                  </a:cxn>
                  <a:cxn ang="0">
                    <a:pos x="T6" y="T7"/>
                  </a:cxn>
                  <a:cxn ang="0">
                    <a:pos x="T8" y="T9"/>
                  </a:cxn>
                </a:cxnLst>
                <a:rect l="0" t="0" r="r" b="b"/>
                <a:pathLst>
                  <a:path w="20" h="29">
                    <a:moveTo>
                      <a:pt x="0" y="0"/>
                    </a:moveTo>
                    <a:lnTo>
                      <a:pt x="0" y="1"/>
                    </a:lnTo>
                    <a:lnTo>
                      <a:pt x="19" y="28"/>
                    </a:lnTo>
                    <a:lnTo>
                      <a:pt x="20" y="29"/>
                    </a:lnTo>
                    <a:lnTo>
                      <a:pt x="0" y="0"/>
                    </a:lnTo>
                    <a:close/>
                  </a:path>
                </a:pathLst>
              </a:custGeom>
              <a:solidFill>
                <a:srgbClr val="514D4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338" name="Freeform 636"/>
              <p:cNvSpPr/>
              <p:nvPr/>
            </p:nvSpPr>
            <p:spPr bwMode="auto">
              <a:xfrm>
                <a:off x="4978" y="1291"/>
                <a:ext cx="70" cy="10"/>
              </a:xfrm>
              <a:custGeom>
                <a:avLst/>
                <a:gdLst>
                  <a:gd name="T0" fmla="*/ 0 w 70"/>
                  <a:gd name="T1" fmla="*/ 0 h 10"/>
                  <a:gd name="T2" fmla="*/ 0 w 70"/>
                  <a:gd name="T3" fmla="*/ 2 h 10"/>
                  <a:gd name="T4" fmla="*/ 34 w 70"/>
                  <a:gd name="T5" fmla="*/ 6 h 10"/>
                  <a:gd name="T6" fmla="*/ 35 w 70"/>
                  <a:gd name="T7" fmla="*/ 6 h 10"/>
                  <a:gd name="T8" fmla="*/ 35 w 70"/>
                  <a:gd name="T9" fmla="*/ 6 h 10"/>
                  <a:gd name="T10" fmla="*/ 35 w 70"/>
                  <a:gd name="T11" fmla="*/ 6 h 10"/>
                  <a:gd name="T12" fmla="*/ 37 w 70"/>
                  <a:gd name="T13" fmla="*/ 6 h 10"/>
                  <a:gd name="T14" fmla="*/ 69 w 70"/>
                  <a:gd name="T15" fmla="*/ 10 h 10"/>
                  <a:gd name="T16" fmla="*/ 70 w 70"/>
                  <a:gd name="T17" fmla="*/ 9 h 10"/>
                  <a:gd name="T18" fmla="*/ 37 w 70"/>
                  <a:gd name="T19" fmla="*/ 5 h 10"/>
                  <a:gd name="T20" fmla="*/ 37 w 70"/>
                  <a:gd name="T21" fmla="*/ 5 h 10"/>
                  <a:gd name="T22" fmla="*/ 36 w 70"/>
                  <a:gd name="T23" fmla="*/ 5 h 10"/>
                  <a:gd name="T24" fmla="*/ 36 w 70"/>
                  <a:gd name="T25" fmla="*/ 5 h 10"/>
                  <a:gd name="T26" fmla="*/ 34 w 70"/>
                  <a:gd name="T27" fmla="*/ 5 h 10"/>
                  <a:gd name="T28" fmla="*/ 0 w 70"/>
                  <a:gd name="T29"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10">
                    <a:moveTo>
                      <a:pt x="0" y="0"/>
                    </a:moveTo>
                    <a:lnTo>
                      <a:pt x="0" y="2"/>
                    </a:lnTo>
                    <a:lnTo>
                      <a:pt x="34" y="6"/>
                    </a:lnTo>
                    <a:lnTo>
                      <a:pt x="35" y="6"/>
                    </a:lnTo>
                    <a:lnTo>
                      <a:pt x="35" y="6"/>
                    </a:lnTo>
                    <a:lnTo>
                      <a:pt x="35" y="6"/>
                    </a:lnTo>
                    <a:lnTo>
                      <a:pt x="37" y="6"/>
                    </a:lnTo>
                    <a:lnTo>
                      <a:pt x="69" y="10"/>
                    </a:lnTo>
                    <a:lnTo>
                      <a:pt x="70" y="9"/>
                    </a:lnTo>
                    <a:lnTo>
                      <a:pt x="37" y="5"/>
                    </a:lnTo>
                    <a:lnTo>
                      <a:pt x="37" y="5"/>
                    </a:lnTo>
                    <a:lnTo>
                      <a:pt x="36" y="5"/>
                    </a:lnTo>
                    <a:lnTo>
                      <a:pt x="36" y="5"/>
                    </a:lnTo>
                    <a:lnTo>
                      <a:pt x="34" y="5"/>
                    </a:lnTo>
                    <a:lnTo>
                      <a:pt x="0" y="0"/>
                    </a:lnTo>
                    <a:close/>
                  </a:path>
                </a:pathLst>
              </a:custGeom>
              <a:solidFill>
                <a:srgbClr val="C9C7C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339" name="Freeform 637"/>
              <p:cNvSpPr/>
              <p:nvPr/>
            </p:nvSpPr>
            <p:spPr bwMode="auto">
              <a:xfrm>
                <a:off x="4978" y="1291"/>
                <a:ext cx="34" cy="5"/>
              </a:xfrm>
              <a:custGeom>
                <a:avLst/>
                <a:gdLst>
                  <a:gd name="T0" fmla="*/ 34 w 34"/>
                  <a:gd name="T1" fmla="*/ 5 h 5"/>
                  <a:gd name="T2" fmla="*/ 33 w 34"/>
                  <a:gd name="T3" fmla="*/ 4 h 5"/>
                  <a:gd name="T4" fmla="*/ 0 w 34"/>
                  <a:gd name="T5" fmla="*/ 0 h 5"/>
                  <a:gd name="T6" fmla="*/ 0 w 34"/>
                  <a:gd name="T7" fmla="*/ 0 h 5"/>
                  <a:gd name="T8" fmla="*/ 34 w 34"/>
                  <a:gd name="T9" fmla="*/ 5 h 5"/>
                </a:gdLst>
                <a:ahLst/>
                <a:cxnLst>
                  <a:cxn ang="0">
                    <a:pos x="T0" y="T1"/>
                  </a:cxn>
                  <a:cxn ang="0">
                    <a:pos x="T2" y="T3"/>
                  </a:cxn>
                  <a:cxn ang="0">
                    <a:pos x="T4" y="T5"/>
                  </a:cxn>
                  <a:cxn ang="0">
                    <a:pos x="T6" y="T7"/>
                  </a:cxn>
                  <a:cxn ang="0">
                    <a:pos x="T8" y="T9"/>
                  </a:cxn>
                </a:cxnLst>
                <a:rect l="0" t="0" r="r" b="b"/>
                <a:pathLst>
                  <a:path w="34" h="5">
                    <a:moveTo>
                      <a:pt x="34" y="5"/>
                    </a:moveTo>
                    <a:lnTo>
                      <a:pt x="33" y="4"/>
                    </a:lnTo>
                    <a:lnTo>
                      <a:pt x="0" y="0"/>
                    </a:lnTo>
                    <a:lnTo>
                      <a:pt x="0" y="0"/>
                    </a:lnTo>
                    <a:lnTo>
                      <a:pt x="34" y="5"/>
                    </a:lnTo>
                    <a:close/>
                  </a:path>
                </a:pathLst>
              </a:custGeom>
              <a:solidFill>
                <a:srgbClr val="58545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340" name="Freeform 638"/>
              <p:cNvSpPr/>
              <p:nvPr/>
            </p:nvSpPr>
            <p:spPr bwMode="auto">
              <a:xfrm>
                <a:off x="5170" y="1253"/>
                <a:ext cx="37" cy="10"/>
              </a:xfrm>
              <a:custGeom>
                <a:avLst/>
                <a:gdLst>
                  <a:gd name="T0" fmla="*/ 37 w 37"/>
                  <a:gd name="T1" fmla="*/ 3 h 10"/>
                  <a:gd name="T2" fmla="*/ 32 w 37"/>
                  <a:gd name="T3" fmla="*/ 0 h 10"/>
                  <a:gd name="T4" fmla="*/ 0 w 37"/>
                  <a:gd name="T5" fmla="*/ 3 h 10"/>
                  <a:gd name="T6" fmla="*/ 5 w 37"/>
                  <a:gd name="T7" fmla="*/ 6 h 10"/>
                  <a:gd name="T8" fmla="*/ 37 w 37"/>
                  <a:gd name="T9" fmla="*/ 3 h 10"/>
                </a:gdLst>
                <a:ahLst/>
                <a:cxnLst>
                  <a:cxn ang="0">
                    <a:pos x="T0" y="T1"/>
                  </a:cxn>
                  <a:cxn ang="0">
                    <a:pos x="T2" y="T3"/>
                  </a:cxn>
                  <a:cxn ang="0">
                    <a:pos x="T4" y="T5"/>
                  </a:cxn>
                  <a:cxn ang="0">
                    <a:pos x="T6" y="T7"/>
                  </a:cxn>
                  <a:cxn ang="0">
                    <a:pos x="T8" y="T9"/>
                  </a:cxn>
                </a:cxnLst>
                <a:rect l="0" t="0" r="r" b="b"/>
                <a:pathLst>
                  <a:path w="37" h="10">
                    <a:moveTo>
                      <a:pt x="37" y="3"/>
                    </a:moveTo>
                    <a:cubicBezTo>
                      <a:pt x="32" y="0"/>
                      <a:pt x="32" y="0"/>
                      <a:pt x="32" y="0"/>
                    </a:cubicBezTo>
                    <a:cubicBezTo>
                      <a:pt x="20" y="7"/>
                      <a:pt x="8" y="8"/>
                      <a:pt x="0" y="3"/>
                    </a:cubicBezTo>
                    <a:cubicBezTo>
                      <a:pt x="5" y="6"/>
                      <a:pt x="5" y="6"/>
                      <a:pt x="5" y="6"/>
                    </a:cubicBezTo>
                    <a:cubicBezTo>
                      <a:pt x="13" y="10"/>
                      <a:pt x="24" y="10"/>
                      <a:pt x="37" y="3"/>
                    </a:cubicBezTo>
                    <a:close/>
                  </a:path>
                </a:pathLst>
              </a:custGeom>
              <a:solidFill>
                <a:srgbClr val="4F4F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341" name="Freeform 639"/>
              <p:cNvSpPr/>
              <p:nvPr/>
            </p:nvSpPr>
            <p:spPr bwMode="auto">
              <a:xfrm>
                <a:off x="5170" y="1253"/>
                <a:ext cx="37" cy="10"/>
              </a:xfrm>
              <a:custGeom>
                <a:avLst/>
                <a:gdLst>
                  <a:gd name="T0" fmla="*/ 37 w 37"/>
                  <a:gd name="T1" fmla="*/ 3 h 10"/>
                  <a:gd name="T2" fmla="*/ 32 w 37"/>
                  <a:gd name="T3" fmla="*/ 0 h 10"/>
                  <a:gd name="T4" fmla="*/ 0 w 37"/>
                  <a:gd name="T5" fmla="*/ 3 h 10"/>
                  <a:gd name="T6" fmla="*/ 5 w 37"/>
                  <a:gd name="T7" fmla="*/ 6 h 10"/>
                  <a:gd name="T8" fmla="*/ 37 w 37"/>
                  <a:gd name="T9" fmla="*/ 3 h 10"/>
                </a:gdLst>
                <a:ahLst/>
                <a:cxnLst>
                  <a:cxn ang="0">
                    <a:pos x="T0" y="T1"/>
                  </a:cxn>
                  <a:cxn ang="0">
                    <a:pos x="T2" y="T3"/>
                  </a:cxn>
                  <a:cxn ang="0">
                    <a:pos x="T4" y="T5"/>
                  </a:cxn>
                  <a:cxn ang="0">
                    <a:pos x="T6" y="T7"/>
                  </a:cxn>
                  <a:cxn ang="0">
                    <a:pos x="T8" y="T9"/>
                  </a:cxn>
                </a:cxnLst>
                <a:rect l="0" t="0" r="r" b="b"/>
                <a:pathLst>
                  <a:path w="37" h="10">
                    <a:moveTo>
                      <a:pt x="37" y="3"/>
                    </a:moveTo>
                    <a:cubicBezTo>
                      <a:pt x="32" y="0"/>
                      <a:pt x="32" y="0"/>
                      <a:pt x="32" y="0"/>
                    </a:cubicBezTo>
                    <a:cubicBezTo>
                      <a:pt x="20" y="7"/>
                      <a:pt x="8" y="8"/>
                      <a:pt x="0" y="3"/>
                    </a:cubicBezTo>
                    <a:cubicBezTo>
                      <a:pt x="5" y="6"/>
                      <a:pt x="5" y="6"/>
                      <a:pt x="5" y="6"/>
                    </a:cubicBezTo>
                    <a:cubicBezTo>
                      <a:pt x="13" y="10"/>
                      <a:pt x="24" y="10"/>
                      <a:pt x="37" y="3"/>
                    </a:cubicBezTo>
                    <a:close/>
                  </a:path>
                </a:pathLst>
              </a:custGeom>
              <a:solidFill>
                <a:srgbClr val="4F4F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342" name="Freeform 640"/>
              <p:cNvSpPr/>
              <p:nvPr/>
            </p:nvSpPr>
            <p:spPr bwMode="auto">
              <a:xfrm>
                <a:off x="5170" y="1253"/>
                <a:ext cx="37" cy="10"/>
              </a:xfrm>
              <a:custGeom>
                <a:avLst/>
                <a:gdLst>
                  <a:gd name="T0" fmla="*/ 37 w 37"/>
                  <a:gd name="T1" fmla="*/ 3 h 10"/>
                  <a:gd name="T2" fmla="*/ 32 w 37"/>
                  <a:gd name="T3" fmla="*/ 0 h 10"/>
                  <a:gd name="T4" fmla="*/ 0 w 37"/>
                  <a:gd name="T5" fmla="*/ 3 h 10"/>
                  <a:gd name="T6" fmla="*/ 5 w 37"/>
                  <a:gd name="T7" fmla="*/ 6 h 10"/>
                  <a:gd name="T8" fmla="*/ 37 w 37"/>
                  <a:gd name="T9" fmla="*/ 3 h 10"/>
                </a:gdLst>
                <a:ahLst/>
                <a:cxnLst>
                  <a:cxn ang="0">
                    <a:pos x="T0" y="T1"/>
                  </a:cxn>
                  <a:cxn ang="0">
                    <a:pos x="T2" y="T3"/>
                  </a:cxn>
                  <a:cxn ang="0">
                    <a:pos x="T4" y="T5"/>
                  </a:cxn>
                  <a:cxn ang="0">
                    <a:pos x="T6" y="T7"/>
                  </a:cxn>
                  <a:cxn ang="0">
                    <a:pos x="T8" y="T9"/>
                  </a:cxn>
                </a:cxnLst>
                <a:rect l="0" t="0" r="r" b="b"/>
                <a:pathLst>
                  <a:path w="37" h="10">
                    <a:moveTo>
                      <a:pt x="37" y="3"/>
                    </a:moveTo>
                    <a:cubicBezTo>
                      <a:pt x="32" y="0"/>
                      <a:pt x="32" y="0"/>
                      <a:pt x="32" y="0"/>
                    </a:cubicBezTo>
                    <a:cubicBezTo>
                      <a:pt x="20" y="7"/>
                      <a:pt x="8" y="8"/>
                      <a:pt x="0" y="3"/>
                    </a:cubicBezTo>
                    <a:cubicBezTo>
                      <a:pt x="5" y="6"/>
                      <a:pt x="5" y="6"/>
                      <a:pt x="5" y="6"/>
                    </a:cubicBezTo>
                    <a:cubicBezTo>
                      <a:pt x="13" y="10"/>
                      <a:pt x="24" y="10"/>
                      <a:pt x="37" y="3"/>
                    </a:cubicBezTo>
                    <a:close/>
                  </a:path>
                </a:pathLst>
              </a:custGeom>
              <a:solidFill>
                <a:srgbClr val="4F4F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343" name="Freeform 641"/>
              <p:cNvSpPr/>
              <p:nvPr/>
            </p:nvSpPr>
            <p:spPr bwMode="auto">
              <a:xfrm>
                <a:off x="5170" y="1253"/>
                <a:ext cx="37" cy="10"/>
              </a:xfrm>
              <a:custGeom>
                <a:avLst/>
                <a:gdLst>
                  <a:gd name="T0" fmla="*/ 37 w 37"/>
                  <a:gd name="T1" fmla="*/ 3 h 10"/>
                  <a:gd name="T2" fmla="*/ 32 w 37"/>
                  <a:gd name="T3" fmla="*/ 0 h 10"/>
                  <a:gd name="T4" fmla="*/ 0 w 37"/>
                  <a:gd name="T5" fmla="*/ 3 h 10"/>
                  <a:gd name="T6" fmla="*/ 5 w 37"/>
                  <a:gd name="T7" fmla="*/ 6 h 10"/>
                  <a:gd name="T8" fmla="*/ 37 w 37"/>
                  <a:gd name="T9" fmla="*/ 3 h 10"/>
                </a:gdLst>
                <a:ahLst/>
                <a:cxnLst>
                  <a:cxn ang="0">
                    <a:pos x="T0" y="T1"/>
                  </a:cxn>
                  <a:cxn ang="0">
                    <a:pos x="T2" y="T3"/>
                  </a:cxn>
                  <a:cxn ang="0">
                    <a:pos x="T4" y="T5"/>
                  </a:cxn>
                  <a:cxn ang="0">
                    <a:pos x="T6" y="T7"/>
                  </a:cxn>
                  <a:cxn ang="0">
                    <a:pos x="T8" y="T9"/>
                  </a:cxn>
                </a:cxnLst>
                <a:rect l="0" t="0" r="r" b="b"/>
                <a:pathLst>
                  <a:path w="37" h="10">
                    <a:moveTo>
                      <a:pt x="37" y="3"/>
                    </a:moveTo>
                    <a:cubicBezTo>
                      <a:pt x="32" y="0"/>
                      <a:pt x="32" y="0"/>
                      <a:pt x="32" y="0"/>
                    </a:cubicBezTo>
                    <a:cubicBezTo>
                      <a:pt x="20" y="7"/>
                      <a:pt x="8" y="8"/>
                      <a:pt x="0" y="3"/>
                    </a:cubicBezTo>
                    <a:cubicBezTo>
                      <a:pt x="5" y="6"/>
                      <a:pt x="5" y="6"/>
                      <a:pt x="5" y="6"/>
                    </a:cubicBezTo>
                    <a:cubicBezTo>
                      <a:pt x="13" y="10"/>
                      <a:pt x="24" y="10"/>
                      <a:pt x="37" y="3"/>
                    </a:cubicBezTo>
                    <a:close/>
                  </a:path>
                </a:pathLst>
              </a:custGeom>
              <a:solidFill>
                <a:srgbClr val="4F4F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344" name="Freeform 642"/>
              <p:cNvSpPr/>
              <p:nvPr/>
            </p:nvSpPr>
            <p:spPr bwMode="auto">
              <a:xfrm>
                <a:off x="5182" y="1149"/>
                <a:ext cx="24" cy="19"/>
              </a:xfrm>
              <a:custGeom>
                <a:avLst/>
                <a:gdLst>
                  <a:gd name="T0" fmla="*/ 24 w 24"/>
                  <a:gd name="T1" fmla="*/ 2 h 19"/>
                  <a:gd name="T2" fmla="*/ 20 w 24"/>
                  <a:gd name="T3" fmla="*/ 0 h 19"/>
                  <a:gd name="T4" fmla="*/ 0 w 24"/>
                  <a:gd name="T5" fmla="*/ 16 h 19"/>
                  <a:gd name="T6" fmla="*/ 5 w 24"/>
                  <a:gd name="T7" fmla="*/ 19 h 19"/>
                  <a:gd name="T8" fmla="*/ 24 w 24"/>
                  <a:gd name="T9" fmla="*/ 2 h 19"/>
                </a:gdLst>
                <a:ahLst/>
                <a:cxnLst>
                  <a:cxn ang="0">
                    <a:pos x="T0" y="T1"/>
                  </a:cxn>
                  <a:cxn ang="0">
                    <a:pos x="T2" y="T3"/>
                  </a:cxn>
                  <a:cxn ang="0">
                    <a:pos x="T4" y="T5"/>
                  </a:cxn>
                  <a:cxn ang="0">
                    <a:pos x="T6" y="T7"/>
                  </a:cxn>
                  <a:cxn ang="0">
                    <a:pos x="T8" y="T9"/>
                  </a:cxn>
                </a:cxnLst>
                <a:rect l="0" t="0" r="r" b="b"/>
                <a:pathLst>
                  <a:path w="24" h="19">
                    <a:moveTo>
                      <a:pt x="24" y="2"/>
                    </a:moveTo>
                    <a:cubicBezTo>
                      <a:pt x="20" y="0"/>
                      <a:pt x="20" y="0"/>
                      <a:pt x="20" y="0"/>
                    </a:cubicBezTo>
                    <a:cubicBezTo>
                      <a:pt x="13" y="4"/>
                      <a:pt x="6" y="10"/>
                      <a:pt x="0" y="16"/>
                    </a:cubicBezTo>
                    <a:cubicBezTo>
                      <a:pt x="5" y="19"/>
                      <a:pt x="5" y="19"/>
                      <a:pt x="5" y="19"/>
                    </a:cubicBezTo>
                    <a:cubicBezTo>
                      <a:pt x="11" y="12"/>
                      <a:pt x="17" y="7"/>
                      <a:pt x="24" y="2"/>
                    </a:cubicBezTo>
                    <a:close/>
                  </a:path>
                </a:pathLst>
              </a:custGeom>
              <a:solidFill>
                <a:srgbClr val="99918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345" name="Freeform 643"/>
              <p:cNvSpPr/>
              <p:nvPr/>
            </p:nvSpPr>
            <p:spPr bwMode="auto">
              <a:xfrm>
                <a:off x="5165" y="1165"/>
                <a:ext cx="22" cy="31"/>
              </a:xfrm>
              <a:custGeom>
                <a:avLst/>
                <a:gdLst>
                  <a:gd name="T0" fmla="*/ 22 w 22"/>
                  <a:gd name="T1" fmla="*/ 3 h 31"/>
                  <a:gd name="T2" fmla="*/ 17 w 22"/>
                  <a:gd name="T3" fmla="*/ 0 h 31"/>
                  <a:gd name="T4" fmla="*/ 0 w 22"/>
                  <a:gd name="T5" fmla="*/ 28 h 31"/>
                  <a:gd name="T6" fmla="*/ 4 w 22"/>
                  <a:gd name="T7" fmla="*/ 31 h 31"/>
                  <a:gd name="T8" fmla="*/ 22 w 22"/>
                  <a:gd name="T9" fmla="*/ 3 h 31"/>
                </a:gdLst>
                <a:ahLst/>
                <a:cxnLst>
                  <a:cxn ang="0">
                    <a:pos x="T0" y="T1"/>
                  </a:cxn>
                  <a:cxn ang="0">
                    <a:pos x="T2" y="T3"/>
                  </a:cxn>
                  <a:cxn ang="0">
                    <a:pos x="T4" y="T5"/>
                  </a:cxn>
                  <a:cxn ang="0">
                    <a:pos x="T6" y="T7"/>
                  </a:cxn>
                  <a:cxn ang="0">
                    <a:pos x="T8" y="T9"/>
                  </a:cxn>
                </a:cxnLst>
                <a:rect l="0" t="0" r="r" b="b"/>
                <a:pathLst>
                  <a:path w="22" h="31">
                    <a:moveTo>
                      <a:pt x="22" y="3"/>
                    </a:moveTo>
                    <a:cubicBezTo>
                      <a:pt x="17" y="0"/>
                      <a:pt x="17" y="0"/>
                      <a:pt x="17" y="0"/>
                    </a:cubicBezTo>
                    <a:cubicBezTo>
                      <a:pt x="10" y="9"/>
                      <a:pt x="4" y="18"/>
                      <a:pt x="0" y="28"/>
                    </a:cubicBezTo>
                    <a:cubicBezTo>
                      <a:pt x="4" y="31"/>
                      <a:pt x="4" y="31"/>
                      <a:pt x="4" y="31"/>
                    </a:cubicBezTo>
                    <a:cubicBezTo>
                      <a:pt x="9" y="21"/>
                      <a:pt x="15" y="11"/>
                      <a:pt x="22" y="3"/>
                    </a:cubicBezTo>
                  </a:path>
                </a:pathLst>
              </a:custGeom>
              <a:solidFill>
                <a:srgbClr val="D6D3D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346" name="Freeform 644"/>
              <p:cNvSpPr/>
              <p:nvPr/>
            </p:nvSpPr>
            <p:spPr bwMode="auto">
              <a:xfrm>
                <a:off x="5157" y="1193"/>
                <a:ext cx="18" cy="66"/>
              </a:xfrm>
              <a:custGeom>
                <a:avLst/>
                <a:gdLst>
                  <a:gd name="T0" fmla="*/ 12 w 18"/>
                  <a:gd name="T1" fmla="*/ 3 h 66"/>
                  <a:gd name="T2" fmla="*/ 8 w 18"/>
                  <a:gd name="T3" fmla="*/ 0 h 66"/>
                  <a:gd name="T4" fmla="*/ 0 w 18"/>
                  <a:gd name="T5" fmla="*/ 34 h 66"/>
                  <a:gd name="T6" fmla="*/ 13 w 18"/>
                  <a:gd name="T7" fmla="*/ 63 h 66"/>
                  <a:gd name="T8" fmla="*/ 18 w 18"/>
                  <a:gd name="T9" fmla="*/ 66 h 66"/>
                  <a:gd name="T10" fmla="*/ 4 w 18"/>
                  <a:gd name="T11" fmla="*/ 37 h 66"/>
                  <a:gd name="T12" fmla="*/ 12 w 18"/>
                  <a:gd name="T13" fmla="*/ 3 h 66"/>
                </a:gdLst>
                <a:ahLst/>
                <a:cxnLst>
                  <a:cxn ang="0">
                    <a:pos x="T0" y="T1"/>
                  </a:cxn>
                  <a:cxn ang="0">
                    <a:pos x="T2" y="T3"/>
                  </a:cxn>
                  <a:cxn ang="0">
                    <a:pos x="T4" y="T5"/>
                  </a:cxn>
                  <a:cxn ang="0">
                    <a:pos x="T6" y="T7"/>
                  </a:cxn>
                  <a:cxn ang="0">
                    <a:pos x="T8" y="T9"/>
                  </a:cxn>
                  <a:cxn ang="0">
                    <a:pos x="T10" y="T11"/>
                  </a:cxn>
                  <a:cxn ang="0">
                    <a:pos x="T12" y="T13"/>
                  </a:cxn>
                </a:cxnLst>
                <a:rect l="0" t="0" r="r" b="b"/>
                <a:pathLst>
                  <a:path w="18" h="66">
                    <a:moveTo>
                      <a:pt x="12" y="3"/>
                    </a:moveTo>
                    <a:cubicBezTo>
                      <a:pt x="8" y="0"/>
                      <a:pt x="8" y="0"/>
                      <a:pt x="8" y="0"/>
                    </a:cubicBezTo>
                    <a:cubicBezTo>
                      <a:pt x="3" y="11"/>
                      <a:pt x="0" y="23"/>
                      <a:pt x="0" y="34"/>
                    </a:cubicBezTo>
                    <a:cubicBezTo>
                      <a:pt x="0" y="48"/>
                      <a:pt x="5" y="58"/>
                      <a:pt x="13" y="63"/>
                    </a:cubicBezTo>
                    <a:cubicBezTo>
                      <a:pt x="18" y="66"/>
                      <a:pt x="18" y="66"/>
                      <a:pt x="18" y="66"/>
                    </a:cubicBezTo>
                    <a:cubicBezTo>
                      <a:pt x="9" y="61"/>
                      <a:pt x="4" y="51"/>
                      <a:pt x="4" y="37"/>
                    </a:cubicBezTo>
                    <a:cubicBezTo>
                      <a:pt x="4" y="26"/>
                      <a:pt x="7" y="14"/>
                      <a:pt x="12" y="3"/>
                    </a:cubicBezTo>
                    <a:close/>
                  </a:path>
                </a:pathLst>
              </a:custGeom>
              <a:solidFill>
                <a:srgbClr val="99918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347" name="Freeform 645"/>
              <p:cNvSpPr/>
              <p:nvPr/>
            </p:nvSpPr>
            <p:spPr bwMode="auto">
              <a:xfrm>
                <a:off x="5170" y="1253"/>
                <a:ext cx="37" cy="10"/>
              </a:xfrm>
              <a:custGeom>
                <a:avLst/>
                <a:gdLst>
                  <a:gd name="T0" fmla="*/ 37 w 37"/>
                  <a:gd name="T1" fmla="*/ 3 h 10"/>
                  <a:gd name="T2" fmla="*/ 32 w 37"/>
                  <a:gd name="T3" fmla="*/ 0 h 10"/>
                  <a:gd name="T4" fmla="*/ 0 w 37"/>
                  <a:gd name="T5" fmla="*/ 3 h 10"/>
                  <a:gd name="T6" fmla="*/ 5 w 37"/>
                  <a:gd name="T7" fmla="*/ 6 h 10"/>
                  <a:gd name="T8" fmla="*/ 37 w 37"/>
                  <a:gd name="T9" fmla="*/ 3 h 10"/>
                </a:gdLst>
                <a:ahLst/>
                <a:cxnLst>
                  <a:cxn ang="0">
                    <a:pos x="T0" y="T1"/>
                  </a:cxn>
                  <a:cxn ang="0">
                    <a:pos x="T2" y="T3"/>
                  </a:cxn>
                  <a:cxn ang="0">
                    <a:pos x="T4" y="T5"/>
                  </a:cxn>
                  <a:cxn ang="0">
                    <a:pos x="T6" y="T7"/>
                  </a:cxn>
                  <a:cxn ang="0">
                    <a:pos x="T8" y="T9"/>
                  </a:cxn>
                </a:cxnLst>
                <a:rect l="0" t="0" r="r" b="b"/>
                <a:pathLst>
                  <a:path w="37" h="10">
                    <a:moveTo>
                      <a:pt x="37" y="3"/>
                    </a:moveTo>
                    <a:cubicBezTo>
                      <a:pt x="32" y="0"/>
                      <a:pt x="32" y="0"/>
                      <a:pt x="32" y="0"/>
                    </a:cubicBezTo>
                    <a:cubicBezTo>
                      <a:pt x="20" y="7"/>
                      <a:pt x="8" y="8"/>
                      <a:pt x="0" y="3"/>
                    </a:cubicBezTo>
                    <a:cubicBezTo>
                      <a:pt x="5" y="6"/>
                      <a:pt x="5" y="6"/>
                      <a:pt x="5" y="6"/>
                    </a:cubicBezTo>
                    <a:cubicBezTo>
                      <a:pt x="13" y="10"/>
                      <a:pt x="24" y="10"/>
                      <a:pt x="37" y="3"/>
                    </a:cubicBezTo>
                    <a:close/>
                  </a:path>
                </a:pathLst>
              </a:custGeom>
              <a:solidFill>
                <a:srgbClr val="4F4F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348" name="Freeform 646"/>
              <p:cNvSpPr/>
              <p:nvPr/>
            </p:nvSpPr>
            <p:spPr bwMode="auto">
              <a:xfrm>
                <a:off x="5234" y="1146"/>
                <a:ext cx="18" cy="65"/>
              </a:xfrm>
              <a:custGeom>
                <a:avLst/>
                <a:gdLst>
                  <a:gd name="T0" fmla="*/ 5 w 18"/>
                  <a:gd name="T1" fmla="*/ 2 h 65"/>
                  <a:gd name="T2" fmla="*/ 0 w 18"/>
                  <a:gd name="T3" fmla="*/ 0 h 65"/>
                  <a:gd name="T4" fmla="*/ 13 w 18"/>
                  <a:gd name="T5" fmla="*/ 29 h 65"/>
                  <a:gd name="T6" fmla="*/ 6 w 18"/>
                  <a:gd name="T7" fmla="*/ 63 h 65"/>
                  <a:gd name="T8" fmla="*/ 10 w 18"/>
                  <a:gd name="T9" fmla="*/ 65 h 65"/>
                  <a:gd name="T10" fmla="*/ 18 w 18"/>
                  <a:gd name="T11" fmla="*/ 31 h 65"/>
                  <a:gd name="T12" fmla="*/ 5 w 18"/>
                  <a:gd name="T13" fmla="*/ 2 h 65"/>
                </a:gdLst>
                <a:ahLst/>
                <a:cxnLst>
                  <a:cxn ang="0">
                    <a:pos x="T0" y="T1"/>
                  </a:cxn>
                  <a:cxn ang="0">
                    <a:pos x="T2" y="T3"/>
                  </a:cxn>
                  <a:cxn ang="0">
                    <a:pos x="T4" y="T5"/>
                  </a:cxn>
                  <a:cxn ang="0">
                    <a:pos x="T6" y="T7"/>
                  </a:cxn>
                  <a:cxn ang="0">
                    <a:pos x="T8" y="T9"/>
                  </a:cxn>
                  <a:cxn ang="0">
                    <a:pos x="T10" y="T11"/>
                  </a:cxn>
                  <a:cxn ang="0">
                    <a:pos x="T12" y="T13"/>
                  </a:cxn>
                </a:cxnLst>
                <a:rect l="0" t="0" r="r" b="b"/>
                <a:pathLst>
                  <a:path w="18" h="65">
                    <a:moveTo>
                      <a:pt x="5" y="2"/>
                    </a:moveTo>
                    <a:cubicBezTo>
                      <a:pt x="0" y="0"/>
                      <a:pt x="0" y="0"/>
                      <a:pt x="0" y="0"/>
                    </a:cubicBezTo>
                    <a:cubicBezTo>
                      <a:pt x="8" y="4"/>
                      <a:pt x="13" y="14"/>
                      <a:pt x="13" y="29"/>
                    </a:cubicBezTo>
                    <a:cubicBezTo>
                      <a:pt x="13" y="40"/>
                      <a:pt x="11" y="51"/>
                      <a:pt x="6" y="63"/>
                    </a:cubicBezTo>
                    <a:cubicBezTo>
                      <a:pt x="10" y="65"/>
                      <a:pt x="10" y="65"/>
                      <a:pt x="10" y="65"/>
                    </a:cubicBezTo>
                    <a:cubicBezTo>
                      <a:pt x="15" y="54"/>
                      <a:pt x="18" y="42"/>
                      <a:pt x="18" y="31"/>
                    </a:cubicBezTo>
                    <a:cubicBezTo>
                      <a:pt x="18" y="17"/>
                      <a:pt x="13" y="7"/>
                      <a:pt x="5" y="2"/>
                    </a:cubicBezTo>
                    <a:close/>
                  </a:path>
                </a:pathLst>
              </a:custGeom>
              <a:solidFill>
                <a:srgbClr val="4F4F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349" name="Freeform 647"/>
              <p:cNvSpPr/>
              <p:nvPr/>
            </p:nvSpPr>
            <p:spPr bwMode="auto">
              <a:xfrm>
                <a:off x="5222" y="1209"/>
                <a:ext cx="22" cy="30"/>
              </a:xfrm>
              <a:custGeom>
                <a:avLst/>
                <a:gdLst>
                  <a:gd name="T0" fmla="*/ 22 w 22"/>
                  <a:gd name="T1" fmla="*/ 2 h 30"/>
                  <a:gd name="T2" fmla="*/ 18 w 22"/>
                  <a:gd name="T3" fmla="*/ 0 h 30"/>
                  <a:gd name="T4" fmla="*/ 0 w 22"/>
                  <a:gd name="T5" fmla="*/ 27 h 30"/>
                  <a:gd name="T6" fmla="*/ 4 w 22"/>
                  <a:gd name="T7" fmla="*/ 30 h 30"/>
                  <a:gd name="T8" fmla="*/ 22 w 22"/>
                  <a:gd name="T9" fmla="*/ 2 h 30"/>
                </a:gdLst>
                <a:ahLst/>
                <a:cxnLst>
                  <a:cxn ang="0">
                    <a:pos x="T0" y="T1"/>
                  </a:cxn>
                  <a:cxn ang="0">
                    <a:pos x="T2" y="T3"/>
                  </a:cxn>
                  <a:cxn ang="0">
                    <a:pos x="T4" y="T5"/>
                  </a:cxn>
                  <a:cxn ang="0">
                    <a:pos x="T6" y="T7"/>
                  </a:cxn>
                  <a:cxn ang="0">
                    <a:pos x="T8" y="T9"/>
                  </a:cxn>
                </a:cxnLst>
                <a:rect l="0" t="0" r="r" b="b"/>
                <a:pathLst>
                  <a:path w="22" h="30">
                    <a:moveTo>
                      <a:pt x="22" y="2"/>
                    </a:moveTo>
                    <a:cubicBezTo>
                      <a:pt x="18" y="0"/>
                      <a:pt x="18" y="0"/>
                      <a:pt x="18" y="0"/>
                    </a:cubicBezTo>
                    <a:cubicBezTo>
                      <a:pt x="13" y="10"/>
                      <a:pt x="7" y="19"/>
                      <a:pt x="0" y="27"/>
                    </a:cubicBezTo>
                    <a:cubicBezTo>
                      <a:pt x="4" y="30"/>
                      <a:pt x="4" y="30"/>
                      <a:pt x="4" y="30"/>
                    </a:cubicBezTo>
                    <a:cubicBezTo>
                      <a:pt x="12" y="22"/>
                      <a:pt x="18" y="12"/>
                      <a:pt x="22" y="2"/>
                    </a:cubicBezTo>
                    <a:close/>
                  </a:path>
                </a:pathLst>
              </a:custGeom>
              <a:solidFill>
                <a:srgbClr val="B9B9B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350" name="Freeform 648"/>
              <p:cNvSpPr/>
              <p:nvPr/>
            </p:nvSpPr>
            <p:spPr bwMode="auto">
              <a:xfrm>
                <a:off x="5202" y="1236"/>
                <a:ext cx="24" cy="20"/>
              </a:xfrm>
              <a:custGeom>
                <a:avLst/>
                <a:gdLst>
                  <a:gd name="T0" fmla="*/ 24 w 24"/>
                  <a:gd name="T1" fmla="*/ 3 h 20"/>
                  <a:gd name="T2" fmla="*/ 20 w 24"/>
                  <a:gd name="T3" fmla="*/ 0 h 20"/>
                  <a:gd name="T4" fmla="*/ 0 w 24"/>
                  <a:gd name="T5" fmla="*/ 17 h 20"/>
                  <a:gd name="T6" fmla="*/ 5 w 24"/>
                  <a:gd name="T7" fmla="*/ 20 h 20"/>
                  <a:gd name="T8" fmla="*/ 24 w 24"/>
                  <a:gd name="T9" fmla="*/ 3 h 20"/>
                </a:gdLst>
                <a:ahLst/>
                <a:cxnLst>
                  <a:cxn ang="0">
                    <a:pos x="T0" y="T1"/>
                  </a:cxn>
                  <a:cxn ang="0">
                    <a:pos x="T2" y="T3"/>
                  </a:cxn>
                  <a:cxn ang="0">
                    <a:pos x="T4" y="T5"/>
                  </a:cxn>
                  <a:cxn ang="0">
                    <a:pos x="T6" y="T7"/>
                  </a:cxn>
                  <a:cxn ang="0">
                    <a:pos x="T8" y="T9"/>
                  </a:cxn>
                </a:cxnLst>
                <a:rect l="0" t="0" r="r" b="b"/>
                <a:pathLst>
                  <a:path w="24" h="20">
                    <a:moveTo>
                      <a:pt x="24" y="3"/>
                    </a:moveTo>
                    <a:cubicBezTo>
                      <a:pt x="20" y="0"/>
                      <a:pt x="20" y="0"/>
                      <a:pt x="20" y="0"/>
                    </a:cubicBezTo>
                    <a:cubicBezTo>
                      <a:pt x="14" y="7"/>
                      <a:pt x="7" y="13"/>
                      <a:pt x="0" y="17"/>
                    </a:cubicBezTo>
                    <a:cubicBezTo>
                      <a:pt x="5" y="20"/>
                      <a:pt x="5" y="20"/>
                      <a:pt x="5" y="20"/>
                    </a:cubicBezTo>
                    <a:cubicBezTo>
                      <a:pt x="12" y="15"/>
                      <a:pt x="19" y="10"/>
                      <a:pt x="24" y="3"/>
                    </a:cubicBezTo>
                    <a:close/>
                  </a:path>
                </a:pathLst>
              </a:custGeom>
              <a:solidFill>
                <a:srgbClr val="4F4F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351" name="Freeform 649"/>
              <p:cNvSpPr/>
              <p:nvPr/>
            </p:nvSpPr>
            <p:spPr bwMode="auto">
              <a:xfrm>
                <a:off x="5232" y="1150"/>
                <a:ext cx="17" cy="61"/>
              </a:xfrm>
              <a:custGeom>
                <a:avLst/>
                <a:gdLst>
                  <a:gd name="T0" fmla="*/ 4 w 17"/>
                  <a:gd name="T1" fmla="*/ 2 h 61"/>
                  <a:gd name="T2" fmla="*/ 0 w 17"/>
                  <a:gd name="T3" fmla="*/ 0 h 61"/>
                  <a:gd name="T4" fmla="*/ 12 w 17"/>
                  <a:gd name="T5" fmla="*/ 27 h 61"/>
                  <a:gd name="T6" fmla="*/ 5 w 17"/>
                  <a:gd name="T7" fmla="*/ 58 h 61"/>
                  <a:gd name="T8" fmla="*/ 9 w 17"/>
                  <a:gd name="T9" fmla="*/ 61 h 61"/>
                  <a:gd name="T10" fmla="*/ 17 w 17"/>
                  <a:gd name="T11" fmla="*/ 29 h 61"/>
                  <a:gd name="T12" fmla="*/ 4 w 17"/>
                  <a:gd name="T13" fmla="*/ 2 h 61"/>
                </a:gdLst>
                <a:ahLst/>
                <a:cxnLst>
                  <a:cxn ang="0">
                    <a:pos x="T0" y="T1"/>
                  </a:cxn>
                  <a:cxn ang="0">
                    <a:pos x="T2" y="T3"/>
                  </a:cxn>
                  <a:cxn ang="0">
                    <a:pos x="T4" y="T5"/>
                  </a:cxn>
                  <a:cxn ang="0">
                    <a:pos x="T6" y="T7"/>
                  </a:cxn>
                  <a:cxn ang="0">
                    <a:pos x="T8" y="T9"/>
                  </a:cxn>
                  <a:cxn ang="0">
                    <a:pos x="T10" y="T11"/>
                  </a:cxn>
                  <a:cxn ang="0">
                    <a:pos x="T12" y="T13"/>
                  </a:cxn>
                </a:cxnLst>
                <a:rect l="0" t="0" r="r" b="b"/>
                <a:pathLst>
                  <a:path w="17" h="61">
                    <a:moveTo>
                      <a:pt x="4" y="2"/>
                    </a:moveTo>
                    <a:cubicBezTo>
                      <a:pt x="0" y="0"/>
                      <a:pt x="0" y="0"/>
                      <a:pt x="0" y="0"/>
                    </a:cubicBezTo>
                    <a:cubicBezTo>
                      <a:pt x="7" y="4"/>
                      <a:pt x="12" y="13"/>
                      <a:pt x="12" y="27"/>
                    </a:cubicBezTo>
                    <a:cubicBezTo>
                      <a:pt x="12" y="37"/>
                      <a:pt x="9" y="48"/>
                      <a:pt x="5" y="58"/>
                    </a:cubicBezTo>
                    <a:cubicBezTo>
                      <a:pt x="9" y="61"/>
                      <a:pt x="9" y="61"/>
                      <a:pt x="9" y="61"/>
                    </a:cubicBezTo>
                    <a:cubicBezTo>
                      <a:pt x="14" y="50"/>
                      <a:pt x="17" y="39"/>
                      <a:pt x="17" y="29"/>
                    </a:cubicBezTo>
                    <a:cubicBezTo>
                      <a:pt x="17" y="16"/>
                      <a:pt x="12" y="7"/>
                      <a:pt x="4" y="2"/>
                    </a:cubicBezTo>
                    <a:close/>
                  </a:path>
                </a:pathLst>
              </a:custGeom>
              <a:solidFill>
                <a:srgbClr val="99918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352" name="Freeform 650"/>
              <p:cNvSpPr/>
              <p:nvPr/>
            </p:nvSpPr>
            <p:spPr bwMode="auto">
              <a:xfrm>
                <a:off x="5221" y="1208"/>
                <a:ext cx="20" cy="28"/>
              </a:xfrm>
              <a:custGeom>
                <a:avLst/>
                <a:gdLst>
                  <a:gd name="T0" fmla="*/ 20 w 20"/>
                  <a:gd name="T1" fmla="*/ 3 h 28"/>
                  <a:gd name="T2" fmla="*/ 16 w 20"/>
                  <a:gd name="T3" fmla="*/ 0 h 28"/>
                  <a:gd name="T4" fmla="*/ 0 w 20"/>
                  <a:gd name="T5" fmla="*/ 26 h 28"/>
                  <a:gd name="T6" fmla="*/ 4 w 20"/>
                  <a:gd name="T7" fmla="*/ 28 h 28"/>
                  <a:gd name="T8" fmla="*/ 20 w 20"/>
                  <a:gd name="T9" fmla="*/ 3 h 28"/>
                </a:gdLst>
                <a:ahLst/>
                <a:cxnLst>
                  <a:cxn ang="0">
                    <a:pos x="T0" y="T1"/>
                  </a:cxn>
                  <a:cxn ang="0">
                    <a:pos x="T2" y="T3"/>
                  </a:cxn>
                  <a:cxn ang="0">
                    <a:pos x="T4" y="T5"/>
                  </a:cxn>
                  <a:cxn ang="0">
                    <a:pos x="T6" y="T7"/>
                  </a:cxn>
                  <a:cxn ang="0">
                    <a:pos x="T8" y="T9"/>
                  </a:cxn>
                </a:cxnLst>
                <a:rect l="0" t="0" r="r" b="b"/>
                <a:pathLst>
                  <a:path w="20" h="28">
                    <a:moveTo>
                      <a:pt x="20" y="3"/>
                    </a:moveTo>
                    <a:cubicBezTo>
                      <a:pt x="16" y="0"/>
                      <a:pt x="16" y="0"/>
                      <a:pt x="16" y="0"/>
                    </a:cubicBezTo>
                    <a:cubicBezTo>
                      <a:pt x="12" y="9"/>
                      <a:pt x="6" y="18"/>
                      <a:pt x="0" y="26"/>
                    </a:cubicBezTo>
                    <a:cubicBezTo>
                      <a:pt x="4" y="28"/>
                      <a:pt x="4" y="28"/>
                      <a:pt x="4" y="28"/>
                    </a:cubicBezTo>
                    <a:cubicBezTo>
                      <a:pt x="11" y="21"/>
                      <a:pt x="16" y="12"/>
                      <a:pt x="20" y="3"/>
                    </a:cubicBezTo>
                    <a:close/>
                  </a:path>
                </a:pathLst>
              </a:custGeom>
              <a:solidFill>
                <a:srgbClr val="D6D3D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353" name="Freeform 651"/>
              <p:cNvSpPr/>
              <p:nvPr/>
            </p:nvSpPr>
            <p:spPr bwMode="auto">
              <a:xfrm>
                <a:off x="5202" y="1234"/>
                <a:ext cx="23" cy="18"/>
              </a:xfrm>
              <a:custGeom>
                <a:avLst/>
                <a:gdLst>
                  <a:gd name="T0" fmla="*/ 23 w 23"/>
                  <a:gd name="T1" fmla="*/ 2 h 18"/>
                  <a:gd name="T2" fmla="*/ 19 w 23"/>
                  <a:gd name="T3" fmla="*/ 0 h 18"/>
                  <a:gd name="T4" fmla="*/ 0 w 23"/>
                  <a:gd name="T5" fmla="*/ 15 h 18"/>
                  <a:gd name="T6" fmla="*/ 5 w 23"/>
                  <a:gd name="T7" fmla="*/ 18 h 18"/>
                  <a:gd name="T8" fmla="*/ 23 w 23"/>
                  <a:gd name="T9" fmla="*/ 2 h 18"/>
                </a:gdLst>
                <a:ahLst/>
                <a:cxnLst>
                  <a:cxn ang="0">
                    <a:pos x="T0" y="T1"/>
                  </a:cxn>
                  <a:cxn ang="0">
                    <a:pos x="T2" y="T3"/>
                  </a:cxn>
                  <a:cxn ang="0">
                    <a:pos x="T4" y="T5"/>
                  </a:cxn>
                  <a:cxn ang="0">
                    <a:pos x="T6" y="T7"/>
                  </a:cxn>
                  <a:cxn ang="0">
                    <a:pos x="T8" y="T9"/>
                  </a:cxn>
                </a:cxnLst>
                <a:rect l="0" t="0" r="r" b="b"/>
                <a:pathLst>
                  <a:path w="23" h="18">
                    <a:moveTo>
                      <a:pt x="23" y="2"/>
                    </a:moveTo>
                    <a:cubicBezTo>
                      <a:pt x="19" y="0"/>
                      <a:pt x="19" y="0"/>
                      <a:pt x="19" y="0"/>
                    </a:cubicBezTo>
                    <a:cubicBezTo>
                      <a:pt x="13" y="6"/>
                      <a:pt x="7" y="11"/>
                      <a:pt x="0" y="15"/>
                    </a:cubicBezTo>
                    <a:cubicBezTo>
                      <a:pt x="5" y="18"/>
                      <a:pt x="5" y="18"/>
                      <a:pt x="5" y="18"/>
                    </a:cubicBezTo>
                    <a:cubicBezTo>
                      <a:pt x="11" y="14"/>
                      <a:pt x="18" y="9"/>
                      <a:pt x="23" y="2"/>
                    </a:cubicBezTo>
                    <a:close/>
                  </a:path>
                </a:pathLst>
              </a:custGeom>
              <a:solidFill>
                <a:srgbClr val="99918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354" name="Freeform 652"/>
              <p:cNvSpPr/>
              <p:nvPr/>
            </p:nvSpPr>
            <p:spPr bwMode="auto">
              <a:xfrm>
                <a:off x="5172" y="1249"/>
                <a:ext cx="35" cy="10"/>
              </a:xfrm>
              <a:custGeom>
                <a:avLst/>
                <a:gdLst>
                  <a:gd name="T0" fmla="*/ 35 w 35"/>
                  <a:gd name="T1" fmla="*/ 3 h 10"/>
                  <a:gd name="T2" fmla="*/ 30 w 35"/>
                  <a:gd name="T3" fmla="*/ 0 h 10"/>
                  <a:gd name="T4" fmla="*/ 0 w 35"/>
                  <a:gd name="T5" fmla="*/ 3 h 10"/>
                  <a:gd name="T6" fmla="*/ 5 w 35"/>
                  <a:gd name="T7" fmla="*/ 6 h 10"/>
                  <a:gd name="T8" fmla="*/ 35 w 35"/>
                  <a:gd name="T9" fmla="*/ 3 h 10"/>
                </a:gdLst>
                <a:ahLst/>
                <a:cxnLst>
                  <a:cxn ang="0">
                    <a:pos x="T0" y="T1"/>
                  </a:cxn>
                  <a:cxn ang="0">
                    <a:pos x="T2" y="T3"/>
                  </a:cxn>
                  <a:cxn ang="0">
                    <a:pos x="T4" y="T5"/>
                  </a:cxn>
                  <a:cxn ang="0">
                    <a:pos x="T6" y="T7"/>
                  </a:cxn>
                  <a:cxn ang="0">
                    <a:pos x="T8" y="T9"/>
                  </a:cxn>
                </a:cxnLst>
                <a:rect l="0" t="0" r="r" b="b"/>
                <a:pathLst>
                  <a:path w="35" h="10">
                    <a:moveTo>
                      <a:pt x="35" y="3"/>
                    </a:moveTo>
                    <a:cubicBezTo>
                      <a:pt x="30" y="0"/>
                      <a:pt x="30" y="0"/>
                      <a:pt x="30" y="0"/>
                    </a:cubicBezTo>
                    <a:cubicBezTo>
                      <a:pt x="19" y="7"/>
                      <a:pt x="8" y="8"/>
                      <a:pt x="0" y="3"/>
                    </a:cubicBezTo>
                    <a:cubicBezTo>
                      <a:pt x="5" y="6"/>
                      <a:pt x="5" y="6"/>
                      <a:pt x="5" y="6"/>
                    </a:cubicBezTo>
                    <a:cubicBezTo>
                      <a:pt x="12" y="10"/>
                      <a:pt x="23" y="10"/>
                      <a:pt x="35" y="3"/>
                    </a:cubicBezTo>
                    <a:close/>
                  </a:path>
                </a:pathLst>
              </a:custGeom>
              <a:solidFill>
                <a:srgbClr val="99918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355" name="Freeform 653"/>
              <p:cNvSpPr/>
              <p:nvPr/>
            </p:nvSpPr>
            <p:spPr bwMode="auto">
              <a:xfrm>
                <a:off x="5202" y="1141"/>
                <a:ext cx="37" cy="10"/>
              </a:xfrm>
              <a:custGeom>
                <a:avLst/>
                <a:gdLst>
                  <a:gd name="T0" fmla="*/ 37 w 37"/>
                  <a:gd name="T1" fmla="*/ 7 h 10"/>
                  <a:gd name="T2" fmla="*/ 32 w 37"/>
                  <a:gd name="T3" fmla="*/ 5 h 10"/>
                  <a:gd name="T4" fmla="*/ 0 w 37"/>
                  <a:gd name="T5" fmla="*/ 8 h 10"/>
                  <a:gd name="T6" fmla="*/ 4 w 37"/>
                  <a:gd name="T7" fmla="*/ 10 h 10"/>
                  <a:gd name="T8" fmla="*/ 37 w 37"/>
                  <a:gd name="T9" fmla="*/ 7 h 10"/>
                </a:gdLst>
                <a:ahLst/>
                <a:cxnLst>
                  <a:cxn ang="0">
                    <a:pos x="T0" y="T1"/>
                  </a:cxn>
                  <a:cxn ang="0">
                    <a:pos x="T2" y="T3"/>
                  </a:cxn>
                  <a:cxn ang="0">
                    <a:pos x="T4" y="T5"/>
                  </a:cxn>
                  <a:cxn ang="0">
                    <a:pos x="T6" y="T7"/>
                  </a:cxn>
                  <a:cxn ang="0">
                    <a:pos x="T8" y="T9"/>
                  </a:cxn>
                </a:cxnLst>
                <a:rect l="0" t="0" r="r" b="b"/>
                <a:pathLst>
                  <a:path w="37" h="10">
                    <a:moveTo>
                      <a:pt x="37" y="7"/>
                    </a:moveTo>
                    <a:cubicBezTo>
                      <a:pt x="32" y="5"/>
                      <a:pt x="32" y="5"/>
                      <a:pt x="32" y="5"/>
                    </a:cubicBezTo>
                    <a:cubicBezTo>
                      <a:pt x="24" y="0"/>
                      <a:pt x="13" y="1"/>
                      <a:pt x="0" y="8"/>
                    </a:cubicBezTo>
                    <a:cubicBezTo>
                      <a:pt x="4" y="10"/>
                      <a:pt x="4" y="10"/>
                      <a:pt x="4" y="10"/>
                    </a:cubicBezTo>
                    <a:cubicBezTo>
                      <a:pt x="17" y="3"/>
                      <a:pt x="28" y="3"/>
                      <a:pt x="37" y="7"/>
                    </a:cubicBezTo>
                    <a:close/>
                  </a:path>
                </a:pathLst>
              </a:custGeom>
              <a:solidFill>
                <a:srgbClr val="99918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356" name="Freeform 654"/>
              <p:cNvSpPr/>
              <p:nvPr/>
            </p:nvSpPr>
            <p:spPr bwMode="auto">
              <a:xfrm>
                <a:off x="5202" y="1134"/>
                <a:ext cx="40" cy="11"/>
              </a:xfrm>
              <a:custGeom>
                <a:avLst/>
                <a:gdLst>
                  <a:gd name="T0" fmla="*/ 40 w 40"/>
                  <a:gd name="T1" fmla="*/ 8 h 11"/>
                  <a:gd name="T2" fmla="*/ 36 w 40"/>
                  <a:gd name="T3" fmla="*/ 5 h 11"/>
                  <a:gd name="T4" fmla="*/ 0 w 40"/>
                  <a:gd name="T5" fmla="*/ 9 h 11"/>
                  <a:gd name="T6" fmla="*/ 4 w 40"/>
                  <a:gd name="T7" fmla="*/ 11 h 11"/>
                  <a:gd name="T8" fmla="*/ 40 w 40"/>
                  <a:gd name="T9" fmla="*/ 8 h 11"/>
                </a:gdLst>
                <a:ahLst/>
                <a:cxnLst>
                  <a:cxn ang="0">
                    <a:pos x="T0" y="T1"/>
                  </a:cxn>
                  <a:cxn ang="0">
                    <a:pos x="T2" y="T3"/>
                  </a:cxn>
                  <a:cxn ang="0">
                    <a:pos x="T4" y="T5"/>
                  </a:cxn>
                  <a:cxn ang="0">
                    <a:pos x="T6" y="T7"/>
                  </a:cxn>
                  <a:cxn ang="0">
                    <a:pos x="T8" y="T9"/>
                  </a:cxn>
                </a:cxnLst>
                <a:rect l="0" t="0" r="r" b="b"/>
                <a:pathLst>
                  <a:path w="40" h="11">
                    <a:moveTo>
                      <a:pt x="40" y="8"/>
                    </a:moveTo>
                    <a:cubicBezTo>
                      <a:pt x="36" y="5"/>
                      <a:pt x="36" y="5"/>
                      <a:pt x="36" y="5"/>
                    </a:cubicBezTo>
                    <a:cubicBezTo>
                      <a:pt x="27" y="0"/>
                      <a:pt x="14" y="1"/>
                      <a:pt x="0" y="9"/>
                    </a:cubicBezTo>
                    <a:cubicBezTo>
                      <a:pt x="4" y="11"/>
                      <a:pt x="4" y="11"/>
                      <a:pt x="4" y="11"/>
                    </a:cubicBezTo>
                    <a:cubicBezTo>
                      <a:pt x="18" y="3"/>
                      <a:pt x="31" y="3"/>
                      <a:pt x="40" y="8"/>
                    </a:cubicBezTo>
                    <a:close/>
                  </a:path>
                </a:pathLst>
              </a:custGeom>
              <a:solidFill>
                <a:srgbClr val="4F4F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357" name="Freeform 655"/>
              <p:cNvSpPr>
                <a:spLocks noEditPoints="1"/>
              </p:cNvSpPr>
              <p:nvPr/>
            </p:nvSpPr>
            <p:spPr bwMode="auto">
              <a:xfrm>
                <a:off x="5161" y="1137"/>
                <a:ext cx="91" cy="133"/>
              </a:xfrm>
              <a:custGeom>
                <a:avLst/>
                <a:gdLst>
                  <a:gd name="T0" fmla="*/ 91 w 91"/>
                  <a:gd name="T1" fmla="*/ 40 h 133"/>
                  <a:gd name="T2" fmla="*/ 46 w 91"/>
                  <a:gd name="T3" fmla="*/ 119 h 133"/>
                  <a:gd name="T4" fmla="*/ 0 w 91"/>
                  <a:gd name="T5" fmla="*/ 93 h 133"/>
                  <a:gd name="T6" fmla="*/ 45 w 91"/>
                  <a:gd name="T7" fmla="*/ 14 h 133"/>
                  <a:gd name="T8" fmla="*/ 91 w 91"/>
                  <a:gd name="T9" fmla="*/ 40 h 133"/>
                  <a:gd name="T10" fmla="*/ 46 w 91"/>
                  <a:gd name="T11" fmla="*/ 115 h 133"/>
                  <a:gd name="T12" fmla="*/ 88 w 91"/>
                  <a:gd name="T13" fmla="*/ 42 h 133"/>
                  <a:gd name="T14" fmla="*/ 45 w 91"/>
                  <a:gd name="T15" fmla="*/ 18 h 133"/>
                  <a:gd name="T16" fmla="*/ 4 w 91"/>
                  <a:gd name="T17" fmla="*/ 91 h 133"/>
                  <a:gd name="T18" fmla="*/ 46 w 91"/>
                  <a:gd name="T19" fmla="*/ 115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1" h="133">
                    <a:moveTo>
                      <a:pt x="91" y="40"/>
                    </a:moveTo>
                    <a:cubicBezTo>
                      <a:pt x="91" y="69"/>
                      <a:pt x="71" y="104"/>
                      <a:pt x="46" y="119"/>
                    </a:cubicBezTo>
                    <a:cubicBezTo>
                      <a:pt x="21" y="133"/>
                      <a:pt x="0" y="121"/>
                      <a:pt x="0" y="93"/>
                    </a:cubicBezTo>
                    <a:cubicBezTo>
                      <a:pt x="0" y="64"/>
                      <a:pt x="20" y="29"/>
                      <a:pt x="45" y="14"/>
                    </a:cubicBezTo>
                    <a:cubicBezTo>
                      <a:pt x="70" y="0"/>
                      <a:pt x="91" y="12"/>
                      <a:pt x="91" y="40"/>
                    </a:cubicBezTo>
                    <a:moveTo>
                      <a:pt x="46" y="115"/>
                    </a:moveTo>
                    <a:cubicBezTo>
                      <a:pt x="69" y="101"/>
                      <a:pt x="88" y="69"/>
                      <a:pt x="88" y="42"/>
                    </a:cubicBezTo>
                    <a:cubicBezTo>
                      <a:pt x="88" y="16"/>
                      <a:pt x="69" y="5"/>
                      <a:pt x="45" y="18"/>
                    </a:cubicBezTo>
                    <a:cubicBezTo>
                      <a:pt x="22" y="32"/>
                      <a:pt x="3" y="64"/>
                      <a:pt x="4" y="91"/>
                    </a:cubicBezTo>
                    <a:cubicBezTo>
                      <a:pt x="4" y="117"/>
                      <a:pt x="23" y="128"/>
                      <a:pt x="46" y="115"/>
                    </a:cubicBezTo>
                  </a:path>
                </a:pathLst>
              </a:custGeom>
              <a:solidFill>
                <a:srgbClr val="63616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358" name="Freeform 656"/>
              <p:cNvSpPr/>
              <p:nvPr/>
            </p:nvSpPr>
            <p:spPr bwMode="auto">
              <a:xfrm>
                <a:off x="5180" y="1143"/>
                <a:ext cx="26" cy="21"/>
              </a:xfrm>
              <a:custGeom>
                <a:avLst/>
                <a:gdLst>
                  <a:gd name="T0" fmla="*/ 26 w 26"/>
                  <a:gd name="T1" fmla="*/ 2 h 21"/>
                  <a:gd name="T2" fmla="*/ 22 w 26"/>
                  <a:gd name="T3" fmla="*/ 0 h 21"/>
                  <a:gd name="T4" fmla="*/ 0 w 26"/>
                  <a:gd name="T5" fmla="*/ 18 h 21"/>
                  <a:gd name="T6" fmla="*/ 4 w 26"/>
                  <a:gd name="T7" fmla="*/ 21 h 21"/>
                  <a:gd name="T8" fmla="*/ 26 w 26"/>
                  <a:gd name="T9" fmla="*/ 2 h 21"/>
                </a:gdLst>
                <a:ahLst/>
                <a:cxnLst>
                  <a:cxn ang="0">
                    <a:pos x="T0" y="T1"/>
                  </a:cxn>
                  <a:cxn ang="0">
                    <a:pos x="T2" y="T3"/>
                  </a:cxn>
                  <a:cxn ang="0">
                    <a:pos x="T4" y="T5"/>
                  </a:cxn>
                  <a:cxn ang="0">
                    <a:pos x="T6" y="T7"/>
                  </a:cxn>
                  <a:cxn ang="0">
                    <a:pos x="T8" y="T9"/>
                  </a:cxn>
                </a:cxnLst>
                <a:rect l="0" t="0" r="r" b="b"/>
                <a:pathLst>
                  <a:path w="26" h="21">
                    <a:moveTo>
                      <a:pt x="26" y="2"/>
                    </a:moveTo>
                    <a:cubicBezTo>
                      <a:pt x="22" y="0"/>
                      <a:pt x="22" y="0"/>
                      <a:pt x="22" y="0"/>
                    </a:cubicBezTo>
                    <a:cubicBezTo>
                      <a:pt x="14" y="4"/>
                      <a:pt x="7" y="11"/>
                      <a:pt x="0" y="18"/>
                    </a:cubicBezTo>
                    <a:cubicBezTo>
                      <a:pt x="4" y="21"/>
                      <a:pt x="4" y="21"/>
                      <a:pt x="4" y="21"/>
                    </a:cubicBezTo>
                    <a:cubicBezTo>
                      <a:pt x="11" y="13"/>
                      <a:pt x="19" y="7"/>
                      <a:pt x="26" y="2"/>
                    </a:cubicBezTo>
                    <a:close/>
                  </a:path>
                </a:pathLst>
              </a:custGeom>
              <a:solidFill>
                <a:srgbClr val="4F4F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359" name="Freeform 657"/>
              <p:cNvSpPr/>
              <p:nvPr/>
            </p:nvSpPr>
            <p:spPr bwMode="auto">
              <a:xfrm>
                <a:off x="5160" y="1161"/>
                <a:ext cx="24" cy="34"/>
              </a:xfrm>
              <a:custGeom>
                <a:avLst/>
                <a:gdLst>
                  <a:gd name="T0" fmla="*/ 24 w 24"/>
                  <a:gd name="T1" fmla="*/ 3 h 34"/>
                  <a:gd name="T2" fmla="*/ 20 w 24"/>
                  <a:gd name="T3" fmla="*/ 0 h 34"/>
                  <a:gd name="T4" fmla="*/ 0 w 24"/>
                  <a:gd name="T5" fmla="*/ 31 h 34"/>
                  <a:gd name="T6" fmla="*/ 5 w 24"/>
                  <a:gd name="T7" fmla="*/ 34 h 34"/>
                  <a:gd name="T8" fmla="*/ 24 w 24"/>
                  <a:gd name="T9" fmla="*/ 3 h 34"/>
                </a:gdLst>
                <a:ahLst/>
                <a:cxnLst>
                  <a:cxn ang="0">
                    <a:pos x="T0" y="T1"/>
                  </a:cxn>
                  <a:cxn ang="0">
                    <a:pos x="T2" y="T3"/>
                  </a:cxn>
                  <a:cxn ang="0">
                    <a:pos x="T4" y="T5"/>
                  </a:cxn>
                  <a:cxn ang="0">
                    <a:pos x="T6" y="T7"/>
                  </a:cxn>
                  <a:cxn ang="0">
                    <a:pos x="T8" y="T9"/>
                  </a:cxn>
                </a:cxnLst>
                <a:rect l="0" t="0" r="r" b="b"/>
                <a:pathLst>
                  <a:path w="24" h="34">
                    <a:moveTo>
                      <a:pt x="24" y="3"/>
                    </a:moveTo>
                    <a:cubicBezTo>
                      <a:pt x="20" y="0"/>
                      <a:pt x="20" y="0"/>
                      <a:pt x="20" y="0"/>
                    </a:cubicBezTo>
                    <a:cubicBezTo>
                      <a:pt x="12" y="9"/>
                      <a:pt x="5" y="20"/>
                      <a:pt x="0" y="31"/>
                    </a:cubicBezTo>
                    <a:cubicBezTo>
                      <a:pt x="5" y="34"/>
                      <a:pt x="5" y="34"/>
                      <a:pt x="5" y="34"/>
                    </a:cubicBezTo>
                    <a:cubicBezTo>
                      <a:pt x="10" y="23"/>
                      <a:pt x="16" y="12"/>
                      <a:pt x="24" y="3"/>
                    </a:cubicBezTo>
                  </a:path>
                </a:pathLst>
              </a:custGeom>
              <a:solidFill>
                <a:srgbClr val="4F4F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360" name="Freeform 658"/>
              <p:cNvSpPr/>
              <p:nvPr/>
            </p:nvSpPr>
            <p:spPr bwMode="auto">
              <a:xfrm>
                <a:off x="5152" y="1192"/>
                <a:ext cx="19" cy="73"/>
              </a:xfrm>
              <a:custGeom>
                <a:avLst/>
                <a:gdLst>
                  <a:gd name="T0" fmla="*/ 13 w 19"/>
                  <a:gd name="T1" fmla="*/ 3 h 73"/>
                  <a:gd name="T2" fmla="*/ 8 w 19"/>
                  <a:gd name="T3" fmla="*/ 0 h 73"/>
                  <a:gd name="T4" fmla="*/ 0 w 19"/>
                  <a:gd name="T5" fmla="*/ 38 h 73"/>
                  <a:gd name="T6" fmla="*/ 14 w 19"/>
                  <a:gd name="T7" fmla="*/ 70 h 73"/>
                  <a:gd name="T8" fmla="*/ 19 w 19"/>
                  <a:gd name="T9" fmla="*/ 73 h 73"/>
                  <a:gd name="T10" fmla="*/ 4 w 19"/>
                  <a:gd name="T11" fmla="*/ 41 h 73"/>
                  <a:gd name="T12" fmla="*/ 13 w 19"/>
                  <a:gd name="T13" fmla="*/ 3 h 73"/>
                </a:gdLst>
                <a:ahLst/>
                <a:cxnLst>
                  <a:cxn ang="0">
                    <a:pos x="T0" y="T1"/>
                  </a:cxn>
                  <a:cxn ang="0">
                    <a:pos x="T2" y="T3"/>
                  </a:cxn>
                  <a:cxn ang="0">
                    <a:pos x="T4" y="T5"/>
                  </a:cxn>
                  <a:cxn ang="0">
                    <a:pos x="T6" y="T7"/>
                  </a:cxn>
                  <a:cxn ang="0">
                    <a:pos x="T8" y="T9"/>
                  </a:cxn>
                  <a:cxn ang="0">
                    <a:pos x="T10" y="T11"/>
                  </a:cxn>
                  <a:cxn ang="0">
                    <a:pos x="T12" y="T13"/>
                  </a:cxn>
                </a:cxnLst>
                <a:rect l="0" t="0" r="r" b="b"/>
                <a:pathLst>
                  <a:path w="19" h="73">
                    <a:moveTo>
                      <a:pt x="13" y="3"/>
                    </a:moveTo>
                    <a:cubicBezTo>
                      <a:pt x="8" y="0"/>
                      <a:pt x="8" y="0"/>
                      <a:pt x="8" y="0"/>
                    </a:cubicBezTo>
                    <a:cubicBezTo>
                      <a:pt x="3" y="13"/>
                      <a:pt x="0" y="26"/>
                      <a:pt x="0" y="38"/>
                    </a:cubicBezTo>
                    <a:cubicBezTo>
                      <a:pt x="0" y="54"/>
                      <a:pt x="5" y="65"/>
                      <a:pt x="14" y="70"/>
                    </a:cubicBezTo>
                    <a:cubicBezTo>
                      <a:pt x="19" y="73"/>
                      <a:pt x="19" y="73"/>
                      <a:pt x="19" y="73"/>
                    </a:cubicBezTo>
                    <a:cubicBezTo>
                      <a:pt x="10" y="68"/>
                      <a:pt x="4" y="57"/>
                      <a:pt x="4" y="41"/>
                    </a:cubicBezTo>
                    <a:cubicBezTo>
                      <a:pt x="4" y="29"/>
                      <a:pt x="7" y="15"/>
                      <a:pt x="13" y="3"/>
                    </a:cubicBezTo>
                    <a:close/>
                  </a:path>
                </a:pathLst>
              </a:custGeom>
              <a:solidFill>
                <a:srgbClr val="4F4F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361" name="Freeform 659"/>
              <p:cNvSpPr>
                <a:spLocks noEditPoints="1"/>
              </p:cNvSpPr>
              <p:nvPr/>
            </p:nvSpPr>
            <p:spPr bwMode="auto">
              <a:xfrm>
                <a:off x="5156" y="1129"/>
                <a:ext cx="101" cy="149"/>
              </a:xfrm>
              <a:custGeom>
                <a:avLst/>
                <a:gdLst>
                  <a:gd name="T0" fmla="*/ 101 w 101"/>
                  <a:gd name="T1" fmla="*/ 45 h 149"/>
                  <a:gd name="T2" fmla="*/ 51 w 101"/>
                  <a:gd name="T3" fmla="*/ 133 h 149"/>
                  <a:gd name="T4" fmla="*/ 0 w 101"/>
                  <a:gd name="T5" fmla="*/ 104 h 149"/>
                  <a:gd name="T6" fmla="*/ 50 w 101"/>
                  <a:gd name="T7" fmla="*/ 16 h 149"/>
                  <a:gd name="T8" fmla="*/ 101 w 101"/>
                  <a:gd name="T9" fmla="*/ 45 h 149"/>
                  <a:gd name="T10" fmla="*/ 51 w 101"/>
                  <a:gd name="T11" fmla="*/ 127 h 149"/>
                  <a:gd name="T12" fmla="*/ 96 w 101"/>
                  <a:gd name="T13" fmla="*/ 48 h 149"/>
                  <a:gd name="T14" fmla="*/ 50 w 101"/>
                  <a:gd name="T15" fmla="*/ 22 h 149"/>
                  <a:gd name="T16" fmla="*/ 5 w 101"/>
                  <a:gd name="T17" fmla="*/ 101 h 149"/>
                  <a:gd name="T18" fmla="*/ 51 w 101"/>
                  <a:gd name="T19" fmla="*/ 127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1" h="149">
                    <a:moveTo>
                      <a:pt x="101" y="45"/>
                    </a:moveTo>
                    <a:cubicBezTo>
                      <a:pt x="101" y="77"/>
                      <a:pt x="79" y="116"/>
                      <a:pt x="51" y="133"/>
                    </a:cubicBezTo>
                    <a:cubicBezTo>
                      <a:pt x="23" y="149"/>
                      <a:pt x="0" y="136"/>
                      <a:pt x="0" y="104"/>
                    </a:cubicBezTo>
                    <a:cubicBezTo>
                      <a:pt x="0" y="72"/>
                      <a:pt x="23" y="33"/>
                      <a:pt x="50" y="16"/>
                    </a:cubicBezTo>
                    <a:cubicBezTo>
                      <a:pt x="78" y="0"/>
                      <a:pt x="101" y="13"/>
                      <a:pt x="101" y="45"/>
                    </a:cubicBezTo>
                    <a:moveTo>
                      <a:pt x="51" y="127"/>
                    </a:moveTo>
                    <a:cubicBezTo>
                      <a:pt x="76" y="112"/>
                      <a:pt x="96" y="77"/>
                      <a:pt x="96" y="48"/>
                    </a:cubicBezTo>
                    <a:cubicBezTo>
                      <a:pt x="96" y="20"/>
                      <a:pt x="75" y="8"/>
                      <a:pt x="50" y="22"/>
                    </a:cubicBezTo>
                    <a:cubicBezTo>
                      <a:pt x="25" y="37"/>
                      <a:pt x="5" y="72"/>
                      <a:pt x="5" y="101"/>
                    </a:cubicBezTo>
                    <a:cubicBezTo>
                      <a:pt x="5" y="129"/>
                      <a:pt x="26" y="141"/>
                      <a:pt x="51" y="127"/>
                    </a:cubicBezTo>
                  </a:path>
                </a:pathLst>
              </a:custGeom>
              <a:solidFill>
                <a:srgbClr val="2A2A2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362" name="Freeform 660"/>
              <p:cNvSpPr/>
              <p:nvPr/>
            </p:nvSpPr>
            <p:spPr bwMode="auto">
              <a:xfrm>
                <a:off x="5206" y="1204"/>
                <a:ext cx="20" cy="27"/>
              </a:xfrm>
              <a:custGeom>
                <a:avLst/>
                <a:gdLst>
                  <a:gd name="T0" fmla="*/ 1 w 20"/>
                  <a:gd name="T1" fmla="*/ 0 h 27"/>
                  <a:gd name="T2" fmla="*/ 0 w 20"/>
                  <a:gd name="T3" fmla="*/ 0 h 27"/>
                  <a:gd name="T4" fmla="*/ 19 w 20"/>
                  <a:gd name="T5" fmla="*/ 27 h 27"/>
                  <a:gd name="T6" fmla="*/ 20 w 20"/>
                  <a:gd name="T7" fmla="*/ 27 h 27"/>
                  <a:gd name="T8" fmla="*/ 1 w 20"/>
                  <a:gd name="T9" fmla="*/ 0 h 27"/>
                </a:gdLst>
                <a:ahLst/>
                <a:cxnLst>
                  <a:cxn ang="0">
                    <a:pos x="T0" y="T1"/>
                  </a:cxn>
                  <a:cxn ang="0">
                    <a:pos x="T2" y="T3"/>
                  </a:cxn>
                  <a:cxn ang="0">
                    <a:pos x="T4" y="T5"/>
                  </a:cxn>
                  <a:cxn ang="0">
                    <a:pos x="T6" y="T7"/>
                  </a:cxn>
                  <a:cxn ang="0">
                    <a:pos x="T8" y="T9"/>
                  </a:cxn>
                </a:cxnLst>
                <a:rect l="0" t="0" r="r" b="b"/>
                <a:pathLst>
                  <a:path w="20" h="27">
                    <a:moveTo>
                      <a:pt x="1" y="0"/>
                    </a:moveTo>
                    <a:lnTo>
                      <a:pt x="0" y="0"/>
                    </a:lnTo>
                    <a:lnTo>
                      <a:pt x="19" y="27"/>
                    </a:lnTo>
                    <a:lnTo>
                      <a:pt x="20" y="27"/>
                    </a:lnTo>
                    <a:lnTo>
                      <a:pt x="1" y="0"/>
                    </a:lnTo>
                    <a:close/>
                  </a:path>
                </a:pathLst>
              </a:custGeom>
              <a:solidFill>
                <a:srgbClr val="514D4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363" name="Freeform 661"/>
              <p:cNvSpPr/>
              <p:nvPr/>
            </p:nvSpPr>
            <p:spPr bwMode="auto">
              <a:xfrm>
                <a:off x="5207" y="1201"/>
                <a:ext cx="34" cy="5"/>
              </a:xfrm>
              <a:custGeom>
                <a:avLst/>
                <a:gdLst>
                  <a:gd name="T0" fmla="*/ 34 w 34"/>
                  <a:gd name="T1" fmla="*/ 5 h 5"/>
                  <a:gd name="T2" fmla="*/ 33 w 34"/>
                  <a:gd name="T3" fmla="*/ 5 h 5"/>
                  <a:gd name="T4" fmla="*/ 0 w 34"/>
                  <a:gd name="T5" fmla="*/ 0 h 5"/>
                  <a:gd name="T6" fmla="*/ 1 w 34"/>
                  <a:gd name="T7" fmla="*/ 1 h 5"/>
                  <a:gd name="T8" fmla="*/ 34 w 34"/>
                  <a:gd name="T9" fmla="*/ 5 h 5"/>
                </a:gdLst>
                <a:ahLst/>
                <a:cxnLst>
                  <a:cxn ang="0">
                    <a:pos x="T0" y="T1"/>
                  </a:cxn>
                  <a:cxn ang="0">
                    <a:pos x="T2" y="T3"/>
                  </a:cxn>
                  <a:cxn ang="0">
                    <a:pos x="T4" y="T5"/>
                  </a:cxn>
                  <a:cxn ang="0">
                    <a:pos x="T6" y="T7"/>
                  </a:cxn>
                  <a:cxn ang="0">
                    <a:pos x="T8" y="T9"/>
                  </a:cxn>
                </a:cxnLst>
                <a:rect l="0" t="0" r="r" b="b"/>
                <a:pathLst>
                  <a:path w="34" h="5">
                    <a:moveTo>
                      <a:pt x="34" y="5"/>
                    </a:moveTo>
                    <a:lnTo>
                      <a:pt x="33" y="5"/>
                    </a:lnTo>
                    <a:lnTo>
                      <a:pt x="0" y="0"/>
                    </a:lnTo>
                    <a:lnTo>
                      <a:pt x="1" y="1"/>
                    </a:lnTo>
                    <a:lnTo>
                      <a:pt x="34" y="5"/>
                    </a:lnTo>
                    <a:close/>
                  </a:path>
                </a:pathLst>
              </a:custGeom>
              <a:solidFill>
                <a:srgbClr val="58545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364" name="Freeform 662"/>
              <p:cNvSpPr/>
              <p:nvPr/>
            </p:nvSpPr>
            <p:spPr bwMode="auto">
              <a:xfrm>
                <a:off x="5207" y="1178"/>
                <a:ext cx="40" cy="23"/>
              </a:xfrm>
              <a:custGeom>
                <a:avLst/>
                <a:gdLst>
                  <a:gd name="T0" fmla="*/ 40 w 40"/>
                  <a:gd name="T1" fmla="*/ 1 h 23"/>
                  <a:gd name="T2" fmla="*/ 39 w 40"/>
                  <a:gd name="T3" fmla="*/ 0 h 23"/>
                  <a:gd name="T4" fmla="*/ 0 w 40"/>
                  <a:gd name="T5" fmla="*/ 22 h 23"/>
                  <a:gd name="T6" fmla="*/ 2 w 40"/>
                  <a:gd name="T7" fmla="*/ 23 h 23"/>
                  <a:gd name="T8" fmla="*/ 40 w 40"/>
                  <a:gd name="T9" fmla="*/ 1 h 23"/>
                </a:gdLst>
                <a:ahLst/>
                <a:cxnLst>
                  <a:cxn ang="0">
                    <a:pos x="T0" y="T1"/>
                  </a:cxn>
                  <a:cxn ang="0">
                    <a:pos x="T2" y="T3"/>
                  </a:cxn>
                  <a:cxn ang="0">
                    <a:pos x="T4" y="T5"/>
                  </a:cxn>
                  <a:cxn ang="0">
                    <a:pos x="T6" y="T7"/>
                  </a:cxn>
                  <a:cxn ang="0">
                    <a:pos x="T8" y="T9"/>
                  </a:cxn>
                </a:cxnLst>
                <a:rect l="0" t="0" r="r" b="b"/>
                <a:pathLst>
                  <a:path w="40" h="23">
                    <a:moveTo>
                      <a:pt x="40" y="1"/>
                    </a:moveTo>
                    <a:lnTo>
                      <a:pt x="39" y="0"/>
                    </a:lnTo>
                    <a:lnTo>
                      <a:pt x="0" y="22"/>
                    </a:lnTo>
                    <a:lnTo>
                      <a:pt x="2" y="23"/>
                    </a:lnTo>
                    <a:lnTo>
                      <a:pt x="40" y="1"/>
                    </a:lnTo>
                    <a:close/>
                  </a:path>
                </a:pathLst>
              </a:custGeom>
              <a:solidFill>
                <a:srgbClr val="847D7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365" name="Freeform 663"/>
              <p:cNvSpPr/>
              <p:nvPr/>
            </p:nvSpPr>
            <p:spPr bwMode="auto">
              <a:xfrm>
                <a:off x="5205" y="1204"/>
                <a:ext cx="2" cy="45"/>
              </a:xfrm>
              <a:custGeom>
                <a:avLst/>
                <a:gdLst>
                  <a:gd name="T0" fmla="*/ 1 w 2"/>
                  <a:gd name="T1" fmla="*/ 1 h 45"/>
                  <a:gd name="T2" fmla="*/ 0 w 2"/>
                  <a:gd name="T3" fmla="*/ 0 h 45"/>
                  <a:gd name="T4" fmla="*/ 0 w 2"/>
                  <a:gd name="T5" fmla="*/ 45 h 45"/>
                  <a:gd name="T6" fmla="*/ 2 w 2"/>
                  <a:gd name="T7" fmla="*/ 45 h 45"/>
                  <a:gd name="T8" fmla="*/ 1 w 2"/>
                  <a:gd name="T9" fmla="*/ 1 h 45"/>
                </a:gdLst>
                <a:ahLst/>
                <a:cxnLst>
                  <a:cxn ang="0">
                    <a:pos x="T0" y="T1"/>
                  </a:cxn>
                  <a:cxn ang="0">
                    <a:pos x="T2" y="T3"/>
                  </a:cxn>
                  <a:cxn ang="0">
                    <a:pos x="T4" y="T5"/>
                  </a:cxn>
                  <a:cxn ang="0">
                    <a:pos x="T6" y="T7"/>
                  </a:cxn>
                  <a:cxn ang="0">
                    <a:pos x="T8" y="T9"/>
                  </a:cxn>
                </a:cxnLst>
                <a:rect l="0" t="0" r="r" b="b"/>
                <a:pathLst>
                  <a:path w="2" h="45">
                    <a:moveTo>
                      <a:pt x="1" y="1"/>
                    </a:moveTo>
                    <a:lnTo>
                      <a:pt x="0" y="0"/>
                    </a:lnTo>
                    <a:lnTo>
                      <a:pt x="0" y="45"/>
                    </a:lnTo>
                    <a:lnTo>
                      <a:pt x="2" y="45"/>
                    </a:lnTo>
                    <a:lnTo>
                      <a:pt x="1" y="1"/>
                    </a:lnTo>
                    <a:close/>
                  </a:path>
                </a:pathLst>
              </a:custGeom>
              <a:solidFill>
                <a:srgbClr val="76706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366" name="Freeform 664"/>
              <p:cNvSpPr/>
              <p:nvPr/>
            </p:nvSpPr>
            <p:spPr bwMode="auto">
              <a:xfrm>
                <a:off x="5207" y="1201"/>
                <a:ext cx="1" cy="1"/>
              </a:xfrm>
              <a:custGeom>
                <a:avLst/>
                <a:gdLst>
                  <a:gd name="T0" fmla="*/ 1 w 1"/>
                  <a:gd name="T1" fmla="*/ 1 h 1"/>
                  <a:gd name="T2" fmla="*/ 0 w 1"/>
                  <a:gd name="T3" fmla="*/ 0 h 1"/>
                  <a:gd name="T4" fmla="*/ 0 w 1"/>
                  <a:gd name="T5" fmla="*/ 0 h 1"/>
                  <a:gd name="T6" fmla="*/ 1 w 1"/>
                  <a:gd name="T7" fmla="*/ 1 h 1"/>
                  <a:gd name="T8" fmla="*/ 1 w 1"/>
                  <a:gd name="T9" fmla="*/ 1 h 1"/>
                </a:gdLst>
                <a:ahLst/>
                <a:cxnLst>
                  <a:cxn ang="0">
                    <a:pos x="T0" y="T1"/>
                  </a:cxn>
                  <a:cxn ang="0">
                    <a:pos x="T2" y="T3"/>
                  </a:cxn>
                  <a:cxn ang="0">
                    <a:pos x="T4" y="T5"/>
                  </a:cxn>
                  <a:cxn ang="0">
                    <a:pos x="T6" y="T7"/>
                  </a:cxn>
                  <a:cxn ang="0">
                    <a:pos x="T8" y="T9"/>
                  </a:cxn>
                </a:cxnLst>
                <a:rect l="0" t="0" r="r" b="b"/>
                <a:pathLst>
                  <a:path w="1" h="1">
                    <a:moveTo>
                      <a:pt x="1" y="1"/>
                    </a:moveTo>
                    <a:lnTo>
                      <a:pt x="0" y="0"/>
                    </a:lnTo>
                    <a:lnTo>
                      <a:pt x="0" y="0"/>
                    </a:lnTo>
                    <a:lnTo>
                      <a:pt x="1" y="1"/>
                    </a:lnTo>
                    <a:lnTo>
                      <a:pt x="1" y="1"/>
                    </a:lnTo>
                    <a:close/>
                  </a:path>
                </a:pathLst>
              </a:custGeom>
              <a:solidFill>
                <a:srgbClr val="58545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367" name="Freeform 665"/>
              <p:cNvSpPr/>
              <p:nvPr/>
            </p:nvSpPr>
            <p:spPr bwMode="auto">
              <a:xfrm>
                <a:off x="5208" y="1179"/>
                <a:ext cx="39" cy="23"/>
              </a:xfrm>
              <a:custGeom>
                <a:avLst/>
                <a:gdLst>
                  <a:gd name="T0" fmla="*/ 39 w 39"/>
                  <a:gd name="T1" fmla="*/ 0 h 23"/>
                  <a:gd name="T2" fmla="*/ 1 w 39"/>
                  <a:gd name="T3" fmla="*/ 22 h 23"/>
                  <a:gd name="T4" fmla="*/ 0 w 39"/>
                  <a:gd name="T5" fmla="*/ 23 h 23"/>
                  <a:gd name="T6" fmla="*/ 0 w 39"/>
                  <a:gd name="T7" fmla="*/ 23 h 23"/>
                  <a:gd name="T8" fmla="*/ 39 w 39"/>
                  <a:gd name="T9" fmla="*/ 1 h 23"/>
                  <a:gd name="T10" fmla="*/ 39 w 39"/>
                  <a:gd name="T11" fmla="*/ 0 h 23"/>
                </a:gdLst>
                <a:ahLst/>
                <a:cxnLst>
                  <a:cxn ang="0">
                    <a:pos x="T0" y="T1"/>
                  </a:cxn>
                  <a:cxn ang="0">
                    <a:pos x="T2" y="T3"/>
                  </a:cxn>
                  <a:cxn ang="0">
                    <a:pos x="T4" y="T5"/>
                  </a:cxn>
                  <a:cxn ang="0">
                    <a:pos x="T6" y="T7"/>
                  </a:cxn>
                  <a:cxn ang="0">
                    <a:pos x="T8" y="T9"/>
                  </a:cxn>
                  <a:cxn ang="0">
                    <a:pos x="T10" y="T11"/>
                  </a:cxn>
                </a:cxnLst>
                <a:rect l="0" t="0" r="r" b="b"/>
                <a:pathLst>
                  <a:path w="39" h="23">
                    <a:moveTo>
                      <a:pt x="39" y="0"/>
                    </a:moveTo>
                    <a:lnTo>
                      <a:pt x="1" y="22"/>
                    </a:lnTo>
                    <a:lnTo>
                      <a:pt x="0" y="23"/>
                    </a:lnTo>
                    <a:lnTo>
                      <a:pt x="0" y="23"/>
                    </a:lnTo>
                    <a:lnTo>
                      <a:pt x="39" y="1"/>
                    </a:lnTo>
                    <a:lnTo>
                      <a:pt x="39" y="0"/>
                    </a:lnTo>
                    <a:close/>
                  </a:path>
                </a:pathLst>
              </a:custGeom>
              <a:solidFill>
                <a:srgbClr val="C9C7C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368" name="Freeform 666"/>
              <p:cNvSpPr/>
              <p:nvPr/>
            </p:nvSpPr>
            <p:spPr bwMode="auto">
              <a:xfrm>
                <a:off x="5207" y="1200"/>
                <a:ext cx="2" cy="2"/>
              </a:xfrm>
              <a:custGeom>
                <a:avLst/>
                <a:gdLst>
                  <a:gd name="T0" fmla="*/ 2 w 2"/>
                  <a:gd name="T1" fmla="*/ 1 h 2"/>
                  <a:gd name="T2" fmla="*/ 0 w 2"/>
                  <a:gd name="T3" fmla="*/ 0 h 2"/>
                  <a:gd name="T4" fmla="*/ 0 w 2"/>
                  <a:gd name="T5" fmla="*/ 1 h 2"/>
                  <a:gd name="T6" fmla="*/ 1 w 2"/>
                  <a:gd name="T7" fmla="*/ 2 h 2"/>
                  <a:gd name="T8" fmla="*/ 2 w 2"/>
                  <a:gd name="T9" fmla="*/ 1 h 2"/>
                </a:gdLst>
                <a:ahLst/>
                <a:cxnLst>
                  <a:cxn ang="0">
                    <a:pos x="T0" y="T1"/>
                  </a:cxn>
                  <a:cxn ang="0">
                    <a:pos x="T2" y="T3"/>
                  </a:cxn>
                  <a:cxn ang="0">
                    <a:pos x="T4" y="T5"/>
                  </a:cxn>
                  <a:cxn ang="0">
                    <a:pos x="T6" y="T7"/>
                  </a:cxn>
                  <a:cxn ang="0">
                    <a:pos x="T8" y="T9"/>
                  </a:cxn>
                </a:cxnLst>
                <a:rect l="0" t="0" r="r" b="b"/>
                <a:pathLst>
                  <a:path w="2" h="2">
                    <a:moveTo>
                      <a:pt x="2" y="1"/>
                    </a:moveTo>
                    <a:lnTo>
                      <a:pt x="0" y="0"/>
                    </a:lnTo>
                    <a:lnTo>
                      <a:pt x="0" y="1"/>
                    </a:lnTo>
                    <a:lnTo>
                      <a:pt x="1" y="2"/>
                    </a:lnTo>
                    <a:lnTo>
                      <a:pt x="2" y="1"/>
                    </a:lnTo>
                    <a:close/>
                  </a:path>
                </a:pathLst>
              </a:custGeom>
              <a:solidFill>
                <a:srgbClr val="98908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369" name="Freeform 667"/>
              <p:cNvSpPr/>
              <p:nvPr/>
            </p:nvSpPr>
            <p:spPr bwMode="auto">
              <a:xfrm>
                <a:off x="5206" y="1203"/>
                <a:ext cx="1" cy="1"/>
              </a:xfrm>
              <a:custGeom>
                <a:avLst/>
                <a:gdLst>
                  <a:gd name="T0" fmla="*/ 1 w 1"/>
                  <a:gd name="T1" fmla="*/ 1 h 1"/>
                  <a:gd name="T2" fmla="*/ 0 w 1"/>
                  <a:gd name="T3" fmla="*/ 0 h 1"/>
                  <a:gd name="T4" fmla="*/ 0 w 1"/>
                  <a:gd name="T5" fmla="*/ 1 h 1"/>
                  <a:gd name="T6" fmla="*/ 1 w 1"/>
                  <a:gd name="T7" fmla="*/ 1 h 1"/>
                  <a:gd name="T8" fmla="*/ 1 w 1"/>
                  <a:gd name="T9" fmla="*/ 1 h 1"/>
                </a:gdLst>
                <a:ahLst/>
                <a:cxnLst>
                  <a:cxn ang="0">
                    <a:pos x="T0" y="T1"/>
                  </a:cxn>
                  <a:cxn ang="0">
                    <a:pos x="T2" y="T3"/>
                  </a:cxn>
                  <a:cxn ang="0">
                    <a:pos x="T4" y="T5"/>
                  </a:cxn>
                  <a:cxn ang="0">
                    <a:pos x="T6" y="T7"/>
                  </a:cxn>
                  <a:cxn ang="0">
                    <a:pos x="T8" y="T9"/>
                  </a:cxn>
                </a:cxnLst>
                <a:rect l="0" t="0" r="r" b="b"/>
                <a:pathLst>
                  <a:path w="1" h="1">
                    <a:moveTo>
                      <a:pt x="1" y="1"/>
                    </a:moveTo>
                    <a:lnTo>
                      <a:pt x="0" y="0"/>
                    </a:lnTo>
                    <a:lnTo>
                      <a:pt x="0" y="1"/>
                    </a:lnTo>
                    <a:lnTo>
                      <a:pt x="1" y="1"/>
                    </a:lnTo>
                    <a:lnTo>
                      <a:pt x="1" y="1"/>
                    </a:lnTo>
                    <a:close/>
                  </a:path>
                </a:pathLst>
              </a:custGeom>
              <a:solidFill>
                <a:srgbClr val="514D4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370" name="Freeform 668"/>
              <p:cNvSpPr/>
              <p:nvPr/>
            </p:nvSpPr>
            <p:spPr bwMode="auto">
              <a:xfrm>
                <a:off x="5205" y="1203"/>
                <a:ext cx="2" cy="2"/>
              </a:xfrm>
              <a:custGeom>
                <a:avLst/>
                <a:gdLst>
                  <a:gd name="T0" fmla="*/ 2 w 2"/>
                  <a:gd name="T1" fmla="*/ 1 h 2"/>
                  <a:gd name="T2" fmla="*/ 1 w 2"/>
                  <a:gd name="T3" fmla="*/ 0 h 2"/>
                  <a:gd name="T4" fmla="*/ 0 w 2"/>
                  <a:gd name="T5" fmla="*/ 1 h 2"/>
                  <a:gd name="T6" fmla="*/ 1 w 2"/>
                  <a:gd name="T7" fmla="*/ 2 h 2"/>
                  <a:gd name="T8" fmla="*/ 2 w 2"/>
                  <a:gd name="T9" fmla="*/ 1 h 2"/>
                </a:gdLst>
                <a:ahLst/>
                <a:cxnLst>
                  <a:cxn ang="0">
                    <a:pos x="T0" y="T1"/>
                  </a:cxn>
                  <a:cxn ang="0">
                    <a:pos x="T2" y="T3"/>
                  </a:cxn>
                  <a:cxn ang="0">
                    <a:pos x="T4" y="T5"/>
                  </a:cxn>
                  <a:cxn ang="0">
                    <a:pos x="T6" y="T7"/>
                  </a:cxn>
                  <a:cxn ang="0">
                    <a:pos x="T8" y="T9"/>
                  </a:cxn>
                </a:cxnLst>
                <a:rect l="0" t="0" r="r" b="b"/>
                <a:pathLst>
                  <a:path w="2" h="2">
                    <a:moveTo>
                      <a:pt x="2" y="1"/>
                    </a:moveTo>
                    <a:lnTo>
                      <a:pt x="1" y="0"/>
                    </a:lnTo>
                    <a:lnTo>
                      <a:pt x="0" y="1"/>
                    </a:lnTo>
                    <a:lnTo>
                      <a:pt x="1" y="2"/>
                    </a:lnTo>
                    <a:lnTo>
                      <a:pt x="2" y="1"/>
                    </a:lnTo>
                    <a:close/>
                  </a:path>
                </a:pathLst>
              </a:custGeom>
              <a:solidFill>
                <a:srgbClr val="938B8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371" name="Freeform 669"/>
              <p:cNvSpPr/>
              <p:nvPr/>
            </p:nvSpPr>
            <p:spPr bwMode="auto">
              <a:xfrm>
                <a:off x="5206" y="1204"/>
                <a:ext cx="1" cy="45"/>
              </a:xfrm>
              <a:custGeom>
                <a:avLst/>
                <a:gdLst>
                  <a:gd name="T0" fmla="*/ 1 w 1"/>
                  <a:gd name="T1" fmla="*/ 0 h 45"/>
                  <a:gd name="T2" fmla="*/ 1 w 1"/>
                  <a:gd name="T3" fmla="*/ 0 h 45"/>
                  <a:gd name="T4" fmla="*/ 0 w 1"/>
                  <a:gd name="T5" fmla="*/ 1 h 45"/>
                  <a:gd name="T6" fmla="*/ 1 w 1"/>
                  <a:gd name="T7" fmla="*/ 45 h 45"/>
                  <a:gd name="T8" fmla="*/ 1 w 1"/>
                  <a:gd name="T9" fmla="*/ 45 h 45"/>
                  <a:gd name="T10" fmla="*/ 1 w 1"/>
                  <a:gd name="T11" fmla="*/ 0 h 45"/>
                </a:gdLst>
                <a:ahLst/>
                <a:cxnLst>
                  <a:cxn ang="0">
                    <a:pos x="T0" y="T1"/>
                  </a:cxn>
                  <a:cxn ang="0">
                    <a:pos x="T2" y="T3"/>
                  </a:cxn>
                  <a:cxn ang="0">
                    <a:pos x="T4" y="T5"/>
                  </a:cxn>
                  <a:cxn ang="0">
                    <a:pos x="T6" y="T7"/>
                  </a:cxn>
                  <a:cxn ang="0">
                    <a:pos x="T8" y="T9"/>
                  </a:cxn>
                  <a:cxn ang="0">
                    <a:pos x="T10" y="T11"/>
                  </a:cxn>
                </a:cxnLst>
                <a:rect l="0" t="0" r="r" b="b"/>
                <a:pathLst>
                  <a:path w="1" h="45">
                    <a:moveTo>
                      <a:pt x="1" y="0"/>
                    </a:moveTo>
                    <a:lnTo>
                      <a:pt x="1" y="0"/>
                    </a:lnTo>
                    <a:lnTo>
                      <a:pt x="0" y="1"/>
                    </a:lnTo>
                    <a:lnTo>
                      <a:pt x="1" y="45"/>
                    </a:lnTo>
                    <a:lnTo>
                      <a:pt x="1" y="45"/>
                    </a:lnTo>
                    <a:lnTo>
                      <a:pt x="1" y="0"/>
                    </a:lnTo>
                    <a:close/>
                  </a:path>
                </a:pathLst>
              </a:custGeom>
              <a:solidFill>
                <a:srgbClr val="C9C7C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372" name="Freeform 670"/>
              <p:cNvSpPr/>
              <p:nvPr/>
            </p:nvSpPr>
            <p:spPr bwMode="auto">
              <a:xfrm>
                <a:off x="5206" y="1201"/>
                <a:ext cx="2" cy="1"/>
              </a:xfrm>
              <a:custGeom>
                <a:avLst/>
                <a:gdLst>
                  <a:gd name="T0" fmla="*/ 2 w 2"/>
                  <a:gd name="T1" fmla="*/ 1 h 1"/>
                  <a:gd name="T2" fmla="*/ 1 w 2"/>
                  <a:gd name="T3" fmla="*/ 0 h 1"/>
                  <a:gd name="T4" fmla="*/ 0 w 2"/>
                  <a:gd name="T5" fmla="*/ 0 h 1"/>
                  <a:gd name="T6" fmla="*/ 1 w 2"/>
                  <a:gd name="T7" fmla="*/ 1 h 1"/>
                  <a:gd name="T8" fmla="*/ 2 w 2"/>
                  <a:gd name="T9" fmla="*/ 1 h 1"/>
                </a:gdLst>
                <a:ahLst/>
                <a:cxnLst>
                  <a:cxn ang="0">
                    <a:pos x="T0" y="T1"/>
                  </a:cxn>
                  <a:cxn ang="0">
                    <a:pos x="T2" y="T3"/>
                  </a:cxn>
                  <a:cxn ang="0">
                    <a:pos x="T4" y="T5"/>
                  </a:cxn>
                  <a:cxn ang="0">
                    <a:pos x="T6" y="T7"/>
                  </a:cxn>
                  <a:cxn ang="0">
                    <a:pos x="T8" y="T9"/>
                  </a:cxn>
                </a:cxnLst>
                <a:rect l="0" t="0" r="r" b="b"/>
                <a:pathLst>
                  <a:path w="2" h="1">
                    <a:moveTo>
                      <a:pt x="2" y="1"/>
                    </a:moveTo>
                    <a:lnTo>
                      <a:pt x="1" y="0"/>
                    </a:lnTo>
                    <a:lnTo>
                      <a:pt x="0" y="0"/>
                    </a:lnTo>
                    <a:lnTo>
                      <a:pt x="1" y="1"/>
                    </a:lnTo>
                    <a:lnTo>
                      <a:pt x="2" y="1"/>
                    </a:lnTo>
                    <a:close/>
                  </a:path>
                </a:pathLst>
              </a:custGeom>
              <a:solidFill>
                <a:srgbClr val="58545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373" name="Freeform 671"/>
              <p:cNvSpPr/>
              <p:nvPr/>
            </p:nvSpPr>
            <p:spPr bwMode="auto">
              <a:xfrm>
                <a:off x="5207" y="1158"/>
                <a:ext cx="35" cy="42"/>
              </a:xfrm>
              <a:custGeom>
                <a:avLst/>
                <a:gdLst>
                  <a:gd name="T0" fmla="*/ 35 w 35"/>
                  <a:gd name="T1" fmla="*/ 1 h 42"/>
                  <a:gd name="T2" fmla="*/ 34 w 35"/>
                  <a:gd name="T3" fmla="*/ 0 h 42"/>
                  <a:gd name="T4" fmla="*/ 0 w 35"/>
                  <a:gd name="T5" fmla="*/ 42 h 42"/>
                  <a:gd name="T6" fmla="*/ 1 w 35"/>
                  <a:gd name="T7" fmla="*/ 42 h 42"/>
                  <a:gd name="T8" fmla="*/ 35 w 35"/>
                  <a:gd name="T9" fmla="*/ 1 h 42"/>
                </a:gdLst>
                <a:ahLst/>
                <a:cxnLst>
                  <a:cxn ang="0">
                    <a:pos x="T0" y="T1"/>
                  </a:cxn>
                  <a:cxn ang="0">
                    <a:pos x="T2" y="T3"/>
                  </a:cxn>
                  <a:cxn ang="0">
                    <a:pos x="T4" y="T5"/>
                  </a:cxn>
                  <a:cxn ang="0">
                    <a:pos x="T6" y="T7"/>
                  </a:cxn>
                  <a:cxn ang="0">
                    <a:pos x="T8" y="T9"/>
                  </a:cxn>
                </a:cxnLst>
                <a:rect l="0" t="0" r="r" b="b"/>
                <a:pathLst>
                  <a:path w="35" h="42">
                    <a:moveTo>
                      <a:pt x="35" y="1"/>
                    </a:moveTo>
                    <a:lnTo>
                      <a:pt x="34" y="0"/>
                    </a:lnTo>
                    <a:lnTo>
                      <a:pt x="0" y="42"/>
                    </a:lnTo>
                    <a:lnTo>
                      <a:pt x="1" y="42"/>
                    </a:lnTo>
                    <a:lnTo>
                      <a:pt x="35" y="1"/>
                    </a:lnTo>
                    <a:close/>
                  </a:path>
                </a:pathLst>
              </a:custGeom>
              <a:solidFill>
                <a:srgbClr val="98908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374" name="Freeform 672"/>
              <p:cNvSpPr/>
              <p:nvPr/>
            </p:nvSpPr>
            <p:spPr bwMode="auto">
              <a:xfrm>
                <a:off x="5206" y="1200"/>
                <a:ext cx="2" cy="2"/>
              </a:xfrm>
              <a:custGeom>
                <a:avLst/>
                <a:gdLst>
                  <a:gd name="T0" fmla="*/ 2 w 2"/>
                  <a:gd name="T1" fmla="*/ 0 h 2"/>
                  <a:gd name="T2" fmla="*/ 1 w 2"/>
                  <a:gd name="T3" fmla="*/ 0 h 2"/>
                  <a:gd name="T4" fmla="*/ 0 w 2"/>
                  <a:gd name="T5" fmla="*/ 1 h 2"/>
                  <a:gd name="T6" fmla="*/ 1 w 2"/>
                  <a:gd name="T7" fmla="*/ 2 h 2"/>
                  <a:gd name="T8" fmla="*/ 2 w 2"/>
                  <a:gd name="T9" fmla="*/ 0 h 2"/>
                </a:gdLst>
                <a:ahLst/>
                <a:cxnLst>
                  <a:cxn ang="0">
                    <a:pos x="T0" y="T1"/>
                  </a:cxn>
                  <a:cxn ang="0">
                    <a:pos x="T2" y="T3"/>
                  </a:cxn>
                  <a:cxn ang="0">
                    <a:pos x="T4" y="T5"/>
                  </a:cxn>
                  <a:cxn ang="0">
                    <a:pos x="T6" y="T7"/>
                  </a:cxn>
                  <a:cxn ang="0">
                    <a:pos x="T8" y="T9"/>
                  </a:cxn>
                </a:cxnLst>
                <a:rect l="0" t="0" r="r" b="b"/>
                <a:pathLst>
                  <a:path w="2" h="2">
                    <a:moveTo>
                      <a:pt x="2" y="0"/>
                    </a:moveTo>
                    <a:lnTo>
                      <a:pt x="1" y="0"/>
                    </a:lnTo>
                    <a:lnTo>
                      <a:pt x="0" y="1"/>
                    </a:lnTo>
                    <a:lnTo>
                      <a:pt x="1" y="2"/>
                    </a:lnTo>
                    <a:lnTo>
                      <a:pt x="2" y="0"/>
                    </a:lnTo>
                    <a:close/>
                  </a:path>
                </a:pathLst>
              </a:custGeom>
              <a:solidFill>
                <a:srgbClr val="938B8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375" name="Freeform 673"/>
              <p:cNvSpPr/>
              <p:nvPr/>
            </p:nvSpPr>
            <p:spPr bwMode="auto">
              <a:xfrm>
                <a:off x="5207" y="1159"/>
                <a:ext cx="35" cy="43"/>
              </a:xfrm>
              <a:custGeom>
                <a:avLst/>
                <a:gdLst>
                  <a:gd name="T0" fmla="*/ 35 w 35"/>
                  <a:gd name="T1" fmla="*/ 0 h 43"/>
                  <a:gd name="T2" fmla="*/ 1 w 35"/>
                  <a:gd name="T3" fmla="*/ 41 h 43"/>
                  <a:gd name="T4" fmla="*/ 0 w 35"/>
                  <a:gd name="T5" fmla="*/ 43 h 43"/>
                  <a:gd name="T6" fmla="*/ 1 w 35"/>
                  <a:gd name="T7" fmla="*/ 43 h 43"/>
                  <a:gd name="T8" fmla="*/ 2 w 35"/>
                  <a:gd name="T9" fmla="*/ 42 h 43"/>
                  <a:gd name="T10" fmla="*/ 35 w 35"/>
                  <a:gd name="T11" fmla="*/ 0 h 43"/>
                  <a:gd name="T12" fmla="*/ 35 w 3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35" h="43">
                    <a:moveTo>
                      <a:pt x="35" y="0"/>
                    </a:moveTo>
                    <a:lnTo>
                      <a:pt x="1" y="41"/>
                    </a:lnTo>
                    <a:lnTo>
                      <a:pt x="0" y="43"/>
                    </a:lnTo>
                    <a:lnTo>
                      <a:pt x="1" y="43"/>
                    </a:lnTo>
                    <a:lnTo>
                      <a:pt x="2" y="42"/>
                    </a:lnTo>
                    <a:lnTo>
                      <a:pt x="35" y="0"/>
                    </a:lnTo>
                    <a:lnTo>
                      <a:pt x="35" y="0"/>
                    </a:lnTo>
                    <a:close/>
                  </a:path>
                </a:pathLst>
              </a:custGeom>
              <a:solidFill>
                <a:srgbClr val="C9C7C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376" name="Freeform 674"/>
              <p:cNvSpPr/>
              <p:nvPr/>
            </p:nvSpPr>
            <p:spPr bwMode="auto">
              <a:xfrm>
                <a:off x="5206" y="1201"/>
                <a:ext cx="1" cy="1"/>
              </a:xfrm>
              <a:custGeom>
                <a:avLst/>
                <a:gdLst>
                  <a:gd name="T0" fmla="*/ 1 w 1"/>
                  <a:gd name="T1" fmla="*/ 1 h 1"/>
                  <a:gd name="T2" fmla="*/ 0 w 1"/>
                  <a:gd name="T3" fmla="*/ 0 h 1"/>
                  <a:gd name="T4" fmla="*/ 0 w 1"/>
                  <a:gd name="T5" fmla="*/ 0 h 1"/>
                  <a:gd name="T6" fmla="*/ 1 w 1"/>
                  <a:gd name="T7" fmla="*/ 1 h 1"/>
                  <a:gd name="T8" fmla="*/ 1 w 1"/>
                  <a:gd name="T9" fmla="*/ 1 h 1"/>
                </a:gdLst>
                <a:ahLst/>
                <a:cxnLst>
                  <a:cxn ang="0">
                    <a:pos x="T0" y="T1"/>
                  </a:cxn>
                  <a:cxn ang="0">
                    <a:pos x="T2" y="T3"/>
                  </a:cxn>
                  <a:cxn ang="0">
                    <a:pos x="T4" y="T5"/>
                  </a:cxn>
                  <a:cxn ang="0">
                    <a:pos x="T6" y="T7"/>
                  </a:cxn>
                  <a:cxn ang="0">
                    <a:pos x="T8" y="T9"/>
                  </a:cxn>
                </a:cxnLst>
                <a:rect l="0" t="0" r="r" b="b"/>
                <a:pathLst>
                  <a:path w="1" h="1">
                    <a:moveTo>
                      <a:pt x="1" y="1"/>
                    </a:moveTo>
                    <a:lnTo>
                      <a:pt x="0" y="0"/>
                    </a:lnTo>
                    <a:lnTo>
                      <a:pt x="0" y="0"/>
                    </a:lnTo>
                    <a:lnTo>
                      <a:pt x="1" y="1"/>
                    </a:lnTo>
                    <a:lnTo>
                      <a:pt x="1" y="1"/>
                    </a:lnTo>
                    <a:close/>
                  </a:path>
                </a:pathLst>
              </a:custGeom>
              <a:solidFill>
                <a:srgbClr val="58545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377" name="Freeform 675"/>
              <p:cNvSpPr/>
              <p:nvPr/>
            </p:nvSpPr>
            <p:spPr bwMode="auto">
              <a:xfrm>
                <a:off x="5205" y="1202"/>
                <a:ext cx="3" cy="1"/>
              </a:xfrm>
              <a:custGeom>
                <a:avLst/>
                <a:gdLst>
                  <a:gd name="T0" fmla="*/ 3 w 3"/>
                  <a:gd name="T1" fmla="*/ 1 h 1"/>
                  <a:gd name="T2" fmla="*/ 2 w 3"/>
                  <a:gd name="T3" fmla="*/ 1 h 1"/>
                  <a:gd name="T4" fmla="*/ 0 w 3"/>
                  <a:gd name="T5" fmla="*/ 0 h 1"/>
                  <a:gd name="T6" fmla="*/ 2 w 3"/>
                  <a:gd name="T7" fmla="*/ 1 h 1"/>
                  <a:gd name="T8" fmla="*/ 3 w 3"/>
                  <a:gd name="T9" fmla="*/ 1 h 1"/>
                </a:gdLst>
                <a:ahLst/>
                <a:cxnLst>
                  <a:cxn ang="0">
                    <a:pos x="T0" y="T1"/>
                  </a:cxn>
                  <a:cxn ang="0">
                    <a:pos x="T2" y="T3"/>
                  </a:cxn>
                  <a:cxn ang="0">
                    <a:pos x="T4" y="T5"/>
                  </a:cxn>
                  <a:cxn ang="0">
                    <a:pos x="T6" y="T7"/>
                  </a:cxn>
                  <a:cxn ang="0">
                    <a:pos x="T8" y="T9"/>
                  </a:cxn>
                </a:cxnLst>
                <a:rect l="0" t="0" r="r" b="b"/>
                <a:pathLst>
                  <a:path w="3" h="1">
                    <a:moveTo>
                      <a:pt x="3" y="1"/>
                    </a:moveTo>
                    <a:lnTo>
                      <a:pt x="2" y="1"/>
                    </a:lnTo>
                    <a:lnTo>
                      <a:pt x="0" y="0"/>
                    </a:lnTo>
                    <a:lnTo>
                      <a:pt x="2" y="1"/>
                    </a:lnTo>
                    <a:lnTo>
                      <a:pt x="3" y="1"/>
                    </a:lnTo>
                    <a:close/>
                  </a:path>
                </a:pathLst>
              </a:custGeom>
              <a:solidFill>
                <a:srgbClr val="58545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378" name="Freeform 676"/>
              <p:cNvSpPr/>
              <p:nvPr/>
            </p:nvSpPr>
            <p:spPr bwMode="auto">
              <a:xfrm>
                <a:off x="5205" y="1202"/>
                <a:ext cx="2" cy="2"/>
              </a:xfrm>
              <a:custGeom>
                <a:avLst/>
                <a:gdLst>
                  <a:gd name="T0" fmla="*/ 2 w 2"/>
                  <a:gd name="T1" fmla="*/ 1 h 2"/>
                  <a:gd name="T2" fmla="*/ 0 w 2"/>
                  <a:gd name="T3" fmla="*/ 0 h 2"/>
                  <a:gd name="T4" fmla="*/ 1 w 2"/>
                  <a:gd name="T5" fmla="*/ 1 h 2"/>
                  <a:gd name="T6" fmla="*/ 2 w 2"/>
                  <a:gd name="T7" fmla="*/ 2 h 2"/>
                  <a:gd name="T8" fmla="*/ 2 w 2"/>
                  <a:gd name="T9" fmla="*/ 1 h 2"/>
                </a:gdLst>
                <a:ahLst/>
                <a:cxnLst>
                  <a:cxn ang="0">
                    <a:pos x="T0" y="T1"/>
                  </a:cxn>
                  <a:cxn ang="0">
                    <a:pos x="T2" y="T3"/>
                  </a:cxn>
                  <a:cxn ang="0">
                    <a:pos x="T4" y="T5"/>
                  </a:cxn>
                  <a:cxn ang="0">
                    <a:pos x="T6" y="T7"/>
                  </a:cxn>
                  <a:cxn ang="0">
                    <a:pos x="T8" y="T9"/>
                  </a:cxn>
                </a:cxnLst>
                <a:rect l="0" t="0" r="r" b="b"/>
                <a:pathLst>
                  <a:path w="2" h="2">
                    <a:moveTo>
                      <a:pt x="2" y="1"/>
                    </a:moveTo>
                    <a:lnTo>
                      <a:pt x="0" y="0"/>
                    </a:lnTo>
                    <a:lnTo>
                      <a:pt x="1" y="1"/>
                    </a:lnTo>
                    <a:lnTo>
                      <a:pt x="2" y="2"/>
                    </a:lnTo>
                    <a:lnTo>
                      <a:pt x="2" y="1"/>
                    </a:lnTo>
                    <a:close/>
                  </a:path>
                </a:pathLst>
              </a:custGeom>
              <a:solidFill>
                <a:srgbClr val="514D4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379" name="Freeform 677"/>
              <p:cNvSpPr/>
              <p:nvPr/>
            </p:nvSpPr>
            <p:spPr bwMode="auto">
              <a:xfrm>
                <a:off x="5207" y="1203"/>
                <a:ext cx="20" cy="28"/>
              </a:xfrm>
              <a:custGeom>
                <a:avLst/>
                <a:gdLst>
                  <a:gd name="T0" fmla="*/ 20 w 20"/>
                  <a:gd name="T1" fmla="*/ 27 h 28"/>
                  <a:gd name="T2" fmla="*/ 1 w 20"/>
                  <a:gd name="T3" fmla="*/ 0 h 28"/>
                  <a:gd name="T4" fmla="*/ 0 w 20"/>
                  <a:gd name="T5" fmla="*/ 0 h 28"/>
                  <a:gd name="T6" fmla="*/ 0 w 20"/>
                  <a:gd name="T7" fmla="*/ 1 h 28"/>
                  <a:gd name="T8" fmla="*/ 0 w 20"/>
                  <a:gd name="T9" fmla="*/ 1 h 28"/>
                  <a:gd name="T10" fmla="*/ 19 w 20"/>
                  <a:gd name="T11" fmla="*/ 28 h 28"/>
                  <a:gd name="T12" fmla="*/ 20 w 20"/>
                  <a:gd name="T13" fmla="*/ 27 h 28"/>
                </a:gdLst>
                <a:ahLst/>
                <a:cxnLst>
                  <a:cxn ang="0">
                    <a:pos x="T0" y="T1"/>
                  </a:cxn>
                  <a:cxn ang="0">
                    <a:pos x="T2" y="T3"/>
                  </a:cxn>
                  <a:cxn ang="0">
                    <a:pos x="T4" y="T5"/>
                  </a:cxn>
                  <a:cxn ang="0">
                    <a:pos x="T6" y="T7"/>
                  </a:cxn>
                  <a:cxn ang="0">
                    <a:pos x="T8" y="T9"/>
                  </a:cxn>
                  <a:cxn ang="0">
                    <a:pos x="T10" y="T11"/>
                  </a:cxn>
                  <a:cxn ang="0">
                    <a:pos x="T12" y="T13"/>
                  </a:cxn>
                </a:cxnLst>
                <a:rect l="0" t="0" r="r" b="b"/>
                <a:pathLst>
                  <a:path w="20" h="28">
                    <a:moveTo>
                      <a:pt x="20" y="27"/>
                    </a:moveTo>
                    <a:lnTo>
                      <a:pt x="1" y="0"/>
                    </a:lnTo>
                    <a:lnTo>
                      <a:pt x="0" y="0"/>
                    </a:lnTo>
                    <a:lnTo>
                      <a:pt x="0" y="1"/>
                    </a:lnTo>
                    <a:lnTo>
                      <a:pt x="0" y="1"/>
                    </a:lnTo>
                    <a:lnTo>
                      <a:pt x="19" y="28"/>
                    </a:lnTo>
                    <a:lnTo>
                      <a:pt x="20" y="27"/>
                    </a:lnTo>
                    <a:close/>
                  </a:path>
                </a:pathLst>
              </a:custGeom>
              <a:solidFill>
                <a:srgbClr val="C9C7C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380" name="Freeform 678"/>
              <p:cNvSpPr/>
              <p:nvPr/>
            </p:nvSpPr>
            <p:spPr bwMode="auto">
              <a:xfrm>
                <a:off x="5184" y="1204"/>
                <a:ext cx="22" cy="52"/>
              </a:xfrm>
              <a:custGeom>
                <a:avLst/>
                <a:gdLst>
                  <a:gd name="T0" fmla="*/ 22 w 22"/>
                  <a:gd name="T1" fmla="*/ 1 h 52"/>
                  <a:gd name="T2" fmla="*/ 20 w 22"/>
                  <a:gd name="T3" fmla="*/ 0 h 52"/>
                  <a:gd name="T4" fmla="*/ 0 w 22"/>
                  <a:gd name="T5" fmla="*/ 52 h 52"/>
                  <a:gd name="T6" fmla="*/ 1 w 22"/>
                  <a:gd name="T7" fmla="*/ 52 h 52"/>
                  <a:gd name="T8" fmla="*/ 22 w 22"/>
                  <a:gd name="T9" fmla="*/ 1 h 52"/>
                </a:gdLst>
                <a:ahLst/>
                <a:cxnLst>
                  <a:cxn ang="0">
                    <a:pos x="T0" y="T1"/>
                  </a:cxn>
                  <a:cxn ang="0">
                    <a:pos x="T2" y="T3"/>
                  </a:cxn>
                  <a:cxn ang="0">
                    <a:pos x="T4" y="T5"/>
                  </a:cxn>
                  <a:cxn ang="0">
                    <a:pos x="T6" y="T7"/>
                  </a:cxn>
                  <a:cxn ang="0">
                    <a:pos x="T8" y="T9"/>
                  </a:cxn>
                </a:cxnLst>
                <a:rect l="0" t="0" r="r" b="b"/>
                <a:pathLst>
                  <a:path w="22" h="52">
                    <a:moveTo>
                      <a:pt x="22" y="1"/>
                    </a:moveTo>
                    <a:lnTo>
                      <a:pt x="20" y="0"/>
                    </a:lnTo>
                    <a:lnTo>
                      <a:pt x="0" y="52"/>
                    </a:lnTo>
                    <a:lnTo>
                      <a:pt x="1" y="52"/>
                    </a:lnTo>
                    <a:lnTo>
                      <a:pt x="22" y="1"/>
                    </a:lnTo>
                    <a:close/>
                  </a:path>
                </a:pathLst>
              </a:custGeom>
              <a:solidFill>
                <a:srgbClr val="938B8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381" name="Freeform 679"/>
              <p:cNvSpPr/>
              <p:nvPr/>
            </p:nvSpPr>
            <p:spPr bwMode="auto">
              <a:xfrm>
                <a:off x="5205" y="1202"/>
                <a:ext cx="2" cy="1"/>
              </a:xfrm>
              <a:custGeom>
                <a:avLst/>
                <a:gdLst>
                  <a:gd name="T0" fmla="*/ 2 w 2"/>
                  <a:gd name="T1" fmla="*/ 1 h 1"/>
                  <a:gd name="T2" fmla="*/ 0 w 2"/>
                  <a:gd name="T3" fmla="*/ 0 h 1"/>
                  <a:gd name="T4" fmla="*/ 0 w 2"/>
                  <a:gd name="T5" fmla="*/ 0 h 1"/>
                  <a:gd name="T6" fmla="*/ 1 w 2"/>
                  <a:gd name="T7" fmla="*/ 1 h 1"/>
                  <a:gd name="T8" fmla="*/ 2 w 2"/>
                  <a:gd name="T9" fmla="*/ 1 h 1"/>
                </a:gdLst>
                <a:ahLst/>
                <a:cxnLst>
                  <a:cxn ang="0">
                    <a:pos x="T0" y="T1"/>
                  </a:cxn>
                  <a:cxn ang="0">
                    <a:pos x="T2" y="T3"/>
                  </a:cxn>
                  <a:cxn ang="0">
                    <a:pos x="T4" y="T5"/>
                  </a:cxn>
                  <a:cxn ang="0">
                    <a:pos x="T6" y="T7"/>
                  </a:cxn>
                  <a:cxn ang="0">
                    <a:pos x="T8" y="T9"/>
                  </a:cxn>
                </a:cxnLst>
                <a:rect l="0" t="0" r="r" b="b"/>
                <a:pathLst>
                  <a:path w="2" h="1">
                    <a:moveTo>
                      <a:pt x="2" y="1"/>
                    </a:moveTo>
                    <a:lnTo>
                      <a:pt x="0" y="0"/>
                    </a:lnTo>
                    <a:lnTo>
                      <a:pt x="0" y="0"/>
                    </a:lnTo>
                    <a:lnTo>
                      <a:pt x="1" y="1"/>
                    </a:lnTo>
                    <a:lnTo>
                      <a:pt x="2" y="1"/>
                    </a:lnTo>
                    <a:close/>
                  </a:path>
                </a:pathLst>
              </a:custGeom>
              <a:solidFill>
                <a:srgbClr val="58545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382" name="Freeform 680"/>
              <p:cNvSpPr/>
              <p:nvPr/>
            </p:nvSpPr>
            <p:spPr bwMode="auto">
              <a:xfrm>
                <a:off x="5185" y="1203"/>
                <a:ext cx="22" cy="53"/>
              </a:xfrm>
              <a:custGeom>
                <a:avLst/>
                <a:gdLst>
                  <a:gd name="T0" fmla="*/ 21 w 22"/>
                  <a:gd name="T1" fmla="*/ 2 h 53"/>
                  <a:gd name="T2" fmla="*/ 0 w 22"/>
                  <a:gd name="T3" fmla="*/ 53 h 53"/>
                  <a:gd name="T4" fmla="*/ 0 w 22"/>
                  <a:gd name="T5" fmla="*/ 53 h 53"/>
                  <a:gd name="T6" fmla="*/ 21 w 22"/>
                  <a:gd name="T7" fmla="*/ 2 h 53"/>
                  <a:gd name="T8" fmla="*/ 22 w 22"/>
                  <a:gd name="T9" fmla="*/ 1 h 53"/>
                  <a:gd name="T10" fmla="*/ 22 w 22"/>
                  <a:gd name="T11" fmla="*/ 0 h 53"/>
                  <a:gd name="T12" fmla="*/ 21 w 22"/>
                  <a:gd name="T13" fmla="*/ 0 h 53"/>
                  <a:gd name="T14" fmla="*/ 21 w 22"/>
                  <a:gd name="T15" fmla="*/ 2 h 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53">
                    <a:moveTo>
                      <a:pt x="21" y="2"/>
                    </a:moveTo>
                    <a:lnTo>
                      <a:pt x="0" y="53"/>
                    </a:lnTo>
                    <a:lnTo>
                      <a:pt x="0" y="53"/>
                    </a:lnTo>
                    <a:lnTo>
                      <a:pt x="21" y="2"/>
                    </a:lnTo>
                    <a:lnTo>
                      <a:pt x="22" y="1"/>
                    </a:lnTo>
                    <a:lnTo>
                      <a:pt x="22" y="0"/>
                    </a:lnTo>
                    <a:lnTo>
                      <a:pt x="21" y="0"/>
                    </a:lnTo>
                    <a:lnTo>
                      <a:pt x="21" y="2"/>
                    </a:lnTo>
                    <a:close/>
                  </a:path>
                </a:pathLst>
              </a:custGeom>
              <a:solidFill>
                <a:srgbClr val="C9C7C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383" name="Freeform 681"/>
              <p:cNvSpPr/>
              <p:nvPr/>
            </p:nvSpPr>
            <p:spPr bwMode="auto">
              <a:xfrm>
                <a:off x="5204" y="1202"/>
                <a:ext cx="2" cy="3"/>
              </a:xfrm>
              <a:custGeom>
                <a:avLst/>
                <a:gdLst>
                  <a:gd name="T0" fmla="*/ 2 w 2"/>
                  <a:gd name="T1" fmla="*/ 1 h 3"/>
                  <a:gd name="T2" fmla="*/ 1 w 2"/>
                  <a:gd name="T3" fmla="*/ 0 h 3"/>
                  <a:gd name="T4" fmla="*/ 0 w 2"/>
                  <a:gd name="T5" fmla="*/ 2 h 3"/>
                  <a:gd name="T6" fmla="*/ 2 w 2"/>
                  <a:gd name="T7" fmla="*/ 3 h 3"/>
                  <a:gd name="T8" fmla="*/ 2 w 2"/>
                  <a:gd name="T9" fmla="*/ 1 h 3"/>
                </a:gdLst>
                <a:ahLst/>
                <a:cxnLst>
                  <a:cxn ang="0">
                    <a:pos x="T0" y="T1"/>
                  </a:cxn>
                  <a:cxn ang="0">
                    <a:pos x="T2" y="T3"/>
                  </a:cxn>
                  <a:cxn ang="0">
                    <a:pos x="T4" y="T5"/>
                  </a:cxn>
                  <a:cxn ang="0">
                    <a:pos x="T6" y="T7"/>
                  </a:cxn>
                  <a:cxn ang="0">
                    <a:pos x="T8" y="T9"/>
                  </a:cxn>
                </a:cxnLst>
                <a:rect l="0" t="0" r="r" b="b"/>
                <a:pathLst>
                  <a:path w="2" h="3">
                    <a:moveTo>
                      <a:pt x="2" y="1"/>
                    </a:moveTo>
                    <a:lnTo>
                      <a:pt x="1" y="0"/>
                    </a:lnTo>
                    <a:lnTo>
                      <a:pt x="0" y="2"/>
                    </a:lnTo>
                    <a:lnTo>
                      <a:pt x="2" y="3"/>
                    </a:lnTo>
                    <a:lnTo>
                      <a:pt x="2" y="1"/>
                    </a:lnTo>
                    <a:close/>
                  </a:path>
                </a:pathLst>
              </a:custGeom>
              <a:solidFill>
                <a:srgbClr val="938B8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384" name="Freeform 682"/>
              <p:cNvSpPr/>
              <p:nvPr/>
            </p:nvSpPr>
            <p:spPr bwMode="auto">
              <a:xfrm>
                <a:off x="5206" y="1201"/>
                <a:ext cx="1" cy="1"/>
              </a:xfrm>
              <a:custGeom>
                <a:avLst/>
                <a:gdLst>
                  <a:gd name="T0" fmla="*/ 1 w 1"/>
                  <a:gd name="T1" fmla="*/ 1 h 1"/>
                  <a:gd name="T2" fmla="*/ 0 w 1"/>
                  <a:gd name="T3" fmla="*/ 0 h 1"/>
                  <a:gd name="T4" fmla="*/ 0 w 1"/>
                  <a:gd name="T5" fmla="*/ 0 h 1"/>
                  <a:gd name="T6" fmla="*/ 1 w 1"/>
                  <a:gd name="T7" fmla="*/ 1 h 1"/>
                  <a:gd name="T8" fmla="*/ 1 w 1"/>
                  <a:gd name="T9" fmla="*/ 1 h 1"/>
                </a:gdLst>
                <a:ahLst/>
                <a:cxnLst>
                  <a:cxn ang="0">
                    <a:pos x="T0" y="T1"/>
                  </a:cxn>
                  <a:cxn ang="0">
                    <a:pos x="T2" y="T3"/>
                  </a:cxn>
                  <a:cxn ang="0">
                    <a:pos x="T4" y="T5"/>
                  </a:cxn>
                  <a:cxn ang="0">
                    <a:pos x="T6" y="T7"/>
                  </a:cxn>
                  <a:cxn ang="0">
                    <a:pos x="T8" y="T9"/>
                  </a:cxn>
                </a:cxnLst>
                <a:rect l="0" t="0" r="r" b="b"/>
                <a:pathLst>
                  <a:path w="1" h="1">
                    <a:moveTo>
                      <a:pt x="1" y="1"/>
                    </a:moveTo>
                    <a:lnTo>
                      <a:pt x="0" y="0"/>
                    </a:lnTo>
                    <a:lnTo>
                      <a:pt x="0" y="0"/>
                    </a:lnTo>
                    <a:lnTo>
                      <a:pt x="1" y="1"/>
                    </a:lnTo>
                    <a:lnTo>
                      <a:pt x="1" y="1"/>
                    </a:lnTo>
                    <a:close/>
                  </a:path>
                </a:pathLst>
              </a:custGeom>
              <a:solidFill>
                <a:srgbClr val="514D4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385" name="Freeform 683"/>
              <p:cNvSpPr/>
              <p:nvPr/>
            </p:nvSpPr>
            <p:spPr bwMode="auto">
              <a:xfrm>
                <a:off x="5205" y="1202"/>
                <a:ext cx="1" cy="1"/>
              </a:xfrm>
              <a:custGeom>
                <a:avLst/>
                <a:gdLst>
                  <a:gd name="T0" fmla="*/ 1 w 1"/>
                  <a:gd name="T1" fmla="*/ 1 h 1"/>
                  <a:gd name="T2" fmla="*/ 0 w 1"/>
                  <a:gd name="T3" fmla="*/ 0 h 1"/>
                  <a:gd name="T4" fmla="*/ 0 w 1"/>
                  <a:gd name="T5" fmla="*/ 0 h 1"/>
                  <a:gd name="T6" fmla="*/ 1 w 1"/>
                  <a:gd name="T7" fmla="*/ 1 h 1"/>
                  <a:gd name="T8" fmla="*/ 1 w 1"/>
                  <a:gd name="T9" fmla="*/ 1 h 1"/>
                </a:gdLst>
                <a:ahLst/>
                <a:cxnLst>
                  <a:cxn ang="0">
                    <a:pos x="T0" y="T1"/>
                  </a:cxn>
                  <a:cxn ang="0">
                    <a:pos x="T2" y="T3"/>
                  </a:cxn>
                  <a:cxn ang="0">
                    <a:pos x="T4" y="T5"/>
                  </a:cxn>
                  <a:cxn ang="0">
                    <a:pos x="T6" y="T7"/>
                  </a:cxn>
                  <a:cxn ang="0">
                    <a:pos x="T8" y="T9"/>
                  </a:cxn>
                </a:cxnLst>
                <a:rect l="0" t="0" r="r" b="b"/>
                <a:pathLst>
                  <a:path w="1" h="1">
                    <a:moveTo>
                      <a:pt x="1" y="1"/>
                    </a:moveTo>
                    <a:lnTo>
                      <a:pt x="0" y="0"/>
                    </a:lnTo>
                    <a:lnTo>
                      <a:pt x="0" y="0"/>
                    </a:lnTo>
                    <a:lnTo>
                      <a:pt x="1" y="1"/>
                    </a:lnTo>
                    <a:lnTo>
                      <a:pt x="1" y="1"/>
                    </a:lnTo>
                    <a:close/>
                  </a:path>
                </a:pathLst>
              </a:custGeom>
              <a:solidFill>
                <a:srgbClr val="58545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386" name="Freeform 684"/>
              <p:cNvSpPr/>
              <p:nvPr/>
            </p:nvSpPr>
            <p:spPr bwMode="auto">
              <a:xfrm>
                <a:off x="5206" y="1200"/>
                <a:ext cx="1" cy="2"/>
              </a:xfrm>
              <a:custGeom>
                <a:avLst/>
                <a:gdLst>
                  <a:gd name="T0" fmla="*/ 1 w 1"/>
                  <a:gd name="T1" fmla="*/ 0 h 2"/>
                  <a:gd name="T2" fmla="*/ 0 w 1"/>
                  <a:gd name="T3" fmla="*/ 0 h 2"/>
                  <a:gd name="T4" fmla="*/ 0 w 1"/>
                  <a:gd name="T5" fmla="*/ 1 h 2"/>
                  <a:gd name="T6" fmla="*/ 1 w 1"/>
                  <a:gd name="T7" fmla="*/ 2 h 2"/>
                  <a:gd name="T8" fmla="*/ 1 w 1"/>
                  <a:gd name="T9" fmla="*/ 0 h 2"/>
                </a:gdLst>
                <a:ahLst/>
                <a:cxnLst>
                  <a:cxn ang="0">
                    <a:pos x="T0" y="T1"/>
                  </a:cxn>
                  <a:cxn ang="0">
                    <a:pos x="T2" y="T3"/>
                  </a:cxn>
                  <a:cxn ang="0">
                    <a:pos x="T4" y="T5"/>
                  </a:cxn>
                  <a:cxn ang="0">
                    <a:pos x="T6" y="T7"/>
                  </a:cxn>
                  <a:cxn ang="0">
                    <a:pos x="T8" y="T9"/>
                  </a:cxn>
                </a:cxnLst>
                <a:rect l="0" t="0" r="r" b="b"/>
                <a:pathLst>
                  <a:path w="1" h="2">
                    <a:moveTo>
                      <a:pt x="1" y="0"/>
                    </a:moveTo>
                    <a:lnTo>
                      <a:pt x="0" y="0"/>
                    </a:lnTo>
                    <a:lnTo>
                      <a:pt x="0" y="1"/>
                    </a:lnTo>
                    <a:lnTo>
                      <a:pt x="1" y="2"/>
                    </a:lnTo>
                    <a:lnTo>
                      <a:pt x="1" y="0"/>
                    </a:lnTo>
                    <a:close/>
                  </a:path>
                </a:pathLst>
              </a:custGeom>
              <a:solidFill>
                <a:srgbClr val="938B8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387" name="Freeform 685"/>
              <p:cNvSpPr/>
              <p:nvPr/>
            </p:nvSpPr>
            <p:spPr bwMode="auto">
              <a:xfrm>
                <a:off x="5204" y="1202"/>
                <a:ext cx="2" cy="2"/>
              </a:xfrm>
              <a:custGeom>
                <a:avLst/>
                <a:gdLst>
                  <a:gd name="T0" fmla="*/ 2 w 2"/>
                  <a:gd name="T1" fmla="*/ 1 h 2"/>
                  <a:gd name="T2" fmla="*/ 1 w 2"/>
                  <a:gd name="T3" fmla="*/ 0 h 2"/>
                  <a:gd name="T4" fmla="*/ 0 w 2"/>
                  <a:gd name="T5" fmla="*/ 1 h 2"/>
                  <a:gd name="T6" fmla="*/ 1 w 2"/>
                  <a:gd name="T7" fmla="*/ 2 h 2"/>
                  <a:gd name="T8" fmla="*/ 2 w 2"/>
                  <a:gd name="T9" fmla="*/ 1 h 2"/>
                </a:gdLst>
                <a:ahLst/>
                <a:cxnLst>
                  <a:cxn ang="0">
                    <a:pos x="T0" y="T1"/>
                  </a:cxn>
                  <a:cxn ang="0">
                    <a:pos x="T2" y="T3"/>
                  </a:cxn>
                  <a:cxn ang="0">
                    <a:pos x="T4" y="T5"/>
                  </a:cxn>
                  <a:cxn ang="0">
                    <a:pos x="T6" y="T7"/>
                  </a:cxn>
                  <a:cxn ang="0">
                    <a:pos x="T8" y="T9"/>
                  </a:cxn>
                </a:cxnLst>
                <a:rect l="0" t="0" r="r" b="b"/>
                <a:pathLst>
                  <a:path w="2" h="2">
                    <a:moveTo>
                      <a:pt x="2" y="1"/>
                    </a:moveTo>
                    <a:lnTo>
                      <a:pt x="1" y="0"/>
                    </a:lnTo>
                    <a:lnTo>
                      <a:pt x="0" y="1"/>
                    </a:lnTo>
                    <a:lnTo>
                      <a:pt x="1" y="2"/>
                    </a:lnTo>
                    <a:lnTo>
                      <a:pt x="2" y="1"/>
                    </a:lnTo>
                    <a:close/>
                  </a:path>
                </a:pathLst>
              </a:custGeom>
              <a:solidFill>
                <a:srgbClr val="98908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388" name="Freeform 686"/>
              <p:cNvSpPr/>
              <p:nvPr/>
            </p:nvSpPr>
            <p:spPr bwMode="auto">
              <a:xfrm>
                <a:off x="5204" y="1202"/>
                <a:ext cx="2" cy="1"/>
              </a:xfrm>
              <a:custGeom>
                <a:avLst/>
                <a:gdLst>
                  <a:gd name="T0" fmla="*/ 2 w 2"/>
                  <a:gd name="T1" fmla="*/ 1 h 1"/>
                  <a:gd name="T2" fmla="*/ 1 w 2"/>
                  <a:gd name="T3" fmla="*/ 0 h 1"/>
                  <a:gd name="T4" fmla="*/ 0 w 2"/>
                  <a:gd name="T5" fmla="*/ 0 h 1"/>
                  <a:gd name="T6" fmla="*/ 1 w 2"/>
                  <a:gd name="T7" fmla="*/ 1 h 1"/>
                  <a:gd name="T8" fmla="*/ 2 w 2"/>
                  <a:gd name="T9" fmla="*/ 1 h 1"/>
                </a:gdLst>
                <a:ahLst/>
                <a:cxnLst>
                  <a:cxn ang="0">
                    <a:pos x="T0" y="T1"/>
                  </a:cxn>
                  <a:cxn ang="0">
                    <a:pos x="T2" y="T3"/>
                  </a:cxn>
                  <a:cxn ang="0">
                    <a:pos x="T4" y="T5"/>
                  </a:cxn>
                  <a:cxn ang="0">
                    <a:pos x="T6" y="T7"/>
                  </a:cxn>
                  <a:cxn ang="0">
                    <a:pos x="T8" y="T9"/>
                  </a:cxn>
                </a:cxnLst>
                <a:rect l="0" t="0" r="r" b="b"/>
                <a:pathLst>
                  <a:path w="2" h="1">
                    <a:moveTo>
                      <a:pt x="2" y="1"/>
                    </a:moveTo>
                    <a:lnTo>
                      <a:pt x="1" y="0"/>
                    </a:lnTo>
                    <a:lnTo>
                      <a:pt x="0" y="0"/>
                    </a:lnTo>
                    <a:lnTo>
                      <a:pt x="1" y="1"/>
                    </a:lnTo>
                    <a:lnTo>
                      <a:pt x="2" y="1"/>
                    </a:lnTo>
                    <a:close/>
                  </a:path>
                </a:pathLst>
              </a:custGeom>
              <a:solidFill>
                <a:srgbClr val="58545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389" name="Freeform 687"/>
              <p:cNvSpPr/>
              <p:nvPr/>
            </p:nvSpPr>
            <p:spPr bwMode="auto">
              <a:xfrm>
                <a:off x="5205" y="1200"/>
                <a:ext cx="2" cy="2"/>
              </a:xfrm>
              <a:custGeom>
                <a:avLst/>
                <a:gdLst>
                  <a:gd name="T0" fmla="*/ 1 w 2"/>
                  <a:gd name="T1" fmla="*/ 1 h 2"/>
                  <a:gd name="T2" fmla="*/ 0 w 2"/>
                  <a:gd name="T3" fmla="*/ 0 h 2"/>
                  <a:gd name="T4" fmla="*/ 1 w 2"/>
                  <a:gd name="T5" fmla="*/ 1 h 2"/>
                  <a:gd name="T6" fmla="*/ 2 w 2"/>
                  <a:gd name="T7" fmla="*/ 2 h 2"/>
                  <a:gd name="T8" fmla="*/ 1 w 2"/>
                  <a:gd name="T9" fmla="*/ 1 h 2"/>
                </a:gdLst>
                <a:ahLst/>
                <a:cxnLst>
                  <a:cxn ang="0">
                    <a:pos x="T0" y="T1"/>
                  </a:cxn>
                  <a:cxn ang="0">
                    <a:pos x="T2" y="T3"/>
                  </a:cxn>
                  <a:cxn ang="0">
                    <a:pos x="T4" y="T5"/>
                  </a:cxn>
                  <a:cxn ang="0">
                    <a:pos x="T6" y="T7"/>
                  </a:cxn>
                  <a:cxn ang="0">
                    <a:pos x="T8" y="T9"/>
                  </a:cxn>
                </a:cxnLst>
                <a:rect l="0" t="0" r="r" b="b"/>
                <a:pathLst>
                  <a:path w="2" h="2">
                    <a:moveTo>
                      <a:pt x="1" y="1"/>
                    </a:moveTo>
                    <a:lnTo>
                      <a:pt x="0" y="0"/>
                    </a:lnTo>
                    <a:lnTo>
                      <a:pt x="1" y="1"/>
                    </a:lnTo>
                    <a:lnTo>
                      <a:pt x="2" y="2"/>
                    </a:lnTo>
                    <a:lnTo>
                      <a:pt x="1" y="1"/>
                    </a:lnTo>
                    <a:close/>
                  </a:path>
                </a:pathLst>
              </a:custGeom>
              <a:solidFill>
                <a:srgbClr val="514D4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390" name="Freeform 688"/>
              <p:cNvSpPr/>
              <p:nvPr/>
            </p:nvSpPr>
            <p:spPr bwMode="auto">
              <a:xfrm>
                <a:off x="5204" y="1201"/>
                <a:ext cx="3" cy="1"/>
              </a:xfrm>
              <a:custGeom>
                <a:avLst/>
                <a:gdLst>
                  <a:gd name="T0" fmla="*/ 3 w 3"/>
                  <a:gd name="T1" fmla="*/ 1 h 1"/>
                  <a:gd name="T2" fmla="*/ 2 w 3"/>
                  <a:gd name="T3" fmla="*/ 0 h 1"/>
                  <a:gd name="T4" fmla="*/ 0 w 3"/>
                  <a:gd name="T5" fmla="*/ 0 h 1"/>
                  <a:gd name="T6" fmla="*/ 2 w 3"/>
                  <a:gd name="T7" fmla="*/ 1 h 1"/>
                  <a:gd name="T8" fmla="*/ 3 w 3"/>
                  <a:gd name="T9" fmla="*/ 1 h 1"/>
                </a:gdLst>
                <a:ahLst/>
                <a:cxnLst>
                  <a:cxn ang="0">
                    <a:pos x="T0" y="T1"/>
                  </a:cxn>
                  <a:cxn ang="0">
                    <a:pos x="T2" y="T3"/>
                  </a:cxn>
                  <a:cxn ang="0">
                    <a:pos x="T4" y="T5"/>
                  </a:cxn>
                  <a:cxn ang="0">
                    <a:pos x="T6" y="T7"/>
                  </a:cxn>
                  <a:cxn ang="0">
                    <a:pos x="T8" y="T9"/>
                  </a:cxn>
                </a:cxnLst>
                <a:rect l="0" t="0" r="r" b="b"/>
                <a:pathLst>
                  <a:path w="3" h="1">
                    <a:moveTo>
                      <a:pt x="3" y="1"/>
                    </a:moveTo>
                    <a:lnTo>
                      <a:pt x="2" y="0"/>
                    </a:lnTo>
                    <a:lnTo>
                      <a:pt x="0" y="0"/>
                    </a:lnTo>
                    <a:lnTo>
                      <a:pt x="2" y="1"/>
                    </a:lnTo>
                    <a:lnTo>
                      <a:pt x="3" y="1"/>
                    </a:lnTo>
                    <a:close/>
                  </a:path>
                </a:pathLst>
              </a:custGeom>
              <a:solidFill>
                <a:srgbClr val="58545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391" name="Freeform 689"/>
              <p:cNvSpPr/>
              <p:nvPr/>
            </p:nvSpPr>
            <p:spPr bwMode="auto">
              <a:xfrm>
                <a:off x="5207" y="1150"/>
                <a:ext cx="22" cy="52"/>
              </a:xfrm>
              <a:custGeom>
                <a:avLst/>
                <a:gdLst>
                  <a:gd name="T0" fmla="*/ 21 w 22"/>
                  <a:gd name="T1" fmla="*/ 0 h 52"/>
                  <a:gd name="T2" fmla="*/ 0 w 22"/>
                  <a:gd name="T3" fmla="*/ 50 h 52"/>
                  <a:gd name="T4" fmla="*/ 0 w 22"/>
                  <a:gd name="T5" fmla="*/ 52 h 52"/>
                  <a:gd name="T6" fmla="*/ 0 w 22"/>
                  <a:gd name="T7" fmla="*/ 52 h 52"/>
                  <a:gd name="T8" fmla="*/ 0 w 22"/>
                  <a:gd name="T9" fmla="*/ 52 h 52"/>
                  <a:gd name="T10" fmla="*/ 1 w 22"/>
                  <a:gd name="T11" fmla="*/ 50 h 52"/>
                  <a:gd name="T12" fmla="*/ 22 w 22"/>
                  <a:gd name="T13" fmla="*/ 0 h 52"/>
                  <a:gd name="T14" fmla="*/ 21 w 22"/>
                  <a:gd name="T15" fmla="*/ 0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52">
                    <a:moveTo>
                      <a:pt x="21" y="0"/>
                    </a:moveTo>
                    <a:lnTo>
                      <a:pt x="0" y="50"/>
                    </a:lnTo>
                    <a:lnTo>
                      <a:pt x="0" y="52"/>
                    </a:lnTo>
                    <a:lnTo>
                      <a:pt x="0" y="52"/>
                    </a:lnTo>
                    <a:lnTo>
                      <a:pt x="0" y="52"/>
                    </a:lnTo>
                    <a:lnTo>
                      <a:pt x="1" y="50"/>
                    </a:lnTo>
                    <a:lnTo>
                      <a:pt x="22" y="0"/>
                    </a:lnTo>
                    <a:lnTo>
                      <a:pt x="21" y="0"/>
                    </a:lnTo>
                    <a:close/>
                  </a:path>
                </a:pathLst>
              </a:custGeom>
              <a:solidFill>
                <a:srgbClr val="C9C7C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392" name="Freeform 690"/>
              <p:cNvSpPr/>
              <p:nvPr/>
            </p:nvSpPr>
            <p:spPr bwMode="auto">
              <a:xfrm>
                <a:off x="5206" y="1149"/>
                <a:ext cx="22" cy="51"/>
              </a:xfrm>
              <a:custGeom>
                <a:avLst/>
                <a:gdLst>
                  <a:gd name="T0" fmla="*/ 22 w 22"/>
                  <a:gd name="T1" fmla="*/ 1 h 51"/>
                  <a:gd name="T2" fmla="*/ 20 w 22"/>
                  <a:gd name="T3" fmla="*/ 0 h 51"/>
                  <a:gd name="T4" fmla="*/ 0 w 22"/>
                  <a:gd name="T5" fmla="*/ 51 h 51"/>
                  <a:gd name="T6" fmla="*/ 1 w 22"/>
                  <a:gd name="T7" fmla="*/ 51 h 51"/>
                  <a:gd name="T8" fmla="*/ 22 w 22"/>
                  <a:gd name="T9" fmla="*/ 1 h 51"/>
                </a:gdLst>
                <a:ahLst/>
                <a:cxnLst>
                  <a:cxn ang="0">
                    <a:pos x="T0" y="T1"/>
                  </a:cxn>
                  <a:cxn ang="0">
                    <a:pos x="T2" y="T3"/>
                  </a:cxn>
                  <a:cxn ang="0">
                    <a:pos x="T4" y="T5"/>
                  </a:cxn>
                  <a:cxn ang="0">
                    <a:pos x="T6" y="T7"/>
                  </a:cxn>
                  <a:cxn ang="0">
                    <a:pos x="T8" y="T9"/>
                  </a:cxn>
                </a:cxnLst>
                <a:rect l="0" t="0" r="r" b="b"/>
                <a:pathLst>
                  <a:path w="22" h="51">
                    <a:moveTo>
                      <a:pt x="22" y="1"/>
                    </a:moveTo>
                    <a:lnTo>
                      <a:pt x="20" y="0"/>
                    </a:lnTo>
                    <a:lnTo>
                      <a:pt x="0" y="51"/>
                    </a:lnTo>
                    <a:lnTo>
                      <a:pt x="1" y="51"/>
                    </a:lnTo>
                    <a:lnTo>
                      <a:pt x="22" y="1"/>
                    </a:lnTo>
                    <a:close/>
                  </a:path>
                </a:pathLst>
              </a:custGeom>
              <a:solidFill>
                <a:srgbClr val="938B8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393" name="Freeform 691"/>
              <p:cNvSpPr/>
              <p:nvPr/>
            </p:nvSpPr>
            <p:spPr bwMode="auto">
              <a:xfrm>
                <a:off x="5169" y="1203"/>
                <a:ext cx="36" cy="45"/>
              </a:xfrm>
              <a:custGeom>
                <a:avLst/>
                <a:gdLst>
                  <a:gd name="T0" fmla="*/ 36 w 36"/>
                  <a:gd name="T1" fmla="*/ 1 h 45"/>
                  <a:gd name="T2" fmla="*/ 35 w 36"/>
                  <a:gd name="T3" fmla="*/ 0 h 45"/>
                  <a:gd name="T4" fmla="*/ 0 w 36"/>
                  <a:gd name="T5" fmla="*/ 44 h 45"/>
                  <a:gd name="T6" fmla="*/ 1 w 36"/>
                  <a:gd name="T7" fmla="*/ 45 h 45"/>
                  <a:gd name="T8" fmla="*/ 36 w 36"/>
                  <a:gd name="T9" fmla="*/ 1 h 45"/>
                </a:gdLst>
                <a:ahLst/>
                <a:cxnLst>
                  <a:cxn ang="0">
                    <a:pos x="T0" y="T1"/>
                  </a:cxn>
                  <a:cxn ang="0">
                    <a:pos x="T2" y="T3"/>
                  </a:cxn>
                  <a:cxn ang="0">
                    <a:pos x="T4" y="T5"/>
                  </a:cxn>
                  <a:cxn ang="0">
                    <a:pos x="T6" y="T7"/>
                  </a:cxn>
                  <a:cxn ang="0">
                    <a:pos x="T8" y="T9"/>
                  </a:cxn>
                </a:cxnLst>
                <a:rect l="0" t="0" r="r" b="b"/>
                <a:pathLst>
                  <a:path w="36" h="45">
                    <a:moveTo>
                      <a:pt x="36" y="1"/>
                    </a:moveTo>
                    <a:lnTo>
                      <a:pt x="35" y="0"/>
                    </a:lnTo>
                    <a:lnTo>
                      <a:pt x="0" y="44"/>
                    </a:lnTo>
                    <a:lnTo>
                      <a:pt x="1" y="45"/>
                    </a:lnTo>
                    <a:lnTo>
                      <a:pt x="36" y="1"/>
                    </a:lnTo>
                    <a:close/>
                  </a:path>
                </a:pathLst>
              </a:custGeom>
              <a:solidFill>
                <a:srgbClr val="98908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394" name="Freeform 692"/>
              <p:cNvSpPr/>
              <p:nvPr/>
            </p:nvSpPr>
            <p:spPr bwMode="auto">
              <a:xfrm>
                <a:off x="5170" y="1203"/>
                <a:ext cx="36" cy="46"/>
              </a:xfrm>
              <a:custGeom>
                <a:avLst/>
                <a:gdLst>
                  <a:gd name="T0" fmla="*/ 35 w 36"/>
                  <a:gd name="T1" fmla="*/ 1 h 46"/>
                  <a:gd name="T2" fmla="*/ 0 w 36"/>
                  <a:gd name="T3" fmla="*/ 45 h 46"/>
                  <a:gd name="T4" fmla="*/ 0 w 36"/>
                  <a:gd name="T5" fmla="*/ 46 h 46"/>
                  <a:gd name="T6" fmla="*/ 36 w 36"/>
                  <a:gd name="T7" fmla="*/ 2 h 46"/>
                  <a:gd name="T8" fmla="*/ 36 w 36"/>
                  <a:gd name="T9" fmla="*/ 0 h 46"/>
                  <a:gd name="T10" fmla="*/ 36 w 36"/>
                  <a:gd name="T11" fmla="*/ 0 h 46"/>
                  <a:gd name="T12" fmla="*/ 35 w 36"/>
                  <a:gd name="T13" fmla="*/ 1 h 46"/>
                </a:gdLst>
                <a:ahLst/>
                <a:cxnLst>
                  <a:cxn ang="0">
                    <a:pos x="T0" y="T1"/>
                  </a:cxn>
                  <a:cxn ang="0">
                    <a:pos x="T2" y="T3"/>
                  </a:cxn>
                  <a:cxn ang="0">
                    <a:pos x="T4" y="T5"/>
                  </a:cxn>
                  <a:cxn ang="0">
                    <a:pos x="T6" y="T7"/>
                  </a:cxn>
                  <a:cxn ang="0">
                    <a:pos x="T8" y="T9"/>
                  </a:cxn>
                  <a:cxn ang="0">
                    <a:pos x="T10" y="T11"/>
                  </a:cxn>
                  <a:cxn ang="0">
                    <a:pos x="T12" y="T13"/>
                  </a:cxn>
                </a:cxnLst>
                <a:rect l="0" t="0" r="r" b="b"/>
                <a:pathLst>
                  <a:path w="36" h="46">
                    <a:moveTo>
                      <a:pt x="35" y="1"/>
                    </a:moveTo>
                    <a:lnTo>
                      <a:pt x="0" y="45"/>
                    </a:lnTo>
                    <a:lnTo>
                      <a:pt x="0" y="46"/>
                    </a:lnTo>
                    <a:lnTo>
                      <a:pt x="36" y="2"/>
                    </a:lnTo>
                    <a:lnTo>
                      <a:pt x="36" y="0"/>
                    </a:lnTo>
                    <a:lnTo>
                      <a:pt x="36" y="0"/>
                    </a:lnTo>
                    <a:lnTo>
                      <a:pt x="35" y="1"/>
                    </a:lnTo>
                    <a:close/>
                  </a:path>
                </a:pathLst>
              </a:custGeom>
              <a:solidFill>
                <a:srgbClr val="C9C7C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395" name="Freeform 693"/>
              <p:cNvSpPr/>
              <p:nvPr/>
            </p:nvSpPr>
            <p:spPr bwMode="auto">
              <a:xfrm>
                <a:off x="5165" y="1203"/>
                <a:ext cx="41" cy="25"/>
              </a:xfrm>
              <a:custGeom>
                <a:avLst/>
                <a:gdLst>
                  <a:gd name="T0" fmla="*/ 40 w 41"/>
                  <a:gd name="T1" fmla="*/ 0 h 25"/>
                  <a:gd name="T2" fmla="*/ 0 w 41"/>
                  <a:gd name="T3" fmla="*/ 23 h 25"/>
                  <a:gd name="T4" fmla="*/ 0 w 41"/>
                  <a:gd name="T5" fmla="*/ 25 h 25"/>
                  <a:gd name="T6" fmla="*/ 40 w 41"/>
                  <a:gd name="T7" fmla="*/ 1 h 25"/>
                  <a:gd name="T8" fmla="*/ 41 w 41"/>
                  <a:gd name="T9" fmla="*/ 0 h 25"/>
                  <a:gd name="T10" fmla="*/ 40 w 41"/>
                  <a:gd name="T11" fmla="*/ 0 h 25"/>
                </a:gdLst>
                <a:ahLst/>
                <a:cxnLst>
                  <a:cxn ang="0">
                    <a:pos x="T0" y="T1"/>
                  </a:cxn>
                  <a:cxn ang="0">
                    <a:pos x="T2" y="T3"/>
                  </a:cxn>
                  <a:cxn ang="0">
                    <a:pos x="T4" y="T5"/>
                  </a:cxn>
                  <a:cxn ang="0">
                    <a:pos x="T6" y="T7"/>
                  </a:cxn>
                  <a:cxn ang="0">
                    <a:pos x="T8" y="T9"/>
                  </a:cxn>
                  <a:cxn ang="0">
                    <a:pos x="T10" y="T11"/>
                  </a:cxn>
                </a:cxnLst>
                <a:rect l="0" t="0" r="r" b="b"/>
                <a:pathLst>
                  <a:path w="41" h="25">
                    <a:moveTo>
                      <a:pt x="40" y="0"/>
                    </a:moveTo>
                    <a:lnTo>
                      <a:pt x="0" y="23"/>
                    </a:lnTo>
                    <a:lnTo>
                      <a:pt x="0" y="25"/>
                    </a:lnTo>
                    <a:lnTo>
                      <a:pt x="40" y="1"/>
                    </a:lnTo>
                    <a:lnTo>
                      <a:pt x="41" y="0"/>
                    </a:lnTo>
                    <a:lnTo>
                      <a:pt x="40" y="0"/>
                    </a:lnTo>
                    <a:close/>
                  </a:path>
                </a:pathLst>
              </a:custGeom>
              <a:solidFill>
                <a:srgbClr val="C9C7C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396" name="Freeform 694"/>
              <p:cNvSpPr/>
              <p:nvPr/>
            </p:nvSpPr>
            <p:spPr bwMode="auto">
              <a:xfrm>
                <a:off x="5165" y="1202"/>
                <a:ext cx="40" cy="25"/>
              </a:xfrm>
              <a:custGeom>
                <a:avLst/>
                <a:gdLst>
                  <a:gd name="T0" fmla="*/ 40 w 40"/>
                  <a:gd name="T1" fmla="*/ 1 h 25"/>
                  <a:gd name="T2" fmla="*/ 39 w 40"/>
                  <a:gd name="T3" fmla="*/ 0 h 25"/>
                  <a:gd name="T4" fmla="*/ 0 w 40"/>
                  <a:gd name="T5" fmla="*/ 23 h 25"/>
                  <a:gd name="T6" fmla="*/ 0 w 40"/>
                  <a:gd name="T7" fmla="*/ 25 h 25"/>
                  <a:gd name="T8" fmla="*/ 40 w 40"/>
                  <a:gd name="T9" fmla="*/ 1 h 25"/>
                </a:gdLst>
                <a:ahLst/>
                <a:cxnLst>
                  <a:cxn ang="0">
                    <a:pos x="T0" y="T1"/>
                  </a:cxn>
                  <a:cxn ang="0">
                    <a:pos x="T2" y="T3"/>
                  </a:cxn>
                  <a:cxn ang="0">
                    <a:pos x="T4" y="T5"/>
                  </a:cxn>
                  <a:cxn ang="0">
                    <a:pos x="T6" y="T7"/>
                  </a:cxn>
                  <a:cxn ang="0">
                    <a:pos x="T8" y="T9"/>
                  </a:cxn>
                </a:cxnLst>
                <a:rect l="0" t="0" r="r" b="b"/>
                <a:pathLst>
                  <a:path w="40" h="25">
                    <a:moveTo>
                      <a:pt x="40" y="1"/>
                    </a:moveTo>
                    <a:lnTo>
                      <a:pt x="39" y="0"/>
                    </a:lnTo>
                    <a:lnTo>
                      <a:pt x="0" y="23"/>
                    </a:lnTo>
                    <a:lnTo>
                      <a:pt x="0" y="25"/>
                    </a:lnTo>
                    <a:lnTo>
                      <a:pt x="40" y="1"/>
                    </a:lnTo>
                    <a:close/>
                  </a:path>
                </a:pathLst>
              </a:custGeom>
              <a:solidFill>
                <a:srgbClr val="847D7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397" name="Freeform 695"/>
              <p:cNvSpPr/>
              <p:nvPr/>
            </p:nvSpPr>
            <p:spPr bwMode="auto">
              <a:xfrm>
                <a:off x="5206" y="1155"/>
                <a:ext cx="1" cy="47"/>
              </a:xfrm>
              <a:custGeom>
                <a:avLst/>
                <a:gdLst>
                  <a:gd name="T0" fmla="*/ 1 w 1"/>
                  <a:gd name="T1" fmla="*/ 0 h 47"/>
                  <a:gd name="T2" fmla="*/ 0 w 1"/>
                  <a:gd name="T3" fmla="*/ 0 h 47"/>
                  <a:gd name="T4" fmla="*/ 0 w 1"/>
                  <a:gd name="T5" fmla="*/ 46 h 47"/>
                  <a:gd name="T6" fmla="*/ 1 w 1"/>
                  <a:gd name="T7" fmla="*/ 47 h 47"/>
                  <a:gd name="T8" fmla="*/ 1 w 1"/>
                  <a:gd name="T9" fmla="*/ 45 h 47"/>
                  <a:gd name="T10" fmla="*/ 1 w 1"/>
                  <a:gd name="T11" fmla="*/ 0 h 47"/>
                </a:gdLst>
                <a:ahLst/>
                <a:cxnLst>
                  <a:cxn ang="0">
                    <a:pos x="T0" y="T1"/>
                  </a:cxn>
                  <a:cxn ang="0">
                    <a:pos x="T2" y="T3"/>
                  </a:cxn>
                  <a:cxn ang="0">
                    <a:pos x="T4" y="T5"/>
                  </a:cxn>
                  <a:cxn ang="0">
                    <a:pos x="T6" y="T7"/>
                  </a:cxn>
                  <a:cxn ang="0">
                    <a:pos x="T8" y="T9"/>
                  </a:cxn>
                  <a:cxn ang="0">
                    <a:pos x="T10" y="T11"/>
                  </a:cxn>
                </a:cxnLst>
                <a:rect l="0" t="0" r="r" b="b"/>
                <a:pathLst>
                  <a:path w="1" h="47">
                    <a:moveTo>
                      <a:pt x="1" y="0"/>
                    </a:moveTo>
                    <a:lnTo>
                      <a:pt x="0" y="0"/>
                    </a:lnTo>
                    <a:lnTo>
                      <a:pt x="0" y="46"/>
                    </a:lnTo>
                    <a:lnTo>
                      <a:pt x="1" y="47"/>
                    </a:lnTo>
                    <a:lnTo>
                      <a:pt x="1" y="45"/>
                    </a:lnTo>
                    <a:lnTo>
                      <a:pt x="1" y="0"/>
                    </a:lnTo>
                    <a:close/>
                  </a:path>
                </a:pathLst>
              </a:custGeom>
              <a:solidFill>
                <a:srgbClr val="C9C7C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398" name="Freeform 696"/>
              <p:cNvSpPr/>
              <p:nvPr/>
            </p:nvSpPr>
            <p:spPr bwMode="auto">
              <a:xfrm>
                <a:off x="5205" y="1155"/>
                <a:ext cx="1" cy="46"/>
              </a:xfrm>
              <a:custGeom>
                <a:avLst/>
                <a:gdLst>
                  <a:gd name="T0" fmla="*/ 1 w 1"/>
                  <a:gd name="T1" fmla="*/ 0 h 46"/>
                  <a:gd name="T2" fmla="*/ 0 w 1"/>
                  <a:gd name="T3" fmla="*/ 1 h 46"/>
                  <a:gd name="T4" fmla="*/ 0 w 1"/>
                  <a:gd name="T5" fmla="*/ 45 h 46"/>
                  <a:gd name="T6" fmla="*/ 1 w 1"/>
                  <a:gd name="T7" fmla="*/ 46 h 46"/>
                  <a:gd name="T8" fmla="*/ 1 w 1"/>
                  <a:gd name="T9" fmla="*/ 0 h 46"/>
                </a:gdLst>
                <a:ahLst/>
                <a:cxnLst>
                  <a:cxn ang="0">
                    <a:pos x="T0" y="T1"/>
                  </a:cxn>
                  <a:cxn ang="0">
                    <a:pos x="T2" y="T3"/>
                  </a:cxn>
                  <a:cxn ang="0">
                    <a:pos x="T4" y="T5"/>
                  </a:cxn>
                  <a:cxn ang="0">
                    <a:pos x="T6" y="T7"/>
                  </a:cxn>
                  <a:cxn ang="0">
                    <a:pos x="T8" y="T9"/>
                  </a:cxn>
                </a:cxnLst>
                <a:rect l="0" t="0" r="r" b="b"/>
                <a:pathLst>
                  <a:path w="1" h="46">
                    <a:moveTo>
                      <a:pt x="1" y="0"/>
                    </a:moveTo>
                    <a:lnTo>
                      <a:pt x="0" y="1"/>
                    </a:lnTo>
                    <a:lnTo>
                      <a:pt x="0" y="45"/>
                    </a:lnTo>
                    <a:lnTo>
                      <a:pt x="1" y="46"/>
                    </a:lnTo>
                    <a:lnTo>
                      <a:pt x="1" y="0"/>
                    </a:lnTo>
                    <a:close/>
                  </a:path>
                </a:pathLst>
              </a:custGeom>
              <a:solidFill>
                <a:srgbClr val="76706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399" name="Freeform 697"/>
              <p:cNvSpPr/>
              <p:nvPr/>
            </p:nvSpPr>
            <p:spPr bwMode="auto">
              <a:xfrm>
                <a:off x="5186" y="1173"/>
                <a:ext cx="21" cy="29"/>
              </a:xfrm>
              <a:custGeom>
                <a:avLst/>
                <a:gdLst>
                  <a:gd name="T0" fmla="*/ 0 w 21"/>
                  <a:gd name="T1" fmla="*/ 0 h 29"/>
                  <a:gd name="T2" fmla="*/ 0 w 21"/>
                  <a:gd name="T3" fmla="*/ 0 h 29"/>
                  <a:gd name="T4" fmla="*/ 20 w 21"/>
                  <a:gd name="T5" fmla="*/ 29 h 29"/>
                  <a:gd name="T6" fmla="*/ 21 w 21"/>
                  <a:gd name="T7" fmla="*/ 29 h 29"/>
                  <a:gd name="T8" fmla="*/ 21 w 21"/>
                  <a:gd name="T9" fmla="*/ 29 h 29"/>
                  <a:gd name="T10" fmla="*/ 20 w 21"/>
                  <a:gd name="T11" fmla="*/ 28 h 29"/>
                  <a:gd name="T12" fmla="*/ 0 w 2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21" h="29">
                    <a:moveTo>
                      <a:pt x="0" y="0"/>
                    </a:moveTo>
                    <a:lnTo>
                      <a:pt x="0" y="0"/>
                    </a:lnTo>
                    <a:lnTo>
                      <a:pt x="20" y="29"/>
                    </a:lnTo>
                    <a:lnTo>
                      <a:pt x="21" y="29"/>
                    </a:lnTo>
                    <a:lnTo>
                      <a:pt x="21" y="29"/>
                    </a:lnTo>
                    <a:lnTo>
                      <a:pt x="20" y="28"/>
                    </a:lnTo>
                    <a:lnTo>
                      <a:pt x="0" y="0"/>
                    </a:lnTo>
                    <a:close/>
                  </a:path>
                </a:pathLst>
              </a:custGeom>
              <a:solidFill>
                <a:srgbClr val="C9C7C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400" name="Freeform 698"/>
              <p:cNvSpPr/>
              <p:nvPr/>
            </p:nvSpPr>
            <p:spPr bwMode="auto">
              <a:xfrm>
                <a:off x="5186" y="1173"/>
                <a:ext cx="21" cy="29"/>
              </a:xfrm>
              <a:custGeom>
                <a:avLst/>
                <a:gdLst>
                  <a:gd name="T0" fmla="*/ 0 w 21"/>
                  <a:gd name="T1" fmla="*/ 0 h 29"/>
                  <a:gd name="T2" fmla="*/ 0 w 21"/>
                  <a:gd name="T3" fmla="*/ 0 h 29"/>
                  <a:gd name="T4" fmla="*/ 20 w 21"/>
                  <a:gd name="T5" fmla="*/ 29 h 29"/>
                  <a:gd name="T6" fmla="*/ 21 w 21"/>
                  <a:gd name="T7" fmla="*/ 29 h 29"/>
                  <a:gd name="T8" fmla="*/ 21 w 21"/>
                  <a:gd name="T9" fmla="*/ 29 h 29"/>
                  <a:gd name="T10" fmla="*/ 20 w 21"/>
                  <a:gd name="T11" fmla="*/ 28 h 29"/>
                  <a:gd name="T12" fmla="*/ 0 w 2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21" h="29">
                    <a:moveTo>
                      <a:pt x="0" y="0"/>
                    </a:moveTo>
                    <a:lnTo>
                      <a:pt x="0" y="0"/>
                    </a:lnTo>
                    <a:lnTo>
                      <a:pt x="20" y="29"/>
                    </a:lnTo>
                    <a:lnTo>
                      <a:pt x="21" y="29"/>
                    </a:lnTo>
                    <a:lnTo>
                      <a:pt x="21" y="29"/>
                    </a:lnTo>
                    <a:lnTo>
                      <a:pt x="20" y="28"/>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401" name="Freeform 699"/>
              <p:cNvSpPr/>
              <p:nvPr/>
            </p:nvSpPr>
            <p:spPr bwMode="auto">
              <a:xfrm>
                <a:off x="5185" y="1173"/>
                <a:ext cx="21" cy="29"/>
              </a:xfrm>
              <a:custGeom>
                <a:avLst/>
                <a:gdLst>
                  <a:gd name="T0" fmla="*/ 1 w 21"/>
                  <a:gd name="T1" fmla="*/ 0 h 29"/>
                  <a:gd name="T2" fmla="*/ 0 w 21"/>
                  <a:gd name="T3" fmla="*/ 1 h 29"/>
                  <a:gd name="T4" fmla="*/ 19 w 21"/>
                  <a:gd name="T5" fmla="*/ 28 h 29"/>
                  <a:gd name="T6" fmla="*/ 21 w 21"/>
                  <a:gd name="T7" fmla="*/ 29 h 29"/>
                  <a:gd name="T8" fmla="*/ 1 w 21"/>
                  <a:gd name="T9" fmla="*/ 0 h 29"/>
                </a:gdLst>
                <a:ahLst/>
                <a:cxnLst>
                  <a:cxn ang="0">
                    <a:pos x="T0" y="T1"/>
                  </a:cxn>
                  <a:cxn ang="0">
                    <a:pos x="T2" y="T3"/>
                  </a:cxn>
                  <a:cxn ang="0">
                    <a:pos x="T4" y="T5"/>
                  </a:cxn>
                  <a:cxn ang="0">
                    <a:pos x="T6" y="T7"/>
                  </a:cxn>
                  <a:cxn ang="0">
                    <a:pos x="T8" y="T9"/>
                  </a:cxn>
                </a:cxnLst>
                <a:rect l="0" t="0" r="r" b="b"/>
                <a:pathLst>
                  <a:path w="21" h="29">
                    <a:moveTo>
                      <a:pt x="1" y="0"/>
                    </a:moveTo>
                    <a:lnTo>
                      <a:pt x="0" y="1"/>
                    </a:lnTo>
                    <a:lnTo>
                      <a:pt x="19" y="28"/>
                    </a:lnTo>
                    <a:lnTo>
                      <a:pt x="21" y="29"/>
                    </a:lnTo>
                    <a:lnTo>
                      <a:pt x="1" y="0"/>
                    </a:lnTo>
                    <a:close/>
                  </a:path>
                </a:pathLst>
              </a:custGeom>
              <a:solidFill>
                <a:srgbClr val="514D4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402" name="Freeform 700"/>
              <p:cNvSpPr/>
              <p:nvPr/>
            </p:nvSpPr>
            <p:spPr bwMode="auto">
              <a:xfrm>
                <a:off x="5185" y="1173"/>
                <a:ext cx="21" cy="29"/>
              </a:xfrm>
              <a:custGeom>
                <a:avLst/>
                <a:gdLst>
                  <a:gd name="T0" fmla="*/ 1 w 21"/>
                  <a:gd name="T1" fmla="*/ 0 h 29"/>
                  <a:gd name="T2" fmla="*/ 0 w 21"/>
                  <a:gd name="T3" fmla="*/ 1 h 29"/>
                  <a:gd name="T4" fmla="*/ 19 w 21"/>
                  <a:gd name="T5" fmla="*/ 28 h 29"/>
                  <a:gd name="T6" fmla="*/ 21 w 21"/>
                  <a:gd name="T7" fmla="*/ 29 h 29"/>
                  <a:gd name="T8" fmla="*/ 1 w 21"/>
                  <a:gd name="T9" fmla="*/ 0 h 29"/>
                </a:gdLst>
                <a:ahLst/>
                <a:cxnLst>
                  <a:cxn ang="0">
                    <a:pos x="T0" y="T1"/>
                  </a:cxn>
                  <a:cxn ang="0">
                    <a:pos x="T2" y="T3"/>
                  </a:cxn>
                  <a:cxn ang="0">
                    <a:pos x="T4" y="T5"/>
                  </a:cxn>
                  <a:cxn ang="0">
                    <a:pos x="T6" y="T7"/>
                  </a:cxn>
                  <a:cxn ang="0">
                    <a:pos x="T8" y="T9"/>
                  </a:cxn>
                </a:cxnLst>
                <a:rect l="0" t="0" r="r" b="b"/>
                <a:pathLst>
                  <a:path w="21" h="29">
                    <a:moveTo>
                      <a:pt x="1" y="0"/>
                    </a:moveTo>
                    <a:lnTo>
                      <a:pt x="0" y="1"/>
                    </a:lnTo>
                    <a:lnTo>
                      <a:pt x="19" y="28"/>
                    </a:lnTo>
                    <a:lnTo>
                      <a:pt x="21" y="29"/>
                    </a:lnTo>
                    <a:lnTo>
                      <a:pt x="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403" name="Freeform 701"/>
              <p:cNvSpPr/>
              <p:nvPr/>
            </p:nvSpPr>
            <p:spPr bwMode="auto">
              <a:xfrm>
                <a:off x="5171" y="1197"/>
                <a:ext cx="70" cy="10"/>
              </a:xfrm>
              <a:custGeom>
                <a:avLst/>
                <a:gdLst>
                  <a:gd name="T0" fmla="*/ 0 w 70"/>
                  <a:gd name="T1" fmla="*/ 0 h 10"/>
                  <a:gd name="T2" fmla="*/ 0 w 70"/>
                  <a:gd name="T3" fmla="*/ 2 h 10"/>
                  <a:gd name="T4" fmla="*/ 34 w 70"/>
                  <a:gd name="T5" fmla="*/ 6 h 10"/>
                  <a:gd name="T6" fmla="*/ 35 w 70"/>
                  <a:gd name="T7" fmla="*/ 6 h 10"/>
                  <a:gd name="T8" fmla="*/ 35 w 70"/>
                  <a:gd name="T9" fmla="*/ 6 h 10"/>
                  <a:gd name="T10" fmla="*/ 36 w 70"/>
                  <a:gd name="T11" fmla="*/ 6 h 10"/>
                  <a:gd name="T12" fmla="*/ 37 w 70"/>
                  <a:gd name="T13" fmla="*/ 6 h 10"/>
                  <a:gd name="T14" fmla="*/ 70 w 70"/>
                  <a:gd name="T15" fmla="*/ 10 h 10"/>
                  <a:gd name="T16" fmla="*/ 70 w 70"/>
                  <a:gd name="T17" fmla="*/ 9 h 10"/>
                  <a:gd name="T18" fmla="*/ 37 w 70"/>
                  <a:gd name="T19" fmla="*/ 5 h 10"/>
                  <a:gd name="T20" fmla="*/ 37 w 70"/>
                  <a:gd name="T21" fmla="*/ 5 h 10"/>
                  <a:gd name="T22" fmla="*/ 36 w 70"/>
                  <a:gd name="T23" fmla="*/ 5 h 10"/>
                  <a:gd name="T24" fmla="*/ 36 w 70"/>
                  <a:gd name="T25" fmla="*/ 5 h 10"/>
                  <a:gd name="T26" fmla="*/ 35 w 70"/>
                  <a:gd name="T27" fmla="*/ 5 h 10"/>
                  <a:gd name="T28" fmla="*/ 0 w 70"/>
                  <a:gd name="T29"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10">
                    <a:moveTo>
                      <a:pt x="0" y="0"/>
                    </a:moveTo>
                    <a:lnTo>
                      <a:pt x="0" y="2"/>
                    </a:lnTo>
                    <a:lnTo>
                      <a:pt x="34" y="6"/>
                    </a:lnTo>
                    <a:lnTo>
                      <a:pt x="35" y="6"/>
                    </a:lnTo>
                    <a:lnTo>
                      <a:pt x="35" y="6"/>
                    </a:lnTo>
                    <a:lnTo>
                      <a:pt x="36" y="6"/>
                    </a:lnTo>
                    <a:lnTo>
                      <a:pt x="37" y="6"/>
                    </a:lnTo>
                    <a:lnTo>
                      <a:pt x="70" y="10"/>
                    </a:lnTo>
                    <a:lnTo>
                      <a:pt x="70" y="9"/>
                    </a:lnTo>
                    <a:lnTo>
                      <a:pt x="37" y="5"/>
                    </a:lnTo>
                    <a:lnTo>
                      <a:pt x="37" y="5"/>
                    </a:lnTo>
                    <a:lnTo>
                      <a:pt x="36" y="5"/>
                    </a:lnTo>
                    <a:lnTo>
                      <a:pt x="36" y="5"/>
                    </a:lnTo>
                    <a:lnTo>
                      <a:pt x="35" y="5"/>
                    </a:lnTo>
                    <a:lnTo>
                      <a:pt x="0" y="0"/>
                    </a:lnTo>
                    <a:close/>
                  </a:path>
                </a:pathLst>
              </a:custGeom>
              <a:solidFill>
                <a:srgbClr val="C9C7C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404" name="Freeform 702"/>
              <p:cNvSpPr/>
              <p:nvPr/>
            </p:nvSpPr>
            <p:spPr bwMode="auto">
              <a:xfrm>
                <a:off x="5171" y="1197"/>
                <a:ext cx="35" cy="5"/>
              </a:xfrm>
              <a:custGeom>
                <a:avLst/>
                <a:gdLst>
                  <a:gd name="T0" fmla="*/ 35 w 35"/>
                  <a:gd name="T1" fmla="*/ 5 h 5"/>
                  <a:gd name="T2" fmla="*/ 33 w 35"/>
                  <a:gd name="T3" fmla="*/ 4 h 5"/>
                  <a:gd name="T4" fmla="*/ 1 w 35"/>
                  <a:gd name="T5" fmla="*/ 0 h 5"/>
                  <a:gd name="T6" fmla="*/ 0 w 35"/>
                  <a:gd name="T7" fmla="*/ 0 h 5"/>
                  <a:gd name="T8" fmla="*/ 35 w 35"/>
                  <a:gd name="T9" fmla="*/ 5 h 5"/>
                </a:gdLst>
                <a:ahLst/>
                <a:cxnLst>
                  <a:cxn ang="0">
                    <a:pos x="T0" y="T1"/>
                  </a:cxn>
                  <a:cxn ang="0">
                    <a:pos x="T2" y="T3"/>
                  </a:cxn>
                  <a:cxn ang="0">
                    <a:pos x="T4" y="T5"/>
                  </a:cxn>
                  <a:cxn ang="0">
                    <a:pos x="T6" y="T7"/>
                  </a:cxn>
                  <a:cxn ang="0">
                    <a:pos x="T8" y="T9"/>
                  </a:cxn>
                </a:cxnLst>
                <a:rect l="0" t="0" r="r" b="b"/>
                <a:pathLst>
                  <a:path w="35" h="5">
                    <a:moveTo>
                      <a:pt x="35" y="5"/>
                    </a:moveTo>
                    <a:lnTo>
                      <a:pt x="33" y="4"/>
                    </a:lnTo>
                    <a:lnTo>
                      <a:pt x="1" y="0"/>
                    </a:lnTo>
                    <a:lnTo>
                      <a:pt x="0" y="0"/>
                    </a:lnTo>
                    <a:lnTo>
                      <a:pt x="35" y="5"/>
                    </a:lnTo>
                    <a:close/>
                  </a:path>
                </a:pathLst>
              </a:custGeom>
              <a:solidFill>
                <a:srgbClr val="58545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405" name="Freeform 703"/>
              <p:cNvSpPr/>
              <p:nvPr/>
            </p:nvSpPr>
            <p:spPr bwMode="auto">
              <a:xfrm>
                <a:off x="5103" y="1246"/>
                <a:ext cx="9" cy="5"/>
              </a:xfrm>
              <a:custGeom>
                <a:avLst/>
                <a:gdLst>
                  <a:gd name="T0" fmla="*/ 6 w 9"/>
                  <a:gd name="T1" fmla="*/ 5 h 5"/>
                  <a:gd name="T2" fmla="*/ 9 w 9"/>
                  <a:gd name="T3" fmla="*/ 4 h 5"/>
                  <a:gd name="T4" fmla="*/ 2 w 9"/>
                  <a:gd name="T5" fmla="*/ 0 h 5"/>
                  <a:gd name="T6" fmla="*/ 0 w 9"/>
                  <a:gd name="T7" fmla="*/ 1 h 5"/>
                  <a:gd name="T8" fmla="*/ 6 w 9"/>
                  <a:gd name="T9" fmla="*/ 5 h 5"/>
                </a:gdLst>
                <a:ahLst/>
                <a:cxnLst>
                  <a:cxn ang="0">
                    <a:pos x="T0" y="T1"/>
                  </a:cxn>
                  <a:cxn ang="0">
                    <a:pos x="T2" y="T3"/>
                  </a:cxn>
                  <a:cxn ang="0">
                    <a:pos x="T4" y="T5"/>
                  </a:cxn>
                  <a:cxn ang="0">
                    <a:pos x="T6" y="T7"/>
                  </a:cxn>
                  <a:cxn ang="0">
                    <a:pos x="T8" y="T9"/>
                  </a:cxn>
                </a:cxnLst>
                <a:rect l="0" t="0" r="r" b="b"/>
                <a:pathLst>
                  <a:path w="9" h="5">
                    <a:moveTo>
                      <a:pt x="6" y="5"/>
                    </a:moveTo>
                    <a:lnTo>
                      <a:pt x="9" y="4"/>
                    </a:lnTo>
                    <a:lnTo>
                      <a:pt x="2" y="0"/>
                    </a:lnTo>
                    <a:lnTo>
                      <a:pt x="0" y="1"/>
                    </a:lnTo>
                    <a:lnTo>
                      <a:pt x="6" y="5"/>
                    </a:lnTo>
                    <a:close/>
                  </a:path>
                </a:pathLst>
              </a:custGeom>
              <a:solidFill>
                <a:srgbClr val="B5331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406" name="Freeform 704"/>
              <p:cNvSpPr/>
              <p:nvPr/>
            </p:nvSpPr>
            <p:spPr bwMode="auto">
              <a:xfrm>
                <a:off x="5109" y="1250"/>
                <a:ext cx="3" cy="3"/>
              </a:xfrm>
              <a:custGeom>
                <a:avLst/>
                <a:gdLst>
                  <a:gd name="T0" fmla="*/ 0 w 3"/>
                  <a:gd name="T1" fmla="*/ 3 h 3"/>
                  <a:gd name="T2" fmla="*/ 2 w 3"/>
                  <a:gd name="T3" fmla="*/ 1 h 3"/>
                  <a:gd name="T4" fmla="*/ 3 w 3"/>
                  <a:gd name="T5" fmla="*/ 0 h 3"/>
                  <a:gd name="T6" fmla="*/ 0 w 3"/>
                  <a:gd name="T7" fmla="*/ 1 h 3"/>
                  <a:gd name="T8" fmla="*/ 0 w 3"/>
                  <a:gd name="T9" fmla="*/ 3 h 3"/>
                </a:gdLst>
                <a:ahLst/>
                <a:cxnLst>
                  <a:cxn ang="0">
                    <a:pos x="T0" y="T1"/>
                  </a:cxn>
                  <a:cxn ang="0">
                    <a:pos x="T2" y="T3"/>
                  </a:cxn>
                  <a:cxn ang="0">
                    <a:pos x="T4" y="T5"/>
                  </a:cxn>
                  <a:cxn ang="0">
                    <a:pos x="T6" y="T7"/>
                  </a:cxn>
                  <a:cxn ang="0">
                    <a:pos x="T8" y="T9"/>
                  </a:cxn>
                </a:cxnLst>
                <a:rect l="0" t="0" r="r" b="b"/>
                <a:pathLst>
                  <a:path w="3" h="3">
                    <a:moveTo>
                      <a:pt x="0" y="3"/>
                    </a:moveTo>
                    <a:lnTo>
                      <a:pt x="2" y="1"/>
                    </a:lnTo>
                    <a:lnTo>
                      <a:pt x="3" y="0"/>
                    </a:lnTo>
                    <a:lnTo>
                      <a:pt x="0" y="1"/>
                    </a:lnTo>
                    <a:lnTo>
                      <a:pt x="0" y="3"/>
                    </a:lnTo>
                    <a:close/>
                  </a:path>
                </a:pathLst>
              </a:custGeom>
              <a:solidFill>
                <a:srgbClr val="19300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407" name="Freeform 705"/>
              <p:cNvSpPr/>
              <p:nvPr/>
            </p:nvSpPr>
            <p:spPr bwMode="auto">
              <a:xfrm>
                <a:off x="5079" y="1224"/>
                <a:ext cx="2" cy="5"/>
              </a:xfrm>
              <a:custGeom>
                <a:avLst/>
                <a:gdLst>
                  <a:gd name="T0" fmla="*/ 0 w 2"/>
                  <a:gd name="T1" fmla="*/ 0 h 5"/>
                  <a:gd name="T2" fmla="*/ 0 w 2"/>
                  <a:gd name="T3" fmla="*/ 2 h 5"/>
                  <a:gd name="T4" fmla="*/ 2 w 2"/>
                  <a:gd name="T5" fmla="*/ 5 h 5"/>
                  <a:gd name="T6" fmla="*/ 2 w 2"/>
                  <a:gd name="T7" fmla="*/ 3 h 5"/>
                  <a:gd name="T8" fmla="*/ 0 w 2"/>
                  <a:gd name="T9" fmla="*/ 0 h 5"/>
                </a:gdLst>
                <a:ahLst/>
                <a:cxnLst>
                  <a:cxn ang="0">
                    <a:pos x="T0" y="T1"/>
                  </a:cxn>
                  <a:cxn ang="0">
                    <a:pos x="T2" y="T3"/>
                  </a:cxn>
                  <a:cxn ang="0">
                    <a:pos x="T4" y="T5"/>
                  </a:cxn>
                  <a:cxn ang="0">
                    <a:pos x="T6" y="T7"/>
                  </a:cxn>
                  <a:cxn ang="0">
                    <a:pos x="T8" y="T9"/>
                  </a:cxn>
                </a:cxnLst>
                <a:rect l="0" t="0" r="r" b="b"/>
                <a:pathLst>
                  <a:path w="2" h="5">
                    <a:moveTo>
                      <a:pt x="0" y="0"/>
                    </a:moveTo>
                    <a:cubicBezTo>
                      <a:pt x="0" y="2"/>
                      <a:pt x="0" y="2"/>
                      <a:pt x="0" y="2"/>
                    </a:cubicBezTo>
                    <a:cubicBezTo>
                      <a:pt x="0" y="3"/>
                      <a:pt x="1" y="4"/>
                      <a:pt x="2" y="5"/>
                    </a:cubicBezTo>
                    <a:cubicBezTo>
                      <a:pt x="2" y="3"/>
                      <a:pt x="2" y="3"/>
                      <a:pt x="2" y="3"/>
                    </a:cubicBezTo>
                    <a:cubicBezTo>
                      <a:pt x="1" y="2"/>
                      <a:pt x="0" y="1"/>
                      <a:pt x="0" y="0"/>
                    </a:cubicBezTo>
                    <a:close/>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408" name="Freeform 706"/>
              <p:cNvSpPr/>
              <p:nvPr/>
            </p:nvSpPr>
            <p:spPr bwMode="auto">
              <a:xfrm>
                <a:off x="5144" y="1129"/>
                <a:ext cx="70" cy="83"/>
              </a:xfrm>
              <a:custGeom>
                <a:avLst/>
                <a:gdLst>
                  <a:gd name="T0" fmla="*/ 11 w 70"/>
                  <a:gd name="T1" fmla="*/ 47 h 83"/>
                  <a:gd name="T2" fmla="*/ 27 w 70"/>
                  <a:gd name="T3" fmla="*/ 21 h 83"/>
                  <a:gd name="T4" fmla="*/ 43 w 70"/>
                  <a:gd name="T5" fmla="*/ 7 h 83"/>
                  <a:gd name="T6" fmla="*/ 62 w 70"/>
                  <a:gd name="T7" fmla="*/ 1 h 83"/>
                  <a:gd name="T8" fmla="*/ 63 w 70"/>
                  <a:gd name="T9" fmla="*/ 1 h 83"/>
                  <a:gd name="T10" fmla="*/ 70 w 70"/>
                  <a:gd name="T11" fmla="*/ 5 h 83"/>
                  <a:gd name="T12" fmla="*/ 69 w 70"/>
                  <a:gd name="T13" fmla="*/ 5 h 83"/>
                  <a:gd name="T14" fmla="*/ 50 w 70"/>
                  <a:gd name="T15" fmla="*/ 11 h 83"/>
                  <a:gd name="T16" fmla="*/ 34 w 70"/>
                  <a:gd name="T17" fmla="*/ 26 h 83"/>
                  <a:gd name="T18" fmla="*/ 19 w 70"/>
                  <a:gd name="T19" fmla="*/ 49 h 83"/>
                  <a:gd name="T20" fmla="*/ 8 w 70"/>
                  <a:gd name="T21" fmla="*/ 82 h 83"/>
                  <a:gd name="T22" fmla="*/ 8 w 70"/>
                  <a:gd name="T23" fmla="*/ 83 h 83"/>
                  <a:gd name="T24" fmla="*/ 2 w 70"/>
                  <a:gd name="T25" fmla="*/ 79 h 83"/>
                  <a:gd name="T26" fmla="*/ 11 w 70"/>
                  <a:gd name="T27" fmla="*/ 47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83">
                    <a:moveTo>
                      <a:pt x="11" y="47"/>
                    </a:moveTo>
                    <a:cubicBezTo>
                      <a:pt x="15" y="37"/>
                      <a:pt x="21" y="29"/>
                      <a:pt x="27" y="21"/>
                    </a:cubicBezTo>
                    <a:cubicBezTo>
                      <a:pt x="32" y="16"/>
                      <a:pt x="37" y="11"/>
                      <a:pt x="43" y="7"/>
                    </a:cubicBezTo>
                    <a:cubicBezTo>
                      <a:pt x="49" y="4"/>
                      <a:pt x="57" y="0"/>
                      <a:pt x="62" y="1"/>
                    </a:cubicBezTo>
                    <a:cubicBezTo>
                      <a:pt x="63" y="1"/>
                      <a:pt x="63" y="1"/>
                      <a:pt x="63" y="1"/>
                    </a:cubicBezTo>
                    <a:cubicBezTo>
                      <a:pt x="70" y="5"/>
                      <a:pt x="70" y="5"/>
                      <a:pt x="70" y="5"/>
                    </a:cubicBezTo>
                    <a:cubicBezTo>
                      <a:pt x="69" y="5"/>
                      <a:pt x="69" y="5"/>
                      <a:pt x="69" y="5"/>
                    </a:cubicBezTo>
                    <a:cubicBezTo>
                      <a:pt x="64" y="4"/>
                      <a:pt x="56" y="8"/>
                      <a:pt x="50" y="11"/>
                    </a:cubicBezTo>
                    <a:cubicBezTo>
                      <a:pt x="44" y="15"/>
                      <a:pt x="39" y="20"/>
                      <a:pt x="34" y="26"/>
                    </a:cubicBezTo>
                    <a:cubicBezTo>
                      <a:pt x="28" y="33"/>
                      <a:pt x="23" y="41"/>
                      <a:pt x="19" y="49"/>
                    </a:cubicBezTo>
                    <a:cubicBezTo>
                      <a:pt x="16" y="56"/>
                      <a:pt x="8" y="76"/>
                      <a:pt x="8" y="82"/>
                    </a:cubicBezTo>
                    <a:cubicBezTo>
                      <a:pt x="8" y="83"/>
                      <a:pt x="8" y="83"/>
                      <a:pt x="8" y="83"/>
                    </a:cubicBezTo>
                    <a:cubicBezTo>
                      <a:pt x="8" y="83"/>
                      <a:pt x="2" y="83"/>
                      <a:pt x="2" y="79"/>
                    </a:cubicBezTo>
                    <a:cubicBezTo>
                      <a:pt x="0" y="71"/>
                      <a:pt x="8" y="54"/>
                      <a:pt x="11" y="47"/>
                    </a:cubicBezTo>
                  </a:path>
                </a:pathLst>
              </a:custGeom>
              <a:solidFill>
                <a:srgbClr val="7C7C7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409" name="Freeform 707"/>
              <p:cNvSpPr/>
              <p:nvPr/>
            </p:nvSpPr>
            <p:spPr bwMode="auto">
              <a:xfrm>
                <a:off x="5152" y="1133"/>
                <a:ext cx="62" cy="79"/>
              </a:xfrm>
              <a:custGeom>
                <a:avLst/>
                <a:gdLst>
                  <a:gd name="T0" fmla="*/ 41 w 62"/>
                  <a:gd name="T1" fmla="*/ 7 h 79"/>
                  <a:gd name="T2" fmla="*/ 0 w 62"/>
                  <a:gd name="T3" fmla="*/ 78 h 79"/>
                  <a:gd name="T4" fmla="*/ 0 w 62"/>
                  <a:gd name="T5" fmla="*/ 79 h 79"/>
                  <a:gd name="T6" fmla="*/ 1 w 62"/>
                  <a:gd name="T7" fmla="*/ 79 h 79"/>
                  <a:gd name="T8" fmla="*/ 2 w 62"/>
                  <a:gd name="T9" fmla="*/ 76 h 79"/>
                  <a:gd name="T10" fmla="*/ 42 w 62"/>
                  <a:gd name="T11" fmla="*/ 10 h 79"/>
                  <a:gd name="T12" fmla="*/ 59 w 62"/>
                  <a:gd name="T13" fmla="*/ 3 h 79"/>
                  <a:gd name="T14" fmla="*/ 60 w 62"/>
                  <a:gd name="T15" fmla="*/ 3 h 79"/>
                  <a:gd name="T16" fmla="*/ 61 w 62"/>
                  <a:gd name="T17" fmla="*/ 2 h 79"/>
                  <a:gd name="T18" fmla="*/ 61 w 62"/>
                  <a:gd name="T19" fmla="*/ 1 h 79"/>
                  <a:gd name="T20" fmla="*/ 41 w 62"/>
                  <a:gd name="T21" fmla="*/ 7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2" h="79">
                    <a:moveTo>
                      <a:pt x="41" y="7"/>
                    </a:moveTo>
                    <a:cubicBezTo>
                      <a:pt x="20" y="20"/>
                      <a:pt x="2" y="56"/>
                      <a:pt x="0" y="78"/>
                    </a:cubicBezTo>
                    <a:cubicBezTo>
                      <a:pt x="0" y="79"/>
                      <a:pt x="0" y="79"/>
                      <a:pt x="0" y="79"/>
                    </a:cubicBezTo>
                    <a:cubicBezTo>
                      <a:pt x="1" y="79"/>
                      <a:pt x="1" y="79"/>
                      <a:pt x="1" y="79"/>
                    </a:cubicBezTo>
                    <a:cubicBezTo>
                      <a:pt x="1" y="78"/>
                      <a:pt x="2" y="77"/>
                      <a:pt x="2" y="76"/>
                    </a:cubicBezTo>
                    <a:cubicBezTo>
                      <a:pt x="9" y="48"/>
                      <a:pt x="25" y="20"/>
                      <a:pt x="42" y="10"/>
                    </a:cubicBezTo>
                    <a:cubicBezTo>
                      <a:pt x="48" y="7"/>
                      <a:pt x="54" y="4"/>
                      <a:pt x="59" y="3"/>
                    </a:cubicBezTo>
                    <a:cubicBezTo>
                      <a:pt x="59" y="3"/>
                      <a:pt x="60" y="3"/>
                      <a:pt x="60" y="3"/>
                    </a:cubicBezTo>
                    <a:cubicBezTo>
                      <a:pt x="61" y="3"/>
                      <a:pt x="61" y="2"/>
                      <a:pt x="61" y="2"/>
                    </a:cubicBezTo>
                    <a:cubicBezTo>
                      <a:pt x="62" y="1"/>
                      <a:pt x="62" y="1"/>
                      <a:pt x="61" y="1"/>
                    </a:cubicBezTo>
                    <a:cubicBezTo>
                      <a:pt x="56" y="0"/>
                      <a:pt x="48" y="4"/>
                      <a:pt x="41" y="7"/>
                    </a:cubicBezTo>
                  </a:path>
                </a:pathLst>
              </a:custGeom>
              <a:solidFill>
                <a:srgbClr val="BFC6C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410" name="Freeform 708"/>
              <p:cNvSpPr/>
              <p:nvPr/>
            </p:nvSpPr>
            <p:spPr bwMode="auto">
              <a:xfrm>
                <a:off x="5021" y="1216"/>
                <a:ext cx="6" cy="5"/>
              </a:xfrm>
              <a:custGeom>
                <a:avLst/>
                <a:gdLst>
                  <a:gd name="T0" fmla="*/ 0 w 6"/>
                  <a:gd name="T1" fmla="*/ 5 h 5"/>
                  <a:gd name="T2" fmla="*/ 5 w 6"/>
                  <a:gd name="T3" fmla="*/ 2 h 5"/>
                  <a:gd name="T4" fmla="*/ 6 w 6"/>
                  <a:gd name="T5" fmla="*/ 0 h 5"/>
                  <a:gd name="T6" fmla="*/ 2 w 6"/>
                  <a:gd name="T7" fmla="*/ 2 h 5"/>
                  <a:gd name="T8" fmla="*/ 0 w 6"/>
                  <a:gd name="T9" fmla="*/ 5 h 5"/>
                </a:gdLst>
                <a:ahLst/>
                <a:cxnLst>
                  <a:cxn ang="0">
                    <a:pos x="T0" y="T1"/>
                  </a:cxn>
                  <a:cxn ang="0">
                    <a:pos x="T2" y="T3"/>
                  </a:cxn>
                  <a:cxn ang="0">
                    <a:pos x="T4" y="T5"/>
                  </a:cxn>
                  <a:cxn ang="0">
                    <a:pos x="T6" y="T7"/>
                  </a:cxn>
                  <a:cxn ang="0">
                    <a:pos x="T8" y="T9"/>
                  </a:cxn>
                </a:cxnLst>
                <a:rect l="0" t="0" r="r" b="b"/>
                <a:pathLst>
                  <a:path w="6" h="5">
                    <a:moveTo>
                      <a:pt x="0" y="5"/>
                    </a:moveTo>
                    <a:cubicBezTo>
                      <a:pt x="5" y="2"/>
                      <a:pt x="5" y="2"/>
                      <a:pt x="5" y="2"/>
                    </a:cubicBezTo>
                    <a:cubicBezTo>
                      <a:pt x="5" y="1"/>
                      <a:pt x="5" y="0"/>
                      <a:pt x="6" y="0"/>
                    </a:cubicBezTo>
                    <a:cubicBezTo>
                      <a:pt x="2" y="2"/>
                      <a:pt x="2" y="2"/>
                      <a:pt x="2" y="2"/>
                    </a:cubicBezTo>
                    <a:cubicBezTo>
                      <a:pt x="1" y="3"/>
                      <a:pt x="0" y="4"/>
                      <a:pt x="0" y="5"/>
                    </a:cubicBezTo>
                    <a:close/>
                  </a:path>
                </a:pathLst>
              </a:custGeom>
              <a:solidFill>
                <a:srgbClr val="7C7C7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411" name="Freeform 709"/>
              <p:cNvSpPr/>
              <p:nvPr/>
            </p:nvSpPr>
            <p:spPr bwMode="auto">
              <a:xfrm>
                <a:off x="5020" y="1210"/>
                <a:ext cx="12" cy="5"/>
              </a:xfrm>
              <a:custGeom>
                <a:avLst/>
                <a:gdLst>
                  <a:gd name="T0" fmla="*/ 7 w 12"/>
                  <a:gd name="T1" fmla="*/ 5 h 5"/>
                  <a:gd name="T2" fmla="*/ 12 w 12"/>
                  <a:gd name="T3" fmla="*/ 2 h 5"/>
                  <a:gd name="T4" fmla="*/ 5 w 12"/>
                  <a:gd name="T5" fmla="*/ 1 h 5"/>
                  <a:gd name="T6" fmla="*/ 0 w 12"/>
                  <a:gd name="T7" fmla="*/ 4 h 5"/>
                  <a:gd name="T8" fmla="*/ 7 w 12"/>
                  <a:gd name="T9" fmla="*/ 5 h 5"/>
                </a:gdLst>
                <a:ahLst/>
                <a:cxnLst>
                  <a:cxn ang="0">
                    <a:pos x="T0" y="T1"/>
                  </a:cxn>
                  <a:cxn ang="0">
                    <a:pos x="T2" y="T3"/>
                  </a:cxn>
                  <a:cxn ang="0">
                    <a:pos x="T4" y="T5"/>
                  </a:cxn>
                  <a:cxn ang="0">
                    <a:pos x="T6" y="T7"/>
                  </a:cxn>
                  <a:cxn ang="0">
                    <a:pos x="T8" y="T9"/>
                  </a:cxn>
                </a:cxnLst>
                <a:rect l="0" t="0" r="r" b="b"/>
                <a:pathLst>
                  <a:path w="12" h="5">
                    <a:moveTo>
                      <a:pt x="7" y="5"/>
                    </a:moveTo>
                    <a:cubicBezTo>
                      <a:pt x="12" y="2"/>
                      <a:pt x="12" y="2"/>
                      <a:pt x="12" y="2"/>
                    </a:cubicBezTo>
                    <a:cubicBezTo>
                      <a:pt x="9" y="0"/>
                      <a:pt x="6" y="0"/>
                      <a:pt x="5" y="1"/>
                    </a:cubicBezTo>
                    <a:cubicBezTo>
                      <a:pt x="0" y="4"/>
                      <a:pt x="0" y="4"/>
                      <a:pt x="0" y="4"/>
                    </a:cubicBezTo>
                    <a:cubicBezTo>
                      <a:pt x="2" y="3"/>
                      <a:pt x="4" y="3"/>
                      <a:pt x="7" y="5"/>
                    </a:cubicBezTo>
                  </a:path>
                </a:pathLst>
              </a:custGeom>
              <a:solidFill>
                <a:srgbClr val="CECEC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412" name="Freeform 710"/>
              <p:cNvSpPr/>
              <p:nvPr/>
            </p:nvSpPr>
            <p:spPr bwMode="auto">
              <a:xfrm>
                <a:off x="5106" y="1148"/>
                <a:ext cx="36" cy="106"/>
              </a:xfrm>
              <a:custGeom>
                <a:avLst/>
                <a:gdLst>
                  <a:gd name="T0" fmla="*/ 36 w 36"/>
                  <a:gd name="T1" fmla="*/ 6 h 106"/>
                  <a:gd name="T2" fmla="*/ 26 w 36"/>
                  <a:gd name="T3" fmla="*/ 0 h 106"/>
                  <a:gd name="T4" fmla="*/ 0 w 36"/>
                  <a:gd name="T5" fmla="*/ 101 h 106"/>
                  <a:gd name="T6" fmla="*/ 10 w 36"/>
                  <a:gd name="T7" fmla="*/ 106 h 106"/>
                  <a:gd name="T8" fmla="*/ 36 w 36"/>
                  <a:gd name="T9" fmla="*/ 6 h 106"/>
                </a:gdLst>
                <a:ahLst/>
                <a:cxnLst>
                  <a:cxn ang="0">
                    <a:pos x="T0" y="T1"/>
                  </a:cxn>
                  <a:cxn ang="0">
                    <a:pos x="T2" y="T3"/>
                  </a:cxn>
                  <a:cxn ang="0">
                    <a:pos x="T4" y="T5"/>
                  </a:cxn>
                  <a:cxn ang="0">
                    <a:pos x="T6" y="T7"/>
                  </a:cxn>
                  <a:cxn ang="0">
                    <a:pos x="T8" y="T9"/>
                  </a:cxn>
                </a:cxnLst>
                <a:rect l="0" t="0" r="r" b="b"/>
                <a:pathLst>
                  <a:path w="36" h="106">
                    <a:moveTo>
                      <a:pt x="36" y="6"/>
                    </a:moveTo>
                    <a:lnTo>
                      <a:pt x="26" y="0"/>
                    </a:lnTo>
                    <a:lnTo>
                      <a:pt x="0" y="101"/>
                    </a:lnTo>
                    <a:lnTo>
                      <a:pt x="10" y="106"/>
                    </a:lnTo>
                    <a:lnTo>
                      <a:pt x="36" y="6"/>
                    </a:lnTo>
                    <a:close/>
                  </a:path>
                </a:pathLst>
              </a:custGeom>
              <a:solidFill>
                <a:srgbClr val="E55E2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413" name="Freeform 711"/>
              <p:cNvSpPr/>
              <p:nvPr/>
            </p:nvSpPr>
            <p:spPr bwMode="auto">
              <a:xfrm>
                <a:off x="5106" y="1148"/>
                <a:ext cx="36" cy="106"/>
              </a:xfrm>
              <a:custGeom>
                <a:avLst/>
                <a:gdLst>
                  <a:gd name="T0" fmla="*/ 36 w 36"/>
                  <a:gd name="T1" fmla="*/ 6 h 106"/>
                  <a:gd name="T2" fmla="*/ 26 w 36"/>
                  <a:gd name="T3" fmla="*/ 0 h 106"/>
                  <a:gd name="T4" fmla="*/ 0 w 36"/>
                  <a:gd name="T5" fmla="*/ 101 h 106"/>
                  <a:gd name="T6" fmla="*/ 10 w 36"/>
                  <a:gd name="T7" fmla="*/ 106 h 106"/>
                  <a:gd name="T8" fmla="*/ 36 w 36"/>
                  <a:gd name="T9" fmla="*/ 6 h 106"/>
                </a:gdLst>
                <a:ahLst/>
                <a:cxnLst>
                  <a:cxn ang="0">
                    <a:pos x="T0" y="T1"/>
                  </a:cxn>
                  <a:cxn ang="0">
                    <a:pos x="T2" y="T3"/>
                  </a:cxn>
                  <a:cxn ang="0">
                    <a:pos x="T4" y="T5"/>
                  </a:cxn>
                  <a:cxn ang="0">
                    <a:pos x="T6" y="T7"/>
                  </a:cxn>
                  <a:cxn ang="0">
                    <a:pos x="T8" y="T9"/>
                  </a:cxn>
                </a:cxnLst>
                <a:rect l="0" t="0" r="r" b="b"/>
                <a:pathLst>
                  <a:path w="36" h="106">
                    <a:moveTo>
                      <a:pt x="36" y="6"/>
                    </a:moveTo>
                    <a:lnTo>
                      <a:pt x="26" y="0"/>
                    </a:lnTo>
                    <a:lnTo>
                      <a:pt x="0" y="101"/>
                    </a:lnTo>
                    <a:lnTo>
                      <a:pt x="10" y="106"/>
                    </a:lnTo>
                    <a:lnTo>
                      <a:pt x="36" y="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414" name="Freeform 712"/>
              <p:cNvSpPr/>
              <p:nvPr/>
            </p:nvSpPr>
            <p:spPr bwMode="auto">
              <a:xfrm>
                <a:off x="5131" y="1134"/>
                <a:ext cx="15" cy="5"/>
              </a:xfrm>
              <a:custGeom>
                <a:avLst/>
                <a:gdLst>
                  <a:gd name="T0" fmla="*/ 15 w 15"/>
                  <a:gd name="T1" fmla="*/ 4 h 5"/>
                  <a:gd name="T2" fmla="*/ 7 w 15"/>
                  <a:gd name="T3" fmla="*/ 0 h 5"/>
                  <a:gd name="T4" fmla="*/ 0 w 15"/>
                  <a:gd name="T5" fmla="*/ 1 h 5"/>
                  <a:gd name="T6" fmla="*/ 8 w 15"/>
                  <a:gd name="T7" fmla="*/ 5 h 5"/>
                  <a:gd name="T8" fmla="*/ 15 w 15"/>
                  <a:gd name="T9" fmla="*/ 4 h 5"/>
                </a:gdLst>
                <a:ahLst/>
                <a:cxnLst>
                  <a:cxn ang="0">
                    <a:pos x="T0" y="T1"/>
                  </a:cxn>
                  <a:cxn ang="0">
                    <a:pos x="T2" y="T3"/>
                  </a:cxn>
                  <a:cxn ang="0">
                    <a:pos x="T4" y="T5"/>
                  </a:cxn>
                  <a:cxn ang="0">
                    <a:pos x="T6" y="T7"/>
                  </a:cxn>
                  <a:cxn ang="0">
                    <a:pos x="T8" y="T9"/>
                  </a:cxn>
                </a:cxnLst>
                <a:rect l="0" t="0" r="r" b="b"/>
                <a:pathLst>
                  <a:path w="15" h="5">
                    <a:moveTo>
                      <a:pt x="15" y="4"/>
                    </a:moveTo>
                    <a:lnTo>
                      <a:pt x="7" y="0"/>
                    </a:lnTo>
                    <a:lnTo>
                      <a:pt x="0" y="1"/>
                    </a:lnTo>
                    <a:lnTo>
                      <a:pt x="8" y="5"/>
                    </a:lnTo>
                    <a:lnTo>
                      <a:pt x="15" y="4"/>
                    </a:lnTo>
                    <a:close/>
                  </a:path>
                </a:pathLst>
              </a:custGeom>
              <a:solidFill>
                <a:srgbClr val="2E581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415" name="Freeform 713"/>
              <p:cNvSpPr/>
              <p:nvPr/>
            </p:nvSpPr>
            <p:spPr bwMode="auto">
              <a:xfrm>
                <a:off x="5128" y="1135"/>
                <a:ext cx="11" cy="14"/>
              </a:xfrm>
              <a:custGeom>
                <a:avLst/>
                <a:gdLst>
                  <a:gd name="T0" fmla="*/ 11 w 11"/>
                  <a:gd name="T1" fmla="*/ 4 h 14"/>
                  <a:gd name="T2" fmla="*/ 3 w 11"/>
                  <a:gd name="T3" fmla="*/ 0 h 14"/>
                  <a:gd name="T4" fmla="*/ 0 w 11"/>
                  <a:gd name="T5" fmla="*/ 14 h 14"/>
                  <a:gd name="T6" fmla="*/ 9 w 11"/>
                  <a:gd name="T7" fmla="*/ 13 h 14"/>
                  <a:gd name="T8" fmla="*/ 11 w 11"/>
                  <a:gd name="T9" fmla="*/ 4 h 14"/>
                </a:gdLst>
                <a:ahLst/>
                <a:cxnLst>
                  <a:cxn ang="0">
                    <a:pos x="T0" y="T1"/>
                  </a:cxn>
                  <a:cxn ang="0">
                    <a:pos x="T2" y="T3"/>
                  </a:cxn>
                  <a:cxn ang="0">
                    <a:pos x="T4" y="T5"/>
                  </a:cxn>
                  <a:cxn ang="0">
                    <a:pos x="T6" y="T7"/>
                  </a:cxn>
                  <a:cxn ang="0">
                    <a:pos x="T8" y="T9"/>
                  </a:cxn>
                </a:cxnLst>
                <a:rect l="0" t="0" r="r" b="b"/>
                <a:pathLst>
                  <a:path w="11" h="14">
                    <a:moveTo>
                      <a:pt x="11" y="4"/>
                    </a:moveTo>
                    <a:lnTo>
                      <a:pt x="3" y="0"/>
                    </a:lnTo>
                    <a:lnTo>
                      <a:pt x="0" y="14"/>
                    </a:lnTo>
                    <a:lnTo>
                      <a:pt x="9" y="13"/>
                    </a:lnTo>
                    <a:lnTo>
                      <a:pt x="11" y="4"/>
                    </a:lnTo>
                    <a:close/>
                  </a:path>
                </a:pathLst>
              </a:custGeom>
              <a:solidFill>
                <a:srgbClr val="E55E2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416" name="Freeform 714"/>
              <p:cNvSpPr/>
              <p:nvPr/>
            </p:nvSpPr>
            <p:spPr bwMode="auto">
              <a:xfrm>
                <a:off x="5128" y="1135"/>
                <a:ext cx="11" cy="14"/>
              </a:xfrm>
              <a:custGeom>
                <a:avLst/>
                <a:gdLst>
                  <a:gd name="T0" fmla="*/ 11 w 11"/>
                  <a:gd name="T1" fmla="*/ 4 h 14"/>
                  <a:gd name="T2" fmla="*/ 3 w 11"/>
                  <a:gd name="T3" fmla="*/ 0 h 14"/>
                  <a:gd name="T4" fmla="*/ 0 w 11"/>
                  <a:gd name="T5" fmla="*/ 14 h 14"/>
                  <a:gd name="T6" fmla="*/ 9 w 11"/>
                  <a:gd name="T7" fmla="*/ 13 h 14"/>
                  <a:gd name="T8" fmla="*/ 11 w 11"/>
                  <a:gd name="T9" fmla="*/ 4 h 14"/>
                </a:gdLst>
                <a:ahLst/>
                <a:cxnLst>
                  <a:cxn ang="0">
                    <a:pos x="T0" y="T1"/>
                  </a:cxn>
                  <a:cxn ang="0">
                    <a:pos x="T2" y="T3"/>
                  </a:cxn>
                  <a:cxn ang="0">
                    <a:pos x="T4" y="T5"/>
                  </a:cxn>
                  <a:cxn ang="0">
                    <a:pos x="T6" y="T7"/>
                  </a:cxn>
                  <a:cxn ang="0">
                    <a:pos x="T8" y="T9"/>
                  </a:cxn>
                </a:cxnLst>
                <a:rect l="0" t="0" r="r" b="b"/>
                <a:pathLst>
                  <a:path w="11" h="14">
                    <a:moveTo>
                      <a:pt x="11" y="4"/>
                    </a:moveTo>
                    <a:lnTo>
                      <a:pt x="3" y="0"/>
                    </a:lnTo>
                    <a:lnTo>
                      <a:pt x="0" y="14"/>
                    </a:lnTo>
                    <a:lnTo>
                      <a:pt x="9" y="13"/>
                    </a:lnTo>
                    <a:lnTo>
                      <a:pt x="11" y="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417" name="Freeform 715"/>
              <p:cNvSpPr/>
              <p:nvPr/>
            </p:nvSpPr>
            <p:spPr bwMode="auto">
              <a:xfrm>
                <a:off x="5034" y="1185"/>
                <a:ext cx="78" cy="87"/>
              </a:xfrm>
              <a:custGeom>
                <a:avLst/>
                <a:gdLst>
                  <a:gd name="T0" fmla="*/ 7 w 78"/>
                  <a:gd name="T1" fmla="*/ 5 h 87"/>
                  <a:gd name="T2" fmla="*/ 0 w 78"/>
                  <a:gd name="T3" fmla="*/ 0 h 87"/>
                  <a:gd name="T4" fmla="*/ 70 w 78"/>
                  <a:gd name="T5" fmla="*/ 83 h 87"/>
                  <a:gd name="T6" fmla="*/ 78 w 78"/>
                  <a:gd name="T7" fmla="*/ 87 h 87"/>
                  <a:gd name="T8" fmla="*/ 7 w 78"/>
                  <a:gd name="T9" fmla="*/ 5 h 87"/>
                </a:gdLst>
                <a:ahLst/>
                <a:cxnLst>
                  <a:cxn ang="0">
                    <a:pos x="T0" y="T1"/>
                  </a:cxn>
                  <a:cxn ang="0">
                    <a:pos x="T2" y="T3"/>
                  </a:cxn>
                  <a:cxn ang="0">
                    <a:pos x="T4" y="T5"/>
                  </a:cxn>
                  <a:cxn ang="0">
                    <a:pos x="T6" y="T7"/>
                  </a:cxn>
                  <a:cxn ang="0">
                    <a:pos x="T8" y="T9"/>
                  </a:cxn>
                </a:cxnLst>
                <a:rect l="0" t="0" r="r" b="b"/>
                <a:pathLst>
                  <a:path w="78" h="87">
                    <a:moveTo>
                      <a:pt x="7" y="5"/>
                    </a:moveTo>
                    <a:lnTo>
                      <a:pt x="0" y="0"/>
                    </a:lnTo>
                    <a:lnTo>
                      <a:pt x="70" y="83"/>
                    </a:lnTo>
                    <a:lnTo>
                      <a:pt x="78" y="87"/>
                    </a:lnTo>
                    <a:lnTo>
                      <a:pt x="7" y="5"/>
                    </a:lnTo>
                    <a:close/>
                  </a:path>
                </a:pathLst>
              </a:custGeom>
              <a:solidFill>
                <a:srgbClr val="E55E2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418" name="Freeform 716"/>
              <p:cNvSpPr/>
              <p:nvPr/>
            </p:nvSpPr>
            <p:spPr bwMode="auto">
              <a:xfrm>
                <a:off x="5034" y="1185"/>
                <a:ext cx="78" cy="87"/>
              </a:xfrm>
              <a:custGeom>
                <a:avLst/>
                <a:gdLst>
                  <a:gd name="T0" fmla="*/ 7 w 78"/>
                  <a:gd name="T1" fmla="*/ 5 h 87"/>
                  <a:gd name="T2" fmla="*/ 0 w 78"/>
                  <a:gd name="T3" fmla="*/ 0 h 87"/>
                  <a:gd name="T4" fmla="*/ 70 w 78"/>
                  <a:gd name="T5" fmla="*/ 83 h 87"/>
                  <a:gd name="T6" fmla="*/ 78 w 78"/>
                  <a:gd name="T7" fmla="*/ 87 h 87"/>
                  <a:gd name="T8" fmla="*/ 7 w 78"/>
                  <a:gd name="T9" fmla="*/ 5 h 87"/>
                </a:gdLst>
                <a:ahLst/>
                <a:cxnLst>
                  <a:cxn ang="0">
                    <a:pos x="T0" y="T1"/>
                  </a:cxn>
                  <a:cxn ang="0">
                    <a:pos x="T2" y="T3"/>
                  </a:cxn>
                  <a:cxn ang="0">
                    <a:pos x="T4" y="T5"/>
                  </a:cxn>
                  <a:cxn ang="0">
                    <a:pos x="T6" y="T7"/>
                  </a:cxn>
                  <a:cxn ang="0">
                    <a:pos x="T8" y="T9"/>
                  </a:cxn>
                </a:cxnLst>
                <a:rect l="0" t="0" r="r" b="b"/>
                <a:pathLst>
                  <a:path w="78" h="87">
                    <a:moveTo>
                      <a:pt x="7" y="5"/>
                    </a:moveTo>
                    <a:lnTo>
                      <a:pt x="0" y="0"/>
                    </a:lnTo>
                    <a:lnTo>
                      <a:pt x="70" y="83"/>
                    </a:lnTo>
                    <a:lnTo>
                      <a:pt x="78" y="87"/>
                    </a:lnTo>
                    <a:lnTo>
                      <a:pt x="7" y="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419" name="Freeform 717"/>
              <p:cNvSpPr/>
              <p:nvPr/>
            </p:nvSpPr>
            <p:spPr bwMode="auto">
              <a:xfrm>
                <a:off x="5037" y="1146"/>
                <a:ext cx="99" cy="28"/>
              </a:xfrm>
              <a:custGeom>
                <a:avLst/>
                <a:gdLst>
                  <a:gd name="T0" fmla="*/ 99 w 99"/>
                  <a:gd name="T1" fmla="*/ 4 h 28"/>
                  <a:gd name="T2" fmla="*/ 91 w 99"/>
                  <a:gd name="T3" fmla="*/ 0 h 28"/>
                  <a:gd name="T4" fmla="*/ 0 w 99"/>
                  <a:gd name="T5" fmla="*/ 23 h 28"/>
                  <a:gd name="T6" fmla="*/ 8 w 99"/>
                  <a:gd name="T7" fmla="*/ 28 h 28"/>
                  <a:gd name="T8" fmla="*/ 99 w 99"/>
                  <a:gd name="T9" fmla="*/ 4 h 28"/>
                </a:gdLst>
                <a:ahLst/>
                <a:cxnLst>
                  <a:cxn ang="0">
                    <a:pos x="T0" y="T1"/>
                  </a:cxn>
                  <a:cxn ang="0">
                    <a:pos x="T2" y="T3"/>
                  </a:cxn>
                  <a:cxn ang="0">
                    <a:pos x="T4" y="T5"/>
                  </a:cxn>
                  <a:cxn ang="0">
                    <a:pos x="T6" y="T7"/>
                  </a:cxn>
                  <a:cxn ang="0">
                    <a:pos x="T8" y="T9"/>
                  </a:cxn>
                </a:cxnLst>
                <a:rect l="0" t="0" r="r" b="b"/>
                <a:pathLst>
                  <a:path w="99" h="28">
                    <a:moveTo>
                      <a:pt x="99" y="4"/>
                    </a:moveTo>
                    <a:lnTo>
                      <a:pt x="91" y="0"/>
                    </a:lnTo>
                    <a:lnTo>
                      <a:pt x="0" y="23"/>
                    </a:lnTo>
                    <a:lnTo>
                      <a:pt x="8" y="28"/>
                    </a:lnTo>
                    <a:lnTo>
                      <a:pt x="99" y="4"/>
                    </a:lnTo>
                    <a:close/>
                  </a:path>
                </a:pathLst>
              </a:custGeom>
              <a:solidFill>
                <a:srgbClr val="E55E2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420" name="Freeform 718"/>
              <p:cNvSpPr/>
              <p:nvPr/>
            </p:nvSpPr>
            <p:spPr bwMode="auto">
              <a:xfrm>
                <a:off x="5037" y="1146"/>
                <a:ext cx="99" cy="28"/>
              </a:xfrm>
              <a:custGeom>
                <a:avLst/>
                <a:gdLst>
                  <a:gd name="T0" fmla="*/ 99 w 99"/>
                  <a:gd name="T1" fmla="*/ 4 h 28"/>
                  <a:gd name="T2" fmla="*/ 91 w 99"/>
                  <a:gd name="T3" fmla="*/ 0 h 28"/>
                  <a:gd name="T4" fmla="*/ 0 w 99"/>
                  <a:gd name="T5" fmla="*/ 23 h 28"/>
                  <a:gd name="T6" fmla="*/ 8 w 99"/>
                  <a:gd name="T7" fmla="*/ 28 h 28"/>
                  <a:gd name="T8" fmla="*/ 99 w 99"/>
                  <a:gd name="T9" fmla="*/ 4 h 28"/>
                </a:gdLst>
                <a:ahLst/>
                <a:cxnLst>
                  <a:cxn ang="0">
                    <a:pos x="T0" y="T1"/>
                  </a:cxn>
                  <a:cxn ang="0">
                    <a:pos x="T2" y="T3"/>
                  </a:cxn>
                  <a:cxn ang="0">
                    <a:pos x="T4" y="T5"/>
                  </a:cxn>
                  <a:cxn ang="0">
                    <a:pos x="T6" y="T7"/>
                  </a:cxn>
                  <a:cxn ang="0">
                    <a:pos x="T8" y="T9"/>
                  </a:cxn>
                </a:cxnLst>
                <a:rect l="0" t="0" r="r" b="b"/>
                <a:pathLst>
                  <a:path w="99" h="28">
                    <a:moveTo>
                      <a:pt x="99" y="4"/>
                    </a:moveTo>
                    <a:lnTo>
                      <a:pt x="91" y="0"/>
                    </a:lnTo>
                    <a:lnTo>
                      <a:pt x="0" y="23"/>
                    </a:lnTo>
                    <a:lnTo>
                      <a:pt x="8" y="28"/>
                    </a:lnTo>
                    <a:lnTo>
                      <a:pt x="99" y="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421" name="Freeform 719"/>
              <p:cNvSpPr/>
              <p:nvPr/>
            </p:nvSpPr>
            <p:spPr bwMode="auto">
              <a:xfrm>
                <a:off x="5034" y="1166"/>
                <a:ext cx="12" cy="24"/>
              </a:xfrm>
              <a:custGeom>
                <a:avLst/>
                <a:gdLst>
                  <a:gd name="T0" fmla="*/ 12 w 12"/>
                  <a:gd name="T1" fmla="*/ 5 h 24"/>
                  <a:gd name="T2" fmla="*/ 4 w 12"/>
                  <a:gd name="T3" fmla="*/ 0 h 24"/>
                  <a:gd name="T4" fmla="*/ 0 w 12"/>
                  <a:gd name="T5" fmla="*/ 19 h 24"/>
                  <a:gd name="T6" fmla="*/ 7 w 12"/>
                  <a:gd name="T7" fmla="*/ 24 h 24"/>
                  <a:gd name="T8" fmla="*/ 12 w 12"/>
                  <a:gd name="T9" fmla="*/ 5 h 24"/>
                </a:gdLst>
                <a:ahLst/>
                <a:cxnLst>
                  <a:cxn ang="0">
                    <a:pos x="T0" y="T1"/>
                  </a:cxn>
                  <a:cxn ang="0">
                    <a:pos x="T2" y="T3"/>
                  </a:cxn>
                  <a:cxn ang="0">
                    <a:pos x="T4" y="T5"/>
                  </a:cxn>
                  <a:cxn ang="0">
                    <a:pos x="T6" y="T7"/>
                  </a:cxn>
                  <a:cxn ang="0">
                    <a:pos x="T8" y="T9"/>
                  </a:cxn>
                </a:cxnLst>
                <a:rect l="0" t="0" r="r" b="b"/>
                <a:pathLst>
                  <a:path w="12" h="24">
                    <a:moveTo>
                      <a:pt x="12" y="5"/>
                    </a:moveTo>
                    <a:lnTo>
                      <a:pt x="4" y="0"/>
                    </a:lnTo>
                    <a:lnTo>
                      <a:pt x="0" y="19"/>
                    </a:lnTo>
                    <a:lnTo>
                      <a:pt x="7" y="24"/>
                    </a:lnTo>
                    <a:lnTo>
                      <a:pt x="12" y="5"/>
                    </a:lnTo>
                    <a:close/>
                  </a:path>
                </a:pathLst>
              </a:custGeom>
              <a:solidFill>
                <a:srgbClr val="3B721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422" name="Freeform 720"/>
              <p:cNvSpPr/>
              <p:nvPr/>
            </p:nvSpPr>
            <p:spPr bwMode="auto">
              <a:xfrm>
                <a:off x="5034" y="1166"/>
                <a:ext cx="12" cy="24"/>
              </a:xfrm>
              <a:custGeom>
                <a:avLst/>
                <a:gdLst>
                  <a:gd name="T0" fmla="*/ 12 w 12"/>
                  <a:gd name="T1" fmla="*/ 5 h 24"/>
                  <a:gd name="T2" fmla="*/ 4 w 12"/>
                  <a:gd name="T3" fmla="*/ 0 h 24"/>
                  <a:gd name="T4" fmla="*/ 0 w 12"/>
                  <a:gd name="T5" fmla="*/ 19 h 24"/>
                  <a:gd name="T6" fmla="*/ 7 w 12"/>
                  <a:gd name="T7" fmla="*/ 24 h 24"/>
                  <a:gd name="T8" fmla="*/ 12 w 12"/>
                  <a:gd name="T9" fmla="*/ 5 h 24"/>
                </a:gdLst>
                <a:ahLst/>
                <a:cxnLst>
                  <a:cxn ang="0">
                    <a:pos x="T0" y="T1"/>
                  </a:cxn>
                  <a:cxn ang="0">
                    <a:pos x="T2" y="T3"/>
                  </a:cxn>
                  <a:cxn ang="0">
                    <a:pos x="T4" y="T5"/>
                  </a:cxn>
                  <a:cxn ang="0">
                    <a:pos x="T6" y="T7"/>
                  </a:cxn>
                  <a:cxn ang="0">
                    <a:pos x="T8" y="T9"/>
                  </a:cxn>
                </a:cxnLst>
                <a:rect l="0" t="0" r="r" b="b"/>
                <a:pathLst>
                  <a:path w="12" h="24">
                    <a:moveTo>
                      <a:pt x="12" y="5"/>
                    </a:moveTo>
                    <a:lnTo>
                      <a:pt x="4" y="0"/>
                    </a:lnTo>
                    <a:lnTo>
                      <a:pt x="0" y="19"/>
                    </a:lnTo>
                    <a:lnTo>
                      <a:pt x="7" y="24"/>
                    </a:lnTo>
                    <a:lnTo>
                      <a:pt x="12" y="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423" name="Freeform 721"/>
              <p:cNvSpPr>
                <a:spLocks noEditPoints="1"/>
              </p:cNvSpPr>
              <p:nvPr/>
            </p:nvSpPr>
            <p:spPr bwMode="auto">
              <a:xfrm>
                <a:off x="5041" y="1138"/>
                <a:ext cx="105" cy="134"/>
              </a:xfrm>
              <a:custGeom>
                <a:avLst/>
                <a:gdLst>
                  <a:gd name="T0" fmla="*/ 96 w 105"/>
                  <a:gd name="T1" fmla="*/ 10 h 134"/>
                  <a:gd name="T2" fmla="*/ 98 w 105"/>
                  <a:gd name="T3" fmla="*/ 1 h 134"/>
                  <a:gd name="T4" fmla="*/ 105 w 105"/>
                  <a:gd name="T5" fmla="*/ 0 h 134"/>
                  <a:gd name="T6" fmla="*/ 71 w 105"/>
                  <a:gd name="T7" fmla="*/ 134 h 134"/>
                  <a:gd name="T8" fmla="*/ 0 w 105"/>
                  <a:gd name="T9" fmla="*/ 52 h 134"/>
                  <a:gd name="T10" fmla="*/ 5 w 105"/>
                  <a:gd name="T11" fmla="*/ 33 h 134"/>
                  <a:gd name="T12" fmla="*/ 96 w 105"/>
                  <a:gd name="T13" fmla="*/ 10 h 134"/>
                  <a:gd name="T14" fmla="*/ 68 w 105"/>
                  <a:gd name="T15" fmla="*/ 119 h 134"/>
                  <a:gd name="T16" fmla="*/ 94 w 105"/>
                  <a:gd name="T17" fmla="*/ 19 h 134"/>
                  <a:gd name="T18" fmla="*/ 9 w 105"/>
                  <a:gd name="T19" fmla="*/ 40 h 134"/>
                  <a:gd name="T20" fmla="*/ 8 w 105"/>
                  <a:gd name="T21" fmla="*/ 46 h 134"/>
                  <a:gd name="T22" fmla="*/ 68 w 105"/>
                  <a:gd name="T23" fmla="*/ 119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5" h="134">
                    <a:moveTo>
                      <a:pt x="96" y="10"/>
                    </a:moveTo>
                    <a:lnTo>
                      <a:pt x="98" y="1"/>
                    </a:lnTo>
                    <a:lnTo>
                      <a:pt x="105" y="0"/>
                    </a:lnTo>
                    <a:lnTo>
                      <a:pt x="71" y="134"/>
                    </a:lnTo>
                    <a:lnTo>
                      <a:pt x="0" y="52"/>
                    </a:lnTo>
                    <a:lnTo>
                      <a:pt x="5" y="33"/>
                    </a:lnTo>
                    <a:lnTo>
                      <a:pt x="96" y="10"/>
                    </a:lnTo>
                    <a:close/>
                    <a:moveTo>
                      <a:pt x="68" y="119"/>
                    </a:moveTo>
                    <a:lnTo>
                      <a:pt x="94" y="19"/>
                    </a:lnTo>
                    <a:lnTo>
                      <a:pt x="9" y="40"/>
                    </a:lnTo>
                    <a:lnTo>
                      <a:pt x="8" y="46"/>
                    </a:lnTo>
                    <a:lnTo>
                      <a:pt x="68" y="119"/>
                    </a:lnTo>
                    <a:close/>
                  </a:path>
                </a:pathLst>
              </a:custGeom>
              <a:solidFill>
                <a:srgbClr val="E55E2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424" name="Freeform 722"/>
              <p:cNvSpPr>
                <a:spLocks noEditPoints="1"/>
              </p:cNvSpPr>
              <p:nvPr/>
            </p:nvSpPr>
            <p:spPr bwMode="auto">
              <a:xfrm>
                <a:off x="5041" y="1138"/>
                <a:ext cx="105" cy="134"/>
              </a:xfrm>
              <a:custGeom>
                <a:avLst/>
                <a:gdLst>
                  <a:gd name="T0" fmla="*/ 96 w 105"/>
                  <a:gd name="T1" fmla="*/ 10 h 134"/>
                  <a:gd name="T2" fmla="*/ 98 w 105"/>
                  <a:gd name="T3" fmla="*/ 1 h 134"/>
                  <a:gd name="T4" fmla="*/ 105 w 105"/>
                  <a:gd name="T5" fmla="*/ 0 h 134"/>
                  <a:gd name="T6" fmla="*/ 71 w 105"/>
                  <a:gd name="T7" fmla="*/ 134 h 134"/>
                  <a:gd name="T8" fmla="*/ 0 w 105"/>
                  <a:gd name="T9" fmla="*/ 52 h 134"/>
                  <a:gd name="T10" fmla="*/ 5 w 105"/>
                  <a:gd name="T11" fmla="*/ 33 h 134"/>
                  <a:gd name="T12" fmla="*/ 96 w 105"/>
                  <a:gd name="T13" fmla="*/ 10 h 134"/>
                  <a:gd name="T14" fmla="*/ 68 w 105"/>
                  <a:gd name="T15" fmla="*/ 119 h 134"/>
                  <a:gd name="T16" fmla="*/ 94 w 105"/>
                  <a:gd name="T17" fmla="*/ 19 h 134"/>
                  <a:gd name="T18" fmla="*/ 9 w 105"/>
                  <a:gd name="T19" fmla="*/ 40 h 134"/>
                  <a:gd name="T20" fmla="*/ 8 w 105"/>
                  <a:gd name="T21" fmla="*/ 46 h 134"/>
                  <a:gd name="T22" fmla="*/ 68 w 105"/>
                  <a:gd name="T23" fmla="*/ 119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5" h="134">
                    <a:moveTo>
                      <a:pt x="96" y="10"/>
                    </a:moveTo>
                    <a:lnTo>
                      <a:pt x="98" y="1"/>
                    </a:lnTo>
                    <a:lnTo>
                      <a:pt x="105" y="0"/>
                    </a:lnTo>
                    <a:lnTo>
                      <a:pt x="71" y="134"/>
                    </a:lnTo>
                    <a:lnTo>
                      <a:pt x="0" y="52"/>
                    </a:lnTo>
                    <a:lnTo>
                      <a:pt x="5" y="33"/>
                    </a:lnTo>
                    <a:lnTo>
                      <a:pt x="96" y="10"/>
                    </a:lnTo>
                    <a:moveTo>
                      <a:pt x="68" y="119"/>
                    </a:moveTo>
                    <a:lnTo>
                      <a:pt x="94" y="19"/>
                    </a:lnTo>
                    <a:lnTo>
                      <a:pt x="9" y="40"/>
                    </a:lnTo>
                    <a:lnTo>
                      <a:pt x="8" y="46"/>
                    </a:lnTo>
                    <a:lnTo>
                      <a:pt x="68" y="11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425" name="Freeform 723"/>
              <p:cNvSpPr/>
              <p:nvPr/>
            </p:nvSpPr>
            <p:spPr bwMode="auto">
              <a:xfrm>
                <a:off x="5128" y="1135"/>
                <a:ext cx="18" cy="19"/>
              </a:xfrm>
              <a:custGeom>
                <a:avLst/>
                <a:gdLst>
                  <a:gd name="T0" fmla="*/ 3 w 18"/>
                  <a:gd name="T1" fmla="*/ 0 h 19"/>
                  <a:gd name="T2" fmla="*/ 0 w 18"/>
                  <a:gd name="T3" fmla="*/ 11 h 19"/>
                  <a:gd name="T4" fmla="*/ 1 w 18"/>
                  <a:gd name="T5" fmla="*/ 15 h 19"/>
                  <a:gd name="T6" fmla="*/ 12 w 18"/>
                  <a:gd name="T7" fmla="*/ 18 h 19"/>
                  <a:gd name="T8" fmla="*/ 15 w 18"/>
                  <a:gd name="T9" fmla="*/ 15 h 19"/>
                  <a:gd name="T10" fmla="*/ 18 w 18"/>
                  <a:gd name="T11" fmla="*/ 4 h 19"/>
                  <a:gd name="T12" fmla="*/ 15 w 18"/>
                  <a:gd name="T13" fmla="*/ 6 h 19"/>
                  <a:gd name="T14" fmla="*/ 4 w 18"/>
                  <a:gd name="T15" fmla="*/ 4 h 19"/>
                  <a:gd name="T16" fmla="*/ 3 w 18"/>
                  <a:gd name="T17"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19">
                    <a:moveTo>
                      <a:pt x="3" y="0"/>
                    </a:moveTo>
                    <a:cubicBezTo>
                      <a:pt x="0" y="11"/>
                      <a:pt x="0" y="11"/>
                      <a:pt x="0" y="11"/>
                    </a:cubicBezTo>
                    <a:cubicBezTo>
                      <a:pt x="0" y="12"/>
                      <a:pt x="0" y="14"/>
                      <a:pt x="1" y="15"/>
                    </a:cubicBezTo>
                    <a:cubicBezTo>
                      <a:pt x="4" y="17"/>
                      <a:pt x="8" y="19"/>
                      <a:pt x="12" y="18"/>
                    </a:cubicBezTo>
                    <a:cubicBezTo>
                      <a:pt x="13" y="17"/>
                      <a:pt x="14" y="16"/>
                      <a:pt x="15" y="15"/>
                    </a:cubicBezTo>
                    <a:cubicBezTo>
                      <a:pt x="18" y="4"/>
                      <a:pt x="18" y="4"/>
                      <a:pt x="18" y="4"/>
                    </a:cubicBezTo>
                    <a:cubicBezTo>
                      <a:pt x="17" y="5"/>
                      <a:pt x="16" y="6"/>
                      <a:pt x="15" y="6"/>
                    </a:cubicBezTo>
                    <a:cubicBezTo>
                      <a:pt x="11" y="7"/>
                      <a:pt x="7" y="6"/>
                      <a:pt x="4" y="4"/>
                    </a:cubicBezTo>
                    <a:cubicBezTo>
                      <a:pt x="3" y="2"/>
                      <a:pt x="2" y="1"/>
                      <a:pt x="3" y="0"/>
                    </a:cubicBezTo>
                  </a:path>
                </a:pathLst>
              </a:custGeom>
              <a:solidFill>
                <a:srgbClr val="E55E2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426" name="Freeform 724"/>
              <p:cNvSpPr/>
              <p:nvPr/>
            </p:nvSpPr>
            <p:spPr bwMode="auto">
              <a:xfrm>
                <a:off x="5130" y="1132"/>
                <a:ext cx="17" cy="10"/>
              </a:xfrm>
              <a:custGeom>
                <a:avLst/>
                <a:gdLst>
                  <a:gd name="T0" fmla="*/ 4 w 17"/>
                  <a:gd name="T1" fmla="*/ 0 h 10"/>
                  <a:gd name="T2" fmla="*/ 2 w 17"/>
                  <a:gd name="T3" fmla="*/ 7 h 10"/>
                  <a:gd name="T4" fmla="*/ 13 w 17"/>
                  <a:gd name="T5" fmla="*/ 9 h 10"/>
                  <a:gd name="T6" fmla="*/ 14 w 17"/>
                  <a:gd name="T7" fmla="*/ 3 h 10"/>
                  <a:gd name="T8" fmla="*/ 4 w 17"/>
                  <a:gd name="T9" fmla="*/ 0 h 10"/>
                </a:gdLst>
                <a:ahLst/>
                <a:cxnLst>
                  <a:cxn ang="0">
                    <a:pos x="T0" y="T1"/>
                  </a:cxn>
                  <a:cxn ang="0">
                    <a:pos x="T2" y="T3"/>
                  </a:cxn>
                  <a:cxn ang="0">
                    <a:pos x="T4" y="T5"/>
                  </a:cxn>
                  <a:cxn ang="0">
                    <a:pos x="T6" y="T7"/>
                  </a:cxn>
                  <a:cxn ang="0">
                    <a:pos x="T8" y="T9"/>
                  </a:cxn>
                </a:cxnLst>
                <a:rect l="0" t="0" r="r" b="b"/>
                <a:pathLst>
                  <a:path w="17" h="10">
                    <a:moveTo>
                      <a:pt x="4" y="0"/>
                    </a:moveTo>
                    <a:cubicBezTo>
                      <a:pt x="0" y="1"/>
                      <a:pt x="0" y="4"/>
                      <a:pt x="2" y="7"/>
                    </a:cubicBezTo>
                    <a:cubicBezTo>
                      <a:pt x="5" y="9"/>
                      <a:pt x="9" y="10"/>
                      <a:pt x="13" y="9"/>
                    </a:cubicBezTo>
                    <a:cubicBezTo>
                      <a:pt x="16" y="8"/>
                      <a:pt x="17" y="6"/>
                      <a:pt x="14" y="3"/>
                    </a:cubicBezTo>
                    <a:cubicBezTo>
                      <a:pt x="12" y="1"/>
                      <a:pt x="7" y="0"/>
                      <a:pt x="4" y="0"/>
                    </a:cubicBezTo>
                  </a:path>
                </a:pathLst>
              </a:custGeom>
              <a:solidFill>
                <a:srgbClr val="CC431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427" name="Freeform 725"/>
              <p:cNvSpPr/>
              <p:nvPr/>
            </p:nvSpPr>
            <p:spPr bwMode="auto">
              <a:xfrm>
                <a:off x="5135" y="1128"/>
                <a:ext cx="8" cy="11"/>
              </a:xfrm>
              <a:custGeom>
                <a:avLst/>
                <a:gdLst>
                  <a:gd name="T0" fmla="*/ 2 w 8"/>
                  <a:gd name="T1" fmla="*/ 0 h 11"/>
                  <a:gd name="T2" fmla="*/ 0 w 8"/>
                  <a:gd name="T3" fmla="*/ 7 h 11"/>
                  <a:gd name="T4" fmla="*/ 0 w 8"/>
                  <a:gd name="T5" fmla="*/ 9 h 11"/>
                  <a:gd name="T6" fmla="*/ 5 w 8"/>
                  <a:gd name="T7" fmla="*/ 10 h 11"/>
                  <a:gd name="T8" fmla="*/ 6 w 8"/>
                  <a:gd name="T9" fmla="*/ 9 h 11"/>
                  <a:gd name="T10" fmla="*/ 8 w 8"/>
                  <a:gd name="T11" fmla="*/ 1 h 11"/>
                  <a:gd name="T12" fmla="*/ 7 w 8"/>
                  <a:gd name="T13" fmla="*/ 2 h 11"/>
                  <a:gd name="T14" fmla="*/ 2 w 8"/>
                  <a:gd name="T15" fmla="*/ 1 h 11"/>
                  <a:gd name="T16" fmla="*/ 2 w 8"/>
                  <a:gd name="T17"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11">
                    <a:moveTo>
                      <a:pt x="2" y="0"/>
                    </a:moveTo>
                    <a:cubicBezTo>
                      <a:pt x="0" y="7"/>
                      <a:pt x="0" y="7"/>
                      <a:pt x="0" y="7"/>
                    </a:cubicBezTo>
                    <a:cubicBezTo>
                      <a:pt x="0" y="8"/>
                      <a:pt x="0" y="9"/>
                      <a:pt x="0" y="9"/>
                    </a:cubicBezTo>
                    <a:cubicBezTo>
                      <a:pt x="1" y="10"/>
                      <a:pt x="4" y="11"/>
                      <a:pt x="5" y="10"/>
                    </a:cubicBezTo>
                    <a:cubicBezTo>
                      <a:pt x="6" y="10"/>
                      <a:pt x="6" y="10"/>
                      <a:pt x="6" y="9"/>
                    </a:cubicBezTo>
                    <a:cubicBezTo>
                      <a:pt x="8" y="1"/>
                      <a:pt x="8" y="1"/>
                      <a:pt x="8" y="1"/>
                    </a:cubicBezTo>
                    <a:cubicBezTo>
                      <a:pt x="8" y="2"/>
                      <a:pt x="8" y="2"/>
                      <a:pt x="7" y="2"/>
                    </a:cubicBezTo>
                    <a:cubicBezTo>
                      <a:pt x="6" y="3"/>
                      <a:pt x="3" y="2"/>
                      <a:pt x="2" y="1"/>
                    </a:cubicBezTo>
                    <a:cubicBezTo>
                      <a:pt x="2" y="1"/>
                      <a:pt x="2" y="0"/>
                      <a:pt x="2" y="0"/>
                    </a:cubicBezTo>
                  </a:path>
                </a:pathLst>
              </a:custGeom>
              <a:solidFill>
                <a:srgbClr val="7C7C7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428" name="Freeform 726"/>
              <p:cNvSpPr/>
              <p:nvPr/>
            </p:nvSpPr>
            <p:spPr bwMode="auto">
              <a:xfrm>
                <a:off x="5136" y="1126"/>
                <a:ext cx="8" cy="5"/>
              </a:xfrm>
              <a:custGeom>
                <a:avLst/>
                <a:gdLst>
                  <a:gd name="T0" fmla="*/ 2 w 8"/>
                  <a:gd name="T1" fmla="*/ 0 h 5"/>
                  <a:gd name="T2" fmla="*/ 1 w 8"/>
                  <a:gd name="T3" fmla="*/ 3 h 5"/>
                  <a:gd name="T4" fmla="*/ 6 w 8"/>
                  <a:gd name="T5" fmla="*/ 4 h 5"/>
                  <a:gd name="T6" fmla="*/ 7 w 8"/>
                  <a:gd name="T7" fmla="*/ 2 h 5"/>
                  <a:gd name="T8" fmla="*/ 2 w 8"/>
                  <a:gd name="T9" fmla="*/ 0 h 5"/>
                </a:gdLst>
                <a:ahLst/>
                <a:cxnLst>
                  <a:cxn ang="0">
                    <a:pos x="T0" y="T1"/>
                  </a:cxn>
                  <a:cxn ang="0">
                    <a:pos x="T2" y="T3"/>
                  </a:cxn>
                  <a:cxn ang="0">
                    <a:pos x="T4" y="T5"/>
                  </a:cxn>
                  <a:cxn ang="0">
                    <a:pos x="T6" y="T7"/>
                  </a:cxn>
                  <a:cxn ang="0">
                    <a:pos x="T8" y="T9"/>
                  </a:cxn>
                </a:cxnLst>
                <a:rect l="0" t="0" r="r" b="b"/>
                <a:pathLst>
                  <a:path w="8" h="5">
                    <a:moveTo>
                      <a:pt x="2" y="0"/>
                    </a:moveTo>
                    <a:cubicBezTo>
                      <a:pt x="1" y="1"/>
                      <a:pt x="0" y="2"/>
                      <a:pt x="1" y="3"/>
                    </a:cubicBezTo>
                    <a:cubicBezTo>
                      <a:pt x="2" y="4"/>
                      <a:pt x="5" y="5"/>
                      <a:pt x="6" y="4"/>
                    </a:cubicBezTo>
                    <a:cubicBezTo>
                      <a:pt x="8" y="4"/>
                      <a:pt x="8" y="3"/>
                      <a:pt x="7" y="2"/>
                    </a:cubicBezTo>
                    <a:cubicBezTo>
                      <a:pt x="6" y="1"/>
                      <a:pt x="4" y="0"/>
                      <a:pt x="2" y="0"/>
                    </a:cubicBezTo>
                  </a:path>
                </a:pathLst>
              </a:custGeom>
              <a:solidFill>
                <a:srgbClr val="7C7C7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429" name="Freeform 727"/>
              <p:cNvSpPr/>
              <p:nvPr/>
            </p:nvSpPr>
            <p:spPr bwMode="auto">
              <a:xfrm>
                <a:off x="5015" y="1293"/>
                <a:ext cx="6" cy="3"/>
              </a:xfrm>
              <a:custGeom>
                <a:avLst/>
                <a:gdLst>
                  <a:gd name="T0" fmla="*/ 6 w 6"/>
                  <a:gd name="T1" fmla="*/ 3 h 3"/>
                  <a:gd name="T2" fmla="*/ 2 w 6"/>
                  <a:gd name="T3" fmla="*/ 0 h 3"/>
                  <a:gd name="T4" fmla="*/ 0 w 6"/>
                  <a:gd name="T5" fmla="*/ 0 h 3"/>
                  <a:gd name="T6" fmla="*/ 4 w 6"/>
                  <a:gd name="T7" fmla="*/ 3 h 3"/>
                  <a:gd name="T8" fmla="*/ 6 w 6"/>
                  <a:gd name="T9" fmla="*/ 3 h 3"/>
                </a:gdLst>
                <a:ahLst/>
                <a:cxnLst>
                  <a:cxn ang="0">
                    <a:pos x="T0" y="T1"/>
                  </a:cxn>
                  <a:cxn ang="0">
                    <a:pos x="T2" y="T3"/>
                  </a:cxn>
                  <a:cxn ang="0">
                    <a:pos x="T4" y="T5"/>
                  </a:cxn>
                  <a:cxn ang="0">
                    <a:pos x="T6" y="T7"/>
                  </a:cxn>
                  <a:cxn ang="0">
                    <a:pos x="T8" y="T9"/>
                  </a:cxn>
                </a:cxnLst>
                <a:rect l="0" t="0" r="r" b="b"/>
                <a:pathLst>
                  <a:path w="6" h="3">
                    <a:moveTo>
                      <a:pt x="6" y="3"/>
                    </a:moveTo>
                    <a:cubicBezTo>
                      <a:pt x="2" y="0"/>
                      <a:pt x="2" y="0"/>
                      <a:pt x="2" y="0"/>
                    </a:cubicBezTo>
                    <a:cubicBezTo>
                      <a:pt x="2" y="0"/>
                      <a:pt x="1" y="0"/>
                      <a:pt x="0" y="0"/>
                    </a:cubicBezTo>
                    <a:cubicBezTo>
                      <a:pt x="4" y="3"/>
                      <a:pt x="4" y="3"/>
                      <a:pt x="4" y="3"/>
                    </a:cubicBezTo>
                    <a:cubicBezTo>
                      <a:pt x="5" y="2"/>
                      <a:pt x="5" y="2"/>
                      <a:pt x="6" y="3"/>
                    </a:cubicBezTo>
                    <a:close/>
                  </a:path>
                </a:pathLst>
              </a:custGeom>
              <a:solidFill>
                <a:srgbClr val="23242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430" name="Freeform 728"/>
              <p:cNvSpPr/>
              <p:nvPr/>
            </p:nvSpPr>
            <p:spPr bwMode="auto">
              <a:xfrm>
                <a:off x="5014" y="1293"/>
                <a:ext cx="5" cy="4"/>
              </a:xfrm>
              <a:custGeom>
                <a:avLst/>
                <a:gdLst>
                  <a:gd name="T0" fmla="*/ 5 w 5"/>
                  <a:gd name="T1" fmla="*/ 3 h 4"/>
                  <a:gd name="T2" fmla="*/ 1 w 5"/>
                  <a:gd name="T3" fmla="*/ 0 h 4"/>
                  <a:gd name="T4" fmla="*/ 0 w 5"/>
                  <a:gd name="T5" fmla="*/ 1 h 4"/>
                  <a:gd name="T6" fmla="*/ 3 w 5"/>
                  <a:gd name="T7" fmla="*/ 4 h 4"/>
                  <a:gd name="T8" fmla="*/ 5 w 5"/>
                  <a:gd name="T9" fmla="*/ 3 h 4"/>
                </a:gdLst>
                <a:ahLst/>
                <a:cxnLst>
                  <a:cxn ang="0">
                    <a:pos x="T0" y="T1"/>
                  </a:cxn>
                  <a:cxn ang="0">
                    <a:pos x="T2" y="T3"/>
                  </a:cxn>
                  <a:cxn ang="0">
                    <a:pos x="T4" y="T5"/>
                  </a:cxn>
                  <a:cxn ang="0">
                    <a:pos x="T6" y="T7"/>
                  </a:cxn>
                  <a:cxn ang="0">
                    <a:pos x="T8" y="T9"/>
                  </a:cxn>
                </a:cxnLst>
                <a:rect l="0" t="0" r="r" b="b"/>
                <a:pathLst>
                  <a:path w="5" h="4">
                    <a:moveTo>
                      <a:pt x="5" y="3"/>
                    </a:moveTo>
                    <a:cubicBezTo>
                      <a:pt x="1" y="0"/>
                      <a:pt x="1" y="0"/>
                      <a:pt x="1" y="0"/>
                    </a:cubicBezTo>
                    <a:cubicBezTo>
                      <a:pt x="1" y="1"/>
                      <a:pt x="0" y="1"/>
                      <a:pt x="0" y="1"/>
                    </a:cubicBezTo>
                    <a:cubicBezTo>
                      <a:pt x="3" y="4"/>
                      <a:pt x="3" y="4"/>
                      <a:pt x="3" y="4"/>
                    </a:cubicBezTo>
                    <a:cubicBezTo>
                      <a:pt x="4" y="3"/>
                      <a:pt x="4" y="3"/>
                      <a:pt x="5" y="3"/>
                    </a:cubicBezTo>
                    <a:close/>
                  </a:path>
                </a:pathLst>
              </a:custGeom>
              <a:solidFill>
                <a:srgbClr val="23242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431" name="Freeform 729"/>
              <p:cNvSpPr/>
              <p:nvPr/>
            </p:nvSpPr>
            <p:spPr bwMode="auto">
              <a:xfrm>
                <a:off x="5013" y="1294"/>
                <a:ext cx="4" cy="5"/>
              </a:xfrm>
              <a:custGeom>
                <a:avLst/>
                <a:gdLst>
                  <a:gd name="T0" fmla="*/ 4 w 4"/>
                  <a:gd name="T1" fmla="*/ 3 h 5"/>
                  <a:gd name="T2" fmla="*/ 1 w 4"/>
                  <a:gd name="T3" fmla="*/ 0 h 5"/>
                  <a:gd name="T4" fmla="*/ 0 w 4"/>
                  <a:gd name="T5" fmla="*/ 2 h 5"/>
                  <a:gd name="T6" fmla="*/ 3 w 4"/>
                  <a:gd name="T7" fmla="*/ 5 h 5"/>
                  <a:gd name="T8" fmla="*/ 4 w 4"/>
                  <a:gd name="T9" fmla="*/ 3 h 5"/>
                </a:gdLst>
                <a:ahLst/>
                <a:cxnLst>
                  <a:cxn ang="0">
                    <a:pos x="T0" y="T1"/>
                  </a:cxn>
                  <a:cxn ang="0">
                    <a:pos x="T2" y="T3"/>
                  </a:cxn>
                  <a:cxn ang="0">
                    <a:pos x="T4" y="T5"/>
                  </a:cxn>
                  <a:cxn ang="0">
                    <a:pos x="T6" y="T7"/>
                  </a:cxn>
                  <a:cxn ang="0">
                    <a:pos x="T8" y="T9"/>
                  </a:cxn>
                </a:cxnLst>
                <a:rect l="0" t="0" r="r" b="b"/>
                <a:pathLst>
                  <a:path w="4" h="5">
                    <a:moveTo>
                      <a:pt x="4" y="3"/>
                    </a:moveTo>
                    <a:cubicBezTo>
                      <a:pt x="1" y="0"/>
                      <a:pt x="1" y="0"/>
                      <a:pt x="1" y="0"/>
                    </a:cubicBezTo>
                    <a:cubicBezTo>
                      <a:pt x="0" y="1"/>
                      <a:pt x="0" y="2"/>
                      <a:pt x="0" y="2"/>
                    </a:cubicBezTo>
                    <a:cubicBezTo>
                      <a:pt x="3" y="5"/>
                      <a:pt x="3" y="5"/>
                      <a:pt x="3" y="5"/>
                    </a:cubicBezTo>
                    <a:cubicBezTo>
                      <a:pt x="4" y="4"/>
                      <a:pt x="4" y="3"/>
                      <a:pt x="4" y="3"/>
                    </a:cubicBezTo>
                    <a:close/>
                  </a:path>
                </a:pathLst>
              </a:custGeom>
              <a:solidFill>
                <a:srgbClr val="23242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432" name="Freeform 730"/>
              <p:cNvSpPr/>
              <p:nvPr/>
            </p:nvSpPr>
            <p:spPr bwMode="auto">
              <a:xfrm>
                <a:off x="5012" y="1296"/>
                <a:ext cx="5" cy="7"/>
              </a:xfrm>
              <a:custGeom>
                <a:avLst/>
                <a:gdLst>
                  <a:gd name="T0" fmla="*/ 4 w 5"/>
                  <a:gd name="T1" fmla="*/ 3 h 7"/>
                  <a:gd name="T2" fmla="*/ 1 w 5"/>
                  <a:gd name="T3" fmla="*/ 0 h 7"/>
                  <a:gd name="T4" fmla="*/ 0 w 5"/>
                  <a:gd name="T5" fmla="*/ 2 h 7"/>
                  <a:gd name="T6" fmla="*/ 1 w 5"/>
                  <a:gd name="T7" fmla="*/ 4 h 7"/>
                  <a:gd name="T8" fmla="*/ 5 w 5"/>
                  <a:gd name="T9" fmla="*/ 7 h 7"/>
                  <a:gd name="T10" fmla="*/ 4 w 5"/>
                  <a:gd name="T11" fmla="*/ 5 h 7"/>
                  <a:gd name="T12" fmla="*/ 4 w 5"/>
                  <a:gd name="T13" fmla="*/ 3 h 7"/>
                </a:gdLst>
                <a:ahLst/>
                <a:cxnLst>
                  <a:cxn ang="0">
                    <a:pos x="T0" y="T1"/>
                  </a:cxn>
                  <a:cxn ang="0">
                    <a:pos x="T2" y="T3"/>
                  </a:cxn>
                  <a:cxn ang="0">
                    <a:pos x="T4" y="T5"/>
                  </a:cxn>
                  <a:cxn ang="0">
                    <a:pos x="T6" y="T7"/>
                  </a:cxn>
                  <a:cxn ang="0">
                    <a:pos x="T8" y="T9"/>
                  </a:cxn>
                  <a:cxn ang="0">
                    <a:pos x="T10" y="T11"/>
                  </a:cxn>
                  <a:cxn ang="0">
                    <a:pos x="T12" y="T13"/>
                  </a:cxn>
                </a:cxnLst>
                <a:rect l="0" t="0" r="r" b="b"/>
                <a:pathLst>
                  <a:path w="5" h="7">
                    <a:moveTo>
                      <a:pt x="4" y="3"/>
                    </a:moveTo>
                    <a:cubicBezTo>
                      <a:pt x="1" y="0"/>
                      <a:pt x="1" y="0"/>
                      <a:pt x="1" y="0"/>
                    </a:cubicBezTo>
                    <a:cubicBezTo>
                      <a:pt x="0" y="1"/>
                      <a:pt x="0" y="2"/>
                      <a:pt x="0" y="2"/>
                    </a:cubicBezTo>
                    <a:cubicBezTo>
                      <a:pt x="0" y="3"/>
                      <a:pt x="1" y="4"/>
                      <a:pt x="1" y="4"/>
                    </a:cubicBezTo>
                    <a:cubicBezTo>
                      <a:pt x="5" y="7"/>
                      <a:pt x="5" y="7"/>
                      <a:pt x="5" y="7"/>
                    </a:cubicBezTo>
                    <a:cubicBezTo>
                      <a:pt x="4" y="6"/>
                      <a:pt x="4" y="6"/>
                      <a:pt x="4" y="5"/>
                    </a:cubicBezTo>
                    <a:cubicBezTo>
                      <a:pt x="4" y="4"/>
                      <a:pt x="4" y="3"/>
                      <a:pt x="4" y="3"/>
                    </a:cubicBezTo>
                    <a:close/>
                  </a:path>
                </a:pathLst>
              </a:custGeom>
              <a:solidFill>
                <a:srgbClr val="23242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433" name="Freeform 731"/>
              <p:cNvSpPr/>
              <p:nvPr/>
            </p:nvSpPr>
            <p:spPr bwMode="auto">
              <a:xfrm>
                <a:off x="5016" y="1295"/>
                <a:ext cx="6" cy="8"/>
              </a:xfrm>
              <a:custGeom>
                <a:avLst/>
                <a:gdLst>
                  <a:gd name="T0" fmla="*/ 3 w 6"/>
                  <a:gd name="T1" fmla="*/ 1 h 8"/>
                  <a:gd name="T2" fmla="*/ 0 w 6"/>
                  <a:gd name="T3" fmla="*/ 6 h 8"/>
                  <a:gd name="T4" fmla="*/ 3 w 6"/>
                  <a:gd name="T5" fmla="*/ 7 h 8"/>
                  <a:gd name="T6" fmla="*/ 6 w 6"/>
                  <a:gd name="T7" fmla="*/ 2 h 8"/>
                  <a:gd name="T8" fmla="*/ 3 w 6"/>
                  <a:gd name="T9" fmla="*/ 1 h 8"/>
                </a:gdLst>
                <a:ahLst/>
                <a:cxnLst>
                  <a:cxn ang="0">
                    <a:pos x="T0" y="T1"/>
                  </a:cxn>
                  <a:cxn ang="0">
                    <a:pos x="T2" y="T3"/>
                  </a:cxn>
                  <a:cxn ang="0">
                    <a:pos x="T4" y="T5"/>
                  </a:cxn>
                  <a:cxn ang="0">
                    <a:pos x="T6" y="T7"/>
                  </a:cxn>
                  <a:cxn ang="0">
                    <a:pos x="T8" y="T9"/>
                  </a:cxn>
                </a:cxnLst>
                <a:rect l="0" t="0" r="r" b="b"/>
                <a:pathLst>
                  <a:path w="6" h="8">
                    <a:moveTo>
                      <a:pt x="3" y="1"/>
                    </a:moveTo>
                    <a:cubicBezTo>
                      <a:pt x="1" y="2"/>
                      <a:pt x="0" y="4"/>
                      <a:pt x="0" y="6"/>
                    </a:cubicBezTo>
                    <a:cubicBezTo>
                      <a:pt x="0" y="8"/>
                      <a:pt x="1" y="8"/>
                      <a:pt x="3" y="7"/>
                    </a:cubicBezTo>
                    <a:cubicBezTo>
                      <a:pt x="4" y="6"/>
                      <a:pt x="6" y="4"/>
                      <a:pt x="6" y="2"/>
                    </a:cubicBezTo>
                    <a:cubicBezTo>
                      <a:pt x="6" y="1"/>
                      <a:pt x="4" y="0"/>
                      <a:pt x="3" y="1"/>
                    </a:cubicBezTo>
                    <a:close/>
                  </a:path>
                </a:pathLst>
              </a:custGeom>
              <a:solidFill>
                <a:srgbClr val="43434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434" name="Freeform 732"/>
              <p:cNvSpPr/>
              <p:nvPr/>
            </p:nvSpPr>
            <p:spPr bwMode="auto">
              <a:xfrm>
                <a:off x="5206" y="1197"/>
                <a:ext cx="5" cy="3"/>
              </a:xfrm>
              <a:custGeom>
                <a:avLst/>
                <a:gdLst>
                  <a:gd name="T0" fmla="*/ 5 w 5"/>
                  <a:gd name="T1" fmla="*/ 3 h 3"/>
                  <a:gd name="T2" fmla="*/ 2 w 5"/>
                  <a:gd name="T3" fmla="*/ 0 h 3"/>
                  <a:gd name="T4" fmla="*/ 0 w 5"/>
                  <a:gd name="T5" fmla="*/ 0 h 3"/>
                  <a:gd name="T6" fmla="*/ 3 w 5"/>
                  <a:gd name="T7" fmla="*/ 3 h 3"/>
                  <a:gd name="T8" fmla="*/ 5 w 5"/>
                  <a:gd name="T9" fmla="*/ 3 h 3"/>
                </a:gdLst>
                <a:ahLst/>
                <a:cxnLst>
                  <a:cxn ang="0">
                    <a:pos x="T0" y="T1"/>
                  </a:cxn>
                  <a:cxn ang="0">
                    <a:pos x="T2" y="T3"/>
                  </a:cxn>
                  <a:cxn ang="0">
                    <a:pos x="T4" y="T5"/>
                  </a:cxn>
                  <a:cxn ang="0">
                    <a:pos x="T6" y="T7"/>
                  </a:cxn>
                  <a:cxn ang="0">
                    <a:pos x="T8" y="T9"/>
                  </a:cxn>
                </a:cxnLst>
                <a:rect l="0" t="0" r="r" b="b"/>
                <a:pathLst>
                  <a:path w="5" h="3">
                    <a:moveTo>
                      <a:pt x="5" y="3"/>
                    </a:moveTo>
                    <a:cubicBezTo>
                      <a:pt x="2" y="0"/>
                      <a:pt x="2" y="0"/>
                      <a:pt x="2" y="0"/>
                    </a:cubicBezTo>
                    <a:cubicBezTo>
                      <a:pt x="1" y="0"/>
                      <a:pt x="0" y="0"/>
                      <a:pt x="0" y="0"/>
                    </a:cubicBezTo>
                    <a:cubicBezTo>
                      <a:pt x="3" y="3"/>
                      <a:pt x="3" y="3"/>
                      <a:pt x="3" y="3"/>
                    </a:cubicBezTo>
                    <a:cubicBezTo>
                      <a:pt x="4" y="2"/>
                      <a:pt x="5" y="2"/>
                      <a:pt x="5" y="3"/>
                    </a:cubicBezTo>
                    <a:close/>
                  </a:path>
                </a:pathLst>
              </a:custGeom>
              <a:solidFill>
                <a:srgbClr val="7C7C7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435" name="Freeform 733"/>
              <p:cNvSpPr/>
              <p:nvPr/>
            </p:nvSpPr>
            <p:spPr bwMode="auto">
              <a:xfrm>
                <a:off x="5204" y="1197"/>
                <a:ext cx="5" cy="4"/>
              </a:xfrm>
              <a:custGeom>
                <a:avLst/>
                <a:gdLst>
                  <a:gd name="T0" fmla="*/ 5 w 5"/>
                  <a:gd name="T1" fmla="*/ 3 h 4"/>
                  <a:gd name="T2" fmla="*/ 2 w 5"/>
                  <a:gd name="T3" fmla="*/ 0 h 4"/>
                  <a:gd name="T4" fmla="*/ 0 w 5"/>
                  <a:gd name="T5" fmla="*/ 2 h 4"/>
                  <a:gd name="T6" fmla="*/ 4 w 5"/>
                  <a:gd name="T7" fmla="*/ 4 h 4"/>
                  <a:gd name="T8" fmla="*/ 5 w 5"/>
                  <a:gd name="T9" fmla="*/ 3 h 4"/>
                </a:gdLst>
                <a:ahLst/>
                <a:cxnLst>
                  <a:cxn ang="0">
                    <a:pos x="T0" y="T1"/>
                  </a:cxn>
                  <a:cxn ang="0">
                    <a:pos x="T2" y="T3"/>
                  </a:cxn>
                  <a:cxn ang="0">
                    <a:pos x="T4" y="T5"/>
                  </a:cxn>
                  <a:cxn ang="0">
                    <a:pos x="T6" y="T7"/>
                  </a:cxn>
                  <a:cxn ang="0">
                    <a:pos x="T8" y="T9"/>
                  </a:cxn>
                </a:cxnLst>
                <a:rect l="0" t="0" r="r" b="b"/>
                <a:pathLst>
                  <a:path w="5" h="4">
                    <a:moveTo>
                      <a:pt x="5" y="3"/>
                    </a:moveTo>
                    <a:cubicBezTo>
                      <a:pt x="2" y="0"/>
                      <a:pt x="2" y="0"/>
                      <a:pt x="2" y="0"/>
                    </a:cubicBezTo>
                    <a:cubicBezTo>
                      <a:pt x="1" y="1"/>
                      <a:pt x="1" y="1"/>
                      <a:pt x="0" y="2"/>
                    </a:cubicBezTo>
                    <a:cubicBezTo>
                      <a:pt x="4" y="4"/>
                      <a:pt x="4" y="4"/>
                      <a:pt x="4" y="4"/>
                    </a:cubicBezTo>
                    <a:cubicBezTo>
                      <a:pt x="4" y="3"/>
                      <a:pt x="5" y="3"/>
                      <a:pt x="5" y="3"/>
                    </a:cubicBezTo>
                    <a:close/>
                  </a:path>
                </a:pathLst>
              </a:custGeom>
              <a:solidFill>
                <a:srgbClr val="7C7C7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436" name="Freeform 734"/>
              <p:cNvSpPr/>
              <p:nvPr/>
            </p:nvSpPr>
            <p:spPr bwMode="auto">
              <a:xfrm>
                <a:off x="5203" y="1199"/>
                <a:ext cx="5" cy="4"/>
              </a:xfrm>
              <a:custGeom>
                <a:avLst/>
                <a:gdLst>
                  <a:gd name="T0" fmla="*/ 5 w 5"/>
                  <a:gd name="T1" fmla="*/ 2 h 4"/>
                  <a:gd name="T2" fmla="*/ 1 w 5"/>
                  <a:gd name="T3" fmla="*/ 0 h 4"/>
                  <a:gd name="T4" fmla="*/ 0 w 5"/>
                  <a:gd name="T5" fmla="*/ 1 h 4"/>
                  <a:gd name="T6" fmla="*/ 4 w 5"/>
                  <a:gd name="T7" fmla="*/ 4 h 4"/>
                  <a:gd name="T8" fmla="*/ 5 w 5"/>
                  <a:gd name="T9" fmla="*/ 2 h 4"/>
                </a:gdLst>
                <a:ahLst/>
                <a:cxnLst>
                  <a:cxn ang="0">
                    <a:pos x="T0" y="T1"/>
                  </a:cxn>
                  <a:cxn ang="0">
                    <a:pos x="T2" y="T3"/>
                  </a:cxn>
                  <a:cxn ang="0">
                    <a:pos x="T4" y="T5"/>
                  </a:cxn>
                  <a:cxn ang="0">
                    <a:pos x="T6" y="T7"/>
                  </a:cxn>
                  <a:cxn ang="0">
                    <a:pos x="T8" y="T9"/>
                  </a:cxn>
                </a:cxnLst>
                <a:rect l="0" t="0" r="r" b="b"/>
                <a:pathLst>
                  <a:path w="5" h="4">
                    <a:moveTo>
                      <a:pt x="5" y="2"/>
                    </a:moveTo>
                    <a:cubicBezTo>
                      <a:pt x="1" y="0"/>
                      <a:pt x="1" y="0"/>
                      <a:pt x="1" y="0"/>
                    </a:cubicBezTo>
                    <a:cubicBezTo>
                      <a:pt x="1" y="0"/>
                      <a:pt x="0" y="1"/>
                      <a:pt x="0" y="1"/>
                    </a:cubicBezTo>
                    <a:cubicBezTo>
                      <a:pt x="4" y="4"/>
                      <a:pt x="4" y="4"/>
                      <a:pt x="4" y="4"/>
                    </a:cubicBezTo>
                    <a:cubicBezTo>
                      <a:pt x="4" y="3"/>
                      <a:pt x="4" y="2"/>
                      <a:pt x="5" y="2"/>
                    </a:cubicBezTo>
                    <a:close/>
                  </a:path>
                </a:pathLst>
              </a:custGeom>
              <a:solidFill>
                <a:srgbClr val="7C7C7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437" name="Freeform 735"/>
              <p:cNvSpPr/>
              <p:nvPr/>
            </p:nvSpPr>
            <p:spPr bwMode="auto">
              <a:xfrm>
                <a:off x="5203" y="1200"/>
                <a:ext cx="4" cy="7"/>
              </a:xfrm>
              <a:custGeom>
                <a:avLst/>
                <a:gdLst>
                  <a:gd name="T0" fmla="*/ 4 w 4"/>
                  <a:gd name="T1" fmla="*/ 3 h 7"/>
                  <a:gd name="T2" fmla="*/ 0 w 4"/>
                  <a:gd name="T3" fmla="*/ 0 h 7"/>
                  <a:gd name="T4" fmla="*/ 0 w 4"/>
                  <a:gd name="T5" fmla="*/ 3 h 7"/>
                  <a:gd name="T6" fmla="*/ 0 w 4"/>
                  <a:gd name="T7" fmla="*/ 4 h 7"/>
                  <a:gd name="T8" fmla="*/ 4 w 4"/>
                  <a:gd name="T9" fmla="*/ 7 h 7"/>
                  <a:gd name="T10" fmla="*/ 3 w 4"/>
                  <a:gd name="T11" fmla="*/ 5 h 7"/>
                  <a:gd name="T12" fmla="*/ 4 w 4"/>
                  <a:gd name="T13" fmla="*/ 3 h 7"/>
                </a:gdLst>
                <a:ahLst/>
                <a:cxnLst>
                  <a:cxn ang="0">
                    <a:pos x="T0" y="T1"/>
                  </a:cxn>
                  <a:cxn ang="0">
                    <a:pos x="T2" y="T3"/>
                  </a:cxn>
                  <a:cxn ang="0">
                    <a:pos x="T4" y="T5"/>
                  </a:cxn>
                  <a:cxn ang="0">
                    <a:pos x="T6" y="T7"/>
                  </a:cxn>
                  <a:cxn ang="0">
                    <a:pos x="T8" y="T9"/>
                  </a:cxn>
                  <a:cxn ang="0">
                    <a:pos x="T10" y="T11"/>
                  </a:cxn>
                  <a:cxn ang="0">
                    <a:pos x="T12" y="T13"/>
                  </a:cxn>
                </a:cxnLst>
                <a:rect l="0" t="0" r="r" b="b"/>
                <a:pathLst>
                  <a:path w="4" h="7">
                    <a:moveTo>
                      <a:pt x="4" y="3"/>
                    </a:moveTo>
                    <a:cubicBezTo>
                      <a:pt x="0" y="0"/>
                      <a:pt x="0" y="0"/>
                      <a:pt x="0" y="0"/>
                    </a:cubicBezTo>
                    <a:cubicBezTo>
                      <a:pt x="0" y="1"/>
                      <a:pt x="0" y="2"/>
                      <a:pt x="0" y="3"/>
                    </a:cubicBezTo>
                    <a:cubicBezTo>
                      <a:pt x="0" y="3"/>
                      <a:pt x="0" y="4"/>
                      <a:pt x="0" y="4"/>
                    </a:cubicBezTo>
                    <a:cubicBezTo>
                      <a:pt x="4" y="7"/>
                      <a:pt x="4" y="7"/>
                      <a:pt x="4" y="7"/>
                    </a:cubicBezTo>
                    <a:cubicBezTo>
                      <a:pt x="4" y="6"/>
                      <a:pt x="3" y="6"/>
                      <a:pt x="3" y="5"/>
                    </a:cubicBezTo>
                    <a:cubicBezTo>
                      <a:pt x="3" y="4"/>
                      <a:pt x="3" y="3"/>
                      <a:pt x="4" y="3"/>
                    </a:cubicBezTo>
                    <a:close/>
                  </a:path>
                </a:pathLst>
              </a:custGeom>
              <a:solidFill>
                <a:srgbClr val="7C7C7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438" name="Freeform 736"/>
              <p:cNvSpPr/>
              <p:nvPr/>
            </p:nvSpPr>
            <p:spPr bwMode="auto">
              <a:xfrm>
                <a:off x="5206" y="1199"/>
                <a:ext cx="6" cy="8"/>
              </a:xfrm>
              <a:custGeom>
                <a:avLst/>
                <a:gdLst>
                  <a:gd name="T0" fmla="*/ 3 w 6"/>
                  <a:gd name="T1" fmla="*/ 1 h 8"/>
                  <a:gd name="T2" fmla="*/ 0 w 6"/>
                  <a:gd name="T3" fmla="*/ 6 h 8"/>
                  <a:gd name="T4" fmla="*/ 3 w 6"/>
                  <a:gd name="T5" fmla="*/ 8 h 8"/>
                  <a:gd name="T6" fmla="*/ 6 w 6"/>
                  <a:gd name="T7" fmla="*/ 2 h 8"/>
                  <a:gd name="T8" fmla="*/ 3 w 6"/>
                  <a:gd name="T9" fmla="*/ 1 h 8"/>
                </a:gdLst>
                <a:ahLst/>
                <a:cxnLst>
                  <a:cxn ang="0">
                    <a:pos x="T0" y="T1"/>
                  </a:cxn>
                  <a:cxn ang="0">
                    <a:pos x="T2" y="T3"/>
                  </a:cxn>
                  <a:cxn ang="0">
                    <a:pos x="T4" y="T5"/>
                  </a:cxn>
                  <a:cxn ang="0">
                    <a:pos x="T6" y="T7"/>
                  </a:cxn>
                  <a:cxn ang="0">
                    <a:pos x="T8" y="T9"/>
                  </a:cxn>
                </a:cxnLst>
                <a:rect l="0" t="0" r="r" b="b"/>
                <a:pathLst>
                  <a:path w="6" h="8">
                    <a:moveTo>
                      <a:pt x="3" y="1"/>
                    </a:moveTo>
                    <a:cubicBezTo>
                      <a:pt x="2" y="2"/>
                      <a:pt x="0" y="4"/>
                      <a:pt x="0" y="6"/>
                    </a:cubicBezTo>
                    <a:cubicBezTo>
                      <a:pt x="0" y="8"/>
                      <a:pt x="2" y="8"/>
                      <a:pt x="3" y="8"/>
                    </a:cubicBezTo>
                    <a:cubicBezTo>
                      <a:pt x="5" y="7"/>
                      <a:pt x="6" y="4"/>
                      <a:pt x="6" y="2"/>
                    </a:cubicBezTo>
                    <a:cubicBezTo>
                      <a:pt x="6" y="1"/>
                      <a:pt x="5" y="0"/>
                      <a:pt x="3" y="1"/>
                    </a:cubicBezTo>
                    <a:close/>
                  </a:path>
                </a:pathLst>
              </a:custGeom>
              <a:solidFill>
                <a:srgbClr val="D3D3D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439" name="Freeform 737"/>
              <p:cNvSpPr/>
              <p:nvPr/>
            </p:nvSpPr>
            <p:spPr bwMode="auto">
              <a:xfrm>
                <a:off x="5110" y="1103"/>
                <a:ext cx="55" cy="30"/>
              </a:xfrm>
              <a:custGeom>
                <a:avLst/>
                <a:gdLst>
                  <a:gd name="T0" fmla="*/ 31 w 55"/>
                  <a:gd name="T1" fmla="*/ 3 h 30"/>
                  <a:gd name="T2" fmla="*/ 45 w 55"/>
                  <a:gd name="T3" fmla="*/ 22 h 30"/>
                  <a:gd name="T4" fmla="*/ 4 w 55"/>
                  <a:gd name="T5" fmla="*/ 25 h 30"/>
                  <a:gd name="T6" fmla="*/ 31 w 55"/>
                  <a:gd name="T7" fmla="*/ 3 h 30"/>
                </a:gdLst>
                <a:ahLst/>
                <a:cxnLst>
                  <a:cxn ang="0">
                    <a:pos x="T0" y="T1"/>
                  </a:cxn>
                  <a:cxn ang="0">
                    <a:pos x="T2" y="T3"/>
                  </a:cxn>
                  <a:cxn ang="0">
                    <a:pos x="T4" y="T5"/>
                  </a:cxn>
                  <a:cxn ang="0">
                    <a:pos x="T6" y="T7"/>
                  </a:cxn>
                </a:cxnLst>
                <a:rect l="0" t="0" r="r" b="b"/>
                <a:pathLst>
                  <a:path w="55" h="30">
                    <a:moveTo>
                      <a:pt x="31" y="3"/>
                    </a:moveTo>
                    <a:cubicBezTo>
                      <a:pt x="31" y="3"/>
                      <a:pt x="55" y="12"/>
                      <a:pt x="45" y="22"/>
                    </a:cubicBezTo>
                    <a:cubicBezTo>
                      <a:pt x="38" y="30"/>
                      <a:pt x="9" y="30"/>
                      <a:pt x="4" y="25"/>
                    </a:cubicBezTo>
                    <a:cubicBezTo>
                      <a:pt x="0" y="21"/>
                      <a:pt x="22" y="0"/>
                      <a:pt x="31" y="3"/>
                    </a:cubicBezTo>
                  </a:path>
                </a:pathLst>
              </a:custGeom>
              <a:solidFill>
                <a:srgbClr val="43434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440" name="Freeform 738"/>
              <p:cNvSpPr/>
              <p:nvPr/>
            </p:nvSpPr>
            <p:spPr bwMode="auto">
              <a:xfrm>
                <a:off x="5115" y="1118"/>
                <a:ext cx="41" cy="11"/>
              </a:xfrm>
              <a:custGeom>
                <a:avLst/>
                <a:gdLst>
                  <a:gd name="T0" fmla="*/ 39 w 41"/>
                  <a:gd name="T1" fmla="*/ 0 h 11"/>
                  <a:gd name="T2" fmla="*/ 19 w 41"/>
                  <a:gd name="T3" fmla="*/ 8 h 11"/>
                  <a:gd name="T4" fmla="*/ 8 w 41"/>
                  <a:gd name="T5" fmla="*/ 9 h 11"/>
                  <a:gd name="T6" fmla="*/ 6 w 41"/>
                  <a:gd name="T7" fmla="*/ 9 h 11"/>
                  <a:gd name="T8" fmla="*/ 5 w 41"/>
                  <a:gd name="T9" fmla="*/ 9 h 11"/>
                  <a:gd name="T10" fmla="*/ 5 w 41"/>
                  <a:gd name="T11" fmla="*/ 10 h 11"/>
                  <a:gd name="T12" fmla="*/ 19 w 41"/>
                  <a:gd name="T13" fmla="*/ 11 h 11"/>
                  <a:gd name="T14" fmla="*/ 40 w 41"/>
                  <a:gd name="T15" fmla="*/ 2 h 11"/>
                  <a:gd name="T16" fmla="*/ 39 w 41"/>
                  <a:gd name="T17"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11">
                    <a:moveTo>
                      <a:pt x="39" y="0"/>
                    </a:moveTo>
                    <a:cubicBezTo>
                      <a:pt x="36" y="0"/>
                      <a:pt x="27" y="7"/>
                      <a:pt x="19" y="8"/>
                    </a:cubicBezTo>
                    <a:cubicBezTo>
                      <a:pt x="16" y="9"/>
                      <a:pt x="12" y="9"/>
                      <a:pt x="8" y="9"/>
                    </a:cubicBezTo>
                    <a:cubicBezTo>
                      <a:pt x="8" y="9"/>
                      <a:pt x="7" y="9"/>
                      <a:pt x="6" y="9"/>
                    </a:cubicBezTo>
                    <a:cubicBezTo>
                      <a:pt x="6" y="9"/>
                      <a:pt x="5" y="9"/>
                      <a:pt x="5" y="9"/>
                    </a:cubicBezTo>
                    <a:cubicBezTo>
                      <a:pt x="1" y="9"/>
                      <a:pt x="0" y="9"/>
                      <a:pt x="5" y="10"/>
                    </a:cubicBezTo>
                    <a:cubicBezTo>
                      <a:pt x="10" y="11"/>
                      <a:pt x="15" y="11"/>
                      <a:pt x="19" y="11"/>
                    </a:cubicBezTo>
                    <a:cubicBezTo>
                      <a:pt x="37" y="11"/>
                      <a:pt x="40" y="2"/>
                      <a:pt x="40" y="2"/>
                    </a:cubicBezTo>
                    <a:cubicBezTo>
                      <a:pt x="41" y="1"/>
                      <a:pt x="40" y="0"/>
                      <a:pt x="39" y="0"/>
                    </a:cubicBezTo>
                  </a:path>
                </a:pathLst>
              </a:custGeom>
              <a:solidFill>
                <a:srgbClr val="58585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441" name="Freeform 739"/>
              <p:cNvSpPr/>
              <p:nvPr/>
            </p:nvSpPr>
            <p:spPr bwMode="auto">
              <a:xfrm>
                <a:off x="5114" y="1157"/>
                <a:ext cx="21" cy="78"/>
              </a:xfrm>
              <a:custGeom>
                <a:avLst/>
                <a:gdLst>
                  <a:gd name="T0" fmla="*/ 21 w 21"/>
                  <a:gd name="T1" fmla="*/ 0 h 78"/>
                  <a:gd name="T2" fmla="*/ 20 w 21"/>
                  <a:gd name="T3" fmla="*/ 0 h 78"/>
                  <a:gd name="T4" fmla="*/ 1 w 21"/>
                  <a:gd name="T5" fmla="*/ 77 h 78"/>
                  <a:gd name="T6" fmla="*/ 1 w 21"/>
                  <a:gd name="T7" fmla="*/ 78 h 78"/>
                  <a:gd name="T8" fmla="*/ 21 w 21"/>
                  <a:gd name="T9" fmla="*/ 0 h 78"/>
                </a:gdLst>
                <a:ahLst/>
                <a:cxnLst>
                  <a:cxn ang="0">
                    <a:pos x="T0" y="T1"/>
                  </a:cxn>
                  <a:cxn ang="0">
                    <a:pos x="T2" y="T3"/>
                  </a:cxn>
                  <a:cxn ang="0">
                    <a:pos x="T4" y="T5"/>
                  </a:cxn>
                  <a:cxn ang="0">
                    <a:pos x="T6" y="T7"/>
                  </a:cxn>
                  <a:cxn ang="0">
                    <a:pos x="T8" y="T9"/>
                  </a:cxn>
                </a:cxnLst>
                <a:rect l="0" t="0" r="r" b="b"/>
                <a:pathLst>
                  <a:path w="21" h="78">
                    <a:moveTo>
                      <a:pt x="21" y="0"/>
                    </a:moveTo>
                    <a:cubicBezTo>
                      <a:pt x="20" y="0"/>
                      <a:pt x="20" y="0"/>
                      <a:pt x="20" y="0"/>
                    </a:cubicBezTo>
                    <a:cubicBezTo>
                      <a:pt x="1" y="77"/>
                      <a:pt x="1" y="77"/>
                      <a:pt x="1" y="77"/>
                    </a:cubicBezTo>
                    <a:cubicBezTo>
                      <a:pt x="0" y="77"/>
                      <a:pt x="1" y="78"/>
                      <a:pt x="1" y="78"/>
                    </a:cubicBezTo>
                    <a:cubicBezTo>
                      <a:pt x="21" y="0"/>
                      <a:pt x="21" y="0"/>
                      <a:pt x="21" y="0"/>
                    </a:cubicBezTo>
                  </a:path>
                </a:pathLst>
              </a:custGeom>
              <a:solidFill>
                <a:srgbClr val="EE967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442" name="Freeform 740"/>
              <p:cNvSpPr/>
              <p:nvPr/>
            </p:nvSpPr>
            <p:spPr bwMode="auto">
              <a:xfrm>
                <a:off x="5115" y="1153"/>
                <a:ext cx="23" cy="83"/>
              </a:xfrm>
              <a:custGeom>
                <a:avLst/>
                <a:gdLst>
                  <a:gd name="T0" fmla="*/ 20 w 23"/>
                  <a:gd name="T1" fmla="*/ 0 h 83"/>
                  <a:gd name="T2" fmla="*/ 19 w 23"/>
                  <a:gd name="T3" fmla="*/ 4 h 83"/>
                  <a:gd name="T4" fmla="*/ 20 w 23"/>
                  <a:gd name="T5" fmla="*/ 4 h 83"/>
                  <a:gd name="T6" fmla="*/ 0 w 23"/>
                  <a:gd name="T7" fmla="*/ 82 h 83"/>
                  <a:gd name="T8" fmla="*/ 1 w 23"/>
                  <a:gd name="T9" fmla="*/ 83 h 83"/>
                  <a:gd name="T10" fmla="*/ 1 w 23"/>
                  <a:gd name="T11" fmla="*/ 83 h 83"/>
                  <a:gd name="T12" fmla="*/ 3 w 23"/>
                  <a:gd name="T13" fmla="*/ 82 h 83"/>
                  <a:gd name="T14" fmla="*/ 23 w 23"/>
                  <a:gd name="T15" fmla="*/ 0 h 83"/>
                  <a:gd name="T16" fmla="*/ 22 w 23"/>
                  <a:gd name="T17" fmla="*/ 0 h 83"/>
                  <a:gd name="T18" fmla="*/ 20 w 23"/>
                  <a:gd name="T19"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 h="83">
                    <a:moveTo>
                      <a:pt x="20" y="0"/>
                    </a:moveTo>
                    <a:cubicBezTo>
                      <a:pt x="19" y="4"/>
                      <a:pt x="19" y="4"/>
                      <a:pt x="19" y="4"/>
                    </a:cubicBezTo>
                    <a:cubicBezTo>
                      <a:pt x="20" y="4"/>
                      <a:pt x="20" y="4"/>
                      <a:pt x="20" y="4"/>
                    </a:cubicBezTo>
                    <a:cubicBezTo>
                      <a:pt x="0" y="82"/>
                      <a:pt x="0" y="82"/>
                      <a:pt x="0" y="82"/>
                    </a:cubicBezTo>
                    <a:cubicBezTo>
                      <a:pt x="0" y="83"/>
                      <a:pt x="0" y="83"/>
                      <a:pt x="1" y="83"/>
                    </a:cubicBezTo>
                    <a:cubicBezTo>
                      <a:pt x="1" y="83"/>
                      <a:pt x="1" y="83"/>
                      <a:pt x="1" y="83"/>
                    </a:cubicBezTo>
                    <a:cubicBezTo>
                      <a:pt x="2" y="83"/>
                      <a:pt x="3" y="83"/>
                      <a:pt x="3" y="82"/>
                    </a:cubicBezTo>
                    <a:cubicBezTo>
                      <a:pt x="23" y="0"/>
                      <a:pt x="23" y="0"/>
                      <a:pt x="23" y="0"/>
                    </a:cubicBezTo>
                    <a:cubicBezTo>
                      <a:pt x="23" y="0"/>
                      <a:pt x="23" y="0"/>
                      <a:pt x="22" y="0"/>
                    </a:cubicBezTo>
                    <a:cubicBezTo>
                      <a:pt x="21" y="0"/>
                      <a:pt x="21" y="0"/>
                      <a:pt x="20" y="0"/>
                    </a:cubicBezTo>
                  </a:path>
                </a:pathLst>
              </a:custGeom>
              <a:solidFill>
                <a:srgbClr val="EE967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443" name="Freeform 741"/>
              <p:cNvSpPr/>
              <p:nvPr/>
            </p:nvSpPr>
            <p:spPr bwMode="auto">
              <a:xfrm>
                <a:off x="5135" y="1144"/>
                <a:ext cx="5" cy="9"/>
              </a:xfrm>
              <a:custGeom>
                <a:avLst/>
                <a:gdLst>
                  <a:gd name="T0" fmla="*/ 3 w 5"/>
                  <a:gd name="T1" fmla="*/ 0 h 9"/>
                  <a:gd name="T2" fmla="*/ 2 w 5"/>
                  <a:gd name="T3" fmla="*/ 1 h 9"/>
                  <a:gd name="T4" fmla="*/ 0 w 5"/>
                  <a:gd name="T5" fmla="*/ 9 h 9"/>
                  <a:gd name="T6" fmla="*/ 2 w 5"/>
                  <a:gd name="T7" fmla="*/ 9 h 9"/>
                  <a:gd name="T8" fmla="*/ 3 w 5"/>
                  <a:gd name="T9" fmla="*/ 9 h 9"/>
                  <a:gd name="T10" fmla="*/ 5 w 5"/>
                  <a:gd name="T11" fmla="*/ 2 h 9"/>
                  <a:gd name="T12" fmla="*/ 4 w 5"/>
                  <a:gd name="T13" fmla="*/ 0 h 9"/>
                  <a:gd name="T14" fmla="*/ 3 w 5"/>
                  <a:gd name="T15" fmla="*/ 0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9">
                    <a:moveTo>
                      <a:pt x="3" y="0"/>
                    </a:moveTo>
                    <a:cubicBezTo>
                      <a:pt x="3" y="0"/>
                      <a:pt x="2" y="0"/>
                      <a:pt x="2" y="1"/>
                    </a:cubicBezTo>
                    <a:cubicBezTo>
                      <a:pt x="0" y="9"/>
                      <a:pt x="0" y="9"/>
                      <a:pt x="0" y="9"/>
                    </a:cubicBezTo>
                    <a:cubicBezTo>
                      <a:pt x="1" y="9"/>
                      <a:pt x="1" y="9"/>
                      <a:pt x="2" y="9"/>
                    </a:cubicBezTo>
                    <a:cubicBezTo>
                      <a:pt x="3" y="9"/>
                      <a:pt x="3" y="9"/>
                      <a:pt x="3" y="9"/>
                    </a:cubicBezTo>
                    <a:cubicBezTo>
                      <a:pt x="5" y="2"/>
                      <a:pt x="5" y="2"/>
                      <a:pt x="5" y="2"/>
                    </a:cubicBezTo>
                    <a:cubicBezTo>
                      <a:pt x="5" y="1"/>
                      <a:pt x="5" y="0"/>
                      <a:pt x="4" y="0"/>
                    </a:cubicBezTo>
                    <a:cubicBezTo>
                      <a:pt x="4" y="0"/>
                      <a:pt x="4" y="0"/>
                      <a:pt x="3" y="0"/>
                    </a:cubicBezTo>
                  </a:path>
                </a:pathLst>
              </a:custGeom>
              <a:solidFill>
                <a:srgbClr val="EE967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444" name="Freeform 742"/>
              <p:cNvSpPr>
                <a:spLocks noEditPoints="1"/>
              </p:cNvSpPr>
              <p:nvPr/>
            </p:nvSpPr>
            <p:spPr bwMode="auto">
              <a:xfrm>
                <a:off x="5146" y="1160"/>
                <a:ext cx="51" cy="32"/>
              </a:xfrm>
              <a:custGeom>
                <a:avLst/>
                <a:gdLst>
                  <a:gd name="T0" fmla="*/ 34 w 51"/>
                  <a:gd name="T1" fmla="*/ 21 h 32"/>
                  <a:gd name="T2" fmla="*/ 34 w 51"/>
                  <a:gd name="T3" fmla="*/ 22 h 32"/>
                  <a:gd name="T4" fmla="*/ 50 w 51"/>
                  <a:gd name="T5" fmla="*/ 32 h 32"/>
                  <a:gd name="T6" fmla="*/ 51 w 51"/>
                  <a:gd name="T7" fmla="*/ 32 h 32"/>
                  <a:gd name="T8" fmla="*/ 51 w 51"/>
                  <a:gd name="T9" fmla="*/ 31 h 32"/>
                  <a:gd name="T10" fmla="*/ 34 w 51"/>
                  <a:gd name="T11" fmla="*/ 21 h 32"/>
                  <a:gd name="T12" fmla="*/ 22 w 51"/>
                  <a:gd name="T13" fmla="*/ 13 h 32"/>
                  <a:gd name="T14" fmla="*/ 21 w 51"/>
                  <a:gd name="T15" fmla="*/ 14 h 32"/>
                  <a:gd name="T16" fmla="*/ 23 w 51"/>
                  <a:gd name="T17" fmla="*/ 15 h 32"/>
                  <a:gd name="T18" fmla="*/ 24 w 51"/>
                  <a:gd name="T19" fmla="*/ 14 h 32"/>
                  <a:gd name="T20" fmla="*/ 22 w 51"/>
                  <a:gd name="T21" fmla="*/ 13 h 32"/>
                  <a:gd name="T22" fmla="*/ 0 w 51"/>
                  <a:gd name="T23" fmla="*/ 0 h 32"/>
                  <a:gd name="T24" fmla="*/ 0 w 51"/>
                  <a:gd name="T25" fmla="*/ 0 h 32"/>
                  <a:gd name="T26" fmla="*/ 0 w 51"/>
                  <a:gd name="T27" fmla="*/ 1 h 32"/>
                  <a:gd name="T28" fmla="*/ 13 w 51"/>
                  <a:gd name="T29" fmla="*/ 9 h 32"/>
                  <a:gd name="T30" fmla="*/ 13 w 51"/>
                  <a:gd name="T31" fmla="*/ 8 h 32"/>
                  <a:gd name="T32" fmla="*/ 0 w 51"/>
                  <a:gd name="T3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1" h="32">
                    <a:moveTo>
                      <a:pt x="34" y="21"/>
                    </a:moveTo>
                    <a:cubicBezTo>
                      <a:pt x="34" y="21"/>
                      <a:pt x="34" y="22"/>
                      <a:pt x="34" y="22"/>
                    </a:cubicBezTo>
                    <a:cubicBezTo>
                      <a:pt x="50" y="32"/>
                      <a:pt x="50" y="32"/>
                      <a:pt x="50" y="32"/>
                    </a:cubicBezTo>
                    <a:cubicBezTo>
                      <a:pt x="51" y="32"/>
                      <a:pt x="51" y="32"/>
                      <a:pt x="51" y="32"/>
                    </a:cubicBezTo>
                    <a:cubicBezTo>
                      <a:pt x="51" y="31"/>
                      <a:pt x="51" y="31"/>
                      <a:pt x="51" y="31"/>
                    </a:cubicBezTo>
                    <a:cubicBezTo>
                      <a:pt x="34" y="21"/>
                      <a:pt x="34" y="21"/>
                      <a:pt x="34" y="21"/>
                    </a:cubicBezTo>
                    <a:moveTo>
                      <a:pt x="22" y="13"/>
                    </a:moveTo>
                    <a:cubicBezTo>
                      <a:pt x="22" y="14"/>
                      <a:pt x="22" y="14"/>
                      <a:pt x="21" y="14"/>
                    </a:cubicBezTo>
                    <a:cubicBezTo>
                      <a:pt x="23" y="15"/>
                      <a:pt x="23" y="15"/>
                      <a:pt x="23" y="15"/>
                    </a:cubicBezTo>
                    <a:cubicBezTo>
                      <a:pt x="24" y="15"/>
                      <a:pt x="24" y="15"/>
                      <a:pt x="24" y="14"/>
                    </a:cubicBezTo>
                    <a:cubicBezTo>
                      <a:pt x="22" y="13"/>
                      <a:pt x="22" y="13"/>
                      <a:pt x="22" y="13"/>
                    </a:cubicBezTo>
                    <a:moveTo>
                      <a:pt x="0" y="0"/>
                    </a:moveTo>
                    <a:cubicBezTo>
                      <a:pt x="0" y="0"/>
                      <a:pt x="0" y="0"/>
                      <a:pt x="0" y="0"/>
                    </a:cubicBezTo>
                    <a:cubicBezTo>
                      <a:pt x="0" y="1"/>
                      <a:pt x="0" y="1"/>
                      <a:pt x="0" y="1"/>
                    </a:cubicBezTo>
                    <a:cubicBezTo>
                      <a:pt x="13" y="9"/>
                      <a:pt x="13" y="9"/>
                      <a:pt x="13" y="9"/>
                    </a:cubicBezTo>
                    <a:cubicBezTo>
                      <a:pt x="13" y="8"/>
                      <a:pt x="13" y="8"/>
                      <a:pt x="13" y="8"/>
                    </a:cubicBezTo>
                    <a:cubicBezTo>
                      <a:pt x="0" y="0"/>
                      <a:pt x="0" y="0"/>
                      <a:pt x="0" y="0"/>
                    </a:cubicBezTo>
                  </a:path>
                </a:pathLst>
              </a:custGeom>
              <a:solidFill>
                <a:srgbClr val="EE967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445" name="Freeform 743"/>
              <p:cNvSpPr/>
              <p:nvPr/>
            </p:nvSpPr>
            <p:spPr bwMode="auto">
              <a:xfrm>
                <a:off x="5174" y="1177"/>
                <a:ext cx="0" cy="1"/>
              </a:xfrm>
              <a:custGeom>
                <a:avLst/>
                <a:gdLst>
                  <a:gd name="T0" fmla="*/ 0 h 1"/>
                  <a:gd name="T1" fmla="*/ 1 h 1"/>
                  <a:gd name="T2" fmla="*/ 1 h 1"/>
                  <a:gd name="T3" fmla="*/ 0 h 1"/>
                  <a:gd name="T4" fmla="*/ 0 h 1"/>
                </a:gdLst>
                <a:ahLst/>
                <a:cxnLst>
                  <a:cxn ang="0">
                    <a:pos x="0" y="T0"/>
                  </a:cxn>
                  <a:cxn ang="0">
                    <a:pos x="0" y="T1"/>
                  </a:cxn>
                  <a:cxn ang="0">
                    <a:pos x="0" y="T2"/>
                  </a:cxn>
                  <a:cxn ang="0">
                    <a:pos x="0" y="T3"/>
                  </a:cxn>
                  <a:cxn ang="0">
                    <a:pos x="0" y="T4"/>
                  </a:cxn>
                </a:cxnLst>
                <a:rect l="0" t="0" r="r" b="b"/>
                <a:pathLst>
                  <a:path h="1">
                    <a:moveTo>
                      <a:pt x="0" y="0"/>
                    </a:moveTo>
                    <a:cubicBezTo>
                      <a:pt x="0" y="1"/>
                      <a:pt x="0" y="1"/>
                      <a:pt x="0" y="1"/>
                    </a:cubicBezTo>
                    <a:cubicBezTo>
                      <a:pt x="0" y="1"/>
                      <a:pt x="0" y="1"/>
                      <a:pt x="0" y="1"/>
                    </a:cubicBezTo>
                    <a:cubicBezTo>
                      <a:pt x="0" y="1"/>
                      <a:pt x="0" y="1"/>
                      <a:pt x="0" y="0"/>
                    </a:cubicBezTo>
                    <a:cubicBezTo>
                      <a:pt x="0" y="0"/>
                      <a:pt x="0" y="0"/>
                      <a:pt x="0" y="0"/>
                    </a:cubicBezTo>
                  </a:path>
                </a:pathLst>
              </a:custGeom>
              <a:solidFill>
                <a:srgbClr val="E5E1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446" name="Freeform 744"/>
              <p:cNvSpPr/>
              <p:nvPr/>
            </p:nvSpPr>
            <p:spPr bwMode="auto">
              <a:xfrm>
                <a:off x="5177" y="1180"/>
                <a:ext cx="3" cy="2"/>
              </a:xfrm>
              <a:custGeom>
                <a:avLst/>
                <a:gdLst>
                  <a:gd name="T0" fmla="*/ 1 w 3"/>
                  <a:gd name="T1" fmla="*/ 0 h 2"/>
                  <a:gd name="T2" fmla="*/ 0 w 3"/>
                  <a:gd name="T3" fmla="*/ 0 h 2"/>
                  <a:gd name="T4" fmla="*/ 3 w 3"/>
                  <a:gd name="T5" fmla="*/ 2 h 2"/>
                  <a:gd name="T6" fmla="*/ 3 w 3"/>
                  <a:gd name="T7" fmla="*/ 1 h 2"/>
                  <a:gd name="T8" fmla="*/ 1 w 3"/>
                  <a:gd name="T9" fmla="*/ 0 h 2"/>
                </a:gdLst>
                <a:ahLst/>
                <a:cxnLst>
                  <a:cxn ang="0">
                    <a:pos x="T0" y="T1"/>
                  </a:cxn>
                  <a:cxn ang="0">
                    <a:pos x="T2" y="T3"/>
                  </a:cxn>
                  <a:cxn ang="0">
                    <a:pos x="T4" y="T5"/>
                  </a:cxn>
                  <a:cxn ang="0">
                    <a:pos x="T6" y="T7"/>
                  </a:cxn>
                  <a:cxn ang="0">
                    <a:pos x="T8" y="T9"/>
                  </a:cxn>
                </a:cxnLst>
                <a:rect l="0" t="0" r="r" b="b"/>
                <a:pathLst>
                  <a:path w="3" h="2">
                    <a:moveTo>
                      <a:pt x="1" y="0"/>
                    </a:moveTo>
                    <a:cubicBezTo>
                      <a:pt x="1" y="0"/>
                      <a:pt x="1" y="0"/>
                      <a:pt x="0" y="0"/>
                    </a:cubicBezTo>
                    <a:cubicBezTo>
                      <a:pt x="3" y="2"/>
                      <a:pt x="3" y="2"/>
                      <a:pt x="3" y="2"/>
                    </a:cubicBezTo>
                    <a:cubicBezTo>
                      <a:pt x="3" y="2"/>
                      <a:pt x="3" y="1"/>
                      <a:pt x="3" y="1"/>
                    </a:cubicBezTo>
                    <a:cubicBezTo>
                      <a:pt x="1" y="0"/>
                      <a:pt x="1" y="0"/>
                      <a:pt x="1" y="0"/>
                    </a:cubicBezTo>
                  </a:path>
                </a:pathLst>
              </a:custGeom>
              <a:solidFill>
                <a:srgbClr val="9B989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447" name="Freeform 745"/>
              <p:cNvSpPr/>
              <p:nvPr/>
            </p:nvSpPr>
            <p:spPr bwMode="auto">
              <a:xfrm>
                <a:off x="5169" y="1174"/>
                <a:ext cx="5" cy="4"/>
              </a:xfrm>
              <a:custGeom>
                <a:avLst/>
                <a:gdLst>
                  <a:gd name="T0" fmla="*/ 1 w 5"/>
                  <a:gd name="T1" fmla="*/ 0 h 4"/>
                  <a:gd name="T2" fmla="*/ 0 w 5"/>
                  <a:gd name="T3" fmla="*/ 1 h 4"/>
                  <a:gd name="T4" fmla="*/ 5 w 5"/>
                  <a:gd name="T5" fmla="*/ 4 h 4"/>
                  <a:gd name="T6" fmla="*/ 5 w 5"/>
                  <a:gd name="T7" fmla="*/ 3 h 4"/>
                  <a:gd name="T8" fmla="*/ 1 w 5"/>
                  <a:gd name="T9" fmla="*/ 0 h 4"/>
                </a:gdLst>
                <a:ahLst/>
                <a:cxnLst>
                  <a:cxn ang="0">
                    <a:pos x="T0" y="T1"/>
                  </a:cxn>
                  <a:cxn ang="0">
                    <a:pos x="T2" y="T3"/>
                  </a:cxn>
                  <a:cxn ang="0">
                    <a:pos x="T4" y="T5"/>
                  </a:cxn>
                  <a:cxn ang="0">
                    <a:pos x="T6" y="T7"/>
                  </a:cxn>
                  <a:cxn ang="0">
                    <a:pos x="T8" y="T9"/>
                  </a:cxn>
                </a:cxnLst>
                <a:rect l="0" t="0" r="r" b="b"/>
                <a:pathLst>
                  <a:path w="5" h="4">
                    <a:moveTo>
                      <a:pt x="1" y="0"/>
                    </a:moveTo>
                    <a:cubicBezTo>
                      <a:pt x="1" y="1"/>
                      <a:pt x="1" y="1"/>
                      <a:pt x="0" y="1"/>
                    </a:cubicBezTo>
                    <a:cubicBezTo>
                      <a:pt x="5" y="4"/>
                      <a:pt x="5" y="4"/>
                      <a:pt x="5" y="4"/>
                    </a:cubicBezTo>
                    <a:cubicBezTo>
                      <a:pt x="5" y="4"/>
                      <a:pt x="5" y="4"/>
                      <a:pt x="5" y="3"/>
                    </a:cubicBezTo>
                    <a:cubicBezTo>
                      <a:pt x="1" y="0"/>
                      <a:pt x="1" y="0"/>
                      <a:pt x="1" y="0"/>
                    </a:cubicBezTo>
                  </a:path>
                </a:pathLst>
              </a:custGeom>
              <a:solidFill>
                <a:srgbClr val="8E8D8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448" name="Freeform 746"/>
              <p:cNvSpPr/>
              <p:nvPr/>
            </p:nvSpPr>
            <p:spPr bwMode="auto">
              <a:xfrm>
                <a:off x="5174" y="1177"/>
                <a:ext cx="4" cy="3"/>
              </a:xfrm>
              <a:custGeom>
                <a:avLst/>
                <a:gdLst>
                  <a:gd name="T0" fmla="*/ 0 w 4"/>
                  <a:gd name="T1" fmla="*/ 0 h 3"/>
                  <a:gd name="T2" fmla="*/ 0 w 4"/>
                  <a:gd name="T3" fmla="*/ 1 h 3"/>
                  <a:gd name="T4" fmla="*/ 3 w 4"/>
                  <a:gd name="T5" fmla="*/ 3 h 3"/>
                  <a:gd name="T6" fmla="*/ 4 w 4"/>
                  <a:gd name="T7" fmla="*/ 3 h 3"/>
                  <a:gd name="T8" fmla="*/ 0 w 4"/>
                  <a:gd name="T9" fmla="*/ 0 h 3"/>
                </a:gdLst>
                <a:ahLst/>
                <a:cxnLst>
                  <a:cxn ang="0">
                    <a:pos x="T0" y="T1"/>
                  </a:cxn>
                  <a:cxn ang="0">
                    <a:pos x="T2" y="T3"/>
                  </a:cxn>
                  <a:cxn ang="0">
                    <a:pos x="T4" y="T5"/>
                  </a:cxn>
                  <a:cxn ang="0">
                    <a:pos x="T6" y="T7"/>
                  </a:cxn>
                  <a:cxn ang="0">
                    <a:pos x="T8" y="T9"/>
                  </a:cxn>
                </a:cxnLst>
                <a:rect l="0" t="0" r="r" b="b"/>
                <a:pathLst>
                  <a:path w="4" h="3">
                    <a:moveTo>
                      <a:pt x="0" y="0"/>
                    </a:moveTo>
                    <a:cubicBezTo>
                      <a:pt x="0" y="1"/>
                      <a:pt x="0" y="1"/>
                      <a:pt x="0" y="1"/>
                    </a:cubicBezTo>
                    <a:cubicBezTo>
                      <a:pt x="3" y="3"/>
                      <a:pt x="3" y="3"/>
                      <a:pt x="3" y="3"/>
                    </a:cubicBezTo>
                    <a:cubicBezTo>
                      <a:pt x="4" y="3"/>
                      <a:pt x="4" y="3"/>
                      <a:pt x="4" y="3"/>
                    </a:cubicBezTo>
                    <a:cubicBezTo>
                      <a:pt x="0" y="0"/>
                      <a:pt x="0" y="0"/>
                      <a:pt x="0" y="0"/>
                    </a:cubicBezTo>
                  </a:path>
                </a:pathLst>
              </a:custGeom>
              <a:solidFill>
                <a:srgbClr val="77757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449" name="Freeform 747"/>
              <p:cNvSpPr/>
              <p:nvPr/>
            </p:nvSpPr>
            <p:spPr bwMode="auto">
              <a:xfrm>
                <a:off x="5159" y="1168"/>
                <a:ext cx="7" cy="5"/>
              </a:xfrm>
              <a:custGeom>
                <a:avLst/>
                <a:gdLst>
                  <a:gd name="T0" fmla="*/ 0 w 7"/>
                  <a:gd name="T1" fmla="*/ 0 h 5"/>
                  <a:gd name="T2" fmla="*/ 0 w 7"/>
                  <a:gd name="T3" fmla="*/ 1 h 5"/>
                  <a:gd name="T4" fmla="*/ 6 w 7"/>
                  <a:gd name="T5" fmla="*/ 5 h 5"/>
                  <a:gd name="T6" fmla="*/ 7 w 7"/>
                  <a:gd name="T7" fmla="*/ 4 h 5"/>
                  <a:gd name="T8" fmla="*/ 0 w 7"/>
                  <a:gd name="T9" fmla="*/ 0 h 5"/>
                </a:gdLst>
                <a:ahLst/>
                <a:cxnLst>
                  <a:cxn ang="0">
                    <a:pos x="T0" y="T1"/>
                  </a:cxn>
                  <a:cxn ang="0">
                    <a:pos x="T2" y="T3"/>
                  </a:cxn>
                  <a:cxn ang="0">
                    <a:pos x="T4" y="T5"/>
                  </a:cxn>
                  <a:cxn ang="0">
                    <a:pos x="T6" y="T7"/>
                  </a:cxn>
                  <a:cxn ang="0">
                    <a:pos x="T8" y="T9"/>
                  </a:cxn>
                </a:cxnLst>
                <a:rect l="0" t="0" r="r" b="b"/>
                <a:pathLst>
                  <a:path w="7" h="5">
                    <a:moveTo>
                      <a:pt x="0" y="0"/>
                    </a:moveTo>
                    <a:cubicBezTo>
                      <a:pt x="0" y="0"/>
                      <a:pt x="0" y="0"/>
                      <a:pt x="0" y="1"/>
                    </a:cubicBezTo>
                    <a:cubicBezTo>
                      <a:pt x="6" y="5"/>
                      <a:pt x="6" y="5"/>
                      <a:pt x="6" y="5"/>
                    </a:cubicBezTo>
                    <a:cubicBezTo>
                      <a:pt x="6" y="5"/>
                      <a:pt x="7" y="4"/>
                      <a:pt x="7" y="4"/>
                    </a:cubicBezTo>
                    <a:cubicBezTo>
                      <a:pt x="0" y="0"/>
                      <a:pt x="0" y="0"/>
                      <a:pt x="0" y="0"/>
                    </a:cubicBezTo>
                  </a:path>
                </a:pathLst>
              </a:custGeom>
              <a:solidFill>
                <a:srgbClr val="ABA9A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450" name="Freeform 748"/>
              <p:cNvSpPr/>
              <p:nvPr/>
            </p:nvSpPr>
            <p:spPr bwMode="auto">
              <a:xfrm>
                <a:off x="5165" y="1172"/>
                <a:ext cx="3" cy="2"/>
              </a:xfrm>
              <a:custGeom>
                <a:avLst/>
                <a:gdLst>
                  <a:gd name="T0" fmla="*/ 1 w 3"/>
                  <a:gd name="T1" fmla="*/ 0 h 2"/>
                  <a:gd name="T2" fmla="*/ 0 w 3"/>
                  <a:gd name="T3" fmla="*/ 1 h 2"/>
                  <a:gd name="T4" fmla="*/ 2 w 3"/>
                  <a:gd name="T5" fmla="*/ 2 h 2"/>
                  <a:gd name="T6" fmla="*/ 3 w 3"/>
                  <a:gd name="T7" fmla="*/ 1 h 2"/>
                  <a:gd name="T8" fmla="*/ 1 w 3"/>
                  <a:gd name="T9" fmla="*/ 0 h 2"/>
                </a:gdLst>
                <a:ahLst/>
                <a:cxnLst>
                  <a:cxn ang="0">
                    <a:pos x="T0" y="T1"/>
                  </a:cxn>
                  <a:cxn ang="0">
                    <a:pos x="T2" y="T3"/>
                  </a:cxn>
                  <a:cxn ang="0">
                    <a:pos x="T4" y="T5"/>
                  </a:cxn>
                  <a:cxn ang="0">
                    <a:pos x="T6" y="T7"/>
                  </a:cxn>
                  <a:cxn ang="0">
                    <a:pos x="T8" y="T9"/>
                  </a:cxn>
                </a:cxnLst>
                <a:rect l="0" t="0" r="r" b="b"/>
                <a:pathLst>
                  <a:path w="3" h="2">
                    <a:moveTo>
                      <a:pt x="1" y="0"/>
                    </a:moveTo>
                    <a:cubicBezTo>
                      <a:pt x="1" y="0"/>
                      <a:pt x="0" y="1"/>
                      <a:pt x="0" y="1"/>
                    </a:cubicBezTo>
                    <a:cubicBezTo>
                      <a:pt x="2" y="2"/>
                      <a:pt x="2" y="2"/>
                      <a:pt x="2" y="2"/>
                    </a:cubicBezTo>
                    <a:cubicBezTo>
                      <a:pt x="3" y="2"/>
                      <a:pt x="3" y="2"/>
                      <a:pt x="3" y="1"/>
                    </a:cubicBezTo>
                    <a:cubicBezTo>
                      <a:pt x="1" y="0"/>
                      <a:pt x="1" y="0"/>
                      <a:pt x="1" y="0"/>
                    </a:cubicBezTo>
                  </a:path>
                </a:pathLst>
              </a:custGeom>
              <a:solidFill>
                <a:srgbClr val="D6D9D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451" name="Freeform 749"/>
              <p:cNvSpPr/>
              <p:nvPr/>
            </p:nvSpPr>
            <p:spPr bwMode="auto">
              <a:xfrm>
                <a:off x="5051" y="1228"/>
                <a:ext cx="15" cy="22"/>
              </a:xfrm>
              <a:custGeom>
                <a:avLst/>
                <a:gdLst>
                  <a:gd name="T0" fmla="*/ 8 w 15"/>
                  <a:gd name="T1" fmla="*/ 8 h 22"/>
                  <a:gd name="T2" fmla="*/ 0 w 15"/>
                  <a:gd name="T3" fmla="*/ 0 h 22"/>
                  <a:gd name="T4" fmla="*/ 6 w 15"/>
                  <a:gd name="T5" fmla="*/ 13 h 22"/>
                  <a:gd name="T6" fmla="*/ 7 w 15"/>
                  <a:gd name="T7" fmla="*/ 14 h 22"/>
                  <a:gd name="T8" fmla="*/ 15 w 15"/>
                  <a:gd name="T9" fmla="*/ 22 h 22"/>
                  <a:gd name="T10" fmla="*/ 14 w 15"/>
                  <a:gd name="T11" fmla="*/ 21 h 22"/>
                  <a:gd name="T12" fmla="*/ 8 w 15"/>
                  <a:gd name="T13" fmla="*/ 8 h 22"/>
                </a:gdLst>
                <a:ahLst/>
                <a:cxnLst>
                  <a:cxn ang="0">
                    <a:pos x="T0" y="T1"/>
                  </a:cxn>
                  <a:cxn ang="0">
                    <a:pos x="T2" y="T3"/>
                  </a:cxn>
                  <a:cxn ang="0">
                    <a:pos x="T4" y="T5"/>
                  </a:cxn>
                  <a:cxn ang="0">
                    <a:pos x="T6" y="T7"/>
                  </a:cxn>
                  <a:cxn ang="0">
                    <a:pos x="T8" y="T9"/>
                  </a:cxn>
                  <a:cxn ang="0">
                    <a:pos x="T10" y="T11"/>
                  </a:cxn>
                  <a:cxn ang="0">
                    <a:pos x="T12" y="T13"/>
                  </a:cxn>
                </a:cxnLst>
                <a:rect l="0" t="0" r="r" b="b"/>
                <a:pathLst>
                  <a:path w="15" h="22">
                    <a:moveTo>
                      <a:pt x="8" y="8"/>
                    </a:moveTo>
                    <a:cubicBezTo>
                      <a:pt x="0" y="0"/>
                      <a:pt x="0" y="0"/>
                      <a:pt x="0" y="0"/>
                    </a:cubicBezTo>
                    <a:cubicBezTo>
                      <a:pt x="3" y="3"/>
                      <a:pt x="5" y="8"/>
                      <a:pt x="6" y="13"/>
                    </a:cubicBezTo>
                    <a:cubicBezTo>
                      <a:pt x="6" y="14"/>
                      <a:pt x="7" y="14"/>
                      <a:pt x="7" y="14"/>
                    </a:cubicBezTo>
                    <a:cubicBezTo>
                      <a:pt x="15" y="22"/>
                      <a:pt x="15" y="22"/>
                      <a:pt x="15" y="22"/>
                    </a:cubicBezTo>
                    <a:cubicBezTo>
                      <a:pt x="15" y="22"/>
                      <a:pt x="14" y="21"/>
                      <a:pt x="14" y="21"/>
                    </a:cubicBezTo>
                    <a:cubicBezTo>
                      <a:pt x="13" y="15"/>
                      <a:pt x="11" y="11"/>
                      <a:pt x="8" y="8"/>
                    </a:cubicBezTo>
                    <a:close/>
                  </a:path>
                </a:pathLst>
              </a:custGeom>
              <a:solidFill>
                <a:srgbClr val="5A5B5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452" name="Freeform 750"/>
              <p:cNvSpPr/>
              <p:nvPr/>
            </p:nvSpPr>
            <p:spPr bwMode="auto">
              <a:xfrm>
                <a:off x="5023" y="1217"/>
                <a:ext cx="38" cy="16"/>
              </a:xfrm>
              <a:custGeom>
                <a:avLst/>
                <a:gdLst>
                  <a:gd name="T0" fmla="*/ 38 w 38"/>
                  <a:gd name="T1" fmla="*/ 16 h 16"/>
                  <a:gd name="T2" fmla="*/ 31 w 38"/>
                  <a:gd name="T3" fmla="*/ 10 h 16"/>
                  <a:gd name="T4" fmla="*/ 0 w 38"/>
                  <a:gd name="T5" fmla="*/ 4 h 16"/>
                  <a:gd name="T6" fmla="*/ 8 w 38"/>
                  <a:gd name="T7" fmla="*/ 12 h 16"/>
                  <a:gd name="T8" fmla="*/ 38 w 38"/>
                  <a:gd name="T9" fmla="*/ 16 h 16"/>
                </a:gdLst>
                <a:ahLst/>
                <a:cxnLst>
                  <a:cxn ang="0">
                    <a:pos x="T0" y="T1"/>
                  </a:cxn>
                  <a:cxn ang="0">
                    <a:pos x="T2" y="T3"/>
                  </a:cxn>
                  <a:cxn ang="0">
                    <a:pos x="T4" y="T5"/>
                  </a:cxn>
                  <a:cxn ang="0">
                    <a:pos x="T6" y="T7"/>
                  </a:cxn>
                  <a:cxn ang="0">
                    <a:pos x="T8" y="T9"/>
                  </a:cxn>
                </a:cxnLst>
                <a:rect l="0" t="0" r="r" b="b"/>
                <a:pathLst>
                  <a:path w="38" h="16">
                    <a:moveTo>
                      <a:pt x="38" y="16"/>
                    </a:moveTo>
                    <a:cubicBezTo>
                      <a:pt x="31" y="10"/>
                      <a:pt x="31" y="10"/>
                      <a:pt x="31" y="10"/>
                    </a:cubicBezTo>
                    <a:cubicBezTo>
                      <a:pt x="25" y="3"/>
                      <a:pt x="15" y="0"/>
                      <a:pt x="0" y="4"/>
                    </a:cubicBezTo>
                    <a:cubicBezTo>
                      <a:pt x="8" y="12"/>
                      <a:pt x="8" y="12"/>
                      <a:pt x="8" y="12"/>
                    </a:cubicBezTo>
                    <a:cubicBezTo>
                      <a:pt x="21" y="8"/>
                      <a:pt x="32" y="10"/>
                      <a:pt x="38" y="16"/>
                    </a:cubicBezTo>
                    <a:close/>
                  </a:path>
                </a:pathLst>
              </a:custGeom>
              <a:solidFill>
                <a:srgbClr val="7D7D7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453" name="Freeform 751"/>
              <p:cNvSpPr/>
              <p:nvPr/>
            </p:nvSpPr>
            <p:spPr bwMode="auto">
              <a:xfrm>
                <a:off x="4991" y="1221"/>
                <a:ext cx="40" cy="23"/>
              </a:xfrm>
              <a:custGeom>
                <a:avLst/>
                <a:gdLst>
                  <a:gd name="T0" fmla="*/ 40 w 40"/>
                  <a:gd name="T1" fmla="*/ 8 h 23"/>
                  <a:gd name="T2" fmla="*/ 32 w 40"/>
                  <a:gd name="T3" fmla="*/ 0 h 23"/>
                  <a:gd name="T4" fmla="*/ 0 w 40"/>
                  <a:gd name="T5" fmla="*/ 19 h 23"/>
                  <a:gd name="T6" fmla="*/ 9 w 40"/>
                  <a:gd name="T7" fmla="*/ 23 h 23"/>
                  <a:gd name="T8" fmla="*/ 40 w 40"/>
                  <a:gd name="T9" fmla="*/ 8 h 23"/>
                </a:gdLst>
                <a:ahLst/>
                <a:cxnLst>
                  <a:cxn ang="0">
                    <a:pos x="T0" y="T1"/>
                  </a:cxn>
                  <a:cxn ang="0">
                    <a:pos x="T2" y="T3"/>
                  </a:cxn>
                  <a:cxn ang="0">
                    <a:pos x="T4" y="T5"/>
                  </a:cxn>
                  <a:cxn ang="0">
                    <a:pos x="T6" y="T7"/>
                  </a:cxn>
                  <a:cxn ang="0">
                    <a:pos x="T8" y="T9"/>
                  </a:cxn>
                </a:cxnLst>
                <a:rect l="0" t="0" r="r" b="b"/>
                <a:pathLst>
                  <a:path w="40" h="23">
                    <a:moveTo>
                      <a:pt x="40" y="8"/>
                    </a:moveTo>
                    <a:cubicBezTo>
                      <a:pt x="32" y="0"/>
                      <a:pt x="32" y="0"/>
                      <a:pt x="32" y="0"/>
                    </a:cubicBezTo>
                    <a:cubicBezTo>
                      <a:pt x="24" y="2"/>
                      <a:pt x="10" y="10"/>
                      <a:pt x="0" y="19"/>
                    </a:cubicBezTo>
                    <a:cubicBezTo>
                      <a:pt x="9" y="23"/>
                      <a:pt x="9" y="23"/>
                      <a:pt x="9" y="23"/>
                    </a:cubicBezTo>
                    <a:cubicBezTo>
                      <a:pt x="16" y="18"/>
                      <a:pt x="32" y="10"/>
                      <a:pt x="40" y="8"/>
                    </a:cubicBezTo>
                    <a:close/>
                  </a:path>
                </a:pathLst>
              </a:custGeom>
              <a:solidFill>
                <a:srgbClr val="7D7D7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454" name="Freeform 752"/>
              <p:cNvSpPr/>
              <p:nvPr/>
            </p:nvSpPr>
            <p:spPr bwMode="auto">
              <a:xfrm>
                <a:off x="4990" y="1240"/>
                <a:ext cx="10" cy="5"/>
              </a:xfrm>
              <a:custGeom>
                <a:avLst/>
                <a:gdLst>
                  <a:gd name="T0" fmla="*/ 10 w 10"/>
                  <a:gd name="T1" fmla="*/ 4 h 5"/>
                  <a:gd name="T2" fmla="*/ 1 w 10"/>
                  <a:gd name="T3" fmla="*/ 0 h 5"/>
                  <a:gd name="T4" fmla="*/ 1 w 10"/>
                  <a:gd name="T5" fmla="*/ 0 h 5"/>
                  <a:gd name="T6" fmla="*/ 0 w 10"/>
                  <a:gd name="T7" fmla="*/ 0 h 5"/>
                  <a:gd name="T8" fmla="*/ 9 w 10"/>
                  <a:gd name="T9" fmla="*/ 5 h 5"/>
                  <a:gd name="T10" fmla="*/ 9 w 10"/>
                  <a:gd name="T11" fmla="*/ 5 h 5"/>
                  <a:gd name="T12" fmla="*/ 10 w 10"/>
                  <a:gd name="T13" fmla="*/ 4 h 5"/>
                </a:gdLst>
                <a:ahLst/>
                <a:cxnLst>
                  <a:cxn ang="0">
                    <a:pos x="T0" y="T1"/>
                  </a:cxn>
                  <a:cxn ang="0">
                    <a:pos x="T2" y="T3"/>
                  </a:cxn>
                  <a:cxn ang="0">
                    <a:pos x="T4" y="T5"/>
                  </a:cxn>
                  <a:cxn ang="0">
                    <a:pos x="T6" y="T7"/>
                  </a:cxn>
                  <a:cxn ang="0">
                    <a:pos x="T8" y="T9"/>
                  </a:cxn>
                  <a:cxn ang="0">
                    <a:pos x="T10" y="T11"/>
                  </a:cxn>
                  <a:cxn ang="0">
                    <a:pos x="T12" y="T13"/>
                  </a:cxn>
                </a:cxnLst>
                <a:rect l="0" t="0" r="r" b="b"/>
                <a:pathLst>
                  <a:path w="10" h="5">
                    <a:moveTo>
                      <a:pt x="10" y="4"/>
                    </a:moveTo>
                    <a:lnTo>
                      <a:pt x="1" y="0"/>
                    </a:lnTo>
                    <a:lnTo>
                      <a:pt x="1" y="0"/>
                    </a:lnTo>
                    <a:lnTo>
                      <a:pt x="0" y="0"/>
                    </a:lnTo>
                    <a:lnTo>
                      <a:pt x="9" y="5"/>
                    </a:lnTo>
                    <a:lnTo>
                      <a:pt x="9" y="5"/>
                    </a:lnTo>
                    <a:lnTo>
                      <a:pt x="10" y="4"/>
                    </a:lnTo>
                    <a:close/>
                  </a:path>
                </a:pathLst>
              </a:custGeom>
              <a:solidFill>
                <a:srgbClr val="7D7D7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455" name="Freeform 753"/>
              <p:cNvSpPr/>
              <p:nvPr/>
            </p:nvSpPr>
            <p:spPr bwMode="auto">
              <a:xfrm>
                <a:off x="4990" y="1240"/>
                <a:ext cx="9" cy="6"/>
              </a:xfrm>
              <a:custGeom>
                <a:avLst/>
                <a:gdLst>
                  <a:gd name="T0" fmla="*/ 9 w 9"/>
                  <a:gd name="T1" fmla="*/ 5 h 6"/>
                  <a:gd name="T2" fmla="*/ 0 w 9"/>
                  <a:gd name="T3" fmla="*/ 0 h 6"/>
                  <a:gd name="T4" fmla="*/ 0 w 9"/>
                  <a:gd name="T5" fmla="*/ 1 h 6"/>
                  <a:gd name="T6" fmla="*/ 9 w 9"/>
                  <a:gd name="T7" fmla="*/ 6 h 6"/>
                  <a:gd name="T8" fmla="*/ 9 w 9"/>
                  <a:gd name="T9" fmla="*/ 5 h 6"/>
                </a:gdLst>
                <a:ahLst/>
                <a:cxnLst>
                  <a:cxn ang="0">
                    <a:pos x="T0" y="T1"/>
                  </a:cxn>
                  <a:cxn ang="0">
                    <a:pos x="T2" y="T3"/>
                  </a:cxn>
                  <a:cxn ang="0">
                    <a:pos x="T4" y="T5"/>
                  </a:cxn>
                  <a:cxn ang="0">
                    <a:pos x="T6" y="T7"/>
                  </a:cxn>
                  <a:cxn ang="0">
                    <a:pos x="T8" y="T9"/>
                  </a:cxn>
                </a:cxnLst>
                <a:rect l="0" t="0" r="r" b="b"/>
                <a:pathLst>
                  <a:path w="9" h="6">
                    <a:moveTo>
                      <a:pt x="9" y="5"/>
                    </a:moveTo>
                    <a:cubicBezTo>
                      <a:pt x="0" y="0"/>
                      <a:pt x="0" y="0"/>
                      <a:pt x="0" y="0"/>
                    </a:cubicBezTo>
                    <a:cubicBezTo>
                      <a:pt x="0" y="1"/>
                      <a:pt x="0" y="1"/>
                      <a:pt x="0" y="1"/>
                    </a:cubicBezTo>
                    <a:cubicBezTo>
                      <a:pt x="9" y="6"/>
                      <a:pt x="9" y="6"/>
                      <a:pt x="9" y="6"/>
                    </a:cubicBezTo>
                    <a:cubicBezTo>
                      <a:pt x="8" y="6"/>
                      <a:pt x="8" y="5"/>
                      <a:pt x="9" y="5"/>
                    </a:cubicBezTo>
                    <a:close/>
                  </a:path>
                </a:pathLst>
              </a:custGeom>
              <a:solidFill>
                <a:srgbClr val="7D7D7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456" name="Freeform 754"/>
              <p:cNvSpPr/>
              <p:nvPr/>
            </p:nvSpPr>
            <p:spPr bwMode="auto">
              <a:xfrm>
                <a:off x="4998" y="1222"/>
                <a:ext cx="70" cy="29"/>
              </a:xfrm>
              <a:custGeom>
                <a:avLst/>
                <a:gdLst>
                  <a:gd name="T0" fmla="*/ 32 w 70"/>
                  <a:gd name="T1" fmla="*/ 6 h 29"/>
                  <a:gd name="T2" fmla="*/ 1 w 70"/>
                  <a:gd name="T3" fmla="*/ 23 h 29"/>
                  <a:gd name="T4" fmla="*/ 1 w 70"/>
                  <a:gd name="T5" fmla="*/ 24 h 29"/>
                  <a:gd name="T6" fmla="*/ 2 w 70"/>
                  <a:gd name="T7" fmla="*/ 24 h 29"/>
                  <a:gd name="T8" fmla="*/ 4 w 70"/>
                  <a:gd name="T9" fmla="*/ 23 h 29"/>
                  <a:gd name="T10" fmla="*/ 32 w 70"/>
                  <a:gd name="T11" fmla="*/ 9 h 29"/>
                  <a:gd name="T12" fmla="*/ 67 w 70"/>
                  <a:gd name="T13" fmla="*/ 27 h 29"/>
                  <a:gd name="T14" fmla="*/ 69 w 70"/>
                  <a:gd name="T15" fmla="*/ 29 h 29"/>
                  <a:gd name="T16" fmla="*/ 69 w 70"/>
                  <a:gd name="T17" fmla="*/ 29 h 29"/>
                  <a:gd name="T18" fmla="*/ 70 w 70"/>
                  <a:gd name="T19" fmla="*/ 27 h 29"/>
                  <a:gd name="T20" fmla="*/ 32 w 70"/>
                  <a:gd name="T21" fmla="*/ 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 h="29">
                    <a:moveTo>
                      <a:pt x="32" y="6"/>
                    </a:moveTo>
                    <a:cubicBezTo>
                      <a:pt x="25" y="8"/>
                      <a:pt x="16" y="10"/>
                      <a:pt x="1" y="23"/>
                    </a:cubicBezTo>
                    <a:cubicBezTo>
                      <a:pt x="0" y="23"/>
                      <a:pt x="0" y="24"/>
                      <a:pt x="1" y="24"/>
                    </a:cubicBezTo>
                    <a:cubicBezTo>
                      <a:pt x="1" y="24"/>
                      <a:pt x="2" y="24"/>
                      <a:pt x="2" y="24"/>
                    </a:cubicBezTo>
                    <a:cubicBezTo>
                      <a:pt x="3" y="24"/>
                      <a:pt x="4" y="24"/>
                      <a:pt x="4" y="23"/>
                    </a:cubicBezTo>
                    <a:cubicBezTo>
                      <a:pt x="17" y="14"/>
                      <a:pt x="25" y="11"/>
                      <a:pt x="32" y="9"/>
                    </a:cubicBezTo>
                    <a:cubicBezTo>
                      <a:pt x="51" y="4"/>
                      <a:pt x="65" y="11"/>
                      <a:pt x="67" y="27"/>
                    </a:cubicBezTo>
                    <a:cubicBezTo>
                      <a:pt x="67" y="28"/>
                      <a:pt x="68" y="28"/>
                      <a:pt x="69" y="29"/>
                    </a:cubicBezTo>
                    <a:cubicBezTo>
                      <a:pt x="69" y="29"/>
                      <a:pt x="69" y="29"/>
                      <a:pt x="69" y="29"/>
                    </a:cubicBezTo>
                    <a:cubicBezTo>
                      <a:pt x="70" y="28"/>
                      <a:pt x="70" y="28"/>
                      <a:pt x="70" y="27"/>
                    </a:cubicBezTo>
                    <a:cubicBezTo>
                      <a:pt x="69" y="9"/>
                      <a:pt x="54" y="0"/>
                      <a:pt x="32" y="6"/>
                    </a:cubicBezTo>
                    <a:close/>
                  </a:path>
                </a:pathLst>
              </a:custGeom>
              <a:solidFill>
                <a:srgbClr val="BFC6C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457" name="Freeform 755"/>
              <p:cNvSpPr/>
              <p:nvPr/>
            </p:nvSpPr>
            <p:spPr bwMode="auto">
              <a:xfrm>
                <a:off x="5027" y="1212"/>
                <a:ext cx="15" cy="22"/>
              </a:xfrm>
              <a:custGeom>
                <a:avLst/>
                <a:gdLst>
                  <a:gd name="T0" fmla="*/ 9 w 15"/>
                  <a:gd name="T1" fmla="*/ 22 h 22"/>
                  <a:gd name="T2" fmla="*/ 14 w 15"/>
                  <a:gd name="T3" fmla="*/ 19 h 22"/>
                  <a:gd name="T4" fmla="*/ 7 w 15"/>
                  <a:gd name="T5" fmla="*/ 2 h 22"/>
                  <a:gd name="T6" fmla="*/ 5 w 15"/>
                  <a:gd name="T7" fmla="*/ 0 h 22"/>
                  <a:gd name="T8" fmla="*/ 0 w 15"/>
                  <a:gd name="T9" fmla="*/ 3 h 22"/>
                  <a:gd name="T10" fmla="*/ 2 w 15"/>
                  <a:gd name="T11" fmla="*/ 4 h 22"/>
                  <a:gd name="T12" fmla="*/ 9 w 15"/>
                  <a:gd name="T13" fmla="*/ 22 h 22"/>
                </a:gdLst>
                <a:ahLst/>
                <a:cxnLst>
                  <a:cxn ang="0">
                    <a:pos x="T0" y="T1"/>
                  </a:cxn>
                  <a:cxn ang="0">
                    <a:pos x="T2" y="T3"/>
                  </a:cxn>
                  <a:cxn ang="0">
                    <a:pos x="T4" y="T5"/>
                  </a:cxn>
                  <a:cxn ang="0">
                    <a:pos x="T6" y="T7"/>
                  </a:cxn>
                  <a:cxn ang="0">
                    <a:pos x="T8" y="T9"/>
                  </a:cxn>
                  <a:cxn ang="0">
                    <a:pos x="T10" y="T11"/>
                  </a:cxn>
                  <a:cxn ang="0">
                    <a:pos x="T12" y="T13"/>
                  </a:cxn>
                </a:cxnLst>
                <a:rect l="0" t="0" r="r" b="b"/>
                <a:pathLst>
                  <a:path w="15" h="22">
                    <a:moveTo>
                      <a:pt x="9" y="22"/>
                    </a:moveTo>
                    <a:cubicBezTo>
                      <a:pt x="14" y="19"/>
                      <a:pt x="14" y="19"/>
                      <a:pt x="14" y="19"/>
                    </a:cubicBezTo>
                    <a:cubicBezTo>
                      <a:pt x="15" y="14"/>
                      <a:pt x="12" y="6"/>
                      <a:pt x="7" y="2"/>
                    </a:cubicBezTo>
                    <a:cubicBezTo>
                      <a:pt x="6" y="1"/>
                      <a:pt x="5" y="0"/>
                      <a:pt x="5" y="0"/>
                    </a:cubicBezTo>
                    <a:cubicBezTo>
                      <a:pt x="0" y="3"/>
                      <a:pt x="0" y="3"/>
                      <a:pt x="0" y="3"/>
                    </a:cubicBezTo>
                    <a:cubicBezTo>
                      <a:pt x="1" y="3"/>
                      <a:pt x="1" y="4"/>
                      <a:pt x="2" y="4"/>
                    </a:cubicBezTo>
                    <a:cubicBezTo>
                      <a:pt x="7" y="9"/>
                      <a:pt x="11" y="16"/>
                      <a:pt x="9" y="22"/>
                    </a:cubicBezTo>
                  </a:path>
                </a:pathLst>
              </a:custGeom>
              <a:solidFill>
                <a:srgbClr val="CECEC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458" name="Freeform 756"/>
              <p:cNvSpPr/>
              <p:nvPr/>
            </p:nvSpPr>
            <p:spPr bwMode="auto">
              <a:xfrm>
                <a:off x="5020" y="1231"/>
                <a:ext cx="21" cy="76"/>
              </a:xfrm>
              <a:custGeom>
                <a:avLst/>
                <a:gdLst>
                  <a:gd name="T0" fmla="*/ 0 w 21"/>
                  <a:gd name="T1" fmla="*/ 75 h 76"/>
                  <a:gd name="T2" fmla="*/ 2 w 21"/>
                  <a:gd name="T3" fmla="*/ 75 h 76"/>
                  <a:gd name="T4" fmla="*/ 4 w 21"/>
                  <a:gd name="T5" fmla="*/ 72 h 76"/>
                  <a:gd name="T6" fmla="*/ 21 w 21"/>
                  <a:gd name="T7" fmla="*/ 0 h 76"/>
                  <a:gd name="T8" fmla="*/ 16 w 21"/>
                  <a:gd name="T9" fmla="*/ 3 h 76"/>
                  <a:gd name="T10" fmla="*/ 0 w 21"/>
                  <a:gd name="T11" fmla="*/ 75 h 76"/>
                </a:gdLst>
                <a:ahLst/>
                <a:cxnLst>
                  <a:cxn ang="0">
                    <a:pos x="T0" y="T1"/>
                  </a:cxn>
                  <a:cxn ang="0">
                    <a:pos x="T2" y="T3"/>
                  </a:cxn>
                  <a:cxn ang="0">
                    <a:pos x="T4" y="T5"/>
                  </a:cxn>
                  <a:cxn ang="0">
                    <a:pos x="T6" y="T7"/>
                  </a:cxn>
                  <a:cxn ang="0">
                    <a:pos x="T8" y="T9"/>
                  </a:cxn>
                  <a:cxn ang="0">
                    <a:pos x="T10" y="T11"/>
                  </a:cxn>
                </a:cxnLst>
                <a:rect l="0" t="0" r="r" b="b"/>
                <a:pathLst>
                  <a:path w="21" h="76">
                    <a:moveTo>
                      <a:pt x="0" y="75"/>
                    </a:moveTo>
                    <a:cubicBezTo>
                      <a:pt x="0" y="75"/>
                      <a:pt x="1" y="76"/>
                      <a:pt x="2" y="75"/>
                    </a:cubicBezTo>
                    <a:cubicBezTo>
                      <a:pt x="4" y="74"/>
                      <a:pt x="4" y="72"/>
                      <a:pt x="4" y="72"/>
                    </a:cubicBezTo>
                    <a:cubicBezTo>
                      <a:pt x="21" y="0"/>
                      <a:pt x="21" y="0"/>
                      <a:pt x="21" y="0"/>
                    </a:cubicBezTo>
                    <a:cubicBezTo>
                      <a:pt x="16" y="3"/>
                      <a:pt x="16" y="3"/>
                      <a:pt x="16" y="3"/>
                    </a:cubicBezTo>
                    <a:lnTo>
                      <a:pt x="0" y="75"/>
                    </a:lnTo>
                    <a:close/>
                  </a:path>
                </a:pathLst>
              </a:custGeom>
              <a:solidFill>
                <a:srgbClr val="CECEC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459" name="Freeform 757"/>
              <p:cNvSpPr/>
              <p:nvPr/>
            </p:nvSpPr>
            <p:spPr bwMode="auto">
              <a:xfrm>
                <a:off x="5016" y="1212"/>
                <a:ext cx="22" cy="94"/>
              </a:xfrm>
              <a:custGeom>
                <a:avLst/>
                <a:gdLst>
                  <a:gd name="T0" fmla="*/ 12 w 22"/>
                  <a:gd name="T1" fmla="*/ 8 h 94"/>
                  <a:gd name="T2" fmla="*/ 11 w 22"/>
                  <a:gd name="T3" fmla="*/ 7 h 94"/>
                  <a:gd name="T4" fmla="*/ 5 w 22"/>
                  <a:gd name="T5" fmla="*/ 9 h 94"/>
                  <a:gd name="T6" fmla="*/ 5 w 22"/>
                  <a:gd name="T7" fmla="*/ 9 h 94"/>
                  <a:gd name="T8" fmla="*/ 0 w 22"/>
                  <a:gd name="T9" fmla="*/ 11 h 94"/>
                  <a:gd name="T10" fmla="*/ 2 w 22"/>
                  <a:gd name="T11" fmla="*/ 6 h 94"/>
                  <a:gd name="T12" fmla="*/ 12 w 22"/>
                  <a:gd name="T13" fmla="*/ 2 h 94"/>
                  <a:gd name="T14" fmla="*/ 14 w 22"/>
                  <a:gd name="T15" fmla="*/ 4 h 94"/>
                  <a:gd name="T16" fmla="*/ 20 w 22"/>
                  <a:gd name="T17" fmla="*/ 22 h 94"/>
                  <a:gd name="T18" fmla="*/ 4 w 22"/>
                  <a:gd name="T19" fmla="*/ 94 h 94"/>
                  <a:gd name="T20" fmla="*/ 2 w 22"/>
                  <a:gd name="T21" fmla="*/ 93 h 94"/>
                  <a:gd name="T22" fmla="*/ 2 w 22"/>
                  <a:gd name="T23" fmla="*/ 92 h 94"/>
                  <a:gd name="T24" fmla="*/ 1 w 22"/>
                  <a:gd name="T25" fmla="*/ 90 h 94"/>
                  <a:gd name="T26" fmla="*/ 17 w 22"/>
                  <a:gd name="T27" fmla="*/ 19 h 94"/>
                  <a:gd name="T28" fmla="*/ 12 w 22"/>
                  <a:gd name="T29" fmla="*/ 8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 h="94">
                    <a:moveTo>
                      <a:pt x="12" y="8"/>
                    </a:moveTo>
                    <a:cubicBezTo>
                      <a:pt x="12" y="7"/>
                      <a:pt x="11" y="7"/>
                      <a:pt x="11" y="7"/>
                    </a:cubicBezTo>
                    <a:cubicBezTo>
                      <a:pt x="8" y="5"/>
                      <a:pt x="6" y="6"/>
                      <a:pt x="5" y="9"/>
                    </a:cubicBezTo>
                    <a:cubicBezTo>
                      <a:pt x="5" y="9"/>
                      <a:pt x="5" y="9"/>
                      <a:pt x="5" y="9"/>
                    </a:cubicBezTo>
                    <a:cubicBezTo>
                      <a:pt x="4" y="10"/>
                      <a:pt x="1" y="11"/>
                      <a:pt x="0" y="11"/>
                    </a:cubicBezTo>
                    <a:cubicBezTo>
                      <a:pt x="2" y="6"/>
                      <a:pt x="2" y="6"/>
                      <a:pt x="2" y="6"/>
                    </a:cubicBezTo>
                    <a:cubicBezTo>
                      <a:pt x="3" y="1"/>
                      <a:pt x="8" y="0"/>
                      <a:pt x="12" y="2"/>
                    </a:cubicBezTo>
                    <a:cubicBezTo>
                      <a:pt x="13" y="3"/>
                      <a:pt x="14" y="3"/>
                      <a:pt x="14" y="4"/>
                    </a:cubicBezTo>
                    <a:cubicBezTo>
                      <a:pt x="20" y="8"/>
                      <a:pt x="22" y="16"/>
                      <a:pt x="20" y="22"/>
                    </a:cubicBezTo>
                    <a:cubicBezTo>
                      <a:pt x="4" y="94"/>
                      <a:pt x="4" y="94"/>
                      <a:pt x="4" y="94"/>
                    </a:cubicBezTo>
                    <a:cubicBezTo>
                      <a:pt x="2" y="93"/>
                      <a:pt x="2" y="93"/>
                      <a:pt x="2" y="93"/>
                    </a:cubicBezTo>
                    <a:cubicBezTo>
                      <a:pt x="2" y="92"/>
                      <a:pt x="2" y="92"/>
                      <a:pt x="2" y="92"/>
                    </a:cubicBezTo>
                    <a:cubicBezTo>
                      <a:pt x="1" y="92"/>
                      <a:pt x="0" y="91"/>
                      <a:pt x="1" y="90"/>
                    </a:cubicBezTo>
                    <a:cubicBezTo>
                      <a:pt x="17" y="19"/>
                      <a:pt x="17" y="19"/>
                      <a:pt x="17" y="19"/>
                    </a:cubicBezTo>
                    <a:cubicBezTo>
                      <a:pt x="18" y="15"/>
                      <a:pt x="16" y="10"/>
                      <a:pt x="12" y="8"/>
                    </a:cubicBezTo>
                  </a:path>
                </a:pathLst>
              </a:custGeom>
              <a:solidFill>
                <a:srgbClr val="AAAAA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460" name="Freeform 758"/>
              <p:cNvSpPr/>
              <p:nvPr/>
            </p:nvSpPr>
            <p:spPr bwMode="auto">
              <a:xfrm>
                <a:off x="4994" y="1108"/>
                <a:ext cx="23" cy="13"/>
              </a:xfrm>
              <a:custGeom>
                <a:avLst/>
                <a:gdLst>
                  <a:gd name="T0" fmla="*/ 23 w 23"/>
                  <a:gd name="T1" fmla="*/ 13 h 13"/>
                  <a:gd name="T2" fmla="*/ 2 w 23"/>
                  <a:gd name="T3" fmla="*/ 1 h 13"/>
                  <a:gd name="T4" fmla="*/ 0 w 23"/>
                  <a:gd name="T5" fmla="*/ 1 h 13"/>
                  <a:gd name="T6" fmla="*/ 20 w 23"/>
                  <a:gd name="T7" fmla="*/ 13 h 13"/>
                  <a:gd name="T8" fmla="*/ 23 w 23"/>
                  <a:gd name="T9" fmla="*/ 13 h 13"/>
                </a:gdLst>
                <a:ahLst/>
                <a:cxnLst>
                  <a:cxn ang="0">
                    <a:pos x="T0" y="T1"/>
                  </a:cxn>
                  <a:cxn ang="0">
                    <a:pos x="T2" y="T3"/>
                  </a:cxn>
                  <a:cxn ang="0">
                    <a:pos x="T4" y="T5"/>
                  </a:cxn>
                  <a:cxn ang="0">
                    <a:pos x="T6" y="T7"/>
                  </a:cxn>
                  <a:cxn ang="0">
                    <a:pos x="T8" y="T9"/>
                  </a:cxn>
                </a:cxnLst>
                <a:rect l="0" t="0" r="r" b="b"/>
                <a:pathLst>
                  <a:path w="23" h="13">
                    <a:moveTo>
                      <a:pt x="23" y="13"/>
                    </a:moveTo>
                    <a:cubicBezTo>
                      <a:pt x="2" y="1"/>
                      <a:pt x="2" y="1"/>
                      <a:pt x="2" y="1"/>
                    </a:cubicBezTo>
                    <a:cubicBezTo>
                      <a:pt x="2" y="0"/>
                      <a:pt x="1" y="0"/>
                      <a:pt x="0" y="1"/>
                    </a:cubicBezTo>
                    <a:cubicBezTo>
                      <a:pt x="20" y="13"/>
                      <a:pt x="20" y="13"/>
                      <a:pt x="20" y="13"/>
                    </a:cubicBezTo>
                    <a:cubicBezTo>
                      <a:pt x="21" y="12"/>
                      <a:pt x="22" y="12"/>
                      <a:pt x="23" y="13"/>
                    </a:cubicBezTo>
                    <a:close/>
                  </a:path>
                </a:pathLst>
              </a:custGeom>
              <a:solidFill>
                <a:srgbClr val="43434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461" name="Freeform 759"/>
              <p:cNvSpPr/>
              <p:nvPr/>
            </p:nvSpPr>
            <p:spPr bwMode="auto">
              <a:xfrm>
                <a:off x="4992" y="1109"/>
                <a:ext cx="22" cy="13"/>
              </a:xfrm>
              <a:custGeom>
                <a:avLst/>
                <a:gdLst>
                  <a:gd name="T0" fmla="*/ 22 w 22"/>
                  <a:gd name="T1" fmla="*/ 12 h 13"/>
                  <a:gd name="T2" fmla="*/ 2 w 22"/>
                  <a:gd name="T3" fmla="*/ 0 h 13"/>
                  <a:gd name="T4" fmla="*/ 0 w 22"/>
                  <a:gd name="T5" fmla="*/ 1 h 13"/>
                  <a:gd name="T6" fmla="*/ 21 w 22"/>
                  <a:gd name="T7" fmla="*/ 13 h 13"/>
                  <a:gd name="T8" fmla="*/ 22 w 22"/>
                  <a:gd name="T9" fmla="*/ 12 h 13"/>
                </a:gdLst>
                <a:ahLst/>
                <a:cxnLst>
                  <a:cxn ang="0">
                    <a:pos x="T0" y="T1"/>
                  </a:cxn>
                  <a:cxn ang="0">
                    <a:pos x="T2" y="T3"/>
                  </a:cxn>
                  <a:cxn ang="0">
                    <a:pos x="T4" y="T5"/>
                  </a:cxn>
                  <a:cxn ang="0">
                    <a:pos x="T6" y="T7"/>
                  </a:cxn>
                  <a:cxn ang="0">
                    <a:pos x="T8" y="T9"/>
                  </a:cxn>
                </a:cxnLst>
                <a:rect l="0" t="0" r="r" b="b"/>
                <a:pathLst>
                  <a:path w="22" h="13">
                    <a:moveTo>
                      <a:pt x="22" y="12"/>
                    </a:moveTo>
                    <a:cubicBezTo>
                      <a:pt x="2" y="0"/>
                      <a:pt x="2" y="0"/>
                      <a:pt x="2" y="0"/>
                    </a:cubicBezTo>
                    <a:cubicBezTo>
                      <a:pt x="1" y="0"/>
                      <a:pt x="1" y="0"/>
                      <a:pt x="0" y="1"/>
                    </a:cubicBezTo>
                    <a:cubicBezTo>
                      <a:pt x="21" y="13"/>
                      <a:pt x="21" y="13"/>
                      <a:pt x="21" y="13"/>
                    </a:cubicBezTo>
                    <a:cubicBezTo>
                      <a:pt x="21" y="13"/>
                      <a:pt x="22" y="12"/>
                      <a:pt x="22" y="12"/>
                    </a:cubicBezTo>
                    <a:close/>
                  </a:path>
                </a:pathLst>
              </a:custGeom>
              <a:solidFill>
                <a:srgbClr val="43434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462" name="Freeform 760"/>
              <p:cNvSpPr/>
              <p:nvPr/>
            </p:nvSpPr>
            <p:spPr bwMode="auto">
              <a:xfrm>
                <a:off x="4991" y="1110"/>
                <a:ext cx="22" cy="14"/>
              </a:xfrm>
              <a:custGeom>
                <a:avLst/>
                <a:gdLst>
                  <a:gd name="T0" fmla="*/ 22 w 22"/>
                  <a:gd name="T1" fmla="*/ 12 h 14"/>
                  <a:gd name="T2" fmla="*/ 1 w 22"/>
                  <a:gd name="T3" fmla="*/ 0 h 14"/>
                  <a:gd name="T4" fmla="*/ 0 w 22"/>
                  <a:gd name="T5" fmla="*/ 2 h 14"/>
                  <a:gd name="T6" fmla="*/ 21 w 22"/>
                  <a:gd name="T7" fmla="*/ 14 h 14"/>
                  <a:gd name="T8" fmla="*/ 22 w 22"/>
                  <a:gd name="T9" fmla="*/ 12 h 14"/>
                </a:gdLst>
                <a:ahLst/>
                <a:cxnLst>
                  <a:cxn ang="0">
                    <a:pos x="T0" y="T1"/>
                  </a:cxn>
                  <a:cxn ang="0">
                    <a:pos x="T2" y="T3"/>
                  </a:cxn>
                  <a:cxn ang="0">
                    <a:pos x="T4" y="T5"/>
                  </a:cxn>
                  <a:cxn ang="0">
                    <a:pos x="T6" y="T7"/>
                  </a:cxn>
                  <a:cxn ang="0">
                    <a:pos x="T8" y="T9"/>
                  </a:cxn>
                </a:cxnLst>
                <a:rect l="0" t="0" r="r" b="b"/>
                <a:pathLst>
                  <a:path w="22" h="14">
                    <a:moveTo>
                      <a:pt x="22" y="12"/>
                    </a:moveTo>
                    <a:cubicBezTo>
                      <a:pt x="1" y="0"/>
                      <a:pt x="1" y="0"/>
                      <a:pt x="1" y="0"/>
                    </a:cubicBezTo>
                    <a:cubicBezTo>
                      <a:pt x="1" y="1"/>
                      <a:pt x="0" y="1"/>
                      <a:pt x="0" y="2"/>
                    </a:cubicBezTo>
                    <a:cubicBezTo>
                      <a:pt x="21" y="14"/>
                      <a:pt x="21" y="14"/>
                      <a:pt x="21" y="14"/>
                    </a:cubicBezTo>
                    <a:cubicBezTo>
                      <a:pt x="21" y="13"/>
                      <a:pt x="21" y="13"/>
                      <a:pt x="22" y="12"/>
                    </a:cubicBezTo>
                    <a:close/>
                  </a:path>
                </a:pathLst>
              </a:custGeom>
              <a:solidFill>
                <a:srgbClr val="B4B4B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463" name="Freeform 761"/>
              <p:cNvSpPr/>
              <p:nvPr/>
            </p:nvSpPr>
            <p:spPr bwMode="auto">
              <a:xfrm>
                <a:off x="4991" y="1112"/>
                <a:ext cx="21" cy="17"/>
              </a:xfrm>
              <a:custGeom>
                <a:avLst/>
                <a:gdLst>
                  <a:gd name="T0" fmla="*/ 21 w 21"/>
                  <a:gd name="T1" fmla="*/ 12 h 17"/>
                  <a:gd name="T2" fmla="*/ 0 w 21"/>
                  <a:gd name="T3" fmla="*/ 0 h 17"/>
                  <a:gd name="T4" fmla="*/ 0 w 21"/>
                  <a:gd name="T5" fmla="*/ 2 h 17"/>
                  <a:gd name="T6" fmla="*/ 1 w 21"/>
                  <a:gd name="T7" fmla="*/ 5 h 17"/>
                  <a:gd name="T8" fmla="*/ 21 w 21"/>
                  <a:gd name="T9" fmla="*/ 17 h 17"/>
                  <a:gd name="T10" fmla="*/ 20 w 21"/>
                  <a:gd name="T11" fmla="*/ 15 h 17"/>
                  <a:gd name="T12" fmla="*/ 21 w 21"/>
                  <a:gd name="T13" fmla="*/ 12 h 17"/>
                </a:gdLst>
                <a:ahLst/>
                <a:cxnLst>
                  <a:cxn ang="0">
                    <a:pos x="T0" y="T1"/>
                  </a:cxn>
                  <a:cxn ang="0">
                    <a:pos x="T2" y="T3"/>
                  </a:cxn>
                  <a:cxn ang="0">
                    <a:pos x="T4" y="T5"/>
                  </a:cxn>
                  <a:cxn ang="0">
                    <a:pos x="T6" y="T7"/>
                  </a:cxn>
                  <a:cxn ang="0">
                    <a:pos x="T8" y="T9"/>
                  </a:cxn>
                  <a:cxn ang="0">
                    <a:pos x="T10" y="T11"/>
                  </a:cxn>
                  <a:cxn ang="0">
                    <a:pos x="T12" y="T13"/>
                  </a:cxn>
                </a:cxnLst>
                <a:rect l="0" t="0" r="r" b="b"/>
                <a:pathLst>
                  <a:path w="21" h="17">
                    <a:moveTo>
                      <a:pt x="21" y="12"/>
                    </a:moveTo>
                    <a:cubicBezTo>
                      <a:pt x="0" y="0"/>
                      <a:pt x="0" y="0"/>
                      <a:pt x="0" y="0"/>
                    </a:cubicBezTo>
                    <a:cubicBezTo>
                      <a:pt x="0" y="1"/>
                      <a:pt x="0" y="2"/>
                      <a:pt x="0" y="2"/>
                    </a:cubicBezTo>
                    <a:cubicBezTo>
                      <a:pt x="0" y="3"/>
                      <a:pt x="0" y="4"/>
                      <a:pt x="1" y="5"/>
                    </a:cubicBezTo>
                    <a:cubicBezTo>
                      <a:pt x="21" y="17"/>
                      <a:pt x="21" y="17"/>
                      <a:pt x="21" y="17"/>
                    </a:cubicBezTo>
                    <a:cubicBezTo>
                      <a:pt x="21" y="16"/>
                      <a:pt x="20" y="16"/>
                      <a:pt x="20" y="15"/>
                    </a:cubicBezTo>
                    <a:cubicBezTo>
                      <a:pt x="20" y="14"/>
                      <a:pt x="20" y="13"/>
                      <a:pt x="21" y="12"/>
                    </a:cubicBezTo>
                    <a:close/>
                  </a:path>
                </a:pathLst>
              </a:custGeom>
              <a:solidFill>
                <a:srgbClr val="43434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464" name="Freeform 762"/>
              <p:cNvSpPr/>
              <p:nvPr/>
            </p:nvSpPr>
            <p:spPr bwMode="auto">
              <a:xfrm>
                <a:off x="5011" y="1120"/>
                <a:ext cx="7" cy="10"/>
              </a:xfrm>
              <a:custGeom>
                <a:avLst/>
                <a:gdLst>
                  <a:gd name="T0" fmla="*/ 3 w 7"/>
                  <a:gd name="T1" fmla="*/ 1 h 10"/>
                  <a:gd name="T2" fmla="*/ 0 w 7"/>
                  <a:gd name="T3" fmla="*/ 7 h 10"/>
                  <a:gd name="T4" fmla="*/ 3 w 7"/>
                  <a:gd name="T5" fmla="*/ 9 h 10"/>
                  <a:gd name="T6" fmla="*/ 7 w 7"/>
                  <a:gd name="T7" fmla="*/ 3 h 10"/>
                  <a:gd name="T8" fmla="*/ 3 w 7"/>
                  <a:gd name="T9" fmla="*/ 1 h 10"/>
                </a:gdLst>
                <a:ahLst/>
                <a:cxnLst>
                  <a:cxn ang="0">
                    <a:pos x="T0" y="T1"/>
                  </a:cxn>
                  <a:cxn ang="0">
                    <a:pos x="T2" y="T3"/>
                  </a:cxn>
                  <a:cxn ang="0">
                    <a:pos x="T4" y="T5"/>
                  </a:cxn>
                  <a:cxn ang="0">
                    <a:pos x="T6" y="T7"/>
                  </a:cxn>
                  <a:cxn ang="0">
                    <a:pos x="T8" y="T9"/>
                  </a:cxn>
                </a:cxnLst>
                <a:rect l="0" t="0" r="r" b="b"/>
                <a:pathLst>
                  <a:path w="7" h="10">
                    <a:moveTo>
                      <a:pt x="3" y="1"/>
                    </a:moveTo>
                    <a:cubicBezTo>
                      <a:pt x="2" y="2"/>
                      <a:pt x="0" y="5"/>
                      <a:pt x="0" y="7"/>
                    </a:cubicBezTo>
                    <a:cubicBezTo>
                      <a:pt x="0" y="9"/>
                      <a:pt x="2" y="10"/>
                      <a:pt x="3" y="9"/>
                    </a:cubicBezTo>
                    <a:cubicBezTo>
                      <a:pt x="5" y="7"/>
                      <a:pt x="7" y="5"/>
                      <a:pt x="7" y="3"/>
                    </a:cubicBezTo>
                    <a:cubicBezTo>
                      <a:pt x="7" y="1"/>
                      <a:pt x="5" y="0"/>
                      <a:pt x="3" y="1"/>
                    </a:cubicBezTo>
                    <a:close/>
                  </a:path>
                </a:pathLst>
              </a:custGeom>
              <a:solidFill>
                <a:srgbClr val="24242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465" name="Freeform 763"/>
              <p:cNvSpPr/>
              <p:nvPr/>
            </p:nvSpPr>
            <p:spPr bwMode="auto">
              <a:xfrm>
                <a:off x="5024" y="1159"/>
                <a:ext cx="24" cy="58"/>
              </a:xfrm>
              <a:custGeom>
                <a:avLst/>
                <a:gdLst>
                  <a:gd name="T0" fmla="*/ 12 w 24"/>
                  <a:gd name="T1" fmla="*/ 0 h 58"/>
                  <a:gd name="T2" fmla="*/ 0 w 24"/>
                  <a:gd name="T3" fmla="*/ 52 h 58"/>
                  <a:gd name="T4" fmla="*/ 1 w 24"/>
                  <a:gd name="T5" fmla="*/ 55 h 58"/>
                  <a:gd name="T6" fmla="*/ 10 w 24"/>
                  <a:gd name="T7" fmla="*/ 58 h 58"/>
                  <a:gd name="T8" fmla="*/ 12 w 24"/>
                  <a:gd name="T9" fmla="*/ 55 h 58"/>
                  <a:gd name="T10" fmla="*/ 24 w 24"/>
                  <a:gd name="T11" fmla="*/ 2 h 58"/>
                  <a:gd name="T12" fmla="*/ 22 w 24"/>
                  <a:gd name="T13" fmla="*/ 5 h 58"/>
                  <a:gd name="T14" fmla="*/ 13 w 24"/>
                  <a:gd name="T15" fmla="*/ 2 h 58"/>
                  <a:gd name="T16" fmla="*/ 12 w 24"/>
                  <a:gd name="T17"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58">
                    <a:moveTo>
                      <a:pt x="12" y="0"/>
                    </a:moveTo>
                    <a:cubicBezTo>
                      <a:pt x="0" y="52"/>
                      <a:pt x="0" y="52"/>
                      <a:pt x="0" y="52"/>
                    </a:cubicBezTo>
                    <a:cubicBezTo>
                      <a:pt x="0" y="53"/>
                      <a:pt x="0" y="54"/>
                      <a:pt x="1" y="55"/>
                    </a:cubicBezTo>
                    <a:cubicBezTo>
                      <a:pt x="3" y="57"/>
                      <a:pt x="7" y="58"/>
                      <a:pt x="10" y="58"/>
                    </a:cubicBezTo>
                    <a:cubicBezTo>
                      <a:pt x="11" y="57"/>
                      <a:pt x="12" y="56"/>
                      <a:pt x="12" y="55"/>
                    </a:cubicBezTo>
                    <a:cubicBezTo>
                      <a:pt x="24" y="2"/>
                      <a:pt x="24" y="2"/>
                      <a:pt x="24" y="2"/>
                    </a:cubicBezTo>
                    <a:cubicBezTo>
                      <a:pt x="24" y="3"/>
                      <a:pt x="23" y="4"/>
                      <a:pt x="22" y="5"/>
                    </a:cubicBezTo>
                    <a:cubicBezTo>
                      <a:pt x="19" y="5"/>
                      <a:pt x="15" y="4"/>
                      <a:pt x="13" y="2"/>
                    </a:cubicBezTo>
                    <a:cubicBezTo>
                      <a:pt x="12" y="1"/>
                      <a:pt x="12" y="0"/>
                      <a:pt x="12" y="0"/>
                    </a:cubicBezTo>
                  </a:path>
                </a:pathLst>
              </a:custGeom>
              <a:solidFill>
                <a:srgbClr val="EF643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466" name="Freeform 764"/>
              <p:cNvSpPr/>
              <p:nvPr/>
            </p:nvSpPr>
            <p:spPr bwMode="auto">
              <a:xfrm>
                <a:off x="5035" y="1156"/>
                <a:ext cx="14" cy="8"/>
              </a:xfrm>
              <a:custGeom>
                <a:avLst/>
                <a:gdLst>
                  <a:gd name="T0" fmla="*/ 4 w 14"/>
                  <a:gd name="T1" fmla="*/ 0 h 8"/>
                  <a:gd name="T2" fmla="*/ 2 w 14"/>
                  <a:gd name="T3" fmla="*/ 5 h 8"/>
                  <a:gd name="T4" fmla="*/ 11 w 14"/>
                  <a:gd name="T5" fmla="*/ 8 h 8"/>
                  <a:gd name="T6" fmla="*/ 12 w 14"/>
                  <a:gd name="T7" fmla="*/ 3 h 8"/>
                  <a:gd name="T8" fmla="*/ 4 w 14"/>
                  <a:gd name="T9" fmla="*/ 0 h 8"/>
                </a:gdLst>
                <a:ahLst/>
                <a:cxnLst>
                  <a:cxn ang="0">
                    <a:pos x="T0" y="T1"/>
                  </a:cxn>
                  <a:cxn ang="0">
                    <a:pos x="T2" y="T3"/>
                  </a:cxn>
                  <a:cxn ang="0">
                    <a:pos x="T4" y="T5"/>
                  </a:cxn>
                  <a:cxn ang="0">
                    <a:pos x="T6" y="T7"/>
                  </a:cxn>
                  <a:cxn ang="0">
                    <a:pos x="T8" y="T9"/>
                  </a:cxn>
                </a:cxnLst>
                <a:rect l="0" t="0" r="r" b="b"/>
                <a:pathLst>
                  <a:path w="14" h="8">
                    <a:moveTo>
                      <a:pt x="4" y="0"/>
                    </a:moveTo>
                    <a:cubicBezTo>
                      <a:pt x="1" y="1"/>
                      <a:pt x="0" y="3"/>
                      <a:pt x="2" y="5"/>
                    </a:cubicBezTo>
                    <a:cubicBezTo>
                      <a:pt x="4" y="7"/>
                      <a:pt x="8" y="8"/>
                      <a:pt x="11" y="8"/>
                    </a:cubicBezTo>
                    <a:cubicBezTo>
                      <a:pt x="14" y="7"/>
                      <a:pt x="14" y="5"/>
                      <a:pt x="12" y="3"/>
                    </a:cubicBezTo>
                    <a:cubicBezTo>
                      <a:pt x="10" y="1"/>
                      <a:pt x="6" y="0"/>
                      <a:pt x="4" y="0"/>
                    </a:cubicBezTo>
                    <a:close/>
                  </a:path>
                </a:pathLst>
              </a:custGeom>
              <a:solidFill>
                <a:srgbClr val="FF816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467" name="Freeform 765"/>
              <p:cNvSpPr/>
              <p:nvPr/>
            </p:nvSpPr>
            <p:spPr bwMode="auto">
              <a:xfrm>
                <a:off x="5039" y="1151"/>
                <a:ext cx="9" cy="11"/>
              </a:xfrm>
              <a:custGeom>
                <a:avLst/>
                <a:gdLst>
                  <a:gd name="T0" fmla="*/ 2 w 9"/>
                  <a:gd name="T1" fmla="*/ 0 h 11"/>
                  <a:gd name="T2" fmla="*/ 0 w 9"/>
                  <a:gd name="T3" fmla="*/ 8 h 11"/>
                  <a:gd name="T4" fmla="*/ 1 w 9"/>
                  <a:gd name="T5" fmla="*/ 9 h 11"/>
                  <a:gd name="T6" fmla="*/ 6 w 9"/>
                  <a:gd name="T7" fmla="*/ 11 h 11"/>
                  <a:gd name="T8" fmla="*/ 7 w 9"/>
                  <a:gd name="T9" fmla="*/ 9 h 11"/>
                  <a:gd name="T10" fmla="*/ 9 w 9"/>
                  <a:gd name="T11" fmla="*/ 2 h 11"/>
                  <a:gd name="T12" fmla="*/ 7 w 9"/>
                  <a:gd name="T13" fmla="*/ 3 h 11"/>
                  <a:gd name="T14" fmla="*/ 3 w 9"/>
                  <a:gd name="T15" fmla="*/ 1 h 11"/>
                  <a:gd name="T16" fmla="*/ 2 w 9"/>
                  <a:gd name="T17"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1">
                    <a:moveTo>
                      <a:pt x="2" y="0"/>
                    </a:moveTo>
                    <a:cubicBezTo>
                      <a:pt x="0" y="8"/>
                      <a:pt x="0" y="8"/>
                      <a:pt x="0" y="8"/>
                    </a:cubicBezTo>
                    <a:cubicBezTo>
                      <a:pt x="0" y="8"/>
                      <a:pt x="0" y="9"/>
                      <a:pt x="1" y="9"/>
                    </a:cubicBezTo>
                    <a:cubicBezTo>
                      <a:pt x="2" y="10"/>
                      <a:pt x="4" y="11"/>
                      <a:pt x="6" y="11"/>
                    </a:cubicBezTo>
                    <a:cubicBezTo>
                      <a:pt x="6" y="10"/>
                      <a:pt x="7" y="10"/>
                      <a:pt x="7" y="9"/>
                    </a:cubicBezTo>
                    <a:cubicBezTo>
                      <a:pt x="9" y="2"/>
                      <a:pt x="9" y="2"/>
                      <a:pt x="9" y="2"/>
                    </a:cubicBezTo>
                    <a:cubicBezTo>
                      <a:pt x="9" y="2"/>
                      <a:pt x="8" y="2"/>
                      <a:pt x="7" y="3"/>
                    </a:cubicBezTo>
                    <a:cubicBezTo>
                      <a:pt x="6" y="3"/>
                      <a:pt x="4" y="3"/>
                      <a:pt x="3" y="1"/>
                    </a:cubicBezTo>
                    <a:cubicBezTo>
                      <a:pt x="2" y="1"/>
                      <a:pt x="2" y="0"/>
                      <a:pt x="2" y="0"/>
                    </a:cubicBezTo>
                    <a:close/>
                  </a:path>
                </a:pathLst>
              </a:custGeom>
              <a:solidFill>
                <a:srgbClr val="7C7C7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468" name="Freeform 766"/>
              <p:cNvSpPr/>
              <p:nvPr/>
            </p:nvSpPr>
            <p:spPr bwMode="auto">
              <a:xfrm>
                <a:off x="5041" y="1149"/>
                <a:ext cx="7" cy="5"/>
              </a:xfrm>
              <a:custGeom>
                <a:avLst/>
                <a:gdLst>
                  <a:gd name="T0" fmla="*/ 1 w 7"/>
                  <a:gd name="T1" fmla="*/ 1 h 5"/>
                  <a:gd name="T2" fmla="*/ 1 w 7"/>
                  <a:gd name="T3" fmla="*/ 3 h 5"/>
                  <a:gd name="T4" fmla="*/ 5 w 7"/>
                  <a:gd name="T5" fmla="*/ 5 h 5"/>
                  <a:gd name="T6" fmla="*/ 6 w 7"/>
                  <a:gd name="T7" fmla="*/ 2 h 5"/>
                  <a:gd name="T8" fmla="*/ 1 w 7"/>
                  <a:gd name="T9" fmla="*/ 1 h 5"/>
                </a:gdLst>
                <a:ahLst/>
                <a:cxnLst>
                  <a:cxn ang="0">
                    <a:pos x="T0" y="T1"/>
                  </a:cxn>
                  <a:cxn ang="0">
                    <a:pos x="T2" y="T3"/>
                  </a:cxn>
                  <a:cxn ang="0">
                    <a:pos x="T4" y="T5"/>
                  </a:cxn>
                  <a:cxn ang="0">
                    <a:pos x="T6" y="T7"/>
                  </a:cxn>
                  <a:cxn ang="0">
                    <a:pos x="T8" y="T9"/>
                  </a:cxn>
                </a:cxnLst>
                <a:rect l="0" t="0" r="r" b="b"/>
                <a:pathLst>
                  <a:path w="7" h="5">
                    <a:moveTo>
                      <a:pt x="1" y="1"/>
                    </a:moveTo>
                    <a:cubicBezTo>
                      <a:pt x="0" y="1"/>
                      <a:pt x="0" y="2"/>
                      <a:pt x="1" y="3"/>
                    </a:cubicBezTo>
                    <a:cubicBezTo>
                      <a:pt x="2" y="5"/>
                      <a:pt x="4" y="5"/>
                      <a:pt x="5" y="5"/>
                    </a:cubicBezTo>
                    <a:cubicBezTo>
                      <a:pt x="7" y="4"/>
                      <a:pt x="7" y="3"/>
                      <a:pt x="6" y="2"/>
                    </a:cubicBezTo>
                    <a:cubicBezTo>
                      <a:pt x="5" y="1"/>
                      <a:pt x="3" y="0"/>
                      <a:pt x="1" y="1"/>
                    </a:cubicBezTo>
                    <a:close/>
                  </a:path>
                </a:pathLst>
              </a:custGeom>
              <a:solidFill>
                <a:srgbClr val="7C7C7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469" name="Freeform 767"/>
              <p:cNvSpPr/>
              <p:nvPr/>
            </p:nvSpPr>
            <p:spPr bwMode="auto">
              <a:xfrm>
                <a:off x="5013" y="1122"/>
                <a:ext cx="8" cy="4"/>
              </a:xfrm>
              <a:custGeom>
                <a:avLst/>
                <a:gdLst>
                  <a:gd name="T0" fmla="*/ 3 w 8"/>
                  <a:gd name="T1" fmla="*/ 0 h 4"/>
                  <a:gd name="T2" fmla="*/ 7 w 8"/>
                  <a:gd name="T3" fmla="*/ 1 h 4"/>
                  <a:gd name="T4" fmla="*/ 7 w 8"/>
                  <a:gd name="T5" fmla="*/ 2 h 4"/>
                  <a:gd name="T6" fmla="*/ 8 w 8"/>
                  <a:gd name="T7" fmla="*/ 3 h 4"/>
                  <a:gd name="T8" fmla="*/ 4 w 8"/>
                  <a:gd name="T9" fmla="*/ 4 h 4"/>
                  <a:gd name="T10" fmla="*/ 4 w 8"/>
                  <a:gd name="T11" fmla="*/ 4 h 4"/>
                  <a:gd name="T12" fmla="*/ 3 w 8"/>
                  <a:gd name="T13" fmla="*/ 3 h 4"/>
                  <a:gd name="T14" fmla="*/ 0 w 8"/>
                  <a:gd name="T15" fmla="*/ 1 h 4"/>
                  <a:gd name="T16" fmla="*/ 3 w 8"/>
                  <a:gd name="T17"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4">
                    <a:moveTo>
                      <a:pt x="3" y="0"/>
                    </a:moveTo>
                    <a:lnTo>
                      <a:pt x="7" y="1"/>
                    </a:lnTo>
                    <a:lnTo>
                      <a:pt x="7" y="2"/>
                    </a:lnTo>
                    <a:lnTo>
                      <a:pt x="8" y="3"/>
                    </a:lnTo>
                    <a:lnTo>
                      <a:pt x="4" y="4"/>
                    </a:lnTo>
                    <a:lnTo>
                      <a:pt x="4" y="4"/>
                    </a:lnTo>
                    <a:lnTo>
                      <a:pt x="3" y="3"/>
                    </a:lnTo>
                    <a:lnTo>
                      <a:pt x="0" y="1"/>
                    </a:lnTo>
                    <a:lnTo>
                      <a:pt x="3" y="0"/>
                    </a:lnTo>
                    <a:close/>
                  </a:path>
                </a:pathLst>
              </a:custGeom>
              <a:solidFill>
                <a:srgbClr val="5E5E5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470" name="Freeform 768"/>
              <p:cNvSpPr/>
              <p:nvPr/>
            </p:nvSpPr>
            <p:spPr bwMode="auto">
              <a:xfrm>
                <a:off x="5017" y="1125"/>
                <a:ext cx="62" cy="40"/>
              </a:xfrm>
              <a:custGeom>
                <a:avLst/>
                <a:gdLst>
                  <a:gd name="T0" fmla="*/ 59 w 62"/>
                  <a:gd name="T1" fmla="*/ 35 h 40"/>
                  <a:gd name="T2" fmla="*/ 62 w 62"/>
                  <a:gd name="T3" fmla="*/ 33 h 40"/>
                  <a:gd name="T4" fmla="*/ 33 w 62"/>
                  <a:gd name="T5" fmla="*/ 27 h 40"/>
                  <a:gd name="T6" fmla="*/ 4 w 62"/>
                  <a:gd name="T7" fmla="*/ 0 h 40"/>
                  <a:gd name="T8" fmla="*/ 0 w 62"/>
                  <a:gd name="T9" fmla="*/ 1 h 40"/>
                  <a:gd name="T10" fmla="*/ 30 w 62"/>
                  <a:gd name="T11" fmla="*/ 28 h 40"/>
                  <a:gd name="T12" fmla="*/ 59 w 62"/>
                  <a:gd name="T13" fmla="*/ 35 h 40"/>
                </a:gdLst>
                <a:ahLst/>
                <a:cxnLst>
                  <a:cxn ang="0">
                    <a:pos x="T0" y="T1"/>
                  </a:cxn>
                  <a:cxn ang="0">
                    <a:pos x="T2" y="T3"/>
                  </a:cxn>
                  <a:cxn ang="0">
                    <a:pos x="T4" y="T5"/>
                  </a:cxn>
                  <a:cxn ang="0">
                    <a:pos x="T6" y="T7"/>
                  </a:cxn>
                  <a:cxn ang="0">
                    <a:pos x="T8" y="T9"/>
                  </a:cxn>
                  <a:cxn ang="0">
                    <a:pos x="T10" y="T11"/>
                  </a:cxn>
                  <a:cxn ang="0">
                    <a:pos x="T12" y="T13"/>
                  </a:cxn>
                </a:cxnLst>
                <a:rect l="0" t="0" r="r" b="b"/>
                <a:pathLst>
                  <a:path w="62" h="40">
                    <a:moveTo>
                      <a:pt x="59" y="35"/>
                    </a:moveTo>
                    <a:cubicBezTo>
                      <a:pt x="62" y="33"/>
                      <a:pt x="62" y="33"/>
                      <a:pt x="62" y="33"/>
                    </a:cubicBezTo>
                    <a:cubicBezTo>
                      <a:pt x="62" y="33"/>
                      <a:pt x="53" y="38"/>
                      <a:pt x="33" y="27"/>
                    </a:cubicBezTo>
                    <a:cubicBezTo>
                      <a:pt x="13" y="15"/>
                      <a:pt x="4" y="0"/>
                      <a:pt x="4" y="0"/>
                    </a:cubicBezTo>
                    <a:cubicBezTo>
                      <a:pt x="0" y="1"/>
                      <a:pt x="0" y="1"/>
                      <a:pt x="0" y="1"/>
                    </a:cubicBezTo>
                    <a:cubicBezTo>
                      <a:pt x="1" y="2"/>
                      <a:pt x="10" y="17"/>
                      <a:pt x="30" y="28"/>
                    </a:cubicBezTo>
                    <a:cubicBezTo>
                      <a:pt x="49" y="40"/>
                      <a:pt x="59" y="35"/>
                      <a:pt x="59" y="35"/>
                    </a:cubicBezTo>
                    <a:close/>
                  </a:path>
                </a:pathLst>
              </a:custGeom>
              <a:solidFill>
                <a:srgbClr val="7C7C7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471" name="Freeform 769"/>
              <p:cNvSpPr/>
              <p:nvPr/>
            </p:nvSpPr>
            <p:spPr bwMode="auto">
              <a:xfrm>
                <a:off x="5076" y="1158"/>
                <a:ext cx="3" cy="2"/>
              </a:xfrm>
              <a:custGeom>
                <a:avLst/>
                <a:gdLst>
                  <a:gd name="T0" fmla="*/ 0 w 3"/>
                  <a:gd name="T1" fmla="*/ 2 h 2"/>
                  <a:gd name="T2" fmla="*/ 3 w 3"/>
                  <a:gd name="T3" fmla="*/ 0 h 2"/>
                  <a:gd name="T4" fmla="*/ 3 w 3"/>
                  <a:gd name="T5" fmla="*/ 0 h 2"/>
                  <a:gd name="T6" fmla="*/ 0 w 3"/>
                  <a:gd name="T7" fmla="*/ 2 h 2"/>
                  <a:gd name="T8" fmla="*/ 0 w 3"/>
                  <a:gd name="T9" fmla="*/ 2 h 2"/>
                </a:gdLst>
                <a:ahLst/>
                <a:cxnLst>
                  <a:cxn ang="0">
                    <a:pos x="T0" y="T1"/>
                  </a:cxn>
                  <a:cxn ang="0">
                    <a:pos x="T2" y="T3"/>
                  </a:cxn>
                  <a:cxn ang="0">
                    <a:pos x="T4" y="T5"/>
                  </a:cxn>
                  <a:cxn ang="0">
                    <a:pos x="T6" y="T7"/>
                  </a:cxn>
                  <a:cxn ang="0">
                    <a:pos x="T8" y="T9"/>
                  </a:cxn>
                </a:cxnLst>
                <a:rect l="0" t="0" r="r" b="b"/>
                <a:pathLst>
                  <a:path w="3" h="2">
                    <a:moveTo>
                      <a:pt x="0" y="2"/>
                    </a:moveTo>
                    <a:lnTo>
                      <a:pt x="3" y="0"/>
                    </a:lnTo>
                    <a:lnTo>
                      <a:pt x="3" y="0"/>
                    </a:lnTo>
                    <a:lnTo>
                      <a:pt x="0" y="2"/>
                    </a:lnTo>
                    <a:lnTo>
                      <a:pt x="0" y="2"/>
                    </a:lnTo>
                    <a:close/>
                  </a:path>
                </a:pathLst>
              </a:custGeom>
              <a:solidFill>
                <a:srgbClr val="4D4D4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472" name="Freeform 770"/>
              <p:cNvSpPr/>
              <p:nvPr/>
            </p:nvSpPr>
            <p:spPr bwMode="auto">
              <a:xfrm>
                <a:off x="5076" y="1158"/>
                <a:ext cx="23" cy="13"/>
              </a:xfrm>
              <a:custGeom>
                <a:avLst/>
                <a:gdLst>
                  <a:gd name="T0" fmla="*/ 19 w 23"/>
                  <a:gd name="T1" fmla="*/ 13 h 13"/>
                  <a:gd name="T2" fmla="*/ 23 w 23"/>
                  <a:gd name="T3" fmla="*/ 11 h 13"/>
                  <a:gd name="T4" fmla="*/ 3 w 23"/>
                  <a:gd name="T5" fmla="*/ 0 h 13"/>
                  <a:gd name="T6" fmla="*/ 0 w 23"/>
                  <a:gd name="T7" fmla="*/ 2 h 13"/>
                  <a:gd name="T8" fmla="*/ 19 w 23"/>
                  <a:gd name="T9" fmla="*/ 13 h 13"/>
                </a:gdLst>
                <a:ahLst/>
                <a:cxnLst>
                  <a:cxn ang="0">
                    <a:pos x="T0" y="T1"/>
                  </a:cxn>
                  <a:cxn ang="0">
                    <a:pos x="T2" y="T3"/>
                  </a:cxn>
                  <a:cxn ang="0">
                    <a:pos x="T4" y="T5"/>
                  </a:cxn>
                  <a:cxn ang="0">
                    <a:pos x="T6" y="T7"/>
                  </a:cxn>
                  <a:cxn ang="0">
                    <a:pos x="T8" y="T9"/>
                  </a:cxn>
                </a:cxnLst>
                <a:rect l="0" t="0" r="r" b="b"/>
                <a:pathLst>
                  <a:path w="23" h="13">
                    <a:moveTo>
                      <a:pt x="19" y="13"/>
                    </a:moveTo>
                    <a:lnTo>
                      <a:pt x="23" y="11"/>
                    </a:lnTo>
                    <a:lnTo>
                      <a:pt x="3" y="0"/>
                    </a:lnTo>
                    <a:lnTo>
                      <a:pt x="0" y="2"/>
                    </a:lnTo>
                    <a:lnTo>
                      <a:pt x="19" y="13"/>
                    </a:lnTo>
                    <a:close/>
                  </a:path>
                </a:pathLst>
              </a:custGeom>
              <a:solidFill>
                <a:srgbClr val="6B6B6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473" name="Freeform 771"/>
              <p:cNvSpPr/>
              <p:nvPr/>
            </p:nvSpPr>
            <p:spPr bwMode="auto">
              <a:xfrm>
                <a:off x="5095" y="1169"/>
                <a:ext cx="4" cy="6"/>
              </a:xfrm>
              <a:custGeom>
                <a:avLst/>
                <a:gdLst>
                  <a:gd name="T0" fmla="*/ 0 w 4"/>
                  <a:gd name="T1" fmla="*/ 6 h 6"/>
                  <a:gd name="T2" fmla="*/ 4 w 4"/>
                  <a:gd name="T3" fmla="*/ 4 h 6"/>
                  <a:gd name="T4" fmla="*/ 4 w 4"/>
                  <a:gd name="T5" fmla="*/ 0 h 6"/>
                  <a:gd name="T6" fmla="*/ 0 w 4"/>
                  <a:gd name="T7" fmla="*/ 2 h 6"/>
                  <a:gd name="T8" fmla="*/ 0 w 4"/>
                  <a:gd name="T9" fmla="*/ 6 h 6"/>
                </a:gdLst>
                <a:ahLst/>
                <a:cxnLst>
                  <a:cxn ang="0">
                    <a:pos x="T0" y="T1"/>
                  </a:cxn>
                  <a:cxn ang="0">
                    <a:pos x="T2" y="T3"/>
                  </a:cxn>
                  <a:cxn ang="0">
                    <a:pos x="T4" y="T5"/>
                  </a:cxn>
                  <a:cxn ang="0">
                    <a:pos x="T6" y="T7"/>
                  </a:cxn>
                  <a:cxn ang="0">
                    <a:pos x="T8" y="T9"/>
                  </a:cxn>
                </a:cxnLst>
                <a:rect l="0" t="0" r="r" b="b"/>
                <a:pathLst>
                  <a:path w="4" h="6">
                    <a:moveTo>
                      <a:pt x="0" y="6"/>
                    </a:moveTo>
                    <a:lnTo>
                      <a:pt x="4" y="4"/>
                    </a:lnTo>
                    <a:lnTo>
                      <a:pt x="4" y="0"/>
                    </a:lnTo>
                    <a:lnTo>
                      <a:pt x="0" y="2"/>
                    </a:lnTo>
                    <a:lnTo>
                      <a:pt x="0" y="6"/>
                    </a:lnTo>
                    <a:close/>
                  </a:path>
                </a:pathLst>
              </a:custGeom>
              <a:solidFill>
                <a:srgbClr val="42424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474" name="Freeform 772"/>
              <p:cNvSpPr/>
              <p:nvPr/>
            </p:nvSpPr>
            <p:spPr bwMode="auto">
              <a:xfrm>
                <a:off x="5013" y="1123"/>
                <a:ext cx="82" cy="52"/>
              </a:xfrm>
              <a:custGeom>
                <a:avLst/>
                <a:gdLst>
                  <a:gd name="T0" fmla="*/ 0 w 82"/>
                  <a:gd name="T1" fmla="*/ 0 h 52"/>
                  <a:gd name="T2" fmla="*/ 0 w 82"/>
                  <a:gd name="T3" fmla="*/ 4 h 52"/>
                  <a:gd name="T4" fmla="*/ 3 w 82"/>
                  <a:gd name="T5" fmla="*/ 6 h 52"/>
                  <a:gd name="T6" fmla="*/ 34 w 82"/>
                  <a:gd name="T7" fmla="*/ 34 h 52"/>
                  <a:gd name="T8" fmla="*/ 64 w 82"/>
                  <a:gd name="T9" fmla="*/ 41 h 52"/>
                  <a:gd name="T10" fmla="*/ 82 w 82"/>
                  <a:gd name="T11" fmla="*/ 52 h 52"/>
                  <a:gd name="T12" fmla="*/ 82 w 82"/>
                  <a:gd name="T13" fmla="*/ 48 h 52"/>
                  <a:gd name="T14" fmla="*/ 63 w 82"/>
                  <a:gd name="T15" fmla="*/ 37 h 52"/>
                  <a:gd name="T16" fmla="*/ 63 w 82"/>
                  <a:gd name="T17" fmla="*/ 37 h 52"/>
                  <a:gd name="T18" fmla="*/ 34 w 82"/>
                  <a:gd name="T19" fmla="*/ 30 h 52"/>
                  <a:gd name="T20" fmla="*/ 4 w 82"/>
                  <a:gd name="T21" fmla="*/ 3 h 52"/>
                  <a:gd name="T22" fmla="*/ 4 w 82"/>
                  <a:gd name="T23" fmla="*/ 3 h 52"/>
                  <a:gd name="T24" fmla="*/ 3 w 82"/>
                  <a:gd name="T25" fmla="*/ 2 h 52"/>
                  <a:gd name="T26" fmla="*/ 0 w 82"/>
                  <a:gd name="T27"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2" h="52">
                    <a:moveTo>
                      <a:pt x="0" y="0"/>
                    </a:moveTo>
                    <a:cubicBezTo>
                      <a:pt x="0" y="4"/>
                      <a:pt x="0" y="4"/>
                      <a:pt x="0" y="4"/>
                    </a:cubicBezTo>
                    <a:cubicBezTo>
                      <a:pt x="3" y="6"/>
                      <a:pt x="3" y="6"/>
                      <a:pt x="3" y="6"/>
                    </a:cubicBezTo>
                    <a:cubicBezTo>
                      <a:pt x="5" y="9"/>
                      <a:pt x="15" y="23"/>
                      <a:pt x="34" y="34"/>
                    </a:cubicBezTo>
                    <a:cubicBezTo>
                      <a:pt x="52" y="45"/>
                      <a:pt x="62" y="42"/>
                      <a:pt x="64" y="41"/>
                    </a:cubicBezTo>
                    <a:cubicBezTo>
                      <a:pt x="82" y="52"/>
                      <a:pt x="82" y="52"/>
                      <a:pt x="82" y="52"/>
                    </a:cubicBezTo>
                    <a:cubicBezTo>
                      <a:pt x="82" y="48"/>
                      <a:pt x="82" y="48"/>
                      <a:pt x="82" y="48"/>
                    </a:cubicBezTo>
                    <a:cubicBezTo>
                      <a:pt x="63" y="37"/>
                      <a:pt x="63" y="37"/>
                      <a:pt x="63" y="37"/>
                    </a:cubicBezTo>
                    <a:cubicBezTo>
                      <a:pt x="63" y="37"/>
                      <a:pt x="63" y="37"/>
                      <a:pt x="63" y="37"/>
                    </a:cubicBezTo>
                    <a:cubicBezTo>
                      <a:pt x="63" y="37"/>
                      <a:pt x="53" y="42"/>
                      <a:pt x="34" y="30"/>
                    </a:cubicBezTo>
                    <a:cubicBezTo>
                      <a:pt x="14" y="19"/>
                      <a:pt x="5" y="4"/>
                      <a:pt x="4" y="3"/>
                    </a:cubicBezTo>
                    <a:cubicBezTo>
                      <a:pt x="4" y="3"/>
                      <a:pt x="4" y="3"/>
                      <a:pt x="4" y="3"/>
                    </a:cubicBezTo>
                    <a:cubicBezTo>
                      <a:pt x="3" y="2"/>
                      <a:pt x="3" y="2"/>
                      <a:pt x="3" y="2"/>
                    </a:cubicBez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475" name="Freeform 773"/>
              <p:cNvSpPr/>
              <p:nvPr/>
            </p:nvSpPr>
            <p:spPr bwMode="auto">
              <a:xfrm>
                <a:off x="5029" y="1167"/>
                <a:ext cx="14" cy="47"/>
              </a:xfrm>
              <a:custGeom>
                <a:avLst/>
                <a:gdLst>
                  <a:gd name="T0" fmla="*/ 12 w 14"/>
                  <a:gd name="T1" fmla="*/ 0 h 47"/>
                  <a:gd name="T2" fmla="*/ 10 w 14"/>
                  <a:gd name="T3" fmla="*/ 1 h 47"/>
                  <a:gd name="T4" fmla="*/ 1 w 14"/>
                  <a:gd name="T5" fmla="*/ 45 h 47"/>
                  <a:gd name="T6" fmla="*/ 2 w 14"/>
                  <a:gd name="T7" fmla="*/ 47 h 47"/>
                  <a:gd name="T8" fmla="*/ 2 w 14"/>
                  <a:gd name="T9" fmla="*/ 47 h 47"/>
                  <a:gd name="T10" fmla="*/ 4 w 14"/>
                  <a:gd name="T11" fmla="*/ 46 h 47"/>
                  <a:gd name="T12" fmla="*/ 14 w 14"/>
                  <a:gd name="T13" fmla="*/ 2 h 47"/>
                  <a:gd name="T14" fmla="*/ 12 w 14"/>
                  <a:gd name="T15" fmla="*/ 0 h 47"/>
                  <a:gd name="T16" fmla="*/ 12 w 14"/>
                  <a:gd name="T17"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47">
                    <a:moveTo>
                      <a:pt x="12" y="0"/>
                    </a:moveTo>
                    <a:cubicBezTo>
                      <a:pt x="11" y="0"/>
                      <a:pt x="11" y="1"/>
                      <a:pt x="10" y="1"/>
                    </a:cubicBezTo>
                    <a:cubicBezTo>
                      <a:pt x="1" y="45"/>
                      <a:pt x="1" y="45"/>
                      <a:pt x="1" y="45"/>
                    </a:cubicBezTo>
                    <a:cubicBezTo>
                      <a:pt x="0" y="46"/>
                      <a:pt x="1" y="47"/>
                      <a:pt x="2" y="47"/>
                    </a:cubicBezTo>
                    <a:cubicBezTo>
                      <a:pt x="2" y="47"/>
                      <a:pt x="2" y="47"/>
                      <a:pt x="2" y="47"/>
                    </a:cubicBezTo>
                    <a:cubicBezTo>
                      <a:pt x="3" y="47"/>
                      <a:pt x="4" y="47"/>
                      <a:pt x="4" y="46"/>
                    </a:cubicBezTo>
                    <a:cubicBezTo>
                      <a:pt x="14" y="2"/>
                      <a:pt x="14" y="2"/>
                      <a:pt x="14" y="2"/>
                    </a:cubicBezTo>
                    <a:cubicBezTo>
                      <a:pt x="14" y="1"/>
                      <a:pt x="13" y="0"/>
                      <a:pt x="12" y="0"/>
                    </a:cubicBezTo>
                    <a:cubicBezTo>
                      <a:pt x="12" y="0"/>
                      <a:pt x="12" y="0"/>
                      <a:pt x="12" y="0"/>
                    </a:cubicBezTo>
                  </a:path>
                </a:pathLst>
              </a:custGeom>
              <a:solidFill>
                <a:srgbClr val="F59A7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476" name="Freeform 774"/>
              <p:cNvSpPr/>
              <p:nvPr/>
            </p:nvSpPr>
            <p:spPr bwMode="auto">
              <a:xfrm>
                <a:off x="5077" y="1164"/>
                <a:ext cx="19" cy="19"/>
              </a:xfrm>
              <a:custGeom>
                <a:avLst/>
                <a:gdLst>
                  <a:gd name="T0" fmla="*/ 0 w 19"/>
                  <a:gd name="T1" fmla="*/ 0 h 19"/>
                  <a:gd name="T2" fmla="*/ 1 w 19"/>
                  <a:gd name="T3" fmla="*/ 8 h 19"/>
                  <a:gd name="T4" fmla="*/ 16 w 19"/>
                  <a:gd name="T5" fmla="*/ 19 h 19"/>
                  <a:gd name="T6" fmla="*/ 16 w 19"/>
                  <a:gd name="T7" fmla="*/ 17 h 19"/>
                  <a:gd name="T8" fmla="*/ 4 w 19"/>
                  <a:gd name="T9" fmla="*/ 7 h 19"/>
                  <a:gd name="T10" fmla="*/ 5 w 19"/>
                  <a:gd name="T11" fmla="*/ 4 h 19"/>
                  <a:gd name="T12" fmla="*/ 0 w 19"/>
                  <a:gd name="T13" fmla="*/ 0 h 19"/>
                </a:gdLst>
                <a:ahLst/>
                <a:cxnLst>
                  <a:cxn ang="0">
                    <a:pos x="T0" y="T1"/>
                  </a:cxn>
                  <a:cxn ang="0">
                    <a:pos x="T2" y="T3"/>
                  </a:cxn>
                  <a:cxn ang="0">
                    <a:pos x="T4" y="T5"/>
                  </a:cxn>
                  <a:cxn ang="0">
                    <a:pos x="T6" y="T7"/>
                  </a:cxn>
                  <a:cxn ang="0">
                    <a:pos x="T8" y="T9"/>
                  </a:cxn>
                  <a:cxn ang="0">
                    <a:pos x="T10" y="T11"/>
                  </a:cxn>
                  <a:cxn ang="0">
                    <a:pos x="T12" y="T13"/>
                  </a:cxn>
                </a:cxnLst>
                <a:rect l="0" t="0" r="r" b="b"/>
                <a:pathLst>
                  <a:path w="19" h="19">
                    <a:moveTo>
                      <a:pt x="0" y="0"/>
                    </a:moveTo>
                    <a:cubicBezTo>
                      <a:pt x="0" y="0"/>
                      <a:pt x="0" y="5"/>
                      <a:pt x="1" y="8"/>
                    </a:cubicBezTo>
                    <a:cubicBezTo>
                      <a:pt x="2" y="11"/>
                      <a:pt x="13" y="17"/>
                      <a:pt x="16" y="19"/>
                    </a:cubicBezTo>
                    <a:cubicBezTo>
                      <a:pt x="16" y="19"/>
                      <a:pt x="19" y="19"/>
                      <a:pt x="16" y="17"/>
                    </a:cubicBezTo>
                    <a:cubicBezTo>
                      <a:pt x="14" y="15"/>
                      <a:pt x="4" y="10"/>
                      <a:pt x="4" y="7"/>
                    </a:cubicBezTo>
                    <a:cubicBezTo>
                      <a:pt x="4" y="4"/>
                      <a:pt x="5" y="4"/>
                      <a:pt x="5" y="4"/>
                    </a:cubicBezTo>
                    <a:lnTo>
                      <a:pt x="0" y="0"/>
                    </a:lnTo>
                    <a:close/>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477" name="Freeform 775"/>
              <p:cNvSpPr/>
              <p:nvPr/>
            </p:nvSpPr>
            <p:spPr bwMode="auto">
              <a:xfrm>
                <a:off x="4993" y="1121"/>
                <a:ext cx="25" cy="12"/>
              </a:xfrm>
              <a:custGeom>
                <a:avLst/>
                <a:gdLst>
                  <a:gd name="T0" fmla="*/ 25 w 25"/>
                  <a:gd name="T1" fmla="*/ 9 h 12"/>
                  <a:gd name="T2" fmla="*/ 18 w 25"/>
                  <a:gd name="T3" fmla="*/ 12 h 12"/>
                  <a:gd name="T4" fmla="*/ 2 w 25"/>
                  <a:gd name="T5" fmla="*/ 3 h 12"/>
                  <a:gd name="T6" fmla="*/ 3 w 25"/>
                  <a:gd name="T7" fmla="*/ 2 h 12"/>
                  <a:gd name="T8" fmla="*/ 17 w 25"/>
                  <a:gd name="T9" fmla="*/ 8 h 12"/>
                  <a:gd name="T10" fmla="*/ 20 w 25"/>
                  <a:gd name="T11" fmla="*/ 6 h 12"/>
                  <a:gd name="T12" fmla="*/ 25 w 25"/>
                  <a:gd name="T13" fmla="*/ 9 h 12"/>
                </a:gdLst>
                <a:ahLst/>
                <a:cxnLst>
                  <a:cxn ang="0">
                    <a:pos x="T0" y="T1"/>
                  </a:cxn>
                  <a:cxn ang="0">
                    <a:pos x="T2" y="T3"/>
                  </a:cxn>
                  <a:cxn ang="0">
                    <a:pos x="T4" y="T5"/>
                  </a:cxn>
                  <a:cxn ang="0">
                    <a:pos x="T6" y="T7"/>
                  </a:cxn>
                  <a:cxn ang="0">
                    <a:pos x="T8" y="T9"/>
                  </a:cxn>
                  <a:cxn ang="0">
                    <a:pos x="T10" y="T11"/>
                  </a:cxn>
                  <a:cxn ang="0">
                    <a:pos x="T12" y="T13"/>
                  </a:cxn>
                </a:cxnLst>
                <a:rect l="0" t="0" r="r" b="b"/>
                <a:pathLst>
                  <a:path w="25" h="12">
                    <a:moveTo>
                      <a:pt x="25" y="9"/>
                    </a:moveTo>
                    <a:cubicBezTo>
                      <a:pt x="25" y="9"/>
                      <a:pt x="21" y="11"/>
                      <a:pt x="18" y="12"/>
                    </a:cubicBezTo>
                    <a:cubicBezTo>
                      <a:pt x="14" y="12"/>
                      <a:pt x="4" y="5"/>
                      <a:pt x="2" y="3"/>
                    </a:cubicBezTo>
                    <a:cubicBezTo>
                      <a:pt x="1" y="2"/>
                      <a:pt x="0" y="0"/>
                      <a:pt x="3" y="2"/>
                    </a:cubicBezTo>
                    <a:cubicBezTo>
                      <a:pt x="6" y="3"/>
                      <a:pt x="14" y="9"/>
                      <a:pt x="17" y="8"/>
                    </a:cubicBezTo>
                    <a:cubicBezTo>
                      <a:pt x="20" y="7"/>
                      <a:pt x="20" y="6"/>
                      <a:pt x="20" y="6"/>
                    </a:cubicBezTo>
                    <a:lnTo>
                      <a:pt x="25" y="9"/>
                    </a:lnTo>
                    <a:close/>
                  </a:path>
                </a:pathLst>
              </a:custGeom>
              <a:solidFill>
                <a:srgbClr val="60606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478" name="Freeform 776"/>
              <p:cNvSpPr/>
              <p:nvPr/>
            </p:nvSpPr>
            <p:spPr bwMode="auto">
              <a:xfrm>
                <a:off x="5082" y="1159"/>
                <a:ext cx="23" cy="13"/>
              </a:xfrm>
              <a:custGeom>
                <a:avLst/>
                <a:gdLst>
                  <a:gd name="T0" fmla="*/ 23 w 23"/>
                  <a:gd name="T1" fmla="*/ 12 h 13"/>
                  <a:gd name="T2" fmla="*/ 2 w 23"/>
                  <a:gd name="T3" fmla="*/ 0 h 13"/>
                  <a:gd name="T4" fmla="*/ 0 w 23"/>
                  <a:gd name="T5" fmla="*/ 0 h 13"/>
                  <a:gd name="T6" fmla="*/ 20 w 23"/>
                  <a:gd name="T7" fmla="*/ 13 h 13"/>
                  <a:gd name="T8" fmla="*/ 23 w 23"/>
                  <a:gd name="T9" fmla="*/ 12 h 13"/>
                </a:gdLst>
                <a:ahLst/>
                <a:cxnLst>
                  <a:cxn ang="0">
                    <a:pos x="T0" y="T1"/>
                  </a:cxn>
                  <a:cxn ang="0">
                    <a:pos x="T2" y="T3"/>
                  </a:cxn>
                  <a:cxn ang="0">
                    <a:pos x="T4" y="T5"/>
                  </a:cxn>
                  <a:cxn ang="0">
                    <a:pos x="T6" y="T7"/>
                  </a:cxn>
                  <a:cxn ang="0">
                    <a:pos x="T8" y="T9"/>
                  </a:cxn>
                </a:cxnLst>
                <a:rect l="0" t="0" r="r" b="b"/>
                <a:pathLst>
                  <a:path w="23" h="13">
                    <a:moveTo>
                      <a:pt x="23" y="12"/>
                    </a:moveTo>
                    <a:cubicBezTo>
                      <a:pt x="2" y="0"/>
                      <a:pt x="2" y="0"/>
                      <a:pt x="2" y="0"/>
                    </a:cubicBezTo>
                    <a:cubicBezTo>
                      <a:pt x="1" y="0"/>
                      <a:pt x="1" y="0"/>
                      <a:pt x="0" y="0"/>
                    </a:cubicBezTo>
                    <a:cubicBezTo>
                      <a:pt x="20" y="13"/>
                      <a:pt x="20" y="13"/>
                      <a:pt x="20" y="13"/>
                    </a:cubicBezTo>
                    <a:cubicBezTo>
                      <a:pt x="21" y="12"/>
                      <a:pt x="22" y="12"/>
                      <a:pt x="23" y="12"/>
                    </a:cubicBezTo>
                    <a:close/>
                  </a:path>
                </a:pathLst>
              </a:custGeom>
              <a:solidFill>
                <a:srgbClr val="43434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479" name="Freeform 777"/>
              <p:cNvSpPr/>
              <p:nvPr/>
            </p:nvSpPr>
            <p:spPr bwMode="auto">
              <a:xfrm>
                <a:off x="5080" y="1159"/>
                <a:ext cx="22" cy="14"/>
              </a:xfrm>
              <a:custGeom>
                <a:avLst/>
                <a:gdLst>
                  <a:gd name="T0" fmla="*/ 22 w 22"/>
                  <a:gd name="T1" fmla="*/ 13 h 14"/>
                  <a:gd name="T2" fmla="*/ 2 w 22"/>
                  <a:gd name="T3" fmla="*/ 0 h 14"/>
                  <a:gd name="T4" fmla="*/ 0 w 22"/>
                  <a:gd name="T5" fmla="*/ 2 h 14"/>
                  <a:gd name="T6" fmla="*/ 21 w 22"/>
                  <a:gd name="T7" fmla="*/ 14 h 14"/>
                  <a:gd name="T8" fmla="*/ 22 w 22"/>
                  <a:gd name="T9" fmla="*/ 13 h 14"/>
                </a:gdLst>
                <a:ahLst/>
                <a:cxnLst>
                  <a:cxn ang="0">
                    <a:pos x="T0" y="T1"/>
                  </a:cxn>
                  <a:cxn ang="0">
                    <a:pos x="T2" y="T3"/>
                  </a:cxn>
                  <a:cxn ang="0">
                    <a:pos x="T4" y="T5"/>
                  </a:cxn>
                  <a:cxn ang="0">
                    <a:pos x="T6" y="T7"/>
                  </a:cxn>
                  <a:cxn ang="0">
                    <a:pos x="T8" y="T9"/>
                  </a:cxn>
                </a:cxnLst>
                <a:rect l="0" t="0" r="r" b="b"/>
                <a:pathLst>
                  <a:path w="22" h="14">
                    <a:moveTo>
                      <a:pt x="22" y="13"/>
                    </a:moveTo>
                    <a:cubicBezTo>
                      <a:pt x="2" y="0"/>
                      <a:pt x="2" y="0"/>
                      <a:pt x="2" y="0"/>
                    </a:cubicBezTo>
                    <a:cubicBezTo>
                      <a:pt x="1" y="1"/>
                      <a:pt x="1" y="1"/>
                      <a:pt x="0" y="2"/>
                    </a:cubicBezTo>
                    <a:cubicBezTo>
                      <a:pt x="21" y="14"/>
                      <a:pt x="21" y="14"/>
                      <a:pt x="21" y="14"/>
                    </a:cubicBezTo>
                    <a:cubicBezTo>
                      <a:pt x="21" y="13"/>
                      <a:pt x="22" y="13"/>
                      <a:pt x="22" y="13"/>
                    </a:cubicBezTo>
                    <a:close/>
                  </a:path>
                </a:pathLst>
              </a:custGeom>
              <a:solidFill>
                <a:srgbClr val="43434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480" name="Freeform 778"/>
              <p:cNvSpPr/>
              <p:nvPr/>
            </p:nvSpPr>
            <p:spPr bwMode="auto">
              <a:xfrm>
                <a:off x="5079" y="1161"/>
                <a:ext cx="22" cy="14"/>
              </a:xfrm>
              <a:custGeom>
                <a:avLst/>
                <a:gdLst>
                  <a:gd name="T0" fmla="*/ 22 w 22"/>
                  <a:gd name="T1" fmla="*/ 12 h 14"/>
                  <a:gd name="T2" fmla="*/ 1 w 22"/>
                  <a:gd name="T3" fmla="*/ 0 h 14"/>
                  <a:gd name="T4" fmla="*/ 0 w 22"/>
                  <a:gd name="T5" fmla="*/ 2 h 14"/>
                  <a:gd name="T6" fmla="*/ 21 w 22"/>
                  <a:gd name="T7" fmla="*/ 14 h 14"/>
                  <a:gd name="T8" fmla="*/ 22 w 22"/>
                  <a:gd name="T9" fmla="*/ 12 h 14"/>
                </a:gdLst>
                <a:ahLst/>
                <a:cxnLst>
                  <a:cxn ang="0">
                    <a:pos x="T0" y="T1"/>
                  </a:cxn>
                  <a:cxn ang="0">
                    <a:pos x="T2" y="T3"/>
                  </a:cxn>
                  <a:cxn ang="0">
                    <a:pos x="T4" y="T5"/>
                  </a:cxn>
                  <a:cxn ang="0">
                    <a:pos x="T6" y="T7"/>
                  </a:cxn>
                  <a:cxn ang="0">
                    <a:pos x="T8" y="T9"/>
                  </a:cxn>
                </a:cxnLst>
                <a:rect l="0" t="0" r="r" b="b"/>
                <a:pathLst>
                  <a:path w="22" h="14">
                    <a:moveTo>
                      <a:pt x="22" y="12"/>
                    </a:moveTo>
                    <a:cubicBezTo>
                      <a:pt x="1" y="0"/>
                      <a:pt x="1" y="0"/>
                      <a:pt x="1" y="0"/>
                    </a:cubicBezTo>
                    <a:cubicBezTo>
                      <a:pt x="1" y="0"/>
                      <a:pt x="0" y="1"/>
                      <a:pt x="0" y="2"/>
                    </a:cubicBezTo>
                    <a:cubicBezTo>
                      <a:pt x="21" y="14"/>
                      <a:pt x="21" y="14"/>
                      <a:pt x="21" y="14"/>
                    </a:cubicBezTo>
                    <a:cubicBezTo>
                      <a:pt x="21" y="13"/>
                      <a:pt x="21" y="12"/>
                      <a:pt x="22" y="12"/>
                    </a:cubicBezTo>
                    <a:close/>
                  </a:path>
                </a:pathLst>
              </a:custGeom>
              <a:solidFill>
                <a:srgbClr val="B4B4B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481" name="Freeform 779"/>
              <p:cNvSpPr/>
              <p:nvPr/>
            </p:nvSpPr>
            <p:spPr bwMode="auto">
              <a:xfrm>
                <a:off x="5078" y="1163"/>
                <a:ext cx="22" cy="16"/>
              </a:xfrm>
              <a:custGeom>
                <a:avLst/>
                <a:gdLst>
                  <a:gd name="T0" fmla="*/ 22 w 22"/>
                  <a:gd name="T1" fmla="*/ 12 h 16"/>
                  <a:gd name="T2" fmla="*/ 1 w 22"/>
                  <a:gd name="T3" fmla="*/ 0 h 16"/>
                  <a:gd name="T4" fmla="*/ 0 w 22"/>
                  <a:gd name="T5" fmla="*/ 2 h 16"/>
                  <a:gd name="T6" fmla="*/ 1 w 22"/>
                  <a:gd name="T7" fmla="*/ 4 h 16"/>
                  <a:gd name="T8" fmla="*/ 22 w 22"/>
                  <a:gd name="T9" fmla="*/ 16 h 16"/>
                  <a:gd name="T10" fmla="*/ 21 w 22"/>
                  <a:gd name="T11" fmla="*/ 14 h 16"/>
                  <a:gd name="T12" fmla="*/ 22 w 22"/>
                  <a:gd name="T13" fmla="*/ 12 h 16"/>
                </a:gdLst>
                <a:ahLst/>
                <a:cxnLst>
                  <a:cxn ang="0">
                    <a:pos x="T0" y="T1"/>
                  </a:cxn>
                  <a:cxn ang="0">
                    <a:pos x="T2" y="T3"/>
                  </a:cxn>
                  <a:cxn ang="0">
                    <a:pos x="T4" y="T5"/>
                  </a:cxn>
                  <a:cxn ang="0">
                    <a:pos x="T6" y="T7"/>
                  </a:cxn>
                  <a:cxn ang="0">
                    <a:pos x="T8" y="T9"/>
                  </a:cxn>
                  <a:cxn ang="0">
                    <a:pos x="T10" y="T11"/>
                  </a:cxn>
                  <a:cxn ang="0">
                    <a:pos x="T12" y="T13"/>
                  </a:cxn>
                </a:cxnLst>
                <a:rect l="0" t="0" r="r" b="b"/>
                <a:pathLst>
                  <a:path w="22" h="16">
                    <a:moveTo>
                      <a:pt x="22" y="12"/>
                    </a:moveTo>
                    <a:cubicBezTo>
                      <a:pt x="1" y="0"/>
                      <a:pt x="1" y="0"/>
                      <a:pt x="1" y="0"/>
                    </a:cubicBezTo>
                    <a:cubicBezTo>
                      <a:pt x="1" y="0"/>
                      <a:pt x="0" y="1"/>
                      <a:pt x="0" y="2"/>
                    </a:cubicBezTo>
                    <a:cubicBezTo>
                      <a:pt x="0" y="3"/>
                      <a:pt x="1" y="4"/>
                      <a:pt x="1" y="4"/>
                    </a:cubicBezTo>
                    <a:cubicBezTo>
                      <a:pt x="22" y="16"/>
                      <a:pt x="22" y="16"/>
                      <a:pt x="22" y="16"/>
                    </a:cubicBezTo>
                    <a:cubicBezTo>
                      <a:pt x="21" y="16"/>
                      <a:pt x="21" y="15"/>
                      <a:pt x="21" y="14"/>
                    </a:cubicBezTo>
                    <a:cubicBezTo>
                      <a:pt x="21" y="14"/>
                      <a:pt x="21" y="13"/>
                      <a:pt x="22" y="12"/>
                    </a:cubicBezTo>
                    <a:close/>
                  </a:path>
                </a:pathLst>
              </a:custGeom>
              <a:solidFill>
                <a:srgbClr val="43434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482" name="Freeform 780"/>
              <p:cNvSpPr/>
              <p:nvPr/>
            </p:nvSpPr>
            <p:spPr bwMode="auto">
              <a:xfrm>
                <a:off x="5099" y="1171"/>
                <a:ext cx="7" cy="9"/>
              </a:xfrm>
              <a:custGeom>
                <a:avLst/>
                <a:gdLst>
                  <a:gd name="T0" fmla="*/ 3 w 7"/>
                  <a:gd name="T1" fmla="*/ 1 h 9"/>
                  <a:gd name="T2" fmla="*/ 0 w 7"/>
                  <a:gd name="T3" fmla="*/ 6 h 9"/>
                  <a:gd name="T4" fmla="*/ 3 w 7"/>
                  <a:gd name="T5" fmla="*/ 8 h 9"/>
                  <a:gd name="T6" fmla="*/ 7 w 7"/>
                  <a:gd name="T7" fmla="*/ 3 h 9"/>
                  <a:gd name="T8" fmla="*/ 3 w 7"/>
                  <a:gd name="T9" fmla="*/ 1 h 9"/>
                </a:gdLst>
                <a:ahLst/>
                <a:cxnLst>
                  <a:cxn ang="0">
                    <a:pos x="T0" y="T1"/>
                  </a:cxn>
                  <a:cxn ang="0">
                    <a:pos x="T2" y="T3"/>
                  </a:cxn>
                  <a:cxn ang="0">
                    <a:pos x="T4" y="T5"/>
                  </a:cxn>
                  <a:cxn ang="0">
                    <a:pos x="T6" y="T7"/>
                  </a:cxn>
                  <a:cxn ang="0">
                    <a:pos x="T8" y="T9"/>
                  </a:cxn>
                </a:cxnLst>
                <a:rect l="0" t="0" r="r" b="b"/>
                <a:pathLst>
                  <a:path w="7" h="9">
                    <a:moveTo>
                      <a:pt x="3" y="1"/>
                    </a:moveTo>
                    <a:cubicBezTo>
                      <a:pt x="1" y="2"/>
                      <a:pt x="0" y="4"/>
                      <a:pt x="0" y="6"/>
                    </a:cubicBezTo>
                    <a:cubicBezTo>
                      <a:pt x="0" y="8"/>
                      <a:pt x="1" y="9"/>
                      <a:pt x="3" y="8"/>
                    </a:cubicBezTo>
                    <a:cubicBezTo>
                      <a:pt x="5" y="7"/>
                      <a:pt x="7" y="5"/>
                      <a:pt x="7" y="3"/>
                    </a:cubicBezTo>
                    <a:cubicBezTo>
                      <a:pt x="7" y="0"/>
                      <a:pt x="5" y="0"/>
                      <a:pt x="3" y="1"/>
                    </a:cubicBezTo>
                    <a:close/>
                  </a:path>
                </a:pathLst>
              </a:custGeom>
              <a:solidFill>
                <a:srgbClr val="24242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483" name="Freeform 781"/>
              <p:cNvSpPr/>
              <p:nvPr/>
            </p:nvSpPr>
            <p:spPr bwMode="auto">
              <a:xfrm>
                <a:off x="5213" y="1201"/>
                <a:ext cx="1" cy="1"/>
              </a:xfrm>
              <a:custGeom>
                <a:avLst/>
                <a:gdLst>
                  <a:gd name="T0" fmla="*/ 1 w 1"/>
                  <a:gd name="T1" fmla="*/ 1 h 1"/>
                  <a:gd name="T2" fmla="*/ 0 w 1"/>
                  <a:gd name="T3" fmla="*/ 0 h 1"/>
                  <a:gd name="T4" fmla="*/ 0 w 1"/>
                  <a:gd name="T5" fmla="*/ 0 h 1"/>
                  <a:gd name="T6" fmla="*/ 1 w 1"/>
                  <a:gd name="T7" fmla="*/ 1 h 1"/>
                  <a:gd name="T8" fmla="*/ 1 w 1"/>
                  <a:gd name="T9" fmla="*/ 1 h 1"/>
                </a:gdLst>
                <a:ahLst/>
                <a:cxnLst>
                  <a:cxn ang="0">
                    <a:pos x="T0" y="T1"/>
                  </a:cxn>
                  <a:cxn ang="0">
                    <a:pos x="T2" y="T3"/>
                  </a:cxn>
                  <a:cxn ang="0">
                    <a:pos x="T4" y="T5"/>
                  </a:cxn>
                  <a:cxn ang="0">
                    <a:pos x="T6" y="T7"/>
                  </a:cxn>
                  <a:cxn ang="0">
                    <a:pos x="T8" y="T9"/>
                  </a:cxn>
                </a:cxnLst>
                <a:rect l="0" t="0" r="r" b="b"/>
                <a:pathLst>
                  <a:path w="1" h="1">
                    <a:moveTo>
                      <a:pt x="1" y="1"/>
                    </a:moveTo>
                    <a:lnTo>
                      <a:pt x="0" y="0"/>
                    </a:lnTo>
                    <a:lnTo>
                      <a:pt x="0" y="0"/>
                    </a:lnTo>
                    <a:lnTo>
                      <a:pt x="1" y="1"/>
                    </a:lnTo>
                    <a:lnTo>
                      <a:pt x="1" y="1"/>
                    </a:lnTo>
                    <a:close/>
                  </a:path>
                </a:pathLst>
              </a:custGeom>
              <a:solidFill>
                <a:srgbClr val="BCB7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484" name="Freeform 782"/>
              <p:cNvSpPr/>
              <p:nvPr/>
            </p:nvSpPr>
            <p:spPr bwMode="auto">
              <a:xfrm>
                <a:off x="5213" y="1201"/>
                <a:ext cx="1" cy="1"/>
              </a:xfrm>
              <a:custGeom>
                <a:avLst/>
                <a:gdLst>
                  <a:gd name="T0" fmla="*/ 1 w 1"/>
                  <a:gd name="T1" fmla="*/ 1 h 1"/>
                  <a:gd name="T2" fmla="*/ 0 w 1"/>
                  <a:gd name="T3" fmla="*/ 0 h 1"/>
                  <a:gd name="T4" fmla="*/ 0 w 1"/>
                  <a:gd name="T5" fmla="*/ 0 h 1"/>
                  <a:gd name="T6" fmla="*/ 1 w 1"/>
                  <a:gd name="T7" fmla="*/ 1 h 1"/>
                  <a:gd name="T8" fmla="*/ 1 w 1"/>
                  <a:gd name="T9" fmla="*/ 1 h 1"/>
                </a:gdLst>
                <a:ahLst/>
                <a:cxnLst>
                  <a:cxn ang="0">
                    <a:pos x="T0" y="T1"/>
                  </a:cxn>
                  <a:cxn ang="0">
                    <a:pos x="T2" y="T3"/>
                  </a:cxn>
                  <a:cxn ang="0">
                    <a:pos x="T4" y="T5"/>
                  </a:cxn>
                  <a:cxn ang="0">
                    <a:pos x="T6" y="T7"/>
                  </a:cxn>
                  <a:cxn ang="0">
                    <a:pos x="T8" y="T9"/>
                  </a:cxn>
                </a:cxnLst>
                <a:rect l="0" t="0" r="r" b="b"/>
                <a:pathLst>
                  <a:path w="1" h="1">
                    <a:moveTo>
                      <a:pt x="1" y="1"/>
                    </a:moveTo>
                    <a:lnTo>
                      <a:pt x="0" y="0"/>
                    </a:lnTo>
                    <a:lnTo>
                      <a:pt x="0" y="0"/>
                    </a:lnTo>
                    <a:lnTo>
                      <a:pt x="1" y="1"/>
                    </a:lnTo>
                    <a:lnTo>
                      <a:pt x="1" y="1"/>
                    </a:lnTo>
                    <a:close/>
                  </a:path>
                </a:pathLst>
              </a:custGeom>
              <a:solidFill>
                <a:srgbClr val="9B989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485" name="Rectangle 783"/>
              <p:cNvSpPr>
                <a:spLocks noChangeArrowheads="1"/>
              </p:cNvSpPr>
              <p:nvPr/>
            </p:nvSpPr>
            <p:spPr bwMode="auto">
              <a:xfrm>
                <a:off x="5208" y="1209"/>
                <a:ext cx="1" cy="1"/>
              </a:xfrm>
              <a:prstGeom prst="rect">
                <a:avLst/>
              </a:prstGeom>
              <a:solidFill>
                <a:srgbClr val="BCB7B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486" name="Freeform 784"/>
              <p:cNvSpPr/>
              <p:nvPr/>
            </p:nvSpPr>
            <p:spPr bwMode="auto">
              <a:xfrm>
                <a:off x="5207" y="1209"/>
                <a:ext cx="1" cy="1"/>
              </a:xfrm>
              <a:custGeom>
                <a:avLst/>
                <a:gdLst>
                  <a:gd name="T0" fmla="*/ 1 w 1"/>
                  <a:gd name="T1" fmla="*/ 0 h 1"/>
                  <a:gd name="T2" fmla="*/ 0 w 1"/>
                  <a:gd name="T3" fmla="*/ 0 h 1"/>
                  <a:gd name="T4" fmla="*/ 1 w 1"/>
                  <a:gd name="T5" fmla="*/ 0 h 1"/>
                  <a:gd name="T6" fmla="*/ 1 w 1"/>
                  <a:gd name="T7" fmla="*/ 1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lnTo>
                      <a:pt x="0" y="0"/>
                    </a:lnTo>
                    <a:lnTo>
                      <a:pt x="1" y="0"/>
                    </a:lnTo>
                    <a:lnTo>
                      <a:pt x="1" y="1"/>
                    </a:lnTo>
                    <a:lnTo>
                      <a:pt x="1" y="0"/>
                    </a:lnTo>
                    <a:close/>
                  </a:path>
                </a:pathLst>
              </a:custGeom>
              <a:solidFill>
                <a:srgbClr val="BCB7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487" name="Rectangle 785"/>
              <p:cNvSpPr>
                <a:spLocks noChangeArrowheads="1"/>
              </p:cNvSpPr>
              <p:nvPr/>
            </p:nvSpPr>
            <p:spPr bwMode="auto">
              <a:xfrm>
                <a:off x="5214" y="1195"/>
                <a:ext cx="1" cy="1"/>
              </a:xfrm>
              <a:prstGeom prst="rect">
                <a:avLst/>
              </a:prstGeom>
              <a:solidFill>
                <a:srgbClr val="BCB7B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488" name="Freeform 786"/>
              <p:cNvSpPr/>
              <p:nvPr/>
            </p:nvSpPr>
            <p:spPr bwMode="auto">
              <a:xfrm>
                <a:off x="5213" y="1195"/>
                <a:ext cx="2" cy="1"/>
              </a:xfrm>
              <a:custGeom>
                <a:avLst/>
                <a:gdLst>
                  <a:gd name="T0" fmla="*/ 2 w 2"/>
                  <a:gd name="T1" fmla="*/ 0 h 1"/>
                  <a:gd name="T2" fmla="*/ 1 w 2"/>
                  <a:gd name="T3" fmla="*/ 0 h 1"/>
                  <a:gd name="T4" fmla="*/ 0 w 2"/>
                  <a:gd name="T5" fmla="*/ 0 h 1"/>
                  <a:gd name="T6" fmla="*/ 1 w 2"/>
                  <a:gd name="T7" fmla="*/ 1 h 1"/>
                  <a:gd name="T8" fmla="*/ 2 w 2"/>
                  <a:gd name="T9" fmla="*/ 0 h 1"/>
                </a:gdLst>
                <a:ahLst/>
                <a:cxnLst>
                  <a:cxn ang="0">
                    <a:pos x="T0" y="T1"/>
                  </a:cxn>
                  <a:cxn ang="0">
                    <a:pos x="T2" y="T3"/>
                  </a:cxn>
                  <a:cxn ang="0">
                    <a:pos x="T4" y="T5"/>
                  </a:cxn>
                  <a:cxn ang="0">
                    <a:pos x="T6" y="T7"/>
                  </a:cxn>
                  <a:cxn ang="0">
                    <a:pos x="T8" y="T9"/>
                  </a:cxn>
                </a:cxnLst>
                <a:rect l="0" t="0" r="r" b="b"/>
                <a:pathLst>
                  <a:path w="2" h="1">
                    <a:moveTo>
                      <a:pt x="2" y="0"/>
                    </a:moveTo>
                    <a:lnTo>
                      <a:pt x="1" y="0"/>
                    </a:lnTo>
                    <a:lnTo>
                      <a:pt x="0" y="0"/>
                    </a:lnTo>
                    <a:lnTo>
                      <a:pt x="1" y="1"/>
                    </a:lnTo>
                    <a:lnTo>
                      <a:pt x="2" y="0"/>
                    </a:lnTo>
                    <a:close/>
                  </a:path>
                </a:pathLst>
              </a:custGeom>
              <a:solidFill>
                <a:srgbClr val="BCB7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489" name="Freeform 787"/>
              <p:cNvSpPr/>
              <p:nvPr/>
            </p:nvSpPr>
            <p:spPr bwMode="auto">
              <a:xfrm>
                <a:off x="5202" y="1212"/>
                <a:ext cx="1" cy="1"/>
              </a:xfrm>
              <a:custGeom>
                <a:avLst/>
                <a:gdLst>
                  <a:gd name="T0" fmla="*/ 1 w 1"/>
                  <a:gd name="T1" fmla="*/ 0 h 1"/>
                  <a:gd name="T2" fmla="*/ 0 w 1"/>
                  <a:gd name="T3" fmla="*/ 0 h 1"/>
                  <a:gd name="T4" fmla="*/ 0 w 1"/>
                  <a:gd name="T5" fmla="*/ 0 h 1"/>
                  <a:gd name="T6" fmla="*/ 1 w 1"/>
                  <a:gd name="T7" fmla="*/ 1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lnTo>
                      <a:pt x="0" y="0"/>
                    </a:lnTo>
                    <a:lnTo>
                      <a:pt x="0" y="0"/>
                    </a:lnTo>
                    <a:lnTo>
                      <a:pt x="1" y="1"/>
                    </a:lnTo>
                    <a:lnTo>
                      <a:pt x="1" y="0"/>
                    </a:lnTo>
                    <a:close/>
                  </a:path>
                </a:pathLst>
              </a:custGeom>
              <a:solidFill>
                <a:srgbClr val="BCB7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490" name="Rectangle 788"/>
              <p:cNvSpPr>
                <a:spLocks noChangeArrowheads="1"/>
              </p:cNvSpPr>
              <p:nvPr/>
            </p:nvSpPr>
            <p:spPr bwMode="auto">
              <a:xfrm>
                <a:off x="5202" y="1211"/>
                <a:ext cx="1" cy="1"/>
              </a:xfrm>
              <a:prstGeom prst="rect">
                <a:avLst/>
              </a:prstGeom>
              <a:solidFill>
                <a:srgbClr val="BCB7B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491" name="Freeform 789"/>
              <p:cNvSpPr/>
              <p:nvPr/>
            </p:nvSpPr>
            <p:spPr bwMode="auto">
              <a:xfrm>
                <a:off x="5212" y="1190"/>
                <a:ext cx="1" cy="1"/>
              </a:xfrm>
              <a:custGeom>
                <a:avLst/>
                <a:gdLst>
                  <a:gd name="T0" fmla="*/ 1 w 1"/>
                  <a:gd name="T1" fmla="*/ 1 h 1"/>
                  <a:gd name="T2" fmla="*/ 0 w 1"/>
                  <a:gd name="T3" fmla="*/ 0 h 1"/>
                  <a:gd name="T4" fmla="*/ 0 w 1"/>
                  <a:gd name="T5" fmla="*/ 0 h 1"/>
                  <a:gd name="T6" fmla="*/ 0 w 1"/>
                  <a:gd name="T7" fmla="*/ 1 h 1"/>
                  <a:gd name="T8" fmla="*/ 1 w 1"/>
                  <a:gd name="T9" fmla="*/ 1 h 1"/>
                  <a:gd name="T10" fmla="*/ 1 w 1"/>
                  <a:gd name="T11" fmla="*/ 1 h 1"/>
                  <a:gd name="T12" fmla="*/ 1 w 1"/>
                  <a:gd name="T13" fmla="*/ 1 h 1"/>
                </a:gdLst>
                <a:ahLst/>
                <a:cxnLst>
                  <a:cxn ang="0">
                    <a:pos x="T0" y="T1"/>
                  </a:cxn>
                  <a:cxn ang="0">
                    <a:pos x="T2" y="T3"/>
                  </a:cxn>
                  <a:cxn ang="0">
                    <a:pos x="T4" y="T5"/>
                  </a:cxn>
                  <a:cxn ang="0">
                    <a:pos x="T6" y="T7"/>
                  </a:cxn>
                  <a:cxn ang="0">
                    <a:pos x="T8" y="T9"/>
                  </a:cxn>
                  <a:cxn ang="0">
                    <a:pos x="T10" y="T11"/>
                  </a:cxn>
                  <a:cxn ang="0">
                    <a:pos x="T12" y="T13"/>
                  </a:cxn>
                </a:cxnLst>
                <a:rect l="0" t="0" r="r" b="b"/>
                <a:pathLst>
                  <a:path w="1" h="1">
                    <a:moveTo>
                      <a:pt x="1" y="1"/>
                    </a:moveTo>
                    <a:lnTo>
                      <a:pt x="0" y="0"/>
                    </a:lnTo>
                    <a:lnTo>
                      <a:pt x="0" y="0"/>
                    </a:lnTo>
                    <a:lnTo>
                      <a:pt x="0" y="1"/>
                    </a:lnTo>
                    <a:lnTo>
                      <a:pt x="1" y="1"/>
                    </a:lnTo>
                    <a:lnTo>
                      <a:pt x="1" y="1"/>
                    </a:lnTo>
                    <a:lnTo>
                      <a:pt x="1" y="1"/>
                    </a:lnTo>
                    <a:close/>
                  </a:path>
                </a:pathLst>
              </a:custGeom>
              <a:solidFill>
                <a:srgbClr val="BCB7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492" name="Rectangle 790"/>
              <p:cNvSpPr>
                <a:spLocks noChangeArrowheads="1"/>
              </p:cNvSpPr>
              <p:nvPr/>
            </p:nvSpPr>
            <p:spPr bwMode="auto">
              <a:xfrm>
                <a:off x="5212" y="1191"/>
                <a:ext cx="1" cy="1"/>
              </a:xfrm>
              <a:prstGeom prst="rect">
                <a:avLst/>
              </a:prstGeom>
              <a:solidFill>
                <a:srgbClr val="BCB7B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493" name="Freeform 791"/>
              <p:cNvSpPr/>
              <p:nvPr/>
            </p:nvSpPr>
            <p:spPr bwMode="auto">
              <a:xfrm>
                <a:off x="5211" y="1191"/>
                <a:ext cx="2" cy="1"/>
              </a:xfrm>
              <a:custGeom>
                <a:avLst/>
                <a:gdLst>
                  <a:gd name="T0" fmla="*/ 2 w 2"/>
                  <a:gd name="T1" fmla="*/ 0 h 1"/>
                  <a:gd name="T2" fmla="*/ 1 w 2"/>
                  <a:gd name="T3" fmla="*/ 0 h 1"/>
                  <a:gd name="T4" fmla="*/ 0 w 2"/>
                  <a:gd name="T5" fmla="*/ 0 h 1"/>
                  <a:gd name="T6" fmla="*/ 1 w 2"/>
                  <a:gd name="T7" fmla="*/ 1 h 1"/>
                  <a:gd name="T8" fmla="*/ 2 w 2"/>
                  <a:gd name="T9" fmla="*/ 0 h 1"/>
                </a:gdLst>
                <a:ahLst/>
                <a:cxnLst>
                  <a:cxn ang="0">
                    <a:pos x="T0" y="T1"/>
                  </a:cxn>
                  <a:cxn ang="0">
                    <a:pos x="T2" y="T3"/>
                  </a:cxn>
                  <a:cxn ang="0">
                    <a:pos x="T4" y="T5"/>
                  </a:cxn>
                  <a:cxn ang="0">
                    <a:pos x="T6" y="T7"/>
                  </a:cxn>
                  <a:cxn ang="0">
                    <a:pos x="T8" y="T9"/>
                  </a:cxn>
                </a:cxnLst>
                <a:rect l="0" t="0" r="r" b="b"/>
                <a:pathLst>
                  <a:path w="2" h="1">
                    <a:moveTo>
                      <a:pt x="2" y="0"/>
                    </a:moveTo>
                    <a:lnTo>
                      <a:pt x="1" y="0"/>
                    </a:lnTo>
                    <a:lnTo>
                      <a:pt x="0" y="0"/>
                    </a:lnTo>
                    <a:lnTo>
                      <a:pt x="1" y="1"/>
                    </a:lnTo>
                    <a:lnTo>
                      <a:pt x="2" y="0"/>
                    </a:lnTo>
                    <a:close/>
                  </a:path>
                </a:pathLst>
              </a:custGeom>
              <a:solidFill>
                <a:srgbClr val="BCB7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494" name="Freeform 792"/>
              <p:cNvSpPr/>
              <p:nvPr/>
            </p:nvSpPr>
            <p:spPr bwMode="auto">
              <a:xfrm>
                <a:off x="5200" y="1210"/>
                <a:ext cx="1" cy="1"/>
              </a:xfrm>
              <a:custGeom>
                <a:avLst/>
                <a:gdLst>
                  <a:gd name="T0" fmla="*/ 1 w 1"/>
                  <a:gd name="T1" fmla="*/ 1 h 1"/>
                  <a:gd name="T2" fmla="*/ 0 w 1"/>
                  <a:gd name="T3" fmla="*/ 0 h 1"/>
                  <a:gd name="T4" fmla="*/ 0 w 1"/>
                  <a:gd name="T5" fmla="*/ 0 h 1"/>
                  <a:gd name="T6" fmla="*/ 1 w 1"/>
                  <a:gd name="T7" fmla="*/ 1 h 1"/>
                  <a:gd name="T8" fmla="*/ 1 w 1"/>
                  <a:gd name="T9" fmla="*/ 1 h 1"/>
                </a:gdLst>
                <a:ahLst/>
                <a:cxnLst>
                  <a:cxn ang="0">
                    <a:pos x="T0" y="T1"/>
                  </a:cxn>
                  <a:cxn ang="0">
                    <a:pos x="T2" y="T3"/>
                  </a:cxn>
                  <a:cxn ang="0">
                    <a:pos x="T4" y="T5"/>
                  </a:cxn>
                  <a:cxn ang="0">
                    <a:pos x="T6" y="T7"/>
                  </a:cxn>
                  <a:cxn ang="0">
                    <a:pos x="T8" y="T9"/>
                  </a:cxn>
                </a:cxnLst>
                <a:rect l="0" t="0" r="r" b="b"/>
                <a:pathLst>
                  <a:path w="1" h="1">
                    <a:moveTo>
                      <a:pt x="1" y="1"/>
                    </a:moveTo>
                    <a:lnTo>
                      <a:pt x="0" y="0"/>
                    </a:lnTo>
                    <a:lnTo>
                      <a:pt x="0" y="0"/>
                    </a:lnTo>
                    <a:lnTo>
                      <a:pt x="1" y="1"/>
                    </a:lnTo>
                    <a:lnTo>
                      <a:pt x="1" y="1"/>
                    </a:lnTo>
                    <a:close/>
                  </a:path>
                </a:pathLst>
              </a:custGeom>
              <a:solidFill>
                <a:srgbClr val="BCB7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495" name="Freeform 793"/>
              <p:cNvSpPr/>
              <p:nvPr/>
            </p:nvSpPr>
            <p:spPr bwMode="auto">
              <a:xfrm>
                <a:off x="5199" y="1211"/>
                <a:ext cx="1" cy="1"/>
              </a:xfrm>
              <a:custGeom>
                <a:avLst/>
                <a:gdLst>
                  <a:gd name="T0" fmla="*/ 1 w 1"/>
                  <a:gd name="T1" fmla="*/ 1 h 1"/>
                  <a:gd name="T2" fmla="*/ 0 w 1"/>
                  <a:gd name="T3" fmla="*/ 0 h 1"/>
                  <a:gd name="T4" fmla="*/ 0 w 1"/>
                  <a:gd name="T5" fmla="*/ 0 h 1"/>
                  <a:gd name="T6" fmla="*/ 1 w 1"/>
                  <a:gd name="T7" fmla="*/ 1 h 1"/>
                  <a:gd name="T8" fmla="*/ 1 w 1"/>
                  <a:gd name="T9" fmla="*/ 1 h 1"/>
                </a:gdLst>
                <a:ahLst/>
                <a:cxnLst>
                  <a:cxn ang="0">
                    <a:pos x="T0" y="T1"/>
                  </a:cxn>
                  <a:cxn ang="0">
                    <a:pos x="T2" y="T3"/>
                  </a:cxn>
                  <a:cxn ang="0">
                    <a:pos x="T4" y="T5"/>
                  </a:cxn>
                  <a:cxn ang="0">
                    <a:pos x="T6" y="T7"/>
                  </a:cxn>
                  <a:cxn ang="0">
                    <a:pos x="T8" y="T9"/>
                  </a:cxn>
                </a:cxnLst>
                <a:rect l="0" t="0" r="r" b="b"/>
                <a:pathLst>
                  <a:path w="1" h="1">
                    <a:moveTo>
                      <a:pt x="1" y="1"/>
                    </a:moveTo>
                    <a:lnTo>
                      <a:pt x="0" y="0"/>
                    </a:lnTo>
                    <a:lnTo>
                      <a:pt x="0" y="0"/>
                    </a:lnTo>
                    <a:lnTo>
                      <a:pt x="1" y="1"/>
                    </a:lnTo>
                    <a:lnTo>
                      <a:pt x="1" y="1"/>
                    </a:lnTo>
                    <a:close/>
                  </a:path>
                </a:pathLst>
              </a:custGeom>
              <a:solidFill>
                <a:srgbClr val="BCB7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496" name="Freeform 794"/>
              <p:cNvSpPr/>
              <p:nvPr/>
            </p:nvSpPr>
            <p:spPr bwMode="auto">
              <a:xfrm>
                <a:off x="5198" y="1211"/>
                <a:ext cx="2" cy="1"/>
              </a:xfrm>
              <a:custGeom>
                <a:avLst/>
                <a:gdLst>
                  <a:gd name="T0" fmla="*/ 1 w 2"/>
                  <a:gd name="T1" fmla="*/ 0 h 1"/>
                  <a:gd name="T2" fmla="*/ 0 w 2"/>
                  <a:gd name="T3" fmla="*/ 0 h 1"/>
                  <a:gd name="T4" fmla="*/ 1 w 2"/>
                  <a:gd name="T5" fmla="*/ 0 h 1"/>
                  <a:gd name="T6" fmla="*/ 2 w 2"/>
                  <a:gd name="T7" fmla="*/ 1 h 1"/>
                  <a:gd name="T8" fmla="*/ 1 w 2"/>
                  <a:gd name="T9" fmla="*/ 0 h 1"/>
                </a:gdLst>
                <a:ahLst/>
                <a:cxnLst>
                  <a:cxn ang="0">
                    <a:pos x="T0" y="T1"/>
                  </a:cxn>
                  <a:cxn ang="0">
                    <a:pos x="T2" y="T3"/>
                  </a:cxn>
                  <a:cxn ang="0">
                    <a:pos x="T4" y="T5"/>
                  </a:cxn>
                  <a:cxn ang="0">
                    <a:pos x="T6" y="T7"/>
                  </a:cxn>
                  <a:cxn ang="0">
                    <a:pos x="T8" y="T9"/>
                  </a:cxn>
                </a:cxnLst>
                <a:rect l="0" t="0" r="r" b="b"/>
                <a:pathLst>
                  <a:path w="2" h="1">
                    <a:moveTo>
                      <a:pt x="1" y="0"/>
                    </a:moveTo>
                    <a:lnTo>
                      <a:pt x="0" y="0"/>
                    </a:lnTo>
                    <a:lnTo>
                      <a:pt x="1" y="0"/>
                    </a:lnTo>
                    <a:lnTo>
                      <a:pt x="2" y="1"/>
                    </a:lnTo>
                    <a:lnTo>
                      <a:pt x="1" y="0"/>
                    </a:lnTo>
                    <a:close/>
                  </a:path>
                </a:pathLst>
              </a:custGeom>
              <a:solidFill>
                <a:srgbClr val="BCB7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497" name="Freeform 795"/>
              <p:cNvSpPr/>
              <p:nvPr/>
            </p:nvSpPr>
            <p:spPr bwMode="auto">
              <a:xfrm>
                <a:off x="5198" y="1209"/>
                <a:ext cx="2" cy="2"/>
              </a:xfrm>
              <a:custGeom>
                <a:avLst/>
                <a:gdLst>
                  <a:gd name="T0" fmla="*/ 2 w 2"/>
                  <a:gd name="T1" fmla="*/ 1 h 2"/>
                  <a:gd name="T2" fmla="*/ 1 w 2"/>
                  <a:gd name="T3" fmla="*/ 0 h 2"/>
                  <a:gd name="T4" fmla="*/ 0 w 2"/>
                  <a:gd name="T5" fmla="*/ 1 h 2"/>
                  <a:gd name="T6" fmla="*/ 1 w 2"/>
                  <a:gd name="T7" fmla="*/ 2 h 2"/>
                  <a:gd name="T8" fmla="*/ 2 w 2"/>
                  <a:gd name="T9" fmla="*/ 1 h 2"/>
                </a:gdLst>
                <a:ahLst/>
                <a:cxnLst>
                  <a:cxn ang="0">
                    <a:pos x="T0" y="T1"/>
                  </a:cxn>
                  <a:cxn ang="0">
                    <a:pos x="T2" y="T3"/>
                  </a:cxn>
                  <a:cxn ang="0">
                    <a:pos x="T4" y="T5"/>
                  </a:cxn>
                  <a:cxn ang="0">
                    <a:pos x="T6" y="T7"/>
                  </a:cxn>
                  <a:cxn ang="0">
                    <a:pos x="T8" y="T9"/>
                  </a:cxn>
                </a:cxnLst>
                <a:rect l="0" t="0" r="r" b="b"/>
                <a:pathLst>
                  <a:path w="2" h="2">
                    <a:moveTo>
                      <a:pt x="2" y="1"/>
                    </a:moveTo>
                    <a:lnTo>
                      <a:pt x="1" y="0"/>
                    </a:lnTo>
                    <a:lnTo>
                      <a:pt x="0" y="1"/>
                    </a:lnTo>
                    <a:lnTo>
                      <a:pt x="1" y="2"/>
                    </a:lnTo>
                    <a:lnTo>
                      <a:pt x="2" y="1"/>
                    </a:lnTo>
                    <a:close/>
                  </a:path>
                </a:pathLst>
              </a:custGeom>
              <a:solidFill>
                <a:srgbClr val="BCB7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498" name="Freeform 796"/>
              <p:cNvSpPr/>
              <p:nvPr/>
            </p:nvSpPr>
            <p:spPr bwMode="auto">
              <a:xfrm>
                <a:off x="5198" y="1210"/>
                <a:ext cx="1" cy="1"/>
              </a:xfrm>
              <a:custGeom>
                <a:avLst/>
                <a:gdLst>
                  <a:gd name="T0" fmla="*/ 1 w 1"/>
                  <a:gd name="T1" fmla="*/ 1 h 1"/>
                  <a:gd name="T2" fmla="*/ 0 w 1"/>
                  <a:gd name="T3" fmla="*/ 0 h 1"/>
                  <a:gd name="T4" fmla="*/ 0 w 1"/>
                  <a:gd name="T5" fmla="*/ 0 h 1"/>
                  <a:gd name="T6" fmla="*/ 1 w 1"/>
                  <a:gd name="T7" fmla="*/ 1 h 1"/>
                  <a:gd name="T8" fmla="*/ 1 w 1"/>
                  <a:gd name="T9" fmla="*/ 1 h 1"/>
                </a:gdLst>
                <a:ahLst/>
                <a:cxnLst>
                  <a:cxn ang="0">
                    <a:pos x="T0" y="T1"/>
                  </a:cxn>
                  <a:cxn ang="0">
                    <a:pos x="T2" y="T3"/>
                  </a:cxn>
                  <a:cxn ang="0">
                    <a:pos x="T4" y="T5"/>
                  </a:cxn>
                  <a:cxn ang="0">
                    <a:pos x="T6" y="T7"/>
                  </a:cxn>
                  <a:cxn ang="0">
                    <a:pos x="T8" y="T9"/>
                  </a:cxn>
                </a:cxnLst>
                <a:rect l="0" t="0" r="r" b="b"/>
                <a:pathLst>
                  <a:path w="1" h="1">
                    <a:moveTo>
                      <a:pt x="1" y="1"/>
                    </a:moveTo>
                    <a:lnTo>
                      <a:pt x="0" y="0"/>
                    </a:lnTo>
                    <a:lnTo>
                      <a:pt x="0" y="0"/>
                    </a:lnTo>
                    <a:lnTo>
                      <a:pt x="1" y="1"/>
                    </a:lnTo>
                    <a:lnTo>
                      <a:pt x="1" y="1"/>
                    </a:lnTo>
                    <a:close/>
                  </a:path>
                </a:pathLst>
              </a:custGeom>
              <a:solidFill>
                <a:srgbClr val="BCB7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499" name="Freeform 797"/>
              <p:cNvSpPr/>
              <p:nvPr/>
            </p:nvSpPr>
            <p:spPr bwMode="auto">
              <a:xfrm>
                <a:off x="5198" y="1210"/>
                <a:ext cx="1" cy="1"/>
              </a:xfrm>
              <a:custGeom>
                <a:avLst/>
                <a:gdLst>
                  <a:gd name="T0" fmla="*/ 1 w 1"/>
                  <a:gd name="T1" fmla="*/ 1 h 1"/>
                  <a:gd name="T2" fmla="*/ 0 w 1"/>
                  <a:gd name="T3" fmla="*/ 0 h 1"/>
                  <a:gd name="T4" fmla="*/ 0 w 1"/>
                  <a:gd name="T5" fmla="*/ 1 h 1"/>
                  <a:gd name="T6" fmla="*/ 1 w 1"/>
                  <a:gd name="T7" fmla="*/ 1 h 1"/>
                  <a:gd name="T8" fmla="*/ 1 w 1"/>
                  <a:gd name="T9" fmla="*/ 1 h 1"/>
                </a:gdLst>
                <a:ahLst/>
                <a:cxnLst>
                  <a:cxn ang="0">
                    <a:pos x="T0" y="T1"/>
                  </a:cxn>
                  <a:cxn ang="0">
                    <a:pos x="T2" y="T3"/>
                  </a:cxn>
                  <a:cxn ang="0">
                    <a:pos x="T4" y="T5"/>
                  </a:cxn>
                  <a:cxn ang="0">
                    <a:pos x="T6" y="T7"/>
                  </a:cxn>
                  <a:cxn ang="0">
                    <a:pos x="T8" y="T9"/>
                  </a:cxn>
                </a:cxnLst>
                <a:rect l="0" t="0" r="r" b="b"/>
                <a:pathLst>
                  <a:path w="1" h="1">
                    <a:moveTo>
                      <a:pt x="1" y="1"/>
                    </a:moveTo>
                    <a:lnTo>
                      <a:pt x="0" y="0"/>
                    </a:lnTo>
                    <a:lnTo>
                      <a:pt x="0" y="1"/>
                    </a:lnTo>
                    <a:lnTo>
                      <a:pt x="1" y="1"/>
                    </a:lnTo>
                    <a:lnTo>
                      <a:pt x="1" y="1"/>
                    </a:lnTo>
                    <a:close/>
                  </a:path>
                </a:pathLst>
              </a:custGeom>
              <a:solidFill>
                <a:srgbClr val="BCB7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500" name="Freeform 798"/>
              <p:cNvSpPr/>
              <p:nvPr/>
            </p:nvSpPr>
            <p:spPr bwMode="auto">
              <a:xfrm>
                <a:off x="5209" y="1191"/>
                <a:ext cx="3" cy="1"/>
              </a:xfrm>
              <a:custGeom>
                <a:avLst/>
                <a:gdLst>
                  <a:gd name="T0" fmla="*/ 3 w 3"/>
                  <a:gd name="T1" fmla="*/ 1 h 1"/>
                  <a:gd name="T2" fmla="*/ 2 w 3"/>
                  <a:gd name="T3" fmla="*/ 0 h 1"/>
                  <a:gd name="T4" fmla="*/ 0 w 3"/>
                  <a:gd name="T5" fmla="*/ 0 h 1"/>
                  <a:gd name="T6" fmla="*/ 1 w 3"/>
                  <a:gd name="T7" fmla="*/ 0 h 1"/>
                  <a:gd name="T8" fmla="*/ 3 w 3"/>
                  <a:gd name="T9" fmla="*/ 1 h 1"/>
                </a:gdLst>
                <a:ahLst/>
                <a:cxnLst>
                  <a:cxn ang="0">
                    <a:pos x="T0" y="T1"/>
                  </a:cxn>
                  <a:cxn ang="0">
                    <a:pos x="T2" y="T3"/>
                  </a:cxn>
                  <a:cxn ang="0">
                    <a:pos x="T4" y="T5"/>
                  </a:cxn>
                  <a:cxn ang="0">
                    <a:pos x="T6" y="T7"/>
                  </a:cxn>
                  <a:cxn ang="0">
                    <a:pos x="T8" y="T9"/>
                  </a:cxn>
                </a:cxnLst>
                <a:rect l="0" t="0" r="r" b="b"/>
                <a:pathLst>
                  <a:path w="3" h="1">
                    <a:moveTo>
                      <a:pt x="3" y="1"/>
                    </a:moveTo>
                    <a:cubicBezTo>
                      <a:pt x="2" y="0"/>
                      <a:pt x="2" y="0"/>
                      <a:pt x="2" y="0"/>
                    </a:cubicBezTo>
                    <a:cubicBezTo>
                      <a:pt x="2" y="0"/>
                      <a:pt x="1" y="0"/>
                      <a:pt x="0" y="0"/>
                    </a:cubicBezTo>
                    <a:cubicBezTo>
                      <a:pt x="1" y="0"/>
                      <a:pt x="1" y="0"/>
                      <a:pt x="1" y="0"/>
                    </a:cubicBezTo>
                    <a:cubicBezTo>
                      <a:pt x="2" y="0"/>
                      <a:pt x="2" y="1"/>
                      <a:pt x="3" y="1"/>
                    </a:cubicBezTo>
                    <a:close/>
                  </a:path>
                </a:pathLst>
              </a:custGeom>
              <a:solidFill>
                <a:srgbClr val="4F4B4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501" name="Rectangle 799"/>
              <p:cNvSpPr>
                <a:spLocks noChangeArrowheads="1"/>
              </p:cNvSpPr>
              <p:nvPr/>
            </p:nvSpPr>
            <p:spPr bwMode="auto">
              <a:xfrm>
                <a:off x="5209" y="1190"/>
                <a:ext cx="1" cy="1"/>
              </a:xfrm>
              <a:prstGeom prst="rect">
                <a:avLst/>
              </a:prstGeom>
              <a:solidFill>
                <a:srgbClr val="BCB7B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502" name="Freeform 800"/>
              <p:cNvSpPr/>
              <p:nvPr/>
            </p:nvSpPr>
            <p:spPr bwMode="auto">
              <a:xfrm>
                <a:off x="5198" y="1207"/>
                <a:ext cx="2" cy="3"/>
              </a:xfrm>
              <a:custGeom>
                <a:avLst/>
                <a:gdLst>
                  <a:gd name="T0" fmla="*/ 1 w 2"/>
                  <a:gd name="T1" fmla="*/ 0 h 3"/>
                  <a:gd name="T2" fmla="*/ 0 w 2"/>
                  <a:gd name="T3" fmla="*/ 0 h 3"/>
                  <a:gd name="T4" fmla="*/ 1 w 2"/>
                  <a:gd name="T5" fmla="*/ 2 h 3"/>
                  <a:gd name="T6" fmla="*/ 2 w 2"/>
                  <a:gd name="T7" fmla="*/ 3 h 3"/>
                  <a:gd name="T8" fmla="*/ 1 w 2"/>
                  <a:gd name="T9" fmla="*/ 0 h 3"/>
                </a:gdLst>
                <a:ahLst/>
                <a:cxnLst>
                  <a:cxn ang="0">
                    <a:pos x="T0" y="T1"/>
                  </a:cxn>
                  <a:cxn ang="0">
                    <a:pos x="T2" y="T3"/>
                  </a:cxn>
                  <a:cxn ang="0">
                    <a:pos x="T4" y="T5"/>
                  </a:cxn>
                  <a:cxn ang="0">
                    <a:pos x="T6" y="T7"/>
                  </a:cxn>
                  <a:cxn ang="0">
                    <a:pos x="T8" y="T9"/>
                  </a:cxn>
                </a:cxnLst>
                <a:rect l="0" t="0" r="r" b="b"/>
                <a:pathLst>
                  <a:path w="2" h="3">
                    <a:moveTo>
                      <a:pt x="1" y="0"/>
                    </a:moveTo>
                    <a:cubicBezTo>
                      <a:pt x="0" y="0"/>
                      <a:pt x="0" y="0"/>
                      <a:pt x="0" y="0"/>
                    </a:cubicBezTo>
                    <a:cubicBezTo>
                      <a:pt x="0" y="1"/>
                      <a:pt x="0" y="2"/>
                      <a:pt x="1" y="2"/>
                    </a:cubicBezTo>
                    <a:cubicBezTo>
                      <a:pt x="2" y="3"/>
                      <a:pt x="2" y="3"/>
                      <a:pt x="2" y="3"/>
                    </a:cubicBezTo>
                    <a:cubicBezTo>
                      <a:pt x="1" y="2"/>
                      <a:pt x="1" y="1"/>
                      <a:pt x="1" y="0"/>
                    </a:cubicBezTo>
                    <a:close/>
                  </a:path>
                </a:pathLst>
              </a:custGeom>
              <a:solidFill>
                <a:srgbClr val="7C797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503" name="Freeform 801"/>
              <p:cNvSpPr/>
              <p:nvPr/>
            </p:nvSpPr>
            <p:spPr bwMode="auto">
              <a:xfrm>
                <a:off x="5208" y="1190"/>
                <a:ext cx="2" cy="0"/>
              </a:xfrm>
              <a:custGeom>
                <a:avLst/>
                <a:gdLst>
                  <a:gd name="T0" fmla="*/ 2 w 2"/>
                  <a:gd name="T1" fmla="*/ 1 w 2"/>
                  <a:gd name="T2" fmla="*/ 0 w 2"/>
                  <a:gd name="T3" fmla="*/ 0 w 2"/>
                  <a:gd name="T4" fmla="*/ 2 w 2"/>
                </a:gdLst>
                <a:ahLst/>
                <a:cxnLst>
                  <a:cxn ang="0">
                    <a:pos x="T0" y="0"/>
                  </a:cxn>
                  <a:cxn ang="0">
                    <a:pos x="T1" y="0"/>
                  </a:cxn>
                  <a:cxn ang="0">
                    <a:pos x="T2" y="0"/>
                  </a:cxn>
                  <a:cxn ang="0">
                    <a:pos x="T3" y="0"/>
                  </a:cxn>
                  <a:cxn ang="0">
                    <a:pos x="T4" y="0"/>
                  </a:cxn>
                </a:cxnLst>
                <a:rect l="0" t="0" r="r" b="b"/>
                <a:pathLst>
                  <a:path w="2">
                    <a:moveTo>
                      <a:pt x="2" y="0"/>
                    </a:moveTo>
                    <a:lnTo>
                      <a:pt x="1" y="0"/>
                    </a:lnTo>
                    <a:lnTo>
                      <a:pt x="0" y="0"/>
                    </a:lnTo>
                    <a:lnTo>
                      <a:pt x="0" y="0"/>
                    </a:lnTo>
                    <a:lnTo>
                      <a:pt x="2" y="0"/>
                    </a:lnTo>
                    <a:close/>
                  </a:path>
                </a:pathLst>
              </a:custGeom>
              <a:solidFill>
                <a:srgbClr val="BCB7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504" name="Freeform 802"/>
              <p:cNvSpPr/>
              <p:nvPr/>
            </p:nvSpPr>
            <p:spPr bwMode="auto">
              <a:xfrm>
                <a:off x="5207" y="1190"/>
                <a:ext cx="1" cy="1"/>
              </a:xfrm>
              <a:custGeom>
                <a:avLst/>
                <a:gdLst>
                  <a:gd name="T0" fmla="*/ 1 w 1"/>
                  <a:gd name="T1" fmla="*/ 0 h 1"/>
                  <a:gd name="T2" fmla="*/ 1 w 1"/>
                  <a:gd name="T3" fmla="*/ 0 h 1"/>
                  <a:gd name="T4" fmla="*/ 0 w 1"/>
                  <a:gd name="T5" fmla="*/ 0 h 1"/>
                  <a:gd name="T6" fmla="*/ 1 w 1"/>
                  <a:gd name="T7" fmla="*/ 1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lnTo>
                      <a:pt x="1" y="0"/>
                    </a:lnTo>
                    <a:lnTo>
                      <a:pt x="0" y="0"/>
                    </a:lnTo>
                    <a:lnTo>
                      <a:pt x="1" y="1"/>
                    </a:lnTo>
                    <a:lnTo>
                      <a:pt x="1" y="0"/>
                    </a:lnTo>
                    <a:close/>
                  </a:path>
                </a:pathLst>
              </a:custGeom>
              <a:solidFill>
                <a:srgbClr val="BCB7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505" name="Freeform 803"/>
              <p:cNvSpPr/>
              <p:nvPr/>
            </p:nvSpPr>
            <p:spPr bwMode="auto">
              <a:xfrm>
                <a:off x="5207" y="1190"/>
                <a:ext cx="1" cy="2"/>
              </a:xfrm>
              <a:custGeom>
                <a:avLst/>
                <a:gdLst>
                  <a:gd name="T0" fmla="*/ 1 w 1"/>
                  <a:gd name="T1" fmla="*/ 1 h 2"/>
                  <a:gd name="T2" fmla="*/ 0 w 1"/>
                  <a:gd name="T3" fmla="*/ 0 h 2"/>
                  <a:gd name="T4" fmla="*/ 0 w 1"/>
                  <a:gd name="T5" fmla="*/ 1 h 2"/>
                  <a:gd name="T6" fmla="*/ 1 w 1"/>
                  <a:gd name="T7" fmla="*/ 2 h 2"/>
                  <a:gd name="T8" fmla="*/ 1 w 1"/>
                  <a:gd name="T9" fmla="*/ 1 h 2"/>
                </a:gdLst>
                <a:ahLst/>
                <a:cxnLst>
                  <a:cxn ang="0">
                    <a:pos x="T0" y="T1"/>
                  </a:cxn>
                  <a:cxn ang="0">
                    <a:pos x="T2" y="T3"/>
                  </a:cxn>
                  <a:cxn ang="0">
                    <a:pos x="T4" y="T5"/>
                  </a:cxn>
                  <a:cxn ang="0">
                    <a:pos x="T6" y="T7"/>
                  </a:cxn>
                  <a:cxn ang="0">
                    <a:pos x="T8" y="T9"/>
                  </a:cxn>
                </a:cxnLst>
                <a:rect l="0" t="0" r="r" b="b"/>
                <a:pathLst>
                  <a:path w="1" h="2">
                    <a:moveTo>
                      <a:pt x="1" y="1"/>
                    </a:moveTo>
                    <a:lnTo>
                      <a:pt x="0" y="0"/>
                    </a:lnTo>
                    <a:lnTo>
                      <a:pt x="0" y="1"/>
                    </a:lnTo>
                    <a:lnTo>
                      <a:pt x="1" y="2"/>
                    </a:lnTo>
                    <a:lnTo>
                      <a:pt x="1" y="1"/>
                    </a:lnTo>
                    <a:close/>
                  </a:path>
                </a:pathLst>
              </a:custGeom>
              <a:solidFill>
                <a:srgbClr val="BCB7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506" name="Freeform 804"/>
              <p:cNvSpPr/>
              <p:nvPr/>
            </p:nvSpPr>
            <p:spPr bwMode="auto">
              <a:xfrm>
                <a:off x="5207" y="1190"/>
                <a:ext cx="1" cy="1"/>
              </a:xfrm>
              <a:custGeom>
                <a:avLst/>
                <a:gdLst>
                  <a:gd name="T0" fmla="*/ 1 w 1"/>
                  <a:gd name="T1" fmla="*/ 1 h 1"/>
                  <a:gd name="T2" fmla="*/ 0 w 1"/>
                  <a:gd name="T3" fmla="*/ 0 h 1"/>
                  <a:gd name="T4" fmla="*/ 0 w 1"/>
                  <a:gd name="T5" fmla="*/ 0 h 1"/>
                  <a:gd name="T6" fmla="*/ 1 w 1"/>
                  <a:gd name="T7" fmla="*/ 1 h 1"/>
                  <a:gd name="T8" fmla="*/ 1 w 1"/>
                  <a:gd name="T9" fmla="*/ 1 h 1"/>
                </a:gdLst>
                <a:ahLst/>
                <a:cxnLst>
                  <a:cxn ang="0">
                    <a:pos x="T0" y="T1"/>
                  </a:cxn>
                  <a:cxn ang="0">
                    <a:pos x="T2" y="T3"/>
                  </a:cxn>
                  <a:cxn ang="0">
                    <a:pos x="T4" y="T5"/>
                  </a:cxn>
                  <a:cxn ang="0">
                    <a:pos x="T6" y="T7"/>
                  </a:cxn>
                  <a:cxn ang="0">
                    <a:pos x="T8" y="T9"/>
                  </a:cxn>
                </a:cxnLst>
                <a:rect l="0" t="0" r="r" b="b"/>
                <a:pathLst>
                  <a:path w="1" h="1">
                    <a:moveTo>
                      <a:pt x="1" y="1"/>
                    </a:moveTo>
                    <a:lnTo>
                      <a:pt x="0" y="0"/>
                    </a:lnTo>
                    <a:lnTo>
                      <a:pt x="0" y="0"/>
                    </a:lnTo>
                    <a:lnTo>
                      <a:pt x="1" y="1"/>
                    </a:lnTo>
                    <a:lnTo>
                      <a:pt x="1" y="1"/>
                    </a:lnTo>
                    <a:close/>
                  </a:path>
                </a:pathLst>
              </a:custGeom>
              <a:solidFill>
                <a:srgbClr val="BCB7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507" name="Freeform 805"/>
              <p:cNvSpPr/>
              <p:nvPr/>
            </p:nvSpPr>
            <p:spPr bwMode="auto">
              <a:xfrm>
                <a:off x="5207" y="1190"/>
                <a:ext cx="1" cy="1"/>
              </a:xfrm>
              <a:custGeom>
                <a:avLst/>
                <a:gdLst>
                  <a:gd name="T0" fmla="*/ 1 w 1"/>
                  <a:gd name="T1" fmla="*/ 1 h 1"/>
                  <a:gd name="T2" fmla="*/ 0 w 1"/>
                  <a:gd name="T3" fmla="*/ 0 h 1"/>
                  <a:gd name="T4" fmla="*/ 0 w 1"/>
                  <a:gd name="T5" fmla="*/ 0 h 1"/>
                  <a:gd name="T6" fmla="*/ 1 w 1"/>
                  <a:gd name="T7" fmla="*/ 1 h 1"/>
                  <a:gd name="T8" fmla="*/ 1 w 1"/>
                  <a:gd name="T9" fmla="*/ 1 h 1"/>
                </a:gdLst>
                <a:ahLst/>
                <a:cxnLst>
                  <a:cxn ang="0">
                    <a:pos x="T0" y="T1"/>
                  </a:cxn>
                  <a:cxn ang="0">
                    <a:pos x="T2" y="T3"/>
                  </a:cxn>
                  <a:cxn ang="0">
                    <a:pos x="T4" y="T5"/>
                  </a:cxn>
                  <a:cxn ang="0">
                    <a:pos x="T6" y="T7"/>
                  </a:cxn>
                  <a:cxn ang="0">
                    <a:pos x="T8" y="T9"/>
                  </a:cxn>
                </a:cxnLst>
                <a:rect l="0" t="0" r="r" b="b"/>
                <a:pathLst>
                  <a:path w="1" h="1">
                    <a:moveTo>
                      <a:pt x="1" y="1"/>
                    </a:moveTo>
                    <a:lnTo>
                      <a:pt x="0" y="0"/>
                    </a:lnTo>
                    <a:lnTo>
                      <a:pt x="0" y="0"/>
                    </a:lnTo>
                    <a:lnTo>
                      <a:pt x="1" y="1"/>
                    </a:lnTo>
                    <a:lnTo>
                      <a:pt x="1" y="1"/>
                    </a:lnTo>
                    <a:close/>
                  </a:path>
                </a:pathLst>
              </a:custGeom>
              <a:solidFill>
                <a:srgbClr val="BCB7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508" name="Freeform 806"/>
              <p:cNvSpPr/>
              <p:nvPr/>
            </p:nvSpPr>
            <p:spPr bwMode="auto">
              <a:xfrm>
                <a:off x="5207" y="1190"/>
                <a:ext cx="1" cy="1"/>
              </a:xfrm>
              <a:custGeom>
                <a:avLst/>
                <a:gdLst>
                  <a:gd name="T0" fmla="*/ 1 w 1"/>
                  <a:gd name="T1" fmla="*/ 1 h 1"/>
                  <a:gd name="T2" fmla="*/ 0 w 1"/>
                  <a:gd name="T3" fmla="*/ 0 h 1"/>
                  <a:gd name="T4" fmla="*/ 0 w 1"/>
                  <a:gd name="T5" fmla="*/ 0 h 1"/>
                  <a:gd name="T6" fmla="*/ 1 w 1"/>
                  <a:gd name="T7" fmla="*/ 1 h 1"/>
                  <a:gd name="T8" fmla="*/ 1 w 1"/>
                  <a:gd name="T9" fmla="*/ 1 h 1"/>
                </a:gdLst>
                <a:ahLst/>
                <a:cxnLst>
                  <a:cxn ang="0">
                    <a:pos x="T0" y="T1"/>
                  </a:cxn>
                  <a:cxn ang="0">
                    <a:pos x="T2" y="T3"/>
                  </a:cxn>
                  <a:cxn ang="0">
                    <a:pos x="T4" y="T5"/>
                  </a:cxn>
                  <a:cxn ang="0">
                    <a:pos x="T6" y="T7"/>
                  </a:cxn>
                  <a:cxn ang="0">
                    <a:pos x="T8" y="T9"/>
                  </a:cxn>
                </a:cxnLst>
                <a:rect l="0" t="0" r="r" b="b"/>
                <a:pathLst>
                  <a:path w="1" h="1">
                    <a:moveTo>
                      <a:pt x="1" y="1"/>
                    </a:moveTo>
                    <a:lnTo>
                      <a:pt x="0" y="0"/>
                    </a:lnTo>
                    <a:lnTo>
                      <a:pt x="0" y="0"/>
                    </a:lnTo>
                    <a:lnTo>
                      <a:pt x="1" y="1"/>
                    </a:lnTo>
                    <a:lnTo>
                      <a:pt x="1" y="1"/>
                    </a:lnTo>
                    <a:close/>
                  </a:path>
                </a:pathLst>
              </a:custGeom>
              <a:solidFill>
                <a:srgbClr val="BCB7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509" name="Freeform 807"/>
              <p:cNvSpPr/>
              <p:nvPr/>
            </p:nvSpPr>
            <p:spPr bwMode="auto">
              <a:xfrm>
                <a:off x="5197" y="1207"/>
                <a:ext cx="1" cy="1"/>
              </a:xfrm>
              <a:custGeom>
                <a:avLst/>
                <a:gdLst>
                  <a:gd name="T0" fmla="*/ 1 w 1"/>
                  <a:gd name="T1" fmla="*/ 0 h 1"/>
                  <a:gd name="T2" fmla="*/ 0 w 1"/>
                  <a:gd name="T3" fmla="*/ 0 h 1"/>
                  <a:gd name="T4" fmla="*/ 0 w 1"/>
                  <a:gd name="T5" fmla="*/ 0 h 1"/>
                  <a:gd name="T6" fmla="*/ 1 w 1"/>
                  <a:gd name="T7" fmla="*/ 1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lnTo>
                      <a:pt x="0" y="0"/>
                    </a:lnTo>
                    <a:lnTo>
                      <a:pt x="0" y="0"/>
                    </a:lnTo>
                    <a:lnTo>
                      <a:pt x="1" y="1"/>
                    </a:lnTo>
                    <a:lnTo>
                      <a:pt x="1" y="0"/>
                    </a:lnTo>
                    <a:close/>
                  </a:path>
                </a:pathLst>
              </a:custGeom>
              <a:solidFill>
                <a:srgbClr val="BCB7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grpSp>
        <p:grpSp>
          <p:nvGrpSpPr>
            <p:cNvPr id="11" name="Group 1009"/>
            <p:cNvGrpSpPr/>
            <p:nvPr/>
          </p:nvGrpSpPr>
          <p:grpSpPr bwMode="auto">
            <a:xfrm>
              <a:off x="7756525" y="1555750"/>
              <a:ext cx="1847850" cy="4673600"/>
              <a:chOff x="4382" y="980"/>
              <a:chExt cx="1164" cy="2944"/>
            </a:xfrm>
          </p:grpSpPr>
          <p:sp>
            <p:nvSpPr>
              <p:cNvPr id="110" name="Freeform 809"/>
              <p:cNvSpPr/>
              <p:nvPr/>
            </p:nvSpPr>
            <p:spPr bwMode="auto">
              <a:xfrm>
                <a:off x="5204" y="1191"/>
                <a:ext cx="4" cy="3"/>
              </a:xfrm>
              <a:custGeom>
                <a:avLst/>
                <a:gdLst>
                  <a:gd name="T0" fmla="*/ 4 w 4"/>
                  <a:gd name="T1" fmla="*/ 1 h 3"/>
                  <a:gd name="T2" fmla="*/ 3 w 4"/>
                  <a:gd name="T3" fmla="*/ 0 h 3"/>
                  <a:gd name="T4" fmla="*/ 2 w 4"/>
                  <a:gd name="T5" fmla="*/ 1 h 3"/>
                  <a:gd name="T6" fmla="*/ 0 w 4"/>
                  <a:gd name="T7" fmla="*/ 2 h 3"/>
                  <a:gd name="T8" fmla="*/ 1 w 4"/>
                  <a:gd name="T9" fmla="*/ 3 h 3"/>
                  <a:gd name="T10" fmla="*/ 3 w 4"/>
                  <a:gd name="T11" fmla="*/ 1 h 3"/>
                  <a:gd name="T12" fmla="*/ 4 w 4"/>
                  <a:gd name="T13" fmla="*/ 1 h 3"/>
                </a:gdLst>
                <a:ahLst/>
                <a:cxnLst>
                  <a:cxn ang="0">
                    <a:pos x="T0" y="T1"/>
                  </a:cxn>
                  <a:cxn ang="0">
                    <a:pos x="T2" y="T3"/>
                  </a:cxn>
                  <a:cxn ang="0">
                    <a:pos x="T4" y="T5"/>
                  </a:cxn>
                  <a:cxn ang="0">
                    <a:pos x="T6" y="T7"/>
                  </a:cxn>
                  <a:cxn ang="0">
                    <a:pos x="T8" y="T9"/>
                  </a:cxn>
                  <a:cxn ang="0">
                    <a:pos x="T10" y="T11"/>
                  </a:cxn>
                  <a:cxn ang="0">
                    <a:pos x="T12" y="T13"/>
                  </a:cxn>
                </a:cxnLst>
                <a:rect l="0" t="0" r="r" b="b"/>
                <a:pathLst>
                  <a:path w="4" h="3">
                    <a:moveTo>
                      <a:pt x="4" y="1"/>
                    </a:moveTo>
                    <a:cubicBezTo>
                      <a:pt x="3" y="0"/>
                      <a:pt x="3" y="0"/>
                      <a:pt x="3" y="0"/>
                    </a:cubicBezTo>
                    <a:cubicBezTo>
                      <a:pt x="3" y="1"/>
                      <a:pt x="2" y="1"/>
                      <a:pt x="2" y="1"/>
                    </a:cubicBezTo>
                    <a:cubicBezTo>
                      <a:pt x="1" y="1"/>
                      <a:pt x="1" y="2"/>
                      <a:pt x="0" y="2"/>
                    </a:cubicBezTo>
                    <a:cubicBezTo>
                      <a:pt x="1" y="3"/>
                      <a:pt x="1" y="3"/>
                      <a:pt x="1" y="3"/>
                    </a:cubicBezTo>
                    <a:cubicBezTo>
                      <a:pt x="1" y="2"/>
                      <a:pt x="2" y="2"/>
                      <a:pt x="3" y="1"/>
                    </a:cubicBezTo>
                    <a:cubicBezTo>
                      <a:pt x="3" y="1"/>
                      <a:pt x="3" y="1"/>
                      <a:pt x="4" y="1"/>
                    </a:cubicBezTo>
                    <a:close/>
                  </a:path>
                </a:pathLst>
              </a:custGeom>
              <a:solidFill>
                <a:srgbClr val="4F4B4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111" name="Freeform 810"/>
              <p:cNvSpPr/>
              <p:nvPr/>
            </p:nvSpPr>
            <p:spPr bwMode="auto">
              <a:xfrm>
                <a:off x="5197" y="1205"/>
                <a:ext cx="1" cy="2"/>
              </a:xfrm>
              <a:custGeom>
                <a:avLst/>
                <a:gdLst>
                  <a:gd name="T0" fmla="*/ 1 w 1"/>
                  <a:gd name="T1" fmla="*/ 1 h 2"/>
                  <a:gd name="T2" fmla="*/ 0 w 1"/>
                  <a:gd name="T3" fmla="*/ 0 h 2"/>
                  <a:gd name="T4" fmla="*/ 0 w 1"/>
                  <a:gd name="T5" fmla="*/ 2 h 2"/>
                  <a:gd name="T6" fmla="*/ 1 w 1"/>
                  <a:gd name="T7" fmla="*/ 2 h 2"/>
                  <a:gd name="T8" fmla="*/ 1 w 1"/>
                  <a:gd name="T9" fmla="*/ 1 h 2"/>
                </a:gdLst>
                <a:ahLst/>
                <a:cxnLst>
                  <a:cxn ang="0">
                    <a:pos x="T0" y="T1"/>
                  </a:cxn>
                  <a:cxn ang="0">
                    <a:pos x="T2" y="T3"/>
                  </a:cxn>
                  <a:cxn ang="0">
                    <a:pos x="T4" y="T5"/>
                  </a:cxn>
                  <a:cxn ang="0">
                    <a:pos x="T6" y="T7"/>
                  </a:cxn>
                  <a:cxn ang="0">
                    <a:pos x="T8" y="T9"/>
                  </a:cxn>
                </a:cxnLst>
                <a:rect l="0" t="0" r="r" b="b"/>
                <a:pathLst>
                  <a:path w="1" h="2">
                    <a:moveTo>
                      <a:pt x="1" y="1"/>
                    </a:moveTo>
                    <a:lnTo>
                      <a:pt x="0" y="0"/>
                    </a:lnTo>
                    <a:lnTo>
                      <a:pt x="0" y="2"/>
                    </a:lnTo>
                    <a:lnTo>
                      <a:pt x="1" y="2"/>
                    </a:lnTo>
                    <a:lnTo>
                      <a:pt x="1" y="1"/>
                    </a:lnTo>
                    <a:close/>
                  </a:path>
                </a:pathLst>
              </a:custGeom>
              <a:solidFill>
                <a:srgbClr val="BCB7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112" name="Freeform 811"/>
              <p:cNvSpPr/>
              <p:nvPr/>
            </p:nvSpPr>
            <p:spPr bwMode="auto">
              <a:xfrm>
                <a:off x="5197" y="1204"/>
                <a:ext cx="2" cy="1"/>
              </a:xfrm>
              <a:custGeom>
                <a:avLst/>
                <a:gdLst>
                  <a:gd name="T0" fmla="*/ 2 w 2"/>
                  <a:gd name="T1" fmla="*/ 1 h 1"/>
                  <a:gd name="T2" fmla="*/ 1 w 2"/>
                  <a:gd name="T3" fmla="*/ 0 h 1"/>
                  <a:gd name="T4" fmla="*/ 0 w 2"/>
                  <a:gd name="T5" fmla="*/ 1 h 1"/>
                  <a:gd name="T6" fmla="*/ 1 w 2"/>
                  <a:gd name="T7" fmla="*/ 1 h 1"/>
                  <a:gd name="T8" fmla="*/ 2 w 2"/>
                  <a:gd name="T9" fmla="*/ 1 h 1"/>
                </a:gdLst>
                <a:ahLst/>
                <a:cxnLst>
                  <a:cxn ang="0">
                    <a:pos x="T0" y="T1"/>
                  </a:cxn>
                  <a:cxn ang="0">
                    <a:pos x="T2" y="T3"/>
                  </a:cxn>
                  <a:cxn ang="0">
                    <a:pos x="T4" y="T5"/>
                  </a:cxn>
                  <a:cxn ang="0">
                    <a:pos x="T6" y="T7"/>
                  </a:cxn>
                  <a:cxn ang="0">
                    <a:pos x="T8" y="T9"/>
                  </a:cxn>
                </a:cxnLst>
                <a:rect l="0" t="0" r="r" b="b"/>
                <a:pathLst>
                  <a:path w="2" h="1">
                    <a:moveTo>
                      <a:pt x="2" y="1"/>
                    </a:moveTo>
                    <a:lnTo>
                      <a:pt x="1" y="0"/>
                    </a:lnTo>
                    <a:lnTo>
                      <a:pt x="0" y="1"/>
                    </a:lnTo>
                    <a:lnTo>
                      <a:pt x="1" y="1"/>
                    </a:lnTo>
                    <a:lnTo>
                      <a:pt x="2" y="1"/>
                    </a:lnTo>
                    <a:close/>
                  </a:path>
                </a:pathLst>
              </a:custGeom>
              <a:solidFill>
                <a:srgbClr val="BCB7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113" name="Freeform 812"/>
              <p:cNvSpPr/>
              <p:nvPr/>
            </p:nvSpPr>
            <p:spPr bwMode="auto">
              <a:xfrm>
                <a:off x="5197" y="1205"/>
                <a:ext cx="1" cy="1"/>
              </a:xfrm>
              <a:custGeom>
                <a:avLst/>
                <a:gdLst>
                  <a:gd name="T0" fmla="*/ 1 w 1"/>
                  <a:gd name="T1" fmla="*/ 0 h 1"/>
                  <a:gd name="T2" fmla="*/ 0 w 1"/>
                  <a:gd name="T3" fmla="*/ 0 h 1"/>
                  <a:gd name="T4" fmla="*/ 0 w 1"/>
                  <a:gd name="T5" fmla="*/ 0 h 1"/>
                  <a:gd name="T6" fmla="*/ 1 w 1"/>
                  <a:gd name="T7" fmla="*/ 1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lnTo>
                      <a:pt x="0" y="0"/>
                    </a:lnTo>
                    <a:lnTo>
                      <a:pt x="0" y="0"/>
                    </a:lnTo>
                    <a:lnTo>
                      <a:pt x="1" y="1"/>
                    </a:lnTo>
                    <a:lnTo>
                      <a:pt x="1" y="0"/>
                    </a:lnTo>
                    <a:close/>
                  </a:path>
                </a:pathLst>
              </a:custGeom>
              <a:solidFill>
                <a:srgbClr val="BCB7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114" name="Freeform 813"/>
              <p:cNvSpPr/>
              <p:nvPr/>
            </p:nvSpPr>
            <p:spPr bwMode="auto">
              <a:xfrm>
                <a:off x="5197" y="1205"/>
                <a:ext cx="1" cy="1"/>
              </a:xfrm>
              <a:custGeom>
                <a:avLst/>
                <a:gdLst>
                  <a:gd name="T0" fmla="*/ 1 w 1"/>
                  <a:gd name="T1" fmla="*/ 1 h 1"/>
                  <a:gd name="T2" fmla="*/ 0 w 1"/>
                  <a:gd name="T3" fmla="*/ 0 h 1"/>
                  <a:gd name="T4" fmla="*/ 0 w 1"/>
                  <a:gd name="T5" fmla="*/ 0 h 1"/>
                  <a:gd name="T6" fmla="*/ 1 w 1"/>
                  <a:gd name="T7" fmla="*/ 1 h 1"/>
                  <a:gd name="T8" fmla="*/ 1 w 1"/>
                  <a:gd name="T9" fmla="*/ 1 h 1"/>
                </a:gdLst>
                <a:ahLst/>
                <a:cxnLst>
                  <a:cxn ang="0">
                    <a:pos x="T0" y="T1"/>
                  </a:cxn>
                  <a:cxn ang="0">
                    <a:pos x="T2" y="T3"/>
                  </a:cxn>
                  <a:cxn ang="0">
                    <a:pos x="T4" y="T5"/>
                  </a:cxn>
                  <a:cxn ang="0">
                    <a:pos x="T6" y="T7"/>
                  </a:cxn>
                  <a:cxn ang="0">
                    <a:pos x="T8" y="T9"/>
                  </a:cxn>
                </a:cxnLst>
                <a:rect l="0" t="0" r="r" b="b"/>
                <a:pathLst>
                  <a:path w="1" h="1">
                    <a:moveTo>
                      <a:pt x="1" y="1"/>
                    </a:moveTo>
                    <a:lnTo>
                      <a:pt x="0" y="0"/>
                    </a:lnTo>
                    <a:lnTo>
                      <a:pt x="0" y="0"/>
                    </a:lnTo>
                    <a:lnTo>
                      <a:pt x="1" y="1"/>
                    </a:lnTo>
                    <a:lnTo>
                      <a:pt x="1" y="1"/>
                    </a:lnTo>
                    <a:close/>
                  </a:path>
                </a:pathLst>
              </a:custGeom>
              <a:solidFill>
                <a:srgbClr val="BCB7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115" name="Freeform 814"/>
              <p:cNvSpPr/>
              <p:nvPr/>
            </p:nvSpPr>
            <p:spPr bwMode="auto">
              <a:xfrm>
                <a:off x="5197" y="1205"/>
                <a:ext cx="1" cy="1"/>
              </a:xfrm>
              <a:custGeom>
                <a:avLst/>
                <a:gdLst>
                  <a:gd name="T0" fmla="*/ 1 w 1"/>
                  <a:gd name="T1" fmla="*/ 1 h 1"/>
                  <a:gd name="T2" fmla="*/ 0 w 1"/>
                  <a:gd name="T3" fmla="*/ 0 h 1"/>
                  <a:gd name="T4" fmla="*/ 0 w 1"/>
                  <a:gd name="T5" fmla="*/ 0 h 1"/>
                  <a:gd name="T6" fmla="*/ 1 w 1"/>
                  <a:gd name="T7" fmla="*/ 1 h 1"/>
                  <a:gd name="T8" fmla="*/ 1 w 1"/>
                  <a:gd name="T9" fmla="*/ 1 h 1"/>
                </a:gdLst>
                <a:ahLst/>
                <a:cxnLst>
                  <a:cxn ang="0">
                    <a:pos x="T0" y="T1"/>
                  </a:cxn>
                  <a:cxn ang="0">
                    <a:pos x="T2" y="T3"/>
                  </a:cxn>
                  <a:cxn ang="0">
                    <a:pos x="T4" y="T5"/>
                  </a:cxn>
                  <a:cxn ang="0">
                    <a:pos x="T6" y="T7"/>
                  </a:cxn>
                  <a:cxn ang="0">
                    <a:pos x="T8" y="T9"/>
                  </a:cxn>
                </a:cxnLst>
                <a:rect l="0" t="0" r="r" b="b"/>
                <a:pathLst>
                  <a:path w="1" h="1">
                    <a:moveTo>
                      <a:pt x="1" y="1"/>
                    </a:moveTo>
                    <a:lnTo>
                      <a:pt x="0" y="0"/>
                    </a:lnTo>
                    <a:lnTo>
                      <a:pt x="0" y="0"/>
                    </a:lnTo>
                    <a:lnTo>
                      <a:pt x="1" y="1"/>
                    </a:lnTo>
                    <a:lnTo>
                      <a:pt x="1" y="1"/>
                    </a:lnTo>
                    <a:close/>
                  </a:path>
                </a:pathLst>
              </a:custGeom>
              <a:solidFill>
                <a:srgbClr val="BCB7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116" name="Freeform 815"/>
              <p:cNvSpPr/>
              <p:nvPr/>
            </p:nvSpPr>
            <p:spPr bwMode="auto">
              <a:xfrm>
                <a:off x="5198" y="1201"/>
                <a:ext cx="2" cy="4"/>
              </a:xfrm>
              <a:custGeom>
                <a:avLst/>
                <a:gdLst>
                  <a:gd name="T0" fmla="*/ 2 w 2"/>
                  <a:gd name="T1" fmla="*/ 0 h 4"/>
                  <a:gd name="T2" fmla="*/ 1 w 2"/>
                  <a:gd name="T3" fmla="*/ 0 h 4"/>
                  <a:gd name="T4" fmla="*/ 0 w 2"/>
                  <a:gd name="T5" fmla="*/ 3 h 4"/>
                  <a:gd name="T6" fmla="*/ 1 w 2"/>
                  <a:gd name="T7" fmla="*/ 4 h 4"/>
                  <a:gd name="T8" fmla="*/ 2 w 2"/>
                  <a:gd name="T9" fmla="*/ 0 h 4"/>
                </a:gdLst>
                <a:ahLst/>
                <a:cxnLst>
                  <a:cxn ang="0">
                    <a:pos x="T0" y="T1"/>
                  </a:cxn>
                  <a:cxn ang="0">
                    <a:pos x="T2" y="T3"/>
                  </a:cxn>
                  <a:cxn ang="0">
                    <a:pos x="T4" y="T5"/>
                  </a:cxn>
                  <a:cxn ang="0">
                    <a:pos x="T6" y="T7"/>
                  </a:cxn>
                  <a:cxn ang="0">
                    <a:pos x="T8" y="T9"/>
                  </a:cxn>
                </a:cxnLst>
                <a:rect l="0" t="0" r="r" b="b"/>
                <a:pathLst>
                  <a:path w="2" h="4">
                    <a:moveTo>
                      <a:pt x="2" y="0"/>
                    </a:moveTo>
                    <a:cubicBezTo>
                      <a:pt x="1" y="0"/>
                      <a:pt x="1" y="0"/>
                      <a:pt x="1" y="0"/>
                    </a:cubicBezTo>
                    <a:cubicBezTo>
                      <a:pt x="0" y="1"/>
                      <a:pt x="0" y="2"/>
                      <a:pt x="0" y="3"/>
                    </a:cubicBezTo>
                    <a:cubicBezTo>
                      <a:pt x="1" y="4"/>
                      <a:pt x="1" y="4"/>
                      <a:pt x="1" y="4"/>
                    </a:cubicBezTo>
                    <a:cubicBezTo>
                      <a:pt x="1" y="3"/>
                      <a:pt x="1" y="1"/>
                      <a:pt x="2" y="0"/>
                    </a:cubicBezTo>
                    <a:close/>
                  </a:path>
                </a:pathLst>
              </a:custGeom>
              <a:solidFill>
                <a:srgbClr val="4F4B4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117" name="Freeform 816"/>
              <p:cNvSpPr/>
              <p:nvPr/>
            </p:nvSpPr>
            <p:spPr bwMode="auto">
              <a:xfrm>
                <a:off x="5203" y="1192"/>
                <a:ext cx="2" cy="1"/>
              </a:xfrm>
              <a:custGeom>
                <a:avLst/>
                <a:gdLst>
                  <a:gd name="T0" fmla="*/ 2 w 2"/>
                  <a:gd name="T1" fmla="*/ 1 h 1"/>
                  <a:gd name="T2" fmla="*/ 1 w 2"/>
                  <a:gd name="T3" fmla="*/ 0 h 1"/>
                  <a:gd name="T4" fmla="*/ 0 w 2"/>
                  <a:gd name="T5" fmla="*/ 0 h 1"/>
                  <a:gd name="T6" fmla="*/ 0 w 2"/>
                  <a:gd name="T7" fmla="*/ 0 h 1"/>
                  <a:gd name="T8" fmla="*/ 1 w 2"/>
                  <a:gd name="T9" fmla="*/ 1 h 1"/>
                  <a:gd name="T10" fmla="*/ 1 w 2"/>
                  <a:gd name="T11" fmla="*/ 1 h 1"/>
                  <a:gd name="T12" fmla="*/ 2 w 2"/>
                  <a:gd name="T13" fmla="*/ 1 h 1"/>
                </a:gdLst>
                <a:ahLst/>
                <a:cxnLst>
                  <a:cxn ang="0">
                    <a:pos x="T0" y="T1"/>
                  </a:cxn>
                  <a:cxn ang="0">
                    <a:pos x="T2" y="T3"/>
                  </a:cxn>
                  <a:cxn ang="0">
                    <a:pos x="T4" y="T5"/>
                  </a:cxn>
                  <a:cxn ang="0">
                    <a:pos x="T6" y="T7"/>
                  </a:cxn>
                  <a:cxn ang="0">
                    <a:pos x="T8" y="T9"/>
                  </a:cxn>
                  <a:cxn ang="0">
                    <a:pos x="T10" y="T11"/>
                  </a:cxn>
                  <a:cxn ang="0">
                    <a:pos x="T12" y="T13"/>
                  </a:cxn>
                </a:cxnLst>
                <a:rect l="0" t="0" r="r" b="b"/>
                <a:pathLst>
                  <a:path w="2" h="1">
                    <a:moveTo>
                      <a:pt x="2" y="1"/>
                    </a:moveTo>
                    <a:lnTo>
                      <a:pt x="1" y="0"/>
                    </a:lnTo>
                    <a:lnTo>
                      <a:pt x="0" y="0"/>
                    </a:lnTo>
                    <a:lnTo>
                      <a:pt x="0" y="0"/>
                    </a:lnTo>
                    <a:lnTo>
                      <a:pt x="1" y="1"/>
                    </a:lnTo>
                    <a:lnTo>
                      <a:pt x="1" y="1"/>
                    </a:lnTo>
                    <a:lnTo>
                      <a:pt x="2" y="1"/>
                    </a:lnTo>
                    <a:close/>
                  </a:path>
                </a:pathLst>
              </a:custGeom>
              <a:solidFill>
                <a:srgbClr val="BCB7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118" name="Freeform 817"/>
              <p:cNvSpPr/>
              <p:nvPr/>
            </p:nvSpPr>
            <p:spPr bwMode="auto">
              <a:xfrm>
                <a:off x="5200" y="1195"/>
                <a:ext cx="3" cy="4"/>
              </a:xfrm>
              <a:custGeom>
                <a:avLst/>
                <a:gdLst>
                  <a:gd name="T0" fmla="*/ 3 w 3"/>
                  <a:gd name="T1" fmla="*/ 0 h 4"/>
                  <a:gd name="T2" fmla="*/ 2 w 3"/>
                  <a:gd name="T3" fmla="*/ 0 h 4"/>
                  <a:gd name="T4" fmla="*/ 1 w 3"/>
                  <a:gd name="T5" fmla="*/ 2 h 4"/>
                  <a:gd name="T6" fmla="*/ 0 w 3"/>
                  <a:gd name="T7" fmla="*/ 3 h 4"/>
                  <a:gd name="T8" fmla="*/ 1 w 3"/>
                  <a:gd name="T9" fmla="*/ 4 h 4"/>
                  <a:gd name="T10" fmla="*/ 2 w 3"/>
                  <a:gd name="T11" fmla="*/ 2 h 4"/>
                  <a:gd name="T12" fmla="*/ 3 w 3"/>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3" h="4">
                    <a:moveTo>
                      <a:pt x="3" y="0"/>
                    </a:moveTo>
                    <a:cubicBezTo>
                      <a:pt x="2" y="0"/>
                      <a:pt x="2" y="0"/>
                      <a:pt x="2" y="0"/>
                    </a:cubicBezTo>
                    <a:cubicBezTo>
                      <a:pt x="2" y="1"/>
                      <a:pt x="1" y="1"/>
                      <a:pt x="1" y="2"/>
                    </a:cubicBezTo>
                    <a:cubicBezTo>
                      <a:pt x="0" y="2"/>
                      <a:pt x="0" y="3"/>
                      <a:pt x="0" y="3"/>
                    </a:cubicBezTo>
                    <a:cubicBezTo>
                      <a:pt x="1" y="4"/>
                      <a:pt x="1" y="4"/>
                      <a:pt x="1" y="4"/>
                    </a:cubicBezTo>
                    <a:cubicBezTo>
                      <a:pt x="1" y="3"/>
                      <a:pt x="1" y="3"/>
                      <a:pt x="2" y="2"/>
                    </a:cubicBezTo>
                    <a:cubicBezTo>
                      <a:pt x="2" y="2"/>
                      <a:pt x="3" y="1"/>
                      <a:pt x="3" y="0"/>
                    </a:cubicBezTo>
                    <a:close/>
                  </a:path>
                </a:pathLst>
              </a:custGeom>
              <a:solidFill>
                <a:srgbClr val="4F4B4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119" name="Freeform 818"/>
              <p:cNvSpPr/>
              <p:nvPr/>
            </p:nvSpPr>
            <p:spPr bwMode="auto">
              <a:xfrm>
                <a:off x="5202" y="1194"/>
                <a:ext cx="1" cy="1"/>
              </a:xfrm>
              <a:custGeom>
                <a:avLst/>
                <a:gdLst>
                  <a:gd name="T0" fmla="*/ 1 w 1"/>
                  <a:gd name="T1" fmla="*/ 1 h 1"/>
                  <a:gd name="T2" fmla="*/ 0 w 1"/>
                  <a:gd name="T3" fmla="*/ 0 h 1"/>
                  <a:gd name="T4" fmla="*/ 0 w 1"/>
                  <a:gd name="T5" fmla="*/ 1 h 1"/>
                  <a:gd name="T6" fmla="*/ 1 w 1"/>
                  <a:gd name="T7" fmla="*/ 1 h 1"/>
                  <a:gd name="T8" fmla="*/ 1 w 1"/>
                  <a:gd name="T9" fmla="*/ 1 h 1"/>
                </a:gdLst>
                <a:ahLst/>
                <a:cxnLst>
                  <a:cxn ang="0">
                    <a:pos x="T0" y="T1"/>
                  </a:cxn>
                  <a:cxn ang="0">
                    <a:pos x="T2" y="T3"/>
                  </a:cxn>
                  <a:cxn ang="0">
                    <a:pos x="T4" y="T5"/>
                  </a:cxn>
                  <a:cxn ang="0">
                    <a:pos x="T6" y="T7"/>
                  </a:cxn>
                  <a:cxn ang="0">
                    <a:pos x="T8" y="T9"/>
                  </a:cxn>
                </a:cxnLst>
                <a:rect l="0" t="0" r="r" b="b"/>
                <a:pathLst>
                  <a:path w="1" h="1">
                    <a:moveTo>
                      <a:pt x="1" y="1"/>
                    </a:moveTo>
                    <a:lnTo>
                      <a:pt x="0" y="0"/>
                    </a:lnTo>
                    <a:lnTo>
                      <a:pt x="0" y="1"/>
                    </a:lnTo>
                    <a:lnTo>
                      <a:pt x="1" y="1"/>
                    </a:lnTo>
                    <a:lnTo>
                      <a:pt x="1" y="1"/>
                    </a:lnTo>
                    <a:close/>
                  </a:path>
                </a:pathLst>
              </a:custGeom>
              <a:solidFill>
                <a:srgbClr val="BCB7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120" name="Freeform 819"/>
              <p:cNvSpPr/>
              <p:nvPr/>
            </p:nvSpPr>
            <p:spPr bwMode="auto">
              <a:xfrm>
                <a:off x="5202" y="1192"/>
                <a:ext cx="2" cy="2"/>
              </a:xfrm>
              <a:custGeom>
                <a:avLst/>
                <a:gdLst>
                  <a:gd name="T0" fmla="*/ 2 w 2"/>
                  <a:gd name="T1" fmla="*/ 1 h 2"/>
                  <a:gd name="T2" fmla="*/ 1 w 2"/>
                  <a:gd name="T3" fmla="*/ 0 h 2"/>
                  <a:gd name="T4" fmla="*/ 0 w 2"/>
                  <a:gd name="T5" fmla="*/ 2 h 2"/>
                  <a:gd name="T6" fmla="*/ 1 w 2"/>
                  <a:gd name="T7" fmla="*/ 2 h 2"/>
                  <a:gd name="T8" fmla="*/ 2 w 2"/>
                  <a:gd name="T9" fmla="*/ 1 h 2"/>
                </a:gdLst>
                <a:ahLst/>
                <a:cxnLst>
                  <a:cxn ang="0">
                    <a:pos x="T0" y="T1"/>
                  </a:cxn>
                  <a:cxn ang="0">
                    <a:pos x="T2" y="T3"/>
                  </a:cxn>
                  <a:cxn ang="0">
                    <a:pos x="T4" y="T5"/>
                  </a:cxn>
                  <a:cxn ang="0">
                    <a:pos x="T6" y="T7"/>
                  </a:cxn>
                  <a:cxn ang="0">
                    <a:pos x="T8" y="T9"/>
                  </a:cxn>
                </a:cxnLst>
                <a:rect l="0" t="0" r="r" b="b"/>
                <a:pathLst>
                  <a:path w="2" h="2">
                    <a:moveTo>
                      <a:pt x="2" y="1"/>
                    </a:moveTo>
                    <a:lnTo>
                      <a:pt x="1" y="0"/>
                    </a:lnTo>
                    <a:lnTo>
                      <a:pt x="0" y="2"/>
                    </a:lnTo>
                    <a:lnTo>
                      <a:pt x="1" y="2"/>
                    </a:lnTo>
                    <a:lnTo>
                      <a:pt x="2" y="1"/>
                    </a:lnTo>
                    <a:close/>
                  </a:path>
                </a:pathLst>
              </a:custGeom>
              <a:solidFill>
                <a:srgbClr val="BCB7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121" name="Rectangle 820"/>
              <p:cNvSpPr>
                <a:spLocks noChangeArrowheads="1"/>
              </p:cNvSpPr>
              <p:nvPr/>
            </p:nvSpPr>
            <p:spPr bwMode="auto">
              <a:xfrm>
                <a:off x="5202" y="1194"/>
                <a:ext cx="1" cy="1"/>
              </a:xfrm>
              <a:prstGeom prst="rect">
                <a:avLst/>
              </a:prstGeom>
              <a:solidFill>
                <a:srgbClr val="BCB7B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122" name="Rectangle 821"/>
              <p:cNvSpPr>
                <a:spLocks noChangeArrowheads="1"/>
              </p:cNvSpPr>
              <p:nvPr/>
            </p:nvSpPr>
            <p:spPr bwMode="auto">
              <a:xfrm>
                <a:off x="5202" y="1194"/>
                <a:ext cx="1" cy="1"/>
              </a:xfrm>
              <a:prstGeom prst="rect">
                <a:avLst/>
              </a:prstGeom>
              <a:solidFill>
                <a:srgbClr val="BCB7B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123" name="Freeform 822"/>
              <p:cNvSpPr/>
              <p:nvPr/>
            </p:nvSpPr>
            <p:spPr bwMode="auto">
              <a:xfrm>
                <a:off x="5202" y="1194"/>
                <a:ext cx="1" cy="1"/>
              </a:xfrm>
              <a:custGeom>
                <a:avLst/>
                <a:gdLst>
                  <a:gd name="T0" fmla="*/ 1 w 1"/>
                  <a:gd name="T1" fmla="*/ 0 h 1"/>
                  <a:gd name="T2" fmla="*/ 0 w 1"/>
                  <a:gd name="T3" fmla="*/ 0 h 1"/>
                  <a:gd name="T4" fmla="*/ 0 w 1"/>
                  <a:gd name="T5" fmla="*/ 0 h 1"/>
                  <a:gd name="T6" fmla="*/ 1 w 1"/>
                  <a:gd name="T7" fmla="*/ 1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lnTo>
                      <a:pt x="0" y="0"/>
                    </a:lnTo>
                    <a:lnTo>
                      <a:pt x="0" y="0"/>
                    </a:lnTo>
                    <a:lnTo>
                      <a:pt x="1" y="1"/>
                    </a:lnTo>
                    <a:lnTo>
                      <a:pt x="1" y="0"/>
                    </a:lnTo>
                    <a:close/>
                  </a:path>
                </a:pathLst>
              </a:custGeom>
              <a:solidFill>
                <a:srgbClr val="BCB7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124" name="Freeform 823"/>
              <p:cNvSpPr/>
              <p:nvPr/>
            </p:nvSpPr>
            <p:spPr bwMode="auto">
              <a:xfrm>
                <a:off x="5199" y="1198"/>
                <a:ext cx="2" cy="1"/>
              </a:xfrm>
              <a:custGeom>
                <a:avLst/>
                <a:gdLst>
                  <a:gd name="T0" fmla="*/ 2 w 2"/>
                  <a:gd name="T1" fmla="*/ 1 h 1"/>
                  <a:gd name="T2" fmla="*/ 1 w 2"/>
                  <a:gd name="T3" fmla="*/ 0 h 1"/>
                  <a:gd name="T4" fmla="*/ 0 w 2"/>
                  <a:gd name="T5" fmla="*/ 0 h 1"/>
                  <a:gd name="T6" fmla="*/ 1 w 2"/>
                  <a:gd name="T7" fmla="*/ 1 h 1"/>
                  <a:gd name="T8" fmla="*/ 2 w 2"/>
                  <a:gd name="T9" fmla="*/ 1 h 1"/>
                </a:gdLst>
                <a:ahLst/>
                <a:cxnLst>
                  <a:cxn ang="0">
                    <a:pos x="T0" y="T1"/>
                  </a:cxn>
                  <a:cxn ang="0">
                    <a:pos x="T2" y="T3"/>
                  </a:cxn>
                  <a:cxn ang="0">
                    <a:pos x="T4" y="T5"/>
                  </a:cxn>
                  <a:cxn ang="0">
                    <a:pos x="T6" y="T7"/>
                  </a:cxn>
                  <a:cxn ang="0">
                    <a:pos x="T8" y="T9"/>
                  </a:cxn>
                </a:cxnLst>
                <a:rect l="0" t="0" r="r" b="b"/>
                <a:pathLst>
                  <a:path w="2" h="1">
                    <a:moveTo>
                      <a:pt x="2" y="1"/>
                    </a:moveTo>
                    <a:lnTo>
                      <a:pt x="1" y="0"/>
                    </a:lnTo>
                    <a:lnTo>
                      <a:pt x="0" y="0"/>
                    </a:lnTo>
                    <a:lnTo>
                      <a:pt x="1" y="1"/>
                    </a:lnTo>
                    <a:lnTo>
                      <a:pt x="2" y="1"/>
                    </a:lnTo>
                    <a:close/>
                  </a:path>
                </a:pathLst>
              </a:custGeom>
              <a:solidFill>
                <a:srgbClr val="BCB7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125" name="Freeform 824"/>
              <p:cNvSpPr/>
              <p:nvPr/>
            </p:nvSpPr>
            <p:spPr bwMode="auto">
              <a:xfrm>
                <a:off x="5198" y="1200"/>
                <a:ext cx="1" cy="1"/>
              </a:xfrm>
              <a:custGeom>
                <a:avLst/>
                <a:gdLst>
                  <a:gd name="T0" fmla="*/ 1 w 1"/>
                  <a:gd name="T1" fmla="*/ 1 h 1"/>
                  <a:gd name="T2" fmla="*/ 0 w 1"/>
                  <a:gd name="T3" fmla="*/ 0 h 1"/>
                  <a:gd name="T4" fmla="*/ 0 w 1"/>
                  <a:gd name="T5" fmla="*/ 0 h 1"/>
                  <a:gd name="T6" fmla="*/ 1 w 1"/>
                  <a:gd name="T7" fmla="*/ 1 h 1"/>
                  <a:gd name="T8" fmla="*/ 1 w 1"/>
                  <a:gd name="T9" fmla="*/ 1 h 1"/>
                </a:gdLst>
                <a:ahLst/>
                <a:cxnLst>
                  <a:cxn ang="0">
                    <a:pos x="T0" y="T1"/>
                  </a:cxn>
                  <a:cxn ang="0">
                    <a:pos x="T2" y="T3"/>
                  </a:cxn>
                  <a:cxn ang="0">
                    <a:pos x="T4" y="T5"/>
                  </a:cxn>
                  <a:cxn ang="0">
                    <a:pos x="T6" y="T7"/>
                  </a:cxn>
                  <a:cxn ang="0">
                    <a:pos x="T8" y="T9"/>
                  </a:cxn>
                </a:cxnLst>
                <a:rect l="0" t="0" r="r" b="b"/>
                <a:pathLst>
                  <a:path w="1" h="1">
                    <a:moveTo>
                      <a:pt x="1" y="1"/>
                    </a:moveTo>
                    <a:lnTo>
                      <a:pt x="0" y="0"/>
                    </a:lnTo>
                    <a:lnTo>
                      <a:pt x="0" y="0"/>
                    </a:lnTo>
                    <a:lnTo>
                      <a:pt x="1" y="1"/>
                    </a:lnTo>
                    <a:lnTo>
                      <a:pt x="1" y="1"/>
                    </a:lnTo>
                    <a:close/>
                  </a:path>
                </a:pathLst>
              </a:custGeom>
              <a:solidFill>
                <a:srgbClr val="BCB7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126" name="Freeform 825"/>
              <p:cNvSpPr/>
              <p:nvPr/>
            </p:nvSpPr>
            <p:spPr bwMode="auto">
              <a:xfrm>
                <a:off x="5198" y="1200"/>
                <a:ext cx="1" cy="1"/>
              </a:xfrm>
              <a:custGeom>
                <a:avLst/>
                <a:gdLst>
                  <a:gd name="T0" fmla="*/ 1 w 1"/>
                  <a:gd name="T1" fmla="*/ 1 h 1"/>
                  <a:gd name="T2" fmla="*/ 0 w 1"/>
                  <a:gd name="T3" fmla="*/ 0 h 1"/>
                  <a:gd name="T4" fmla="*/ 0 w 1"/>
                  <a:gd name="T5" fmla="*/ 1 h 1"/>
                  <a:gd name="T6" fmla="*/ 1 w 1"/>
                  <a:gd name="T7" fmla="*/ 1 h 1"/>
                  <a:gd name="T8" fmla="*/ 1 w 1"/>
                  <a:gd name="T9" fmla="*/ 1 h 1"/>
                </a:gdLst>
                <a:ahLst/>
                <a:cxnLst>
                  <a:cxn ang="0">
                    <a:pos x="T0" y="T1"/>
                  </a:cxn>
                  <a:cxn ang="0">
                    <a:pos x="T2" y="T3"/>
                  </a:cxn>
                  <a:cxn ang="0">
                    <a:pos x="T4" y="T5"/>
                  </a:cxn>
                  <a:cxn ang="0">
                    <a:pos x="T6" y="T7"/>
                  </a:cxn>
                  <a:cxn ang="0">
                    <a:pos x="T8" y="T9"/>
                  </a:cxn>
                </a:cxnLst>
                <a:rect l="0" t="0" r="r" b="b"/>
                <a:pathLst>
                  <a:path w="1" h="1">
                    <a:moveTo>
                      <a:pt x="1" y="1"/>
                    </a:moveTo>
                    <a:lnTo>
                      <a:pt x="0" y="0"/>
                    </a:lnTo>
                    <a:lnTo>
                      <a:pt x="0" y="1"/>
                    </a:lnTo>
                    <a:lnTo>
                      <a:pt x="1" y="1"/>
                    </a:lnTo>
                    <a:lnTo>
                      <a:pt x="1" y="1"/>
                    </a:lnTo>
                    <a:close/>
                  </a:path>
                </a:pathLst>
              </a:custGeom>
              <a:solidFill>
                <a:srgbClr val="BCB7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127" name="Freeform 826"/>
              <p:cNvSpPr/>
              <p:nvPr/>
            </p:nvSpPr>
            <p:spPr bwMode="auto">
              <a:xfrm>
                <a:off x="5198" y="1198"/>
                <a:ext cx="2" cy="3"/>
              </a:xfrm>
              <a:custGeom>
                <a:avLst/>
                <a:gdLst>
                  <a:gd name="T0" fmla="*/ 2 w 2"/>
                  <a:gd name="T1" fmla="*/ 1 h 3"/>
                  <a:gd name="T2" fmla="*/ 1 w 2"/>
                  <a:gd name="T3" fmla="*/ 0 h 3"/>
                  <a:gd name="T4" fmla="*/ 0 w 2"/>
                  <a:gd name="T5" fmla="*/ 2 h 3"/>
                  <a:gd name="T6" fmla="*/ 1 w 2"/>
                  <a:gd name="T7" fmla="*/ 3 h 3"/>
                  <a:gd name="T8" fmla="*/ 2 w 2"/>
                  <a:gd name="T9" fmla="*/ 1 h 3"/>
                </a:gdLst>
                <a:ahLst/>
                <a:cxnLst>
                  <a:cxn ang="0">
                    <a:pos x="T0" y="T1"/>
                  </a:cxn>
                  <a:cxn ang="0">
                    <a:pos x="T2" y="T3"/>
                  </a:cxn>
                  <a:cxn ang="0">
                    <a:pos x="T4" y="T5"/>
                  </a:cxn>
                  <a:cxn ang="0">
                    <a:pos x="T6" y="T7"/>
                  </a:cxn>
                  <a:cxn ang="0">
                    <a:pos x="T8" y="T9"/>
                  </a:cxn>
                </a:cxnLst>
                <a:rect l="0" t="0" r="r" b="b"/>
                <a:pathLst>
                  <a:path w="2" h="3">
                    <a:moveTo>
                      <a:pt x="2" y="1"/>
                    </a:moveTo>
                    <a:lnTo>
                      <a:pt x="1" y="0"/>
                    </a:lnTo>
                    <a:lnTo>
                      <a:pt x="0" y="2"/>
                    </a:lnTo>
                    <a:lnTo>
                      <a:pt x="1" y="3"/>
                    </a:lnTo>
                    <a:lnTo>
                      <a:pt x="2" y="1"/>
                    </a:lnTo>
                    <a:close/>
                  </a:path>
                </a:pathLst>
              </a:custGeom>
              <a:solidFill>
                <a:srgbClr val="BCB7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128" name="Freeform 827"/>
              <p:cNvSpPr/>
              <p:nvPr/>
            </p:nvSpPr>
            <p:spPr bwMode="auto">
              <a:xfrm>
                <a:off x="5198" y="1190"/>
                <a:ext cx="17" cy="23"/>
              </a:xfrm>
              <a:custGeom>
                <a:avLst/>
                <a:gdLst>
                  <a:gd name="T0" fmla="*/ 10 w 17"/>
                  <a:gd name="T1" fmla="*/ 1 h 23"/>
                  <a:gd name="T2" fmla="*/ 9 w 17"/>
                  <a:gd name="T3" fmla="*/ 2 h 23"/>
                  <a:gd name="T4" fmla="*/ 7 w 17"/>
                  <a:gd name="T5" fmla="*/ 3 h 23"/>
                  <a:gd name="T6" fmla="*/ 6 w 17"/>
                  <a:gd name="T7" fmla="*/ 3 h 23"/>
                  <a:gd name="T8" fmla="*/ 5 w 17"/>
                  <a:gd name="T9" fmla="*/ 5 h 23"/>
                  <a:gd name="T10" fmla="*/ 4 w 17"/>
                  <a:gd name="T11" fmla="*/ 7 h 23"/>
                  <a:gd name="T12" fmla="*/ 2 w 17"/>
                  <a:gd name="T13" fmla="*/ 9 h 23"/>
                  <a:gd name="T14" fmla="*/ 2 w 17"/>
                  <a:gd name="T15" fmla="*/ 9 h 23"/>
                  <a:gd name="T16" fmla="*/ 1 w 17"/>
                  <a:gd name="T17" fmla="*/ 11 h 23"/>
                  <a:gd name="T18" fmla="*/ 1 w 17"/>
                  <a:gd name="T19" fmla="*/ 15 h 23"/>
                  <a:gd name="T20" fmla="*/ 0 w 17"/>
                  <a:gd name="T21" fmla="*/ 16 h 23"/>
                  <a:gd name="T22" fmla="*/ 0 w 17"/>
                  <a:gd name="T23" fmla="*/ 18 h 23"/>
                  <a:gd name="T24" fmla="*/ 2 w 17"/>
                  <a:gd name="T25" fmla="*/ 20 h 23"/>
                  <a:gd name="T26" fmla="*/ 1 w 17"/>
                  <a:gd name="T27" fmla="*/ 21 h 23"/>
                  <a:gd name="T28" fmla="*/ 2 w 17"/>
                  <a:gd name="T29" fmla="*/ 22 h 23"/>
                  <a:gd name="T30" fmla="*/ 3 w 17"/>
                  <a:gd name="T31" fmla="*/ 21 h 23"/>
                  <a:gd name="T32" fmla="*/ 5 w 17"/>
                  <a:gd name="T33" fmla="*/ 22 h 23"/>
                  <a:gd name="T34" fmla="*/ 7 w 17"/>
                  <a:gd name="T35" fmla="*/ 22 h 23"/>
                  <a:gd name="T36" fmla="*/ 7 w 17"/>
                  <a:gd name="T37" fmla="*/ 22 h 23"/>
                  <a:gd name="T38" fmla="*/ 9 w 17"/>
                  <a:gd name="T39" fmla="*/ 20 h 23"/>
                  <a:gd name="T40" fmla="*/ 10 w 17"/>
                  <a:gd name="T41" fmla="*/ 20 h 23"/>
                  <a:gd name="T42" fmla="*/ 11 w 17"/>
                  <a:gd name="T43" fmla="*/ 20 h 23"/>
                  <a:gd name="T44" fmla="*/ 12 w 17"/>
                  <a:gd name="T45" fmla="*/ 18 h 23"/>
                  <a:gd name="T46" fmla="*/ 14 w 17"/>
                  <a:gd name="T47" fmla="*/ 15 h 23"/>
                  <a:gd name="T48" fmla="*/ 15 w 17"/>
                  <a:gd name="T49" fmla="*/ 14 h 23"/>
                  <a:gd name="T50" fmla="*/ 15 w 17"/>
                  <a:gd name="T51" fmla="*/ 14 h 23"/>
                  <a:gd name="T52" fmla="*/ 16 w 17"/>
                  <a:gd name="T53" fmla="*/ 12 h 23"/>
                  <a:gd name="T54" fmla="*/ 16 w 17"/>
                  <a:gd name="T55" fmla="*/ 8 h 23"/>
                  <a:gd name="T56" fmla="*/ 17 w 17"/>
                  <a:gd name="T57" fmla="*/ 7 h 23"/>
                  <a:gd name="T58" fmla="*/ 17 w 17"/>
                  <a:gd name="T59" fmla="*/ 5 h 23"/>
                  <a:gd name="T60" fmla="*/ 15 w 17"/>
                  <a:gd name="T61" fmla="*/ 3 h 23"/>
                  <a:gd name="T62" fmla="*/ 16 w 17"/>
                  <a:gd name="T63" fmla="*/ 2 h 23"/>
                  <a:gd name="T64" fmla="*/ 15 w 17"/>
                  <a:gd name="T65" fmla="*/ 1 h 23"/>
                  <a:gd name="T66" fmla="*/ 14 w 17"/>
                  <a:gd name="T67" fmla="*/ 2 h 23"/>
                  <a:gd name="T68" fmla="*/ 12 w 17"/>
                  <a:gd name="T69" fmla="*/ 1 h 23"/>
                  <a:gd name="T70" fmla="*/ 10 w 17"/>
                  <a:gd name="T7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 h="23">
                    <a:moveTo>
                      <a:pt x="10" y="1"/>
                    </a:moveTo>
                    <a:cubicBezTo>
                      <a:pt x="10" y="1"/>
                      <a:pt x="10" y="1"/>
                      <a:pt x="10" y="1"/>
                    </a:cubicBezTo>
                    <a:cubicBezTo>
                      <a:pt x="10" y="2"/>
                      <a:pt x="10" y="2"/>
                      <a:pt x="10" y="2"/>
                    </a:cubicBezTo>
                    <a:cubicBezTo>
                      <a:pt x="9" y="2"/>
                      <a:pt x="9" y="2"/>
                      <a:pt x="9" y="2"/>
                    </a:cubicBezTo>
                    <a:cubicBezTo>
                      <a:pt x="8" y="3"/>
                      <a:pt x="7" y="3"/>
                      <a:pt x="7" y="4"/>
                    </a:cubicBezTo>
                    <a:cubicBezTo>
                      <a:pt x="7" y="3"/>
                      <a:pt x="7" y="3"/>
                      <a:pt x="7" y="3"/>
                    </a:cubicBezTo>
                    <a:cubicBezTo>
                      <a:pt x="6" y="3"/>
                      <a:pt x="6" y="3"/>
                      <a:pt x="6" y="3"/>
                    </a:cubicBezTo>
                    <a:cubicBezTo>
                      <a:pt x="6" y="3"/>
                      <a:pt x="6" y="3"/>
                      <a:pt x="6" y="3"/>
                    </a:cubicBezTo>
                    <a:cubicBezTo>
                      <a:pt x="5" y="4"/>
                      <a:pt x="5" y="4"/>
                      <a:pt x="5" y="4"/>
                    </a:cubicBezTo>
                    <a:cubicBezTo>
                      <a:pt x="5" y="5"/>
                      <a:pt x="5" y="5"/>
                      <a:pt x="5" y="5"/>
                    </a:cubicBezTo>
                    <a:cubicBezTo>
                      <a:pt x="5" y="5"/>
                      <a:pt x="5" y="5"/>
                      <a:pt x="5" y="5"/>
                    </a:cubicBezTo>
                    <a:cubicBezTo>
                      <a:pt x="5" y="6"/>
                      <a:pt x="4" y="7"/>
                      <a:pt x="4" y="7"/>
                    </a:cubicBezTo>
                    <a:cubicBezTo>
                      <a:pt x="3" y="8"/>
                      <a:pt x="3" y="8"/>
                      <a:pt x="3" y="9"/>
                    </a:cubicBezTo>
                    <a:cubicBezTo>
                      <a:pt x="2" y="9"/>
                      <a:pt x="2" y="9"/>
                      <a:pt x="2" y="9"/>
                    </a:cubicBezTo>
                    <a:cubicBezTo>
                      <a:pt x="2" y="9"/>
                      <a:pt x="2" y="9"/>
                      <a:pt x="2" y="9"/>
                    </a:cubicBezTo>
                    <a:cubicBezTo>
                      <a:pt x="2" y="9"/>
                      <a:pt x="2" y="9"/>
                      <a:pt x="2" y="9"/>
                    </a:cubicBezTo>
                    <a:cubicBezTo>
                      <a:pt x="1" y="11"/>
                      <a:pt x="1" y="11"/>
                      <a:pt x="1" y="11"/>
                    </a:cubicBezTo>
                    <a:cubicBezTo>
                      <a:pt x="1" y="11"/>
                      <a:pt x="1" y="11"/>
                      <a:pt x="1" y="11"/>
                    </a:cubicBezTo>
                    <a:cubicBezTo>
                      <a:pt x="2" y="11"/>
                      <a:pt x="2" y="11"/>
                      <a:pt x="2" y="11"/>
                    </a:cubicBezTo>
                    <a:cubicBezTo>
                      <a:pt x="1" y="12"/>
                      <a:pt x="1" y="14"/>
                      <a:pt x="1" y="15"/>
                    </a:cubicBezTo>
                    <a:cubicBezTo>
                      <a:pt x="0" y="15"/>
                      <a:pt x="0" y="15"/>
                      <a:pt x="0" y="15"/>
                    </a:cubicBezTo>
                    <a:cubicBezTo>
                      <a:pt x="0" y="16"/>
                      <a:pt x="0" y="16"/>
                      <a:pt x="0" y="16"/>
                    </a:cubicBezTo>
                    <a:cubicBezTo>
                      <a:pt x="0" y="17"/>
                      <a:pt x="0" y="17"/>
                      <a:pt x="0" y="17"/>
                    </a:cubicBezTo>
                    <a:cubicBezTo>
                      <a:pt x="0" y="18"/>
                      <a:pt x="0" y="18"/>
                      <a:pt x="0" y="18"/>
                    </a:cubicBezTo>
                    <a:cubicBezTo>
                      <a:pt x="1" y="17"/>
                      <a:pt x="1" y="17"/>
                      <a:pt x="1" y="17"/>
                    </a:cubicBezTo>
                    <a:cubicBezTo>
                      <a:pt x="1" y="18"/>
                      <a:pt x="1" y="19"/>
                      <a:pt x="2" y="20"/>
                    </a:cubicBezTo>
                    <a:cubicBezTo>
                      <a:pt x="1" y="21"/>
                      <a:pt x="1" y="21"/>
                      <a:pt x="1" y="21"/>
                    </a:cubicBezTo>
                    <a:cubicBezTo>
                      <a:pt x="1" y="21"/>
                      <a:pt x="1" y="21"/>
                      <a:pt x="1" y="21"/>
                    </a:cubicBezTo>
                    <a:cubicBezTo>
                      <a:pt x="2" y="22"/>
                      <a:pt x="2" y="22"/>
                      <a:pt x="2" y="22"/>
                    </a:cubicBezTo>
                    <a:cubicBezTo>
                      <a:pt x="2" y="22"/>
                      <a:pt x="2" y="22"/>
                      <a:pt x="2" y="22"/>
                    </a:cubicBezTo>
                    <a:cubicBezTo>
                      <a:pt x="2" y="22"/>
                      <a:pt x="2" y="22"/>
                      <a:pt x="2" y="22"/>
                    </a:cubicBezTo>
                    <a:cubicBezTo>
                      <a:pt x="3" y="21"/>
                      <a:pt x="3" y="21"/>
                      <a:pt x="3" y="21"/>
                    </a:cubicBezTo>
                    <a:cubicBezTo>
                      <a:pt x="4" y="21"/>
                      <a:pt x="4" y="22"/>
                      <a:pt x="5" y="21"/>
                    </a:cubicBezTo>
                    <a:cubicBezTo>
                      <a:pt x="5" y="22"/>
                      <a:pt x="5" y="22"/>
                      <a:pt x="5" y="22"/>
                    </a:cubicBezTo>
                    <a:cubicBezTo>
                      <a:pt x="5" y="23"/>
                      <a:pt x="5" y="23"/>
                      <a:pt x="5" y="23"/>
                    </a:cubicBezTo>
                    <a:cubicBezTo>
                      <a:pt x="7" y="22"/>
                      <a:pt x="7" y="22"/>
                      <a:pt x="7" y="22"/>
                    </a:cubicBezTo>
                    <a:cubicBezTo>
                      <a:pt x="7" y="22"/>
                      <a:pt x="7" y="22"/>
                      <a:pt x="7" y="22"/>
                    </a:cubicBezTo>
                    <a:cubicBezTo>
                      <a:pt x="7" y="22"/>
                      <a:pt x="7" y="22"/>
                      <a:pt x="7" y="22"/>
                    </a:cubicBezTo>
                    <a:cubicBezTo>
                      <a:pt x="7" y="21"/>
                      <a:pt x="7" y="21"/>
                      <a:pt x="7" y="21"/>
                    </a:cubicBezTo>
                    <a:cubicBezTo>
                      <a:pt x="8" y="21"/>
                      <a:pt x="8" y="21"/>
                      <a:pt x="9" y="20"/>
                    </a:cubicBezTo>
                    <a:cubicBezTo>
                      <a:pt x="9" y="20"/>
                      <a:pt x="10" y="20"/>
                      <a:pt x="10" y="19"/>
                    </a:cubicBezTo>
                    <a:cubicBezTo>
                      <a:pt x="10" y="20"/>
                      <a:pt x="10" y="20"/>
                      <a:pt x="10" y="20"/>
                    </a:cubicBezTo>
                    <a:cubicBezTo>
                      <a:pt x="11" y="20"/>
                      <a:pt x="11" y="20"/>
                      <a:pt x="11" y="20"/>
                    </a:cubicBezTo>
                    <a:cubicBezTo>
                      <a:pt x="11" y="20"/>
                      <a:pt x="11" y="20"/>
                      <a:pt x="11" y="20"/>
                    </a:cubicBezTo>
                    <a:cubicBezTo>
                      <a:pt x="12" y="19"/>
                      <a:pt x="12" y="19"/>
                      <a:pt x="12" y="19"/>
                    </a:cubicBezTo>
                    <a:cubicBezTo>
                      <a:pt x="12" y="18"/>
                      <a:pt x="12" y="18"/>
                      <a:pt x="12" y="18"/>
                    </a:cubicBezTo>
                    <a:cubicBezTo>
                      <a:pt x="12" y="18"/>
                      <a:pt x="12" y="18"/>
                      <a:pt x="12" y="18"/>
                    </a:cubicBezTo>
                    <a:cubicBezTo>
                      <a:pt x="13" y="17"/>
                      <a:pt x="13" y="16"/>
                      <a:pt x="14" y="15"/>
                    </a:cubicBezTo>
                    <a:cubicBezTo>
                      <a:pt x="14" y="15"/>
                      <a:pt x="14" y="15"/>
                      <a:pt x="14" y="14"/>
                    </a:cubicBezTo>
                    <a:cubicBezTo>
                      <a:pt x="15" y="14"/>
                      <a:pt x="15" y="14"/>
                      <a:pt x="15" y="14"/>
                    </a:cubicBezTo>
                    <a:cubicBezTo>
                      <a:pt x="15" y="14"/>
                      <a:pt x="15" y="14"/>
                      <a:pt x="15" y="14"/>
                    </a:cubicBezTo>
                    <a:cubicBezTo>
                      <a:pt x="15" y="14"/>
                      <a:pt x="15" y="14"/>
                      <a:pt x="15" y="14"/>
                    </a:cubicBezTo>
                    <a:cubicBezTo>
                      <a:pt x="16" y="12"/>
                      <a:pt x="16" y="12"/>
                      <a:pt x="16" y="12"/>
                    </a:cubicBezTo>
                    <a:cubicBezTo>
                      <a:pt x="16" y="12"/>
                      <a:pt x="16" y="12"/>
                      <a:pt x="16" y="12"/>
                    </a:cubicBezTo>
                    <a:cubicBezTo>
                      <a:pt x="16" y="12"/>
                      <a:pt x="16" y="12"/>
                      <a:pt x="16" y="12"/>
                    </a:cubicBezTo>
                    <a:cubicBezTo>
                      <a:pt x="16" y="10"/>
                      <a:pt x="16" y="9"/>
                      <a:pt x="16" y="8"/>
                    </a:cubicBezTo>
                    <a:cubicBezTo>
                      <a:pt x="17" y="7"/>
                      <a:pt x="17" y="7"/>
                      <a:pt x="17" y="7"/>
                    </a:cubicBezTo>
                    <a:cubicBezTo>
                      <a:pt x="17" y="7"/>
                      <a:pt x="17" y="7"/>
                      <a:pt x="17" y="7"/>
                    </a:cubicBezTo>
                    <a:cubicBezTo>
                      <a:pt x="17" y="5"/>
                      <a:pt x="17" y="5"/>
                      <a:pt x="17" y="5"/>
                    </a:cubicBezTo>
                    <a:cubicBezTo>
                      <a:pt x="17" y="5"/>
                      <a:pt x="17" y="5"/>
                      <a:pt x="17" y="5"/>
                    </a:cubicBezTo>
                    <a:cubicBezTo>
                      <a:pt x="16" y="6"/>
                      <a:pt x="16" y="6"/>
                      <a:pt x="16" y="6"/>
                    </a:cubicBezTo>
                    <a:cubicBezTo>
                      <a:pt x="16" y="5"/>
                      <a:pt x="16" y="4"/>
                      <a:pt x="15" y="3"/>
                    </a:cubicBezTo>
                    <a:cubicBezTo>
                      <a:pt x="16" y="2"/>
                      <a:pt x="16" y="2"/>
                      <a:pt x="16" y="2"/>
                    </a:cubicBezTo>
                    <a:cubicBezTo>
                      <a:pt x="16" y="2"/>
                      <a:pt x="16" y="2"/>
                      <a:pt x="16" y="2"/>
                    </a:cubicBezTo>
                    <a:cubicBezTo>
                      <a:pt x="15" y="1"/>
                      <a:pt x="15" y="1"/>
                      <a:pt x="15" y="1"/>
                    </a:cubicBezTo>
                    <a:cubicBezTo>
                      <a:pt x="15" y="1"/>
                      <a:pt x="15" y="1"/>
                      <a:pt x="15" y="1"/>
                    </a:cubicBezTo>
                    <a:cubicBezTo>
                      <a:pt x="15" y="1"/>
                      <a:pt x="15" y="1"/>
                      <a:pt x="15" y="1"/>
                    </a:cubicBezTo>
                    <a:cubicBezTo>
                      <a:pt x="14" y="2"/>
                      <a:pt x="14" y="2"/>
                      <a:pt x="14" y="2"/>
                    </a:cubicBezTo>
                    <a:cubicBezTo>
                      <a:pt x="13" y="2"/>
                      <a:pt x="13" y="1"/>
                      <a:pt x="12" y="1"/>
                    </a:cubicBezTo>
                    <a:cubicBezTo>
                      <a:pt x="12" y="1"/>
                      <a:pt x="12" y="1"/>
                      <a:pt x="12" y="1"/>
                    </a:cubicBezTo>
                    <a:cubicBezTo>
                      <a:pt x="12" y="0"/>
                      <a:pt x="12" y="0"/>
                      <a:pt x="12" y="0"/>
                    </a:cubicBezTo>
                    <a:cubicBezTo>
                      <a:pt x="10" y="0"/>
                      <a:pt x="10" y="0"/>
                      <a:pt x="10" y="0"/>
                    </a:cubicBezTo>
                    <a:lnTo>
                      <a:pt x="10" y="1"/>
                    </a:lnTo>
                    <a:close/>
                  </a:path>
                </a:pathLst>
              </a:custGeom>
              <a:solidFill>
                <a:srgbClr val="7F7C7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129" name="Freeform 828"/>
              <p:cNvSpPr/>
              <p:nvPr/>
            </p:nvSpPr>
            <p:spPr bwMode="auto">
              <a:xfrm>
                <a:off x="5199" y="1198"/>
                <a:ext cx="1" cy="1"/>
              </a:xfrm>
              <a:custGeom>
                <a:avLst/>
                <a:gdLst>
                  <a:gd name="T0" fmla="*/ 1 w 1"/>
                  <a:gd name="T1" fmla="*/ 1 h 1"/>
                  <a:gd name="T2" fmla="*/ 0 w 1"/>
                  <a:gd name="T3" fmla="*/ 0 h 1"/>
                  <a:gd name="T4" fmla="*/ 0 w 1"/>
                  <a:gd name="T5" fmla="*/ 0 h 1"/>
                  <a:gd name="T6" fmla="*/ 0 w 1"/>
                  <a:gd name="T7" fmla="*/ 0 h 1"/>
                  <a:gd name="T8" fmla="*/ 1 w 1"/>
                  <a:gd name="T9" fmla="*/ 1 h 1"/>
                  <a:gd name="T10" fmla="*/ 1 w 1"/>
                  <a:gd name="T11" fmla="*/ 1 h 1"/>
                  <a:gd name="T12" fmla="*/ 1 w 1"/>
                  <a:gd name="T13" fmla="*/ 1 h 1"/>
                </a:gdLst>
                <a:ahLst/>
                <a:cxnLst>
                  <a:cxn ang="0">
                    <a:pos x="T0" y="T1"/>
                  </a:cxn>
                  <a:cxn ang="0">
                    <a:pos x="T2" y="T3"/>
                  </a:cxn>
                  <a:cxn ang="0">
                    <a:pos x="T4" y="T5"/>
                  </a:cxn>
                  <a:cxn ang="0">
                    <a:pos x="T6" y="T7"/>
                  </a:cxn>
                  <a:cxn ang="0">
                    <a:pos x="T8" y="T9"/>
                  </a:cxn>
                  <a:cxn ang="0">
                    <a:pos x="T10" y="T11"/>
                  </a:cxn>
                  <a:cxn ang="0">
                    <a:pos x="T12" y="T13"/>
                  </a:cxn>
                </a:cxnLst>
                <a:rect l="0" t="0" r="r" b="b"/>
                <a:pathLst>
                  <a:path w="1" h="1">
                    <a:moveTo>
                      <a:pt x="1" y="1"/>
                    </a:moveTo>
                    <a:lnTo>
                      <a:pt x="0" y="0"/>
                    </a:lnTo>
                    <a:lnTo>
                      <a:pt x="0" y="0"/>
                    </a:lnTo>
                    <a:lnTo>
                      <a:pt x="0" y="0"/>
                    </a:lnTo>
                    <a:lnTo>
                      <a:pt x="1" y="1"/>
                    </a:lnTo>
                    <a:lnTo>
                      <a:pt x="1" y="1"/>
                    </a:lnTo>
                    <a:lnTo>
                      <a:pt x="1" y="1"/>
                    </a:lnTo>
                    <a:close/>
                  </a:path>
                </a:pathLst>
              </a:custGeom>
              <a:solidFill>
                <a:srgbClr val="BCB7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130" name="Freeform 829"/>
              <p:cNvSpPr/>
              <p:nvPr/>
            </p:nvSpPr>
            <p:spPr bwMode="auto">
              <a:xfrm>
                <a:off x="5199" y="1198"/>
                <a:ext cx="1" cy="1"/>
              </a:xfrm>
              <a:custGeom>
                <a:avLst/>
                <a:gdLst>
                  <a:gd name="T0" fmla="*/ 1 w 1"/>
                  <a:gd name="T1" fmla="*/ 1 h 1"/>
                  <a:gd name="T2" fmla="*/ 0 w 1"/>
                  <a:gd name="T3" fmla="*/ 0 h 1"/>
                  <a:gd name="T4" fmla="*/ 0 w 1"/>
                  <a:gd name="T5" fmla="*/ 0 h 1"/>
                  <a:gd name="T6" fmla="*/ 1 w 1"/>
                  <a:gd name="T7" fmla="*/ 1 h 1"/>
                  <a:gd name="T8" fmla="*/ 1 w 1"/>
                  <a:gd name="T9" fmla="*/ 1 h 1"/>
                </a:gdLst>
                <a:ahLst/>
                <a:cxnLst>
                  <a:cxn ang="0">
                    <a:pos x="T0" y="T1"/>
                  </a:cxn>
                  <a:cxn ang="0">
                    <a:pos x="T2" y="T3"/>
                  </a:cxn>
                  <a:cxn ang="0">
                    <a:pos x="T4" y="T5"/>
                  </a:cxn>
                  <a:cxn ang="0">
                    <a:pos x="T6" y="T7"/>
                  </a:cxn>
                  <a:cxn ang="0">
                    <a:pos x="T8" y="T9"/>
                  </a:cxn>
                </a:cxnLst>
                <a:rect l="0" t="0" r="r" b="b"/>
                <a:pathLst>
                  <a:path w="1" h="1">
                    <a:moveTo>
                      <a:pt x="1" y="1"/>
                    </a:moveTo>
                    <a:lnTo>
                      <a:pt x="0" y="0"/>
                    </a:lnTo>
                    <a:lnTo>
                      <a:pt x="0" y="0"/>
                    </a:lnTo>
                    <a:lnTo>
                      <a:pt x="1" y="1"/>
                    </a:lnTo>
                    <a:lnTo>
                      <a:pt x="1" y="1"/>
                    </a:lnTo>
                    <a:close/>
                  </a:path>
                </a:pathLst>
              </a:custGeom>
              <a:solidFill>
                <a:srgbClr val="BCB7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131" name="Freeform 830"/>
              <p:cNvSpPr/>
              <p:nvPr/>
            </p:nvSpPr>
            <p:spPr bwMode="auto">
              <a:xfrm>
                <a:off x="5111" y="1260"/>
                <a:ext cx="5" cy="8"/>
              </a:xfrm>
              <a:custGeom>
                <a:avLst/>
                <a:gdLst>
                  <a:gd name="T0" fmla="*/ 2 w 5"/>
                  <a:gd name="T1" fmla="*/ 1 h 8"/>
                  <a:gd name="T2" fmla="*/ 0 w 5"/>
                  <a:gd name="T3" fmla="*/ 6 h 8"/>
                  <a:gd name="T4" fmla="*/ 2 w 5"/>
                  <a:gd name="T5" fmla="*/ 7 h 8"/>
                  <a:gd name="T6" fmla="*/ 5 w 5"/>
                  <a:gd name="T7" fmla="*/ 2 h 8"/>
                  <a:gd name="T8" fmla="*/ 2 w 5"/>
                  <a:gd name="T9" fmla="*/ 1 h 8"/>
                </a:gdLst>
                <a:ahLst/>
                <a:cxnLst>
                  <a:cxn ang="0">
                    <a:pos x="T0" y="T1"/>
                  </a:cxn>
                  <a:cxn ang="0">
                    <a:pos x="T2" y="T3"/>
                  </a:cxn>
                  <a:cxn ang="0">
                    <a:pos x="T4" y="T5"/>
                  </a:cxn>
                  <a:cxn ang="0">
                    <a:pos x="T6" y="T7"/>
                  </a:cxn>
                  <a:cxn ang="0">
                    <a:pos x="T8" y="T9"/>
                  </a:cxn>
                </a:cxnLst>
                <a:rect l="0" t="0" r="r" b="b"/>
                <a:pathLst>
                  <a:path w="5" h="8">
                    <a:moveTo>
                      <a:pt x="2" y="1"/>
                    </a:moveTo>
                    <a:cubicBezTo>
                      <a:pt x="1" y="2"/>
                      <a:pt x="0" y="4"/>
                      <a:pt x="0" y="6"/>
                    </a:cubicBezTo>
                    <a:cubicBezTo>
                      <a:pt x="0" y="7"/>
                      <a:pt x="1" y="8"/>
                      <a:pt x="2" y="7"/>
                    </a:cubicBezTo>
                    <a:cubicBezTo>
                      <a:pt x="4" y="6"/>
                      <a:pt x="5" y="4"/>
                      <a:pt x="5" y="2"/>
                    </a:cubicBezTo>
                    <a:cubicBezTo>
                      <a:pt x="5" y="1"/>
                      <a:pt x="4" y="0"/>
                      <a:pt x="2" y="1"/>
                    </a:cubicBezTo>
                    <a:close/>
                  </a:path>
                </a:pathLst>
              </a:custGeom>
              <a:solidFill>
                <a:srgbClr val="CC431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132" name="Freeform 831"/>
              <p:cNvSpPr/>
              <p:nvPr/>
            </p:nvSpPr>
            <p:spPr bwMode="auto">
              <a:xfrm>
                <a:off x="5200" y="1201"/>
                <a:ext cx="4" cy="2"/>
              </a:xfrm>
              <a:custGeom>
                <a:avLst/>
                <a:gdLst>
                  <a:gd name="T0" fmla="*/ 4 w 4"/>
                  <a:gd name="T1" fmla="*/ 2 h 2"/>
                  <a:gd name="T2" fmla="*/ 0 w 4"/>
                  <a:gd name="T3" fmla="*/ 0 h 2"/>
                  <a:gd name="T4" fmla="*/ 0 w 4"/>
                  <a:gd name="T5" fmla="*/ 0 h 2"/>
                  <a:gd name="T6" fmla="*/ 4 w 4"/>
                  <a:gd name="T7" fmla="*/ 2 h 2"/>
                  <a:gd name="T8" fmla="*/ 4 w 4"/>
                  <a:gd name="T9" fmla="*/ 2 h 2"/>
                </a:gdLst>
                <a:ahLst/>
                <a:cxnLst>
                  <a:cxn ang="0">
                    <a:pos x="T0" y="T1"/>
                  </a:cxn>
                  <a:cxn ang="0">
                    <a:pos x="T2" y="T3"/>
                  </a:cxn>
                  <a:cxn ang="0">
                    <a:pos x="T4" y="T5"/>
                  </a:cxn>
                  <a:cxn ang="0">
                    <a:pos x="T6" y="T7"/>
                  </a:cxn>
                  <a:cxn ang="0">
                    <a:pos x="T8" y="T9"/>
                  </a:cxn>
                </a:cxnLst>
                <a:rect l="0" t="0" r="r" b="b"/>
                <a:pathLst>
                  <a:path w="4" h="2">
                    <a:moveTo>
                      <a:pt x="4" y="2"/>
                    </a:moveTo>
                    <a:lnTo>
                      <a:pt x="0" y="0"/>
                    </a:lnTo>
                    <a:lnTo>
                      <a:pt x="0" y="0"/>
                    </a:lnTo>
                    <a:lnTo>
                      <a:pt x="4" y="2"/>
                    </a:lnTo>
                    <a:lnTo>
                      <a:pt x="4" y="2"/>
                    </a:lnTo>
                    <a:close/>
                  </a:path>
                </a:pathLst>
              </a:custGeom>
              <a:solidFill>
                <a:srgbClr val="23440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133" name="Freeform 832"/>
              <p:cNvSpPr/>
              <p:nvPr/>
            </p:nvSpPr>
            <p:spPr bwMode="auto">
              <a:xfrm>
                <a:off x="5200" y="1201"/>
                <a:ext cx="4" cy="2"/>
              </a:xfrm>
              <a:custGeom>
                <a:avLst/>
                <a:gdLst>
                  <a:gd name="T0" fmla="*/ 4 w 4"/>
                  <a:gd name="T1" fmla="*/ 2 h 2"/>
                  <a:gd name="T2" fmla="*/ 0 w 4"/>
                  <a:gd name="T3" fmla="*/ 0 h 2"/>
                  <a:gd name="T4" fmla="*/ 0 w 4"/>
                  <a:gd name="T5" fmla="*/ 0 h 2"/>
                  <a:gd name="T6" fmla="*/ 3 w 4"/>
                  <a:gd name="T7" fmla="*/ 2 h 2"/>
                  <a:gd name="T8" fmla="*/ 4 w 4"/>
                  <a:gd name="T9" fmla="*/ 2 h 2"/>
                </a:gdLst>
                <a:ahLst/>
                <a:cxnLst>
                  <a:cxn ang="0">
                    <a:pos x="T0" y="T1"/>
                  </a:cxn>
                  <a:cxn ang="0">
                    <a:pos x="T2" y="T3"/>
                  </a:cxn>
                  <a:cxn ang="0">
                    <a:pos x="T4" y="T5"/>
                  </a:cxn>
                  <a:cxn ang="0">
                    <a:pos x="T6" y="T7"/>
                  </a:cxn>
                  <a:cxn ang="0">
                    <a:pos x="T8" y="T9"/>
                  </a:cxn>
                </a:cxnLst>
                <a:rect l="0" t="0" r="r" b="b"/>
                <a:pathLst>
                  <a:path w="4" h="2">
                    <a:moveTo>
                      <a:pt x="4" y="2"/>
                    </a:moveTo>
                    <a:lnTo>
                      <a:pt x="0" y="0"/>
                    </a:lnTo>
                    <a:lnTo>
                      <a:pt x="0" y="0"/>
                    </a:lnTo>
                    <a:lnTo>
                      <a:pt x="3" y="2"/>
                    </a:lnTo>
                    <a:lnTo>
                      <a:pt x="4" y="2"/>
                    </a:lnTo>
                    <a:close/>
                  </a:path>
                </a:pathLst>
              </a:custGeom>
              <a:solidFill>
                <a:srgbClr val="A7B4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134" name="Freeform 833"/>
              <p:cNvSpPr/>
              <p:nvPr/>
            </p:nvSpPr>
            <p:spPr bwMode="auto">
              <a:xfrm>
                <a:off x="5114" y="1199"/>
                <a:ext cx="90" cy="64"/>
              </a:xfrm>
              <a:custGeom>
                <a:avLst/>
                <a:gdLst>
                  <a:gd name="T0" fmla="*/ 1 w 90"/>
                  <a:gd name="T1" fmla="*/ 58 h 64"/>
                  <a:gd name="T2" fmla="*/ 85 w 90"/>
                  <a:gd name="T3" fmla="*/ 2 h 64"/>
                  <a:gd name="T4" fmla="*/ 86 w 90"/>
                  <a:gd name="T5" fmla="*/ 0 h 64"/>
                  <a:gd name="T6" fmla="*/ 90 w 90"/>
                  <a:gd name="T7" fmla="*/ 3 h 64"/>
                  <a:gd name="T8" fmla="*/ 89 w 90"/>
                  <a:gd name="T9" fmla="*/ 5 h 64"/>
                  <a:gd name="T10" fmla="*/ 0 w 90"/>
                  <a:gd name="T11" fmla="*/ 64 h 64"/>
                  <a:gd name="T12" fmla="*/ 1 w 90"/>
                  <a:gd name="T13" fmla="*/ 58 h 64"/>
                </a:gdLst>
                <a:ahLst/>
                <a:cxnLst>
                  <a:cxn ang="0">
                    <a:pos x="T0" y="T1"/>
                  </a:cxn>
                  <a:cxn ang="0">
                    <a:pos x="T2" y="T3"/>
                  </a:cxn>
                  <a:cxn ang="0">
                    <a:pos x="T4" y="T5"/>
                  </a:cxn>
                  <a:cxn ang="0">
                    <a:pos x="T6" y="T7"/>
                  </a:cxn>
                  <a:cxn ang="0">
                    <a:pos x="T8" y="T9"/>
                  </a:cxn>
                  <a:cxn ang="0">
                    <a:pos x="T10" y="T11"/>
                  </a:cxn>
                  <a:cxn ang="0">
                    <a:pos x="T12" y="T13"/>
                  </a:cxn>
                </a:cxnLst>
                <a:rect l="0" t="0" r="r" b="b"/>
                <a:pathLst>
                  <a:path w="90" h="64">
                    <a:moveTo>
                      <a:pt x="1" y="58"/>
                    </a:moveTo>
                    <a:cubicBezTo>
                      <a:pt x="85" y="2"/>
                      <a:pt x="85" y="2"/>
                      <a:pt x="85" y="2"/>
                    </a:cubicBezTo>
                    <a:cubicBezTo>
                      <a:pt x="86" y="2"/>
                      <a:pt x="86" y="1"/>
                      <a:pt x="86" y="0"/>
                    </a:cubicBezTo>
                    <a:cubicBezTo>
                      <a:pt x="90" y="3"/>
                      <a:pt x="90" y="3"/>
                      <a:pt x="90" y="3"/>
                    </a:cubicBezTo>
                    <a:cubicBezTo>
                      <a:pt x="90" y="3"/>
                      <a:pt x="90" y="4"/>
                      <a:pt x="89" y="5"/>
                    </a:cubicBezTo>
                    <a:cubicBezTo>
                      <a:pt x="0" y="64"/>
                      <a:pt x="0" y="64"/>
                      <a:pt x="0" y="64"/>
                    </a:cubicBezTo>
                    <a:lnTo>
                      <a:pt x="1" y="58"/>
                    </a:lnTo>
                    <a:close/>
                  </a:path>
                </a:pathLst>
              </a:custGeom>
              <a:solidFill>
                <a:srgbClr val="CC431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135" name="Freeform 834"/>
              <p:cNvSpPr/>
              <p:nvPr/>
            </p:nvSpPr>
            <p:spPr bwMode="auto">
              <a:xfrm>
                <a:off x="5111" y="1154"/>
                <a:ext cx="99" cy="119"/>
              </a:xfrm>
              <a:custGeom>
                <a:avLst/>
                <a:gdLst>
                  <a:gd name="T0" fmla="*/ 30 w 99"/>
                  <a:gd name="T1" fmla="*/ 0 h 119"/>
                  <a:gd name="T2" fmla="*/ 26 w 99"/>
                  <a:gd name="T3" fmla="*/ 6 h 119"/>
                  <a:gd name="T4" fmla="*/ 93 w 99"/>
                  <a:gd name="T5" fmla="*/ 48 h 119"/>
                  <a:gd name="T6" fmla="*/ 93 w 99"/>
                  <a:gd name="T7" fmla="*/ 49 h 119"/>
                  <a:gd name="T8" fmla="*/ 92 w 99"/>
                  <a:gd name="T9" fmla="*/ 50 h 119"/>
                  <a:gd name="T10" fmla="*/ 0 w 99"/>
                  <a:gd name="T11" fmla="*/ 111 h 119"/>
                  <a:gd name="T12" fmla="*/ 1 w 99"/>
                  <a:gd name="T13" fmla="*/ 119 h 119"/>
                  <a:gd name="T14" fmla="*/ 93 w 99"/>
                  <a:gd name="T15" fmla="*/ 55 h 119"/>
                  <a:gd name="T16" fmla="*/ 98 w 99"/>
                  <a:gd name="T17" fmla="*/ 49 h 119"/>
                  <a:gd name="T18" fmla="*/ 96 w 99"/>
                  <a:gd name="T19" fmla="*/ 42 h 119"/>
                  <a:gd name="T20" fmla="*/ 30 w 99"/>
                  <a:gd name="T21" fmla="*/ 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9" h="119">
                    <a:moveTo>
                      <a:pt x="30" y="0"/>
                    </a:moveTo>
                    <a:cubicBezTo>
                      <a:pt x="26" y="6"/>
                      <a:pt x="26" y="6"/>
                      <a:pt x="26" y="6"/>
                    </a:cubicBezTo>
                    <a:cubicBezTo>
                      <a:pt x="93" y="48"/>
                      <a:pt x="93" y="48"/>
                      <a:pt x="93" y="48"/>
                    </a:cubicBezTo>
                    <a:cubicBezTo>
                      <a:pt x="93" y="48"/>
                      <a:pt x="93" y="49"/>
                      <a:pt x="93" y="49"/>
                    </a:cubicBezTo>
                    <a:cubicBezTo>
                      <a:pt x="92" y="50"/>
                      <a:pt x="92" y="50"/>
                      <a:pt x="92" y="50"/>
                    </a:cubicBezTo>
                    <a:cubicBezTo>
                      <a:pt x="0" y="111"/>
                      <a:pt x="0" y="111"/>
                      <a:pt x="0" y="111"/>
                    </a:cubicBezTo>
                    <a:cubicBezTo>
                      <a:pt x="1" y="119"/>
                      <a:pt x="1" y="119"/>
                      <a:pt x="1" y="119"/>
                    </a:cubicBezTo>
                    <a:cubicBezTo>
                      <a:pt x="93" y="55"/>
                      <a:pt x="93" y="55"/>
                      <a:pt x="93" y="55"/>
                    </a:cubicBezTo>
                    <a:cubicBezTo>
                      <a:pt x="95" y="54"/>
                      <a:pt x="97" y="52"/>
                      <a:pt x="98" y="49"/>
                    </a:cubicBezTo>
                    <a:cubicBezTo>
                      <a:pt x="99" y="46"/>
                      <a:pt x="98" y="43"/>
                      <a:pt x="96" y="42"/>
                    </a:cubicBezTo>
                    <a:lnTo>
                      <a:pt x="30" y="0"/>
                    </a:lnTo>
                    <a:close/>
                  </a:path>
                </a:pathLst>
              </a:custGeom>
              <a:solidFill>
                <a:srgbClr val="E55E2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136" name="Freeform 835"/>
              <p:cNvSpPr/>
              <p:nvPr/>
            </p:nvSpPr>
            <p:spPr bwMode="auto">
              <a:xfrm>
                <a:off x="5125" y="1264"/>
                <a:ext cx="2" cy="1"/>
              </a:xfrm>
              <a:custGeom>
                <a:avLst/>
                <a:gdLst>
                  <a:gd name="T0" fmla="*/ 2 w 2"/>
                  <a:gd name="T1" fmla="*/ 1 h 1"/>
                  <a:gd name="T2" fmla="*/ 0 w 2"/>
                  <a:gd name="T3" fmla="*/ 0 h 1"/>
                  <a:gd name="T4" fmla="*/ 0 w 2"/>
                  <a:gd name="T5" fmla="*/ 0 h 1"/>
                  <a:gd name="T6" fmla="*/ 2 w 2"/>
                  <a:gd name="T7" fmla="*/ 1 h 1"/>
                  <a:gd name="T8" fmla="*/ 2 w 2"/>
                  <a:gd name="T9" fmla="*/ 1 h 1"/>
                </a:gdLst>
                <a:ahLst/>
                <a:cxnLst>
                  <a:cxn ang="0">
                    <a:pos x="T0" y="T1"/>
                  </a:cxn>
                  <a:cxn ang="0">
                    <a:pos x="T2" y="T3"/>
                  </a:cxn>
                  <a:cxn ang="0">
                    <a:pos x="T4" y="T5"/>
                  </a:cxn>
                  <a:cxn ang="0">
                    <a:pos x="T6" y="T7"/>
                  </a:cxn>
                  <a:cxn ang="0">
                    <a:pos x="T8" y="T9"/>
                  </a:cxn>
                </a:cxnLst>
                <a:rect l="0" t="0" r="r" b="b"/>
                <a:pathLst>
                  <a:path w="2" h="1">
                    <a:moveTo>
                      <a:pt x="2" y="1"/>
                    </a:moveTo>
                    <a:lnTo>
                      <a:pt x="0" y="0"/>
                    </a:lnTo>
                    <a:lnTo>
                      <a:pt x="0" y="0"/>
                    </a:lnTo>
                    <a:lnTo>
                      <a:pt x="2" y="1"/>
                    </a:lnTo>
                    <a:lnTo>
                      <a:pt x="2" y="1"/>
                    </a:lnTo>
                    <a:close/>
                  </a:path>
                </a:pathLst>
              </a:custGeom>
              <a:solidFill>
                <a:srgbClr val="BCB7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137" name="Freeform 836"/>
              <p:cNvSpPr/>
              <p:nvPr/>
            </p:nvSpPr>
            <p:spPr bwMode="auto">
              <a:xfrm>
                <a:off x="5124" y="1264"/>
                <a:ext cx="3" cy="1"/>
              </a:xfrm>
              <a:custGeom>
                <a:avLst/>
                <a:gdLst>
                  <a:gd name="T0" fmla="*/ 3 w 3"/>
                  <a:gd name="T1" fmla="*/ 1 h 1"/>
                  <a:gd name="T2" fmla="*/ 1 w 3"/>
                  <a:gd name="T3" fmla="*/ 0 h 1"/>
                  <a:gd name="T4" fmla="*/ 0 w 3"/>
                  <a:gd name="T5" fmla="*/ 0 h 1"/>
                  <a:gd name="T6" fmla="*/ 2 w 3"/>
                  <a:gd name="T7" fmla="*/ 1 h 1"/>
                  <a:gd name="T8" fmla="*/ 3 w 3"/>
                  <a:gd name="T9" fmla="*/ 1 h 1"/>
                </a:gdLst>
                <a:ahLst/>
                <a:cxnLst>
                  <a:cxn ang="0">
                    <a:pos x="T0" y="T1"/>
                  </a:cxn>
                  <a:cxn ang="0">
                    <a:pos x="T2" y="T3"/>
                  </a:cxn>
                  <a:cxn ang="0">
                    <a:pos x="T4" y="T5"/>
                  </a:cxn>
                  <a:cxn ang="0">
                    <a:pos x="T6" y="T7"/>
                  </a:cxn>
                  <a:cxn ang="0">
                    <a:pos x="T8" y="T9"/>
                  </a:cxn>
                </a:cxnLst>
                <a:rect l="0" t="0" r="r" b="b"/>
                <a:pathLst>
                  <a:path w="3" h="1">
                    <a:moveTo>
                      <a:pt x="3" y="1"/>
                    </a:moveTo>
                    <a:lnTo>
                      <a:pt x="1" y="0"/>
                    </a:lnTo>
                    <a:lnTo>
                      <a:pt x="0" y="0"/>
                    </a:lnTo>
                    <a:lnTo>
                      <a:pt x="2" y="1"/>
                    </a:lnTo>
                    <a:lnTo>
                      <a:pt x="3" y="1"/>
                    </a:lnTo>
                    <a:close/>
                  </a:path>
                </a:pathLst>
              </a:custGeom>
              <a:solidFill>
                <a:srgbClr val="9B989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138" name="Freeform 837"/>
              <p:cNvSpPr/>
              <p:nvPr/>
            </p:nvSpPr>
            <p:spPr bwMode="auto">
              <a:xfrm>
                <a:off x="5115" y="1279"/>
                <a:ext cx="2" cy="1"/>
              </a:xfrm>
              <a:custGeom>
                <a:avLst/>
                <a:gdLst>
                  <a:gd name="T0" fmla="*/ 2 w 2"/>
                  <a:gd name="T1" fmla="*/ 0 h 1"/>
                  <a:gd name="T2" fmla="*/ 0 w 2"/>
                  <a:gd name="T3" fmla="*/ 0 h 1"/>
                  <a:gd name="T4" fmla="*/ 0 w 2"/>
                  <a:gd name="T5" fmla="*/ 0 h 1"/>
                  <a:gd name="T6" fmla="*/ 2 w 2"/>
                  <a:gd name="T7" fmla="*/ 1 h 1"/>
                  <a:gd name="T8" fmla="*/ 2 w 2"/>
                  <a:gd name="T9" fmla="*/ 0 h 1"/>
                </a:gdLst>
                <a:ahLst/>
                <a:cxnLst>
                  <a:cxn ang="0">
                    <a:pos x="T0" y="T1"/>
                  </a:cxn>
                  <a:cxn ang="0">
                    <a:pos x="T2" y="T3"/>
                  </a:cxn>
                  <a:cxn ang="0">
                    <a:pos x="T4" y="T5"/>
                  </a:cxn>
                  <a:cxn ang="0">
                    <a:pos x="T6" y="T7"/>
                  </a:cxn>
                  <a:cxn ang="0">
                    <a:pos x="T8" y="T9"/>
                  </a:cxn>
                </a:cxnLst>
                <a:rect l="0" t="0" r="r" b="b"/>
                <a:pathLst>
                  <a:path w="2" h="1">
                    <a:moveTo>
                      <a:pt x="2" y="0"/>
                    </a:moveTo>
                    <a:lnTo>
                      <a:pt x="0" y="0"/>
                    </a:lnTo>
                    <a:lnTo>
                      <a:pt x="0" y="0"/>
                    </a:lnTo>
                    <a:lnTo>
                      <a:pt x="2" y="1"/>
                    </a:lnTo>
                    <a:lnTo>
                      <a:pt x="2" y="0"/>
                    </a:lnTo>
                    <a:close/>
                  </a:path>
                </a:pathLst>
              </a:custGeom>
              <a:solidFill>
                <a:srgbClr val="BCB7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139" name="Freeform 838"/>
              <p:cNvSpPr/>
              <p:nvPr/>
            </p:nvSpPr>
            <p:spPr bwMode="auto">
              <a:xfrm>
                <a:off x="5115" y="1278"/>
                <a:ext cx="2" cy="1"/>
              </a:xfrm>
              <a:custGeom>
                <a:avLst/>
                <a:gdLst>
                  <a:gd name="T0" fmla="*/ 1 w 2"/>
                  <a:gd name="T1" fmla="*/ 0 h 1"/>
                  <a:gd name="T2" fmla="*/ 0 w 2"/>
                  <a:gd name="T3" fmla="*/ 0 h 1"/>
                  <a:gd name="T4" fmla="*/ 0 w 2"/>
                  <a:gd name="T5" fmla="*/ 1 h 1"/>
                  <a:gd name="T6" fmla="*/ 2 w 2"/>
                  <a:gd name="T7" fmla="*/ 1 h 1"/>
                  <a:gd name="T8" fmla="*/ 1 w 2"/>
                  <a:gd name="T9" fmla="*/ 0 h 1"/>
                </a:gdLst>
                <a:ahLst/>
                <a:cxnLst>
                  <a:cxn ang="0">
                    <a:pos x="T0" y="T1"/>
                  </a:cxn>
                  <a:cxn ang="0">
                    <a:pos x="T2" y="T3"/>
                  </a:cxn>
                  <a:cxn ang="0">
                    <a:pos x="T4" y="T5"/>
                  </a:cxn>
                  <a:cxn ang="0">
                    <a:pos x="T6" y="T7"/>
                  </a:cxn>
                  <a:cxn ang="0">
                    <a:pos x="T8" y="T9"/>
                  </a:cxn>
                </a:cxnLst>
                <a:rect l="0" t="0" r="r" b="b"/>
                <a:pathLst>
                  <a:path w="2" h="1">
                    <a:moveTo>
                      <a:pt x="1" y="0"/>
                    </a:moveTo>
                    <a:lnTo>
                      <a:pt x="0" y="0"/>
                    </a:lnTo>
                    <a:lnTo>
                      <a:pt x="0" y="1"/>
                    </a:lnTo>
                    <a:lnTo>
                      <a:pt x="2" y="1"/>
                    </a:lnTo>
                    <a:lnTo>
                      <a:pt x="1" y="0"/>
                    </a:lnTo>
                    <a:close/>
                  </a:path>
                </a:pathLst>
              </a:custGeom>
              <a:solidFill>
                <a:srgbClr val="BCB7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140" name="Freeform 839"/>
              <p:cNvSpPr/>
              <p:nvPr/>
            </p:nvSpPr>
            <p:spPr bwMode="auto">
              <a:xfrm>
                <a:off x="5127" y="1252"/>
                <a:ext cx="2" cy="1"/>
              </a:xfrm>
              <a:custGeom>
                <a:avLst/>
                <a:gdLst>
                  <a:gd name="T0" fmla="*/ 2 w 2"/>
                  <a:gd name="T1" fmla="*/ 1 h 1"/>
                  <a:gd name="T2" fmla="*/ 0 w 2"/>
                  <a:gd name="T3" fmla="*/ 0 h 1"/>
                  <a:gd name="T4" fmla="*/ 0 w 2"/>
                  <a:gd name="T5" fmla="*/ 0 h 1"/>
                  <a:gd name="T6" fmla="*/ 2 w 2"/>
                  <a:gd name="T7" fmla="*/ 1 h 1"/>
                  <a:gd name="T8" fmla="*/ 2 w 2"/>
                  <a:gd name="T9" fmla="*/ 1 h 1"/>
                </a:gdLst>
                <a:ahLst/>
                <a:cxnLst>
                  <a:cxn ang="0">
                    <a:pos x="T0" y="T1"/>
                  </a:cxn>
                  <a:cxn ang="0">
                    <a:pos x="T2" y="T3"/>
                  </a:cxn>
                  <a:cxn ang="0">
                    <a:pos x="T4" y="T5"/>
                  </a:cxn>
                  <a:cxn ang="0">
                    <a:pos x="T6" y="T7"/>
                  </a:cxn>
                  <a:cxn ang="0">
                    <a:pos x="T8" y="T9"/>
                  </a:cxn>
                </a:cxnLst>
                <a:rect l="0" t="0" r="r" b="b"/>
                <a:pathLst>
                  <a:path w="2" h="1">
                    <a:moveTo>
                      <a:pt x="2" y="1"/>
                    </a:moveTo>
                    <a:lnTo>
                      <a:pt x="0" y="0"/>
                    </a:lnTo>
                    <a:lnTo>
                      <a:pt x="0" y="0"/>
                    </a:lnTo>
                    <a:lnTo>
                      <a:pt x="2" y="1"/>
                    </a:lnTo>
                    <a:lnTo>
                      <a:pt x="2" y="1"/>
                    </a:lnTo>
                    <a:close/>
                  </a:path>
                </a:pathLst>
              </a:custGeom>
              <a:solidFill>
                <a:srgbClr val="BCB7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141" name="Freeform 840"/>
              <p:cNvSpPr/>
              <p:nvPr/>
            </p:nvSpPr>
            <p:spPr bwMode="auto">
              <a:xfrm>
                <a:off x="5126" y="1252"/>
                <a:ext cx="3" cy="2"/>
              </a:xfrm>
              <a:custGeom>
                <a:avLst/>
                <a:gdLst>
                  <a:gd name="T0" fmla="*/ 3 w 3"/>
                  <a:gd name="T1" fmla="*/ 1 h 2"/>
                  <a:gd name="T2" fmla="*/ 1 w 3"/>
                  <a:gd name="T3" fmla="*/ 0 h 2"/>
                  <a:gd name="T4" fmla="*/ 0 w 3"/>
                  <a:gd name="T5" fmla="*/ 1 h 2"/>
                  <a:gd name="T6" fmla="*/ 2 w 3"/>
                  <a:gd name="T7" fmla="*/ 2 h 2"/>
                  <a:gd name="T8" fmla="*/ 3 w 3"/>
                  <a:gd name="T9" fmla="*/ 1 h 2"/>
                </a:gdLst>
                <a:ahLst/>
                <a:cxnLst>
                  <a:cxn ang="0">
                    <a:pos x="T0" y="T1"/>
                  </a:cxn>
                  <a:cxn ang="0">
                    <a:pos x="T2" y="T3"/>
                  </a:cxn>
                  <a:cxn ang="0">
                    <a:pos x="T4" y="T5"/>
                  </a:cxn>
                  <a:cxn ang="0">
                    <a:pos x="T6" y="T7"/>
                  </a:cxn>
                  <a:cxn ang="0">
                    <a:pos x="T8" y="T9"/>
                  </a:cxn>
                </a:cxnLst>
                <a:rect l="0" t="0" r="r" b="b"/>
                <a:pathLst>
                  <a:path w="3" h="2">
                    <a:moveTo>
                      <a:pt x="3" y="1"/>
                    </a:moveTo>
                    <a:lnTo>
                      <a:pt x="1" y="0"/>
                    </a:lnTo>
                    <a:lnTo>
                      <a:pt x="0" y="1"/>
                    </a:lnTo>
                    <a:lnTo>
                      <a:pt x="2" y="2"/>
                    </a:lnTo>
                    <a:lnTo>
                      <a:pt x="3" y="1"/>
                    </a:lnTo>
                    <a:close/>
                  </a:path>
                </a:pathLst>
              </a:custGeom>
              <a:solidFill>
                <a:srgbClr val="BCB7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142" name="Freeform 841"/>
              <p:cNvSpPr/>
              <p:nvPr/>
            </p:nvSpPr>
            <p:spPr bwMode="auto">
              <a:xfrm>
                <a:off x="5106" y="1283"/>
                <a:ext cx="1" cy="2"/>
              </a:xfrm>
              <a:custGeom>
                <a:avLst/>
                <a:gdLst>
                  <a:gd name="T0" fmla="*/ 1 w 1"/>
                  <a:gd name="T1" fmla="*/ 1 h 2"/>
                  <a:gd name="T2" fmla="*/ 0 w 1"/>
                  <a:gd name="T3" fmla="*/ 0 h 2"/>
                  <a:gd name="T4" fmla="*/ 0 w 1"/>
                  <a:gd name="T5" fmla="*/ 1 h 2"/>
                  <a:gd name="T6" fmla="*/ 1 w 1"/>
                  <a:gd name="T7" fmla="*/ 2 h 2"/>
                  <a:gd name="T8" fmla="*/ 1 w 1"/>
                  <a:gd name="T9" fmla="*/ 1 h 2"/>
                </a:gdLst>
                <a:ahLst/>
                <a:cxnLst>
                  <a:cxn ang="0">
                    <a:pos x="T0" y="T1"/>
                  </a:cxn>
                  <a:cxn ang="0">
                    <a:pos x="T2" y="T3"/>
                  </a:cxn>
                  <a:cxn ang="0">
                    <a:pos x="T4" y="T5"/>
                  </a:cxn>
                  <a:cxn ang="0">
                    <a:pos x="T6" y="T7"/>
                  </a:cxn>
                  <a:cxn ang="0">
                    <a:pos x="T8" y="T9"/>
                  </a:cxn>
                </a:cxnLst>
                <a:rect l="0" t="0" r="r" b="b"/>
                <a:pathLst>
                  <a:path w="1" h="2">
                    <a:moveTo>
                      <a:pt x="1" y="1"/>
                    </a:moveTo>
                    <a:lnTo>
                      <a:pt x="0" y="0"/>
                    </a:lnTo>
                    <a:lnTo>
                      <a:pt x="0" y="1"/>
                    </a:lnTo>
                    <a:lnTo>
                      <a:pt x="1" y="2"/>
                    </a:lnTo>
                    <a:lnTo>
                      <a:pt x="1" y="1"/>
                    </a:lnTo>
                    <a:close/>
                  </a:path>
                </a:pathLst>
              </a:custGeom>
              <a:solidFill>
                <a:srgbClr val="BCB7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143" name="Freeform 842"/>
              <p:cNvSpPr/>
              <p:nvPr/>
            </p:nvSpPr>
            <p:spPr bwMode="auto">
              <a:xfrm>
                <a:off x="5106" y="1281"/>
                <a:ext cx="2" cy="3"/>
              </a:xfrm>
              <a:custGeom>
                <a:avLst/>
                <a:gdLst>
                  <a:gd name="T0" fmla="*/ 2 w 2"/>
                  <a:gd name="T1" fmla="*/ 1 h 3"/>
                  <a:gd name="T2" fmla="*/ 0 w 2"/>
                  <a:gd name="T3" fmla="*/ 0 h 3"/>
                  <a:gd name="T4" fmla="*/ 0 w 2"/>
                  <a:gd name="T5" fmla="*/ 2 h 3"/>
                  <a:gd name="T6" fmla="*/ 1 w 2"/>
                  <a:gd name="T7" fmla="*/ 3 h 3"/>
                  <a:gd name="T8" fmla="*/ 2 w 2"/>
                  <a:gd name="T9" fmla="*/ 1 h 3"/>
                </a:gdLst>
                <a:ahLst/>
                <a:cxnLst>
                  <a:cxn ang="0">
                    <a:pos x="T0" y="T1"/>
                  </a:cxn>
                  <a:cxn ang="0">
                    <a:pos x="T2" y="T3"/>
                  </a:cxn>
                  <a:cxn ang="0">
                    <a:pos x="T4" y="T5"/>
                  </a:cxn>
                  <a:cxn ang="0">
                    <a:pos x="T6" y="T7"/>
                  </a:cxn>
                  <a:cxn ang="0">
                    <a:pos x="T8" y="T9"/>
                  </a:cxn>
                </a:cxnLst>
                <a:rect l="0" t="0" r="r" b="b"/>
                <a:pathLst>
                  <a:path w="2" h="3">
                    <a:moveTo>
                      <a:pt x="2" y="1"/>
                    </a:moveTo>
                    <a:lnTo>
                      <a:pt x="0" y="0"/>
                    </a:lnTo>
                    <a:lnTo>
                      <a:pt x="0" y="2"/>
                    </a:lnTo>
                    <a:lnTo>
                      <a:pt x="1" y="3"/>
                    </a:lnTo>
                    <a:lnTo>
                      <a:pt x="2" y="1"/>
                    </a:lnTo>
                    <a:close/>
                  </a:path>
                </a:pathLst>
              </a:custGeom>
              <a:solidFill>
                <a:srgbClr val="BCB7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144" name="Freeform 843"/>
              <p:cNvSpPr/>
              <p:nvPr/>
            </p:nvSpPr>
            <p:spPr bwMode="auto">
              <a:xfrm>
                <a:off x="5123" y="1244"/>
                <a:ext cx="2" cy="1"/>
              </a:xfrm>
              <a:custGeom>
                <a:avLst/>
                <a:gdLst>
                  <a:gd name="T0" fmla="*/ 2 w 2"/>
                  <a:gd name="T1" fmla="*/ 1 h 1"/>
                  <a:gd name="T2" fmla="*/ 1 w 2"/>
                  <a:gd name="T3" fmla="*/ 0 h 1"/>
                  <a:gd name="T4" fmla="*/ 0 w 2"/>
                  <a:gd name="T5" fmla="*/ 0 h 1"/>
                  <a:gd name="T6" fmla="*/ 0 w 2"/>
                  <a:gd name="T7" fmla="*/ 0 h 1"/>
                  <a:gd name="T8" fmla="*/ 2 w 2"/>
                  <a:gd name="T9" fmla="*/ 1 h 1"/>
                  <a:gd name="T10" fmla="*/ 2 w 2"/>
                  <a:gd name="T11" fmla="*/ 1 h 1"/>
                  <a:gd name="T12" fmla="*/ 2 w 2"/>
                  <a:gd name="T13" fmla="*/ 1 h 1"/>
                </a:gdLst>
                <a:ahLst/>
                <a:cxnLst>
                  <a:cxn ang="0">
                    <a:pos x="T0" y="T1"/>
                  </a:cxn>
                  <a:cxn ang="0">
                    <a:pos x="T2" y="T3"/>
                  </a:cxn>
                  <a:cxn ang="0">
                    <a:pos x="T4" y="T5"/>
                  </a:cxn>
                  <a:cxn ang="0">
                    <a:pos x="T6" y="T7"/>
                  </a:cxn>
                  <a:cxn ang="0">
                    <a:pos x="T8" y="T9"/>
                  </a:cxn>
                  <a:cxn ang="0">
                    <a:pos x="T10" y="T11"/>
                  </a:cxn>
                  <a:cxn ang="0">
                    <a:pos x="T12" y="T13"/>
                  </a:cxn>
                </a:cxnLst>
                <a:rect l="0" t="0" r="r" b="b"/>
                <a:pathLst>
                  <a:path w="2" h="1">
                    <a:moveTo>
                      <a:pt x="2" y="1"/>
                    </a:moveTo>
                    <a:lnTo>
                      <a:pt x="1" y="0"/>
                    </a:lnTo>
                    <a:lnTo>
                      <a:pt x="0" y="0"/>
                    </a:lnTo>
                    <a:lnTo>
                      <a:pt x="0" y="0"/>
                    </a:lnTo>
                    <a:lnTo>
                      <a:pt x="2" y="1"/>
                    </a:lnTo>
                    <a:lnTo>
                      <a:pt x="2" y="1"/>
                    </a:lnTo>
                    <a:lnTo>
                      <a:pt x="2" y="1"/>
                    </a:lnTo>
                    <a:close/>
                  </a:path>
                </a:pathLst>
              </a:custGeom>
              <a:solidFill>
                <a:srgbClr val="BCB7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145" name="Freeform 844"/>
              <p:cNvSpPr/>
              <p:nvPr/>
            </p:nvSpPr>
            <p:spPr bwMode="auto">
              <a:xfrm>
                <a:off x="5123" y="1244"/>
                <a:ext cx="2" cy="1"/>
              </a:xfrm>
              <a:custGeom>
                <a:avLst/>
                <a:gdLst>
                  <a:gd name="T0" fmla="*/ 2 w 2"/>
                  <a:gd name="T1" fmla="*/ 1 h 1"/>
                  <a:gd name="T2" fmla="*/ 0 w 2"/>
                  <a:gd name="T3" fmla="*/ 0 h 1"/>
                  <a:gd name="T4" fmla="*/ 0 w 2"/>
                  <a:gd name="T5" fmla="*/ 0 h 1"/>
                  <a:gd name="T6" fmla="*/ 2 w 2"/>
                  <a:gd name="T7" fmla="*/ 1 h 1"/>
                  <a:gd name="T8" fmla="*/ 2 w 2"/>
                  <a:gd name="T9" fmla="*/ 1 h 1"/>
                </a:gdLst>
                <a:ahLst/>
                <a:cxnLst>
                  <a:cxn ang="0">
                    <a:pos x="T0" y="T1"/>
                  </a:cxn>
                  <a:cxn ang="0">
                    <a:pos x="T2" y="T3"/>
                  </a:cxn>
                  <a:cxn ang="0">
                    <a:pos x="T4" y="T5"/>
                  </a:cxn>
                  <a:cxn ang="0">
                    <a:pos x="T6" y="T7"/>
                  </a:cxn>
                  <a:cxn ang="0">
                    <a:pos x="T8" y="T9"/>
                  </a:cxn>
                </a:cxnLst>
                <a:rect l="0" t="0" r="r" b="b"/>
                <a:pathLst>
                  <a:path w="2" h="1">
                    <a:moveTo>
                      <a:pt x="2" y="1"/>
                    </a:moveTo>
                    <a:lnTo>
                      <a:pt x="0" y="0"/>
                    </a:lnTo>
                    <a:lnTo>
                      <a:pt x="0" y="0"/>
                    </a:lnTo>
                    <a:lnTo>
                      <a:pt x="2" y="1"/>
                    </a:lnTo>
                    <a:lnTo>
                      <a:pt x="2" y="1"/>
                    </a:lnTo>
                    <a:close/>
                  </a:path>
                </a:pathLst>
              </a:custGeom>
              <a:solidFill>
                <a:srgbClr val="BCB7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146" name="Freeform 845"/>
              <p:cNvSpPr/>
              <p:nvPr/>
            </p:nvSpPr>
            <p:spPr bwMode="auto">
              <a:xfrm>
                <a:off x="5122" y="1244"/>
                <a:ext cx="3" cy="3"/>
              </a:xfrm>
              <a:custGeom>
                <a:avLst/>
                <a:gdLst>
                  <a:gd name="T0" fmla="*/ 3 w 3"/>
                  <a:gd name="T1" fmla="*/ 1 h 3"/>
                  <a:gd name="T2" fmla="*/ 1 w 3"/>
                  <a:gd name="T3" fmla="*/ 0 h 3"/>
                  <a:gd name="T4" fmla="*/ 0 w 3"/>
                  <a:gd name="T5" fmla="*/ 2 h 3"/>
                  <a:gd name="T6" fmla="*/ 2 w 3"/>
                  <a:gd name="T7" fmla="*/ 3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lnTo>
                      <a:pt x="1" y="0"/>
                    </a:lnTo>
                    <a:lnTo>
                      <a:pt x="0" y="2"/>
                    </a:lnTo>
                    <a:lnTo>
                      <a:pt x="2" y="3"/>
                    </a:lnTo>
                    <a:lnTo>
                      <a:pt x="3" y="1"/>
                    </a:lnTo>
                    <a:close/>
                  </a:path>
                </a:pathLst>
              </a:custGeom>
              <a:solidFill>
                <a:srgbClr val="BCB7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147" name="Freeform 846"/>
              <p:cNvSpPr/>
              <p:nvPr/>
            </p:nvSpPr>
            <p:spPr bwMode="auto">
              <a:xfrm>
                <a:off x="5102" y="1280"/>
                <a:ext cx="1" cy="1"/>
              </a:xfrm>
              <a:custGeom>
                <a:avLst/>
                <a:gdLst>
                  <a:gd name="T0" fmla="*/ 1 w 1"/>
                  <a:gd name="T1" fmla="*/ 1 h 1"/>
                  <a:gd name="T2" fmla="*/ 0 w 1"/>
                  <a:gd name="T3" fmla="*/ 0 h 1"/>
                  <a:gd name="T4" fmla="*/ 0 w 1"/>
                  <a:gd name="T5" fmla="*/ 0 h 1"/>
                  <a:gd name="T6" fmla="*/ 1 w 1"/>
                  <a:gd name="T7" fmla="*/ 1 h 1"/>
                  <a:gd name="T8" fmla="*/ 1 w 1"/>
                  <a:gd name="T9" fmla="*/ 1 h 1"/>
                </a:gdLst>
                <a:ahLst/>
                <a:cxnLst>
                  <a:cxn ang="0">
                    <a:pos x="T0" y="T1"/>
                  </a:cxn>
                  <a:cxn ang="0">
                    <a:pos x="T2" y="T3"/>
                  </a:cxn>
                  <a:cxn ang="0">
                    <a:pos x="T4" y="T5"/>
                  </a:cxn>
                  <a:cxn ang="0">
                    <a:pos x="T6" y="T7"/>
                  </a:cxn>
                  <a:cxn ang="0">
                    <a:pos x="T8" y="T9"/>
                  </a:cxn>
                </a:cxnLst>
                <a:rect l="0" t="0" r="r" b="b"/>
                <a:pathLst>
                  <a:path w="1" h="1">
                    <a:moveTo>
                      <a:pt x="1" y="1"/>
                    </a:moveTo>
                    <a:lnTo>
                      <a:pt x="0" y="0"/>
                    </a:lnTo>
                    <a:lnTo>
                      <a:pt x="0" y="0"/>
                    </a:lnTo>
                    <a:lnTo>
                      <a:pt x="1" y="1"/>
                    </a:lnTo>
                    <a:lnTo>
                      <a:pt x="1" y="1"/>
                    </a:lnTo>
                    <a:close/>
                  </a:path>
                </a:pathLst>
              </a:custGeom>
              <a:solidFill>
                <a:srgbClr val="BCB7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148" name="Freeform 847"/>
              <p:cNvSpPr/>
              <p:nvPr/>
            </p:nvSpPr>
            <p:spPr bwMode="auto">
              <a:xfrm>
                <a:off x="5100" y="1282"/>
                <a:ext cx="1" cy="1"/>
              </a:xfrm>
              <a:custGeom>
                <a:avLst/>
                <a:gdLst>
                  <a:gd name="T0" fmla="*/ 1 w 1"/>
                  <a:gd name="T1" fmla="*/ 1 h 1"/>
                  <a:gd name="T2" fmla="*/ 0 w 1"/>
                  <a:gd name="T3" fmla="*/ 0 h 1"/>
                  <a:gd name="T4" fmla="*/ 0 w 1"/>
                  <a:gd name="T5" fmla="*/ 0 h 1"/>
                  <a:gd name="T6" fmla="*/ 1 w 1"/>
                  <a:gd name="T7" fmla="*/ 1 h 1"/>
                  <a:gd name="T8" fmla="*/ 1 w 1"/>
                  <a:gd name="T9" fmla="*/ 1 h 1"/>
                </a:gdLst>
                <a:ahLst/>
                <a:cxnLst>
                  <a:cxn ang="0">
                    <a:pos x="T0" y="T1"/>
                  </a:cxn>
                  <a:cxn ang="0">
                    <a:pos x="T2" y="T3"/>
                  </a:cxn>
                  <a:cxn ang="0">
                    <a:pos x="T4" y="T5"/>
                  </a:cxn>
                  <a:cxn ang="0">
                    <a:pos x="T6" y="T7"/>
                  </a:cxn>
                  <a:cxn ang="0">
                    <a:pos x="T8" y="T9"/>
                  </a:cxn>
                </a:cxnLst>
                <a:rect l="0" t="0" r="r" b="b"/>
                <a:pathLst>
                  <a:path w="1" h="1">
                    <a:moveTo>
                      <a:pt x="1" y="1"/>
                    </a:moveTo>
                    <a:lnTo>
                      <a:pt x="0" y="0"/>
                    </a:lnTo>
                    <a:lnTo>
                      <a:pt x="0" y="0"/>
                    </a:lnTo>
                    <a:lnTo>
                      <a:pt x="1" y="1"/>
                    </a:lnTo>
                    <a:lnTo>
                      <a:pt x="1" y="1"/>
                    </a:lnTo>
                    <a:close/>
                  </a:path>
                </a:pathLst>
              </a:custGeom>
              <a:solidFill>
                <a:srgbClr val="BCB7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149" name="Freeform 848"/>
              <p:cNvSpPr/>
              <p:nvPr/>
            </p:nvSpPr>
            <p:spPr bwMode="auto">
              <a:xfrm>
                <a:off x="5098" y="1281"/>
                <a:ext cx="3" cy="2"/>
              </a:xfrm>
              <a:custGeom>
                <a:avLst/>
                <a:gdLst>
                  <a:gd name="T0" fmla="*/ 2 w 3"/>
                  <a:gd name="T1" fmla="*/ 1 h 2"/>
                  <a:gd name="T2" fmla="*/ 0 w 3"/>
                  <a:gd name="T3" fmla="*/ 0 h 2"/>
                  <a:gd name="T4" fmla="*/ 2 w 3"/>
                  <a:gd name="T5" fmla="*/ 1 h 2"/>
                  <a:gd name="T6" fmla="*/ 3 w 3"/>
                  <a:gd name="T7" fmla="*/ 2 h 2"/>
                  <a:gd name="T8" fmla="*/ 2 w 3"/>
                  <a:gd name="T9" fmla="*/ 1 h 2"/>
                </a:gdLst>
                <a:ahLst/>
                <a:cxnLst>
                  <a:cxn ang="0">
                    <a:pos x="T0" y="T1"/>
                  </a:cxn>
                  <a:cxn ang="0">
                    <a:pos x="T2" y="T3"/>
                  </a:cxn>
                  <a:cxn ang="0">
                    <a:pos x="T4" y="T5"/>
                  </a:cxn>
                  <a:cxn ang="0">
                    <a:pos x="T6" y="T7"/>
                  </a:cxn>
                  <a:cxn ang="0">
                    <a:pos x="T8" y="T9"/>
                  </a:cxn>
                </a:cxnLst>
                <a:rect l="0" t="0" r="r" b="b"/>
                <a:pathLst>
                  <a:path w="3" h="2">
                    <a:moveTo>
                      <a:pt x="2" y="1"/>
                    </a:moveTo>
                    <a:lnTo>
                      <a:pt x="0" y="0"/>
                    </a:lnTo>
                    <a:lnTo>
                      <a:pt x="2" y="1"/>
                    </a:lnTo>
                    <a:lnTo>
                      <a:pt x="3" y="2"/>
                    </a:lnTo>
                    <a:lnTo>
                      <a:pt x="2" y="1"/>
                    </a:lnTo>
                    <a:close/>
                  </a:path>
                </a:pathLst>
              </a:custGeom>
              <a:solidFill>
                <a:srgbClr val="BCB7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150" name="Freeform 849"/>
              <p:cNvSpPr/>
              <p:nvPr/>
            </p:nvSpPr>
            <p:spPr bwMode="auto">
              <a:xfrm>
                <a:off x="5098" y="1278"/>
                <a:ext cx="3" cy="3"/>
              </a:xfrm>
              <a:custGeom>
                <a:avLst/>
                <a:gdLst>
                  <a:gd name="T0" fmla="*/ 3 w 3"/>
                  <a:gd name="T1" fmla="*/ 1 h 3"/>
                  <a:gd name="T2" fmla="*/ 2 w 3"/>
                  <a:gd name="T3" fmla="*/ 0 h 3"/>
                  <a:gd name="T4" fmla="*/ 0 w 3"/>
                  <a:gd name="T5" fmla="*/ 2 h 3"/>
                  <a:gd name="T6" fmla="*/ 2 w 3"/>
                  <a:gd name="T7" fmla="*/ 3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lnTo>
                      <a:pt x="2" y="0"/>
                    </a:lnTo>
                    <a:lnTo>
                      <a:pt x="0" y="2"/>
                    </a:lnTo>
                    <a:lnTo>
                      <a:pt x="2" y="3"/>
                    </a:lnTo>
                    <a:lnTo>
                      <a:pt x="3" y="1"/>
                    </a:lnTo>
                    <a:close/>
                  </a:path>
                </a:pathLst>
              </a:custGeom>
              <a:solidFill>
                <a:srgbClr val="BCB7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151" name="Freeform 850"/>
              <p:cNvSpPr/>
              <p:nvPr/>
            </p:nvSpPr>
            <p:spPr bwMode="auto">
              <a:xfrm>
                <a:off x="5098" y="1280"/>
                <a:ext cx="2" cy="1"/>
              </a:xfrm>
              <a:custGeom>
                <a:avLst/>
                <a:gdLst>
                  <a:gd name="T0" fmla="*/ 2 w 2"/>
                  <a:gd name="T1" fmla="*/ 1 h 1"/>
                  <a:gd name="T2" fmla="*/ 0 w 2"/>
                  <a:gd name="T3" fmla="*/ 0 h 1"/>
                  <a:gd name="T4" fmla="*/ 0 w 2"/>
                  <a:gd name="T5" fmla="*/ 0 h 1"/>
                  <a:gd name="T6" fmla="*/ 2 w 2"/>
                  <a:gd name="T7" fmla="*/ 1 h 1"/>
                  <a:gd name="T8" fmla="*/ 2 w 2"/>
                  <a:gd name="T9" fmla="*/ 1 h 1"/>
                </a:gdLst>
                <a:ahLst/>
                <a:cxnLst>
                  <a:cxn ang="0">
                    <a:pos x="T0" y="T1"/>
                  </a:cxn>
                  <a:cxn ang="0">
                    <a:pos x="T2" y="T3"/>
                  </a:cxn>
                  <a:cxn ang="0">
                    <a:pos x="T4" y="T5"/>
                  </a:cxn>
                  <a:cxn ang="0">
                    <a:pos x="T6" y="T7"/>
                  </a:cxn>
                  <a:cxn ang="0">
                    <a:pos x="T8" y="T9"/>
                  </a:cxn>
                </a:cxnLst>
                <a:rect l="0" t="0" r="r" b="b"/>
                <a:pathLst>
                  <a:path w="2" h="1">
                    <a:moveTo>
                      <a:pt x="2" y="1"/>
                    </a:moveTo>
                    <a:lnTo>
                      <a:pt x="0" y="0"/>
                    </a:lnTo>
                    <a:lnTo>
                      <a:pt x="0" y="0"/>
                    </a:lnTo>
                    <a:lnTo>
                      <a:pt x="2" y="1"/>
                    </a:lnTo>
                    <a:lnTo>
                      <a:pt x="2" y="1"/>
                    </a:lnTo>
                    <a:close/>
                  </a:path>
                </a:pathLst>
              </a:custGeom>
              <a:solidFill>
                <a:srgbClr val="BCB7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152" name="Freeform 851"/>
              <p:cNvSpPr/>
              <p:nvPr/>
            </p:nvSpPr>
            <p:spPr bwMode="auto">
              <a:xfrm>
                <a:off x="5098" y="1280"/>
                <a:ext cx="2" cy="2"/>
              </a:xfrm>
              <a:custGeom>
                <a:avLst/>
                <a:gdLst>
                  <a:gd name="T0" fmla="*/ 2 w 2"/>
                  <a:gd name="T1" fmla="*/ 1 h 2"/>
                  <a:gd name="T2" fmla="*/ 0 w 2"/>
                  <a:gd name="T3" fmla="*/ 0 h 2"/>
                  <a:gd name="T4" fmla="*/ 0 w 2"/>
                  <a:gd name="T5" fmla="*/ 1 h 2"/>
                  <a:gd name="T6" fmla="*/ 2 w 2"/>
                  <a:gd name="T7" fmla="*/ 2 h 2"/>
                  <a:gd name="T8" fmla="*/ 2 w 2"/>
                  <a:gd name="T9" fmla="*/ 1 h 2"/>
                </a:gdLst>
                <a:ahLst/>
                <a:cxnLst>
                  <a:cxn ang="0">
                    <a:pos x="T0" y="T1"/>
                  </a:cxn>
                  <a:cxn ang="0">
                    <a:pos x="T2" y="T3"/>
                  </a:cxn>
                  <a:cxn ang="0">
                    <a:pos x="T4" y="T5"/>
                  </a:cxn>
                  <a:cxn ang="0">
                    <a:pos x="T6" y="T7"/>
                  </a:cxn>
                  <a:cxn ang="0">
                    <a:pos x="T8" y="T9"/>
                  </a:cxn>
                </a:cxnLst>
                <a:rect l="0" t="0" r="r" b="b"/>
                <a:pathLst>
                  <a:path w="2" h="2">
                    <a:moveTo>
                      <a:pt x="2" y="1"/>
                    </a:moveTo>
                    <a:lnTo>
                      <a:pt x="0" y="0"/>
                    </a:lnTo>
                    <a:lnTo>
                      <a:pt x="0" y="1"/>
                    </a:lnTo>
                    <a:lnTo>
                      <a:pt x="2" y="2"/>
                    </a:lnTo>
                    <a:lnTo>
                      <a:pt x="2" y="1"/>
                    </a:lnTo>
                    <a:close/>
                  </a:path>
                </a:pathLst>
              </a:custGeom>
              <a:solidFill>
                <a:srgbClr val="BCB7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153" name="Freeform 852"/>
              <p:cNvSpPr/>
              <p:nvPr/>
            </p:nvSpPr>
            <p:spPr bwMode="auto">
              <a:xfrm>
                <a:off x="5117" y="1245"/>
                <a:ext cx="7" cy="2"/>
              </a:xfrm>
              <a:custGeom>
                <a:avLst/>
                <a:gdLst>
                  <a:gd name="T0" fmla="*/ 7 w 7"/>
                  <a:gd name="T1" fmla="*/ 2 h 2"/>
                  <a:gd name="T2" fmla="*/ 5 w 7"/>
                  <a:gd name="T3" fmla="*/ 1 h 2"/>
                  <a:gd name="T4" fmla="*/ 0 w 7"/>
                  <a:gd name="T5" fmla="*/ 0 h 2"/>
                  <a:gd name="T6" fmla="*/ 2 w 7"/>
                  <a:gd name="T7" fmla="*/ 1 h 2"/>
                  <a:gd name="T8" fmla="*/ 7 w 7"/>
                  <a:gd name="T9" fmla="*/ 2 h 2"/>
                </a:gdLst>
                <a:ahLst/>
                <a:cxnLst>
                  <a:cxn ang="0">
                    <a:pos x="T0" y="T1"/>
                  </a:cxn>
                  <a:cxn ang="0">
                    <a:pos x="T2" y="T3"/>
                  </a:cxn>
                  <a:cxn ang="0">
                    <a:pos x="T4" y="T5"/>
                  </a:cxn>
                  <a:cxn ang="0">
                    <a:pos x="T6" y="T7"/>
                  </a:cxn>
                  <a:cxn ang="0">
                    <a:pos x="T8" y="T9"/>
                  </a:cxn>
                </a:cxnLst>
                <a:rect l="0" t="0" r="r" b="b"/>
                <a:pathLst>
                  <a:path w="7" h="2">
                    <a:moveTo>
                      <a:pt x="7" y="2"/>
                    </a:moveTo>
                    <a:cubicBezTo>
                      <a:pt x="5" y="1"/>
                      <a:pt x="5" y="1"/>
                      <a:pt x="5" y="1"/>
                    </a:cubicBezTo>
                    <a:cubicBezTo>
                      <a:pt x="4" y="0"/>
                      <a:pt x="2" y="0"/>
                      <a:pt x="0" y="0"/>
                    </a:cubicBezTo>
                    <a:cubicBezTo>
                      <a:pt x="2" y="1"/>
                      <a:pt x="2" y="1"/>
                      <a:pt x="2" y="1"/>
                    </a:cubicBezTo>
                    <a:cubicBezTo>
                      <a:pt x="4" y="1"/>
                      <a:pt x="5" y="1"/>
                      <a:pt x="7" y="2"/>
                    </a:cubicBezTo>
                    <a:close/>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154" name="Freeform 853"/>
              <p:cNvSpPr/>
              <p:nvPr/>
            </p:nvSpPr>
            <p:spPr bwMode="auto">
              <a:xfrm>
                <a:off x="5117" y="1243"/>
                <a:ext cx="2" cy="1"/>
              </a:xfrm>
              <a:custGeom>
                <a:avLst/>
                <a:gdLst>
                  <a:gd name="T0" fmla="*/ 2 w 2"/>
                  <a:gd name="T1" fmla="*/ 1 h 1"/>
                  <a:gd name="T2" fmla="*/ 1 w 2"/>
                  <a:gd name="T3" fmla="*/ 0 h 1"/>
                  <a:gd name="T4" fmla="*/ 0 w 2"/>
                  <a:gd name="T5" fmla="*/ 0 h 1"/>
                  <a:gd name="T6" fmla="*/ 2 w 2"/>
                  <a:gd name="T7" fmla="*/ 1 h 1"/>
                  <a:gd name="T8" fmla="*/ 2 w 2"/>
                  <a:gd name="T9" fmla="*/ 1 h 1"/>
                </a:gdLst>
                <a:ahLst/>
                <a:cxnLst>
                  <a:cxn ang="0">
                    <a:pos x="T0" y="T1"/>
                  </a:cxn>
                  <a:cxn ang="0">
                    <a:pos x="T2" y="T3"/>
                  </a:cxn>
                  <a:cxn ang="0">
                    <a:pos x="T4" y="T5"/>
                  </a:cxn>
                  <a:cxn ang="0">
                    <a:pos x="T6" y="T7"/>
                  </a:cxn>
                  <a:cxn ang="0">
                    <a:pos x="T8" y="T9"/>
                  </a:cxn>
                </a:cxnLst>
                <a:rect l="0" t="0" r="r" b="b"/>
                <a:pathLst>
                  <a:path w="2" h="1">
                    <a:moveTo>
                      <a:pt x="2" y="1"/>
                    </a:moveTo>
                    <a:lnTo>
                      <a:pt x="1" y="0"/>
                    </a:lnTo>
                    <a:lnTo>
                      <a:pt x="0" y="0"/>
                    </a:lnTo>
                    <a:lnTo>
                      <a:pt x="2" y="1"/>
                    </a:lnTo>
                    <a:lnTo>
                      <a:pt x="2" y="1"/>
                    </a:lnTo>
                    <a:close/>
                  </a:path>
                </a:pathLst>
              </a:custGeom>
              <a:solidFill>
                <a:srgbClr val="BCB7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155" name="Freeform 854"/>
              <p:cNvSpPr/>
              <p:nvPr/>
            </p:nvSpPr>
            <p:spPr bwMode="auto">
              <a:xfrm>
                <a:off x="5098" y="1274"/>
                <a:ext cx="3" cy="5"/>
              </a:xfrm>
              <a:custGeom>
                <a:avLst/>
                <a:gdLst>
                  <a:gd name="T0" fmla="*/ 1 w 3"/>
                  <a:gd name="T1" fmla="*/ 0 h 5"/>
                  <a:gd name="T2" fmla="*/ 0 w 3"/>
                  <a:gd name="T3" fmla="*/ 0 h 5"/>
                  <a:gd name="T4" fmla="*/ 2 w 3"/>
                  <a:gd name="T5" fmla="*/ 4 h 5"/>
                  <a:gd name="T6" fmla="*/ 3 w 3"/>
                  <a:gd name="T7" fmla="*/ 5 h 5"/>
                  <a:gd name="T8" fmla="*/ 1 w 3"/>
                  <a:gd name="T9" fmla="*/ 0 h 5"/>
                </a:gdLst>
                <a:ahLst/>
                <a:cxnLst>
                  <a:cxn ang="0">
                    <a:pos x="T0" y="T1"/>
                  </a:cxn>
                  <a:cxn ang="0">
                    <a:pos x="T2" y="T3"/>
                  </a:cxn>
                  <a:cxn ang="0">
                    <a:pos x="T4" y="T5"/>
                  </a:cxn>
                  <a:cxn ang="0">
                    <a:pos x="T6" y="T7"/>
                  </a:cxn>
                  <a:cxn ang="0">
                    <a:pos x="T8" y="T9"/>
                  </a:cxn>
                </a:cxnLst>
                <a:rect l="0" t="0" r="r" b="b"/>
                <a:pathLst>
                  <a:path w="3" h="5">
                    <a:moveTo>
                      <a:pt x="1" y="0"/>
                    </a:moveTo>
                    <a:cubicBezTo>
                      <a:pt x="0" y="0"/>
                      <a:pt x="0" y="0"/>
                      <a:pt x="0" y="0"/>
                    </a:cubicBezTo>
                    <a:cubicBezTo>
                      <a:pt x="0" y="1"/>
                      <a:pt x="1" y="3"/>
                      <a:pt x="2" y="4"/>
                    </a:cubicBezTo>
                    <a:cubicBezTo>
                      <a:pt x="3" y="5"/>
                      <a:pt x="3" y="5"/>
                      <a:pt x="3" y="5"/>
                    </a:cubicBezTo>
                    <a:cubicBezTo>
                      <a:pt x="2" y="4"/>
                      <a:pt x="2" y="2"/>
                      <a:pt x="1" y="0"/>
                    </a:cubicBezTo>
                    <a:close/>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156" name="Freeform 855"/>
              <p:cNvSpPr/>
              <p:nvPr/>
            </p:nvSpPr>
            <p:spPr bwMode="auto">
              <a:xfrm>
                <a:off x="5115" y="1243"/>
                <a:ext cx="4" cy="1"/>
              </a:xfrm>
              <a:custGeom>
                <a:avLst/>
                <a:gdLst>
                  <a:gd name="T0" fmla="*/ 4 w 4"/>
                  <a:gd name="T1" fmla="*/ 1 h 1"/>
                  <a:gd name="T2" fmla="*/ 2 w 4"/>
                  <a:gd name="T3" fmla="*/ 0 h 1"/>
                  <a:gd name="T4" fmla="*/ 0 w 4"/>
                  <a:gd name="T5" fmla="*/ 0 h 1"/>
                  <a:gd name="T6" fmla="*/ 2 w 4"/>
                  <a:gd name="T7" fmla="*/ 1 h 1"/>
                  <a:gd name="T8" fmla="*/ 4 w 4"/>
                  <a:gd name="T9" fmla="*/ 1 h 1"/>
                </a:gdLst>
                <a:ahLst/>
                <a:cxnLst>
                  <a:cxn ang="0">
                    <a:pos x="T0" y="T1"/>
                  </a:cxn>
                  <a:cxn ang="0">
                    <a:pos x="T2" y="T3"/>
                  </a:cxn>
                  <a:cxn ang="0">
                    <a:pos x="T4" y="T5"/>
                  </a:cxn>
                  <a:cxn ang="0">
                    <a:pos x="T6" y="T7"/>
                  </a:cxn>
                  <a:cxn ang="0">
                    <a:pos x="T8" y="T9"/>
                  </a:cxn>
                </a:cxnLst>
                <a:rect l="0" t="0" r="r" b="b"/>
                <a:pathLst>
                  <a:path w="4" h="1">
                    <a:moveTo>
                      <a:pt x="4" y="1"/>
                    </a:moveTo>
                    <a:lnTo>
                      <a:pt x="2" y="0"/>
                    </a:lnTo>
                    <a:lnTo>
                      <a:pt x="0" y="0"/>
                    </a:lnTo>
                    <a:lnTo>
                      <a:pt x="2" y="1"/>
                    </a:lnTo>
                    <a:lnTo>
                      <a:pt x="4" y="1"/>
                    </a:lnTo>
                    <a:close/>
                  </a:path>
                </a:pathLst>
              </a:custGeom>
              <a:solidFill>
                <a:srgbClr val="BCB7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157" name="Freeform 856"/>
              <p:cNvSpPr/>
              <p:nvPr/>
            </p:nvSpPr>
            <p:spPr bwMode="auto">
              <a:xfrm>
                <a:off x="5115" y="1243"/>
                <a:ext cx="2" cy="1"/>
              </a:xfrm>
              <a:custGeom>
                <a:avLst/>
                <a:gdLst>
                  <a:gd name="T0" fmla="*/ 2 w 2"/>
                  <a:gd name="T1" fmla="*/ 1 h 1"/>
                  <a:gd name="T2" fmla="*/ 0 w 2"/>
                  <a:gd name="T3" fmla="*/ 0 h 1"/>
                  <a:gd name="T4" fmla="*/ 0 w 2"/>
                  <a:gd name="T5" fmla="*/ 0 h 1"/>
                  <a:gd name="T6" fmla="*/ 2 w 2"/>
                  <a:gd name="T7" fmla="*/ 1 h 1"/>
                  <a:gd name="T8" fmla="*/ 2 w 2"/>
                  <a:gd name="T9" fmla="*/ 1 h 1"/>
                </a:gdLst>
                <a:ahLst/>
                <a:cxnLst>
                  <a:cxn ang="0">
                    <a:pos x="T0" y="T1"/>
                  </a:cxn>
                  <a:cxn ang="0">
                    <a:pos x="T2" y="T3"/>
                  </a:cxn>
                  <a:cxn ang="0">
                    <a:pos x="T4" y="T5"/>
                  </a:cxn>
                  <a:cxn ang="0">
                    <a:pos x="T6" y="T7"/>
                  </a:cxn>
                  <a:cxn ang="0">
                    <a:pos x="T8" y="T9"/>
                  </a:cxn>
                </a:cxnLst>
                <a:rect l="0" t="0" r="r" b="b"/>
                <a:pathLst>
                  <a:path w="2" h="1">
                    <a:moveTo>
                      <a:pt x="2" y="1"/>
                    </a:moveTo>
                    <a:lnTo>
                      <a:pt x="0" y="0"/>
                    </a:lnTo>
                    <a:lnTo>
                      <a:pt x="0" y="0"/>
                    </a:lnTo>
                    <a:lnTo>
                      <a:pt x="2" y="1"/>
                    </a:lnTo>
                    <a:lnTo>
                      <a:pt x="2" y="1"/>
                    </a:lnTo>
                    <a:close/>
                  </a:path>
                </a:pathLst>
              </a:custGeom>
              <a:solidFill>
                <a:srgbClr val="BCB7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158" name="Freeform 857"/>
              <p:cNvSpPr/>
              <p:nvPr/>
            </p:nvSpPr>
            <p:spPr bwMode="auto">
              <a:xfrm>
                <a:off x="5114" y="1244"/>
                <a:ext cx="2" cy="3"/>
              </a:xfrm>
              <a:custGeom>
                <a:avLst/>
                <a:gdLst>
                  <a:gd name="T0" fmla="*/ 2 w 2"/>
                  <a:gd name="T1" fmla="*/ 1 h 3"/>
                  <a:gd name="T2" fmla="*/ 0 w 2"/>
                  <a:gd name="T3" fmla="*/ 0 h 3"/>
                  <a:gd name="T4" fmla="*/ 0 w 2"/>
                  <a:gd name="T5" fmla="*/ 2 h 3"/>
                  <a:gd name="T6" fmla="*/ 2 w 2"/>
                  <a:gd name="T7" fmla="*/ 3 h 3"/>
                  <a:gd name="T8" fmla="*/ 2 w 2"/>
                  <a:gd name="T9" fmla="*/ 1 h 3"/>
                </a:gdLst>
                <a:ahLst/>
                <a:cxnLst>
                  <a:cxn ang="0">
                    <a:pos x="T0" y="T1"/>
                  </a:cxn>
                  <a:cxn ang="0">
                    <a:pos x="T2" y="T3"/>
                  </a:cxn>
                  <a:cxn ang="0">
                    <a:pos x="T4" y="T5"/>
                  </a:cxn>
                  <a:cxn ang="0">
                    <a:pos x="T6" y="T7"/>
                  </a:cxn>
                  <a:cxn ang="0">
                    <a:pos x="T8" y="T9"/>
                  </a:cxn>
                </a:cxnLst>
                <a:rect l="0" t="0" r="r" b="b"/>
                <a:pathLst>
                  <a:path w="2" h="3">
                    <a:moveTo>
                      <a:pt x="2" y="1"/>
                    </a:moveTo>
                    <a:lnTo>
                      <a:pt x="0" y="0"/>
                    </a:lnTo>
                    <a:lnTo>
                      <a:pt x="0" y="2"/>
                    </a:lnTo>
                    <a:lnTo>
                      <a:pt x="2" y="3"/>
                    </a:lnTo>
                    <a:lnTo>
                      <a:pt x="2" y="1"/>
                    </a:lnTo>
                    <a:close/>
                  </a:path>
                </a:pathLst>
              </a:custGeom>
              <a:solidFill>
                <a:srgbClr val="BCB7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159" name="Freeform 858"/>
              <p:cNvSpPr/>
              <p:nvPr/>
            </p:nvSpPr>
            <p:spPr bwMode="auto">
              <a:xfrm>
                <a:off x="5115" y="1243"/>
                <a:ext cx="2" cy="1"/>
              </a:xfrm>
              <a:custGeom>
                <a:avLst/>
                <a:gdLst>
                  <a:gd name="T0" fmla="*/ 2 w 2"/>
                  <a:gd name="T1" fmla="*/ 1 h 1"/>
                  <a:gd name="T2" fmla="*/ 0 w 2"/>
                  <a:gd name="T3" fmla="*/ 0 h 1"/>
                  <a:gd name="T4" fmla="*/ 0 w 2"/>
                  <a:gd name="T5" fmla="*/ 1 h 1"/>
                  <a:gd name="T6" fmla="*/ 1 w 2"/>
                  <a:gd name="T7" fmla="*/ 1 h 1"/>
                  <a:gd name="T8" fmla="*/ 2 w 2"/>
                  <a:gd name="T9" fmla="*/ 1 h 1"/>
                </a:gdLst>
                <a:ahLst/>
                <a:cxnLst>
                  <a:cxn ang="0">
                    <a:pos x="T0" y="T1"/>
                  </a:cxn>
                  <a:cxn ang="0">
                    <a:pos x="T2" y="T3"/>
                  </a:cxn>
                  <a:cxn ang="0">
                    <a:pos x="T4" y="T5"/>
                  </a:cxn>
                  <a:cxn ang="0">
                    <a:pos x="T6" y="T7"/>
                  </a:cxn>
                  <a:cxn ang="0">
                    <a:pos x="T8" y="T9"/>
                  </a:cxn>
                </a:cxnLst>
                <a:rect l="0" t="0" r="r" b="b"/>
                <a:pathLst>
                  <a:path w="2" h="1">
                    <a:moveTo>
                      <a:pt x="2" y="1"/>
                    </a:moveTo>
                    <a:lnTo>
                      <a:pt x="0" y="0"/>
                    </a:lnTo>
                    <a:lnTo>
                      <a:pt x="0" y="1"/>
                    </a:lnTo>
                    <a:lnTo>
                      <a:pt x="1" y="1"/>
                    </a:lnTo>
                    <a:lnTo>
                      <a:pt x="2" y="1"/>
                    </a:lnTo>
                    <a:close/>
                  </a:path>
                </a:pathLst>
              </a:custGeom>
              <a:solidFill>
                <a:srgbClr val="BCB7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160" name="Freeform 859"/>
              <p:cNvSpPr/>
              <p:nvPr/>
            </p:nvSpPr>
            <p:spPr bwMode="auto">
              <a:xfrm>
                <a:off x="5115" y="1244"/>
                <a:ext cx="1" cy="1"/>
              </a:xfrm>
              <a:custGeom>
                <a:avLst/>
                <a:gdLst>
                  <a:gd name="T0" fmla="*/ 1 w 1"/>
                  <a:gd name="T1" fmla="*/ 0 h 1"/>
                  <a:gd name="T2" fmla="*/ 0 w 1"/>
                  <a:gd name="T3" fmla="*/ 0 h 1"/>
                  <a:gd name="T4" fmla="*/ 0 w 1"/>
                  <a:gd name="T5" fmla="*/ 0 h 1"/>
                  <a:gd name="T6" fmla="*/ 1 w 1"/>
                  <a:gd name="T7" fmla="*/ 1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lnTo>
                      <a:pt x="0" y="0"/>
                    </a:lnTo>
                    <a:lnTo>
                      <a:pt x="0" y="0"/>
                    </a:lnTo>
                    <a:lnTo>
                      <a:pt x="1" y="1"/>
                    </a:lnTo>
                    <a:lnTo>
                      <a:pt x="1" y="0"/>
                    </a:lnTo>
                    <a:close/>
                  </a:path>
                </a:pathLst>
              </a:custGeom>
              <a:solidFill>
                <a:srgbClr val="BCB7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161" name="Freeform 860"/>
              <p:cNvSpPr/>
              <p:nvPr/>
            </p:nvSpPr>
            <p:spPr bwMode="auto">
              <a:xfrm>
                <a:off x="5114" y="1244"/>
                <a:ext cx="2" cy="1"/>
              </a:xfrm>
              <a:custGeom>
                <a:avLst/>
                <a:gdLst>
                  <a:gd name="T0" fmla="*/ 2 w 2"/>
                  <a:gd name="T1" fmla="*/ 1 h 1"/>
                  <a:gd name="T2" fmla="*/ 1 w 2"/>
                  <a:gd name="T3" fmla="*/ 0 h 1"/>
                  <a:gd name="T4" fmla="*/ 0 w 2"/>
                  <a:gd name="T5" fmla="*/ 0 h 1"/>
                  <a:gd name="T6" fmla="*/ 2 w 2"/>
                  <a:gd name="T7" fmla="*/ 1 h 1"/>
                  <a:gd name="T8" fmla="*/ 2 w 2"/>
                  <a:gd name="T9" fmla="*/ 1 h 1"/>
                </a:gdLst>
                <a:ahLst/>
                <a:cxnLst>
                  <a:cxn ang="0">
                    <a:pos x="T0" y="T1"/>
                  </a:cxn>
                  <a:cxn ang="0">
                    <a:pos x="T2" y="T3"/>
                  </a:cxn>
                  <a:cxn ang="0">
                    <a:pos x="T4" y="T5"/>
                  </a:cxn>
                  <a:cxn ang="0">
                    <a:pos x="T6" y="T7"/>
                  </a:cxn>
                  <a:cxn ang="0">
                    <a:pos x="T8" y="T9"/>
                  </a:cxn>
                </a:cxnLst>
                <a:rect l="0" t="0" r="r" b="b"/>
                <a:pathLst>
                  <a:path w="2" h="1">
                    <a:moveTo>
                      <a:pt x="2" y="1"/>
                    </a:moveTo>
                    <a:lnTo>
                      <a:pt x="1" y="0"/>
                    </a:lnTo>
                    <a:lnTo>
                      <a:pt x="0" y="0"/>
                    </a:lnTo>
                    <a:lnTo>
                      <a:pt x="2" y="1"/>
                    </a:lnTo>
                    <a:lnTo>
                      <a:pt x="2" y="1"/>
                    </a:lnTo>
                    <a:close/>
                  </a:path>
                </a:pathLst>
              </a:custGeom>
              <a:solidFill>
                <a:srgbClr val="BCB7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162" name="Freeform 861"/>
              <p:cNvSpPr/>
              <p:nvPr/>
            </p:nvSpPr>
            <p:spPr bwMode="auto">
              <a:xfrm>
                <a:off x="5096" y="1274"/>
                <a:ext cx="2" cy="1"/>
              </a:xfrm>
              <a:custGeom>
                <a:avLst/>
                <a:gdLst>
                  <a:gd name="T0" fmla="*/ 1 w 2"/>
                  <a:gd name="T1" fmla="*/ 1 h 1"/>
                  <a:gd name="T2" fmla="*/ 0 w 2"/>
                  <a:gd name="T3" fmla="*/ 0 h 1"/>
                  <a:gd name="T4" fmla="*/ 0 w 2"/>
                  <a:gd name="T5" fmla="*/ 0 h 1"/>
                  <a:gd name="T6" fmla="*/ 2 w 2"/>
                  <a:gd name="T7" fmla="*/ 1 h 1"/>
                  <a:gd name="T8" fmla="*/ 1 w 2"/>
                  <a:gd name="T9" fmla="*/ 1 h 1"/>
                </a:gdLst>
                <a:ahLst/>
                <a:cxnLst>
                  <a:cxn ang="0">
                    <a:pos x="T0" y="T1"/>
                  </a:cxn>
                  <a:cxn ang="0">
                    <a:pos x="T2" y="T3"/>
                  </a:cxn>
                  <a:cxn ang="0">
                    <a:pos x="T4" y="T5"/>
                  </a:cxn>
                  <a:cxn ang="0">
                    <a:pos x="T6" y="T7"/>
                  </a:cxn>
                  <a:cxn ang="0">
                    <a:pos x="T8" y="T9"/>
                  </a:cxn>
                </a:cxnLst>
                <a:rect l="0" t="0" r="r" b="b"/>
                <a:pathLst>
                  <a:path w="2" h="1">
                    <a:moveTo>
                      <a:pt x="1" y="1"/>
                    </a:moveTo>
                    <a:lnTo>
                      <a:pt x="0" y="0"/>
                    </a:lnTo>
                    <a:lnTo>
                      <a:pt x="0" y="0"/>
                    </a:lnTo>
                    <a:lnTo>
                      <a:pt x="2" y="1"/>
                    </a:lnTo>
                    <a:lnTo>
                      <a:pt x="1" y="1"/>
                    </a:lnTo>
                    <a:close/>
                  </a:path>
                </a:pathLst>
              </a:custGeom>
              <a:solidFill>
                <a:srgbClr val="BCB7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163" name="Freeform 862"/>
              <p:cNvSpPr/>
              <p:nvPr/>
            </p:nvSpPr>
            <p:spPr bwMode="auto">
              <a:xfrm>
                <a:off x="5109" y="1246"/>
                <a:ext cx="7" cy="4"/>
              </a:xfrm>
              <a:custGeom>
                <a:avLst/>
                <a:gdLst>
                  <a:gd name="T0" fmla="*/ 7 w 7"/>
                  <a:gd name="T1" fmla="*/ 1 h 4"/>
                  <a:gd name="T2" fmla="*/ 5 w 7"/>
                  <a:gd name="T3" fmla="*/ 0 h 4"/>
                  <a:gd name="T4" fmla="*/ 3 w 7"/>
                  <a:gd name="T5" fmla="*/ 1 h 4"/>
                  <a:gd name="T6" fmla="*/ 0 w 7"/>
                  <a:gd name="T7" fmla="*/ 3 h 4"/>
                  <a:gd name="T8" fmla="*/ 1 w 7"/>
                  <a:gd name="T9" fmla="*/ 4 h 4"/>
                  <a:gd name="T10" fmla="*/ 4 w 7"/>
                  <a:gd name="T11" fmla="*/ 2 h 4"/>
                  <a:gd name="T12" fmla="*/ 7 w 7"/>
                  <a:gd name="T13" fmla="*/ 1 h 4"/>
                </a:gdLst>
                <a:ahLst/>
                <a:cxnLst>
                  <a:cxn ang="0">
                    <a:pos x="T0" y="T1"/>
                  </a:cxn>
                  <a:cxn ang="0">
                    <a:pos x="T2" y="T3"/>
                  </a:cxn>
                  <a:cxn ang="0">
                    <a:pos x="T4" y="T5"/>
                  </a:cxn>
                  <a:cxn ang="0">
                    <a:pos x="T6" y="T7"/>
                  </a:cxn>
                  <a:cxn ang="0">
                    <a:pos x="T8" y="T9"/>
                  </a:cxn>
                  <a:cxn ang="0">
                    <a:pos x="T10" y="T11"/>
                  </a:cxn>
                  <a:cxn ang="0">
                    <a:pos x="T12" y="T13"/>
                  </a:cxn>
                </a:cxnLst>
                <a:rect l="0" t="0" r="r" b="b"/>
                <a:pathLst>
                  <a:path w="7" h="4">
                    <a:moveTo>
                      <a:pt x="7" y="1"/>
                    </a:moveTo>
                    <a:cubicBezTo>
                      <a:pt x="5" y="0"/>
                      <a:pt x="5" y="0"/>
                      <a:pt x="5" y="0"/>
                    </a:cubicBezTo>
                    <a:cubicBezTo>
                      <a:pt x="4" y="0"/>
                      <a:pt x="4" y="0"/>
                      <a:pt x="3" y="1"/>
                    </a:cubicBezTo>
                    <a:cubicBezTo>
                      <a:pt x="2" y="1"/>
                      <a:pt x="1" y="2"/>
                      <a:pt x="0" y="3"/>
                    </a:cubicBezTo>
                    <a:cubicBezTo>
                      <a:pt x="1" y="4"/>
                      <a:pt x="1" y="4"/>
                      <a:pt x="1" y="4"/>
                    </a:cubicBezTo>
                    <a:cubicBezTo>
                      <a:pt x="2" y="3"/>
                      <a:pt x="3" y="2"/>
                      <a:pt x="4" y="2"/>
                    </a:cubicBezTo>
                    <a:cubicBezTo>
                      <a:pt x="5" y="1"/>
                      <a:pt x="6" y="1"/>
                      <a:pt x="7" y="1"/>
                    </a:cubicBezTo>
                    <a:close/>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164" name="Freeform 863"/>
              <p:cNvSpPr/>
              <p:nvPr/>
            </p:nvSpPr>
            <p:spPr bwMode="auto">
              <a:xfrm>
                <a:off x="5096" y="1271"/>
                <a:ext cx="1" cy="4"/>
              </a:xfrm>
              <a:custGeom>
                <a:avLst/>
                <a:gdLst>
                  <a:gd name="T0" fmla="*/ 1 w 1"/>
                  <a:gd name="T1" fmla="*/ 1 h 4"/>
                  <a:gd name="T2" fmla="*/ 0 w 1"/>
                  <a:gd name="T3" fmla="*/ 0 h 4"/>
                  <a:gd name="T4" fmla="*/ 0 w 1"/>
                  <a:gd name="T5" fmla="*/ 3 h 4"/>
                  <a:gd name="T6" fmla="*/ 1 w 1"/>
                  <a:gd name="T7" fmla="*/ 4 h 4"/>
                  <a:gd name="T8" fmla="*/ 1 w 1"/>
                  <a:gd name="T9" fmla="*/ 1 h 4"/>
                </a:gdLst>
                <a:ahLst/>
                <a:cxnLst>
                  <a:cxn ang="0">
                    <a:pos x="T0" y="T1"/>
                  </a:cxn>
                  <a:cxn ang="0">
                    <a:pos x="T2" y="T3"/>
                  </a:cxn>
                  <a:cxn ang="0">
                    <a:pos x="T4" y="T5"/>
                  </a:cxn>
                  <a:cxn ang="0">
                    <a:pos x="T6" y="T7"/>
                  </a:cxn>
                  <a:cxn ang="0">
                    <a:pos x="T8" y="T9"/>
                  </a:cxn>
                </a:cxnLst>
                <a:rect l="0" t="0" r="r" b="b"/>
                <a:pathLst>
                  <a:path w="1" h="4">
                    <a:moveTo>
                      <a:pt x="1" y="1"/>
                    </a:moveTo>
                    <a:lnTo>
                      <a:pt x="0" y="0"/>
                    </a:lnTo>
                    <a:lnTo>
                      <a:pt x="0" y="3"/>
                    </a:lnTo>
                    <a:lnTo>
                      <a:pt x="1" y="4"/>
                    </a:lnTo>
                    <a:lnTo>
                      <a:pt x="1" y="1"/>
                    </a:lnTo>
                    <a:close/>
                  </a:path>
                </a:pathLst>
              </a:custGeom>
              <a:solidFill>
                <a:srgbClr val="BCB7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165" name="Freeform 864"/>
              <p:cNvSpPr/>
              <p:nvPr/>
            </p:nvSpPr>
            <p:spPr bwMode="auto">
              <a:xfrm>
                <a:off x="5096" y="1270"/>
                <a:ext cx="3" cy="1"/>
              </a:xfrm>
              <a:custGeom>
                <a:avLst/>
                <a:gdLst>
                  <a:gd name="T0" fmla="*/ 3 w 3"/>
                  <a:gd name="T1" fmla="*/ 0 h 1"/>
                  <a:gd name="T2" fmla="*/ 2 w 3"/>
                  <a:gd name="T3" fmla="*/ 0 h 1"/>
                  <a:gd name="T4" fmla="*/ 0 w 3"/>
                  <a:gd name="T5" fmla="*/ 0 h 1"/>
                  <a:gd name="T6" fmla="*/ 2 w 3"/>
                  <a:gd name="T7" fmla="*/ 1 h 1"/>
                  <a:gd name="T8" fmla="*/ 3 w 3"/>
                  <a:gd name="T9" fmla="*/ 0 h 1"/>
                </a:gdLst>
                <a:ahLst/>
                <a:cxnLst>
                  <a:cxn ang="0">
                    <a:pos x="T0" y="T1"/>
                  </a:cxn>
                  <a:cxn ang="0">
                    <a:pos x="T2" y="T3"/>
                  </a:cxn>
                  <a:cxn ang="0">
                    <a:pos x="T4" y="T5"/>
                  </a:cxn>
                  <a:cxn ang="0">
                    <a:pos x="T6" y="T7"/>
                  </a:cxn>
                  <a:cxn ang="0">
                    <a:pos x="T8" y="T9"/>
                  </a:cxn>
                </a:cxnLst>
                <a:rect l="0" t="0" r="r" b="b"/>
                <a:pathLst>
                  <a:path w="3" h="1">
                    <a:moveTo>
                      <a:pt x="3" y="0"/>
                    </a:moveTo>
                    <a:lnTo>
                      <a:pt x="2" y="0"/>
                    </a:lnTo>
                    <a:lnTo>
                      <a:pt x="0" y="0"/>
                    </a:lnTo>
                    <a:lnTo>
                      <a:pt x="2" y="1"/>
                    </a:lnTo>
                    <a:lnTo>
                      <a:pt x="3" y="0"/>
                    </a:lnTo>
                    <a:close/>
                  </a:path>
                </a:pathLst>
              </a:custGeom>
              <a:solidFill>
                <a:srgbClr val="BCB7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166" name="Freeform 865"/>
              <p:cNvSpPr/>
              <p:nvPr/>
            </p:nvSpPr>
            <p:spPr bwMode="auto">
              <a:xfrm>
                <a:off x="5096" y="1270"/>
                <a:ext cx="2" cy="2"/>
              </a:xfrm>
              <a:custGeom>
                <a:avLst/>
                <a:gdLst>
                  <a:gd name="T0" fmla="*/ 2 w 2"/>
                  <a:gd name="T1" fmla="*/ 1 h 2"/>
                  <a:gd name="T2" fmla="*/ 0 w 2"/>
                  <a:gd name="T3" fmla="*/ 0 h 2"/>
                  <a:gd name="T4" fmla="*/ 0 w 2"/>
                  <a:gd name="T5" fmla="*/ 1 h 2"/>
                  <a:gd name="T6" fmla="*/ 2 w 2"/>
                  <a:gd name="T7" fmla="*/ 2 h 2"/>
                  <a:gd name="T8" fmla="*/ 2 w 2"/>
                  <a:gd name="T9" fmla="*/ 1 h 2"/>
                </a:gdLst>
                <a:ahLst/>
                <a:cxnLst>
                  <a:cxn ang="0">
                    <a:pos x="T0" y="T1"/>
                  </a:cxn>
                  <a:cxn ang="0">
                    <a:pos x="T2" y="T3"/>
                  </a:cxn>
                  <a:cxn ang="0">
                    <a:pos x="T4" y="T5"/>
                  </a:cxn>
                  <a:cxn ang="0">
                    <a:pos x="T6" y="T7"/>
                  </a:cxn>
                  <a:cxn ang="0">
                    <a:pos x="T8" y="T9"/>
                  </a:cxn>
                </a:cxnLst>
                <a:rect l="0" t="0" r="r" b="b"/>
                <a:pathLst>
                  <a:path w="2" h="2">
                    <a:moveTo>
                      <a:pt x="2" y="1"/>
                    </a:moveTo>
                    <a:lnTo>
                      <a:pt x="0" y="0"/>
                    </a:lnTo>
                    <a:lnTo>
                      <a:pt x="0" y="1"/>
                    </a:lnTo>
                    <a:lnTo>
                      <a:pt x="2" y="2"/>
                    </a:lnTo>
                    <a:lnTo>
                      <a:pt x="2" y="1"/>
                    </a:lnTo>
                    <a:close/>
                  </a:path>
                </a:pathLst>
              </a:custGeom>
              <a:solidFill>
                <a:srgbClr val="BCB7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167" name="Freeform 866"/>
              <p:cNvSpPr/>
              <p:nvPr/>
            </p:nvSpPr>
            <p:spPr bwMode="auto">
              <a:xfrm>
                <a:off x="5096" y="1271"/>
                <a:ext cx="2" cy="1"/>
              </a:xfrm>
              <a:custGeom>
                <a:avLst/>
                <a:gdLst>
                  <a:gd name="T0" fmla="*/ 2 w 2"/>
                  <a:gd name="T1" fmla="*/ 1 h 1"/>
                  <a:gd name="T2" fmla="*/ 0 w 2"/>
                  <a:gd name="T3" fmla="*/ 0 h 1"/>
                  <a:gd name="T4" fmla="*/ 0 w 2"/>
                  <a:gd name="T5" fmla="*/ 0 h 1"/>
                  <a:gd name="T6" fmla="*/ 2 w 2"/>
                  <a:gd name="T7" fmla="*/ 1 h 1"/>
                  <a:gd name="T8" fmla="*/ 2 w 2"/>
                  <a:gd name="T9" fmla="*/ 1 h 1"/>
                </a:gdLst>
                <a:ahLst/>
                <a:cxnLst>
                  <a:cxn ang="0">
                    <a:pos x="T0" y="T1"/>
                  </a:cxn>
                  <a:cxn ang="0">
                    <a:pos x="T2" y="T3"/>
                  </a:cxn>
                  <a:cxn ang="0">
                    <a:pos x="T4" y="T5"/>
                  </a:cxn>
                  <a:cxn ang="0">
                    <a:pos x="T6" y="T7"/>
                  </a:cxn>
                  <a:cxn ang="0">
                    <a:pos x="T8" y="T9"/>
                  </a:cxn>
                </a:cxnLst>
                <a:rect l="0" t="0" r="r" b="b"/>
                <a:pathLst>
                  <a:path w="2" h="1">
                    <a:moveTo>
                      <a:pt x="2" y="1"/>
                    </a:moveTo>
                    <a:lnTo>
                      <a:pt x="0" y="0"/>
                    </a:lnTo>
                    <a:lnTo>
                      <a:pt x="0" y="0"/>
                    </a:lnTo>
                    <a:lnTo>
                      <a:pt x="2" y="1"/>
                    </a:lnTo>
                    <a:lnTo>
                      <a:pt x="2" y="1"/>
                    </a:lnTo>
                    <a:close/>
                  </a:path>
                </a:pathLst>
              </a:custGeom>
              <a:solidFill>
                <a:srgbClr val="BCB7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168" name="Freeform 867"/>
              <p:cNvSpPr/>
              <p:nvPr/>
            </p:nvSpPr>
            <p:spPr bwMode="auto">
              <a:xfrm>
                <a:off x="5096" y="1271"/>
                <a:ext cx="2" cy="1"/>
              </a:xfrm>
              <a:custGeom>
                <a:avLst/>
                <a:gdLst>
                  <a:gd name="T0" fmla="*/ 2 w 2"/>
                  <a:gd name="T1" fmla="*/ 1 h 1"/>
                  <a:gd name="T2" fmla="*/ 0 w 2"/>
                  <a:gd name="T3" fmla="*/ 0 h 1"/>
                  <a:gd name="T4" fmla="*/ 0 w 2"/>
                  <a:gd name="T5" fmla="*/ 0 h 1"/>
                  <a:gd name="T6" fmla="*/ 1 w 2"/>
                  <a:gd name="T7" fmla="*/ 1 h 1"/>
                  <a:gd name="T8" fmla="*/ 2 w 2"/>
                  <a:gd name="T9" fmla="*/ 1 h 1"/>
                </a:gdLst>
                <a:ahLst/>
                <a:cxnLst>
                  <a:cxn ang="0">
                    <a:pos x="T0" y="T1"/>
                  </a:cxn>
                  <a:cxn ang="0">
                    <a:pos x="T2" y="T3"/>
                  </a:cxn>
                  <a:cxn ang="0">
                    <a:pos x="T4" y="T5"/>
                  </a:cxn>
                  <a:cxn ang="0">
                    <a:pos x="T6" y="T7"/>
                  </a:cxn>
                  <a:cxn ang="0">
                    <a:pos x="T8" y="T9"/>
                  </a:cxn>
                </a:cxnLst>
                <a:rect l="0" t="0" r="r" b="b"/>
                <a:pathLst>
                  <a:path w="2" h="1">
                    <a:moveTo>
                      <a:pt x="2" y="1"/>
                    </a:moveTo>
                    <a:lnTo>
                      <a:pt x="0" y="0"/>
                    </a:lnTo>
                    <a:lnTo>
                      <a:pt x="0" y="0"/>
                    </a:lnTo>
                    <a:lnTo>
                      <a:pt x="1" y="1"/>
                    </a:lnTo>
                    <a:lnTo>
                      <a:pt x="2" y="1"/>
                    </a:lnTo>
                    <a:close/>
                  </a:path>
                </a:pathLst>
              </a:custGeom>
              <a:solidFill>
                <a:srgbClr val="BCB7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169" name="Freeform 868"/>
              <p:cNvSpPr/>
              <p:nvPr/>
            </p:nvSpPr>
            <p:spPr bwMode="auto">
              <a:xfrm>
                <a:off x="5098" y="1263"/>
                <a:ext cx="3" cy="7"/>
              </a:xfrm>
              <a:custGeom>
                <a:avLst/>
                <a:gdLst>
                  <a:gd name="T0" fmla="*/ 3 w 3"/>
                  <a:gd name="T1" fmla="*/ 1 h 7"/>
                  <a:gd name="T2" fmla="*/ 1 w 3"/>
                  <a:gd name="T3" fmla="*/ 0 h 7"/>
                  <a:gd name="T4" fmla="*/ 0 w 3"/>
                  <a:gd name="T5" fmla="*/ 7 h 7"/>
                  <a:gd name="T6" fmla="*/ 1 w 3"/>
                  <a:gd name="T7" fmla="*/ 7 h 7"/>
                  <a:gd name="T8" fmla="*/ 3 w 3"/>
                  <a:gd name="T9" fmla="*/ 1 h 7"/>
                </a:gdLst>
                <a:ahLst/>
                <a:cxnLst>
                  <a:cxn ang="0">
                    <a:pos x="T0" y="T1"/>
                  </a:cxn>
                  <a:cxn ang="0">
                    <a:pos x="T2" y="T3"/>
                  </a:cxn>
                  <a:cxn ang="0">
                    <a:pos x="T4" y="T5"/>
                  </a:cxn>
                  <a:cxn ang="0">
                    <a:pos x="T6" y="T7"/>
                  </a:cxn>
                  <a:cxn ang="0">
                    <a:pos x="T8" y="T9"/>
                  </a:cxn>
                </a:cxnLst>
                <a:rect l="0" t="0" r="r" b="b"/>
                <a:pathLst>
                  <a:path w="3" h="7">
                    <a:moveTo>
                      <a:pt x="3" y="1"/>
                    </a:moveTo>
                    <a:cubicBezTo>
                      <a:pt x="1" y="0"/>
                      <a:pt x="1" y="0"/>
                      <a:pt x="1" y="0"/>
                    </a:cubicBezTo>
                    <a:cubicBezTo>
                      <a:pt x="0" y="2"/>
                      <a:pt x="0" y="4"/>
                      <a:pt x="0" y="7"/>
                    </a:cubicBezTo>
                    <a:cubicBezTo>
                      <a:pt x="1" y="7"/>
                      <a:pt x="1" y="7"/>
                      <a:pt x="1" y="7"/>
                    </a:cubicBezTo>
                    <a:cubicBezTo>
                      <a:pt x="2" y="5"/>
                      <a:pt x="2" y="3"/>
                      <a:pt x="3" y="1"/>
                    </a:cubicBezTo>
                    <a:close/>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170" name="Freeform 869"/>
              <p:cNvSpPr/>
              <p:nvPr/>
            </p:nvSpPr>
            <p:spPr bwMode="auto">
              <a:xfrm>
                <a:off x="5108" y="1248"/>
                <a:ext cx="2" cy="1"/>
              </a:xfrm>
              <a:custGeom>
                <a:avLst/>
                <a:gdLst>
                  <a:gd name="T0" fmla="*/ 2 w 2"/>
                  <a:gd name="T1" fmla="*/ 1 h 1"/>
                  <a:gd name="T2" fmla="*/ 0 w 2"/>
                  <a:gd name="T3" fmla="*/ 0 h 1"/>
                  <a:gd name="T4" fmla="*/ 0 w 2"/>
                  <a:gd name="T5" fmla="*/ 0 h 1"/>
                  <a:gd name="T6" fmla="*/ 0 w 2"/>
                  <a:gd name="T7" fmla="*/ 0 h 1"/>
                  <a:gd name="T8" fmla="*/ 1 w 2"/>
                  <a:gd name="T9" fmla="*/ 1 h 1"/>
                  <a:gd name="T10" fmla="*/ 1 w 2"/>
                  <a:gd name="T11" fmla="*/ 1 h 1"/>
                  <a:gd name="T12" fmla="*/ 2 w 2"/>
                  <a:gd name="T13" fmla="*/ 1 h 1"/>
                </a:gdLst>
                <a:ahLst/>
                <a:cxnLst>
                  <a:cxn ang="0">
                    <a:pos x="T0" y="T1"/>
                  </a:cxn>
                  <a:cxn ang="0">
                    <a:pos x="T2" y="T3"/>
                  </a:cxn>
                  <a:cxn ang="0">
                    <a:pos x="T4" y="T5"/>
                  </a:cxn>
                  <a:cxn ang="0">
                    <a:pos x="T6" y="T7"/>
                  </a:cxn>
                  <a:cxn ang="0">
                    <a:pos x="T8" y="T9"/>
                  </a:cxn>
                  <a:cxn ang="0">
                    <a:pos x="T10" y="T11"/>
                  </a:cxn>
                  <a:cxn ang="0">
                    <a:pos x="T12" y="T13"/>
                  </a:cxn>
                </a:cxnLst>
                <a:rect l="0" t="0" r="r" b="b"/>
                <a:pathLst>
                  <a:path w="2" h="1">
                    <a:moveTo>
                      <a:pt x="2" y="1"/>
                    </a:moveTo>
                    <a:lnTo>
                      <a:pt x="0" y="0"/>
                    </a:lnTo>
                    <a:lnTo>
                      <a:pt x="0" y="0"/>
                    </a:lnTo>
                    <a:lnTo>
                      <a:pt x="0" y="0"/>
                    </a:lnTo>
                    <a:lnTo>
                      <a:pt x="1" y="1"/>
                    </a:lnTo>
                    <a:lnTo>
                      <a:pt x="1" y="1"/>
                    </a:lnTo>
                    <a:lnTo>
                      <a:pt x="2" y="1"/>
                    </a:lnTo>
                    <a:close/>
                  </a:path>
                </a:pathLst>
              </a:custGeom>
              <a:solidFill>
                <a:srgbClr val="BCB7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171" name="Freeform 870"/>
              <p:cNvSpPr/>
              <p:nvPr/>
            </p:nvSpPr>
            <p:spPr bwMode="auto">
              <a:xfrm>
                <a:off x="5101" y="1252"/>
                <a:ext cx="6" cy="7"/>
              </a:xfrm>
              <a:custGeom>
                <a:avLst/>
                <a:gdLst>
                  <a:gd name="T0" fmla="*/ 6 w 6"/>
                  <a:gd name="T1" fmla="*/ 1 h 7"/>
                  <a:gd name="T2" fmla="*/ 4 w 6"/>
                  <a:gd name="T3" fmla="*/ 0 h 7"/>
                  <a:gd name="T4" fmla="*/ 2 w 6"/>
                  <a:gd name="T5" fmla="*/ 4 h 7"/>
                  <a:gd name="T6" fmla="*/ 0 w 6"/>
                  <a:gd name="T7" fmla="*/ 6 h 7"/>
                  <a:gd name="T8" fmla="*/ 2 w 6"/>
                  <a:gd name="T9" fmla="*/ 7 h 7"/>
                  <a:gd name="T10" fmla="*/ 3 w 6"/>
                  <a:gd name="T11" fmla="*/ 5 h 7"/>
                  <a:gd name="T12" fmla="*/ 6 w 6"/>
                  <a:gd name="T13" fmla="*/ 1 h 7"/>
                </a:gdLst>
                <a:ahLst/>
                <a:cxnLst>
                  <a:cxn ang="0">
                    <a:pos x="T0" y="T1"/>
                  </a:cxn>
                  <a:cxn ang="0">
                    <a:pos x="T2" y="T3"/>
                  </a:cxn>
                  <a:cxn ang="0">
                    <a:pos x="T4" y="T5"/>
                  </a:cxn>
                  <a:cxn ang="0">
                    <a:pos x="T6" y="T7"/>
                  </a:cxn>
                  <a:cxn ang="0">
                    <a:pos x="T8" y="T9"/>
                  </a:cxn>
                  <a:cxn ang="0">
                    <a:pos x="T10" y="T11"/>
                  </a:cxn>
                  <a:cxn ang="0">
                    <a:pos x="T12" y="T13"/>
                  </a:cxn>
                </a:cxnLst>
                <a:rect l="0" t="0" r="r" b="b"/>
                <a:pathLst>
                  <a:path w="6" h="7">
                    <a:moveTo>
                      <a:pt x="6" y="1"/>
                    </a:moveTo>
                    <a:cubicBezTo>
                      <a:pt x="4" y="0"/>
                      <a:pt x="4" y="0"/>
                      <a:pt x="4" y="0"/>
                    </a:cubicBezTo>
                    <a:cubicBezTo>
                      <a:pt x="4" y="1"/>
                      <a:pt x="3" y="3"/>
                      <a:pt x="2" y="4"/>
                    </a:cubicBezTo>
                    <a:cubicBezTo>
                      <a:pt x="1" y="5"/>
                      <a:pt x="1" y="6"/>
                      <a:pt x="0" y="6"/>
                    </a:cubicBezTo>
                    <a:cubicBezTo>
                      <a:pt x="2" y="7"/>
                      <a:pt x="2" y="7"/>
                      <a:pt x="2" y="7"/>
                    </a:cubicBezTo>
                    <a:cubicBezTo>
                      <a:pt x="2" y="7"/>
                      <a:pt x="3" y="6"/>
                      <a:pt x="3" y="5"/>
                    </a:cubicBezTo>
                    <a:cubicBezTo>
                      <a:pt x="4" y="4"/>
                      <a:pt x="5" y="2"/>
                      <a:pt x="6" y="1"/>
                    </a:cubicBezTo>
                    <a:close/>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172" name="Freeform 871"/>
              <p:cNvSpPr/>
              <p:nvPr/>
            </p:nvSpPr>
            <p:spPr bwMode="auto">
              <a:xfrm>
                <a:off x="5105" y="1251"/>
                <a:ext cx="2" cy="2"/>
              </a:xfrm>
              <a:custGeom>
                <a:avLst/>
                <a:gdLst>
                  <a:gd name="T0" fmla="*/ 2 w 2"/>
                  <a:gd name="T1" fmla="*/ 1 h 2"/>
                  <a:gd name="T2" fmla="*/ 0 w 2"/>
                  <a:gd name="T3" fmla="*/ 0 h 2"/>
                  <a:gd name="T4" fmla="*/ 0 w 2"/>
                  <a:gd name="T5" fmla="*/ 1 h 2"/>
                  <a:gd name="T6" fmla="*/ 2 w 2"/>
                  <a:gd name="T7" fmla="*/ 2 h 2"/>
                  <a:gd name="T8" fmla="*/ 2 w 2"/>
                  <a:gd name="T9" fmla="*/ 1 h 2"/>
                </a:gdLst>
                <a:ahLst/>
                <a:cxnLst>
                  <a:cxn ang="0">
                    <a:pos x="T0" y="T1"/>
                  </a:cxn>
                  <a:cxn ang="0">
                    <a:pos x="T2" y="T3"/>
                  </a:cxn>
                  <a:cxn ang="0">
                    <a:pos x="T4" y="T5"/>
                  </a:cxn>
                  <a:cxn ang="0">
                    <a:pos x="T6" y="T7"/>
                  </a:cxn>
                  <a:cxn ang="0">
                    <a:pos x="T8" y="T9"/>
                  </a:cxn>
                </a:cxnLst>
                <a:rect l="0" t="0" r="r" b="b"/>
                <a:pathLst>
                  <a:path w="2" h="2">
                    <a:moveTo>
                      <a:pt x="2" y="1"/>
                    </a:moveTo>
                    <a:lnTo>
                      <a:pt x="0" y="0"/>
                    </a:lnTo>
                    <a:lnTo>
                      <a:pt x="0" y="1"/>
                    </a:lnTo>
                    <a:lnTo>
                      <a:pt x="2" y="2"/>
                    </a:lnTo>
                    <a:lnTo>
                      <a:pt x="2" y="1"/>
                    </a:lnTo>
                    <a:close/>
                  </a:path>
                </a:pathLst>
              </a:custGeom>
              <a:solidFill>
                <a:srgbClr val="BCB7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173" name="Freeform 872"/>
              <p:cNvSpPr/>
              <p:nvPr/>
            </p:nvSpPr>
            <p:spPr bwMode="auto">
              <a:xfrm>
                <a:off x="5105" y="1248"/>
                <a:ext cx="4" cy="3"/>
              </a:xfrm>
              <a:custGeom>
                <a:avLst/>
                <a:gdLst>
                  <a:gd name="T0" fmla="*/ 4 w 4"/>
                  <a:gd name="T1" fmla="*/ 1 h 3"/>
                  <a:gd name="T2" fmla="*/ 3 w 4"/>
                  <a:gd name="T3" fmla="*/ 0 h 3"/>
                  <a:gd name="T4" fmla="*/ 0 w 4"/>
                  <a:gd name="T5" fmla="*/ 2 h 3"/>
                  <a:gd name="T6" fmla="*/ 2 w 4"/>
                  <a:gd name="T7" fmla="*/ 3 h 3"/>
                  <a:gd name="T8" fmla="*/ 4 w 4"/>
                  <a:gd name="T9" fmla="*/ 1 h 3"/>
                </a:gdLst>
                <a:ahLst/>
                <a:cxnLst>
                  <a:cxn ang="0">
                    <a:pos x="T0" y="T1"/>
                  </a:cxn>
                  <a:cxn ang="0">
                    <a:pos x="T2" y="T3"/>
                  </a:cxn>
                  <a:cxn ang="0">
                    <a:pos x="T4" y="T5"/>
                  </a:cxn>
                  <a:cxn ang="0">
                    <a:pos x="T6" y="T7"/>
                  </a:cxn>
                  <a:cxn ang="0">
                    <a:pos x="T8" y="T9"/>
                  </a:cxn>
                </a:cxnLst>
                <a:rect l="0" t="0" r="r" b="b"/>
                <a:pathLst>
                  <a:path w="4" h="3">
                    <a:moveTo>
                      <a:pt x="4" y="1"/>
                    </a:moveTo>
                    <a:lnTo>
                      <a:pt x="3" y="0"/>
                    </a:lnTo>
                    <a:lnTo>
                      <a:pt x="0" y="2"/>
                    </a:lnTo>
                    <a:lnTo>
                      <a:pt x="2" y="3"/>
                    </a:lnTo>
                    <a:lnTo>
                      <a:pt x="4" y="1"/>
                    </a:lnTo>
                    <a:close/>
                  </a:path>
                </a:pathLst>
              </a:custGeom>
              <a:solidFill>
                <a:srgbClr val="BCB7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174" name="Freeform 873"/>
              <p:cNvSpPr/>
              <p:nvPr/>
            </p:nvSpPr>
            <p:spPr bwMode="auto">
              <a:xfrm>
                <a:off x="5105" y="1250"/>
                <a:ext cx="2" cy="1"/>
              </a:xfrm>
              <a:custGeom>
                <a:avLst/>
                <a:gdLst>
                  <a:gd name="T0" fmla="*/ 2 w 2"/>
                  <a:gd name="T1" fmla="*/ 1 h 1"/>
                  <a:gd name="T2" fmla="*/ 0 w 2"/>
                  <a:gd name="T3" fmla="*/ 0 h 1"/>
                  <a:gd name="T4" fmla="*/ 0 w 2"/>
                  <a:gd name="T5" fmla="*/ 0 h 1"/>
                  <a:gd name="T6" fmla="*/ 2 w 2"/>
                  <a:gd name="T7" fmla="*/ 1 h 1"/>
                  <a:gd name="T8" fmla="*/ 2 w 2"/>
                  <a:gd name="T9" fmla="*/ 1 h 1"/>
                </a:gdLst>
                <a:ahLst/>
                <a:cxnLst>
                  <a:cxn ang="0">
                    <a:pos x="T0" y="T1"/>
                  </a:cxn>
                  <a:cxn ang="0">
                    <a:pos x="T2" y="T3"/>
                  </a:cxn>
                  <a:cxn ang="0">
                    <a:pos x="T4" y="T5"/>
                  </a:cxn>
                  <a:cxn ang="0">
                    <a:pos x="T6" y="T7"/>
                  </a:cxn>
                  <a:cxn ang="0">
                    <a:pos x="T8" y="T9"/>
                  </a:cxn>
                </a:cxnLst>
                <a:rect l="0" t="0" r="r" b="b"/>
                <a:pathLst>
                  <a:path w="2" h="1">
                    <a:moveTo>
                      <a:pt x="2" y="1"/>
                    </a:moveTo>
                    <a:lnTo>
                      <a:pt x="0" y="0"/>
                    </a:lnTo>
                    <a:lnTo>
                      <a:pt x="0" y="0"/>
                    </a:lnTo>
                    <a:lnTo>
                      <a:pt x="2" y="1"/>
                    </a:lnTo>
                    <a:lnTo>
                      <a:pt x="2" y="1"/>
                    </a:lnTo>
                    <a:close/>
                  </a:path>
                </a:pathLst>
              </a:custGeom>
              <a:solidFill>
                <a:srgbClr val="BCB7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175" name="Freeform 874"/>
              <p:cNvSpPr/>
              <p:nvPr/>
            </p:nvSpPr>
            <p:spPr bwMode="auto">
              <a:xfrm>
                <a:off x="5105" y="1250"/>
                <a:ext cx="2" cy="1"/>
              </a:xfrm>
              <a:custGeom>
                <a:avLst/>
                <a:gdLst>
                  <a:gd name="T0" fmla="*/ 2 w 2"/>
                  <a:gd name="T1" fmla="*/ 1 h 1"/>
                  <a:gd name="T2" fmla="*/ 0 w 2"/>
                  <a:gd name="T3" fmla="*/ 0 h 1"/>
                  <a:gd name="T4" fmla="*/ 0 w 2"/>
                  <a:gd name="T5" fmla="*/ 0 h 1"/>
                  <a:gd name="T6" fmla="*/ 2 w 2"/>
                  <a:gd name="T7" fmla="*/ 1 h 1"/>
                  <a:gd name="T8" fmla="*/ 2 w 2"/>
                  <a:gd name="T9" fmla="*/ 1 h 1"/>
                </a:gdLst>
                <a:ahLst/>
                <a:cxnLst>
                  <a:cxn ang="0">
                    <a:pos x="T0" y="T1"/>
                  </a:cxn>
                  <a:cxn ang="0">
                    <a:pos x="T2" y="T3"/>
                  </a:cxn>
                  <a:cxn ang="0">
                    <a:pos x="T4" y="T5"/>
                  </a:cxn>
                  <a:cxn ang="0">
                    <a:pos x="T6" y="T7"/>
                  </a:cxn>
                  <a:cxn ang="0">
                    <a:pos x="T8" y="T9"/>
                  </a:cxn>
                </a:cxnLst>
                <a:rect l="0" t="0" r="r" b="b"/>
                <a:pathLst>
                  <a:path w="2" h="1">
                    <a:moveTo>
                      <a:pt x="2" y="1"/>
                    </a:moveTo>
                    <a:lnTo>
                      <a:pt x="0" y="0"/>
                    </a:lnTo>
                    <a:lnTo>
                      <a:pt x="0" y="0"/>
                    </a:lnTo>
                    <a:lnTo>
                      <a:pt x="2" y="1"/>
                    </a:lnTo>
                    <a:lnTo>
                      <a:pt x="2" y="1"/>
                    </a:lnTo>
                    <a:close/>
                  </a:path>
                </a:pathLst>
              </a:custGeom>
              <a:solidFill>
                <a:srgbClr val="BCB7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176" name="Freeform 875"/>
              <p:cNvSpPr/>
              <p:nvPr/>
            </p:nvSpPr>
            <p:spPr bwMode="auto">
              <a:xfrm>
                <a:off x="5105" y="1250"/>
                <a:ext cx="2" cy="2"/>
              </a:xfrm>
              <a:custGeom>
                <a:avLst/>
                <a:gdLst>
                  <a:gd name="T0" fmla="*/ 2 w 2"/>
                  <a:gd name="T1" fmla="*/ 1 h 2"/>
                  <a:gd name="T2" fmla="*/ 0 w 2"/>
                  <a:gd name="T3" fmla="*/ 0 h 2"/>
                  <a:gd name="T4" fmla="*/ 0 w 2"/>
                  <a:gd name="T5" fmla="*/ 1 h 2"/>
                  <a:gd name="T6" fmla="*/ 2 w 2"/>
                  <a:gd name="T7" fmla="*/ 2 h 2"/>
                  <a:gd name="T8" fmla="*/ 2 w 2"/>
                  <a:gd name="T9" fmla="*/ 1 h 2"/>
                </a:gdLst>
                <a:ahLst/>
                <a:cxnLst>
                  <a:cxn ang="0">
                    <a:pos x="T0" y="T1"/>
                  </a:cxn>
                  <a:cxn ang="0">
                    <a:pos x="T2" y="T3"/>
                  </a:cxn>
                  <a:cxn ang="0">
                    <a:pos x="T4" y="T5"/>
                  </a:cxn>
                  <a:cxn ang="0">
                    <a:pos x="T6" y="T7"/>
                  </a:cxn>
                  <a:cxn ang="0">
                    <a:pos x="T8" y="T9"/>
                  </a:cxn>
                </a:cxnLst>
                <a:rect l="0" t="0" r="r" b="b"/>
                <a:pathLst>
                  <a:path w="2" h="2">
                    <a:moveTo>
                      <a:pt x="2" y="1"/>
                    </a:moveTo>
                    <a:lnTo>
                      <a:pt x="0" y="0"/>
                    </a:lnTo>
                    <a:lnTo>
                      <a:pt x="0" y="1"/>
                    </a:lnTo>
                    <a:lnTo>
                      <a:pt x="2" y="2"/>
                    </a:lnTo>
                    <a:lnTo>
                      <a:pt x="2" y="1"/>
                    </a:lnTo>
                    <a:close/>
                  </a:path>
                </a:pathLst>
              </a:custGeom>
              <a:solidFill>
                <a:srgbClr val="BCB7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177" name="Freeform 876"/>
              <p:cNvSpPr/>
              <p:nvPr/>
            </p:nvSpPr>
            <p:spPr bwMode="auto">
              <a:xfrm>
                <a:off x="5100" y="1258"/>
                <a:ext cx="3" cy="1"/>
              </a:xfrm>
              <a:custGeom>
                <a:avLst/>
                <a:gdLst>
                  <a:gd name="T0" fmla="*/ 3 w 3"/>
                  <a:gd name="T1" fmla="*/ 1 h 1"/>
                  <a:gd name="T2" fmla="*/ 1 w 3"/>
                  <a:gd name="T3" fmla="*/ 0 h 1"/>
                  <a:gd name="T4" fmla="*/ 0 w 3"/>
                  <a:gd name="T5" fmla="*/ 0 h 1"/>
                  <a:gd name="T6" fmla="*/ 2 w 3"/>
                  <a:gd name="T7" fmla="*/ 1 h 1"/>
                  <a:gd name="T8" fmla="*/ 3 w 3"/>
                  <a:gd name="T9" fmla="*/ 1 h 1"/>
                </a:gdLst>
                <a:ahLst/>
                <a:cxnLst>
                  <a:cxn ang="0">
                    <a:pos x="T0" y="T1"/>
                  </a:cxn>
                  <a:cxn ang="0">
                    <a:pos x="T2" y="T3"/>
                  </a:cxn>
                  <a:cxn ang="0">
                    <a:pos x="T4" y="T5"/>
                  </a:cxn>
                  <a:cxn ang="0">
                    <a:pos x="T6" y="T7"/>
                  </a:cxn>
                  <a:cxn ang="0">
                    <a:pos x="T8" y="T9"/>
                  </a:cxn>
                </a:cxnLst>
                <a:rect l="0" t="0" r="r" b="b"/>
                <a:pathLst>
                  <a:path w="3" h="1">
                    <a:moveTo>
                      <a:pt x="3" y="1"/>
                    </a:moveTo>
                    <a:lnTo>
                      <a:pt x="1" y="0"/>
                    </a:lnTo>
                    <a:lnTo>
                      <a:pt x="0" y="0"/>
                    </a:lnTo>
                    <a:lnTo>
                      <a:pt x="2" y="1"/>
                    </a:lnTo>
                    <a:lnTo>
                      <a:pt x="3" y="1"/>
                    </a:lnTo>
                    <a:close/>
                  </a:path>
                </a:pathLst>
              </a:custGeom>
              <a:solidFill>
                <a:srgbClr val="BCB7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178" name="Freeform 877"/>
              <p:cNvSpPr/>
              <p:nvPr/>
            </p:nvSpPr>
            <p:spPr bwMode="auto">
              <a:xfrm>
                <a:off x="5098" y="1262"/>
                <a:ext cx="2" cy="1"/>
              </a:xfrm>
              <a:custGeom>
                <a:avLst/>
                <a:gdLst>
                  <a:gd name="T0" fmla="*/ 2 w 2"/>
                  <a:gd name="T1" fmla="*/ 1 h 1"/>
                  <a:gd name="T2" fmla="*/ 0 w 2"/>
                  <a:gd name="T3" fmla="*/ 0 h 1"/>
                  <a:gd name="T4" fmla="*/ 0 w 2"/>
                  <a:gd name="T5" fmla="*/ 0 h 1"/>
                  <a:gd name="T6" fmla="*/ 2 w 2"/>
                  <a:gd name="T7" fmla="*/ 1 h 1"/>
                  <a:gd name="T8" fmla="*/ 2 w 2"/>
                  <a:gd name="T9" fmla="*/ 1 h 1"/>
                </a:gdLst>
                <a:ahLst/>
                <a:cxnLst>
                  <a:cxn ang="0">
                    <a:pos x="T0" y="T1"/>
                  </a:cxn>
                  <a:cxn ang="0">
                    <a:pos x="T2" y="T3"/>
                  </a:cxn>
                  <a:cxn ang="0">
                    <a:pos x="T4" y="T5"/>
                  </a:cxn>
                  <a:cxn ang="0">
                    <a:pos x="T6" y="T7"/>
                  </a:cxn>
                  <a:cxn ang="0">
                    <a:pos x="T8" y="T9"/>
                  </a:cxn>
                </a:cxnLst>
                <a:rect l="0" t="0" r="r" b="b"/>
                <a:pathLst>
                  <a:path w="2" h="1">
                    <a:moveTo>
                      <a:pt x="2" y="1"/>
                    </a:moveTo>
                    <a:lnTo>
                      <a:pt x="0" y="0"/>
                    </a:lnTo>
                    <a:lnTo>
                      <a:pt x="0" y="0"/>
                    </a:lnTo>
                    <a:lnTo>
                      <a:pt x="2" y="1"/>
                    </a:lnTo>
                    <a:lnTo>
                      <a:pt x="2" y="1"/>
                    </a:lnTo>
                    <a:close/>
                  </a:path>
                </a:pathLst>
              </a:custGeom>
              <a:solidFill>
                <a:srgbClr val="BCB7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179" name="Freeform 878"/>
              <p:cNvSpPr/>
              <p:nvPr/>
            </p:nvSpPr>
            <p:spPr bwMode="auto">
              <a:xfrm>
                <a:off x="5098" y="1262"/>
                <a:ext cx="2" cy="1"/>
              </a:xfrm>
              <a:custGeom>
                <a:avLst/>
                <a:gdLst>
                  <a:gd name="T0" fmla="*/ 2 w 2"/>
                  <a:gd name="T1" fmla="*/ 1 h 1"/>
                  <a:gd name="T2" fmla="*/ 0 w 2"/>
                  <a:gd name="T3" fmla="*/ 0 h 1"/>
                  <a:gd name="T4" fmla="*/ 0 w 2"/>
                  <a:gd name="T5" fmla="*/ 1 h 1"/>
                  <a:gd name="T6" fmla="*/ 2 w 2"/>
                  <a:gd name="T7" fmla="*/ 1 h 1"/>
                  <a:gd name="T8" fmla="*/ 2 w 2"/>
                  <a:gd name="T9" fmla="*/ 1 h 1"/>
                </a:gdLst>
                <a:ahLst/>
                <a:cxnLst>
                  <a:cxn ang="0">
                    <a:pos x="T0" y="T1"/>
                  </a:cxn>
                  <a:cxn ang="0">
                    <a:pos x="T2" y="T3"/>
                  </a:cxn>
                  <a:cxn ang="0">
                    <a:pos x="T4" y="T5"/>
                  </a:cxn>
                  <a:cxn ang="0">
                    <a:pos x="T6" y="T7"/>
                  </a:cxn>
                  <a:cxn ang="0">
                    <a:pos x="T8" y="T9"/>
                  </a:cxn>
                </a:cxnLst>
                <a:rect l="0" t="0" r="r" b="b"/>
                <a:pathLst>
                  <a:path w="2" h="1">
                    <a:moveTo>
                      <a:pt x="2" y="1"/>
                    </a:moveTo>
                    <a:lnTo>
                      <a:pt x="0" y="0"/>
                    </a:lnTo>
                    <a:lnTo>
                      <a:pt x="0" y="1"/>
                    </a:lnTo>
                    <a:lnTo>
                      <a:pt x="2" y="1"/>
                    </a:lnTo>
                    <a:lnTo>
                      <a:pt x="2" y="1"/>
                    </a:lnTo>
                    <a:close/>
                  </a:path>
                </a:pathLst>
              </a:custGeom>
              <a:solidFill>
                <a:srgbClr val="BCB7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180" name="Freeform 879"/>
              <p:cNvSpPr/>
              <p:nvPr/>
            </p:nvSpPr>
            <p:spPr bwMode="auto">
              <a:xfrm>
                <a:off x="5098" y="1259"/>
                <a:ext cx="3" cy="4"/>
              </a:xfrm>
              <a:custGeom>
                <a:avLst/>
                <a:gdLst>
                  <a:gd name="T0" fmla="*/ 3 w 3"/>
                  <a:gd name="T1" fmla="*/ 1 h 4"/>
                  <a:gd name="T2" fmla="*/ 1 w 3"/>
                  <a:gd name="T3" fmla="*/ 0 h 4"/>
                  <a:gd name="T4" fmla="*/ 0 w 3"/>
                  <a:gd name="T5" fmla="*/ 3 h 4"/>
                  <a:gd name="T6" fmla="*/ 2 w 3"/>
                  <a:gd name="T7" fmla="*/ 4 h 4"/>
                  <a:gd name="T8" fmla="*/ 3 w 3"/>
                  <a:gd name="T9" fmla="*/ 1 h 4"/>
                </a:gdLst>
                <a:ahLst/>
                <a:cxnLst>
                  <a:cxn ang="0">
                    <a:pos x="T0" y="T1"/>
                  </a:cxn>
                  <a:cxn ang="0">
                    <a:pos x="T2" y="T3"/>
                  </a:cxn>
                  <a:cxn ang="0">
                    <a:pos x="T4" y="T5"/>
                  </a:cxn>
                  <a:cxn ang="0">
                    <a:pos x="T6" y="T7"/>
                  </a:cxn>
                  <a:cxn ang="0">
                    <a:pos x="T8" y="T9"/>
                  </a:cxn>
                </a:cxnLst>
                <a:rect l="0" t="0" r="r" b="b"/>
                <a:pathLst>
                  <a:path w="3" h="4">
                    <a:moveTo>
                      <a:pt x="3" y="1"/>
                    </a:moveTo>
                    <a:lnTo>
                      <a:pt x="1" y="0"/>
                    </a:lnTo>
                    <a:lnTo>
                      <a:pt x="0" y="3"/>
                    </a:lnTo>
                    <a:lnTo>
                      <a:pt x="2" y="4"/>
                    </a:lnTo>
                    <a:lnTo>
                      <a:pt x="3" y="1"/>
                    </a:lnTo>
                    <a:close/>
                  </a:path>
                </a:pathLst>
              </a:custGeom>
              <a:solidFill>
                <a:srgbClr val="BCB7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181" name="Freeform 880"/>
              <p:cNvSpPr/>
              <p:nvPr/>
            </p:nvSpPr>
            <p:spPr bwMode="auto">
              <a:xfrm>
                <a:off x="5097" y="1244"/>
                <a:ext cx="32" cy="41"/>
              </a:xfrm>
              <a:custGeom>
                <a:avLst/>
                <a:gdLst>
                  <a:gd name="T0" fmla="*/ 19 w 32"/>
                  <a:gd name="T1" fmla="*/ 1 h 41"/>
                  <a:gd name="T2" fmla="*/ 16 w 32"/>
                  <a:gd name="T3" fmla="*/ 4 h 41"/>
                  <a:gd name="T4" fmla="*/ 13 w 32"/>
                  <a:gd name="T5" fmla="*/ 5 h 41"/>
                  <a:gd name="T6" fmla="*/ 12 w 32"/>
                  <a:gd name="T7" fmla="*/ 5 h 41"/>
                  <a:gd name="T8" fmla="*/ 10 w 32"/>
                  <a:gd name="T9" fmla="*/ 8 h 41"/>
                  <a:gd name="T10" fmla="*/ 7 w 32"/>
                  <a:gd name="T11" fmla="*/ 13 h 41"/>
                  <a:gd name="T12" fmla="*/ 5 w 32"/>
                  <a:gd name="T13" fmla="*/ 15 h 41"/>
                  <a:gd name="T14" fmla="*/ 4 w 32"/>
                  <a:gd name="T15" fmla="*/ 16 h 41"/>
                  <a:gd name="T16" fmla="*/ 3 w 32"/>
                  <a:gd name="T17" fmla="*/ 19 h 41"/>
                  <a:gd name="T18" fmla="*/ 2 w 32"/>
                  <a:gd name="T19" fmla="*/ 26 h 41"/>
                  <a:gd name="T20" fmla="*/ 0 w 32"/>
                  <a:gd name="T21" fmla="*/ 28 h 41"/>
                  <a:gd name="T22" fmla="*/ 1 w 32"/>
                  <a:gd name="T23" fmla="*/ 31 h 41"/>
                  <a:gd name="T24" fmla="*/ 4 w 32"/>
                  <a:gd name="T25" fmla="*/ 35 h 41"/>
                  <a:gd name="T26" fmla="*/ 3 w 32"/>
                  <a:gd name="T27" fmla="*/ 38 h 41"/>
                  <a:gd name="T28" fmla="*/ 5 w 32"/>
                  <a:gd name="T29" fmla="*/ 39 h 41"/>
                  <a:gd name="T30" fmla="*/ 6 w 32"/>
                  <a:gd name="T31" fmla="*/ 37 h 41"/>
                  <a:gd name="T32" fmla="*/ 10 w 32"/>
                  <a:gd name="T33" fmla="*/ 40 h 41"/>
                  <a:gd name="T34" fmla="*/ 13 w 32"/>
                  <a:gd name="T35" fmla="*/ 40 h 41"/>
                  <a:gd name="T36" fmla="*/ 14 w 32"/>
                  <a:gd name="T37" fmla="*/ 39 h 41"/>
                  <a:gd name="T38" fmla="*/ 17 w 32"/>
                  <a:gd name="T39" fmla="*/ 36 h 41"/>
                  <a:gd name="T40" fmla="*/ 20 w 32"/>
                  <a:gd name="T41" fmla="*/ 35 h 41"/>
                  <a:gd name="T42" fmla="*/ 20 w 32"/>
                  <a:gd name="T43" fmla="*/ 35 h 41"/>
                  <a:gd name="T44" fmla="*/ 23 w 32"/>
                  <a:gd name="T45" fmla="*/ 32 h 41"/>
                  <a:gd name="T46" fmla="*/ 26 w 32"/>
                  <a:gd name="T47" fmla="*/ 27 h 41"/>
                  <a:gd name="T48" fmla="*/ 28 w 32"/>
                  <a:gd name="T49" fmla="*/ 25 h 41"/>
                  <a:gd name="T50" fmla="*/ 29 w 32"/>
                  <a:gd name="T51" fmla="*/ 25 h 41"/>
                  <a:gd name="T52" fmla="*/ 30 w 32"/>
                  <a:gd name="T53" fmla="*/ 21 h 41"/>
                  <a:gd name="T54" fmla="*/ 31 w 32"/>
                  <a:gd name="T55" fmla="*/ 14 h 41"/>
                  <a:gd name="T56" fmla="*/ 32 w 32"/>
                  <a:gd name="T57" fmla="*/ 12 h 41"/>
                  <a:gd name="T58" fmla="*/ 32 w 32"/>
                  <a:gd name="T59" fmla="*/ 9 h 41"/>
                  <a:gd name="T60" fmla="*/ 29 w 32"/>
                  <a:gd name="T61" fmla="*/ 5 h 41"/>
                  <a:gd name="T62" fmla="*/ 30 w 32"/>
                  <a:gd name="T63" fmla="*/ 2 h 41"/>
                  <a:gd name="T64" fmla="*/ 28 w 32"/>
                  <a:gd name="T65" fmla="*/ 1 h 41"/>
                  <a:gd name="T66" fmla="*/ 27 w 32"/>
                  <a:gd name="T67" fmla="*/ 3 h 41"/>
                  <a:gd name="T68" fmla="*/ 22 w 32"/>
                  <a:gd name="T69" fmla="*/ 0 h 41"/>
                  <a:gd name="T70" fmla="*/ 20 w 32"/>
                  <a:gd name="T71"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2" h="41">
                    <a:moveTo>
                      <a:pt x="20" y="0"/>
                    </a:moveTo>
                    <a:cubicBezTo>
                      <a:pt x="19" y="1"/>
                      <a:pt x="19" y="1"/>
                      <a:pt x="19" y="1"/>
                    </a:cubicBezTo>
                    <a:cubicBezTo>
                      <a:pt x="19" y="3"/>
                      <a:pt x="19" y="3"/>
                      <a:pt x="19" y="3"/>
                    </a:cubicBezTo>
                    <a:cubicBezTo>
                      <a:pt x="18" y="3"/>
                      <a:pt x="17" y="3"/>
                      <a:pt x="16" y="4"/>
                    </a:cubicBezTo>
                    <a:cubicBezTo>
                      <a:pt x="15" y="4"/>
                      <a:pt x="14" y="5"/>
                      <a:pt x="13" y="6"/>
                    </a:cubicBezTo>
                    <a:cubicBezTo>
                      <a:pt x="13" y="5"/>
                      <a:pt x="13" y="5"/>
                      <a:pt x="13" y="5"/>
                    </a:cubicBezTo>
                    <a:cubicBezTo>
                      <a:pt x="12" y="5"/>
                      <a:pt x="12" y="5"/>
                      <a:pt x="12" y="5"/>
                    </a:cubicBezTo>
                    <a:cubicBezTo>
                      <a:pt x="12" y="5"/>
                      <a:pt x="12" y="5"/>
                      <a:pt x="12" y="5"/>
                    </a:cubicBezTo>
                    <a:cubicBezTo>
                      <a:pt x="10" y="7"/>
                      <a:pt x="10" y="7"/>
                      <a:pt x="10" y="7"/>
                    </a:cubicBezTo>
                    <a:cubicBezTo>
                      <a:pt x="10" y="8"/>
                      <a:pt x="10" y="8"/>
                      <a:pt x="10" y="8"/>
                    </a:cubicBezTo>
                    <a:cubicBezTo>
                      <a:pt x="10" y="9"/>
                      <a:pt x="10" y="9"/>
                      <a:pt x="10" y="9"/>
                    </a:cubicBezTo>
                    <a:cubicBezTo>
                      <a:pt x="9" y="10"/>
                      <a:pt x="8" y="12"/>
                      <a:pt x="7" y="13"/>
                    </a:cubicBezTo>
                    <a:cubicBezTo>
                      <a:pt x="7" y="14"/>
                      <a:pt x="6" y="15"/>
                      <a:pt x="6" y="15"/>
                    </a:cubicBezTo>
                    <a:cubicBezTo>
                      <a:pt x="5" y="15"/>
                      <a:pt x="5" y="15"/>
                      <a:pt x="5" y="15"/>
                    </a:cubicBezTo>
                    <a:cubicBezTo>
                      <a:pt x="4" y="15"/>
                      <a:pt x="4" y="15"/>
                      <a:pt x="4" y="15"/>
                    </a:cubicBezTo>
                    <a:cubicBezTo>
                      <a:pt x="4" y="16"/>
                      <a:pt x="4" y="16"/>
                      <a:pt x="4" y="16"/>
                    </a:cubicBezTo>
                    <a:cubicBezTo>
                      <a:pt x="3" y="19"/>
                      <a:pt x="3" y="19"/>
                      <a:pt x="3" y="19"/>
                    </a:cubicBezTo>
                    <a:cubicBezTo>
                      <a:pt x="2" y="19"/>
                      <a:pt x="2" y="19"/>
                      <a:pt x="3" y="19"/>
                    </a:cubicBezTo>
                    <a:cubicBezTo>
                      <a:pt x="4" y="20"/>
                      <a:pt x="4" y="20"/>
                      <a:pt x="4" y="20"/>
                    </a:cubicBezTo>
                    <a:cubicBezTo>
                      <a:pt x="3" y="22"/>
                      <a:pt x="3" y="24"/>
                      <a:pt x="2" y="26"/>
                    </a:cubicBezTo>
                    <a:cubicBezTo>
                      <a:pt x="1" y="27"/>
                      <a:pt x="1" y="27"/>
                      <a:pt x="1" y="27"/>
                    </a:cubicBezTo>
                    <a:cubicBezTo>
                      <a:pt x="0" y="28"/>
                      <a:pt x="0" y="28"/>
                      <a:pt x="0" y="28"/>
                    </a:cubicBezTo>
                    <a:cubicBezTo>
                      <a:pt x="0" y="31"/>
                      <a:pt x="0" y="31"/>
                      <a:pt x="0" y="31"/>
                    </a:cubicBezTo>
                    <a:cubicBezTo>
                      <a:pt x="1" y="31"/>
                      <a:pt x="1" y="31"/>
                      <a:pt x="1" y="31"/>
                    </a:cubicBezTo>
                    <a:cubicBezTo>
                      <a:pt x="2" y="30"/>
                      <a:pt x="2" y="30"/>
                      <a:pt x="2" y="30"/>
                    </a:cubicBezTo>
                    <a:cubicBezTo>
                      <a:pt x="3" y="32"/>
                      <a:pt x="3" y="34"/>
                      <a:pt x="4" y="35"/>
                    </a:cubicBezTo>
                    <a:cubicBezTo>
                      <a:pt x="3" y="37"/>
                      <a:pt x="3" y="37"/>
                      <a:pt x="3" y="37"/>
                    </a:cubicBezTo>
                    <a:cubicBezTo>
                      <a:pt x="3" y="37"/>
                      <a:pt x="3" y="38"/>
                      <a:pt x="3" y="38"/>
                    </a:cubicBezTo>
                    <a:cubicBezTo>
                      <a:pt x="4" y="39"/>
                      <a:pt x="4" y="39"/>
                      <a:pt x="4" y="39"/>
                    </a:cubicBezTo>
                    <a:cubicBezTo>
                      <a:pt x="5" y="39"/>
                      <a:pt x="5" y="39"/>
                      <a:pt x="5" y="39"/>
                    </a:cubicBezTo>
                    <a:cubicBezTo>
                      <a:pt x="5" y="39"/>
                      <a:pt x="5" y="39"/>
                      <a:pt x="5" y="39"/>
                    </a:cubicBezTo>
                    <a:cubicBezTo>
                      <a:pt x="6" y="37"/>
                      <a:pt x="6" y="37"/>
                      <a:pt x="6" y="37"/>
                    </a:cubicBezTo>
                    <a:cubicBezTo>
                      <a:pt x="7" y="38"/>
                      <a:pt x="9" y="38"/>
                      <a:pt x="11" y="38"/>
                    </a:cubicBezTo>
                    <a:cubicBezTo>
                      <a:pt x="10" y="40"/>
                      <a:pt x="10" y="40"/>
                      <a:pt x="10" y="40"/>
                    </a:cubicBezTo>
                    <a:cubicBezTo>
                      <a:pt x="10" y="40"/>
                      <a:pt x="10" y="41"/>
                      <a:pt x="11" y="41"/>
                    </a:cubicBezTo>
                    <a:cubicBezTo>
                      <a:pt x="13" y="40"/>
                      <a:pt x="13" y="40"/>
                      <a:pt x="13" y="40"/>
                    </a:cubicBezTo>
                    <a:cubicBezTo>
                      <a:pt x="13" y="40"/>
                      <a:pt x="13" y="40"/>
                      <a:pt x="13" y="40"/>
                    </a:cubicBezTo>
                    <a:cubicBezTo>
                      <a:pt x="14" y="39"/>
                      <a:pt x="14" y="39"/>
                      <a:pt x="14" y="39"/>
                    </a:cubicBezTo>
                    <a:cubicBezTo>
                      <a:pt x="14" y="38"/>
                      <a:pt x="14" y="38"/>
                      <a:pt x="14" y="38"/>
                    </a:cubicBezTo>
                    <a:cubicBezTo>
                      <a:pt x="15" y="37"/>
                      <a:pt x="16" y="37"/>
                      <a:pt x="17" y="36"/>
                    </a:cubicBezTo>
                    <a:cubicBezTo>
                      <a:pt x="17" y="36"/>
                      <a:pt x="18" y="35"/>
                      <a:pt x="19" y="34"/>
                    </a:cubicBezTo>
                    <a:cubicBezTo>
                      <a:pt x="20" y="35"/>
                      <a:pt x="20" y="35"/>
                      <a:pt x="20" y="35"/>
                    </a:cubicBezTo>
                    <a:cubicBezTo>
                      <a:pt x="20" y="36"/>
                      <a:pt x="20" y="36"/>
                      <a:pt x="20" y="36"/>
                    </a:cubicBezTo>
                    <a:cubicBezTo>
                      <a:pt x="20" y="35"/>
                      <a:pt x="20" y="35"/>
                      <a:pt x="20" y="35"/>
                    </a:cubicBezTo>
                    <a:cubicBezTo>
                      <a:pt x="23" y="33"/>
                      <a:pt x="23" y="33"/>
                      <a:pt x="23" y="33"/>
                    </a:cubicBezTo>
                    <a:cubicBezTo>
                      <a:pt x="23" y="32"/>
                      <a:pt x="23" y="32"/>
                      <a:pt x="23" y="32"/>
                    </a:cubicBezTo>
                    <a:cubicBezTo>
                      <a:pt x="23" y="31"/>
                      <a:pt x="23" y="31"/>
                      <a:pt x="23" y="31"/>
                    </a:cubicBezTo>
                    <a:cubicBezTo>
                      <a:pt x="24" y="30"/>
                      <a:pt x="25" y="29"/>
                      <a:pt x="26" y="27"/>
                    </a:cubicBezTo>
                    <a:cubicBezTo>
                      <a:pt x="26" y="27"/>
                      <a:pt x="27" y="26"/>
                      <a:pt x="27" y="25"/>
                    </a:cubicBezTo>
                    <a:cubicBezTo>
                      <a:pt x="28" y="25"/>
                      <a:pt x="28" y="25"/>
                      <a:pt x="28" y="25"/>
                    </a:cubicBezTo>
                    <a:cubicBezTo>
                      <a:pt x="28" y="25"/>
                      <a:pt x="28" y="25"/>
                      <a:pt x="28" y="25"/>
                    </a:cubicBezTo>
                    <a:cubicBezTo>
                      <a:pt x="29" y="25"/>
                      <a:pt x="29" y="25"/>
                      <a:pt x="29" y="25"/>
                    </a:cubicBezTo>
                    <a:cubicBezTo>
                      <a:pt x="30" y="22"/>
                      <a:pt x="30" y="22"/>
                      <a:pt x="30" y="22"/>
                    </a:cubicBezTo>
                    <a:cubicBezTo>
                      <a:pt x="30" y="21"/>
                      <a:pt x="30" y="21"/>
                      <a:pt x="30" y="21"/>
                    </a:cubicBezTo>
                    <a:cubicBezTo>
                      <a:pt x="29" y="21"/>
                      <a:pt x="29" y="21"/>
                      <a:pt x="29" y="21"/>
                    </a:cubicBezTo>
                    <a:cubicBezTo>
                      <a:pt x="30" y="18"/>
                      <a:pt x="30" y="16"/>
                      <a:pt x="31" y="14"/>
                    </a:cubicBezTo>
                    <a:cubicBezTo>
                      <a:pt x="32" y="13"/>
                      <a:pt x="32" y="13"/>
                      <a:pt x="32" y="13"/>
                    </a:cubicBezTo>
                    <a:cubicBezTo>
                      <a:pt x="32" y="13"/>
                      <a:pt x="32" y="12"/>
                      <a:pt x="32" y="12"/>
                    </a:cubicBezTo>
                    <a:cubicBezTo>
                      <a:pt x="32" y="9"/>
                      <a:pt x="32" y="9"/>
                      <a:pt x="32" y="9"/>
                    </a:cubicBezTo>
                    <a:cubicBezTo>
                      <a:pt x="32" y="9"/>
                      <a:pt x="32" y="9"/>
                      <a:pt x="32" y="9"/>
                    </a:cubicBezTo>
                    <a:cubicBezTo>
                      <a:pt x="31" y="10"/>
                      <a:pt x="31" y="10"/>
                      <a:pt x="31" y="10"/>
                    </a:cubicBezTo>
                    <a:cubicBezTo>
                      <a:pt x="30" y="8"/>
                      <a:pt x="30" y="6"/>
                      <a:pt x="29" y="5"/>
                    </a:cubicBezTo>
                    <a:cubicBezTo>
                      <a:pt x="30" y="3"/>
                      <a:pt x="30" y="3"/>
                      <a:pt x="30" y="3"/>
                    </a:cubicBezTo>
                    <a:cubicBezTo>
                      <a:pt x="30" y="3"/>
                      <a:pt x="30" y="3"/>
                      <a:pt x="30" y="2"/>
                    </a:cubicBezTo>
                    <a:cubicBezTo>
                      <a:pt x="28" y="1"/>
                      <a:pt x="28" y="1"/>
                      <a:pt x="28" y="1"/>
                    </a:cubicBezTo>
                    <a:cubicBezTo>
                      <a:pt x="28" y="1"/>
                      <a:pt x="28" y="1"/>
                      <a:pt x="28" y="1"/>
                    </a:cubicBezTo>
                    <a:cubicBezTo>
                      <a:pt x="28" y="1"/>
                      <a:pt x="28" y="1"/>
                      <a:pt x="28" y="1"/>
                    </a:cubicBezTo>
                    <a:cubicBezTo>
                      <a:pt x="27" y="3"/>
                      <a:pt x="27" y="3"/>
                      <a:pt x="27" y="3"/>
                    </a:cubicBezTo>
                    <a:cubicBezTo>
                      <a:pt x="25" y="2"/>
                      <a:pt x="24" y="2"/>
                      <a:pt x="22" y="2"/>
                    </a:cubicBezTo>
                    <a:cubicBezTo>
                      <a:pt x="22" y="0"/>
                      <a:pt x="22" y="0"/>
                      <a:pt x="22" y="0"/>
                    </a:cubicBezTo>
                    <a:cubicBezTo>
                      <a:pt x="23" y="0"/>
                      <a:pt x="22" y="0"/>
                      <a:pt x="22" y="0"/>
                    </a:cubicBezTo>
                    <a:cubicBezTo>
                      <a:pt x="20" y="0"/>
                      <a:pt x="20" y="0"/>
                      <a:pt x="20" y="0"/>
                    </a:cubicBezTo>
                    <a:close/>
                  </a:path>
                </a:pathLst>
              </a:custGeom>
              <a:solidFill>
                <a:srgbClr val="8E8E8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182" name="Freeform 881"/>
              <p:cNvSpPr/>
              <p:nvPr/>
            </p:nvSpPr>
            <p:spPr bwMode="auto">
              <a:xfrm>
                <a:off x="5100" y="1258"/>
                <a:ext cx="2" cy="1"/>
              </a:xfrm>
              <a:custGeom>
                <a:avLst/>
                <a:gdLst>
                  <a:gd name="T0" fmla="*/ 2 w 2"/>
                  <a:gd name="T1" fmla="*/ 1 h 1"/>
                  <a:gd name="T2" fmla="*/ 0 w 2"/>
                  <a:gd name="T3" fmla="*/ 0 h 1"/>
                  <a:gd name="T4" fmla="*/ 0 w 2"/>
                  <a:gd name="T5" fmla="*/ 0 h 1"/>
                  <a:gd name="T6" fmla="*/ 0 w 2"/>
                  <a:gd name="T7" fmla="*/ 0 h 1"/>
                  <a:gd name="T8" fmla="*/ 1 w 2"/>
                  <a:gd name="T9" fmla="*/ 1 h 1"/>
                  <a:gd name="T10" fmla="*/ 1 w 2"/>
                  <a:gd name="T11" fmla="*/ 1 h 1"/>
                  <a:gd name="T12" fmla="*/ 2 w 2"/>
                  <a:gd name="T13" fmla="*/ 1 h 1"/>
                </a:gdLst>
                <a:ahLst/>
                <a:cxnLst>
                  <a:cxn ang="0">
                    <a:pos x="T0" y="T1"/>
                  </a:cxn>
                  <a:cxn ang="0">
                    <a:pos x="T2" y="T3"/>
                  </a:cxn>
                  <a:cxn ang="0">
                    <a:pos x="T4" y="T5"/>
                  </a:cxn>
                  <a:cxn ang="0">
                    <a:pos x="T6" y="T7"/>
                  </a:cxn>
                  <a:cxn ang="0">
                    <a:pos x="T8" y="T9"/>
                  </a:cxn>
                  <a:cxn ang="0">
                    <a:pos x="T10" y="T11"/>
                  </a:cxn>
                  <a:cxn ang="0">
                    <a:pos x="T12" y="T13"/>
                  </a:cxn>
                </a:cxnLst>
                <a:rect l="0" t="0" r="r" b="b"/>
                <a:pathLst>
                  <a:path w="2" h="1">
                    <a:moveTo>
                      <a:pt x="2" y="1"/>
                    </a:moveTo>
                    <a:lnTo>
                      <a:pt x="0" y="0"/>
                    </a:lnTo>
                    <a:lnTo>
                      <a:pt x="0" y="0"/>
                    </a:lnTo>
                    <a:lnTo>
                      <a:pt x="0" y="0"/>
                    </a:lnTo>
                    <a:lnTo>
                      <a:pt x="1" y="1"/>
                    </a:lnTo>
                    <a:lnTo>
                      <a:pt x="1" y="1"/>
                    </a:lnTo>
                    <a:lnTo>
                      <a:pt x="2" y="1"/>
                    </a:lnTo>
                    <a:close/>
                  </a:path>
                </a:pathLst>
              </a:custGeom>
              <a:solidFill>
                <a:srgbClr val="BCB7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183" name="Freeform 882"/>
              <p:cNvSpPr/>
              <p:nvPr/>
            </p:nvSpPr>
            <p:spPr bwMode="auto">
              <a:xfrm>
                <a:off x="5099" y="1258"/>
                <a:ext cx="2" cy="2"/>
              </a:xfrm>
              <a:custGeom>
                <a:avLst/>
                <a:gdLst>
                  <a:gd name="T0" fmla="*/ 2 w 2"/>
                  <a:gd name="T1" fmla="*/ 1 h 2"/>
                  <a:gd name="T2" fmla="*/ 1 w 2"/>
                  <a:gd name="T3" fmla="*/ 0 h 2"/>
                  <a:gd name="T4" fmla="*/ 0 w 2"/>
                  <a:gd name="T5" fmla="*/ 1 h 2"/>
                  <a:gd name="T6" fmla="*/ 2 w 2"/>
                  <a:gd name="T7" fmla="*/ 2 h 2"/>
                  <a:gd name="T8" fmla="*/ 2 w 2"/>
                  <a:gd name="T9" fmla="*/ 1 h 2"/>
                </a:gdLst>
                <a:ahLst/>
                <a:cxnLst>
                  <a:cxn ang="0">
                    <a:pos x="T0" y="T1"/>
                  </a:cxn>
                  <a:cxn ang="0">
                    <a:pos x="T2" y="T3"/>
                  </a:cxn>
                  <a:cxn ang="0">
                    <a:pos x="T4" y="T5"/>
                  </a:cxn>
                  <a:cxn ang="0">
                    <a:pos x="T6" y="T7"/>
                  </a:cxn>
                  <a:cxn ang="0">
                    <a:pos x="T8" y="T9"/>
                  </a:cxn>
                </a:cxnLst>
                <a:rect l="0" t="0" r="r" b="b"/>
                <a:pathLst>
                  <a:path w="2" h="2">
                    <a:moveTo>
                      <a:pt x="2" y="1"/>
                    </a:moveTo>
                    <a:lnTo>
                      <a:pt x="1" y="0"/>
                    </a:lnTo>
                    <a:lnTo>
                      <a:pt x="0" y="1"/>
                    </a:lnTo>
                    <a:lnTo>
                      <a:pt x="2" y="2"/>
                    </a:lnTo>
                    <a:lnTo>
                      <a:pt x="2" y="1"/>
                    </a:lnTo>
                    <a:close/>
                  </a:path>
                </a:pathLst>
              </a:custGeom>
              <a:solidFill>
                <a:srgbClr val="BCB7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184" name="Freeform 883"/>
              <p:cNvSpPr/>
              <p:nvPr/>
            </p:nvSpPr>
            <p:spPr bwMode="auto">
              <a:xfrm>
                <a:off x="5100" y="1249"/>
                <a:ext cx="26" cy="30"/>
              </a:xfrm>
              <a:custGeom>
                <a:avLst/>
                <a:gdLst>
                  <a:gd name="T0" fmla="*/ 24 w 26"/>
                  <a:gd name="T1" fmla="*/ 4 h 30"/>
                  <a:gd name="T2" fmla="*/ 26 w 26"/>
                  <a:gd name="T3" fmla="*/ 9 h 30"/>
                  <a:gd name="T4" fmla="*/ 12 w 26"/>
                  <a:gd name="T5" fmla="*/ 30 h 30"/>
                  <a:gd name="T6" fmla="*/ 0 w 26"/>
                  <a:gd name="T7" fmla="*/ 23 h 30"/>
                  <a:gd name="T8" fmla="*/ 13 w 26"/>
                  <a:gd name="T9" fmla="*/ 0 h 30"/>
                  <a:gd name="T10" fmla="*/ 24 w 26"/>
                  <a:gd name="T11" fmla="*/ 4 h 30"/>
                </a:gdLst>
                <a:ahLst/>
                <a:cxnLst>
                  <a:cxn ang="0">
                    <a:pos x="T0" y="T1"/>
                  </a:cxn>
                  <a:cxn ang="0">
                    <a:pos x="T2" y="T3"/>
                  </a:cxn>
                  <a:cxn ang="0">
                    <a:pos x="T4" y="T5"/>
                  </a:cxn>
                  <a:cxn ang="0">
                    <a:pos x="T6" y="T7"/>
                  </a:cxn>
                  <a:cxn ang="0">
                    <a:pos x="T8" y="T9"/>
                  </a:cxn>
                  <a:cxn ang="0">
                    <a:pos x="T10" y="T11"/>
                  </a:cxn>
                </a:cxnLst>
                <a:rect l="0" t="0" r="r" b="b"/>
                <a:pathLst>
                  <a:path w="26" h="30">
                    <a:moveTo>
                      <a:pt x="24" y="4"/>
                    </a:moveTo>
                    <a:lnTo>
                      <a:pt x="26" y="9"/>
                    </a:lnTo>
                    <a:lnTo>
                      <a:pt x="12" y="30"/>
                    </a:lnTo>
                    <a:lnTo>
                      <a:pt x="0" y="23"/>
                    </a:lnTo>
                    <a:lnTo>
                      <a:pt x="13" y="0"/>
                    </a:lnTo>
                    <a:lnTo>
                      <a:pt x="24" y="4"/>
                    </a:lnTo>
                    <a:close/>
                  </a:path>
                </a:pathLst>
              </a:custGeom>
              <a:solidFill>
                <a:srgbClr val="B7B7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185" name="Freeform 884"/>
              <p:cNvSpPr/>
              <p:nvPr/>
            </p:nvSpPr>
            <p:spPr bwMode="auto">
              <a:xfrm>
                <a:off x="5114" y="1268"/>
                <a:ext cx="3" cy="6"/>
              </a:xfrm>
              <a:custGeom>
                <a:avLst/>
                <a:gdLst>
                  <a:gd name="T0" fmla="*/ 2 w 3"/>
                  <a:gd name="T1" fmla="*/ 1 h 6"/>
                  <a:gd name="T2" fmla="*/ 0 w 3"/>
                  <a:gd name="T3" fmla="*/ 0 h 6"/>
                  <a:gd name="T4" fmla="*/ 2 w 3"/>
                  <a:gd name="T5" fmla="*/ 2 h 6"/>
                  <a:gd name="T6" fmla="*/ 1 w 3"/>
                  <a:gd name="T7" fmla="*/ 5 h 6"/>
                  <a:gd name="T8" fmla="*/ 2 w 3"/>
                  <a:gd name="T9" fmla="*/ 6 h 6"/>
                  <a:gd name="T10" fmla="*/ 3 w 3"/>
                  <a:gd name="T11" fmla="*/ 3 h 6"/>
                  <a:gd name="T12" fmla="*/ 2 w 3"/>
                  <a:gd name="T13" fmla="*/ 1 h 6"/>
                </a:gdLst>
                <a:ahLst/>
                <a:cxnLst>
                  <a:cxn ang="0">
                    <a:pos x="T0" y="T1"/>
                  </a:cxn>
                  <a:cxn ang="0">
                    <a:pos x="T2" y="T3"/>
                  </a:cxn>
                  <a:cxn ang="0">
                    <a:pos x="T4" y="T5"/>
                  </a:cxn>
                  <a:cxn ang="0">
                    <a:pos x="T6" y="T7"/>
                  </a:cxn>
                  <a:cxn ang="0">
                    <a:pos x="T8" y="T9"/>
                  </a:cxn>
                  <a:cxn ang="0">
                    <a:pos x="T10" y="T11"/>
                  </a:cxn>
                  <a:cxn ang="0">
                    <a:pos x="T12" y="T13"/>
                  </a:cxn>
                </a:cxnLst>
                <a:rect l="0" t="0" r="r" b="b"/>
                <a:pathLst>
                  <a:path w="3" h="6">
                    <a:moveTo>
                      <a:pt x="2" y="1"/>
                    </a:moveTo>
                    <a:cubicBezTo>
                      <a:pt x="0" y="0"/>
                      <a:pt x="0" y="0"/>
                      <a:pt x="0" y="0"/>
                    </a:cubicBezTo>
                    <a:cubicBezTo>
                      <a:pt x="1" y="0"/>
                      <a:pt x="2" y="1"/>
                      <a:pt x="2" y="2"/>
                    </a:cubicBezTo>
                    <a:cubicBezTo>
                      <a:pt x="2" y="3"/>
                      <a:pt x="1" y="4"/>
                      <a:pt x="1" y="5"/>
                    </a:cubicBezTo>
                    <a:cubicBezTo>
                      <a:pt x="2" y="6"/>
                      <a:pt x="2" y="6"/>
                      <a:pt x="2" y="6"/>
                    </a:cubicBezTo>
                    <a:cubicBezTo>
                      <a:pt x="3" y="5"/>
                      <a:pt x="3" y="4"/>
                      <a:pt x="3" y="3"/>
                    </a:cubicBezTo>
                    <a:cubicBezTo>
                      <a:pt x="3" y="2"/>
                      <a:pt x="3" y="1"/>
                      <a:pt x="2" y="1"/>
                    </a:cubicBezTo>
                    <a:close/>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186" name="Freeform 885"/>
              <p:cNvSpPr/>
              <p:nvPr/>
            </p:nvSpPr>
            <p:spPr bwMode="auto">
              <a:xfrm>
                <a:off x="5113" y="1273"/>
                <a:ext cx="3" cy="3"/>
              </a:xfrm>
              <a:custGeom>
                <a:avLst/>
                <a:gdLst>
                  <a:gd name="T0" fmla="*/ 3 w 3"/>
                  <a:gd name="T1" fmla="*/ 1 h 3"/>
                  <a:gd name="T2" fmla="*/ 2 w 3"/>
                  <a:gd name="T3" fmla="*/ 0 h 3"/>
                  <a:gd name="T4" fmla="*/ 0 w 3"/>
                  <a:gd name="T5" fmla="*/ 3 h 3"/>
                  <a:gd name="T6" fmla="*/ 2 w 3"/>
                  <a:gd name="T7" fmla="*/ 3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2" y="0"/>
                      <a:pt x="2" y="0"/>
                      <a:pt x="2" y="0"/>
                    </a:cubicBezTo>
                    <a:cubicBezTo>
                      <a:pt x="1" y="1"/>
                      <a:pt x="1" y="2"/>
                      <a:pt x="0" y="3"/>
                    </a:cubicBezTo>
                    <a:cubicBezTo>
                      <a:pt x="2" y="3"/>
                      <a:pt x="2" y="3"/>
                      <a:pt x="2" y="3"/>
                    </a:cubicBezTo>
                    <a:cubicBezTo>
                      <a:pt x="3" y="3"/>
                      <a:pt x="3" y="2"/>
                      <a:pt x="3" y="1"/>
                    </a:cubicBezTo>
                    <a:close/>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187" name="Freeform 886"/>
              <p:cNvSpPr/>
              <p:nvPr/>
            </p:nvSpPr>
            <p:spPr bwMode="auto">
              <a:xfrm>
                <a:off x="5112" y="1276"/>
                <a:ext cx="3" cy="2"/>
              </a:xfrm>
              <a:custGeom>
                <a:avLst/>
                <a:gdLst>
                  <a:gd name="T0" fmla="*/ 3 w 3"/>
                  <a:gd name="T1" fmla="*/ 0 h 2"/>
                  <a:gd name="T2" fmla="*/ 1 w 3"/>
                  <a:gd name="T3" fmla="*/ 0 h 2"/>
                  <a:gd name="T4" fmla="*/ 0 w 3"/>
                  <a:gd name="T5" fmla="*/ 1 h 2"/>
                  <a:gd name="T6" fmla="*/ 1 w 3"/>
                  <a:gd name="T7" fmla="*/ 2 h 2"/>
                  <a:gd name="T8" fmla="*/ 3 w 3"/>
                  <a:gd name="T9" fmla="*/ 0 h 2"/>
                </a:gdLst>
                <a:ahLst/>
                <a:cxnLst>
                  <a:cxn ang="0">
                    <a:pos x="T0" y="T1"/>
                  </a:cxn>
                  <a:cxn ang="0">
                    <a:pos x="T2" y="T3"/>
                  </a:cxn>
                  <a:cxn ang="0">
                    <a:pos x="T4" y="T5"/>
                  </a:cxn>
                  <a:cxn ang="0">
                    <a:pos x="T6" y="T7"/>
                  </a:cxn>
                  <a:cxn ang="0">
                    <a:pos x="T8" y="T9"/>
                  </a:cxn>
                </a:cxnLst>
                <a:rect l="0" t="0" r="r" b="b"/>
                <a:pathLst>
                  <a:path w="3" h="2">
                    <a:moveTo>
                      <a:pt x="3" y="0"/>
                    </a:moveTo>
                    <a:cubicBezTo>
                      <a:pt x="1" y="0"/>
                      <a:pt x="1" y="0"/>
                      <a:pt x="1" y="0"/>
                    </a:cubicBezTo>
                    <a:cubicBezTo>
                      <a:pt x="1" y="0"/>
                      <a:pt x="0" y="1"/>
                      <a:pt x="0" y="1"/>
                    </a:cubicBezTo>
                    <a:cubicBezTo>
                      <a:pt x="1" y="2"/>
                      <a:pt x="1" y="2"/>
                      <a:pt x="1" y="2"/>
                    </a:cubicBezTo>
                    <a:cubicBezTo>
                      <a:pt x="2" y="2"/>
                      <a:pt x="2" y="1"/>
                      <a:pt x="3" y="0"/>
                    </a:cubicBezTo>
                    <a:close/>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188" name="Freeform 887"/>
              <p:cNvSpPr/>
              <p:nvPr/>
            </p:nvSpPr>
            <p:spPr bwMode="auto">
              <a:xfrm>
                <a:off x="5109" y="1277"/>
                <a:ext cx="4" cy="2"/>
              </a:xfrm>
              <a:custGeom>
                <a:avLst/>
                <a:gdLst>
                  <a:gd name="T0" fmla="*/ 4 w 4"/>
                  <a:gd name="T1" fmla="*/ 1 h 2"/>
                  <a:gd name="T2" fmla="*/ 3 w 4"/>
                  <a:gd name="T3" fmla="*/ 0 h 2"/>
                  <a:gd name="T4" fmla="*/ 0 w 4"/>
                  <a:gd name="T5" fmla="*/ 0 h 2"/>
                  <a:gd name="T6" fmla="*/ 1 w 4"/>
                  <a:gd name="T7" fmla="*/ 1 h 2"/>
                  <a:gd name="T8" fmla="*/ 4 w 4"/>
                  <a:gd name="T9" fmla="*/ 1 h 2"/>
                </a:gdLst>
                <a:ahLst/>
                <a:cxnLst>
                  <a:cxn ang="0">
                    <a:pos x="T0" y="T1"/>
                  </a:cxn>
                  <a:cxn ang="0">
                    <a:pos x="T2" y="T3"/>
                  </a:cxn>
                  <a:cxn ang="0">
                    <a:pos x="T4" y="T5"/>
                  </a:cxn>
                  <a:cxn ang="0">
                    <a:pos x="T6" y="T7"/>
                  </a:cxn>
                  <a:cxn ang="0">
                    <a:pos x="T8" y="T9"/>
                  </a:cxn>
                </a:cxnLst>
                <a:rect l="0" t="0" r="r" b="b"/>
                <a:pathLst>
                  <a:path w="4" h="2">
                    <a:moveTo>
                      <a:pt x="4" y="1"/>
                    </a:moveTo>
                    <a:cubicBezTo>
                      <a:pt x="3" y="0"/>
                      <a:pt x="3" y="0"/>
                      <a:pt x="3" y="0"/>
                    </a:cubicBezTo>
                    <a:cubicBezTo>
                      <a:pt x="2" y="1"/>
                      <a:pt x="1" y="1"/>
                      <a:pt x="0" y="0"/>
                    </a:cubicBezTo>
                    <a:cubicBezTo>
                      <a:pt x="1" y="1"/>
                      <a:pt x="1" y="1"/>
                      <a:pt x="1" y="1"/>
                    </a:cubicBezTo>
                    <a:cubicBezTo>
                      <a:pt x="2" y="2"/>
                      <a:pt x="3" y="1"/>
                      <a:pt x="4" y="1"/>
                    </a:cubicBezTo>
                    <a:close/>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189" name="Freeform 888"/>
              <p:cNvSpPr/>
              <p:nvPr/>
            </p:nvSpPr>
            <p:spPr bwMode="auto">
              <a:xfrm>
                <a:off x="5117" y="1263"/>
                <a:ext cx="4" cy="2"/>
              </a:xfrm>
              <a:custGeom>
                <a:avLst/>
                <a:gdLst>
                  <a:gd name="T0" fmla="*/ 4 w 4"/>
                  <a:gd name="T1" fmla="*/ 1 h 2"/>
                  <a:gd name="T2" fmla="*/ 3 w 4"/>
                  <a:gd name="T3" fmla="*/ 0 h 2"/>
                  <a:gd name="T4" fmla="*/ 0 w 4"/>
                  <a:gd name="T5" fmla="*/ 0 h 2"/>
                  <a:gd name="T6" fmla="*/ 1 w 4"/>
                  <a:gd name="T7" fmla="*/ 1 h 2"/>
                  <a:gd name="T8" fmla="*/ 4 w 4"/>
                  <a:gd name="T9" fmla="*/ 1 h 2"/>
                </a:gdLst>
                <a:ahLst/>
                <a:cxnLst>
                  <a:cxn ang="0">
                    <a:pos x="T0" y="T1"/>
                  </a:cxn>
                  <a:cxn ang="0">
                    <a:pos x="T2" y="T3"/>
                  </a:cxn>
                  <a:cxn ang="0">
                    <a:pos x="T4" y="T5"/>
                  </a:cxn>
                  <a:cxn ang="0">
                    <a:pos x="T6" y="T7"/>
                  </a:cxn>
                  <a:cxn ang="0">
                    <a:pos x="T8" y="T9"/>
                  </a:cxn>
                </a:cxnLst>
                <a:rect l="0" t="0" r="r" b="b"/>
                <a:pathLst>
                  <a:path w="4" h="2">
                    <a:moveTo>
                      <a:pt x="4" y="1"/>
                    </a:moveTo>
                    <a:cubicBezTo>
                      <a:pt x="3" y="0"/>
                      <a:pt x="3" y="0"/>
                      <a:pt x="3" y="0"/>
                    </a:cubicBezTo>
                    <a:cubicBezTo>
                      <a:pt x="2" y="1"/>
                      <a:pt x="1" y="1"/>
                      <a:pt x="0" y="0"/>
                    </a:cubicBezTo>
                    <a:cubicBezTo>
                      <a:pt x="1" y="1"/>
                      <a:pt x="1" y="1"/>
                      <a:pt x="1" y="1"/>
                    </a:cubicBezTo>
                    <a:cubicBezTo>
                      <a:pt x="2" y="2"/>
                      <a:pt x="3" y="2"/>
                      <a:pt x="4" y="1"/>
                    </a:cubicBezTo>
                    <a:close/>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190" name="Freeform 889"/>
              <p:cNvSpPr/>
              <p:nvPr/>
            </p:nvSpPr>
            <p:spPr bwMode="auto">
              <a:xfrm>
                <a:off x="5122" y="1254"/>
                <a:ext cx="3" cy="6"/>
              </a:xfrm>
              <a:custGeom>
                <a:avLst/>
                <a:gdLst>
                  <a:gd name="T0" fmla="*/ 2 w 3"/>
                  <a:gd name="T1" fmla="*/ 1 h 6"/>
                  <a:gd name="T2" fmla="*/ 0 w 3"/>
                  <a:gd name="T3" fmla="*/ 0 h 6"/>
                  <a:gd name="T4" fmla="*/ 1 w 3"/>
                  <a:gd name="T5" fmla="*/ 2 h 6"/>
                  <a:gd name="T6" fmla="*/ 1 w 3"/>
                  <a:gd name="T7" fmla="*/ 5 h 6"/>
                  <a:gd name="T8" fmla="*/ 2 w 3"/>
                  <a:gd name="T9" fmla="*/ 6 h 6"/>
                  <a:gd name="T10" fmla="*/ 3 w 3"/>
                  <a:gd name="T11" fmla="*/ 3 h 6"/>
                  <a:gd name="T12" fmla="*/ 2 w 3"/>
                  <a:gd name="T13" fmla="*/ 1 h 6"/>
                </a:gdLst>
                <a:ahLst/>
                <a:cxnLst>
                  <a:cxn ang="0">
                    <a:pos x="T0" y="T1"/>
                  </a:cxn>
                  <a:cxn ang="0">
                    <a:pos x="T2" y="T3"/>
                  </a:cxn>
                  <a:cxn ang="0">
                    <a:pos x="T4" y="T5"/>
                  </a:cxn>
                  <a:cxn ang="0">
                    <a:pos x="T6" y="T7"/>
                  </a:cxn>
                  <a:cxn ang="0">
                    <a:pos x="T8" y="T9"/>
                  </a:cxn>
                  <a:cxn ang="0">
                    <a:pos x="T10" y="T11"/>
                  </a:cxn>
                  <a:cxn ang="0">
                    <a:pos x="T12" y="T13"/>
                  </a:cxn>
                </a:cxnLst>
                <a:rect l="0" t="0" r="r" b="b"/>
                <a:pathLst>
                  <a:path w="3" h="6">
                    <a:moveTo>
                      <a:pt x="2" y="1"/>
                    </a:moveTo>
                    <a:cubicBezTo>
                      <a:pt x="0" y="0"/>
                      <a:pt x="0" y="0"/>
                      <a:pt x="0" y="0"/>
                    </a:cubicBezTo>
                    <a:cubicBezTo>
                      <a:pt x="1" y="0"/>
                      <a:pt x="1" y="1"/>
                      <a:pt x="1" y="2"/>
                    </a:cubicBezTo>
                    <a:cubicBezTo>
                      <a:pt x="1" y="3"/>
                      <a:pt x="1" y="4"/>
                      <a:pt x="1" y="5"/>
                    </a:cubicBezTo>
                    <a:cubicBezTo>
                      <a:pt x="2" y="6"/>
                      <a:pt x="2" y="6"/>
                      <a:pt x="2" y="6"/>
                    </a:cubicBezTo>
                    <a:cubicBezTo>
                      <a:pt x="3" y="5"/>
                      <a:pt x="3" y="4"/>
                      <a:pt x="3" y="3"/>
                    </a:cubicBezTo>
                    <a:cubicBezTo>
                      <a:pt x="3" y="2"/>
                      <a:pt x="3" y="1"/>
                      <a:pt x="2" y="1"/>
                    </a:cubicBezTo>
                    <a:close/>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191" name="Freeform 890"/>
              <p:cNvSpPr/>
              <p:nvPr/>
            </p:nvSpPr>
            <p:spPr bwMode="auto">
              <a:xfrm>
                <a:off x="5121" y="1259"/>
                <a:ext cx="3" cy="4"/>
              </a:xfrm>
              <a:custGeom>
                <a:avLst/>
                <a:gdLst>
                  <a:gd name="T0" fmla="*/ 3 w 3"/>
                  <a:gd name="T1" fmla="*/ 1 h 4"/>
                  <a:gd name="T2" fmla="*/ 2 w 3"/>
                  <a:gd name="T3" fmla="*/ 0 h 4"/>
                  <a:gd name="T4" fmla="*/ 0 w 3"/>
                  <a:gd name="T5" fmla="*/ 3 h 4"/>
                  <a:gd name="T6" fmla="*/ 2 w 3"/>
                  <a:gd name="T7" fmla="*/ 4 h 4"/>
                  <a:gd name="T8" fmla="*/ 3 w 3"/>
                  <a:gd name="T9" fmla="*/ 1 h 4"/>
                </a:gdLst>
                <a:ahLst/>
                <a:cxnLst>
                  <a:cxn ang="0">
                    <a:pos x="T0" y="T1"/>
                  </a:cxn>
                  <a:cxn ang="0">
                    <a:pos x="T2" y="T3"/>
                  </a:cxn>
                  <a:cxn ang="0">
                    <a:pos x="T4" y="T5"/>
                  </a:cxn>
                  <a:cxn ang="0">
                    <a:pos x="T6" y="T7"/>
                  </a:cxn>
                  <a:cxn ang="0">
                    <a:pos x="T8" y="T9"/>
                  </a:cxn>
                </a:cxnLst>
                <a:rect l="0" t="0" r="r" b="b"/>
                <a:pathLst>
                  <a:path w="3" h="4">
                    <a:moveTo>
                      <a:pt x="3" y="1"/>
                    </a:moveTo>
                    <a:cubicBezTo>
                      <a:pt x="2" y="0"/>
                      <a:pt x="2" y="0"/>
                      <a:pt x="2" y="0"/>
                    </a:cubicBezTo>
                    <a:cubicBezTo>
                      <a:pt x="1" y="1"/>
                      <a:pt x="1" y="2"/>
                      <a:pt x="0" y="3"/>
                    </a:cubicBezTo>
                    <a:cubicBezTo>
                      <a:pt x="2" y="4"/>
                      <a:pt x="2" y="4"/>
                      <a:pt x="2" y="4"/>
                    </a:cubicBezTo>
                    <a:cubicBezTo>
                      <a:pt x="2" y="3"/>
                      <a:pt x="3" y="2"/>
                      <a:pt x="3" y="1"/>
                    </a:cubicBezTo>
                    <a:close/>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192" name="Freeform 891"/>
              <p:cNvSpPr/>
              <p:nvPr/>
            </p:nvSpPr>
            <p:spPr bwMode="auto">
              <a:xfrm>
                <a:off x="5120" y="1262"/>
                <a:ext cx="3" cy="2"/>
              </a:xfrm>
              <a:custGeom>
                <a:avLst/>
                <a:gdLst>
                  <a:gd name="T0" fmla="*/ 3 w 3"/>
                  <a:gd name="T1" fmla="*/ 1 h 2"/>
                  <a:gd name="T2" fmla="*/ 1 w 3"/>
                  <a:gd name="T3" fmla="*/ 0 h 2"/>
                  <a:gd name="T4" fmla="*/ 0 w 3"/>
                  <a:gd name="T5" fmla="*/ 1 h 2"/>
                  <a:gd name="T6" fmla="*/ 1 w 3"/>
                  <a:gd name="T7" fmla="*/ 2 h 2"/>
                  <a:gd name="T8" fmla="*/ 3 w 3"/>
                  <a:gd name="T9" fmla="*/ 1 h 2"/>
                </a:gdLst>
                <a:ahLst/>
                <a:cxnLst>
                  <a:cxn ang="0">
                    <a:pos x="T0" y="T1"/>
                  </a:cxn>
                  <a:cxn ang="0">
                    <a:pos x="T2" y="T3"/>
                  </a:cxn>
                  <a:cxn ang="0">
                    <a:pos x="T4" y="T5"/>
                  </a:cxn>
                  <a:cxn ang="0">
                    <a:pos x="T6" y="T7"/>
                  </a:cxn>
                  <a:cxn ang="0">
                    <a:pos x="T8" y="T9"/>
                  </a:cxn>
                </a:cxnLst>
                <a:rect l="0" t="0" r="r" b="b"/>
                <a:pathLst>
                  <a:path w="3" h="2">
                    <a:moveTo>
                      <a:pt x="3" y="1"/>
                    </a:moveTo>
                    <a:cubicBezTo>
                      <a:pt x="1" y="0"/>
                      <a:pt x="1" y="0"/>
                      <a:pt x="1" y="0"/>
                    </a:cubicBezTo>
                    <a:cubicBezTo>
                      <a:pt x="1" y="0"/>
                      <a:pt x="0" y="1"/>
                      <a:pt x="0" y="1"/>
                    </a:cubicBezTo>
                    <a:cubicBezTo>
                      <a:pt x="1" y="2"/>
                      <a:pt x="1" y="2"/>
                      <a:pt x="1" y="2"/>
                    </a:cubicBezTo>
                    <a:cubicBezTo>
                      <a:pt x="2" y="2"/>
                      <a:pt x="2" y="1"/>
                      <a:pt x="3" y="1"/>
                    </a:cubicBezTo>
                    <a:close/>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193" name="Freeform 892"/>
              <p:cNvSpPr/>
              <p:nvPr/>
            </p:nvSpPr>
            <p:spPr bwMode="auto">
              <a:xfrm>
                <a:off x="5106" y="1263"/>
                <a:ext cx="3" cy="7"/>
              </a:xfrm>
              <a:custGeom>
                <a:avLst/>
                <a:gdLst>
                  <a:gd name="T0" fmla="*/ 2 w 3"/>
                  <a:gd name="T1" fmla="*/ 1 h 7"/>
                  <a:gd name="T2" fmla="*/ 0 w 3"/>
                  <a:gd name="T3" fmla="*/ 0 h 7"/>
                  <a:gd name="T4" fmla="*/ 2 w 3"/>
                  <a:gd name="T5" fmla="*/ 3 h 7"/>
                  <a:gd name="T6" fmla="*/ 1 w 3"/>
                  <a:gd name="T7" fmla="*/ 6 h 7"/>
                  <a:gd name="T8" fmla="*/ 2 w 3"/>
                  <a:gd name="T9" fmla="*/ 7 h 7"/>
                  <a:gd name="T10" fmla="*/ 3 w 3"/>
                  <a:gd name="T11" fmla="*/ 4 h 7"/>
                  <a:gd name="T12" fmla="*/ 2 w 3"/>
                  <a:gd name="T13" fmla="*/ 1 h 7"/>
                </a:gdLst>
                <a:ahLst/>
                <a:cxnLst>
                  <a:cxn ang="0">
                    <a:pos x="T0" y="T1"/>
                  </a:cxn>
                  <a:cxn ang="0">
                    <a:pos x="T2" y="T3"/>
                  </a:cxn>
                  <a:cxn ang="0">
                    <a:pos x="T4" y="T5"/>
                  </a:cxn>
                  <a:cxn ang="0">
                    <a:pos x="T6" y="T7"/>
                  </a:cxn>
                  <a:cxn ang="0">
                    <a:pos x="T8" y="T9"/>
                  </a:cxn>
                  <a:cxn ang="0">
                    <a:pos x="T10" y="T11"/>
                  </a:cxn>
                  <a:cxn ang="0">
                    <a:pos x="T12" y="T13"/>
                  </a:cxn>
                </a:cxnLst>
                <a:rect l="0" t="0" r="r" b="b"/>
                <a:pathLst>
                  <a:path w="3" h="7">
                    <a:moveTo>
                      <a:pt x="2" y="1"/>
                    </a:moveTo>
                    <a:cubicBezTo>
                      <a:pt x="0" y="0"/>
                      <a:pt x="0" y="0"/>
                      <a:pt x="0" y="0"/>
                    </a:cubicBezTo>
                    <a:cubicBezTo>
                      <a:pt x="1" y="1"/>
                      <a:pt x="2" y="1"/>
                      <a:pt x="2" y="3"/>
                    </a:cubicBezTo>
                    <a:cubicBezTo>
                      <a:pt x="2" y="4"/>
                      <a:pt x="1" y="5"/>
                      <a:pt x="1" y="6"/>
                    </a:cubicBezTo>
                    <a:cubicBezTo>
                      <a:pt x="2" y="7"/>
                      <a:pt x="2" y="7"/>
                      <a:pt x="2" y="7"/>
                    </a:cubicBezTo>
                    <a:cubicBezTo>
                      <a:pt x="3" y="6"/>
                      <a:pt x="3" y="5"/>
                      <a:pt x="3" y="4"/>
                    </a:cubicBezTo>
                    <a:cubicBezTo>
                      <a:pt x="3" y="2"/>
                      <a:pt x="3" y="2"/>
                      <a:pt x="2" y="1"/>
                    </a:cubicBezTo>
                    <a:close/>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194" name="Freeform 893"/>
              <p:cNvSpPr/>
              <p:nvPr/>
            </p:nvSpPr>
            <p:spPr bwMode="auto">
              <a:xfrm>
                <a:off x="5105" y="1269"/>
                <a:ext cx="3" cy="3"/>
              </a:xfrm>
              <a:custGeom>
                <a:avLst/>
                <a:gdLst>
                  <a:gd name="T0" fmla="*/ 3 w 3"/>
                  <a:gd name="T1" fmla="*/ 1 h 3"/>
                  <a:gd name="T2" fmla="*/ 2 w 3"/>
                  <a:gd name="T3" fmla="*/ 0 h 3"/>
                  <a:gd name="T4" fmla="*/ 0 w 3"/>
                  <a:gd name="T5" fmla="*/ 2 h 3"/>
                  <a:gd name="T6" fmla="*/ 2 w 3"/>
                  <a:gd name="T7" fmla="*/ 3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2" y="0"/>
                      <a:pt x="2" y="0"/>
                      <a:pt x="2" y="0"/>
                    </a:cubicBezTo>
                    <a:cubicBezTo>
                      <a:pt x="1" y="0"/>
                      <a:pt x="1" y="1"/>
                      <a:pt x="0" y="2"/>
                    </a:cubicBezTo>
                    <a:cubicBezTo>
                      <a:pt x="2" y="3"/>
                      <a:pt x="2" y="3"/>
                      <a:pt x="2" y="3"/>
                    </a:cubicBezTo>
                    <a:cubicBezTo>
                      <a:pt x="3" y="2"/>
                      <a:pt x="3" y="1"/>
                      <a:pt x="3" y="1"/>
                    </a:cubicBezTo>
                    <a:close/>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195" name="Freeform 894"/>
              <p:cNvSpPr/>
              <p:nvPr/>
            </p:nvSpPr>
            <p:spPr bwMode="auto">
              <a:xfrm>
                <a:off x="5104" y="1271"/>
                <a:ext cx="3" cy="2"/>
              </a:xfrm>
              <a:custGeom>
                <a:avLst/>
                <a:gdLst>
                  <a:gd name="T0" fmla="*/ 3 w 3"/>
                  <a:gd name="T1" fmla="*/ 1 h 2"/>
                  <a:gd name="T2" fmla="*/ 1 w 3"/>
                  <a:gd name="T3" fmla="*/ 0 h 2"/>
                  <a:gd name="T4" fmla="*/ 0 w 3"/>
                  <a:gd name="T5" fmla="*/ 1 h 2"/>
                  <a:gd name="T6" fmla="*/ 1 w 3"/>
                  <a:gd name="T7" fmla="*/ 2 h 2"/>
                  <a:gd name="T8" fmla="*/ 3 w 3"/>
                  <a:gd name="T9" fmla="*/ 1 h 2"/>
                </a:gdLst>
                <a:ahLst/>
                <a:cxnLst>
                  <a:cxn ang="0">
                    <a:pos x="T0" y="T1"/>
                  </a:cxn>
                  <a:cxn ang="0">
                    <a:pos x="T2" y="T3"/>
                  </a:cxn>
                  <a:cxn ang="0">
                    <a:pos x="T4" y="T5"/>
                  </a:cxn>
                  <a:cxn ang="0">
                    <a:pos x="T6" y="T7"/>
                  </a:cxn>
                  <a:cxn ang="0">
                    <a:pos x="T8" y="T9"/>
                  </a:cxn>
                </a:cxnLst>
                <a:rect l="0" t="0" r="r" b="b"/>
                <a:pathLst>
                  <a:path w="3" h="2">
                    <a:moveTo>
                      <a:pt x="3" y="1"/>
                    </a:moveTo>
                    <a:cubicBezTo>
                      <a:pt x="1" y="0"/>
                      <a:pt x="1" y="0"/>
                      <a:pt x="1" y="0"/>
                    </a:cubicBezTo>
                    <a:cubicBezTo>
                      <a:pt x="1" y="1"/>
                      <a:pt x="0" y="1"/>
                      <a:pt x="0" y="1"/>
                    </a:cubicBezTo>
                    <a:cubicBezTo>
                      <a:pt x="1" y="2"/>
                      <a:pt x="1" y="2"/>
                      <a:pt x="1" y="2"/>
                    </a:cubicBezTo>
                    <a:cubicBezTo>
                      <a:pt x="2" y="2"/>
                      <a:pt x="2" y="1"/>
                      <a:pt x="3" y="1"/>
                    </a:cubicBezTo>
                    <a:close/>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196" name="Freeform 895"/>
              <p:cNvSpPr/>
              <p:nvPr/>
            </p:nvSpPr>
            <p:spPr bwMode="auto">
              <a:xfrm>
                <a:off x="5101" y="1272"/>
                <a:ext cx="4" cy="2"/>
              </a:xfrm>
              <a:custGeom>
                <a:avLst/>
                <a:gdLst>
                  <a:gd name="T0" fmla="*/ 4 w 4"/>
                  <a:gd name="T1" fmla="*/ 1 h 2"/>
                  <a:gd name="T2" fmla="*/ 3 w 4"/>
                  <a:gd name="T3" fmla="*/ 0 h 2"/>
                  <a:gd name="T4" fmla="*/ 0 w 4"/>
                  <a:gd name="T5" fmla="*/ 1 h 2"/>
                  <a:gd name="T6" fmla="*/ 1 w 4"/>
                  <a:gd name="T7" fmla="*/ 2 h 2"/>
                  <a:gd name="T8" fmla="*/ 4 w 4"/>
                  <a:gd name="T9" fmla="*/ 1 h 2"/>
                </a:gdLst>
                <a:ahLst/>
                <a:cxnLst>
                  <a:cxn ang="0">
                    <a:pos x="T0" y="T1"/>
                  </a:cxn>
                  <a:cxn ang="0">
                    <a:pos x="T2" y="T3"/>
                  </a:cxn>
                  <a:cxn ang="0">
                    <a:pos x="T4" y="T5"/>
                  </a:cxn>
                  <a:cxn ang="0">
                    <a:pos x="T6" y="T7"/>
                  </a:cxn>
                  <a:cxn ang="0">
                    <a:pos x="T8" y="T9"/>
                  </a:cxn>
                </a:cxnLst>
                <a:rect l="0" t="0" r="r" b="b"/>
                <a:pathLst>
                  <a:path w="4" h="2">
                    <a:moveTo>
                      <a:pt x="4" y="1"/>
                    </a:moveTo>
                    <a:cubicBezTo>
                      <a:pt x="3" y="0"/>
                      <a:pt x="3" y="0"/>
                      <a:pt x="3" y="0"/>
                    </a:cubicBezTo>
                    <a:cubicBezTo>
                      <a:pt x="2" y="1"/>
                      <a:pt x="1" y="1"/>
                      <a:pt x="0" y="1"/>
                    </a:cubicBezTo>
                    <a:cubicBezTo>
                      <a:pt x="1" y="2"/>
                      <a:pt x="1" y="2"/>
                      <a:pt x="1" y="2"/>
                    </a:cubicBezTo>
                    <a:cubicBezTo>
                      <a:pt x="2" y="2"/>
                      <a:pt x="3" y="2"/>
                      <a:pt x="4" y="1"/>
                    </a:cubicBezTo>
                    <a:close/>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197" name="Freeform 896"/>
              <p:cNvSpPr/>
              <p:nvPr/>
            </p:nvSpPr>
            <p:spPr bwMode="auto">
              <a:xfrm>
                <a:off x="5109" y="1259"/>
                <a:ext cx="4" cy="1"/>
              </a:xfrm>
              <a:custGeom>
                <a:avLst/>
                <a:gdLst>
                  <a:gd name="T0" fmla="*/ 4 w 4"/>
                  <a:gd name="T1" fmla="*/ 1 h 1"/>
                  <a:gd name="T2" fmla="*/ 3 w 4"/>
                  <a:gd name="T3" fmla="*/ 0 h 1"/>
                  <a:gd name="T4" fmla="*/ 0 w 4"/>
                  <a:gd name="T5" fmla="*/ 0 h 1"/>
                  <a:gd name="T6" fmla="*/ 1 w 4"/>
                  <a:gd name="T7" fmla="*/ 1 h 1"/>
                  <a:gd name="T8" fmla="*/ 4 w 4"/>
                  <a:gd name="T9" fmla="*/ 1 h 1"/>
                </a:gdLst>
                <a:ahLst/>
                <a:cxnLst>
                  <a:cxn ang="0">
                    <a:pos x="T0" y="T1"/>
                  </a:cxn>
                  <a:cxn ang="0">
                    <a:pos x="T2" y="T3"/>
                  </a:cxn>
                  <a:cxn ang="0">
                    <a:pos x="T4" y="T5"/>
                  </a:cxn>
                  <a:cxn ang="0">
                    <a:pos x="T6" y="T7"/>
                  </a:cxn>
                  <a:cxn ang="0">
                    <a:pos x="T8" y="T9"/>
                  </a:cxn>
                </a:cxnLst>
                <a:rect l="0" t="0" r="r" b="b"/>
                <a:pathLst>
                  <a:path w="4" h="1">
                    <a:moveTo>
                      <a:pt x="4" y="1"/>
                    </a:moveTo>
                    <a:cubicBezTo>
                      <a:pt x="3" y="0"/>
                      <a:pt x="3" y="0"/>
                      <a:pt x="3" y="0"/>
                    </a:cubicBezTo>
                    <a:cubicBezTo>
                      <a:pt x="2" y="0"/>
                      <a:pt x="1" y="0"/>
                      <a:pt x="0" y="0"/>
                    </a:cubicBezTo>
                    <a:cubicBezTo>
                      <a:pt x="1" y="1"/>
                      <a:pt x="1" y="1"/>
                      <a:pt x="1" y="1"/>
                    </a:cubicBezTo>
                    <a:cubicBezTo>
                      <a:pt x="2" y="1"/>
                      <a:pt x="3" y="1"/>
                      <a:pt x="4" y="1"/>
                    </a:cubicBezTo>
                    <a:close/>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198" name="Freeform 897"/>
              <p:cNvSpPr/>
              <p:nvPr/>
            </p:nvSpPr>
            <p:spPr bwMode="auto">
              <a:xfrm>
                <a:off x="5114" y="1249"/>
                <a:ext cx="3" cy="7"/>
              </a:xfrm>
              <a:custGeom>
                <a:avLst/>
                <a:gdLst>
                  <a:gd name="T0" fmla="*/ 2 w 3"/>
                  <a:gd name="T1" fmla="*/ 1 h 7"/>
                  <a:gd name="T2" fmla="*/ 0 w 3"/>
                  <a:gd name="T3" fmla="*/ 0 h 7"/>
                  <a:gd name="T4" fmla="*/ 1 w 3"/>
                  <a:gd name="T5" fmla="*/ 3 h 7"/>
                  <a:gd name="T6" fmla="*/ 1 w 3"/>
                  <a:gd name="T7" fmla="*/ 6 h 7"/>
                  <a:gd name="T8" fmla="*/ 2 w 3"/>
                  <a:gd name="T9" fmla="*/ 7 h 7"/>
                  <a:gd name="T10" fmla="*/ 3 w 3"/>
                  <a:gd name="T11" fmla="*/ 4 h 7"/>
                  <a:gd name="T12" fmla="*/ 2 w 3"/>
                  <a:gd name="T13" fmla="*/ 1 h 7"/>
                </a:gdLst>
                <a:ahLst/>
                <a:cxnLst>
                  <a:cxn ang="0">
                    <a:pos x="T0" y="T1"/>
                  </a:cxn>
                  <a:cxn ang="0">
                    <a:pos x="T2" y="T3"/>
                  </a:cxn>
                  <a:cxn ang="0">
                    <a:pos x="T4" y="T5"/>
                  </a:cxn>
                  <a:cxn ang="0">
                    <a:pos x="T6" y="T7"/>
                  </a:cxn>
                  <a:cxn ang="0">
                    <a:pos x="T8" y="T9"/>
                  </a:cxn>
                  <a:cxn ang="0">
                    <a:pos x="T10" y="T11"/>
                  </a:cxn>
                  <a:cxn ang="0">
                    <a:pos x="T12" y="T13"/>
                  </a:cxn>
                </a:cxnLst>
                <a:rect l="0" t="0" r="r" b="b"/>
                <a:pathLst>
                  <a:path w="3" h="7">
                    <a:moveTo>
                      <a:pt x="2" y="1"/>
                    </a:moveTo>
                    <a:cubicBezTo>
                      <a:pt x="0" y="0"/>
                      <a:pt x="0" y="0"/>
                      <a:pt x="0" y="0"/>
                    </a:cubicBezTo>
                    <a:cubicBezTo>
                      <a:pt x="1" y="1"/>
                      <a:pt x="1" y="2"/>
                      <a:pt x="1" y="3"/>
                    </a:cubicBezTo>
                    <a:cubicBezTo>
                      <a:pt x="1" y="4"/>
                      <a:pt x="1" y="5"/>
                      <a:pt x="1" y="6"/>
                    </a:cubicBezTo>
                    <a:cubicBezTo>
                      <a:pt x="2" y="7"/>
                      <a:pt x="2" y="7"/>
                      <a:pt x="2" y="7"/>
                    </a:cubicBezTo>
                    <a:cubicBezTo>
                      <a:pt x="3" y="6"/>
                      <a:pt x="3" y="5"/>
                      <a:pt x="3" y="4"/>
                    </a:cubicBezTo>
                    <a:cubicBezTo>
                      <a:pt x="3" y="3"/>
                      <a:pt x="3" y="2"/>
                      <a:pt x="2" y="1"/>
                    </a:cubicBezTo>
                    <a:close/>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199" name="Freeform 898"/>
              <p:cNvSpPr/>
              <p:nvPr/>
            </p:nvSpPr>
            <p:spPr bwMode="auto">
              <a:xfrm>
                <a:off x="5113" y="1255"/>
                <a:ext cx="3" cy="3"/>
              </a:xfrm>
              <a:custGeom>
                <a:avLst/>
                <a:gdLst>
                  <a:gd name="T0" fmla="*/ 3 w 3"/>
                  <a:gd name="T1" fmla="*/ 1 h 3"/>
                  <a:gd name="T2" fmla="*/ 2 w 3"/>
                  <a:gd name="T3" fmla="*/ 0 h 3"/>
                  <a:gd name="T4" fmla="*/ 0 w 3"/>
                  <a:gd name="T5" fmla="*/ 2 h 3"/>
                  <a:gd name="T6" fmla="*/ 2 w 3"/>
                  <a:gd name="T7" fmla="*/ 3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2" y="0"/>
                      <a:pt x="2" y="0"/>
                      <a:pt x="2" y="0"/>
                    </a:cubicBezTo>
                    <a:cubicBezTo>
                      <a:pt x="1" y="1"/>
                      <a:pt x="1" y="2"/>
                      <a:pt x="0" y="2"/>
                    </a:cubicBezTo>
                    <a:cubicBezTo>
                      <a:pt x="2" y="3"/>
                      <a:pt x="2" y="3"/>
                      <a:pt x="2" y="3"/>
                    </a:cubicBezTo>
                    <a:cubicBezTo>
                      <a:pt x="2" y="2"/>
                      <a:pt x="3" y="2"/>
                      <a:pt x="3" y="1"/>
                    </a:cubicBezTo>
                    <a:close/>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200" name="Freeform 899"/>
              <p:cNvSpPr/>
              <p:nvPr/>
            </p:nvSpPr>
            <p:spPr bwMode="auto">
              <a:xfrm>
                <a:off x="5112" y="1257"/>
                <a:ext cx="3" cy="3"/>
              </a:xfrm>
              <a:custGeom>
                <a:avLst/>
                <a:gdLst>
                  <a:gd name="T0" fmla="*/ 3 w 3"/>
                  <a:gd name="T1" fmla="*/ 1 h 3"/>
                  <a:gd name="T2" fmla="*/ 1 w 3"/>
                  <a:gd name="T3" fmla="*/ 0 h 3"/>
                  <a:gd name="T4" fmla="*/ 0 w 3"/>
                  <a:gd name="T5" fmla="*/ 2 h 3"/>
                  <a:gd name="T6" fmla="*/ 1 w 3"/>
                  <a:gd name="T7" fmla="*/ 3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1" y="0"/>
                      <a:pt x="1" y="0"/>
                      <a:pt x="1" y="0"/>
                    </a:cubicBezTo>
                    <a:cubicBezTo>
                      <a:pt x="1" y="1"/>
                      <a:pt x="0" y="1"/>
                      <a:pt x="0" y="2"/>
                    </a:cubicBezTo>
                    <a:cubicBezTo>
                      <a:pt x="1" y="3"/>
                      <a:pt x="1" y="3"/>
                      <a:pt x="1" y="3"/>
                    </a:cubicBezTo>
                    <a:cubicBezTo>
                      <a:pt x="2" y="2"/>
                      <a:pt x="2" y="2"/>
                      <a:pt x="3" y="1"/>
                    </a:cubicBezTo>
                    <a:close/>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201" name="Freeform 900"/>
              <p:cNvSpPr>
                <a:spLocks noEditPoints="1"/>
              </p:cNvSpPr>
              <p:nvPr/>
            </p:nvSpPr>
            <p:spPr bwMode="auto">
              <a:xfrm>
                <a:off x="5099" y="1243"/>
                <a:ext cx="29" cy="42"/>
              </a:xfrm>
              <a:custGeom>
                <a:avLst/>
                <a:gdLst>
                  <a:gd name="T0" fmla="*/ 29 w 29"/>
                  <a:gd name="T1" fmla="*/ 13 h 42"/>
                  <a:gd name="T2" fmla="*/ 15 w 29"/>
                  <a:gd name="T3" fmla="*/ 37 h 42"/>
                  <a:gd name="T4" fmla="*/ 0 w 29"/>
                  <a:gd name="T5" fmla="*/ 29 h 42"/>
                  <a:gd name="T6" fmla="*/ 14 w 29"/>
                  <a:gd name="T7" fmla="*/ 5 h 42"/>
                  <a:gd name="T8" fmla="*/ 29 w 29"/>
                  <a:gd name="T9" fmla="*/ 13 h 42"/>
                  <a:gd name="T10" fmla="*/ 14 w 29"/>
                  <a:gd name="T11" fmla="*/ 17 h 42"/>
                  <a:gd name="T12" fmla="*/ 18 w 29"/>
                  <a:gd name="T13" fmla="*/ 10 h 42"/>
                  <a:gd name="T14" fmla="*/ 14 w 29"/>
                  <a:gd name="T15" fmla="*/ 8 h 42"/>
                  <a:gd name="T16" fmla="*/ 10 w 29"/>
                  <a:gd name="T17" fmla="*/ 14 h 42"/>
                  <a:gd name="T18" fmla="*/ 14 w 29"/>
                  <a:gd name="T19" fmla="*/ 17 h 42"/>
                  <a:gd name="T20" fmla="*/ 6 w 29"/>
                  <a:gd name="T21" fmla="*/ 30 h 42"/>
                  <a:gd name="T22" fmla="*/ 10 w 29"/>
                  <a:gd name="T23" fmla="*/ 24 h 42"/>
                  <a:gd name="T24" fmla="*/ 6 w 29"/>
                  <a:gd name="T25" fmla="*/ 21 h 42"/>
                  <a:gd name="T26" fmla="*/ 2 w 29"/>
                  <a:gd name="T27" fmla="*/ 28 h 42"/>
                  <a:gd name="T28" fmla="*/ 6 w 29"/>
                  <a:gd name="T29" fmla="*/ 30 h 42"/>
                  <a:gd name="T30" fmla="*/ 14 w 29"/>
                  <a:gd name="T31" fmla="*/ 35 h 42"/>
                  <a:gd name="T32" fmla="*/ 18 w 29"/>
                  <a:gd name="T33" fmla="*/ 28 h 42"/>
                  <a:gd name="T34" fmla="*/ 14 w 29"/>
                  <a:gd name="T35" fmla="*/ 26 h 42"/>
                  <a:gd name="T36" fmla="*/ 10 w 29"/>
                  <a:gd name="T37" fmla="*/ 33 h 42"/>
                  <a:gd name="T38" fmla="*/ 14 w 29"/>
                  <a:gd name="T39" fmla="*/ 35 h 42"/>
                  <a:gd name="T40" fmla="*/ 22 w 29"/>
                  <a:gd name="T41" fmla="*/ 21 h 42"/>
                  <a:gd name="T42" fmla="*/ 26 w 29"/>
                  <a:gd name="T43" fmla="*/ 14 h 42"/>
                  <a:gd name="T44" fmla="*/ 22 w 29"/>
                  <a:gd name="T45" fmla="*/ 12 h 42"/>
                  <a:gd name="T46" fmla="*/ 18 w 29"/>
                  <a:gd name="T47" fmla="*/ 19 h 42"/>
                  <a:gd name="T48" fmla="*/ 22 w 29"/>
                  <a:gd name="T49" fmla="*/ 2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9" h="42">
                    <a:moveTo>
                      <a:pt x="29" y="13"/>
                    </a:moveTo>
                    <a:cubicBezTo>
                      <a:pt x="29" y="22"/>
                      <a:pt x="22" y="33"/>
                      <a:pt x="15" y="37"/>
                    </a:cubicBezTo>
                    <a:cubicBezTo>
                      <a:pt x="7" y="42"/>
                      <a:pt x="0" y="38"/>
                      <a:pt x="0" y="29"/>
                    </a:cubicBezTo>
                    <a:cubicBezTo>
                      <a:pt x="0" y="20"/>
                      <a:pt x="7" y="9"/>
                      <a:pt x="14" y="5"/>
                    </a:cubicBezTo>
                    <a:cubicBezTo>
                      <a:pt x="22" y="0"/>
                      <a:pt x="29" y="4"/>
                      <a:pt x="29" y="13"/>
                    </a:cubicBezTo>
                    <a:close/>
                    <a:moveTo>
                      <a:pt x="14" y="17"/>
                    </a:moveTo>
                    <a:cubicBezTo>
                      <a:pt x="16" y="15"/>
                      <a:pt x="18" y="12"/>
                      <a:pt x="18" y="10"/>
                    </a:cubicBezTo>
                    <a:cubicBezTo>
                      <a:pt x="18" y="7"/>
                      <a:pt x="16" y="6"/>
                      <a:pt x="14" y="8"/>
                    </a:cubicBezTo>
                    <a:cubicBezTo>
                      <a:pt x="12" y="9"/>
                      <a:pt x="10" y="12"/>
                      <a:pt x="10" y="14"/>
                    </a:cubicBezTo>
                    <a:cubicBezTo>
                      <a:pt x="10" y="17"/>
                      <a:pt x="12" y="18"/>
                      <a:pt x="14" y="17"/>
                    </a:cubicBezTo>
                    <a:close/>
                    <a:moveTo>
                      <a:pt x="6" y="30"/>
                    </a:moveTo>
                    <a:cubicBezTo>
                      <a:pt x="8" y="29"/>
                      <a:pt x="10" y="26"/>
                      <a:pt x="10" y="24"/>
                    </a:cubicBezTo>
                    <a:cubicBezTo>
                      <a:pt x="10" y="21"/>
                      <a:pt x="8" y="20"/>
                      <a:pt x="6" y="21"/>
                    </a:cubicBezTo>
                    <a:cubicBezTo>
                      <a:pt x="4" y="23"/>
                      <a:pt x="2" y="26"/>
                      <a:pt x="2" y="28"/>
                    </a:cubicBezTo>
                    <a:cubicBezTo>
                      <a:pt x="2" y="31"/>
                      <a:pt x="4" y="32"/>
                      <a:pt x="6" y="30"/>
                    </a:cubicBezTo>
                    <a:close/>
                    <a:moveTo>
                      <a:pt x="14" y="35"/>
                    </a:moveTo>
                    <a:cubicBezTo>
                      <a:pt x="16" y="34"/>
                      <a:pt x="18" y="31"/>
                      <a:pt x="18" y="28"/>
                    </a:cubicBezTo>
                    <a:cubicBezTo>
                      <a:pt x="18" y="26"/>
                      <a:pt x="16" y="25"/>
                      <a:pt x="14" y="26"/>
                    </a:cubicBezTo>
                    <a:cubicBezTo>
                      <a:pt x="12" y="27"/>
                      <a:pt x="10" y="30"/>
                      <a:pt x="10" y="33"/>
                    </a:cubicBezTo>
                    <a:cubicBezTo>
                      <a:pt x="10" y="35"/>
                      <a:pt x="12" y="36"/>
                      <a:pt x="14" y="35"/>
                    </a:cubicBezTo>
                    <a:close/>
                    <a:moveTo>
                      <a:pt x="22" y="21"/>
                    </a:moveTo>
                    <a:cubicBezTo>
                      <a:pt x="24" y="20"/>
                      <a:pt x="26" y="17"/>
                      <a:pt x="26" y="14"/>
                    </a:cubicBezTo>
                    <a:cubicBezTo>
                      <a:pt x="26" y="12"/>
                      <a:pt x="24" y="11"/>
                      <a:pt x="22" y="12"/>
                    </a:cubicBezTo>
                    <a:cubicBezTo>
                      <a:pt x="20" y="13"/>
                      <a:pt x="18" y="16"/>
                      <a:pt x="18" y="19"/>
                    </a:cubicBezTo>
                    <a:cubicBezTo>
                      <a:pt x="18" y="21"/>
                      <a:pt x="20" y="22"/>
                      <a:pt x="22" y="21"/>
                    </a:cubicBezTo>
                    <a:close/>
                  </a:path>
                </a:pathLst>
              </a:custGeom>
              <a:solidFill>
                <a:srgbClr val="8E8E8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202" name="Freeform 901"/>
              <p:cNvSpPr/>
              <p:nvPr/>
            </p:nvSpPr>
            <p:spPr bwMode="auto">
              <a:xfrm>
                <a:off x="5123" y="1278"/>
                <a:ext cx="5" cy="6"/>
              </a:xfrm>
              <a:custGeom>
                <a:avLst/>
                <a:gdLst>
                  <a:gd name="T0" fmla="*/ 3 w 5"/>
                  <a:gd name="T1" fmla="*/ 6 h 6"/>
                  <a:gd name="T2" fmla="*/ 5 w 5"/>
                  <a:gd name="T3" fmla="*/ 5 h 6"/>
                  <a:gd name="T4" fmla="*/ 2 w 5"/>
                  <a:gd name="T5" fmla="*/ 0 h 6"/>
                  <a:gd name="T6" fmla="*/ 0 w 5"/>
                  <a:gd name="T7" fmla="*/ 1 h 6"/>
                  <a:gd name="T8" fmla="*/ 3 w 5"/>
                  <a:gd name="T9" fmla="*/ 6 h 6"/>
                </a:gdLst>
                <a:ahLst/>
                <a:cxnLst>
                  <a:cxn ang="0">
                    <a:pos x="T0" y="T1"/>
                  </a:cxn>
                  <a:cxn ang="0">
                    <a:pos x="T2" y="T3"/>
                  </a:cxn>
                  <a:cxn ang="0">
                    <a:pos x="T4" y="T5"/>
                  </a:cxn>
                  <a:cxn ang="0">
                    <a:pos x="T6" y="T7"/>
                  </a:cxn>
                  <a:cxn ang="0">
                    <a:pos x="T8" y="T9"/>
                  </a:cxn>
                </a:cxnLst>
                <a:rect l="0" t="0" r="r" b="b"/>
                <a:pathLst>
                  <a:path w="5" h="6">
                    <a:moveTo>
                      <a:pt x="3" y="6"/>
                    </a:moveTo>
                    <a:cubicBezTo>
                      <a:pt x="5" y="5"/>
                      <a:pt x="5" y="5"/>
                      <a:pt x="5" y="5"/>
                    </a:cubicBezTo>
                    <a:cubicBezTo>
                      <a:pt x="3" y="4"/>
                      <a:pt x="2" y="2"/>
                      <a:pt x="2" y="0"/>
                    </a:cubicBezTo>
                    <a:cubicBezTo>
                      <a:pt x="0" y="1"/>
                      <a:pt x="0" y="1"/>
                      <a:pt x="0" y="1"/>
                    </a:cubicBezTo>
                    <a:cubicBezTo>
                      <a:pt x="0" y="3"/>
                      <a:pt x="1" y="5"/>
                      <a:pt x="3" y="6"/>
                    </a:cubicBezTo>
                    <a:close/>
                  </a:path>
                </a:pathLst>
              </a:custGeom>
              <a:solidFill>
                <a:srgbClr val="E55E2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203" name="Freeform 902"/>
              <p:cNvSpPr/>
              <p:nvPr/>
            </p:nvSpPr>
            <p:spPr bwMode="auto">
              <a:xfrm>
                <a:off x="5123" y="1273"/>
                <a:ext cx="2" cy="6"/>
              </a:xfrm>
              <a:custGeom>
                <a:avLst/>
                <a:gdLst>
                  <a:gd name="T0" fmla="*/ 0 w 2"/>
                  <a:gd name="T1" fmla="*/ 6 h 6"/>
                  <a:gd name="T2" fmla="*/ 2 w 2"/>
                  <a:gd name="T3" fmla="*/ 5 h 6"/>
                  <a:gd name="T4" fmla="*/ 2 w 2"/>
                  <a:gd name="T5" fmla="*/ 0 h 6"/>
                  <a:gd name="T6" fmla="*/ 0 w 2"/>
                  <a:gd name="T7" fmla="*/ 1 h 6"/>
                  <a:gd name="T8" fmla="*/ 0 w 2"/>
                  <a:gd name="T9" fmla="*/ 6 h 6"/>
                </a:gdLst>
                <a:ahLst/>
                <a:cxnLst>
                  <a:cxn ang="0">
                    <a:pos x="T0" y="T1"/>
                  </a:cxn>
                  <a:cxn ang="0">
                    <a:pos x="T2" y="T3"/>
                  </a:cxn>
                  <a:cxn ang="0">
                    <a:pos x="T4" y="T5"/>
                  </a:cxn>
                  <a:cxn ang="0">
                    <a:pos x="T6" y="T7"/>
                  </a:cxn>
                  <a:cxn ang="0">
                    <a:pos x="T8" y="T9"/>
                  </a:cxn>
                </a:cxnLst>
                <a:rect l="0" t="0" r="r" b="b"/>
                <a:pathLst>
                  <a:path w="2" h="6">
                    <a:moveTo>
                      <a:pt x="0" y="6"/>
                    </a:moveTo>
                    <a:lnTo>
                      <a:pt x="2" y="5"/>
                    </a:lnTo>
                    <a:lnTo>
                      <a:pt x="2" y="0"/>
                    </a:lnTo>
                    <a:lnTo>
                      <a:pt x="0" y="1"/>
                    </a:lnTo>
                    <a:lnTo>
                      <a:pt x="0" y="6"/>
                    </a:lnTo>
                    <a:close/>
                  </a:path>
                </a:pathLst>
              </a:custGeom>
              <a:solidFill>
                <a:srgbClr val="E55E2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204" name="Freeform 903"/>
              <p:cNvSpPr/>
              <p:nvPr/>
            </p:nvSpPr>
            <p:spPr bwMode="auto">
              <a:xfrm>
                <a:off x="5112" y="1263"/>
                <a:ext cx="9" cy="5"/>
              </a:xfrm>
              <a:custGeom>
                <a:avLst/>
                <a:gdLst>
                  <a:gd name="T0" fmla="*/ 7 w 9"/>
                  <a:gd name="T1" fmla="*/ 5 h 5"/>
                  <a:gd name="T2" fmla="*/ 9 w 9"/>
                  <a:gd name="T3" fmla="*/ 4 h 5"/>
                  <a:gd name="T4" fmla="*/ 3 w 9"/>
                  <a:gd name="T5" fmla="*/ 0 h 5"/>
                  <a:gd name="T6" fmla="*/ 0 w 9"/>
                  <a:gd name="T7" fmla="*/ 1 h 5"/>
                  <a:gd name="T8" fmla="*/ 7 w 9"/>
                  <a:gd name="T9" fmla="*/ 5 h 5"/>
                </a:gdLst>
                <a:ahLst/>
                <a:cxnLst>
                  <a:cxn ang="0">
                    <a:pos x="T0" y="T1"/>
                  </a:cxn>
                  <a:cxn ang="0">
                    <a:pos x="T2" y="T3"/>
                  </a:cxn>
                  <a:cxn ang="0">
                    <a:pos x="T4" y="T5"/>
                  </a:cxn>
                  <a:cxn ang="0">
                    <a:pos x="T6" y="T7"/>
                  </a:cxn>
                  <a:cxn ang="0">
                    <a:pos x="T8" y="T9"/>
                  </a:cxn>
                </a:cxnLst>
                <a:rect l="0" t="0" r="r" b="b"/>
                <a:pathLst>
                  <a:path w="9" h="5">
                    <a:moveTo>
                      <a:pt x="7" y="5"/>
                    </a:moveTo>
                    <a:lnTo>
                      <a:pt x="9" y="4"/>
                    </a:lnTo>
                    <a:lnTo>
                      <a:pt x="3" y="0"/>
                    </a:lnTo>
                    <a:lnTo>
                      <a:pt x="0" y="1"/>
                    </a:lnTo>
                    <a:lnTo>
                      <a:pt x="7" y="5"/>
                    </a:lnTo>
                    <a:close/>
                  </a:path>
                </a:pathLst>
              </a:custGeom>
              <a:solidFill>
                <a:srgbClr val="E55E2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205" name="Freeform 904"/>
              <p:cNvSpPr/>
              <p:nvPr/>
            </p:nvSpPr>
            <p:spPr bwMode="auto">
              <a:xfrm>
                <a:off x="5119" y="1267"/>
                <a:ext cx="6" cy="7"/>
              </a:xfrm>
              <a:custGeom>
                <a:avLst/>
                <a:gdLst>
                  <a:gd name="T0" fmla="*/ 4 w 6"/>
                  <a:gd name="T1" fmla="*/ 7 h 7"/>
                  <a:gd name="T2" fmla="*/ 6 w 6"/>
                  <a:gd name="T3" fmla="*/ 6 h 7"/>
                  <a:gd name="T4" fmla="*/ 2 w 6"/>
                  <a:gd name="T5" fmla="*/ 0 h 7"/>
                  <a:gd name="T6" fmla="*/ 0 w 6"/>
                  <a:gd name="T7" fmla="*/ 1 h 7"/>
                  <a:gd name="T8" fmla="*/ 4 w 6"/>
                  <a:gd name="T9" fmla="*/ 7 h 7"/>
                </a:gdLst>
                <a:ahLst/>
                <a:cxnLst>
                  <a:cxn ang="0">
                    <a:pos x="T0" y="T1"/>
                  </a:cxn>
                  <a:cxn ang="0">
                    <a:pos x="T2" y="T3"/>
                  </a:cxn>
                  <a:cxn ang="0">
                    <a:pos x="T4" y="T5"/>
                  </a:cxn>
                  <a:cxn ang="0">
                    <a:pos x="T6" y="T7"/>
                  </a:cxn>
                  <a:cxn ang="0">
                    <a:pos x="T8" y="T9"/>
                  </a:cxn>
                </a:cxnLst>
                <a:rect l="0" t="0" r="r" b="b"/>
                <a:pathLst>
                  <a:path w="6" h="7">
                    <a:moveTo>
                      <a:pt x="4" y="7"/>
                    </a:moveTo>
                    <a:cubicBezTo>
                      <a:pt x="6" y="6"/>
                      <a:pt x="6" y="6"/>
                      <a:pt x="6" y="6"/>
                    </a:cubicBezTo>
                    <a:cubicBezTo>
                      <a:pt x="6" y="4"/>
                      <a:pt x="4" y="1"/>
                      <a:pt x="2" y="0"/>
                    </a:cubicBezTo>
                    <a:cubicBezTo>
                      <a:pt x="0" y="1"/>
                      <a:pt x="0" y="1"/>
                      <a:pt x="0" y="1"/>
                    </a:cubicBezTo>
                    <a:cubicBezTo>
                      <a:pt x="2" y="2"/>
                      <a:pt x="4" y="5"/>
                      <a:pt x="4" y="7"/>
                    </a:cubicBezTo>
                    <a:close/>
                  </a:path>
                </a:pathLst>
              </a:custGeom>
              <a:solidFill>
                <a:srgbClr val="E55E2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206" name="Freeform 905"/>
              <p:cNvSpPr/>
              <p:nvPr/>
            </p:nvSpPr>
            <p:spPr bwMode="auto">
              <a:xfrm>
                <a:off x="5126" y="1283"/>
                <a:ext cx="8" cy="5"/>
              </a:xfrm>
              <a:custGeom>
                <a:avLst/>
                <a:gdLst>
                  <a:gd name="T0" fmla="*/ 6 w 8"/>
                  <a:gd name="T1" fmla="*/ 5 h 5"/>
                  <a:gd name="T2" fmla="*/ 8 w 8"/>
                  <a:gd name="T3" fmla="*/ 3 h 5"/>
                  <a:gd name="T4" fmla="*/ 2 w 8"/>
                  <a:gd name="T5" fmla="*/ 0 h 5"/>
                  <a:gd name="T6" fmla="*/ 0 w 8"/>
                  <a:gd name="T7" fmla="*/ 1 h 5"/>
                  <a:gd name="T8" fmla="*/ 6 w 8"/>
                  <a:gd name="T9" fmla="*/ 5 h 5"/>
                </a:gdLst>
                <a:ahLst/>
                <a:cxnLst>
                  <a:cxn ang="0">
                    <a:pos x="T0" y="T1"/>
                  </a:cxn>
                  <a:cxn ang="0">
                    <a:pos x="T2" y="T3"/>
                  </a:cxn>
                  <a:cxn ang="0">
                    <a:pos x="T4" y="T5"/>
                  </a:cxn>
                  <a:cxn ang="0">
                    <a:pos x="T6" y="T7"/>
                  </a:cxn>
                  <a:cxn ang="0">
                    <a:pos x="T8" y="T9"/>
                  </a:cxn>
                </a:cxnLst>
                <a:rect l="0" t="0" r="r" b="b"/>
                <a:pathLst>
                  <a:path w="8" h="5">
                    <a:moveTo>
                      <a:pt x="6" y="5"/>
                    </a:moveTo>
                    <a:lnTo>
                      <a:pt x="8" y="3"/>
                    </a:lnTo>
                    <a:lnTo>
                      <a:pt x="2" y="0"/>
                    </a:lnTo>
                    <a:lnTo>
                      <a:pt x="0" y="1"/>
                    </a:lnTo>
                    <a:lnTo>
                      <a:pt x="6" y="5"/>
                    </a:lnTo>
                    <a:close/>
                  </a:path>
                </a:pathLst>
              </a:custGeom>
              <a:solidFill>
                <a:srgbClr val="284D1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207" name="Freeform 906"/>
              <p:cNvSpPr/>
              <p:nvPr/>
            </p:nvSpPr>
            <p:spPr bwMode="auto">
              <a:xfrm>
                <a:off x="5132" y="1286"/>
                <a:ext cx="2" cy="3"/>
              </a:xfrm>
              <a:custGeom>
                <a:avLst/>
                <a:gdLst>
                  <a:gd name="T0" fmla="*/ 0 w 2"/>
                  <a:gd name="T1" fmla="*/ 3 h 3"/>
                  <a:gd name="T2" fmla="*/ 2 w 2"/>
                  <a:gd name="T3" fmla="*/ 2 h 3"/>
                  <a:gd name="T4" fmla="*/ 2 w 2"/>
                  <a:gd name="T5" fmla="*/ 0 h 3"/>
                  <a:gd name="T6" fmla="*/ 0 w 2"/>
                  <a:gd name="T7" fmla="*/ 2 h 3"/>
                  <a:gd name="T8" fmla="*/ 0 w 2"/>
                  <a:gd name="T9" fmla="*/ 3 h 3"/>
                </a:gdLst>
                <a:ahLst/>
                <a:cxnLst>
                  <a:cxn ang="0">
                    <a:pos x="T0" y="T1"/>
                  </a:cxn>
                  <a:cxn ang="0">
                    <a:pos x="T2" y="T3"/>
                  </a:cxn>
                  <a:cxn ang="0">
                    <a:pos x="T4" y="T5"/>
                  </a:cxn>
                  <a:cxn ang="0">
                    <a:pos x="T6" y="T7"/>
                  </a:cxn>
                  <a:cxn ang="0">
                    <a:pos x="T8" y="T9"/>
                  </a:cxn>
                </a:cxnLst>
                <a:rect l="0" t="0" r="r" b="b"/>
                <a:pathLst>
                  <a:path w="2" h="3">
                    <a:moveTo>
                      <a:pt x="0" y="3"/>
                    </a:moveTo>
                    <a:lnTo>
                      <a:pt x="2" y="2"/>
                    </a:lnTo>
                    <a:lnTo>
                      <a:pt x="2" y="0"/>
                    </a:lnTo>
                    <a:lnTo>
                      <a:pt x="0" y="2"/>
                    </a:lnTo>
                    <a:lnTo>
                      <a:pt x="0" y="3"/>
                    </a:lnTo>
                    <a:close/>
                  </a:path>
                </a:pathLst>
              </a:custGeom>
              <a:solidFill>
                <a:srgbClr val="19300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208" name="Freeform 907"/>
              <p:cNvSpPr/>
              <p:nvPr/>
            </p:nvSpPr>
            <p:spPr bwMode="auto">
              <a:xfrm>
                <a:off x="5112" y="1264"/>
                <a:ext cx="20" cy="25"/>
              </a:xfrm>
              <a:custGeom>
                <a:avLst/>
                <a:gdLst>
                  <a:gd name="T0" fmla="*/ 0 w 20"/>
                  <a:gd name="T1" fmla="*/ 0 h 25"/>
                  <a:gd name="T2" fmla="*/ 0 w 20"/>
                  <a:gd name="T3" fmla="*/ 1 h 25"/>
                  <a:gd name="T4" fmla="*/ 7 w 20"/>
                  <a:gd name="T5" fmla="*/ 5 h 25"/>
                  <a:gd name="T6" fmla="*/ 10 w 20"/>
                  <a:gd name="T7" fmla="*/ 10 h 25"/>
                  <a:gd name="T8" fmla="*/ 10 w 20"/>
                  <a:gd name="T9" fmla="*/ 15 h 25"/>
                  <a:gd name="T10" fmla="*/ 14 w 20"/>
                  <a:gd name="T11" fmla="*/ 21 h 25"/>
                  <a:gd name="T12" fmla="*/ 20 w 20"/>
                  <a:gd name="T13" fmla="*/ 25 h 25"/>
                  <a:gd name="T14" fmla="*/ 20 w 20"/>
                  <a:gd name="T15" fmla="*/ 24 h 25"/>
                  <a:gd name="T16" fmla="*/ 14 w 20"/>
                  <a:gd name="T17" fmla="*/ 20 h 25"/>
                  <a:gd name="T18" fmla="*/ 11 w 20"/>
                  <a:gd name="T19" fmla="*/ 15 h 25"/>
                  <a:gd name="T20" fmla="*/ 11 w 20"/>
                  <a:gd name="T21" fmla="*/ 10 h 25"/>
                  <a:gd name="T22" fmla="*/ 7 w 20"/>
                  <a:gd name="T23" fmla="*/ 4 h 25"/>
                  <a:gd name="T24" fmla="*/ 0 w 20"/>
                  <a:gd name="T25"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 h="25">
                    <a:moveTo>
                      <a:pt x="0" y="0"/>
                    </a:moveTo>
                    <a:cubicBezTo>
                      <a:pt x="0" y="1"/>
                      <a:pt x="0" y="1"/>
                      <a:pt x="0" y="1"/>
                    </a:cubicBezTo>
                    <a:cubicBezTo>
                      <a:pt x="7" y="5"/>
                      <a:pt x="7" y="5"/>
                      <a:pt x="7" y="5"/>
                    </a:cubicBezTo>
                    <a:cubicBezTo>
                      <a:pt x="9" y="6"/>
                      <a:pt x="10" y="8"/>
                      <a:pt x="10" y="10"/>
                    </a:cubicBezTo>
                    <a:cubicBezTo>
                      <a:pt x="10" y="15"/>
                      <a:pt x="10" y="15"/>
                      <a:pt x="10" y="15"/>
                    </a:cubicBezTo>
                    <a:cubicBezTo>
                      <a:pt x="10" y="17"/>
                      <a:pt x="11" y="20"/>
                      <a:pt x="14" y="21"/>
                    </a:cubicBezTo>
                    <a:cubicBezTo>
                      <a:pt x="20" y="25"/>
                      <a:pt x="20" y="25"/>
                      <a:pt x="20" y="25"/>
                    </a:cubicBezTo>
                    <a:cubicBezTo>
                      <a:pt x="20" y="24"/>
                      <a:pt x="20" y="24"/>
                      <a:pt x="20" y="24"/>
                    </a:cubicBezTo>
                    <a:cubicBezTo>
                      <a:pt x="14" y="20"/>
                      <a:pt x="14" y="20"/>
                      <a:pt x="14" y="20"/>
                    </a:cubicBezTo>
                    <a:cubicBezTo>
                      <a:pt x="12" y="19"/>
                      <a:pt x="11" y="17"/>
                      <a:pt x="11" y="15"/>
                    </a:cubicBezTo>
                    <a:cubicBezTo>
                      <a:pt x="11" y="10"/>
                      <a:pt x="11" y="10"/>
                      <a:pt x="11" y="10"/>
                    </a:cubicBezTo>
                    <a:cubicBezTo>
                      <a:pt x="11" y="8"/>
                      <a:pt x="9" y="5"/>
                      <a:pt x="7" y="4"/>
                    </a:cubicBezTo>
                    <a:lnTo>
                      <a:pt x="0" y="0"/>
                    </a:lnTo>
                    <a:close/>
                  </a:path>
                </a:pathLst>
              </a:custGeom>
              <a:solidFill>
                <a:srgbClr val="CC431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209" name="Freeform 908"/>
              <p:cNvSpPr/>
              <p:nvPr/>
            </p:nvSpPr>
            <p:spPr bwMode="auto">
              <a:xfrm>
                <a:off x="5121" y="1286"/>
                <a:ext cx="25" cy="12"/>
              </a:xfrm>
              <a:custGeom>
                <a:avLst/>
                <a:gdLst>
                  <a:gd name="T0" fmla="*/ 0 w 25"/>
                  <a:gd name="T1" fmla="*/ 1 h 12"/>
                  <a:gd name="T2" fmla="*/ 12 w 25"/>
                  <a:gd name="T3" fmla="*/ 8 h 12"/>
                  <a:gd name="T4" fmla="*/ 21 w 25"/>
                  <a:gd name="T5" fmla="*/ 8 h 12"/>
                  <a:gd name="T6" fmla="*/ 23 w 25"/>
                  <a:gd name="T7" fmla="*/ 6 h 12"/>
                  <a:gd name="T8" fmla="*/ 25 w 25"/>
                  <a:gd name="T9" fmla="*/ 3 h 12"/>
                  <a:gd name="T10" fmla="*/ 25 w 25"/>
                  <a:gd name="T11" fmla="*/ 6 h 12"/>
                  <a:gd name="T12" fmla="*/ 23 w 25"/>
                  <a:gd name="T13" fmla="*/ 9 h 12"/>
                  <a:gd name="T14" fmla="*/ 21 w 25"/>
                  <a:gd name="T15" fmla="*/ 10 h 12"/>
                  <a:gd name="T16" fmla="*/ 12 w 25"/>
                  <a:gd name="T17" fmla="*/ 10 h 12"/>
                  <a:gd name="T18" fmla="*/ 0 w 25"/>
                  <a:gd name="T19" fmla="*/ 4 h 12"/>
                  <a:gd name="T20" fmla="*/ 0 w 25"/>
                  <a:gd name="T21" fmla="*/ 3 h 12"/>
                  <a:gd name="T22" fmla="*/ 0 w 25"/>
                  <a:gd name="T23" fmla="*/ 0 h 12"/>
                  <a:gd name="T24" fmla="*/ 0 w 25"/>
                  <a:gd name="T25" fmla="*/ 1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 h="12">
                    <a:moveTo>
                      <a:pt x="0" y="1"/>
                    </a:moveTo>
                    <a:cubicBezTo>
                      <a:pt x="12" y="8"/>
                      <a:pt x="12" y="8"/>
                      <a:pt x="12" y="8"/>
                    </a:cubicBezTo>
                    <a:cubicBezTo>
                      <a:pt x="14" y="9"/>
                      <a:pt x="18" y="9"/>
                      <a:pt x="21" y="8"/>
                    </a:cubicBezTo>
                    <a:cubicBezTo>
                      <a:pt x="23" y="6"/>
                      <a:pt x="23" y="6"/>
                      <a:pt x="23" y="6"/>
                    </a:cubicBezTo>
                    <a:cubicBezTo>
                      <a:pt x="25" y="5"/>
                      <a:pt x="25" y="4"/>
                      <a:pt x="25" y="3"/>
                    </a:cubicBezTo>
                    <a:cubicBezTo>
                      <a:pt x="25" y="6"/>
                      <a:pt x="25" y="6"/>
                      <a:pt x="25" y="6"/>
                    </a:cubicBezTo>
                    <a:cubicBezTo>
                      <a:pt x="25" y="7"/>
                      <a:pt x="25" y="8"/>
                      <a:pt x="23" y="9"/>
                    </a:cubicBezTo>
                    <a:cubicBezTo>
                      <a:pt x="21" y="10"/>
                      <a:pt x="21" y="10"/>
                      <a:pt x="21" y="10"/>
                    </a:cubicBezTo>
                    <a:cubicBezTo>
                      <a:pt x="18" y="12"/>
                      <a:pt x="14" y="12"/>
                      <a:pt x="12" y="10"/>
                    </a:cubicBezTo>
                    <a:cubicBezTo>
                      <a:pt x="0" y="4"/>
                      <a:pt x="0" y="4"/>
                      <a:pt x="0" y="4"/>
                    </a:cubicBezTo>
                    <a:cubicBezTo>
                      <a:pt x="0" y="3"/>
                      <a:pt x="0" y="3"/>
                      <a:pt x="0" y="3"/>
                    </a:cubicBezTo>
                    <a:cubicBezTo>
                      <a:pt x="0" y="0"/>
                      <a:pt x="0" y="0"/>
                      <a:pt x="0" y="0"/>
                    </a:cubicBezTo>
                    <a:lnTo>
                      <a:pt x="0" y="1"/>
                    </a:lnTo>
                    <a:close/>
                  </a:path>
                </a:pathLst>
              </a:custGeom>
              <a:solidFill>
                <a:srgbClr val="4E4E4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210" name="Freeform 909"/>
              <p:cNvSpPr/>
              <p:nvPr/>
            </p:nvSpPr>
            <p:spPr bwMode="auto">
              <a:xfrm>
                <a:off x="5121" y="1280"/>
                <a:ext cx="26" cy="15"/>
              </a:xfrm>
              <a:custGeom>
                <a:avLst/>
                <a:gdLst>
                  <a:gd name="T0" fmla="*/ 0 w 26"/>
                  <a:gd name="T1" fmla="*/ 6 h 15"/>
                  <a:gd name="T2" fmla="*/ 0 w 26"/>
                  <a:gd name="T3" fmla="*/ 7 h 15"/>
                  <a:gd name="T4" fmla="*/ 12 w 26"/>
                  <a:gd name="T5" fmla="*/ 14 h 15"/>
                  <a:gd name="T6" fmla="*/ 21 w 26"/>
                  <a:gd name="T7" fmla="*/ 14 h 15"/>
                  <a:gd name="T8" fmla="*/ 23 w 26"/>
                  <a:gd name="T9" fmla="*/ 12 h 15"/>
                  <a:gd name="T10" fmla="*/ 23 w 26"/>
                  <a:gd name="T11" fmla="*/ 7 h 15"/>
                  <a:gd name="T12" fmla="*/ 12 w 26"/>
                  <a:gd name="T13" fmla="*/ 0 h 15"/>
                  <a:gd name="T14" fmla="*/ 10 w 26"/>
                  <a:gd name="T15" fmla="*/ 0 h 15"/>
                  <a:gd name="T16" fmla="*/ 0 w 26"/>
                  <a:gd name="T17" fmla="*/ 6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15">
                    <a:moveTo>
                      <a:pt x="0" y="6"/>
                    </a:moveTo>
                    <a:cubicBezTo>
                      <a:pt x="0" y="6"/>
                      <a:pt x="0" y="7"/>
                      <a:pt x="0" y="7"/>
                    </a:cubicBezTo>
                    <a:cubicBezTo>
                      <a:pt x="12" y="14"/>
                      <a:pt x="12" y="14"/>
                      <a:pt x="12" y="14"/>
                    </a:cubicBezTo>
                    <a:cubicBezTo>
                      <a:pt x="14" y="15"/>
                      <a:pt x="18" y="15"/>
                      <a:pt x="21" y="14"/>
                    </a:cubicBezTo>
                    <a:cubicBezTo>
                      <a:pt x="23" y="12"/>
                      <a:pt x="23" y="12"/>
                      <a:pt x="23" y="12"/>
                    </a:cubicBezTo>
                    <a:cubicBezTo>
                      <a:pt x="26" y="11"/>
                      <a:pt x="26" y="8"/>
                      <a:pt x="23" y="7"/>
                    </a:cubicBezTo>
                    <a:cubicBezTo>
                      <a:pt x="12" y="0"/>
                      <a:pt x="12" y="0"/>
                      <a:pt x="12" y="0"/>
                    </a:cubicBezTo>
                    <a:cubicBezTo>
                      <a:pt x="11" y="0"/>
                      <a:pt x="10" y="0"/>
                      <a:pt x="10" y="0"/>
                    </a:cubicBezTo>
                    <a:lnTo>
                      <a:pt x="0" y="6"/>
                    </a:lnTo>
                    <a:close/>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211" name="Freeform 910"/>
              <p:cNvSpPr/>
              <p:nvPr/>
            </p:nvSpPr>
            <p:spPr bwMode="auto">
              <a:xfrm>
                <a:off x="5207" y="1199"/>
                <a:ext cx="4" cy="1"/>
              </a:xfrm>
              <a:custGeom>
                <a:avLst/>
                <a:gdLst>
                  <a:gd name="T0" fmla="*/ 4 w 4"/>
                  <a:gd name="T1" fmla="*/ 1 h 1"/>
                  <a:gd name="T2" fmla="*/ 2 w 4"/>
                  <a:gd name="T3" fmla="*/ 0 h 1"/>
                  <a:gd name="T4" fmla="*/ 0 w 4"/>
                  <a:gd name="T5" fmla="*/ 0 h 1"/>
                  <a:gd name="T6" fmla="*/ 3 w 4"/>
                  <a:gd name="T7" fmla="*/ 1 h 1"/>
                  <a:gd name="T8" fmla="*/ 4 w 4"/>
                  <a:gd name="T9" fmla="*/ 1 h 1"/>
                </a:gdLst>
                <a:ahLst/>
                <a:cxnLst>
                  <a:cxn ang="0">
                    <a:pos x="T0" y="T1"/>
                  </a:cxn>
                  <a:cxn ang="0">
                    <a:pos x="T2" y="T3"/>
                  </a:cxn>
                  <a:cxn ang="0">
                    <a:pos x="T4" y="T5"/>
                  </a:cxn>
                  <a:cxn ang="0">
                    <a:pos x="T6" y="T7"/>
                  </a:cxn>
                  <a:cxn ang="0">
                    <a:pos x="T8" y="T9"/>
                  </a:cxn>
                </a:cxnLst>
                <a:rect l="0" t="0" r="r" b="b"/>
                <a:pathLst>
                  <a:path w="4" h="1">
                    <a:moveTo>
                      <a:pt x="4" y="1"/>
                    </a:moveTo>
                    <a:cubicBezTo>
                      <a:pt x="2" y="0"/>
                      <a:pt x="2" y="0"/>
                      <a:pt x="2" y="0"/>
                    </a:cubicBezTo>
                    <a:cubicBezTo>
                      <a:pt x="1" y="0"/>
                      <a:pt x="1" y="0"/>
                      <a:pt x="0" y="0"/>
                    </a:cubicBezTo>
                    <a:cubicBezTo>
                      <a:pt x="3" y="1"/>
                      <a:pt x="3" y="1"/>
                      <a:pt x="3" y="1"/>
                    </a:cubicBezTo>
                    <a:cubicBezTo>
                      <a:pt x="3" y="1"/>
                      <a:pt x="4" y="1"/>
                      <a:pt x="4" y="1"/>
                    </a:cubicBezTo>
                    <a:close/>
                  </a:path>
                </a:pathLst>
              </a:custGeom>
              <a:solidFill>
                <a:srgbClr val="23242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212" name="Freeform 911"/>
              <p:cNvSpPr/>
              <p:nvPr/>
            </p:nvSpPr>
            <p:spPr bwMode="auto">
              <a:xfrm>
                <a:off x="5206" y="1199"/>
                <a:ext cx="4" cy="2"/>
              </a:xfrm>
              <a:custGeom>
                <a:avLst/>
                <a:gdLst>
                  <a:gd name="T0" fmla="*/ 4 w 4"/>
                  <a:gd name="T1" fmla="*/ 1 h 2"/>
                  <a:gd name="T2" fmla="*/ 1 w 4"/>
                  <a:gd name="T3" fmla="*/ 0 h 2"/>
                  <a:gd name="T4" fmla="*/ 0 w 4"/>
                  <a:gd name="T5" fmla="*/ 1 h 2"/>
                  <a:gd name="T6" fmla="*/ 3 w 4"/>
                  <a:gd name="T7" fmla="*/ 2 h 2"/>
                  <a:gd name="T8" fmla="*/ 4 w 4"/>
                  <a:gd name="T9" fmla="*/ 1 h 2"/>
                </a:gdLst>
                <a:ahLst/>
                <a:cxnLst>
                  <a:cxn ang="0">
                    <a:pos x="T0" y="T1"/>
                  </a:cxn>
                  <a:cxn ang="0">
                    <a:pos x="T2" y="T3"/>
                  </a:cxn>
                  <a:cxn ang="0">
                    <a:pos x="T4" y="T5"/>
                  </a:cxn>
                  <a:cxn ang="0">
                    <a:pos x="T6" y="T7"/>
                  </a:cxn>
                  <a:cxn ang="0">
                    <a:pos x="T8" y="T9"/>
                  </a:cxn>
                </a:cxnLst>
                <a:rect l="0" t="0" r="r" b="b"/>
                <a:pathLst>
                  <a:path w="4" h="2">
                    <a:moveTo>
                      <a:pt x="4" y="1"/>
                    </a:moveTo>
                    <a:lnTo>
                      <a:pt x="1" y="0"/>
                    </a:lnTo>
                    <a:lnTo>
                      <a:pt x="0" y="1"/>
                    </a:lnTo>
                    <a:lnTo>
                      <a:pt x="3" y="2"/>
                    </a:lnTo>
                    <a:lnTo>
                      <a:pt x="4" y="1"/>
                    </a:lnTo>
                    <a:close/>
                  </a:path>
                </a:pathLst>
              </a:custGeom>
              <a:solidFill>
                <a:srgbClr val="23242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213" name="Freeform 912"/>
              <p:cNvSpPr/>
              <p:nvPr/>
            </p:nvSpPr>
            <p:spPr bwMode="auto">
              <a:xfrm>
                <a:off x="5206" y="1200"/>
                <a:ext cx="3" cy="2"/>
              </a:xfrm>
              <a:custGeom>
                <a:avLst/>
                <a:gdLst>
                  <a:gd name="T0" fmla="*/ 3 w 3"/>
                  <a:gd name="T1" fmla="*/ 1 h 2"/>
                  <a:gd name="T2" fmla="*/ 0 w 3"/>
                  <a:gd name="T3" fmla="*/ 0 h 2"/>
                  <a:gd name="T4" fmla="*/ 0 w 3"/>
                  <a:gd name="T5" fmla="*/ 1 h 2"/>
                  <a:gd name="T6" fmla="*/ 2 w 3"/>
                  <a:gd name="T7" fmla="*/ 2 h 2"/>
                  <a:gd name="T8" fmla="*/ 3 w 3"/>
                  <a:gd name="T9" fmla="*/ 1 h 2"/>
                </a:gdLst>
                <a:ahLst/>
                <a:cxnLst>
                  <a:cxn ang="0">
                    <a:pos x="T0" y="T1"/>
                  </a:cxn>
                  <a:cxn ang="0">
                    <a:pos x="T2" y="T3"/>
                  </a:cxn>
                  <a:cxn ang="0">
                    <a:pos x="T4" y="T5"/>
                  </a:cxn>
                  <a:cxn ang="0">
                    <a:pos x="T6" y="T7"/>
                  </a:cxn>
                  <a:cxn ang="0">
                    <a:pos x="T8" y="T9"/>
                  </a:cxn>
                </a:cxnLst>
                <a:rect l="0" t="0" r="r" b="b"/>
                <a:pathLst>
                  <a:path w="3" h="2">
                    <a:moveTo>
                      <a:pt x="3" y="1"/>
                    </a:moveTo>
                    <a:cubicBezTo>
                      <a:pt x="0" y="0"/>
                      <a:pt x="0" y="0"/>
                      <a:pt x="0" y="0"/>
                    </a:cubicBezTo>
                    <a:cubicBezTo>
                      <a:pt x="0" y="0"/>
                      <a:pt x="0" y="0"/>
                      <a:pt x="0" y="1"/>
                    </a:cubicBezTo>
                    <a:cubicBezTo>
                      <a:pt x="2" y="2"/>
                      <a:pt x="2" y="2"/>
                      <a:pt x="2" y="2"/>
                    </a:cubicBezTo>
                    <a:cubicBezTo>
                      <a:pt x="2" y="2"/>
                      <a:pt x="3" y="2"/>
                      <a:pt x="3" y="1"/>
                    </a:cubicBezTo>
                    <a:close/>
                  </a:path>
                </a:pathLst>
              </a:custGeom>
              <a:solidFill>
                <a:srgbClr val="23242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214" name="Freeform 913"/>
              <p:cNvSpPr/>
              <p:nvPr/>
            </p:nvSpPr>
            <p:spPr bwMode="auto">
              <a:xfrm>
                <a:off x="5205" y="1201"/>
                <a:ext cx="3" cy="4"/>
              </a:xfrm>
              <a:custGeom>
                <a:avLst/>
                <a:gdLst>
                  <a:gd name="T0" fmla="*/ 3 w 3"/>
                  <a:gd name="T1" fmla="*/ 1 h 4"/>
                  <a:gd name="T2" fmla="*/ 1 w 3"/>
                  <a:gd name="T3" fmla="*/ 0 h 4"/>
                  <a:gd name="T4" fmla="*/ 0 w 3"/>
                  <a:gd name="T5" fmla="*/ 1 h 4"/>
                  <a:gd name="T6" fmla="*/ 1 w 3"/>
                  <a:gd name="T7" fmla="*/ 3 h 4"/>
                  <a:gd name="T8" fmla="*/ 3 w 3"/>
                  <a:gd name="T9" fmla="*/ 4 h 4"/>
                  <a:gd name="T10" fmla="*/ 3 w 3"/>
                  <a:gd name="T11" fmla="*/ 3 h 4"/>
                  <a:gd name="T12" fmla="*/ 3 w 3"/>
                  <a:gd name="T13" fmla="*/ 1 h 4"/>
                </a:gdLst>
                <a:ahLst/>
                <a:cxnLst>
                  <a:cxn ang="0">
                    <a:pos x="T0" y="T1"/>
                  </a:cxn>
                  <a:cxn ang="0">
                    <a:pos x="T2" y="T3"/>
                  </a:cxn>
                  <a:cxn ang="0">
                    <a:pos x="T4" y="T5"/>
                  </a:cxn>
                  <a:cxn ang="0">
                    <a:pos x="T6" y="T7"/>
                  </a:cxn>
                  <a:cxn ang="0">
                    <a:pos x="T8" y="T9"/>
                  </a:cxn>
                  <a:cxn ang="0">
                    <a:pos x="T10" y="T11"/>
                  </a:cxn>
                  <a:cxn ang="0">
                    <a:pos x="T12" y="T13"/>
                  </a:cxn>
                </a:cxnLst>
                <a:rect l="0" t="0" r="r" b="b"/>
                <a:pathLst>
                  <a:path w="3" h="4">
                    <a:moveTo>
                      <a:pt x="3" y="1"/>
                    </a:moveTo>
                    <a:cubicBezTo>
                      <a:pt x="1" y="0"/>
                      <a:pt x="1" y="0"/>
                      <a:pt x="1" y="0"/>
                    </a:cubicBezTo>
                    <a:cubicBezTo>
                      <a:pt x="1" y="0"/>
                      <a:pt x="0" y="1"/>
                      <a:pt x="0" y="1"/>
                    </a:cubicBezTo>
                    <a:cubicBezTo>
                      <a:pt x="0" y="2"/>
                      <a:pt x="1" y="2"/>
                      <a:pt x="1" y="3"/>
                    </a:cubicBezTo>
                    <a:cubicBezTo>
                      <a:pt x="3" y="4"/>
                      <a:pt x="3" y="4"/>
                      <a:pt x="3" y="4"/>
                    </a:cubicBezTo>
                    <a:cubicBezTo>
                      <a:pt x="3" y="4"/>
                      <a:pt x="3" y="3"/>
                      <a:pt x="3" y="3"/>
                    </a:cubicBezTo>
                    <a:cubicBezTo>
                      <a:pt x="3" y="2"/>
                      <a:pt x="3" y="2"/>
                      <a:pt x="3" y="1"/>
                    </a:cubicBezTo>
                    <a:close/>
                  </a:path>
                </a:pathLst>
              </a:custGeom>
              <a:solidFill>
                <a:srgbClr val="23242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215" name="Freeform 914"/>
              <p:cNvSpPr/>
              <p:nvPr/>
            </p:nvSpPr>
            <p:spPr bwMode="auto">
              <a:xfrm>
                <a:off x="5208" y="1200"/>
                <a:ext cx="4" cy="6"/>
              </a:xfrm>
              <a:custGeom>
                <a:avLst/>
                <a:gdLst>
                  <a:gd name="T0" fmla="*/ 2 w 4"/>
                  <a:gd name="T1" fmla="*/ 0 h 6"/>
                  <a:gd name="T2" fmla="*/ 0 w 4"/>
                  <a:gd name="T3" fmla="*/ 4 h 6"/>
                  <a:gd name="T4" fmla="*/ 2 w 4"/>
                  <a:gd name="T5" fmla="*/ 5 h 6"/>
                  <a:gd name="T6" fmla="*/ 4 w 4"/>
                  <a:gd name="T7" fmla="*/ 2 h 6"/>
                  <a:gd name="T8" fmla="*/ 2 w 4"/>
                  <a:gd name="T9" fmla="*/ 0 h 6"/>
                </a:gdLst>
                <a:ahLst/>
                <a:cxnLst>
                  <a:cxn ang="0">
                    <a:pos x="T0" y="T1"/>
                  </a:cxn>
                  <a:cxn ang="0">
                    <a:pos x="T2" y="T3"/>
                  </a:cxn>
                  <a:cxn ang="0">
                    <a:pos x="T4" y="T5"/>
                  </a:cxn>
                  <a:cxn ang="0">
                    <a:pos x="T6" y="T7"/>
                  </a:cxn>
                  <a:cxn ang="0">
                    <a:pos x="T8" y="T9"/>
                  </a:cxn>
                </a:cxnLst>
                <a:rect l="0" t="0" r="r" b="b"/>
                <a:pathLst>
                  <a:path w="4" h="6">
                    <a:moveTo>
                      <a:pt x="2" y="0"/>
                    </a:moveTo>
                    <a:cubicBezTo>
                      <a:pt x="1" y="1"/>
                      <a:pt x="0" y="3"/>
                      <a:pt x="0" y="4"/>
                    </a:cubicBezTo>
                    <a:cubicBezTo>
                      <a:pt x="0" y="5"/>
                      <a:pt x="1" y="6"/>
                      <a:pt x="2" y="5"/>
                    </a:cubicBezTo>
                    <a:cubicBezTo>
                      <a:pt x="3" y="4"/>
                      <a:pt x="4" y="3"/>
                      <a:pt x="4" y="2"/>
                    </a:cubicBezTo>
                    <a:cubicBezTo>
                      <a:pt x="4" y="0"/>
                      <a:pt x="3" y="0"/>
                      <a:pt x="2" y="0"/>
                    </a:cubicBezTo>
                    <a:close/>
                  </a:path>
                </a:pathLst>
              </a:custGeom>
              <a:solidFill>
                <a:srgbClr val="43434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216" name="Freeform 915"/>
              <p:cNvSpPr/>
              <p:nvPr/>
            </p:nvSpPr>
            <p:spPr bwMode="auto">
              <a:xfrm>
                <a:off x="5095" y="1188"/>
                <a:ext cx="120" cy="98"/>
              </a:xfrm>
              <a:custGeom>
                <a:avLst/>
                <a:gdLst>
                  <a:gd name="T0" fmla="*/ 11 w 120"/>
                  <a:gd name="T1" fmla="*/ 98 h 98"/>
                  <a:gd name="T2" fmla="*/ 13 w 120"/>
                  <a:gd name="T3" fmla="*/ 98 h 98"/>
                  <a:gd name="T4" fmla="*/ 110 w 120"/>
                  <a:gd name="T5" fmla="*/ 24 h 98"/>
                  <a:gd name="T6" fmla="*/ 108 w 120"/>
                  <a:gd name="T7" fmla="*/ 25 h 98"/>
                  <a:gd name="T8" fmla="*/ 12 w 120"/>
                  <a:gd name="T9" fmla="*/ 97 h 98"/>
                  <a:gd name="T10" fmla="*/ 5 w 120"/>
                  <a:gd name="T11" fmla="*/ 94 h 98"/>
                  <a:gd name="T12" fmla="*/ 2 w 120"/>
                  <a:gd name="T13" fmla="*/ 86 h 98"/>
                  <a:gd name="T14" fmla="*/ 12 w 120"/>
                  <a:gd name="T15" fmla="*/ 62 h 98"/>
                  <a:gd name="T16" fmla="*/ 112 w 120"/>
                  <a:gd name="T17" fmla="*/ 3 h 98"/>
                  <a:gd name="T18" fmla="*/ 117 w 120"/>
                  <a:gd name="T19" fmla="*/ 3 h 98"/>
                  <a:gd name="T20" fmla="*/ 119 w 120"/>
                  <a:gd name="T21" fmla="*/ 7 h 98"/>
                  <a:gd name="T22" fmla="*/ 120 w 120"/>
                  <a:gd name="T23" fmla="*/ 7 h 98"/>
                  <a:gd name="T24" fmla="*/ 118 w 120"/>
                  <a:gd name="T25" fmla="*/ 2 h 98"/>
                  <a:gd name="T26" fmla="*/ 111 w 120"/>
                  <a:gd name="T27" fmla="*/ 2 h 98"/>
                  <a:gd name="T28" fmla="*/ 11 w 120"/>
                  <a:gd name="T29" fmla="*/ 61 h 98"/>
                  <a:gd name="T30" fmla="*/ 11 w 120"/>
                  <a:gd name="T31" fmla="*/ 61 h 98"/>
                  <a:gd name="T32" fmla="*/ 1 w 120"/>
                  <a:gd name="T33" fmla="*/ 86 h 98"/>
                  <a:gd name="T34" fmla="*/ 5 w 120"/>
                  <a:gd name="T35" fmla="*/ 95 h 98"/>
                  <a:gd name="T36" fmla="*/ 11 w 120"/>
                  <a:gd name="T37" fmla="*/ 98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0" h="98">
                    <a:moveTo>
                      <a:pt x="11" y="98"/>
                    </a:moveTo>
                    <a:cubicBezTo>
                      <a:pt x="12" y="98"/>
                      <a:pt x="12" y="98"/>
                      <a:pt x="13" y="98"/>
                    </a:cubicBezTo>
                    <a:cubicBezTo>
                      <a:pt x="21" y="96"/>
                      <a:pt x="106" y="27"/>
                      <a:pt x="110" y="24"/>
                    </a:cubicBezTo>
                    <a:cubicBezTo>
                      <a:pt x="108" y="25"/>
                      <a:pt x="108" y="25"/>
                      <a:pt x="108" y="25"/>
                    </a:cubicBezTo>
                    <a:cubicBezTo>
                      <a:pt x="76" y="50"/>
                      <a:pt x="19" y="96"/>
                      <a:pt x="12" y="97"/>
                    </a:cubicBezTo>
                    <a:cubicBezTo>
                      <a:pt x="8" y="97"/>
                      <a:pt x="6" y="95"/>
                      <a:pt x="5" y="94"/>
                    </a:cubicBezTo>
                    <a:cubicBezTo>
                      <a:pt x="5" y="94"/>
                      <a:pt x="3" y="91"/>
                      <a:pt x="2" y="86"/>
                    </a:cubicBezTo>
                    <a:cubicBezTo>
                      <a:pt x="1" y="78"/>
                      <a:pt x="5" y="70"/>
                      <a:pt x="12" y="62"/>
                    </a:cubicBezTo>
                    <a:cubicBezTo>
                      <a:pt x="112" y="3"/>
                      <a:pt x="112" y="3"/>
                      <a:pt x="112" y="3"/>
                    </a:cubicBezTo>
                    <a:cubicBezTo>
                      <a:pt x="112" y="3"/>
                      <a:pt x="115" y="2"/>
                      <a:pt x="117" y="3"/>
                    </a:cubicBezTo>
                    <a:cubicBezTo>
                      <a:pt x="118" y="4"/>
                      <a:pt x="119" y="4"/>
                      <a:pt x="119" y="7"/>
                    </a:cubicBezTo>
                    <a:cubicBezTo>
                      <a:pt x="120" y="7"/>
                      <a:pt x="120" y="7"/>
                      <a:pt x="120" y="7"/>
                    </a:cubicBezTo>
                    <a:cubicBezTo>
                      <a:pt x="120" y="4"/>
                      <a:pt x="119" y="3"/>
                      <a:pt x="118" y="2"/>
                    </a:cubicBezTo>
                    <a:cubicBezTo>
                      <a:pt x="115" y="0"/>
                      <a:pt x="111" y="2"/>
                      <a:pt x="111" y="2"/>
                    </a:cubicBezTo>
                    <a:cubicBezTo>
                      <a:pt x="11" y="61"/>
                      <a:pt x="11" y="61"/>
                      <a:pt x="11" y="61"/>
                    </a:cubicBezTo>
                    <a:cubicBezTo>
                      <a:pt x="11" y="61"/>
                      <a:pt x="11" y="61"/>
                      <a:pt x="11" y="61"/>
                    </a:cubicBezTo>
                    <a:cubicBezTo>
                      <a:pt x="2" y="72"/>
                      <a:pt x="0" y="80"/>
                      <a:pt x="1" y="86"/>
                    </a:cubicBezTo>
                    <a:cubicBezTo>
                      <a:pt x="2" y="92"/>
                      <a:pt x="4" y="95"/>
                      <a:pt x="5" y="95"/>
                    </a:cubicBezTo>
                    <a:cubicBezTo>
                      <a:pt x="5" y="95"/>
                      <a:pt x="7" y="98"/>
                      <a:pt x="11" y="98"/>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217" name="Freeform 916"/>
              <p:cNvSpPr/>
              <p:nvPr/>
            </p:nvSpPr>
            <p:spPr bwMode="auto">
              <a:xfrm>
                <a:off x="5204" y="1210"/>
                <a:ext cx="4" cy="3"/>
              </a:xfrm>
              <a:custGeom>
                <a:avLst/>
                <a:gdLst>
                  <a:gd name="T0" fmla="*/ 4 w 4"/>
                  <a:gd name="T1" fmla="*/ 0 h 3"/>
                  <a:gd name="T2" fmla="*/ 4 w 4"/>
                  <a:gd name="T3" fmla="*/ 0 h 3"/>
                  <a:gd name="T4" fmla="*/ 1 w 4"/>
                  <a:gd name="T5" fmla="*/ 2 h 3"/>
                  <a:gd name="T6" fmla="*/ 1 w 4"/>
                  <a:gd name="T7" fmla="*/ 1 h 3"/>
                  <a:gd name="T8" fmla="*/ 4 w 4"/>
                  <a:gd name="T9" fmla="*/ 0 h 3"/>
                </a:gdLst>
                <a:ahLst/>
                <a:cxnLst>
                  <a:cxn ang="0">
                    <a:pos x="T0" y="T1"/>
                  </a:cxn>
                  <a:cxn ang="0">
                    <a:pos x="T2" y="T3"/>
                  </a:cxn>
                  <a:cxn ang="0">
                    <a:pos x="T4" y="T5"/>
                  </a:cxn>
                  <a:cxn ang="0">
                    <a:pos x="T6" y="T7"/>
                  </a:cxn>
                  <a:cxn ang="0">
                    <a:pos x="T8" y="T9"/>
                  </a:cxn>
                </a:cxnLst>
                <a:rect l="0" t="0" r="r" b="b"/>
                <a:pathLst>
                  <a:path w="4" h="3">
                    <a:moveTo>
                      <a:pt x="4" y="0"/>
                    </a:moveTo>
                    <a:cubicBezTo>
                      <a:pt x="4" y="0"/>
                      <a:pt x="4" y="0"/>
                      <a:pt x="4" y="0"/>
                    </a:cubicBezTo>
                    <a:cubicBezTo>
                      <a:pt x="4" y="0"/>
                      <a:pt x="0" y="3"/>
                      <a:pt x="1" y="2"/>
                    </a:cubicBezTo>
                    <a:cubicBezTo>
                      <a:pt x="1" y="1"/>
                      <a:pt x="1" y="1"/>
                      <a:pt x="1" y="1"/>
                    </a:cubicBezTo>
                    <a:lnTo>
                      <a:pt x="4"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218" name="Freeform 917"/>
              <p:cNvSpPr/>
              <p:nvPr/>
            </p:nvSpPr>
            <p:spPr bwMode="auto">
              <a:xfrm>
                <a:off x="5123" y="1243"/>
                <a:ext cx="7" cy="6"/>
              </a:xfrm>
              <a:custGeom>
                <a:avLst/>
                <a:gdLst>
                  <a:gd name="T0" fmla="*/ 3 w 7"/>
                  <a:gd name="T1" fmla="*/ 2 h 6"/>
                  <a:gd name="T2" fmla="*/ 0 w 7"/>
                  <a:gd name="T3" fmla="*/ 0 h 6"/>
                  <a:gd name="T4" fmla="*/ 4 w 7"/>
                  <a:gd name="T5" fmla="*/ 4 h 6"/>
                  <a:gd name="T6" fmla="*/ 7 w 7"/>
                  <a:gd name="T7" fmla="*/ 6 h 6"/>
                  <a:gd name="T8" fmla="*/ 3 w 7"/>
                  <a:gd name="T9" fmla="*/ 2 h 6"/>
                </a:gdLst>
                <a:ahLst/>
                <a:cxnLst>
                  <a:cxn ang="0">
                    <a:pos x="T0" y="T1"/>
                  </a:cxn>
                  <a:cxn ang="0">
                    <a:pos x="T2" y="T3"/>
                  </a:cxn>
                  <a:cxn ang="0">
                    <a:pos x="T4" y="T5"/>
                  </a:cxn>
                  <a:cxn ang="0">
                    <a:pos x="T6" y="T7"/>
                  </a:cxn>
                  <a:cxn ang="0">
                    <a:pos x="T8" y="T9"/>
                  </a:cxn>
                </a:cxnLst>
                <a:rect l="0" t="0" r="r" b="b"/>
                <a:pathLst>
                  <a:path w="7" h="6">
                    <a:moveTo>
                      <a:pt x="3" y="2"/>
                    </a:moveTo>
                    <a:cubicBezTo>
                      <a:pt x="0" y="0"/>
                      <a:pt x="0" y="0"/>
                      <a:pt x="0" y="0"/>
                    </a:cubicBezTo>
                    <a:cubicBezTo>
                      <a:pt x="2" y="1"/>
                      <a:pt x="4" y="4"/>
                      <a:pt x="4" y="4"/>
                    </a:cubicBezTo>
                    <a:cubicBezTo>
                      <a:pt x="7" y="6"/>
                      <a:pt x="7" y="6"/>
                      <a:pt x="7" y="6"/>
                    </a:cubicBezTo>
                    <a:cubicBezTo>
                      <a:pt x="7" y="6"/>
                      <a:pt x="6" y="3"/>
                      <a:pt x="3" y="2"/>
                    </a:cubicBezTo>
                    <a:close/>
                  </a:path>
                </a:pathLst>
              </a:custGeom>
              <a:solidFill>
                <a:srgbClr val="7D7D7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219" name="Freeform 918"/>
              <p:cNvSpPr/>
              <p:nvPr/>
            </p:nvSpPr>
            <p:spPr bwMode="auto">
              <a:xfrm>
                <a:off x="5118" y="1205"/>
                <a:ext cx="63" cy="33"/>
              </a:xfrm>
              <a:custGeom>
                <a:avLst/>
                <a:gdLst>
                  <a:gd name="T0" fmla="*/ 63 w 63"/>
                  <a:gd name="T1" fmla="*/ 4 h 33"/>
                  <a:gd name="T2" fmla="*/ 60 w 63"/>
                  <a:gd name="T3" fmla="*/ 2 h 33"/>
                  <a:gd name="T4" fmla="*/ 0 w 63"/>
                  <a:gd name="T5" fmla="*/ 31 h 33"/>
                  <a:gd name="T6" fmla="*/ 4 w 63"/>
                  <a:gd name="T7" fmla="*/ 33 h 33"/>
                  <a:gd name="T8" fmla="*/ 63 w 63"/>
                  <a:gd name="T9" fmla="*/ 4 h 33"/>
                </a:gdLst>
                <a:ahLst/>
                <a:cxnLst>
                  <a:cxn ang="0">
                    <a:pos x="T0" y="T1"/>
                  </a:cxn>
                  <a:cxn ang="0">
                    <a:pos x="T2" y="T3"/>
                  </a:cxn>
                  <a:cxn ang="0">
                    <a:pos x="T4" y="T5"/>
                  </a:cxn>
                  <a:cxn ang="0">
                    <a:pos x="T6" y="T7"/>
                  </a:cxn>
                  <a:cxn ang="0">
                    <a:pos x="T8" y="T9"/>
                  </a:cxn>
                </a:cxnLst>
                <a:rect l="0" t="0" r="r" b="b"/>
                <a:pathLst>
                  <a:path w="63" h="33">
                    <a:moveTo>
                      <a:pt x="63" y="4"/>
                    </a:moveTo>
                    <a:cubicBezTo>
                      <a:pt x="60" y="2"/>
                      <a:pt x="60" y="2"/>
                      <a:pt x="60" y="2"/>
                    </a:cubicBezTo>
                    <a:cubicBezTo>
                      <a:pt x="59" y="0"/>
                      <a:pt x="3" y="30"/>
                      <a:pt x="0" y="31"/>
                    </a:cubicBezTo>
                    <a:cubicBezTo>
                      <a:pt x="4" y="33"/>
                      <a:pt x="4" y="33"/>
                      <a:pt x="4" y="33"/>
                    </a:cubicBezTo>
                    <a:cubicBezTo>
                      <a:pt x="6" y="32"/>
                      <a:pt x="63" y="3"/>
                      <a:pt x="63" y="4"/>
                    </a:cubicBezTo>
                    <a:close/>
                  </a:path>
                </a:pathLst>
              </a:custGeom>
              <a:solidFill>
                <a:srgbClr val="7D7D7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220" name="Freeform 919"/>
              <p:cNvSpPr/>
              <p:nvPr/>
            </p:nvSpPr>
            <p:spPr bwMode="auto">
              <a:xfrm>
                <a:off x="5111" y="1236"/>
                <a:ext cx="11" cy="5"/>
              </a:xfrm>
              <a:custGeom>
                <a:avLst/>
                <a:gdLst>
                  <a:gd name="T0" fmla="*/ 11 w 11"/>
                  <a:gd name="T1" fmla="*/ 2 h 5"/>
                  <a:gd name="T2" fmla="*/ 7 w 11"/>
                  <a:gd name="T3" fmla="*/ 0 h 5"/>
                  <a:gd name="T4" fmla="*/ 0 w 11"/>
                  <a:gd name="T5" fmla="*/ 4 h 5"/>
                  <a:gd name="T6" fmla="*/ 3 w 11"/>
                  <a:gd name="T7" fmla="*/ 5 h 5"/>
                  <a:gd name="T8" fmla="*/ 11 w 11"/>
                  <a:gd name="T9" fmla="*/ 2 h 5"/>
                </a:gdLst>
                <a:ahLst/>
                <a:cxnLst>
                  <a:cxn ang="0">
                    <a:pos x="T0" y="T1"/>
                  </a:cxn>
                  <a:cxn ang="0">
                    <a:pos x="T2" y="T3"/>
                  </a:cxn>
                  <a:cxn ang="0">
                    <a:pos x="T4" y="T5"/>
                  </a:cxn>
                  <a:cxn ang="0">
                    <a:pos x="T6" y="T7"/>
                  </a:cxn>
                  <a:cxn ang="0">
                    <a:pos x="T8" y="T9"/>
                  </a:cxn>
                </a:cxnLst>
                <a:rect l="0" t="0" r="r" b="b"/>
                <a:pathLst>
                  <a:path w="11" h="5">
                    <a:moveTo>
                      <a:pt x="11" y="2"/>
                    </a:moveTo>
                    <a:cubicBezTo>
                      <a:pt x="7" y="0"/>
                      <a:pt x="7" y="0"/>
                      <a:pt x="7" y="0"/>
                    </a:cubicBezTo>
                    <a:cubicBezTo>
                      <a:pt x="5" y="1"/>
                      <a:pt x="2" y="2"/>
                      <a:pt x="0" y="4"/>
                    </a:cubicBezTo>
                    <a:cubicBezTo>
                      <a:pt x="3" y="5"/>
                      <a:pt x="3" y="5"/>
                      <a:pt x="3" y="5"/>
                    </a:cubicBezTo>
                    <a:cubicBezTo>
                      <a:pt x="5" y="4"/>
                      <a:pt x="8" y="3"/>
                      <a:pt x="11" y="2"/>
                    </a:cubicBezTo>
                    <a:close/>
                  </a:path>
                </a:pathLst>
              </a:custGeom>
              <a:solidFill>
                <a:srgbClr val="7D7D7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221" name="Freeform 920"/>
              <p:cNvSpPr/>
              <p:nvPr/>
            </p:nvSpPr>
            <p:spPr bwMode="auto">
              <a:xfrm>
                <a:off x="5099" y="1240"/>
                <a:ext cx="15" cy="11"/>
              </a:xfrm>
              <a:custGeom>
                <a:avLst/>
                <a:gdLst>
                  <a:gd name="T0" fmla="*/ 15 w 15"/>
                  <a:gd name="T1" fmla="*/ 1 h 11"/>
                  <a:gd name="T2" fmla="*/ 12 w 15"/>
                  <a:gd name="T3" fmla="*/ 0 h 11"/>
                  <a:gd name="T4" fmla="*/ 0 w 15"/>
                  <a:gd name="T5" fmla="*/ 9 h 11"/>
                  <a:gd name="T6" fmla="*/ 3 w 15"/>
                  <a:gd name="T7" fmla="*/ 11 h 11"/>
                  <a:gd name="T8" fmla="*/ 15 w 15"/>
                  <a:gd name="T9" fmla="*/ 1 h 11"/>
                </a:gdLst>
                <a:ahLst/>
                <a:cxnLst>
                  <a:cxn ang="0">
                    <a:pos x="T0" y="T1"/>
                  </a:cxn>
                  <a:cxn ang="0">
                    <a:pos x="T2" y="T3"/>
                  </a:cxn>
                  <a:cxn ang="0">
                    <a:pos x="T4" y="T5"/>
                  </a:cxn>
                  <a:cxn ang="0">
                    <a:pos x="T6" y="T7"/>
                  </a:cxn>
                  <a:cxn ang="0">
                    <a:pos x="T8" y="T9"/>
                  </a:cxn>
                </a:cxnLst>
                <a:rect l="0" t="0" r="r" b="b"/>
                <a:pathLst>
                  <a:path w="15" h="11">
                    <a:moveTo>
                      <a:pt x="15" y="1"/>
                    </a:moveTo>
                    <a:cubicBezTo>
                      <a:pt x="12" y="0"/>
                      <a:pt x="12" y="0"/>
                      <a:pt x="12" y="0"/>
                    </a:cubicBezTo>
                    <a:cubicBezTo>
                      <a:pt x="7" y="2"/>
                      <a:pt x="3" y="6"/>
                      <a:pt x="0" y="9"/>
                    </a:cubicBezTo>
                    <a:cubicBezTo>
                      <a:pt x="3" y="11"/>
                      <a:pt x="3" y="11"/>
                      <a:pt x="3" y="11"/>
                    </a:cubicBezTo>
                    <a:cubicBezTo>
                      <a:pt x="6" y="8"/>
                      <a:pt x="10" y="4"/>
                      <a:pt x="15" y="1"/>
                    </a:cubicBezTo>
                    <a:close/>
                  </a:path>
                </a:pathLst>
              </a:custGeom>
              <a:solidFill>
                <a:srgbClr val="7D7D7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222" name="Freeform 921"/>
              <p:cNvSpPr/>
              <p:nvPr/>
            </p:nvSpPr>
            <p:spPr bwMode="auto">
              <a:xfrm>
                <a:off x="5092" y="1249"/>
                <a:ext cx="10" cy="13"/>
              </a:xfrm>
              <a:custGeom>
                <a:avLst/>
                <a:gdLst>
                  <a:gd name="T0" fmla="*/ 10 w 10"/>
                  <a:gd name="T1" fmla="*/ 2 h 13"/>
                  <a:gd name="T2" fmla="*/ 7 w 10"/>
                  <a:gd name="T3" fmla="*/ 0 h 13"/>
                  <a:gd name="T4" fmla="*/ 0 w 10"/>
                  <a:gd name="T5" fmla="*/ 11 h 13"/>
                  <a:gd name="T6" fmla="*/ 3 w 10"/>
                  <a:gd name="T7" fmla="*/ 13 h 13"/>
                  <a:gd name="T8" fmla="*/ 10 w 10"/>
                  <a:gd name="T9" fmla="*/ 2 h 13"/>
                </a:gdLst>
                <a:ahLst/>
                <a:cxnLst>
                  <a:cxn ang="0">
                    <a:pos x="T0" y="T1"/>
                  </a:cxn>
                  <a:cxn ang="0">
                    <a:pos x="T2" y="T3"/>
                  </a:cxn>
                  <a:cxn ang="0">
                    <a:pos x="T4" y="T5"/>
                  </a:cxn>
                  <a:cxn ang="0">
                    <a:pos x="T6" y="T7"/>
                  </a:cxn>
                  <a:cxn ang="0">
                    <a:pos x="T8" y="T9"/>
                  </a:cxn>
                </a:cxnLst>
                <a:rect l="0" t="0" r="r" b="b"/>
                <a:pathLst>
                  <a:path w="10" h="13">
                    <a:moveTo>
                      <a:pt x="10" y="2"/>
                    </a:moveTo>
                    <a:cubicBezTo>
                      <a:pt x="7" y="0"/>
                      <a:pt x="7" y="0"/>
                      <a:pt x="7" y="0"/>
                    </a:cubicBezTo>
                    <a:cubicBezTo>
                      <a:pt x="4" y="4"/>
                      <a:pt x="2" y="7"/>
                      <a:pt x="0" y="11"/>
                    </a:cubicBezTo>
                    <a:cubicBezTo>
                      <a:pt x="3" y="13"/>
                      <a:pt x="3" y="13"/>
                      <a:pt x="3" y="13"/>
                    </a:cubicBezTo>
                    <a:cubicBezTo>
                      <a:pt x="5" y="9"/>
                      <a:pt x="7" y="6"/>
                      <a:pt x="10" y="2"/>
                    </a:cubicBezTo>
                    <a:close/>
                  </a:path>
                </a:pathLst>
              </a:custGeom>
              <a:solidFill>
                <a:srgbClr val="7D7D7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223" name="Freeform 922"/>
              <p:cNvSpPr/>
              <p:nvPr/>
            </p:nvSpPr>
            <p:spPr bwMode="auto">
              <a:xfrm>
                <a:off x="5087" y="1260"/>
                <a:ext cx="8" cy="26"/>
              </a:xfrm>
              <a:custGeom>
                <a:avLst/>
                <a:gdLst>
                  <a:gd name="T0" fmla="*/ 8 w 8"/>
                  <a:gd name="T1" fmla="*/ 2 h 26"/>
                  <a:gd name="T2" fmla="*/ 5 w 8"/>
                  <a:gd name="T3" fmla="*/ 0 h 26"/>
                  <a:gd name="T4" fmla="*/ 2 w 8"/>
                  <a:gd name="T5" fmla="*/ 24 h 26"/>
                  <a:gd name="T6" fmla="*/ 6 w 8"/>
                  <a:gd name="T7" fmla="*/ 26 h 26"/>
                  <a:gd name="T8" fmla="*/ 8 w 8"/>
                  <a:gd name="T9" fmla="*/ 2 h 26"/>
                </a:gdLst>
                <a:ahLst/>
                <a:cxnLst>
                  <a:cxn ang="0">
                    <a:pos x="T0" y="T1"/>
                  </a:cxn>
                  <a:cxn ang="0">
                    <a:pos x="T2" y="T3"/>
                  </a:cxn>
                  <a:cxn ang="0">
                    <a:pos x="T4" y="T5"/>
                  </a:cxn>
                  <a:cxn ang="0">
                    <a:pos x="T6" y="T7"/>
                  </a:cxn>
                  <a:cxn ang="0">
                    <a:pos x="T8" y="T9"/>
                  </a:cxn>
                </a:cxnLst>
                <a:rect l="0" t="0" r="r" b="b"/>
                <a:pathLst>
                  <a:path w="8" h="26">
                    <a:moveTo>
                      <a:pt x="8" y="2"/>
                    </a:moveTo>
                    <a:cubicBezTo>
                      <a:pt x="5" y="0"/>
                      <a:pt x="5" y="0"/>
                      <a:pt x="5" y="0"/>
                    </a:cubicBezTo>
                    <a:cubicBezTo>
                      <a:pt x="0" y="11"/>
                      <a:pt x="2" y="23"/>
                      <a:pt x="2" y="24"/>
                    </a:cubicBezTo>
                    <a:cubicBezTo>
                      <a:pt x="6" y="26"/>
                      <a:pt x="6" y="26"/>
                      <a:pt x="6" y="26"/>
                    </a:cubicBezTo>
                    <a:cubicBezTo>
                      <a:pt x="6" y="25"/>
                      <a:pt x="3" y="13"/>
                      <a:pt x="8" y="2"/>
                    </a:cubicBezTo>
                    <a:close/>
                  </a:path>
                </a:pathLst>
              </a:custGeom>
              <a:solidFill>
                <a:srgbClr val="7D7D7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224" name="Freeform 923"/>
              <p:cNvSpPr/>
              <p:nvPr/>
            </p:nvSpPr>
            <p:spPr bwMode="auto">
              <a:xfrm>
                <a:off x="5086" y="1208"/>
                <a:ext cx="98" cy="78"/>
              </a:xfrm>
              <a:custGeom>
                <a:avLst/>
                <a:gdLst>
                  <a:gd name="T0" fmla="*/ 28 w 98"/>
                  <a:gd name="T1" fmla="*/ 33 h 78"/>
                  <a:gd name="T2" fmla="*/ 7 w 98"/>
                  <a:gd name="T3" fmla="*/ 78 h 78"/>
                  <a:gd name="T4" fmla="*/ 11 w 98"/>
                  <a:gd name="T5" fmla="*/ 72 h 78"/>
                  <a:gd name="T6" fmla="*/ 29 w 98"/>
                  <a:gd name="T7" fmla="*/ 38 h 78"/>
                  <a:gd name="T8" fmla="*/ 29 w 98"/>
                  <a:gd name="T9" fmla="*/ 37 h 78"/>
                  <a:gd name="T10" fmla="*/ 44 w 98"/>
                  <a:gd name="T11" fmla="*/ 41 h 78"/>
                  <a:gd name="T12" fmla="*/ 60 w 98"/>
                  <a:gd name="T13" fmla="*/ 24 h 78"/>
                  <a:gd name="T14" fmla="*/ 90 w 98"/>
                  <a:gd name="T15" fmla="*/ 7 h 78"/>
                  <a:gd name="T16" fmla="*/ 95 w 98"/>
                  <a:gd name="T17" fmla="*/ 1 h 78"/>
                  <a:gd name="T18" fmla="*/ 36 w 98"/>
                  <a:gd name="T19" fmla="*/ 30 h 78"/>
                  <a:gd name="T20" fmla="*/ 28 w 98"/>
                  <a:gd name="T21" fmla="*/ 33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8" h="78">
                    <a:moveTo>
                      <a:pt x="28" y="33"/>
                    </a:moveTo>
                    <a:cubicBezTo>
                      <a:pt x="0" y="49"/>
                      <a:pt x="7" y="77"/>
                      <a:pt x="7" y="78"/>
                    </a:cubicBezTo>
                    <a:cubicBezTo>
                      <a:pt x="11" y="72"/>
                      <a:pt x="11" y="72"/>
                      <a:pt x="11" y="72"/>
                    </a:cubicBezTo>
                    <a:cubicBezTo>
                      <a:pt x="10" y="71"/>
                      <a:pt x="6" y="51"/>
                      <a:pt x="29" y="38"/>
                    </a:cubicBezTo>
                    <a:cubicBezTo>
                      <a:pt x="29" y="37"/>
                      <a:pt x="29" y="37"/>
                      <a:pt x="29" y="37"/>
                    </a:cubicBezTo>
                    <a:cubicBezTo>
                      <a:pt x="39" y="32"/>
                      <a:pt x="44" y="40"/>
                      <a:pt x="44" y="41"/>
                    </a:cubicBezTo>
                    <a:cubicBezTo>
                      <a:pt x="47" y="34"/>
                      <a:pt x="53" y="28"/>
                      <a:pt x="60" y="24"/>
                    </a:cubicBezTo>
                    <a:cubicBezTo>
                      <a:pt x="67" y="20"/>
                      <a:pt x="89" y="8"/>
                      <a:pt x="90" y="7"/>
                    </a:cubicBezTo>
                    <a:cubicBezTo>
                      <a:pt x="98" y="3"/>
                      <a:pt x="95" y="1"/>
                      <a:pt x="95" y="1"/>
                    </a:cubicBezTo>
                    <a:cubicBezTo>
                      <a:pt x="93" y="0"/>
                      <a:pt x="38" y="29"/>
                      <a:pt x="36" y="30"/>
                    </a:cubicBezTo>
                    <a:cubicBezTo>
                      <a:pt x="33" y="31"/>
                      <a:pt x="30" y="32"/>
                      <a:pt x="28" y="33"/>
                    </a:cubicBezTo>
                    <a:close/>
                  </a:path>
                </a:pathLst>
              </a:custGeom>
              <a:solidFill>
                <a:srgbClr val="CECEC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225" name="Freeform 924"/>
              <p:cNvSpPr/>
              <p:nvPr/>
            </p:nvSpPr>
            <p:spPr bwMode="auto">
              <a:xfrm>
                <a:off x="4992" y="1105"/>
                <a:ext cx="32" cy="21"/>
              </a:xfrm>
              <a:custGeom>
                <a:avLst/>
                <a:gdLst>
                  <a:gd name="T0" fmla="*/ 25 w 32"/>
                  <a:gd name="T1" fmla="*/ 3 h 21"/>
                  <a:gd name="T2" fmla="*/ 8 w 32"/>
                  <a:gd name="T3" fmla="*/ 1 h 21"/>
                  <a:gd name="T4" fmla="*/ 0 w 32"/>
                  <a:gd name="T5" fmla="*/ 9 h 21"/>
                  <a:gd name="T6" fmla="*/ 3 w 32"/>
                  <a:gd name="T7" fmla="*/ 18 h 21"/>
                  <a:gd name="T8" fmla="*/ 11 w 32"/>
                  <a:gd name="T9" fmla="*/ 21 h 21"/>
                  <a:gd name="T10" fmla="*/ 18 w 32"/>
                  <a:gd name="T11" fmla="*/ 16 h 21"/>
                  <a:gd name="T12" fmla="*/ 32 w 32"/>
                  <a:gd name="T13" fmla="*/ 12 h 21"/>
                  <a:gd name="T14" fmla="*/ 25 w 32"/>
                  <a:gd name="T15" fmla="*/ 3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21">
                    <a:moveTo>
                      <a:pt x="25" y="3"/>
                    </a:moveTo>
                    <a:cubicBezTo>
                      <a:pt x="25" y="3"/>
                      <a:pt x="10" y="0"/>
                      <a:pt x="8" y="1"/>
                    </a:cubicBezTo>
                    <a:cubicBezTo>
                      <a:pt x="5" y="2"/>
                      <a:pt x="1" y="7"/>
                      <a:pt x="0" y="9"/>
                    </a:cubicBezTo>
                    <a:cubicBezTo>
                      <a:pt x="0" y="11"/>
                      <a:pt x="1" y="17"/>
                      <a:pt x="3" y="18"/>
                    </a:cubicBezTo>
                    <a:cubicBezTo>
                      <a:pt x="5" y="19"/>
                      <a:pt x="9" y="21"/>
                      <a:pt x="11" y="21"/>
                    </a:cubicBezTo>
                    <a:cubicBezTo>
                      <a:pt x="13" y="21"/>
                      <a:pt x="16" y="17"/>
                      <a:pt x="18" y="16"/>
                    </a:cubicBezTo>
                    <a:cubicBezTo>
                      <a:pt x="20" y="15"/>
                      <a:pt x="29" y="19"/>
                      <a:pt x="32" y="12"/>
                    </a:cubicBezTo>
                    <a:cubicBezTo>
                      <a:pt x="32" y="11"/>
                      <a:pt x="31" y="6"/>
                      <a:pt x="25" y="3"/>
                    </a:cubicBezTo>
                    <a:close/>
                  </a:path>
                </a:pathLst>
              </a:custGeom>
              <a:solidFill>
                <a:srgbClr val="E8C5A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226" name="Freeform 925"/>
              <p:cNvSpPr/>
              <p:nvPr/>
            </p:nvSpPr>
            <p:spPr bwMode="auto">
              <a:xfrm>
                <a:off x="5101" y="1253"/>
                <a:ext cx="50" cy="45"/>
              </a:xfrm>
              <a:custGeom>
                <a:avLst/>
                <a:gdLst>
                  <a:gd name="T0" fmla="*/ 23 w 50"/>
                  <a:gd name="T1" fmla="*/ 8 h 45"/>
                  <a:gd name="T2" fmla="*/ 22 w 50"/>
                  <a:gd name="T3" fmla="*/ 14 h 45"/>
                  <a:gd name="T4" fmla="*/ 8 w 50"/>
                  <a:gd name="T5" fmla="*/ 26 h 45"/>
                  <a:gd name="T6" fmla="*/ 1 w 50"/>
                  <a:gd name="T7" fmla="*/ 35 h 45"/>
                  <a:gd name="T8" fmla="*/ 0 w 50"/>
                  <a:gd name="T9" fmla="*/ 40 h 45"/>
                  <a:gd name="T10" fmla="*/ 2 w 50"/>
                  <a:gd name="T11" fmla="*/ 44 h 45"/>
                  <a:gd name="T12" fmla="*/ 10 w 50"/>
                  <a:gd name="T13" fmla="*/ 45 h 45"/>
                  <a:gd name="T14" fmla="*/ 25 w 50"/>
                  <a:gd name="T15" fmla="*/ 38 h 45"/>
                  <a:gd name="T16" fmla="*/ 50 w 50"/>
                  <a:gd name="T17" fmla="*/ 20 h 45"/>
                  <a:gd name="T18" fmla="*/ 50 w 50"/>
                  <a:gd name="T19" fmla="*/ 17 h 45"/>
                  <a:gd name="T20" fmla="*/ 43 w 50"/>
                  <a:gd name="T21" fmla="*/ 0 h 45"/>
                  <a:gd name="T22" fmla="*/ 23 w 50"/>
                  <a:gd name="T23" fmla="*/ 8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45">
                    <a:moveTo>
                      <a:pt x="23" y="8"/>
                    </a:moveTo>
                    <a:cubicBezTo>
                      <a:pt x="22" y="14"/>
                      <a:pt x="22" y="14"/>
                      <a:pt x="22" y="14"/>
                    </a:cubicBezTo>
                    <a:cubicBezTo>
                      <a:pt x="8" y="26"/>
                      <a:pt x="8" y="26"/>
                      <a:pt x="8" y="26"/>
                    </a:cubicBezTo>
                    <a:cubicBezTo>
                      <a:pt x="8" y="26"/>
                      <a:pt x="3" y="32"/>
                      <a:pt x="1" y="35"/>
                    </a:cubicBezTo>
                    <a:cubicBezTo>
                      <a:pt x="0" y="36"/>
                      <a:pt x="0" y="38"/>
                      <a:pt x="0" y="40"/>
                    </a:cubicBezTo>
                    <a:cubicBezTo>
                      <a:pt x="0" y="41"/>
                      <a:pt x="1" y="43"/>
                      <a:pt x="2" y="44"/>
                    </a:cubicBezTo>
                    <a:cubicBezTo>
                      <a:pt x="4" y="45"/>
                      <a:pt x="7" y="45"/>
                      <a:pt x="10" y="45"/>
                    </a:cubicBezTo>
                    <a:cubicBezTo>
                      <a:pt x="18" y="45"/>
                      <a:pt x="25" y="38"/>
                      <a:pt x="25" y="38"/>
                    </a:cubicBezTo>
                    <a:cubicBezTo>
                      <a:pt x="26" y="37"/>
                      <a:pt x="50" y="20"/>
                      <a:pt x="50" y="20"/>
                    </a:cubicBezTo>
                    <a:cubicBezTo>
                      <a:pt x="50" y="20"/>
                      <a:pt x="50" y="19"/>
                      <a:pt x="50" y="17"/>
                    </a:cubicBezTo>
                    <a:cubicBezTo>
                      <a:pt x="48" y="8"/>
                      <a:pt x="43" y="0"/>
                      <a:pt x="43" y="0"/>
                    </a:cubicBezTo>
                    <a:lnTo>
                      <a:pt x="23" y="8"/>
                    </a:lnTo>
                    <a:close/>
                  </a:path>
                </a:pathLst>
              </a:custGeom>
              <a:solidFill>
                <a:srgbClr val="269FC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227" name="Freeform 926"/>
              <p:cNvSpPr/>
              <p:nvPr/>
            </p:nvSpPr>
            <p:spPr bwMode="auto">
              <a:xfrm>
                <a:off x="5112" y="1274"/>
                <a:ext cx="14" cy="6"/>
              </a:xfrm>
              <a:custGeom>
                <a:avLst/>
                <a:gdLst>
                  <a:gd name="T0" fmla="*/ 13 w 14"/>
                  <a:gd name="T1" fmla="*/ 6 h 6"/>
                  <a:gd name="T2" fmla="*/ 14 w 14"/>
                  <a:gd name="T3" fmla="*/ 6 h 6"/>
                  <a:gd name="T4" fmla="*/ 14 w 14"/>
                  <a:gd name="T5" fmla="*/ 5 h 6"/>
                  <a:gd name="T6" fmla="*/ 6 w 14"/>
                  <a:gd name="T7" fmla="*/ 1 h 6"/>
                  <a:gd name="T8" fmla="*/ 0 w 14"/>
                  <a:gd name="T9" fmla="*/ 1 h 6"/>
                  <a:gd name="T10" fmla="*/ 0 w 14"/>
                  <a:gd name="T11" fmla="*/ 2 h 6"/>
                  <a:gd name="T12" fmla="*/ 1 w 14"/>
                  <a:gd name="T13" fmla="*/ 2 h 6"/>
                  <a:gd name="T14" fmla="*/ 6 w 14"/>
                  <a:gd name="T15" fmla="*/ 2 h 6"/>
                  <a:gd name="T16" fmla="*/ 13 w 14"/>
                  <a:gd name="T17"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6">
                    <a:moveTo>
                      <a:pt x="13" y="6"/>
                    </a:moveTo>
                    <a:cubicBezTo>
                      <a:pt x="14" y="6"/>
                      <a:pt x="14" y="6"/>
                      <a:pt x="14" y="6"/>
                    </a:cubicBezTo>
                    <a:cubicBezTo>
                      <a:pt x="14" y="5"/>
                      <a:pt x="14" y="5"/>
                      <a:pt x="14" y="5"/>
                    </a:cubicBezTo>
                    <a:cubicBezTo>
                      <a:pt x="13" y="4"/>
                      <a:pt x="10" y="2"/>
                      <a:pt x="6" y="1"/>
                    </a:cubicBezTo>
                    <a:cubicBezTo>
                      <a:pt x="3" y="0"/>
                      <a:pt x="1" y="1"/>
                      <a:pt x="0" y="1"/>
                    </a:cubicBezTo>
                    <a:cubicBezTo>
                      <a:pt x="0" y="2"/>
                      <a:pt x="0" y="2"/>
                      <a:pt x="0" y="2"/>
                    </a:cubicBezTo>
                    <a:cubicBezTo>
                      <a:pt x="1" y="2"/>
                      <a:pt x="1" y="2"/>
                      <a:pt x="1" y="2"/>
                    </a:cubicBezTo>
                    <a:cubicBezTo>
                      <a:pt x="1" y="2"/>
                      <a:pt x="3" y="1"/>
                      <a:pt x="6" y="2"/>
                    </a:cubicBezTo>
                    <a:cubicBezTo>
                      <a:pt x="9" y="3"/>
                      <a:pt x="12" y="5"/>
                      <a:pt x="13" y="6"/>
                    </a:cubicBezTo>
                    <a:close/>
                  </a:path>
                </a:pathLst>
              </a:custGeom>
              <a:solidFill>
                <a:srgbClr val="D5DFE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228" name="Freeform 927"/>
              <p:cNvSpPr/>
              <p:nvPr/>
            </p:nvSpPr>
            <p:spPr bwMode="auto">
              <a:xfrm>
                <a:off x="5109" y="1277"/>
                <a:ext cx="14" cy="5"/>
              </a:xfrm>
              <a:custGeom>
                <a:avLst/>
                <a:gdLst>
                  <a:gd name="T0" fmla="*/ 14 w 14"/>
                  <a:gd name="T1" fmla="*/ 5 h 5"/>
                  <a:gd name="T2" fmla="*/ 14 w 14"/>
                  <a:gd name="T3" fmla="*/ 5 h 5"/>
                  <a:gd name="T4" fmla="*/ 14 w 14"/>
                  <a:gd name="T5" fmla="*/ 5 h 5"/>
                  <a:gd name="T6" fmla="*/ 7 w 14"/>
                  <a:gd name="T7" fmla="*/ 1 h 5"/>
                  <a:gd name="T8" fmla="*/ 1 w 14"/>
                  <a:gd name="T9" fmla="*/ 1 h 5"/>
                  <a:gd name="T10" fmla="*/ 0 w 14"/>
                  <a:gd name="T11" fmla="*/ 2 h 5"/>
                  <a:gd name="T12" fmla="*/ 1 w 14"/>
                  <a:gd name="T13" fmla="*/ 2 h 5"/>
                  <a:gd name="T14" fmla="*/ 6 w 14"/>
                  <a:gd name="T15" fmla="*/ 1 h 5"/>
                  <a:gd name="T16" fmla="*/ 14 w 14"/>
                  <a:gd name="T17"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5">
                    <a:moveTo>
                      <a:pt x="14" y="5"/>
                    </a:moveTo>
                    <a:cubicBezTo>
                      <a:pt x="14" y="5"/>
                      <a:pt x="14" y="5"/>
                      <a:pt x="14" y="5"/>
                    </a:cubicBezTo>
                    <a:cubicBezTo>
                      <a:pt x="14" y="5"/>
                      <a:pt x="14" y="5"/>
                      <a:pt x="14" y="5"/>
                    </a:cubicBezTo>
                    <a:cubicBezTo>
                      <a:pt x="13" y="4"/>
                      <a:pt x="10" y="1"/>
                      <a:pt x="7" y="1"/>
                    </a:cubicBezTo>
                    <a:cubicBezTo>
                      <a:pt x="4" y="0"/>
                      <a:pt x="1" y="1"/>
                      <a:pt x="1" y="1"/>
                    </a:cubicBezTo>
                    <a:cubicBezTo>
                      <a:pt x="0" y="2"/>
                      <a:pt x="0" y="2"/>
                      <a:pt x="0" y="2"/>
                    </a:cubicBezTo>
                    <a:cubicBezTo>
                      <a:pt x="1" y="2"/>
                      <a:pt x="1" y="2"/>
                      <a:pt x="1" y="2"/>
                    </a:cubicBezTo>
                    <a:cubicBezTo>
                      <a:pt x="2" y="1"/>
                      <a:pt x="4" y="1"/>
                      <a:pt x="6" y="1"/>
                    </a:cubicBezTo>
                    <a:cubicBezTo>
                      <a:pt x="9" y="2"/>
                      <a:pt x="13" y="4"/>
                      <a:pt x="14" y="5"/>
                    </a:cubicBezTo>
                    <a:close/>
                  </a:path>
                </a:pathLst>
              </a:custGeom>
              <a:solidFill>
                <a:srgbClr val="D5DFE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229" name="Freeform 928"/>
              <p:cNvSpPr/>
              <p:nvPr/>
            </p:nvSpPr>
            <p:spPr bwMode="auto">
              <a:xfrm>
                <a:off x="5107" y="1280"/>
                <a:ext cx="14" cy="4"/>
              </a:xfrm>
              <a:custGeom>
                <a:avLst/>
                <a:gdLst>
                  <a:gd name="T0" fmla="*/ 14 w 14"/>
                  <a:gd name="T1" fmla="*/ 4 h 4"/>
                  <a:gd name="T2" fmla="*/ 14 w 14"/>
                  <a:gd name="T3" fmla="*/ 4 h 4"/>
                  <a:gd name="T4" fmla="*/ 14 w 14"/>
                  <a:gd name="T5" fmla="*/ 4 h 4"/>
                  <a:gd name="T6" fmla="*/ 6 w 14"/>
                  <a:gd name="T7" fmla="*/ 0 h 4"/>
                  <a:gd name="T8" fmla="*/ 0 w 14"/>
                  <a:gd name="T9" fmla="*/ 1 h 4"/>
                  <a:gd name="T10" fmla="*/ 0 w 14"/>
                  <a:gd name="T11" fmla="*/ 2 h 4"/>
                  <a:gd name="T12" fmla="*/ 1 w 14"/>
                  <a:gd name="T13" fmla="*/ 2 h 4"/>
                  <a:gd name="T14" fmla="*/ 6 w 14"/>
                  <a:gd name="T15" fmla="*/ 1 h 4"/>
                  <a:gd name="T16" fmla="*/ 14 w 14"/>
                  <a:gd name="T17"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4">
                    <a:moveTo>
                      <a:pt x="14" y="4"/>
                    </a:moveTo>
                    <a:cubicBezTo>
                      <a:pt x="14" y="4"/>
                      <a:pt x="14" y="4"/>
                      <a:pt x="14" y="4"/>
                    </a:cubicBezTo>
                    <a:cubicBezTo>
                      <a:pt x="14" y="4"/>
                      <a:pt x="14" y="4"/>
                      <a:pt x="14" y="4"/>
                    </a:cubicBezTo>
                    <a:cubicBezTo>
                      <a:pt x="13" y="3"/>
                      <a:pt x="9" y="1"/>
                      <a:pt x="6" y="0"/>
                    </a:cubicBezTo>
                    <a:cubicBezTo>
                      <a:pt x="3" y="0"/>
                      <a:pt x="1" y="0"/>
                      <a:pt x="0" y="1"/>
                    </a:cubicBezTo>
                    <a:cubicBezTo>
                      <a:pt x="0" y="2"/>
                      <a:pt x="0" y="2"/>
                      <a:pt x="0" y="2"/>
                    </a:cubicBezTo>
                    <a:cubicBezTo>
                      <a:pt x="1" y="2"/>
                      <a:pt x="1" y="2"/>
                      <a:pt x="1" y="2"/>
                    </a:cubicBezTo>
                    <a:cubicBezTo>
                      <a:pt x="1" y="1"/>
                      <a:pt x="3" y="1"/>
                      <a:pt x="6" y="1"/>
                    </a:cubicBezTo>
                    <a:cubicBezTo>
                      <a:pt x="9" y="2"/>
                      <a:pt x="12" y="4"/>
                      <a:pt x="14" y="4"/>
                    </a:cubicBezTo>
                    <a:close/>
                  </a:path>
                </a:pathLst>
              </a:custGeom>
              <a:solidFill>
                <a:srgbClr val="D5DFE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230" name="Freeform 929"/>
              <p:cNvSpPr/>
              <p:nvPr/>
            </p:nvSpPr>
            <p:spPr bwMode="auto">
              <a:xfrm>
                <a:off x="5101" y="1285"/>
                <a:ext cx="21" cy="13"/>
              </a:xfrm>
              <a:custGeom>
                <a:avLst/>
                <a:gdLst>
                  <a:gd name="T0" fmla="*/ 1 w 21"/>
                  <a:gd name="T1" fmla="*/ 3 h 13"/>
                  <a:gd name="T2" fmla="*/ 2 w 21"/>
                  <a:gd name="T3" fmla="*/ 1 h 13"/>
                  <a:gd name="T4" fmla="*/ 10 w 21"/>
                  <a:gd name="T5" fmla="*/ 1 h 13"/>
                  <a:gd name="T6" fmla="*/ 21 w 21"/>
                  <a:gd name="T7" fmla="*/ 8 h 13"/>
                  <a:gd name="T8" fmla="*/ 6 w 21"/>
                  <a:gd name="T9" fmla="*/ 13 h 13"/>
                  <a:gd name="T10" fmla="*/ 6 w 21"/>
                  <a:gd name="T11" fmla="*/ 13 h 13"/>
                  <a:gd name="T12" fmla="*/ 2 w 21"/>
                  <a:gd name="T13" fmla="*/ 12 h 13"/>
                  <a:gd name="T14" fmla="*/ 0 w 21"/>
                  <a:gd name="T15" fmla="*/ 8 h 13"/>
                  <a:gd name="T16" fmla="*/ 1 w 21"/>
                  <a:gd name="T17" fmla="*/ 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 h="13">
                    <a:moveTo>
                      <a:pt x="1" y="3"/>
                    </a:moveTo>
                    <a:cubicBezTo>
                      <a:pt x="1" y="2"/>
                      <a:pt x="2" y="2"/>
                      <a:pt x="2" y="1"/>
                    </a:cubicBezTo>
                    <a:cubicBezTo>
                      <a:pt x="3" y="1"/>
                      <a:pt x="5" y="0"/>
                      <a:pt x="10" y="1"/>
                    </a:cubicBezTo>
                    <a:cubicBezTo>
                      <a:pt x="17" y="3"/>
                      <a:pt x="21" y="8"/>
                      <a:pt x="21" y="8"/>
                    </a:cubicBezTo>
                    <a:cubicBezTo>
                      <a:pt x="21" y="8"/>
                      <a:pt x="17" y="11"/>
                      <a:pt x="6" y="13"/>
                    </a:cubicBezTo>
                    <a:cubicBezTo>
                      <a:pt x="6" y="13"/>
                      <a:pt x="6" y="13"/>
                      <a:pt x="6" y="13"/>
                    </a:cubicBezTo>
                    <a:cubicBezTo>
                      <a:pt x="4" y="13"/>
                      <a:pt x="3" y="12"/>
                      <a:pt x="2" y="12"/>
                    </a:cubicBezTo>
                    <a:cubicBezTo>
                      <a:pt x="1" y="11"/>
                      <a:pt x="0" y="9"/>
                      <a:pt x="0" y="8"/>
                    </a:cubicBezTo>
                    <a:cubicBezTo>
                      <a:pt x="0" y="6"/>
                      <a:pt x="0" y="4"/>
                      <a:pt x="1" y="3"/>
                    </a:cubicBezTo>
                    <a:close/>
                  </a:path>
                </a:pathLst>
              </a:custGeom>
              <a:solidFill>
                <a:srgbClr val="254B6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231" name="Freeform 930"/>
              <p:cNvSpPr/>
              <p:nvPr/>
            </p:nvSpPr>
            <p:spPr bwMode="auto">
              <a:xfrm>
                <a:off x="5101" y="1270"/>
                <a:ext cx="50" cy="30"/>
              </a:xfrm>
              <a:custGeom>
                <a:avLst/>
                <a:gdLst>
                  <a:gd name="T0" fmla="*/ 0 w 50"/>
                  <a:gd name="T1" fmla="*/ 23 h 30"/>
                  <a:gd name="T2" fmla="*/ 9 w 50"/>
                  <a:gd name="T3" fmla="*/ 26 h 30"/>
                  <a:gd name="T4" fmla="*/ 47 w 50"/>
                  <a:gd name="T5" fmla="*/ 3 h 30"/>
                  <a:gd name="T6" fmla="*/ 50 w 50"/>
                  <a:gd name="T7" fmla="*/ 0 h 30"/>
                  <a:gd name="T8" fmla="*/ 50 w 50"/>
                  <a:gd name="T9" fmla="*/ 3 h 30"/>
                  <a:gd name="T10" fmla="*/ 49 w 50"/>
                  <a:gd name="T11" fmla="*/ 7 h 30"/>
                  <a:gd name="T12" fmla="*/ 29 w 50"/>
                  <a:gd name="T13" fmla="*/ 22 h 30"/>
                  <a:gd name="T14" fmla="*/ 10 w 50"/>
                  <a:gd name="T15" fmla="*/ 29 h 30"/>
                  <a:gd name="T16" fmla="*/ 1 w 50"/>
                  <a:gd name="T17" fmla="*/ 27 h 30"/>
                  <a:gd name="T18" fmla="*/ 0 w 50"/>
                  <a:gd name="T19" fmla="*/ 2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30">
                    <a:moveTo>
                      <a:pt x="0" y="23"/>
                    </a:moveTo>
                    <a:cubicBezTo>
                      <a:pt x="1" y="25"/>
                      <a:pt x="7" y="26"/>
                      <a:pt x="9" y="26"/>
                    </a:cubicBezTo>
                    <a:cubicBezTo>
                      <a:pt x="23" y="26"/>
                      <a:pt x="46" y="4"/>
                      <a:pt x="47" y="3"/>
                    </a:cubicBezTo>
                    <a:cubicBezTo>
                      <a:pt x="49" y="1"/>
                      <a:pt x="50" y="0"/>
                      <a:pt x="50" y="0"/>
                    </a:cubicBezTo>
                    <a:cubicBezTo>
                      <a:pt x="50" y="3"/>
                      <a:pt x="50" y="3"/>
                      <a:pt x="50" y="3"/>
                    </a:cubicBezTo>
                    <a:cubicBezTo>
                      <a:pt x="50" y="3"/>
                      <a:pt x="50" y="6"/>
                      <a:pt x="49" y="7"/>
                    </a:cubicBezTo>
                    <a:cubicBezTo>
                      <a:pt x="48" y="8"/>
                      <a:pt x="31" y="21"/>
                      <a:pt x="29" y="22"/>
                    </a:cubicBezTo>
                    <a:cubicBezTo>
                      <a:pt x="29" y="22"/>
                      <a:pt x="19" y="30"/>
                      <a:pt x="10" y="29"/>
                    </a:cubicBezTo>
                    <a:cubicBezTo>
                      <a:pt x="7" y="29"/>
                      <a:pt x="3" y="29"/>
                      <a:pt x="1" y="27"/>
                    </a:cubicBezTo>
                    <a:cubicBezTo>
                      <a:pt x="0" y="26"/>
                      <a:pt x="0" y="22"/>
                      <a:pt x="0" y="23"/>
                    </a:cubicBezTo>
                    <a:close/>
                  </a:path>
                </a:pathLst>
              </a:custGeom>
              <a:solidFill>
                <a:srgbClr val="D5DFE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232" name="Freeform 931"/>
              <p:cNvSpPr/>
              <p:nvPr/>
            </p:nvSpPr>
            <p:spPr bwMode="auto">
              <a:xfrm>
                <a:off x="5102" y="1087"/>
                <a:ext cx="68" cy="186"/>
              </a:xfrm>
              <a:custGeom>
                <a:avLst/>
                <a:gdLst>
                  <a:gd name="T0" fmla="*/ 24 w 68"/>
                  <a:gd name="T1" fmla="*/ 21 h 186"/>
                  <a:gd name="T2" fmla="*/ 2 w 68"/>
                  <a:gd name="T3" fmla="*/ 108 h 186"/>
                  <a:gd name="T4" fmla="*/ 6 w 68"/>
                  <a:gd name="T5" fmla="*/ 134 h 186"/>
                  <a:gd name="T6" fmla="*/ 19 w 68"/>
                  <a:gd name="T7" fmla="*/ 181 h 186"/>
                  <a:gd name="T8" fmla="*/ 38 w 68"/>
                  <a:gd name="T9" fmla="*/ 182 h 186"/>
                  <a:gd name="T10" fmla="*/ 47 w 68"/>
                  <a:gd name="T11" fmla="*/ 174 h 186"/>
                  <a:gd name="T12" fmla="*/ 34 w 68"/>
                  <a:gd name="T13" fmla="*/ 120 h 186"/>
                  <a:gd name="T14" fmla="*/ 36 w 68"/>
                  <a:gd name="T15" fmla="*/ 101 h 186"/>
                  <a:gd name="T16" fmla="*/ 55 w 68"/>
                  <a:gd name="T17" fmla="*/ 51 h 186"/>
                  <a:gd name="T18" fmla="*/ 61 w 68"/>
                  <a:gd name="T19" fmla="*/ 11 h 186"/>
                  <a:gd name="T20" fmla="*/ 24 w 68"/>
                  <a:gd name="T21" fmla="*/ 21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8" h="186">
                    <a:moveTo>
                      <a:pt x="24" y="21"/>
                    </a:moveTo>
                    <a:cubicBezTo>
                      <a:pt x="24" y="21"/>
                      <a:pt x="6" y="81"/>
                      <a:pt x="2" y="108"/>
                    </a:cubicBezTo>
                    <a:cubicBezTo>
                      <a:pt x="0" y="117"/>
                      <a:pt x="6" y="134"/>
                      <a:pt x="6" y="134"/>
                    </a:cubicBezTo>
                    <a:cubicBezTo>
                      <a:pt x="19" y="181"/>
                      <a:pt x="19" y="181"/>
                      <a:pt x="19" y="181"/>
                    </a:cubicBezTo>
                    <a:cubicBezTo>
                      <a:pt x="19" y="181"/>
                      <a:pt x="29" y="186"/>
                      <a:pt x="38" y="182"/>
                    </a:cubicBezTo>
                    <a:cubicBezTo>
                      <a:pt x="46" y="177"/>
                      <a:pt x="47" y="174"/>
                      <a:pt x="47" y="174"/>
                    </a:cubicBezTo>
                    <a:cubicBezTo>
                      <a:pt x="47" y="174"/>
                      <a:pt x="41" y="141"/>
                      <a:pt x="34" y="120"/>
                    </a:cubicBezTo>
                    <a:cubicBezTo>
                      <a:pt x="32" y="111"/>
                      <a:pt x="36" y="101"/>
                      <a:pt x="36" y="101"/>
                    </a:cubicBezTo>
                    <a:cubicBezTo>
                      <a:pt x="55" y="51"/>
                      <a:pt x="55" y="51"/>
                      <a:pt x="55" y="51"/>
                    </a:cubicBezTo>
                    <a:cubicBezTo>
                      <a:pt x="55" y="51"/>
                      <a:pt x="68" y="26"/>
                      <a:pt x="61" y="11"/>
                    </a:cubicBezTo>
                    <a:cubicBezTo>
                      <a:pt x="56" y="0"/>
                      <a:pt x="24" y="21"/>
                      <a:pt x="24" y="21"/>
                    </a:cubicBezTo>
                    <a:close/>
                  </a:path>
                </a:pathLst>
              </a:custGeom>
              <a:solidFill>
                <a:srgbClr val="254B6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233" name="Freeform 932"/>
              <p:cNvSpPr/>
              <p:nvPr/>
            </p:nvSpPr>
            <p:spPr bwMode="auto">
              <a:xfrm>
                <a:off x="5011" y="1030"/>
                <a:ext cx="83" cy="89"/>
              </a:xfrm>
              <a:custGeom>
                <a:avLst/>
                <a:gdLst>
                  <a:gd name="T0" fmla="*/ 8 w 83"/>
                  <a:gd name="T1" fmla="*/ 90 h 90"/>
                  <a:gd name="T2" fmla="*/ 39 w 83"/>
                  <a:gd name="T3" fmla="*/ 75 h 90"/>
                  <a:gd name="T4" fmla="*/ 54 w 83"/>
                  <a:gd name="T5" fmla="*/ 61 h 90"/>
                  <a:gd name="T6" fmla="*/ 78 w 83"/>
                  <a:gd name="T7" fmla="*/ 19 h 90"/>
                  <a:gd name="T8" fmla="*/ 56 w 83"/>
                  <a:gd name="T9" fmla="*/ 13 h 90"/>
                  <a:gd name="T10" fmla="*/ 35 w 83"/>
                  <a:gd name="T11" fmla="*/ 52 h 90"/>
                  <a:gd name="T12" fmla="*/ 25 w 83"/>
                  <a:gd name="T13" fmla="*/ 61 h 90"/>
                  <a:gd name="T14" fmla="*/ 0 w 83"/>
                  <a:gd name="T15" fmla="*/ 83 h 90"/>
                  <a:gd name="T16" fmla="*/ 8 w 83"/>
                  <a:gd name="T17"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90">
                    <a:moveTo>
                      <a:pt x="8" y="90"/>
                    </a:moveTo>
                    <a:cubicBezTo>
                      <a:pt x="14" y="89"/>
                      <a:pt x="33" y="80"/>
                      <a:pt x="39" y="75"/>
                    </a:cubicBezTo>
                    <a:cubicBezTo>
                      <a:pt x="48" y="70"/>
                      <a:pt x="54" y="61"/>
                      <a:pt x="54" y="61"/>
                    </a:cubicBezTo>
                    <a:cubicBezTo>
                      <a:pt x="54" y="61"/>
                      <a:pt x="76" y="28"/>
                      <a:pt x="78" y="19"/>
                    </a:cubicBezTo>
                    <a:cubicBezTo>
                      <a:pt x="83" y="4"/>
                      <a:pt x="65" y="0"/>
                      <a:pt x="56" y="13"/>
                    </a:cubicBezTo>
                    <a:cubicBezTo>
                      <a:pt x="52" y="18"/>
                      <a:pt x="39" y="43"/>
                      <a:pt x="35" y="52"/>
                    </a:cubicBezTo>
                    <a:cubicBezTo>
                      <a:pt x="32" y="56"/>
                      <a:pt x="25" y="61"/>
                      <a:pt x="25" y="61"/>
                    </a:cubicBezTo>
                    <a:cubicBezTo>
                      <a:pt x="0" y="83"/>
                      <a:pt x="0" y="83"/>
                      <a:pt x="0" y="83"/>
                    </a:cubicBezTo>
                    <a:cubicBezTo>
                      <a:pt x="0" y="83"/>
                      <a:pt x="7" y="90"/>
                      <a:pt x="8" y="90"/>
                    </a:cubicBezTo>
                    <a:close/>
                  </a:path>
                </a:pathLst>
              </a:custGeom>
              <a:solidFill>
                <a:srgbClr val="E8C5A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234" name="Freeform 933"/>
              <p:cNvSpPr/>
              <p:nvPr/>
            </p:nvSpPr>
            <p:spPr bwMode="auto">
              <a:xfrm>
                <a:off x="5047" y="1033"/>
                <a:ext cx="37" cy="60"/>
              </a:xfrm>
              <a:custGeom>
                <a:avLst/>
                <a:gdLst>
                  <a:gd name="T0" fmla="*/ 32 w 37"/>
                  <a:gd name="T1" fmla="*/ 48 h 61"/>
                  <a:gd name="T2" fmla="*/ 0 w 37"/>
                  <a:gd name="T3" fmla="*/ 41 h 61"/>
                  <a:gd name="T4" fmla="*/ 6 w 37"/>
                  <a:gd name="T5" fmla="*/ 27 h 61"/>
                  <a:gd name="T6" fmla="*/ 12 w 37"/>
                  <a:gd name="T7" fmla="*/ 11 h 61"/>
                  <a:gd name="T8" fmla="*/ 35 w 37"/>
                  <a:gd name="T9" fmla="*/ 10 h 61"/>
                  <a:gd name="T10" fmla="*/ 32 w 37"/>
                  <a:gd name="T11" fmla="*/ 48 h 61"/>
                </a:gdLst>
                <a:ahLst/>
                <a:cxnLst>
                  <a:cxn ang="0">
                    <a:pos x="T0" y="T1"/>
                  </a:cxn>
                  <a:cxn ang="0">
                    <a:pos x="T2" y="T3"/>
                  </a:cxn>
                  <a:cxn ang="0">
                    <a:pos x="T4" y="T5"/>
                  </a:cxn>
                  <a:cxn ang="0">
                    <a:pos x="T6" y="T7"/>
                  </a:cxn>
                  <a:cxn ang="0">
                    <a:pos x="T8" y="T9"/>
                  </a:cxn>
                  <a:cxn ang="0">
                    <a:pos x="T10" y="T11"/>
                  </a:cxn>
                </a:cxnLst>
                <a:rect l="0" t="0" r="r" b="b"/>
                <a:pathLst>
                  <a:path w="37" h="61">
                    <a:moveTo>
                      <a:pt x="32" y="48"/>
                    </a:moveTo>
                    <a:cubicBezTo>
                      <a:pt x="32" y="48"/>
                      <a:pt x="14" y="61"/>
                      <a:pt x="0" y="41"/>
                    </a:cubicBezTo>
                    <a:cubicBezTo>
                      <a:pt x="0" y="41"/>
                      <a:pt x="2" y="36"/>
                      <a:pt x="6" y="27"/>
                    </a:cubicBezTo>
                    <a:cubicBezTo>
                      <a:pt x="10" y="19"/>
                      <a:pt x="10" y="12"/>
                      <a:pt x="12" y="11"/>
                    </a:cubicBezTo>
                    <a:cubicBezTo>
                      <a:pt x="15" y="9"/>
                      <a:pt x="29" y="0"/>
                      <a:pt x="35" y="10"/>
                    </a:cubicBezTo>
                    <a:cubicBezTo>
                      <a:pt x="37" y="13"/>
                      <a:pt x="32" y="48"/>
                      <a:pt x="32" y="48"/>
                    </a:cubicBezTo>
                    <a:close/>
                  </a:path>
                </a:pathLst>
              </a:custGeom>
              <a:solidFill>
                <a:srgbClr val="0489B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235" name="Freeform 934"/>
              <p:cNvSpPr/>
              <p:nvPr/>
            </p:nvSpPr>
            <p:spPr bwMode="auto">
              <a:xfrm>
                <a:off x="5059" y="1016"/>
                <a:ext cx="118" cy="128"/>
              </a:xfrm>
              <a:custGeom>
                <a:avLst/>
                <a:gdLst>
                  <a:gd name="T0" fmla="*/ 0 w 118"/>
                  <a:gd name="T1" fmla="*/ 35 h 129"/>
                  <a:gd name="T2" fmla="*/ 29 w 118"/>
                  <a:gd name="T3" fmla="*/ 72 h 129"/>
                  <a:gd name="T4" fmla="*/ 43 w 118"/>
                  <a:gd name="T5" fmla="*/ 88 h 129"/>
                  <a:gd name="T6" fmla="*/ 35 w 118"/>
                  <a:gd name="T7" fmla="*/ 99 h 129"/>
                  <a:gd name="T8" fmla="*/ 48 w 118"/>
                  <a:gd name="T9" fmla="*/ 112 h 129"/>
                  <a:gd name="T10" fmla="*/ 99 w 118"/>
                  <a:gd name="T11" fmla="*/ 113 h 129"/>
                  <a:gd name="T12" fmla="*/ 118 w 118"/>
                  <a:gd name="T13" fmla="*/ 97 h 129"/>
                  <a:gd name="T14" fmla="*/ 91 w 118"/>
                  <a:gd name="T15" fmla="*/ 50 h 129"/>
                  <a:gd name="T16" fmla="*/ 68 w 118"/>
                  <a:gd name="T17" fmla="*/ 22 h 129"/>
                  <a:gd name="T18" fmla="*/ 12 w 118"/>
                  <a:gd name="T19" fmla="*/ 9 h 129"/>
                  <a:gd name="T20" fmla="*/ 0 w 118"/>
                  <a:gd name="T21" fmla="*/ 35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8" h="129">
                    <a:moveTo>
                      <a:pt x="0" y="35"/>
                    </a:moveTo>
                    <a:cubicBezTo>
                      <a:pt x="0" y="44"/>
                      <a:pt x="10" y="57"/>
                      <a:pt x="29" y="72"/>
                    </a:cubicBezTo>
                    <a:cubicBezTo>
                      <a:pt x="29" y="72"/>
                      <a:pt x="43" y="84"/>
                      <a:pt x="43" y="88"/>
                    </a:cubicBezTo>
                    <a:cubicBezTo>
                      <a:pt x="44" y="94"/>
                      <a:pt x="35" y="98"/>
                      <a:pt x="35" y="99"/>
                    </a:cubicBezTo>
                    <a:cubicBezTo>
                      <a:pt x="36" y="104"/>
                      <a:pt x="39" y="106"/>
                      <a:pt x="48" y="112"/>
                    </a:cubicBezTo>
                    <a:cubicBezTo>
                      <a:pt x="54" y="116"/>
                      <a:pt x="75" y="129"/>
                      <a:pt x="99" y="113"/>
                    </a:cubicBezTo>
                    <a:cubicBezTo>
                      <a:pt x="111" y="104"/>
                      <a:pt x="118" y="97"/>
                      <a:pt x="118" y="97"/>
                    </a:cubicBezTo>
                    <a:cubicBezTo>
                      <a:pt x="113" y="91"/>
                      <a:pt x="102" y="67"/>
                      <a:pt x="91" y="50"/>
                    </a:cubicBezTo>
                    <a:cubicBezTo>
                      <a:pt x="79" y="32"/>
                      <a:pt x="68" y="22"/>
                      <a:pt x="68" y="22"/>
                    </a:cubicBezTo>
                    <a:cubicBezTo>
                      <a:pt x="39" y="0"/>
                      <a:pt x="12" y="9"/>
                      <a:pt x="12" y="9"/>
                    </a:cubicBezTo>
                    <a:cubicBezTo>
                      <a:pt x="12" y="9"/>
                      <a:pt x="1" y="28"/>
                      <a:pt x="0" y="35"/>
                    </a:cubicBezTo>
                    <a:close/>
                  </a:path>
                </a:pathLst>
              </a:custGeom>
              <a:solidFill>
                <a:srgbClr val="0BA2D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236" name="Freeform 935"/>
              <p:cNvSpPr/>
              <p:nvPr/>
            </p:nvSpPr>
            <p:spPr bwMode="auto">
              <a:xfrm>
                <a:off x="5075" y="1023"/>
                <a:ext cx="27" cy="38"/>
              </a:xfrm>
              <a:custGeom>
                <a:avLst/>
                <a:gdLst>
                  <a:gd name="T0" fmla="*/ 3 w 27"/>
                  <a:gd name="T1" fmla="*/ 15 h 38"/>
                  <a:gd name="T2" fmla="*/ 7 w 27"/>
                  <a:gd name="T3" fmla="*/ 35 h 38"/>
                  <a:gd name="T4" fmla="*/ 22 w 27"/>
                  <a:gd name="T5" fmla="*/ 23 h 38"/>
                  <a:gd name="T6" fmla="*/ 20 w 27"/>
                  <a:gd name="T7" fmla="*/ 4 h 38"/>
                  <a:gd name="T8" fmla="*/ 3 w 27"/>
                  <a:gd name="T9" fmla="*/ 15 h 38"/>
                </a:gdLst>
                <a:ahLst/>
                <a:cxnLst>
                  <a:cxn ang="0">
                    <a:pos x="T0" y="T1"/>
                  </a:cxn>
                  <a:cxn ang="0">
                    <a:pos x="T2" y="T3"/>
                  </a:cxn>
                  <a:cxn ang="0">
                    <a:pos x="T4" y="T5"/>
                  </a:cxn>
                  <a:cxn ang="0">
                    <a:pos x="T6" y="T7"/>
                  </a:cxn>
                  <a:cxn ang="0">
                    <a:pos x="T8" y="T9"/>
                  </a:cxn>
                </a:cxnLst>
                <a:rect l="0" t="0" r="r" b="b"/>
                <a:pathLst>
                  <a:path w="27" h="38">
                    <a:moveTo>
                      <a:pt x="3" y="15"/>
                    </a:moveTo>
                    <a:cubicBezTo>
                      <a:pt x="0" y="22"/>
                      <a:pt x="3" y="32"/>
                      <a:pt x="7" y="35"/>
                    </a:cubicBezTo>
                    <a:cubicBezTo>
                      <a:pt x="12" y="38"/>
                      <a:pt x="19" y="31"/>
                      <a:pt x="22" y="23"/>
                    </a:cubicBezTo>
                    <a:cubicBezTo>
                      <a:pt x="24" y="18"/>
                      <a:pt x="27" y="8"/>
                      <a:pt x="20" y="4"/>
                    </a:cubicBezTo>
                    <a:cubicBezTo>
                      <a:pt x="13" y="0"/>
                      <a:pt x="4" y="15"/>
                      <a:pt x="3" y="15"/>
                    </a:cubicBezTo>
                    <a:close/>
                  </a:path>
                </a:pathLst>
              </a:custGeom>
              <a:solidFill>
                <a:srgbClr val="E8C5A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237" name="Freeform 936"/>
              <p:cNvSpPr/>
              <p:nvPr/>
            </p:nvSpPr>
            <p:spPr bwMode="auto">
              <a:xfrm>
                <a:off x="5056" y="1020"/>
                <a:ext cx="46" cy="34"/>
              </a:xfrm>
              <a:custGeom>
                <a:avLst/>
                <a:gdLst>
                  <a:gd name="T0" fmla="*/ 28 w 46"/>
                  <a:gd name="T1" fmla="*/ 31 h 34"/>
                  <a:gd name="T2" fmla="*/ 39 w 46"/>
                  <a:gd name="T3" fmla="*/ 7 h 34"/>
                  <a:gd name="T4" fmla="*/ 19 w 46"/>
                  <a:gd name="T5" fmla="*/ 0 h 34"/>
                  <a:gd name="T6" fmla="*/ 6 w 46"/>
                  <a:gd name="T7" fmla="*/ 24 h 34"/>
                  <a:gd name="T8" fmla="*/ 18 w 46"/>
                  <a:gd name="T9" fmla="*/ 26 h 34"/>
                  <a:gd name="T10" fmla="*/ 28 w 46"/>
                  <a:gd name="T11" fmla="*/ 31 h 34"/>
                </a:gdLst>
                <a:ahLst/>
                <a:cxnLst>
                  <a:cxn ang="0">
                    <a:pos x="T0" y="T1"/>
                  </a:cxn>
                  <a:cxn ang="0">
                    <a:pos x="T2" y="T3"/>
                  </a:cxn>
                  <a:cxn ang="0">
                    <a:pos x="T4" y="T5"/>
                  </a:cxn>
                  <a:cxn ang="0">
                    <a:pos x="T6" y="T7"/>
                  </a:cxn>
                  <a:cxn ang="0">
                    <a:pos x="T8" y="T9"/>
                  </a:cxn>
                  <a:cxn ang="0">
                    <a:pos x="T10" y="T11"/>
                  </a:cxn>
                </a:cxnLst>
                <a:rect l="0" t="0" r="r" b="b"/>
                <a:pathLst>
                  <a:path w="46" h="34">
                    <a:moveTo>
                      <a:pt x="28" y="31"/>
                    </a:moveTo>
                    <a:cubicBezTo>
                      <a:pt x="38" y="34"/>
                      <a:pt x="46" y="9"/>
                      <a:pt x="39" y="7"/>
                    </a:cubicBezTo>
                    <a:cubicBezTo>
                      <a:pt x="35" y="6"/>
                      <a:pt x="19" y="0"/>
                      <a:pt x="19" y="0"/>
                    </a:cubicBezTo>
                    <a:cubicBezTo>
                      <a:pt x="19" y="0"/>
                      <a:pt x="0" y="21"/>
                      <a:pt x="6" y="24"/>
                    </a:cubicBezTo>
                    <a:cubicBezTo>
                      <a:pt x="8" y="25"/>
                      <a:pt x="15" y="26"/>
                      <a:pt x="18" y="26"/>
                    </a:cubicBezTo>
                    <a:cubicBezTo>
                      <a:pt x="25" y="27"/>
                      <a:pt x="28" y="31"/>
                      <a:pt x="28" y="31"/>
                    </a:cubicBezTo>
                    <a:close/>
                  </a:path>
                </a:pathLst>
              </a:custGeom>
              <a:solidFill>
                <a:srgbClr val="E8C5A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238" name="Freeform 937"/>
              <p:cNvSpPr/>
              <p:nvPr/>
            </p:nvSpPr>
            <p:spPr bwMode="auto">
              <a:xfrm>
                <a:off x="5058" y="1012"/>
                <a:ext cx="11" cy="18"/>
              </a:xfrm>
              <a:custGeom>
                <a:avLst/>
                <a:gdLst>
                  <a:gd name="T0" fmla="*/ 5 w 11"/>
                  <a:gd name="T1" fmla="*/ 0 h 18"/>
                  <a:gd name="T2" fmla="*/ 1 w 11"/>
                  <a:gd name="T3" fmla="*/ 6 h 18"/>
                  <a:gd name="T4" fmla="*/ 2 w 11"/>
                  <a:gd name="T5" fmla="*/ 15 h 18"/>
                  <a:gd name="T6" fmla="*/ 5 w 11"/>
                  <a:gd name="T7" fmla="*/ 17 h 18"/>
                  <a:gd name="T8" fmla="*/ 9 w 11"/>
                  <a:gd name="T9" fmla="*/ 12 h 18"/>
                  <a:gd name="T10" fmla="*/ 10 w 11"/>
                  <a:gd name="T11" fmla="*/ 8 h 18"/>
                  <a:gd name="T12" fmla="*/ 5 w 11"/>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11" h="18">
                    <a:moveTo>
                      <a:pt x="5" y="0"/>
                    </a:moveTo>
                    <a:cubicBezTo>
                      <a:pt x="0" y="1"/>
                      <a:pt x="1" y="6"/>
                      <a:pt x="1" y="6"/>
                    </a:cubicBezTo>
                    <a:cubicBezTo>
                      <a:pt x="2" y="15"/>
                      <a:pt x="2" y="15"/>
                      <a:pt x="2" y="15"/>
                    </a:cubicBezTo>
                    <a:cubicBezTo>
                      <a:pt x="2" y="15"/>
                      <a:pt x="3" y="17"/>
                      <a:pt x="5" y="17"/>
                    </a:cubicBezTo>
                    <a:cubicBezTo>
                      <a:pt x="8" y="18"/>
                      <a:pt x="8" y="15"/>
                      <a:pt x="9" y="12"/>
                    </a:cubicBezTo>
                    <a:cubicBezTo>
                      <a:pt x="10" y="8"/>
                      <a:pt x="10" y="8"/>
                      <a:pt x="10" y="8"/>
                    </a:cubicBezTo>
                    <a:cubicBezTo>
                      <a:pt x="11" y="4"/>
                      <a:pt x="10" y="0"/>
                      <a:pt x="5" y="0"/>
                    </a:cubicBezTo>
                    <a:close/>
                  </a:path>
                </a:pathLst>
              </a:custGeom>
              <a:solidFill>
                <a:srgbClr val="FFE8D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239" name="Freeform 938"/>
              <p:cNvSpPr/>
              <p:nvPr/>
            </p:nvSpPr>
            <p:spPr bwMode="auto">
              <a:xfrm>
                <a:off x="5031" y="997"/>
                <a:ext cx="45" cy="57"/>
              </a:xfrm>
              <a:custGeom>
                <a:avLst/>
                <a:gdLst>
                  <a:gd name="T0" fmla="*/ 20 w 45"/>
                  <a:gd name="T1" fmla="*/ 3 h 57"/>
                  <a:gd name="T2" fmla="*/ 20 w 45"/>
                  <a:gd name="T3" fmla="*/ 3 h 57"/>
                  <a:gd name="T4" fmla="*/ 38 w 45"/>
                  <a:gd name="T5" fmla="*/ 0 h 57"/>
                  <a:gd name="T6" fmla="*/ 44 w 45"/>
                  <a:gd name="T7" fmla="*/ 33 h 57"/>
                  <a:gd name="T8" fmla="*/ 45 w 45"/>
                  <a:gd name="T9" fmla="*/ 40 h 57"/>
                  <a:gd name="T10" fmla="*/ 42 w 45"/>
                  <a:gd name="T11" fmla="*/ 46 h 57"/>
                  <a:gd name="T12" fmla="*/ 35 w 45"/>
                  <a:gd name="T13" fmla="*/ 52 h 57"/>
                  <a:gd name="T14" fmla="*/ 25 w 45"/>
                  <a:gd name="T15" fmla="*/ 57 h 57"/>
                  <a:gd name="T16" fmla="*/ 20 w 45"/>
                  <a:gd name="T17" fmla="*/ 55 h 57"/>
                  <a:gd name="T18" fmla="*/ 14 w 45"/>
                  <a:gd name="T19" fmla="*/ 50 h 57"/>
                  <a:gd name="T20" fmla="*/ 3 w 45"/>
                  <a:gd name="T21" fmla="*/ 14 h 57"/>
                  <a:gd name="T22" fmla="*/ 0 w 45"/>
                  <a:gd name="T23" fmla="*/ 4 h 57"/>
                  <a:gd name="T24" fmla="*/ 20 w 45"/>
                  <a:gd name="T25" fmla="*/ 3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 h="57">
                    <a:moveTo>
                      <a:pt x="20" y="3"/>
                    </a:moveTo>
                    <a:cubicBezTo>
                      <a:pt x="20" y="3"/>
                      <a:pt x="20" y="3"/>
                      <a:pt x="20" y="3"/>
                    </a:cubicBezTo>
                    <a:cubicBezTo>
                      <a:pt x="38" y="0"/>
                      <a:pt x="38" y="0"/>
                      <a:pt x="38" y="0"/>
                    </a:cubicBezTo>
                    <a:cubicBezTo>
                      <a:pt x="44" y="33"/>
                      <a:pt x="44" y="33"/>
                      <a:pt x="44" y="33"/>
                    </a:cubicBezTo>
                    <a:cubicBezTo>
                      <a:pt x="44" y="36"/>
                      <a:pt x="45" y="38"/>
                      <a:pt x="45" y="40"/>
                    </a:cubicBezTo>
                    <a:cubicBezTo>
                      <a:pt x="45" y="42"/>
                      <a:pt x="44" y="44"/>
                      <a:pt x="42" y="46"/>
                    </a:cubicBezTo>
                    <a:cubicBezTo>
                      <a:pt x="42" y="46"/>
                      <a:pt x="39" y="49"/>
                      <a:pt x="35" y="52"/>
                    </a:cubicBezTo>
                    <a:cubicBezTo>
                      <a:pt x="34" y="53"/>
                      <a:pt x="29" y="57"/>
                      <a:pt x="25" y="57"/>
                    </a:cubicBezTo>
                    <a:cubicBezTo>
                      <a:pt x="23" y="56"/>
                      <a:pt x="20" y="55"/>
                      <a:pt x="20" y="55"/>
                    </a:cubicBezTo>
                    <a:cubicBezTo>
                      <a:pt x="17" y="54"/>
                      <a:pt x="16" y="53"/>
                      <a:pt x="14" y="50"/>
                    </a:cubicBezTo>
                    <a:cubicBezTo>
                      <a:pt x="12" y="46"/>
                      <a:pt x="3" y="14"/>
                      <a:pt x="3" y="14"/>
                    </a:cubicBezTo>
                    <a:cubicBezTo>
                      <a:pt x="0" y="4"/>
                      <a:pt x="0" y="4"/>
                      <a:pt x="0" y="4"/>
                    </a:cubicBezTo>
                    <a:lnTo>
                      <a:pt x="20" y="3"/>
                    </a:lnTo>
                    <a:close/>
                  </a:path>
                </a:pathLst>
              </a:custGeom>
              <a:solidFill>
                <a:srgbClr val="FFE1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240" name="Freeform 939"/>
              <p:cNvSpPr/>
              <p:nvPr/>
            </p:nvSpPr>
            <p:spPr bwMode="auto">
              <a:xfrm>
                <a:off x="5030" y="980"/>
                <a:ext cx="57" cy="46"/>
              </a:xfrm>
              <a:custGeom>
                <a:avLst/>
                <a:gdLst>
                  <a:gd name="T0" fmla="*/ 3 w 57"/>
                  <a:gd name="T1" fmla="*/ 15 h 46"/>
                  <a:gd name="T2" fmla="*/ 2 w 57"/>
                  <a:gd name="T3" fmla="*/ 27 h 46"/>
                  <a:gd name="T4" fmla="*/ 4 w 57"/>
                  <a:gd name="T5" fmla="*/ 31 h 46"/>
                  <a:gd name="T6" fmla="*/ 11 w 57"/>
                  <a:gd name="T7" fmla="*/ 28 h 46"/>
                  <a:gd name="T8" fmla="*/ 19 w 57"/>
                  <a:gd name="T9" fmla="*/ 33 h 46"/>
                  <a:gd name="T10" fmla="*/ 18 w 57"/>
                  <a:gd name="T11" fmla="*/ 27 h 46"/>
                  <a:gd name="T12" fmla="*/ 23 w 57"/>
                  <a:gd name="T13" fmla="*/ 32 h 46"/>
                  <a:gd name="T14" fmla="*/ 25 w 57"/>
                  <a:gd name="T15" fmla="*/ 29 h 46"/>
                  <a:gd name="T16" fmla="*/ 33 w 57"/>
                  <a:gd name="T17" fmla="*/ 39 h 46"/>
                  <a:gd name="T18" fmla="*/ 34 w 57"/>
                  <a:gd name="T19" fmla="*/ 42 h 46"/>
                  <a:gd name="T20" fmla="*/ 36 w 57"/>
                  <a:gd name="T21" fmla="*/ 45 h 46"/>
                  <a:gd name="T22" fmla="*/ 37 w 57"/>
                  <a:gd name="T23" fmla="*/ 42 h 46"/>
                  <a:gd name="T24" fmla="*/ 43 w 57"/>
                  <a:gd name="T25" fmla="*/ 37 h 46"/>
                  <a:gd name="T26" fmla="*/ 45 w 57"/>
                  <a:gd name="T27" fmla="*/ 46 h 46"/>
                  <a:gd name="T28" fmla="*/ 46 w 57"/>
                  <a:gd name="T29" fmla="*/ 46 h 46"/>
                  <a:gd name="T30" fmla="*/ 53 w 57"/>
                  <a:gd name="T31" fmla="*/ 42 h 46"/>
                  <a:gd name="T32" fmla="*/ 54 w 57"/>
                  <a:gd name="T33" fmla="*/ 35 h 46"/>
                  <a:gd name="T34" fmla="*/ 45 w 57"/>
                  <a:gd name="T35" fmla="*/ 8 h 46"/>
                  <a:gd name="T36" fmla="*/ 32 w 57"/>
                  <a:gd name="T37" fmla="*/ 1 h 46"/>
                  <a:gd name="T38" fmla="*/ 28 w 57"/>
                  <a:gd name="T39" fmla="*/ 3 h 46"/>
                  <a:gd name="T40" fmla="*/ 24 w 57"/>
                  <a:gd name="T41" fmla="*/ 0 h 46"/>
                  <a:gd name="T42" fmla="*/ 17 w 57"/>
                  <a:gd name="T43" fmla="*/ 5 h 46"/>
                  <a:gd name="T44" fmla="*/ 14 w 57"/>
                  <a:gd name="T45" fmla="*/ 4 h 46"/>
                  <a:gd name="T46" fmla="*/ 3 w 57"/>
                  <a:gd name="T47" fmla="*/ 15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7" h="46">
                    <a:moveTo>
                      <a:pt x="3" y="15"/>
                    </a:moveTo>
                    <a:cubicBezTo>
                      <a:pt x="0" y="19"/>
                      <a:pt x="0" y="23"/>
                      <a:pt x="2" y="27"/>
                    </a:cubicBezTo>
                    <a:cubicBezTo>
                      <a:pt x="3" y="29"/>
                      <a:pt x="4" y="31"/>
                      <a:pt x="4" y="31"/>
                    </a:cubicBezTo>
                    <a:cubicBezTo>
                      <a:pt x="4" y="31"/>
                      <a:pt x="6" y="24"/>
                      <a:pt x="11" y="28"/>
                    </a:cubicBezTo>
                    <a:cubicBezTo>
                      <a:pt x="16" y="31"/>
                      <a:pt x="19" y="33"/>
                      <a:pt x="19" y="33"/>
                    </a:cubicBezTo>
                    <a:cubicBezTo>
                      <a:pt x="18" y="27"/>
                      <a:pt x="18" y="27"/>
                      <a:pt x="18" y="27"/>
                    </a:cubicBezTo>
                    <a:cubicBezTo>
                      <a:pt x="23" y="32"/>
                      <a:pt x="23" y="32"/>
                      <a:pt x="23" y="32"/>
                    </a:cubicBezTo>
                    <a:cubicBezTo>
                      <a:pt x="24" y="32"/>
                      <a:pt x="24" y="29"/>
                      <a:pt x="25" y="29"/>
                    </a:cubicBezTo>
                    <a:cubicBezTo>
                      <a:pt x="31" y="30"/>
                      <a:pt x="33" y="37"/>
                      <a:pt x="33" y="39"/>
                    </a:cubicBezTo>
                    <a:cubicBezTo>
                      <a:pt x="34" y="42"/>
                      <a:pt x="34" y="42"/>
                      <a:pt x="34" y="42"/>
                    </a:cubicBezTo>
                    <a:cubicBezTo>
                      <a:pt x="34" y="44"/>
                      <a:pt x="34" y="46"/>
                      <a:pt x="36" y="45"/>
                    </a:cubicBezTo>
                    <a:cubicBezTo>
                      <a:pt x="37" y="45"/>
                      <a:pt x="37" y="44"/>
                      <a:pt x="37" y="42"/>
                    </a:cubicBezTo>
                    <a:cubicBezTo>
                      <a:pt x="37" y="42"/>
                      <a:pt x="37" y="35"/>
                      <a:pt x="43" y="37"/>
                    </a:cubicBezTo>
                    <a:cubicBezTo>
                      <a:pt x="46" y="38"/>
                      <a:pt x="45" y="45"/>
                      <a:pt x="45" y="46"/>
                    </a:cubicBezTo>
                    <a:cubicBezTo>
                      <a:pt x="46" y="46"/>
                      <a:pt x="46" y="46"/>
                      <a:pt x="46" y="46"/>
                    </a:cubicBezTo>
                    <a:cubicBezTo>
                      <a:pt x="48" y="46"/>
                      <a:pt x="52" y="45"/>
                      <a:pt x="53" y="42"/>
                    </a:cubicBezTo>
                    <a:cubicBezTo>
                      <a:pt x="53" y="40"/>
                      <a:pt x="54" y="37"/>
                      <a:pt x="54" y="35"/>
                    </a:cubicBezTo>
                    <a:cubicBezTo>
                      <a:pt x="57" y="24"/>
                      <a:pt x="52" y="13"/>
                      <a:pt x="45" y="8"/>
                    </a:cubicBezTo>
                    <a:cubicBezTo>
                      <a:pt x="42" y="6"/>
                      <a:pt x="32" y="2"/>
                      <a:pt x="32" y="1"/>
                    </a:cubicBezTo>
                    <a:cubicBezTo>
                      <a:pt x="32" y="1"/>
                      <a:pt x="30" y="2"/>
                      <a:pt x="28" y="3"/>
                    </a:cubicBezTo>
                    <a:cubicBezTo>
                      <a:pt x="21" y="4"/>
                      <a:pt x="24" y="0"/>
                      <a:pt x="24" y="0"/>
                    </a:cubicBezTo>
                    <a:cubicBezTo>
                      <a:pt x="22" y="0"/>
                      <a:pt x="18" y="5"/>
                      <a:pt x="17" y="5"/>
                    </a:cubicBezTo>
                    <a:cubicBezTo>
                      <a:pt x="15" y="8"/>
                      <a:pt x="14" y="4"/>
                      <a:pt x="14" y="4"/>
                    </a:cubicBezTo>
                    <a:cubicBezTo>
                      <a:pt x="12" y="6"/>
                      <a:pt x="3" y="15"/>
                      <a:pt x="3" y="15"/>
                    </a:cubicBezTo>
                    <a:close/>
                  </a:path>
                </a:pathLst>
              </a:custGeom>
              <a:solidFill>
                <a:srgbClr val="633A1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241" name="Freeform 940"/>
              <p:cNvSpPr/>
              <p:nvPr/>
            </p:nvSpPr>
            <p:spPr bwMode="auto">
              <a:xfrm>
                <a:off x="5067" y="1015"/>
                <a:ext cx="11" cy="18"/>
              </a:xfrm>
              <a:custGeom>
                <a:avLst/>
                <a:gdLst>
                  <a:gd name="T0" fmla="*/ 5 w 11"/>
                  <a:gd name="T1" fmla="*/ 1 h 18"/>
                  <a:gd name="T2" fmla="*/ 1 w 11"/>
                  <a:gd name="T3" fmla="*/ 8 h 18"/>
                  <a:gd name="T4" fmla="*/ 2 w 11"/>
                  <a:gd name="T5" fmla="*/ 16 h 18"/>
                  <a:gd name="T6" fmla="*/ 5 w 11"/>
                  <a:gd name="T7" fmla="*/ 18 h 18"/>
                  <a:gd name="T8" fmla="*/ 9 w 11"/>
                  <a:gd name="T9" fmla="*/ 12 h 18"/>
                  <a:gd name="T10" fmla="*/ 10 w 11"/>
                  <a:gd name="T11" fmla="*/ 8 h 18"/>
                  <a:gd name="T12" fmla="*/ 5 w 11"/>
                  <a:gd name="T13" fmla="*/ 1 h 18"/>
                </a:gdLst>
                <a:ahLst/>
                <a:cxnLst>
                  <a:cxn ang="0">
                    <a:pos x="T0" y="T1"/>
                  </a:cxn>
                  <a:cxn ang="0">
                    <a:pos x="T2" y="T3"/>
                  </a:cxn>
                  <a:cxn ang="0">
                    <a:pos x="T4" y="T5"/>
                  </a:cxn>
                  <a:cxn ang="0">
                    <a:pos x="T6" y="T7"/>
                  </a:cxn>
                  <a:cxn ang="0">
                    <a:pos x="T8" y="T9"/>
                  </a:cxn>
                  <a:cxn ang="0">
                    <a:pos x="T10" y="T11"/>
                  </a:cxn>
                  <a:cxn ang="0">
                    <a:pos x="T12" y="T13"/>
                  </a:cxn>
                </a:cxnLst>
                <a:rect l="0" t="0" r="r" b="b"/>
                <a:pathLst>
                  <a:path w="11" h="18">
                    <a:moveTo>
                      <a:pt x="5" y="1"/>
                    </a:moveTo>
                    <a:cubicBezTo>
                      <a:pt x="0" y="1"/>
                      <a:pt x="1" y="8"/>
                      <a:pt x="1" y="8"/>
                    </a:cubicBezTo>
                    <a:cubicBezTo>
                      <a:pt x="2" y="16"/>
                      <a:pt x="2" y="16"/>
                      <a:pt x="2" y="16"/>
                    </a:cubicBezTo>
                    <a:cubicBezTo>
                      <a:pt x="2" y="16"/>
                      <a:pt x="3" y="18"/>
                      <a:pt x="5" y="18"/>
                    </a:cubicBezTo>
                    <a:cubicBezTo>
                      <a:pt x="8" y="18"/>
                      <a:pt x="8" y="15"/>
                      <a:pt x="9" y="12"/>
                    </a:cubicBezTo>
                    <a:cubicBezTo>
                      <a:pt x="10" y="8"/>
                      <a:pt x="10" y="8"/>
                      <a:pt x="10" y="8"/>
                    </a:cubicBezTo>
                    <a:cubicBezTo>
                      <a:pt x="11" y="4"/>
                      <a:pt x="9" y="0"/>
                      <a:pt x="5" y="1"/>
                    </a:cubicBezTo>
                    <a:close/>
                  </a:path>
                </a:pathLst>
              </a:custGeom>
              <a:solidFill>
                <a:srgbClr val="FFE8D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242" name="Freeform 941"/>
              <p:cNvSpPr/>
              <p:nvPr/>
            </p:nvSpPr>
            <p:spPr bwMode="auto">
              <a:xfrm>
                <a:off x="5093" y="1048"/>
                <a:ext cx="59" cy="113"/>
              </a:xfrm>
              <a:custGeom>
                <a:avLst/>
                <a:gdLst>
                  <a:gd name="T0" fmla="*/ 14 w 59"/>
                  <a:gd name="T1" fmla="*/ 22 h 114"/>
                  <a:gd name="T2" fmla="*/ 33 w 59"/>
                  <a:gd name="T3" fmla="*/ 57 h 114"/>
                  <a:gd name="T4" fmla="*/ 33 w 59"/>
                  <a:gd name="T5" fmla="*/ 61 h 114"/>
                  <a:gd name="T6" fmla="*/ 0 w 59"/>
                  <a:gd name="T7" fmla="*/ 109 h 114"/>
                  <a:gd name="T8" fmla="*/ 12 w 59"/>
                  <a:gd name="T9" fmla="*/ 114 h 114"/>
                  <a:gd name="T10" fmla="*/ 58 w 59"/>
                  <a:gd name="T11" fmla="*/ 59 h 114"/>
                  <a:gd name="T12" fmla="*/ 32 w 59"/>
                  <a:gd name="T13" fmla="*/ 5 h 114"/>
                  <a:gd name="T14" fmla="*/ 19 w 59"/>
                  <a:gd name="T15" fmla="*/ 2 h 114"/>
                  <a:gd name="T16" fmla="*/ 14 w 59"/>
                  <a:gd name="T17" fmla="*/ 22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114">
                    <a:moveTo>
                      <a:pt x="14" y="22"/>
                    </a:moveTo>
                    <a:cubicBezTo>
                      <a:pt x="33" y="57"/>
                      <a:pt x="33" y="57"/>
                      <a:pt x="33" y="57"/>
                    </a:cubicBezTo>
                    <a:cubicBezTo>
                      <a:pt x="33" y="57"/>
                      <a:pt x="35" y="59"/>
                      <a:pt x="33" y="61"/>
                    </a:cubicBezTo>
                    <a:cubicBezTo>
                      <a:pt x="26" y="74"/>
                      <a:pt x="0" y="109"/>
                      <a:pt x="0" y="109"/>
                    </a:cubicBezTo>
                    <a:cubicBezTo>
                      <a:pt x="0" y="109"/>
                      <a:pt x="9" y="114"/>
                      <a:pt x="12" y="114"/>
                    </a:cubicBezTo>
                    <a:cubicBezTo>
                      <a:pt x="14" y="114"/>
                      <a:pt x="56" y="77"/>
                      <a:pt x="58" y="59"/>
                    </a:cubicBezTo>
                    <a:cubicBezTo>
                      <a:pt x="59" y="48"/>
                      <a:pt x="40" y="14"/>
                      <a:pt x="32" y="5"/>
                    </a:cubicBezTo>
                    <a:cubicBezTo>
                      <a:pt x="27" y="0"/>
                      <a:pt x="24" y="2"/>
                      <a:pt x="19" y="2"/>
                    </a:cubicBezTo>
                    <a:cubicBezTo>
                      <a:pt x="13" y="3"/>
                      <a:pt x="14" y="15"/>
                      <a:pt x="14" y="22"/>
                    </a:cubicBezTo>
                    <a:close/>
                  </a:path>
                </a:pathLst>
              </a:custGeom>
              <a:solidFill>
                <a:srgbClr val="F4D8C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243" name="Freeform 942"/>
              <p:cNvSpPr/>
              <p:nvPr/>
            </p:nvSpPr>
            <p:spPr bwMode="auto">
              <a:xfrm>
                <a:off x="5101" y="1042"/>
                <a:ext cx="45" cy="50"/>
              </a:xfrm>
              <a:custGeom>
                <a:avLst/>
                <a:gdLst>
                  <a:gd name="T0" fmla="*/ 17 w 45"/>
                  <a:gd name="T1" fmla="*/ 51 h 51"/>
                  <a:gd name="T2" fmla="*/ 35 w 45"/>
                  <a:gd name="T3" fmla="*/ 44 h 51"/>
                  <a:gd name="T4" fmla="*/ 44 w 45"/>
                  <a:gd name="T5" fmla="*/ 32 h 51"/>
                  <a:gd name="T6" fmla="*/ 21 w 45"/>
                  <a:gd name="T7" fmla="*/ 4 h 51"/>
                  <a:gd name="T8" fmla="*/ 5 w 45"/>
                  <a:gd name="T9" fmla="*/ 8 h 51"/>
                  <a:gd name="T10" fmla="*/ 5 w 45"/>
                  <a:gd name="T11" fmla="*/ 29 h 51"/>
                  <a:gd name="T12" fmla="*/ 17 w 45"/>
                  <a:gd name="T13" fmla="*/ 51 h 51"/>
                </a:gdLst>
                <a:ahLst/>
                <a:cxnLst>
                  <a:cxn ang="0">
                    <a:pos x="T0" y="T1"/>
                  </a:cxn>
                  <a:cxn ang="0">
                    <a:pos x="T2" y="T3"/>
                  </a:cxn>
                  <a:cxn ang="0">
                    <a:pos x="T4" y="T5"/>
                  </a:cxn>
                  <a:cxn ang="0">
                    <a:pos x="T6" y="T7"/>
                  </a:cxn>
                  <a:cxn ang="0">
                    <a:pos x="T8" y="T9"/>
                  </a:cxn>
                  <a:cxn ang="0">
                    <a:pos x="T10" y="T11"/>
                  </a:cxn>
                  <a:cxn ang="0">
                    <a:pos x="T12" y="T13"/>
                  </a:cxn>
                </a:cxnLst>
                <a:rect l="0" t="0" r="r" b="b"/>
                <a:pathLst>
                  <a:path w="45" h="51">
                    <a:moveTo>
                      <a:pt x="17" y="51"/>
                    </a:moveTo>
                    <a:cubicBezTo>
                      <a:pt x="17" y="51"/>
                      <a:pt x="29" y="49"/>
                      <a:pt x="35" y="44"/>
                    </a:cubicBezTo>
                    <a:cubicBezTo>
                      <a:pt x="45" y="36"/>
                      <a:pt x="44" y="32"/>
                      <a:pt x="44" y="32"/>
                    </a:cubicBezTo>
                    <a:cubicBezTo>
                      <a:pt x="44" y="32"/>
                      <a:pt x="28" y="7"/>
                      <a:pt x="21" y="4"/>
                    </a:cubicBezTo>
                    <a:cubicBezTo>
                      <a:pt x="12" y="0"/>
                      <a:pt x="8" y="4"/>
                      <a:pt x="5" y="8"/>
                    </a:cubicBezTo>
                    <a:cubicBezTo>
                      <a:pt x="3" y="11"/>
                      <a:pt x="0" y="20"/>
                      <a:pt x="5" y="29"/>
                    </a:cubicBezTo>
                    <a:cubicBezTo>
                      <a:pt x="12" y="42"/>
                      <a:pt x="17" y="51"/>
                      <a:pt x="17" y="51"/>
                    </a:cubicBezTo>
                    <a:close/>
                  </a:path>
                </a:pathLst>
              </a:custGeom>
              <a:solidFill>
                <a:srgbClr val="2AC3F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244" name="Freeform 943"/>
              <p:cNvSpPr/>
              <p:nvPr/>
            </p:nvSpPr>
            <p:spPr bwMode="auto">
              <a:xfrm>
                <a:off x="5075" y="1149"/>
                <a:ext cx="37" cy="29"/>
              </a:xfrm>
              <a:custGeom>
                <a:avLst/>
                <a:gdLst>
                  <a:gd name="T0" fmla="*/ 24 w 37"/>
                  <a:gd name="T1" fmla="*/ 0 h 29"/>
                  <a:gd name="T2" fmla="*/ 7 w 37"/>
                  <a:gd name="T3" fmla="*/ 7 h 29"/>
                  <a:gd name="T4" fmla="*/ 1 w 37"/>
                  <a:gd name="T5" fmla="*/ 15 h 29"/>
                  <a:gd name="T6" fmla="*/ 5 w 37"/>
                  <a:gd name="T7" fmla="*/ 24 h 29"/>
                  <a:gd name="T8" fmla="*/ 16 w 37"/>
                  <a:gd name="T9" fmla="*/ 28 h 29"/>
                  <a:gd name="T10" fmla="*/ 20 w 37"/>
                  <a:gd name="T11" fmla="*/ 21 h 29"/>
                  <a:gd name="T12" fmla="*/ 30 w 37"/>
                  <a:gd name="T13" fmla="*/ 15 h 29"/>
                  <a:gd name="T14" fmla="*/ 24 w 37"/>
                  <a:gd name="T15" fmla="*/ 0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29">
                    <a:moveTo>
                      <a:pt x="24" y="0"/>
                    </a:moveTo>
                    <a:cubicBezTo>
                      <a:pt x="24" y="0"/>
                      <a:pt x="10" y="6"/>
                      <a:pt x="7" y="7"/>
                    </a:cubicBezTo>
                    <a:cubicBezTo>
                      <a:pt x="2" y="9"/>
                      <a:pt x="2" y="13"/>
                      <a:pt x="1" y="15"/>
                    </a:cubicBezTo>
                    <a:cubicBezTo>
                      <a:pt x="0" y="18"/>
                      <a:pt x="3" y="22"/>
                      <a:pt x="5" y="24"/>
                    </a:cubicBezTo>
                    <a:cubicBezTo>
                      <a:pt x="9" y="26"/>
                      <a:pt x="14" y="28"/>
                      <a:pt x="16" y="28"/>
                    </a:cubicBezTo>
                    <a:cubicBezTo>
                      <a:pt x="20" y="29"/>
                      <a:pt x="18" y="23"/>
                      <a:pt x="20" y="21"/>
                    </a:cubicBezTo>
                    <a:cubicBezTo>
                      <a:pt x="22" y="20"/>
                      <a:pt x="25" y="18"/>
                      <a:pt x="30" y="15"/>
                    </a:cubicBezTo>
                    <a:cubicBezTo>
                      <a:pt x="37" y="10"/>
                      <a:pt x="30" y="3"/>
                      <a:pt x="24" y="0"/>
                    </a:cubicBezTo>
                    <a:close/>
                  </a:path>
                </a:pathLst>
              </a:custGeom>
              <a:solidFill>
                <a:srgbClr val="F4D8C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245" name="Freeform 944"/>
              <p:cNvSpPr/>
              <p:nvPr/>
            </p:nvSpPr>
            <p:spPr bwMode="auto">
              <a:xfrm>
                <a:off x="4382" y="3215"/>
                <a:ext cx="1164" cy="709"/>
              </a:xfrm>
              <a:custGeom>
                <a:avLst/>
                <a:gdLst>
                  <a:gd name="T0" fmla="*/ 31 w 1164"/>
                  <a:gd name="T1" fmla="*/ 335 h 710"/>
                  <a:gd name="T2" fmla="*/ 656 w 1164"/>
                  <a:gd name="T3" fmla="*/ 702 h 710"/>
                  <a:gd name="T4" fmla="*/ 701 w 1164"/>
                  <a:gd name="T5" fmla="*/ 702 h 710"/>
                  <a:gd name="T6" fmla="*/ 1133 w 1164"/>
                  <a:gd name="T7" fmla="*/ 453 h 710"/>
                  <a:gd name="T8" fmla="*/ 1133 w 1164"/>
                  <a:gd name="T9" fmla="*/ 375 h 710"/>
                  <a:gd name="T10" fmla="*/ 508 w 1164"/>
                  <a:gd name="T11" fmla="*/ 8 h 710"/>
                  <a:gd name="T12" fmla="*/ 463 w 1164"/>
                  <a:gd name="T13" fmla="*/ 8 h 710"/>
                  <a:gd name="T14" fmla="*/ 31 w 1164"/>
                  <a:gd name="T15" fmla="*/ 256 h 710"/>
                  <a:gd name="T16" fmla="*/ 31 w 1164"/>
                  <a:gd name="T17" fmla="*/ 335 h 7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64" h="710">
                    <a:moveTo>
                      <a:pt x="31" y="335"/>
                    </a:moveTo>
                    <a:cubicBezTo>
                      <a:pt x="656" y="702"/>
                      <a:pt x="656" y="702"/>
                      <a:pt x="656" y="702"/>
                    </a:cubicBezTo>
                    <a:cubicBezTo>
                      <a:pt x="670" y="710"/>
                      <a:pt x="687" y="710"/>
                      <a:pt x="701" y="702"/>
                    </a:cubicBezTo>
                    <a:cubicBezTo>
                      <a:pt x="1133" y="453"/>
                      <a:pt x="1133" y="453"/>
                      <a:pt x="1133" y="453"/>
                    </a:cubicBezTo>
                    <a:cubicBezTo>
                      <a:pt x="1163" y="436"/>
                      <a:pt x="1164" y="393"/>
                      <a:pt x="1133" y="375"/>
                    </a:cubicBezTo>
                    <a:cubicBezTo>
                      <a:pt x="508" y="8"/>
                      <a:pt x="508" y="8"/>
                      <a:pt x="508" y="8"/>
                    </a:cubicBezTo>
                    <a:cubicBezTo>
                      <a:pt x="494" y="0"/>
                      <a:pt x="477" y="0"/>
                      <a:pt x="463" y="8"/>
                    </a:cubicBezTo>
                    <a:cubicBezTo>
                      <a:pt x="31" y="256"/>
                      <a:pt x="31" y="256"/>
                      <a:pt x="31" y="256"/>
                    </a:cubicBezTo>
                    <a:cubicBezTo>
                      <a:pt x="1" y="274"/>
                      <a:pt x="0" y="317"/>
                      <a:pt x="31" y="335"/>
                    </a:cubicBezTo>
                  </a:path>
                </a:pathLst>
              </a:custGeom>
              <a:solidFill>
                <a:srgbClr val="21C18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246" name="Freeform 945"/>
              <p:cNvSpPr/>
              <p:nvPr/>
            </p:nvSpPr>
            <p:spPr bwMode="auto">
              <a:xfrm>
                <a:off x="5042" y="3866"/>
                <a:ext cx="44" cy="29"/>
              </a:xfrm>
              <a:custGeom>
                <a:avLst/>
                <a:gdLst>
                  <a:gd name="T0" fmla="*/ 44 w 44"/>
                  <a:gd name="T1" fmla="*/ 16 h 29"/>
                  <a:gd name="T2" fmla="*/ 0 w 44"/>
                  <a:gd name="T3" fmla="*/ 16 h 29"/>
                  <a:gd name="T4" fmla="*/ 9 w 44"/>
                  <a:gd name="T5" fmla="*/ 4 h 29"/>
                  <a:gd name="T6" fmla="*/ 24 w 44"/>
                  <a:gd name="T7" fmla="*/ 0 h 29"/>
                  <a:gd name="T8" fmla="*/ 44 w 44"/>
                  <a:gd name="T9" fmla="*/ 16 h 29"/>
                </a:gdLst>
                <a:ahLst/>
                <a:cxnLst>
                  <a:cxn ang="0">
                    <a:pos x="T0" y="T1"/>
                  </a:cxn>
                  <a:cxn ang="0">
                    <a:pos x="T2" y="T3"/>
                  </a:cxn>
                  <a:cxn ang="0">
                    <a:pos x="T4" y="T5"/>
                  </a:cxn>
                  <a:cxn ang="0">
                    <a:pos x="T6" y="T7"/>
                  </a:cxn>
                  <a:cxn ang="0">
                    <a:pos x="T8" y="T9"/>
                  </a:cxn>
                </a:cxnLst>
                <a:rect l="0" t="0" r="r" b="b"/>
                <a:pathLst>
                  <a:path w="44" h="29">
                    <a:moveTo>
                      <a:pt x="44" y="16"/>
                    </a:moveTo>
                    <a:cubicBezTo>
                      <a:pt x="44" y="16"/>
                      <a:pt x="25" y="29"/>
                      <a:pt x="0" y="16"/>
                    </a:cubicBezTo>
                    <a:cubicBezTo>
                      <a:pt x="9" y="4"/>
                      <a:pt x="9" y="4"/>
                      <a:pt x="9" y="4"/>
                    </a:cubicBezTo>
                    <a:cubicBezTo>
                      <a:pt x="24" y="0"/>
                      <a:pt x="24" y="0"/>
                      <a:pt x="24" y="0"/>
                    </a:cubicBezTo>
                    <a:lnTo>
                      <a:pt x="44" y="16"/>
                    </a:lnTo>
                    <a:close/>
                  </a:path>
                </a:pathLst>
              </a:custGeom>
              <a:solidFill>
                <a:srgbClr val="CCE0F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247" name="Freeform 946"/>
              <p:cNvSpPr/>
              <p:nvPr/>
            </p:nvSpPr>
            <p:spPr bwMode="auto">
              <a:xfrm>
                <a:off x="4451" y="3481"/>
                <a:ext cx="613" cy="407"/>
              </a:xfrm>
              <a:custGeom>
                <a:avLst/>
                <a:gdLst>
                  <a:gd name="T0" fmla="*/ 613 w 613"/>
                  <a:gd name="T1" fmla="*/ 367 h 407"/>
                  <a:gd name="T2" fmla="*/ 613 w 613"/>
                  <a:gd name="T3" fmla="*/ 390 h 407"/>
                  <a:gd name="T4" fmla="*/ 592 w 613"/>
                  <a:gd name="T5" fmla="*/ 402 h 407"/>
                  <a:gd name="T6" fmla="*/ 11 w 613"/>
                  <a:gd name="T7" fmla="*/ 67 h 407"/>
                  <a:gd name="T8" fmla="*/ 0 w 613"/>
                  <a:gd name="T9" fmla="*/ 46 h 407"/>
                  <a:gd name="T10" fmla="*/ 0 w 613"/>
                  <a:gd name="T11" fmla="*/ 0 h 407"/>
                  <a:gd name="T12" fmla="*/ 613 w 613"/>
                  <a:gd name="T13" fmla="*/ 367 h 407"/>
                </a:gdLst>
                <a:ahLst/>
                <a:cxnLst>
                  <a:cxn ang="0">
                    <a:pos x="T0" y="T1"/>
                  </a:cxn>
                  <a:cxn ang="0">
                    <a:pos x="T2" y="T3"/>
                  </a:cxn>
                  <a:cxn ang="0">
                    <a:pos x="T4" y="T5"/>
                  </a:cxn>
                  <a:cxn ang="0">
                    <a:pos x="T6" y="T7"/>
                  </a:cxn>
                  <a:cxn ang="0">
                    <a:pos x="T8" y="T9"/>
                  </a:cxn>
                  <a:cxn ang="0">
                    <a:pos x="T10" y="T11"/>
                  </a:cxn>
                  <a:cxn ang="0">
                    <a:pos x="T12" y="T13"/>
                  </a:cxn>
                </a:cxnLst>
                <a:rect l="0" t="0" r="r" b="b"/>
                <a:pathLst>
                  <a:path w="613" h="407">
                    <a:moveTo>
                      <a:pt x="613" y="367"/>
                    </a:moveTo>
                    <a:cubicBezTo>
                      <a:pt x="613" y="390"/>
                      <a:pt x="613" y="390"/>
                      <a:pt x="613" y="390"/>
                    </a:cubicBezTo>
                    <a:cubicBezTo>
                      <a:pt x="613" y="401"/>
                      <a:pt x="602" y="407"/>
                      <a:pt x="592" y="402"/>
                    </a:cubicBezTo>
                    <a:cubicBezTo>
                      <a:pt x="11" y="67"/>
                      <a:pt x="11" y="67"/>
                      <a:pt x="11" y="67"/>
                    </a:cubicBezTo>
                    <a:cubicBezTo>
                      <a:pt x="4" y="62"/>
                      <a:pt x="0" y="55"/>
                      <a:pt x="0" y="46"/>
                    </a:cubicBezTo>
                    <a:cubicBezTo>
                      <a:pt x="0" y="0"/>
                      <a:pt x="0" y="0"/>
                      <a:pt x="0" y="0"/>
                    </a:cubicBezTo>
                    <a:lnTo>
                      <a:pt x="613" y="367"/>
                    </a:lnTo>
                    <a:close/>
                  </a:path>
                </a:pathLst>
              </a:custGeom>
              <a:solidFill>
                <a:srgbClr val="CCE0F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248" name="Freeform 947"/>
              <p:cNvSpPr/>
              <p:nvPr/>
            </p:nvSpPr>
            <p:spPr bwMode="auto">
              <a:xfrm>
                <a:off x="5064" y="3590"/>
                <a:ext cx="423" cy="298"/>
              </a:xfrm>
              <a:custGeom>
                <a:avLst/>
                <a:gdLst>
                  <a:gd name="T0" fmla="*/ 0 w 423"/>
                  <a:gd name="T1" fmla="*/ 258 h 298"/>
                  <a:gd name="T2" fmla="*/ 423 w 423"/>
                  <a:gd name="T3" fmla="*/ 0 h 298"/>
                  <a:gd name="T4" fmla="*/ 423 w 423"/>
                  <a:gd name="T5" fmla="*/ 46 h 298"/>
                  <a:gd name="T6" fmla="*/ 411 w 423"/>
                  <a:gd name="T7" fmla="*/ 66 h 298"/>
                  <a:gd name="T8" fmla="*/ 22 w 423"/>
                  <a:gd name="T9" fmla="*/ 292 h 298"/>
                  <a:gd name="T10" fmla="*/ 0 w 423"/>
                  <a:gd name="T11" fmla="*/ 280 h 298"/>
                  <a:gd name="T12" fmla="*/ 0 w 423"/>
                  <a:gd name="T13" fmla="*/ 258 h 298"/>
                </a:gdLst>
                <a:ahLst/>
                <a:cxnLst>
                  <a:cxn ang="0">
                    <a:pos x="T0" y="T1"/>
                  </a:cxn>
                  <a:cxn ang="0">
                    <a:pos x="T2" y="T3"/>
                  </a:cxn>
                  <a:cxn ang="0">
                    <a:pos x="T4" y="T5"/>
                  </a:cxn>
                  <a:cxn ang="0">
                    <a:pos x="T6" y="T7"/>
                  </a:cxn>
                  <a:cxn ang="0">
                    <a:pos x="T8" y="T9"/>
                  </a:cxn>
                  <a:cxn ang="0">
                    <a:pos x="T10" y="T11"/>
                  </a:cxn>
                  <a:cxn ang="0">
                    <a:pos x="T12" y="T13"/>
                  </a:cxn>
                </a:cxnLst>
                <a:rect l="0" t="0" r="r" b="b"/>
                <a:pathLst>
                  <a:path w="423" h="298">
                    <a:moveTo>
                      <a:pt x="0" y="258"/>
                    </a:moveTo>
                    <a:cubicBezTo>
                      <a:pt x="423" y="0"/>
                      <a:pt x="423" y="0"/>
                      <a:pt x="423" y="0"/>
                    </a:cubicBezTo>
                    <a:cubicBezTo>
                      <a:pt x="423" y="46"/>
                      <a:pt x="423" y="46"/>
                      <a:pt x="423" y="46"/>
                    </a:cubicBezTo>
                    <a:cubicBezTo>
                      <a:pt x="423" y="54"/>
                      <a:pt x="419" y="62"/>
                      <a:pt x="411" y="66"/>
                    </a:cubicBezTo>
                    <a:cubicBezTo>
                      <a:pt x="22" y="292"/>
                      <a:pt x="22" y="292"/>
                      <a:pt x="22" y="292"/>
                    </a:cubicBezTo>
                    <a:cubicBezTo>
                      <a:pt x="13" y="298"/>
                      <a:pt x="0" y="291"/>
                      <a:pt x="0" y="280"/>
                    </a:cubicBezTo>
                    <a:lnTo>
                      <a:pt x="0" y="258"/>
                    </a:lnTo>
                    <a:close/>
                  </a:path>
                </a:pathLst>
              </a:custGeom>
              <a:solidFill>
                <a:srgbClr val="98A9C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249" name="Freeform 948"/>
              <p:cNvSpPr/>
              <p:nvPr/>
            </p:nvSpPr>
            <p:spPr bwMode="auto">
              <a:xfrm>
                <a:off x="4446" y="3224"/>
                <a:ext cx="1046" cy="627"/>
              </a:xfrm>
              <a:custGeom>
                <a:avLst/>
                <a:gdLst>
                  <a:gd name="T0" fmla="*/ 19 w 1046"/>
                  <a:gd name="T1" fmla="*/ 234 h 627"/>
                  <a:gd name="T2" fmla="*/ 413 w 1046"/>
                  <a:gd name="T3" fmla="*/ 5 h 627"/>
                  <a:gd name="T4" fmla="*/ 442 w 1046"/>
                  <a:gd name="T5" fmla="*/ 5 h 627"/>
                  <a:gd name="T6" fmla="*/ 1027 w 1046"/>
                  <a:gd name="T7" fmla="*/ 342 h 627"/>
                  <a:gd name="T8" fmla="*/ 1027 w 1046"/>
                  <a:gd name="T9" fmla="*/ 393 h 627"/>
                  <a:gd name="T10" fmla="*/ 633 w 1046"/>
                  <a:gd name="T11" fmla="*/ 621 h 627"/>
                  <a:gd name="T12" fmla="*/ 604 w 1046"/>
                  <a:gd name="T13" fmla="*/ 622 h 627"/>
                  <a:gd name="T14" fmla="*/ 19 w 1046"/>
                  <a:gd name="T15" fmla="*/ 284 h 627"/>
                  <a:gd name="T16" fmla="*/ 19 w 1046"/>
                  <a:gd name="T17" fmla="*/ 234 h 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46" h="627">
                    <a:moveTo>
                      <a:pt x="19" y="234"/>
                    </a:moveTo>
                    <a:cubicBezTo>
                      <a:pt x="413" y="5"/>
                      <a:pt x="413" y="5"/>
                      <a:pt x="413" y="5"/>
                    </a:cubicBezTo>
                    <a:cubicBezTo>
                      <a:pt x="422" y="0"/>
                      <a:pt x="433" y="0"/>
                      <a:pt x="442" y="5"/>
                    </a:cubicBezTo>
                    <a:cubicBezTo>
                      <a:pt x="1027" y="342"/>
                      <a:pt x="1027" y="342"/>
                      <a:pt x="1027" y="342"/>
                    </a:cubicBezTo>
                    <a:cubicBezTo>
                      <a:pt x="1046" y="354"/>
                      <a:pt x="1046" y="381"/>
                      <a:pt x="1027" y="393"/>
                    </a:cubicBezTo>
                    <a:cubicBezTo>
                      <a:pt x="633" y="621"/>
                      <a:pt x="633" y="621"/>
                      <a:pt x="633" y="621"/>
                    </a:cubicBezTo>
                    <a:cubicBezTo>
                      <a:pt x="624" y="627"/>
                      <a:pt x="613" y="627"/>
                      <a:pt x="604" y="622"/>
                    </a:cubicBezTo>
                    <a:cubicBezTo>
                      <a:pt x="19" y="284"/>
                      <a:pt x="19" y="284"/>
                      <a:pt x="19" y="284"/>
                    </a:cubicBezTo>
                    <a:cubicBezTo>
                      <a:pt x="0" y="273"/>
                      <a:pt x="0" y="245"/>
                      <a:pt x="19" y="234"/>
                    </a:cubicBezTo>
                  </a:path>
                </a:pathLst>
              </a:custGeom>
              <a:solidFill>
                <a:srgbClr val="2B3D6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250" name="Freeform 949"/>
              <p:cNvSpPr/>
              <p:nvPr/>
            </p:nvSpPr>
            <p:spPr bwMode="auto">
              <a:xfrm>
                <a:off x="4500" y="3265"/>
                <a:ext cx="877" cy="507"/>
              </a:xfrm>
              <a:custGeom>
                <a:avLst/>
                <a:gdLst>
                  <a:gd name="T0" fmla="*/ 0 w 877"/>
                  <a:gd name="T1" fmla="*/ 232 h 507"/>
                  <a:gd name="T2" fmla="*/ 400 w 877"/>
                  <a:gd name="T3" fmla="*/ 0 h 507"/>
                  <a:gd name="T4" fmla="*/ 877 w 877"/>
                  <a:gd name="T5" fmla="*/ 276 h 507"/>
                  <a:gd name="T6" fmla="*/ 477 w 877"/>
                  <a:gd name="T7" fmla="*/ 507 h 507"/>
                  <a:gd name="T8" fmla="*/ 0 w 877"/>
                  <a:gd name="T9" fmla="*/ 232 h 507"/>
                </a:gdLst>
                <a:ahLst/>
                <a:cxnLst>
                  <a:cxn ang="0">
                    <a:pos x="T0" y="T1"/>
                  </a:cxn>
                  <a:cxn ang="0">
                    <a:pos x="T2" y="T3"/>
                  </a:cxn>
                  <a:cxn ang="0">
                    <a:pos x="T4" y="T5"/>
                  </a:cxn>
                  <a:cxn ang="0">
                    <a:pos x="T6" y="T7"/>
                  </a:cxn>
                  <a:cxn ang="0">
                    <a:pos x="T8" y="T9"/>
                  </a:cxn>
                </a:cxnLst>
                <a:rect l="0" t="0" r="r" b="b"/>
                <a:pathLst>
                  <a:path w="877" h="507">
                    <a:moveTo>
                      <a:pt x="0" y="232"/>
                    </a:moveTo>
                    <a:lnTo>
                      <a:pt x="400" y="0"/>
                    </a:lnTo>
                    <a:lnTo>
                      <a:pt x="877" y="276"/>
                    </a:lnTo>
                    <a:lnTo>
                      <a:pt x="477" y="507"/>
                    </a:lnTo>
                    <a:lnTo>
                      <a:pt x="0" y="232"/>
                    </a:lnTo>
                    <a:close/>
                  </a:path>
                </a:pathLst>
              </a:custGeom>
              <a:solidFill>
                <a:srgbClr val="37E29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251" name="Freeform 950"/>
              <p:cNvSpPr/>
              <p:nvPr/>
            </p:nvSpPr>
            <p:spPr bwMode="auto">
              <a:xfrm>
                <a:off x="4500" y="3265"/>
                <a:ext cx="877" cy="507"/>
              </a:xfrm>
              <a:custGeom>
                <a:avLst/>
                <a:gdLst>
                  <a:gd name="T0" fmla="*/ 0 w 877"/>
                  <a:gd name="T1" fmla="*/ 232 h 507"/>
                  <a:gd name="T2" fmla="*/ 400 w 877"/>
                  <a:gd name="T3" fmla="*/ 0 h 507"/>
                  <a:gd name="T4" fmla="*/ 877 w 877"/>
                  <a:gd name="T5" fmla="*/ 276 h 507"/>
                  <a:gd name="T6" fmla="*/ 477 w 877"/>
                  <a:gd name="T7" fmla="*/ 507 h 507"/>
                  <a:gd name="T8" fmla="*/ 0 w 877"/>
                  <a:gd name="T9" fmla="*/ 232 h 507"/>
                </a:gdLst>
                <a:ahLst/>
                <a:cxnLst>
                  <a:cxn ang="0">
                    <a:pos x="T0" y="T1"/>
                  </a:cxn>
                  <a:cxn ang="0">
                    <a:pos x="T2" y="T3"/>
                  </a:cxn>
                  <a:cxn ang="0">
                    <a:pos x="T4" y="T5"/>
                  </a:cxn>
                  <a:cxn ang="0">
                    <a:pos x="T6" y="T7"/>
                  </a:cxn>
                  <a:cxn ang="0">
                    <a:pos x="T8" y="T9"/>
                  </a:cxn>
                </a:cxnLst>
                <a:rect l="0" t="0" r="r" b="b"/>
                <a:pathLst>
                  <a:path w="877" h="507">
                    <a:moveTo>
                      <a:pt x="0" y="232"/>
                    </a:moveTo>
                    <a:lnTo>
                      <a:pt x="400" y="0"/>
                    </a:lnTo>
                    <a:lnTo>
                      <a:pt x="877" y="276"/>
                    </a:lnTo>
                    <a:lnTo>
                      <a:pt x="477" y="507"/>
                    </a:lnTo>
                    <a:lnTo>
                      <a:pt x="0" y="23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252" name="Freeform 951"/>
              <p:cNvSpPr/>
              <p:nvPr/>
            </p:nvSpPr>
            <p:spPr bwMode="auto">
              <a:xfrm>
                <a:off x="5042" y="3870"/>
                <a:ext cx="22" cy="19"/>
              </a:xfrm>
              <a:custGeom>
                <a:avLst/>
                <a:gdLst>
                  <a:gd name="T0" fmla="*/ 22 w 22"/>
                  <a:gd name="T1" fmla="*/ 0 h 19"/>
                  <a:gd name="T2" fmla="*/ 22 w 22"/>
                  <a:gd name="T3" fmla="*/ 18 h 19"/>
                  <a:gd name="T4" fmla="*/ 0 w 22"/>
                  <a:gd name="T5" fmla="*/ 12 h 19"/>
                  <a:gd name="T6" fmla="*/ 22 w 22"/>
                  <a:gd name="T7" fmla="*/ 0 h 19"/>
                </a:gdLst>
                <a:ahLst/>
                <a:cxnLst>
                  <a:cxn ang="0">
                    <a:pos x="T0" y="T1"/>
                  </a:cxn>
                  <a:cxn ang="0">
                    <a:pos x="T2" y="T3"/>
                  </a:cxn>
                  <a:cxn ang="0">
                    <a:pos x="T4" y="T5"/>
                  </a:cxn>
                  <a:cxn ang="0">
                    <a:pos x="T6" y="T7"/>
                  </a:cxn>
                </a:cxnLst>
                <a:rect l="0" t="0" r="r" b="b"/>
                <a:pathLst>
                  <a:path w="22" h="19">
                    <a:moveTo>
                      <a:pt x="22" y="0"/>
                    </a:moveTo>
                    <a:cubicBezTo>
                      <a:pt x="22" y="18"/>
                      <a:pt x="22" y="18"/>
                      <a:pt x="22" y="18"/>
                    </a:cubicBezTo>
                    <a:cubicBezTo>
                      <a:pt x="22" y="18"/>
                      <a:pt x="12" y="19"/>
                      <a:pt x="0" y="12"/>
                    </a:cubicBezTo>
                    <a:lnTo>
                      <a:pt x="22" y="0"/>
                    </a:lnTo>
                    <a:close/>
                  </a:path>
                </a:pathLst>
              </a:custGeom>
              <a:solidFill>
                <a:srgbClr val="CCE0F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253" name="Freeform 952"/>
              <p:cNvSpPr/>
              <p:nvPr/>
            </p:nvSpPr>
            <p:spPr bwMode="auto">
              <a:xfrm>
                <a:off x="5064" y="3870"/>
                <a:ext cx="22" cy="18"/>
              </a:xfrm>
              <a:custGeom>
                <a:avLst/>
                <a:gdLst>
                  <a:gd name="T0" fmla="*/ 22 w 22"/>
                  <a:gd name="T1" fmla="*/ 12 h 18"/>
                  <a:gd name="T2" fmla="*/ 11 w 22"/>
                  <a:gd name="T3" fmla="*/ 17 h 18"/>
                  <a:gd name="T4" fmla="*/ 0 w 22"/>
                  <a:gd name="T5" fmla="*/ 18 h 18"/>
                  <a:gd name="T6" fmla="*/ 0 w 22"/>
                  <a:gd name="T7" fmla="*/ 0 h 18"/>
                  <a:gd name="T8" fmla="*/ 22 w 22"/>
                  <a:gd name="T9" fmla="*/ 12 h 18"/>
                </a:gdLst>
                <a:ahLst/>
                <a:cxnLst>
                  <a:cxn ang="0">
                    <a:pos x="T0" y="T1"/>
                  </a:cxn>
                  <a:cxn ang="0">
                    <a:pos x="T2" y="T3"/>
                  </a:cxn>
                  <a:cxn ang="0">
                    <a:pos x="T4" y="T5"/>
                  </a:cxn>
                  <a:cxn ang="0">
                    <a:pos x="T6" y="T7"/>
                  </a:cxn>
                  <a:cxn ang="0">
                    <a:pos x="T8" y="T9"/>
                  </a:cxn>
                </a:cxnLst>
                <a:rect l="0" t="0" r="r" b="b"/>
                <a:pathLst>
                  <a:path w="22" h="18">
                    <a:moveTo>
                      <a:pt x="22" y="12"/>
                    </a:moveTo>
                    <a:cubicBezTo>
                      <a:pt x="22" y="12"/>
                      <a:pt x="18" y="15"/>
                      <a:pt x="11" y="17"/>
                    </a:cubicBezTo>
                    <a:cubicBezTo>
                      <a:pt x="6" y="18"/>
                      <a:pt x="0" y="18"/>
                      <a:pt x="0" y="18"/>
                    </a:cubicBezTo>
                    <a:cubicBezTo>
                      <a:pt x="0" y="0"/>
                      <a:pt x="0" y="0"/>
                      <a:pt x="0" y="0"/>
                    </a:cubicBezTo>
                    <a:lnTo>
                      <a:pt x="22" y="12"/>
                    </a:lnTo>
                    <a:close/>
                  </a:path>
                </a:pathLst>
              </a:custGeom>
              <a:solidFill>
                <a:srgbClr val="98A9C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254" name="Oval 953"/>
              <p:cNvSpPr>
                <a:spLocks noChangeArrowheads="1"/>
              </p:cNvSpPr>
              <p:nvPr/>
            </p:nvSpPr>
            <p:spPr bwMode="auto">
              <a:xfrm>
                <a:off x="4676" y="3353"/>
                <a:ext cx="23" cy="15"/>
              </a:xfrm>
              <a:prstGeom prst="ellipse">
                <a:avLst/>
              </a:prstGeom>
              <a:solidFill>
                <a:srgbClr val="1B2B4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255" name="Oval 954"/>
              <p:cNvSpPr>
                <a:spLocks noChangeArrowheads="1"/>
              </p:cNvSpPr>
              <p:nvPr/>
            </p:nvSpPr>
            <p:spPr bwMode="auto">
              <a:xfrm>
                <a:off x="5200" y="3646"/>
                <a:ext cx="98" cy="64"/>
              </a:xfrm>
              <a:prstGeom prst="ellipse">
                <a:avLst/>
              </a:prstGeom>
              <a:solidFill>
                <a:srgbClr val="1B2B4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256" name="Oval 955"/>
              <p:cNvSpPr>
                <a:spLocks noChangeArrowheads="1"/>
              </p:cNvSpPr>
              <p:nvPr/>
            </p:nvSpPr>
            <p:spPr bwMode="auto">
              <a:xfrm>
                <a:off x="5209" y="3652"/>
                <a:ext cx="80" cy="52"/>
              </a:xfrm>
              <a:prstGeom prst="ellipse">
                <a:avLst/>
              </a:prstGeom>
              <a:solidFill>
                <a:srgbClr val="2B3D6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257" name="Freeform 956"/>
              <p:cNvSpPr/>
              <p:nvPr/>
            </p:nvSpPr>
            <p:spPr bwMode="auto">
              <a:xfrm>
                <a:off x="4823" y="3323"/>
                <a:ext cx="438" cy="261"/>
              </a:xfrm>
              <a:custGeom>
                <a:avLst/>
                <a:gdLst>
                  <a:gd name="T0" fmla="*/ 438 w 438"/>
                  <a:gd name="T1" fmla="*/ 253 h 261"/>
                  <a:gd name="T2" fmla="*/ 438 w 438"/>
                  <a:gd name="T3" fmla="*/ 261 h 261"/>
                  <a:gd name="T4" fmla="*/ 0 w 438"/>
                  <a:gd name="T5" fmla="*/ 7 h 261"/>
                  <a:gd name="T6" fmla="*/ 0 w 438"/>
                  <a:gd name="T7" fmla="*/ 0 h 261"/>
                  <a:gd name="T8" fmla="*/ 438 w 438"/>
                  <a:gd name="T9" fmla="*/ 253 h 261"/>
                </a:gdLst>
                <a:ahLst/>
                <a:cxnLst>
                  <a:cxn ang="0">
                    <a:pos x="T0" y="T1"/>
                  </a:cxn>
                  <a:cxn ang="0">
                    <a:pos x="T2" y="T3"/>
                  </a:cxn>
                  <a:cxn ang="0">
                    <a:pos x="T4" y="T5"/>
                  </a:cxn>
                  <a:cxn ang="0">
                    <a:pos x="T6" y="T7"/>
                  </a:cxn>
                  <a:cxn ang="0">
                    <a:pos x="T8" y="T9"/>
                  </a:cxn>
                </a:cxnLst>
                <a:rect l="0" t="0" r="r" b="b"/>
                <a:pathLst>
                  <a:path w="438" h="261">
                    <a:moveTo>
                      <a:pt x="438" y="253"/>
                    </a:moveTo>
                    <a:lnTo>
                      <a:pt x="438" y="261"/>
                    </a:lnTo>
                    <a:lnTo>
                      <a:pt x="0" y="7"/>
                    </a:lnTo>
                    <a:lnTo>
                      <a:pt x="0" y="0"/>
                    </a:lnTo>
                    <a:lnTo>
                      <a:pt x="438" y="253"/>
                    </a:lnTo>
                    <a:close/>
                  </a:path>
                </a:pathLst>
              </a:custGeom>
              <a:solidFill>
                <a:srgbClr val="9CD8B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258" name="Freeform 957"/>
              <p:cNvSpPr/>
              <p:nvPr/>
            </p:nvSpPr>
            <p:spPr bwMode="auto">
              <a:xfrm>
                <a:off x="5261" y="3532"/>
                <a:ext cx="76" cy="52"/>
              </a:xfrm>
              <a:custGeom>
                <a:avLst/>
                <a:gdLst>
                  <a:gd name="T0" fmla="*/ 0 w 76"/>
                  <a:gd name="T1" fmla="*/ 44 h 52"/>
                  <a:gd name="T2" fmla="*/ 76 w 76"/>
                  <a:gd name="T3" fmla="*/ 0 h 52"/>
                  <a:gd name="T4" fmla="*/ 76 w 76"/>
                  <a:gd name="T5" fmla="*/ 8 h 52"/>
                  <a:gd name="T6" fmla="*/ 0 w 76"/>
                  <a:gd name="T7" fmla="*/ 52 h 52"/>
                  <a:gd name="T8" fmla="*/ 0 w 76"/>
                  <a:gd name="T9" fmla="*/ 44 h 52"/>
                </a:gdLst>
                <a:ahLst/>
                <a:cxnLst>
                  <a:cxn ang="0">
                    <a:pos x="T0" y="T1"/>
                  </a:cxn>
                  <a:cxn ang="0">
                    <a:pos x="T2" y="T3"/>
                  </a:cxn>
                  <a:cxn ang="0">
                    <a:pos x="T4" y="T5"/>
                  </a:cxn>
                  <a:cxn ang="0">
                    <a:pos x="T6" y="T7"/>
                  </a:cxn>
                  <a:cxn ang="0">
                    <a:pos x="T8" y="T9"/>
                  </a:cxn>
                </a:cxnLst>
                <a:rect l="0" t="0" r="r" b="b"/>
                <a:pathLst>
                  <a:path w="76" h="52">
                    <a:moveTo>
                      <a:pt x="0" y="44"/>
                    </a:moveTo>
                    <a:lnTo>
                      <a:pt x="76" y="0"/>
                    </a:lnTo>
                    <a:lnTo>
                      <a:pt x="76" y="8"/>
                    </a:lnTo>
                    <a:lnTo>
                      <a:pt x="0" y="52"/>
                    </a:lnTo>
                    <a:lnTo>
                      <a:pt x="0" y="44"/>
                    </a:lnTo>
                    <a:close/>
                  </a:path>
                </a:pathLst>
              </a:custGeom>
              <a:solidFill>
                <a:srgbClr val="ACE5C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259" name="Freeform 958"/>
              <p:cNvSpPr/>
              <p:nvPr/>
            </p:nvSpPr>
            <p:spPr bwMode="auto">
              <a:xfrm>
                <a:off x="4823" y="3279"/>
                <a:ext cx="514" cy="297"/>
              </a:xfrm>
              <a:custGeom>
                <a:avLst/>
                <a:gdLst>
                  <a:gd name="T0" fmla="*/ 0 w 514"/>
                  <a:gd name="T1" fmla="*/ 44 h 297"/>
                  <a:gd name="T2" fmla="*/ 76 w 514"/>
                  <a:gd name="T3" fmla="*/ 0 h 297"/>
                  <a:gd name="T4" fmla="*/ 514 w 514"/>
                  <a:gd name="T5" fmla="*/ 253 h 297"/>
                  <a:gd name="T6" fmla="*/ 438 w 514"/>
                  <a:gd name="T7" fmla="*/ 297 h 297"/>
                  <a:gd name="T8" fmla="*/ 0 w 514"/>
                  <a:gd name="T9" fmla="*/ 44 h 297"/>
                </a:gdLst>
                <a:ahLst/>
                <a:cxnLst>
                  <a:cxn ang="0">
                    <a:pos x="T0" y="T1"/>
                  </a:cxn>
                  <a:cxn ang="0">
                    <a:pos x="T2" y="T3"/>
                  </a:cxn>
                  <a:cxn ang="0">
                    <a:pos x="T4" y="T5"/>
                  </a:cxn>
                  <a:cxn ang="0">
                    <a:pos x="T6" y="T7"/>
                  </a:cxn>
                  <a:cxn ang="0">
                    <a:pos x="T8" y="T9"/>
                  </a:cxn>
                </a:cxnLst>
                <a:rect l="0" t="0" r="r" b="b"/>
                <a:pathLst>
                  <a:path w="514" h="297">
                    <a:moveTo>
                      <a:pt x="0" y="44"/>
                    </a:moveTo>
                    <a:lnTo>
                      <a:pt x="76" y="0"/>
                    </a:lnTo>
                    <a:lnTo>
                      <a:pt x="514" y="253"/>
                    </a:lnTo>
                    <a:lnTo>
                      <a:pt x="438" y="297"/>
                    </a:lnTo>
                    <a:lnTo>
                      <a:pt x="0" y="44"/>
                    </a:lnTo>
                    <a:close/>
                  </a:path>
                </a:pathLst>
              </a:custGeom>
              <a:solidFill>
                <a:srgbClr val="FCF8F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260" name="Freeform 959"/>
              <p:cNvSpPr/>
              <p:nvPr/>
            </p:nvSpPr>
            <p:spPr bwMode="auto">
              <a:xfrm>
                <a:off x="4923" y="3211"/>
                <a:ext cx="48" cy="161"/>
              </a:xfrm>
              <a:custGeom>
                <a:avLst/>
                <a:gdLst>
                  <a:gd name="T0" fmla="*/ 48 w 48"/>
                  <a:gd name="T1" fmla="*/ 26 h 161"/>
                  <a:gd name="T2" fmla="*/ 48 w 48"/>
                  <a:gd name="T3" fmla="*/ 161 h 161"/>
                  <a:gd name="T4" fmla="*/ 0 w 48"/>
                  <a:gd name="T5" fmla="*/ 134 h 161"/>
                  <a:gd name="T6" fmla="*/ 0 w 48"/>
                  <a:gd name="T7" fmla="*/ 0 h 161"/>
                  <a:gd name="T8" fmla="*/ 48 w 48"/>
                  <a:gd name="T9" fmla="*/ 26 h 161"/>
                </a:gdLst>
                <a:ahLst/>
                <a:cxnLst>
                  <a:cxn ang="0">
                    <a:pos x="T0" y="T1"/>
                  </a:cxn>
                  <a:cxn ang="0">
                    <a:pos x="T2" y="T3"/>
                  </a:cxn>
                  <a:cxn ang="0">
                    <a:pos x="T4" y="T5"/>
                  </a:cxn>
                  <a:cxn ang="0">
                    <a:pos x="T6" y="T7"/>
                  </a:cxn>
                  <a:cxn ang="0">
                    <a:pos x="T8" y="T9"/>
                  </a:cxn>
                </a:cxnLst>
                <a:rect l="0" t="0" r="r" b="b"/>
                <a:pathLst>
                  <a:path w="48" h="161">
                    <a:moveTo>
                      <a:pt x="48" y="26"/>
                    </a:moveTo>
                    <a:lnTo>
                      <a:pt x="48" y="161"/>
                    </a:lnTo>
                    <a:lnTo>
                      <a:pt x="0" y="134"/>
                    </a:lnTo>
                    <a:lnTo>
                      <a:pt x="0" y="0"/>
                    </a:lnTo>
                    <a:lnTo>
                      <a:pt x="48" y="26"/>
                    </a:lnTo>
                    <a:close/>
                  </a:path>
                </a:pathLst>
              </a:custGeom>
              <a:solidFill>
                <a:srgbClr val="5FA6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261" name="Freeform 960"/>
              <p:cNvSpPr/>
              <p:nvPr/>
            </p:nvSpPr>
            <p:spPr bwMode="auto">
              <a:xfrm>
                <a:off x="4971" y="3216"/>
                <a:ext cx="38" cy="156"/>
              </a:xfrm>
              <a:custGeom>
                <a:avLst/>
                <a:gdLst>
                  <a:gd name="T0" fmla="*/ 0 w 38"/>
                  <a:gd name="T1" fmla="*/ 21 h 156"/>
                  <a:gd name="T2" fmla="*/ 38 w 38"/>
                  <a:gd name="T3" fmla="*/ 0 h 156"/>
                  <a:gd name="T4" fmla="*/ 38 w 38"/>
                  <a:gd name="T5" fmla="*/ 134 h 156"/>
                  <a:gd name="T6" fmla="*/ 0 w 38"/>
                  <a:gd name="T7" fmla="*/ 156 h 156"/>
                  <a:gd name="T8" fmla="*/ 0 w 38"/>
                  <a:gd name="T9" fmla="*/ 21 h 156"/>
                </a:gdLst>
                <a:ahLst/>
                <a:cxnLst>
                  <a:cxn ang="0">
                    <a:pos x="T0" y="T1"/>
                  </a:cxn>
                  <a:cxn ang="0">
                    <a:pos x="T2" y="T3"/>
                  </a:cxn>
                  <a:cxn ang="0">
                    <a:pos x="T4" y="T5"/>
                  </a:cxn>
                  <a:cxn ang="0">
                    <a:pos x="T6" y="T7"/>
                  </a:cxn>
                  <a:cxn ang="0">
                    <a:pos x="T8" y="T9"/>
                  </a:cxn>
                </a:cxnLst>
                <a:rect l="0" t="0" r="r" b="b"/>
                <a:pathLst>
                  <a:path w="38" h="156">
                    <a:moveTo>
                      <a:pt x="0" y="21"/>
                    </a:moveTo>
                    <a:lnTo>
                      <a:pt x="38" y="0"/>
                    </a:lnTo>
                    <a:lnTo>
                      <a:pt x="38" y="134"/>
                    </a:lnTo>
                    <a:lnTo>
                      <a:pt x="0" y="156"/>
                    </a:lnTo>
                    <a:lnTo>
                      <a:pt x="0" y="21"/>
                    </a:lnTo>
                    <a:close/>
                  </a:path>
                </a:pathLst>
              </a:custGeom>
              <a:solidFill>
                <a:srgbClr val="7CC51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262" name="Freeform 961"/>
              <p:cNvSpPr/>
              <p:nvPr/>
            </p:nvSpPr>
            <p:spPr bwMode="auto">
              <a:xfrm>
                <a:off x="4923" y="3188"/>
                <a:ext cx="86" cy="49"/>
              </a:xfrm>
              <a:custGeom>
                <a:avLst/>
                <a:gdLst>
                  <a:gd name="T0" fmla="*/ 0 w 86"/>
                  <a:gd name="T1" fmla="*/ 23 h 49"/>
                  <a:gd name="T2" fmla="*/ 38 w 86"/>
                  <a:gd name="T3" fmla="*/ 0 h 49"/>
                  <a:gd name="T4" fmla="*/ 86 w 86"/>
                  <a:gd name="T5" fmla="*/ 28 h 49"/>
                  <a:gd name="T6" fmla="*/ 48 w 86"/>
                  <a:gd name="T7" fmla="*/ 49 h 49"/>
                  <a:gd name="T8" fmla="*/ 0 w 86"/>
                  <a:gd name="T9" fmla="*/ 23 h 49"/>
                </a:gdLst>
                <a:ahLst/>
                <a:cxnLst>
                  <a:cxn ang="0">
                    <a:pos x="T0" y="T1"/>
                  </a:cxn>
                  <a:cxn ang="0">
                    <a:pos x="T2" y="T3"/>
                  </a:cxn>
                  <a:cxn ang="0">
                    <a:pos x="T4" y="T5"/>
                  </a:cxn>
                  <a:cxn ang="0">
                    <a:pos x="T6" y="T7"/>
                  </a:cxn>
                  <a:cxn ang="0">
                    <a:pos x="T8" y="T9"/>
                  </a:cxn>
                </a:cxnLst>
                <a:rect l="0" t="0" r="r" b="b"/>
                <a:pathLst>
                  <a:path w="86" h="49">
                    <a:moveTo>
                      <a:pt x="0" y="23"/>
                    </a:moveTo>
                    <a:lnTo>
                      <a:pt x="38" y="0"/>
                    </a:lnTo>
                    <a:lnTo>
                      <a:pt x="86" y="28"/>
                    </a:lnTo>
                    <a:lnTo>
                      <a:pt x="48" y="49"/>
                    </a:lnTo>
                    <a:lnTo>
                      <a:pt x="0" y="23"/>
                    </a:lnTo>
                    <a:close/>
                  </a:path>
                </a:pathLst>
              </a:custGeom>
              <a:solidFill>
                <a:srgbClr val="98DD2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263" name="Freeform 962"/>
              <p:cNvSpPr/>
              <p:nvPr/>
            </p:nvSpPr>
            <p:spPr bwMode="auto">
              <a:xfrm>
                <a:off x="5038" y="3233"/>
                <a:ext cx="48" cy="206"/>
              </a:xfrm>
              <a:custGeom>
                <a:avLst/>
                <a:gdLst>
                  <a:gd name="T0" fmla="*/ 48 w 48"/>
                  <a:gd name="T1" fmla="*/ 28 h 206"/>
                  <a:gd name="T2" fmla="*/ 48 w 48"/>
                  <a:gd name="T3" fmla="*/ 206 h 206"/>
                  <a:gd name="T4" fmla="*/ 0 w 48"/>
                  <a:gd name="T5" fmla="*/ 178 h 206"/>
                  <a:gd name="T6" fmla="*/ 0 w 48"/>
                  <a:gd name="T7" fmla="*/ 0 h 206"/>
                  <a:gd name="T8" fmla="*/ 48 w 48"/>
                  <a:gd name="T9" fmla="*/ 28 h 206"/>
                </a:gdLst>
                <a:ahLst/>
                <a:cxnLst>
                  <a:cxn ang="0">
                    <a:pos x="T0" y="T1"/>
                  </a:cxn>
                  <a:cxn ang="0">
                    <a:pos x="T2" y="T3"/>
                  </a:cxn>
                  <a:cxn ang="0">
                    <a:pos x="T4" y="T5"/>
                  </a:cxn>
                  <a:cxn ang="0">
                    <a:pos x="T6" y="T7"/>
                  </a:cxn>
                  <a:cxn ang="0">
                    <a:pos x="T8" y="T9"/>
                  </a:cxn>
                </a:cxnLst>
                <a:rect l="0" t="0" r="r" b="b"/>
                <a:pathLst>
                  <a:path w="48" h="206">
                    <a:moveTo>
                      <a:pt x="48" y="28"/>
                    </a:moveTo>
                    <a:lnTo>
                      <a:pt x="48" y="206"/>
                    </a:lnTo>
                    <a:lnTo>
                      <a:pt x="0" y="178"/>
                    </a:lnTo>
                    <a:lnTo>
                      <a:pt x="0" y="0"/>
                    </a:lnTo>
                    <a:lnTo>
                      <a:pt x="48" y="28"/>
                    </a:lnTo>
                    <a:close/>
                  </a:path>
                </a:pathLst>
              </a:custGeom>
              <a:solidFill>
                <a:srgbClr val="5FA6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264" name="Freeform 963"/>
              <p:cNvSpPr/>
              <p:nvPr/>
            </p:nvSpPr>
            <p:spPr bwMode="auto">
              <a:xfrm>
                <a:off x="5086" y="3239"/>
                <a:ext cx="38" cy="200"/>
              </a:xfrm>
              <a:custGeom>
                <a:avLst/>
                <a:gdLst>
                  <a:gd name="T0" fmla="*/ 0 w 38"/>
                  <a:gd name="T1" fmla="*/ 22 h 200"/>
                  <a:gd name="T2" fmla="*/ 38 w 38"/>
                  <a:gd name="T3" fmla="*/ 0 h 200"/>
                  <a:gd name="T4" fmla="*/ 38 w 38"/>
                  <a:gd name="T5" fmla="*/ 177 h 200"/>
                  <a:gd name="T6" fmla="*/ 0 w 38"/>
                  <a:gd name="T7" fmla="*/ 200 h 200"/>
                  <a:gd name="T8" fmla="*/ 0 w 38"/>
                  <a:gd name="T9" fmla="*/ 22 h 200"/>
                </a:gdLst>
                <a:ahLst/>
                <a:cxnLst>
                  <a:cxn ang="0">
                    <a:pos x="T0" y="T1"/>
                  </a:cxn>
                  <a:cxn ang="0">
                    <a:pos x="T2" y="T3"/>
                  </a:cxn>
                  <a:cxn ang="0">
                    <a:pos x="T4" y="T5"/>
                  </a:cxn>
                  <a:cxn ang="0">
                    <a:pos x="T6" y="T7"/>
                  </a:cxn>
                  <a:cxn ang="0">
                    <a:pos x="T8" y="T9"/>
                  </a:cxn>
                </a:cxnLst>
                <a:rect l="0" t="0" r="r" b="b"/>
                <a:pathLst>
                  <a:path w="38" h="200">
                    <a:moveTo>
                      <a:pt x="0" y="22"/>
                    </a:moveTo>
                    <a:lnTo>
                      <a:pt x="38" y="0"/>
                    </a:lnTo>
                    <a:lnTo>
                      <a:pt x="38" y="177"/>
                    </a:lnTo>
                    <a:lnTo>
                      <a:pt x="0" y="200"/>
                    </a:lnTo>
                    <a:lnTo>
                      <a:pt x="0" y="22"/>
                    </a:lnTo>
                    <a:close/>
                  </a:path>
                </a:pathLst>
              </a:custGeom>
              <a:solidFill>
                <a:srgbClr val="7CC51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265" name="Freeform 964"/>
              <p:cNvSpPr/>
              <p:nvPr/>
            </p:nvSpPr>
            <p:spPr bwMode="auto">
              <a:xfrm>
                <a:off x="5038" y="3212"/>
                <a:ext cx="86" cy="49"/>
              </a:xfrm>
              <a:custGeom>
                <a:avLst/>
                <a:gdLst>
                  <a:gd name="T0" fmla="*/ 0 w 86"/>
                  <a:gd name="T1" fmla="*/ 21 h 49"/>
                  <a:gd name="T2" fmla="*/ 38 w 86"/>
                  <a:gd name="T3" fmla="*/ 0 h 49"/>
                  <a:gd name="T4" fmla="*/ 86 w 86"/>
                  <a:gd name="T5" fmla="*/ 27 h 49"/>
                  <a:gd name="T6" fmla="*/ 48 w 86"/>
                  <a:gd name="T7" fmla="*/ 49 h 49"/>
                  <a:gd name="T8" fmla="*/ 0 w 86"/>
                  <a:gd name="T9" fmla="*/ 21 h 49"/>
                </a:gdLst>
                <a:ahLst/>
                <a:cxnLst>
                  <a:cxn ang="0">
                    <a:pos x="T0" y="T1"/>
                  </a:cxn>
                  <a:cxn ang="0">
                    <a:pos x="T2" y="T3"/>
                  </a:cxn>
                  <a:cxn ang="0">
                    <a:pos x="T4" y="T5"/>
                  </a:cxn>
                  <a:cxn ang="0">
                    <a:pos x="T6" y="T7"/>
                  </a:cxn>
                  <a:cxn ang="0">
                    <a:pos x="T8" y="T9"/>
                  </a:cxn>
                </a:cxnLst>
                <a:rect l="0" t="0" r="r" b="b"/>
                <a:pathLst>
                  <a:path w="86" h="49">
                    <a:moveTo>
                      <a:pt x="0" y="21"/>
                    </a:moveTo>
                    <a:lnTo>
                      <a:pt x="38" y="0"/>
                    </a:lnTo>
                    <a:lnTo>
                      <a:pt x="86" y="27"/>
                    </a:lnTo>
                    <a:lnTo>
                      <a:pt x="48" y="49"/>
                    </a:lnTo>
                    <a:lnTo>
                      <a:pt x="0" y="21"/>
                    </a:lnTo>
                    <a:close/>
                  </a:path>
                </a:pathLst>
              </a:custGeom>
              <a:solidFill>
                <a:srgbClr val="98DD2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266" name="Freeform 965"/>
              <p:cNvSpPr/>
              <p:nvPr/>
            </p:nvSpPr>
            <p:spPr bwMode="auto">
              <a:xfrm>
                <a:off x="5168" y="3238"/>
                <a:ext cx="48" cy="276"/>
              </a:xfrm>
              <a:custGeom>
                <a:avLst/>
                <a:gdLst>
                  <a:gd name="T0" fmla="*/ 48 w 48"/>
                  <a:gd name="T1" fmla="*/ 28 h 276"/>
                  <a:gd name="T2" fmla="*/ 48 w 48"/>
                  <a:gd name="T3" fmla="*/ 276 h 276"/>
                  <a:gd name="T4" fmla="*/ 0 w 48"/>
                  <a:gd name="T5" fmla="*/ 248 h 276"/>
                  <a:gd name="T6" fmla="*/ 0 w 48"/>
                  <a:gd name="T7" fmla="*/ 0 h 276"/>
                  <a:gd name="T8" fmla="*/ 48 w 48"/>
                  <a:gd name="T9" fmla="*/ 28 h 276"/>
                </a:gdLst>
                <a:ahLst/>
                <a:cxnLst>
                  <a:cxn ang="0">
                    <a:pos x="T0" y="T1"/>
                  </a:cxn>
                  <a:cxn ang="0">
                    <a:pos x="T2" y="T3"/>
                  </a:cxn>
                  <a:cxn ang="0">
                    <a:pos x="T4" y="T5"/>
                  </a:cxn>
                  <a:cxn ang="0">
                    <a:pos x="T6" y="T7"/>
                  </a:cxn>
                  <a:cxn ang="0">
                    <a:pos x="T8" y="T9"/>
                  </a:cxn>
                </a:cxnLst>
                <a:rect l="0" t="0" r="r" b="b"/>
                <a:pathLst>
                  <a:path w="48" h="276">
                    <a:moveTo>
                      <a:pt x="48" y="28"/>
                    </a:moveTo>
                    <a:lnTo>
                      <a:pt x="48" y="276"/>
                    </a:lnTo>
                    <a:lnTo>
                      <a:pt x="0" y="248"/>
                    </a:lnTo>
                    <a:lnTo>
                      <a:pt x="0" y="0"/>
                    </a:lnTo>
                    <a:lnTo>
                      <a:pt x="48" y="28"/>
                    </a:lnTo>
                    <a:close/>
                  </a:path>
                </a:pathLst>
              </a:custGeom>
              <a:solidFill>
                <a:srgbClr val="5FA6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267" name="Freeform 966"/>
              <p:cNvSpPr/>
              <p:nvPr/>
            </p:nvSpPr>
            <p:spPr bwMode="auto">
              <a:xfrm>
                <a:off x="5216" y="3244"/>
                <a:ext cx="38" cy="270"/>
              </a:xfrm>
              <a:custGeom>
                <a:avLst/>
                <a:gdLst>
                  <a:gd name="T0" fmla="*/ 0 w 38"/>
                  <a:gd name="T1" fmla="*/ 22 h 270"/>
                  <a:gd name="T2" fmla="*/ 38 w 38"/>
                  <a:gd name="T3" fmla="*/ 0 h 270"/>
                  <a:gd name="T4" fmla="*/ 38 w 38"/>
                  <a:gd name="T5" fmla="*/ 248 h 270"/>
                  <a:gd name="T6" fmla="*/ 0 w 38"/>
                  <a:gd name="T7" fmla="*/ 270 h 270"/>
                  <a:gd name="T8" fmla="*/ 0 w 38"/>
                  <a:gd name="T9" fmla="*/ 22 h 270"/>
                </a:gdLst>
                <a:ahLst/>
                <a:cxnLst>
                  <a:cxn ang="0">
                    <a:pos x="T0" y="T1"/>
                  </a:cxn>
                  <a:cxn ang="0">
                    <a:pos x="T2" y="T3"/>
                  </a:cxn>
                  <a:cxn ang="0">
                    <a:pos x="T4" y="T5"/>
                  </a:cxn>
                  <a:cxn ang="0">
                    <a:pos x="T6" y="T7"/>
                  </a:cxn>
                  <a:cxn ang="0">
                    <a:pos x="T8" y="T9"/>
                  </a:cxn>
                </a:cxnLst>
                <a:rect l="0" t="0" r="r" b="b"/>
                <a:pathLst>
                  <a:path w="38" h="270">
                    <a:moveTo>
                      <a:pt x="0" y="22"/>
                    </a:moveTo>
                    <a:lnTo>
                      <a:pt x="38" y="0"/>
                    </a:lnTo>
                    <a:lnTo>
                      <a:pt x="38" y="248"/>
                    </a:lnTo>
                    <a:lnTo>
                      <a:pt x="0" y="270"/>
                    </a:lnTo>
                    <a:lnTo>
                      <a:pt x="0" y="22"/>
                    </a:lnTo>
                    <a:close/>
                  </a:path>
                </a:pathLst>
              </a:custGeom>
              <a:solidFill>
                <a:srgbClr val="7CC51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268" name="Freeform 967"/>
              <p:cNvSpPr/>
              <p:nvPr/>
            </p:nvSpPr>
            <p:spPr bwMode="auto">
              <a:xfrm>
                <a:off x="5168" y="3217"/>
                <a:ext cx="86" cy="49"/>
              </a:xfrm>
              <a:custGeom>
                <a:avLst/>
                <a:gdLst>
                  <a:gd name="T0" fmla="*/ 0 w 86"/>
                  <a:gd name="T1" fmla="*/ 21 h 49"/>
                  <a:gd name="T2" fmla="*/ 38 w 86"/>
                  <a:gd name="T3" fmla="*/ 0 h 49"/>
                  <a:gd name="T4" fmla="*/ 86 w 86"/>
                  <a:gd name="T5" fmla="*/ 27 h 49"/>
                  <a:gd name="T6" fmla="*/ 48 w 86"/>
                  <a:gd name="T7" fmla="*/ 49 h 49"/>
                  <a:gd name="T8" fmla="*/ 0 w 86"/>
                  <a:gd name="T9" fmla="*/ 21 h 49"/>
                </a:gdLst>
                <a:ahLst/>
                <a:cxnLst>
                  <a:cxn ang="0">
                    <a:pos x="T0" y="T1"/>
                  </a:cxn>
                  <a:cxn ang="0">
                    <a:pos x="T2" y="T3"/>
                  </a:cxn>
                  <a:cxn ang="0">
                    <a:pos x="T4" y="T5"/>
                  </a:cxn>
                  <a:cxn ang="0">
                    <a:pos x="T6" y="T7"/>
                  </a:cxn>
                  <a:cxn ang="0">
                    <a:pos x="T8" y="T9"/>
                  </a:cxn>
                </a:cxnLst>
                <a:rect l="0" t="0" r="r" b="b"/>
                <a:pathLst>
                  <a:path w="86" h="49">
                    <a:moveTo>
                      <a:pt x="0" y="21"/>
                    </a:moveTo>
                    <a:lnTo>
                      <a:pt x="38" y="0"/>
                    </a:lnTo>
                    <a:lnTo>
                      <a:pt x="86" y="27"/>
                    </a:lnTo>
                    <a:lnTo>
                      <a:pt x="48" y="49"/>
                    </a:lnTo>
                    <a:lnTo>
                      <a:pt x="0" y="21"/>
                    </a:lnTo>
                    <a:close/>
                  </a:path>
                </a:pathLst>
              </a:custGeom>
              <a:solidFill>
                <a:srgbClr val="98DD2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269" name="Freeform 968"/>
              <p:cNvSpPr/>
              <p:nvPr/>
            </p:nvSpPr>
            <p:spPr bwMode="auto">
              <a:xfrm>
                <a:off x="4702" y="3403"/>
                <a:ext cx="134" cy="85"/>
              </a:xfrm>
              <a:custGeom>
                <a:avLst/>
                <a:gdLst>
                  <a:gd name="T0" fmla="*/ 134 w 134"/>
                  <a:gd name="T1" fmla="*/ 77 h 85"/>
                  <a:gd name="T2" fmla="*/ 134 w 134"/>
                  <a:gd name="T3" fmla="*/ 85 h 85"/>
                  <a:gd name="T4" fmla="*/ 0 w 134"/>
                  <a:gd name="T5" fmla="*/ 8 h 85"/>
                  <a:gd name="T6" fmla="*/ 0 w 134"/>
                  <a:gd name="T7" fmla="*/ 0 h 85"/>
                  <a:gd name="T8" fmla="*/ 134 w 134"/>
                  <a:gd name="T9" fmla="*/ 77 h 85"/>
                </a:gdLst>
                <a:ahLst/>
                <a:cxnLst>
                  <a:cxn ang="0">
                    <a:pos x="T0" y="T1"/>
                  </a:cxn>
                  <a:cxn ang="0">
                    <a:pos x="T2" y="T3"/>
                  </a:cxn>
                  <a:cxn ang="0">
                    <a:pos x="T4" y="T5"/>
                  </a:cxn>
                  <a:cxn ang="0">
                    <a:pos x="T6" y="T7"/>
                  </a:cxn>
                  <a:cxn ang="0">
                    <a:pos x="T8" y="T9"/>
                  </a:cxn>
                </a:cxnLst>
                <a:rect l="0" t="0" r="r" b="b"/>
                <a:pathLst>
                  <a:path w="134" h="85">
                    <a:moveTo>
                      <a:pt x="134" y="77"/>
                    </a:moveTo>
                    <a:lnTo>
                      <a:pt x="134" y="85"/>
                    </a:lnTo>
                    <a:lnTo>
                      <a:pt x="0" y="8"/>
                    </a:lnTo>
                    <a:lnTo>
                      <a:pt x="0" y="0"/>
                    </a:lnTo>
                    <a:lnTo>
                      <a:pt x="134" y="77"/>
                    </a:lnTo>
                    <a:close/>
                  </a:path>
                </a:pathLst>
              </a:custGeom>
              <a:solidFill>
                <a:srgbClr val="9CD8B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270" name="Freeform 969"/>
              <p:cNvSpPr/>
              <p:nvPr/>
            </p:nvSpPr>
            <p:spPr bwMode="auto">
              <a:xfrm>
                <a:off x="4836" y="3419"/>
                <a:ext cx="106" cy="69"/>
              </a:xfrm>
              <a:custGeom>
                <a:avLst/>
                <a:gdLst>
                  <a:gd name="T0" fmla="*/ 0 w 106"/>
                  <a:gd name="T1" fmla="*/ 61 h 69"/>
                  <a:gd name="T2" fmla="*/ 106 w 106"/>
                  <a:gd name="T3" fmla="*/ 0 h 69"/>
                  <a:gd name="T4" fmla="*/ 106 w 106"/>
                  <a:gd name="T5" fmla="*/ 7 h 69"/>
                  <a:gd name="T6" fmla="*/ 0 w 106"/>
                  <a:gd name="T7" fmla="*/ 69 h 69"/>
                  <a:gd name="T8" fmla="*/ 0 w 106"/>
                  <a:gd name="T9" fmla="*/ 61 h 69"/>
                </a:gdLst>
                <a:ahLst/>
                <a:cxnLst>
                  <a:cxn ang="0">
                    <a:pos x="T0" y="T1"/>
                  </a:cxn>
                  <a:cxn ang="0">
                    <a:pos x="T2" y="T3"/>
                  </a:cxn>
                  <a:cxn ang="0">
                    <a:pos x="T4" y="T5"/>
                  </a:cxn>
                  <a:cxn ang="0">
                    <a:pos x="T6" y="T7"/>
                  </a:cxn>
                  <a:cxn ang="0">
                    <a:pos x="T8" y="T9"/>
                  </a:cxn>
                </a:cxnLst>
                <a:rect l="0" t="0" r="r" b="b"/>
                <a:pathLst>
                  <a:path w="106" h="69">
                    <a:moveTo>
                      <a:pt x="0" y="61"/>
                    </a:moveTo>
                    <a:lnTo>
                      <a:pt x="106" y="0"/>
                    </a:lnTo>
                    <a:lnTo>
                      <a:pt x="106" y="7"/>
                    </a:lnTo>
                    <a:lnTo>
                      <a:pt x="0" y="69"/>
                    </a:lnTo>
                    <a:lnTo>
                      <a:pt x="0" y="61"/>
                    </a:lnTo>
                    <a:close/>
                  </a:path>
                </a:pathLst>
              </a:custGeom>
              <a:solidFill>
                <a:srgbClr val="ACE5C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271" name="Freeform 970"/>
              <p:cNvSpPr/>
              <p:nvPr/>
            </p:nvSpPr>
            <p:spPr bwMode="auto">
              <a:xfrm>
                <a:off x="4702" y="3342"/>
                <a:ext cx="240" cy="138"/>
              </a:xfrm>
              <a:custGeom>
                <a:avLst/>
                <a:gdLst>
                  <a:gd name="T0" fmla="*/ 0 w 240"/>
                  <a:gd name="T1" fmla="*/ 61 h 138"/>
                  <a:gd name="T2" fmla="*/ 107 w 240"/>
                  <a:gd name="T3" fmla="*/ 0 h 138"/>
                  <a:gd name="T4" fmla="*/ 240 w 240"/>
                  <a:gd name="T5" fmla="*/ 77 h 138"/>
                  <a:gd name="T6" fmla="*/ 134 w 240"/>
                  <a:gd name="T7" fmla="*/ 138 h 138"/>
                  <a:gd name="T8" fmla="*/ 0 w 240"/>
                  <a:gd name="T9" fmla="*/ 61 h 138"/>
                </a:gdLst>
                <a:ahLst/>
                <a:cxnLst>
                  <a:cxn ang="0">
                    <a:pos x="T0" y="T1"/>
                  </a:cxn>
                  <a:cxn ang="0">
                    <a:pos x="T2" y="T3"/>
                  </a:cxn>
                  <a:cxn ang="0">
                    <a:pos x="T4" y="T5"/>
                  </a:cxn>
                  <a:cxn ang="0">
                    <a:pos x="T6" y="T7"/>
                  </a:cxn>
                  <a:cxn ang="0">
                    <a:pos x="T8" y="T9"/>
                  </a:cxn>
                </a:cxnLst>
                <a:rect l="0" t="0" r="r" b="b"/>
                <a:pathLst>
                  <a:path w="240" h="138">
                    <a:moveTo>
                      <a:pt x="0" y="61"/>
                    </a:moveTo>
                    <a:lnTo>
                      <a:pt x="107" y="0"/>
                    </a:lnTo>
                    <a:lnTo>
                      <a:pt x="240" y="77"/>
                    </a:lnTo>
                    <a:lnTo>
                      <a:pt x="134" y="138"/>
                    </a:lnTo>
                    <a:lnTo>
                      <a:pt x="0" y="61"/>
                    </a:lnTo>
                    <a:close/>
                  </a:path>
                </a:pathLst>
              </a:custGeom>
              <a:solidFill>
                <a:srgbClr val="FFFBF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272" name="Freeform 971"/>
              <p:cNvSpPr/>
              <p:nvPr/>
            </p:nvSpPr>
            <p:spPr bwMode="auto">
              <a:xfrm>
                <a:off x="4744" y="3362"/>
                <a:ext cx="99" cy="58"/>
              </a:xfrm>
              <a:custGeom>
                <a:avLst/>
                <a:gdLst>
                  <a:gd name="T0" fmla="*/ 0 w 99"/>
                  <a:gd name="T1" fmla="*/ 47 h 58"/>
                  <a:gd name="T2" fmla="*/ 80 w 99"/>
                  <a:gd name="T3" fmla="*/ 0 h 58"/>
                  <a:gd name="T4" fmla="*/ 99 w 99"/>
                  <a:gd name="T5" fmla="*/ 11 h 58"/>
                  <a:gd name="T6" fmla="*/ 18 w 99"/>
                  <a:gd name="T7" fmla="*/ 58 h 58"/>
                  <a:gd name="T8" fmla="*/ 0 w 99"/>
                  <a:gd name="T9" fmla="*/ 47 h 58"/>
                </a:gdLst>
                <a:ahLst/>
                <a:cxnLst>
                  <a:cxn ang="0">
                    <a:pos x="T0" y="T1"/>
                  </a:cxn>
                  <a:cxn ang="0">
                    <a:pos x="T2" y="T3"/>
                  </a:cxn>
                  <a:cxn ang="0">
                    <a:pos x="T4" y="T5"/>
                  </a:cxn>
                  <a:cxn ang="0">
                    <a:pos x="T6" y="T7"/>
                  </a:cxn>
                  <a:cxn ang="0">
                    <a:pos x="T8" y="T9"/>
                  </a:cxn>
                </a:cxnLst>
                <a:rect l="0" t="0" r="r" b="b"/>
                <a:pathLst>
                  <a:path w="99" h="58">
                    <a:moveTo>
                      <a:pt x="0" y="47"/>
                    </a:moveTo>
                    <a:lnTo>
                      <a:pt x="80" y="0"/>
                    </a:lnTo>
                    <a:lnTo>
                      <a:pt x="99" y="11"/>
                    </a:lnTo>
                    <a:lnTo>
                      <a:pt x="18" y="58"/>
                    </a:lnTo>
                    <a:lnTo>
                      <a:pt x="0" y="47"/>
                    </a:lnTo>
                    <a:close/>
                  </a:path>
                </a:pathLst>
              </a:custGeom>
              <a:solidFill>
                <a:srgbClr val="A0DDF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273" name="Freeform 972"/>
              <p:cNvSpPr/>
              <p:nvPr/>
            </p:nvSpPr>
            <p:spPr bwMode="auto">
              <a:xfrm>
                <a:off x="4779" y="3393"/>
                <a:ext cx="81" cy="47"/>
              </a:xfrm>
              <a:custGeom>
                <a:avLst/>
                <a:gdLst>
                  <a:gd name="T0" fmla="*/ 0 w 81"/>
                  <a:gd name="T1" fmla="*/ 36 h 47"/>
                  <a:gd name="T2" fmla="*/ 63 w 81"/>
                  <a:gd name="T3" fmla="*/ 0 h 47"/>
                  <a:gd name="T4" fmla="*/ 81 w 81"/>
                  <a:gd name="T5" fmla="*/ 11 h 47"/>
                  <a:gd name="T6" fmla="*/ 19 w 81"/>
                  <a:gd name="T7" fmla="*/ 47 h 47"/>
                  <a:gd name="T8" fmla="*/ 0 w 81"/>
                  <a:gd name="T9" fmla="*/ 36 h 47"/>
                </a:gdLst>
                <a:ahLst/>
                <a:cxnLst>
                  <a:cxn ang="0">
                    <a:pos x="T0" y="T1"/>
                  </a:cxn>
                  <a:cxn ang="0">
                    <a:pos x="T2" y="T3"/>
                  </a:cxn>
                  <a:cxn ang="0">
                    <a:pos x="T4" y="T5"/>
                  </a:cxn>
                  <a:cxn ang="0">
                    <a:pos x="T6" y="T7"/>
                  </a:cxn>
                  <a:cxn ang="0">
                    <a:pos x="T8" y="T9"/>
                  </a:cxn>
                </a:cxnLst>
                <a:rect l="0" t="0" r="r" b="b"/>
                <a:pathLst>
                  <a:path w="81" h="47">
                    <a:moveTo>
                      <a:pt x="0" y="36"/>
                    </a:moveTo>
                    <a:lnTo>
                      <a:pt x="63" y="0"/>
                    </a:lnTo>
                    <a:lnTo>
                      <a:pt x="81" y="11"/>
                    </a:lnTo>
                    <a:lnTo>
                      <a:pt x="19" y="47"/>
                    </a:lnTo>
                    <a:lnTo>
                      <a:pt x="0" y="36"/>
                    </a:lnTo>
                    <a:close/>
                  </a:path>
                </a:pathLst>
              </a:custGeom>
              <a:solidFill>
                <a:srgbClr val="A0DDF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274" name="Freeform 973"/>
              <p:cNvSpPr/>
              <p:nvPr/>
            </p:nvSpPr>
            <p:spPr bwMode="auto">
              <a:xfrm>
                <a:off x="4815" y="3426"/>
                <a:ext cx="58" cy="35"/>
              </a:xfrm>
              <a:custGeom>
                <a:avLst/>
                <a:gdLst>
                  <a:gd name="T0" fmla="*/ 0 w 58"/>
                  <a:gd name="T1" fmla="*/ 24 h 35"/>
                  <a:gd name="T2" fmla="*/ 40 w 58"/>
                  <a:gd name="T3" fmla="*/ 0 h 35"/>
                  <a:gd name="T4" fmla="*/ 58 w 58"/>
                  <a:gd name="T5" fmla="*/ 11 h 35"/>
                  <a:gd name="T6" fmla="*/ 18 w 58"/>
                  <a:gd name="T7" fmla="*/ 35 h 35"/>
                  <a:gd name="T8" fmla="*/ 0 w 58"/>
                  <a:gd name="T9" fmla="*/ 24 h 35"/>
                </a:gdLst>
                <a:ahLst/>
                <a:cxnLst>
                  <a:cxn ang="0">
                    <a:pos x="T0" y="T1"/>
                  </a:cxn>
                  <a:cxn ang="0">
                    <a:pos x="T2" y="T3"/>
                  </a:cxn>
                  <a:cxn ang="0">
                    <a:pos x="T4" y="T5"/>
                  </a:cxn>
                  <a:cxn ang="0">
                    <a:pos x="T6" y="T7"/>
                  </a:cxn>
                  <a:cxn ang="0">
                    <a:pos x="T8" y="T9"/>
                  </a:cxn>
                </a:cxnLst>
                <a:rect l="0" t="0" r="r" b="b"/>
                <a:pathLst>
                  <a:path w="58" h="35">
                    <a:moveTo>
                      <a:pt x="0" y="24"/>
                    </a:moveTo>
                    <a:lnTo>
                      <a:pt x="40" y="0"/>
                    </a:lnTo>
                    <a:lnTo>
                      <a:pt x="58" y="11"/>
                    </a:lnTo>
                    <a:lnTo>
                      <a:pt x="18" y="35"/>
                    </a:lnTo>
                    <a:lnTo>
                      <a:pt x="0" y="24"/>
                    </a:lnTo>
                    <a:close/>
                  </a:path>
                </a:pathLst>
              </a:custGeom>
              <a:solidFill>
                <a:srgbClr val="A0DDF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275" name="Freeform 974"/>
              <p:cNvSpPr/>
              <p:nvPr/>
            </p:nvSpPr>
            <p:spPr bwMode="auto">
              <a:xfrm>
                <a:off x="5034" y="3582"/>
                <a:ext cx="52" cy="27"/>
              </a:xfrm>
              <a:custGeom>
                <a:avLst/>
                <a:gdLst>
                  <a:gd name="T0" fmla="*/ 35 w 52"/>
                  <a:gd name="T1" fmla="*/ 0 h 27"/>
                  <a:gd name="T2" fmla="*/ 11 w 52"/>
                  <a:gd name="T3" fmla="*/ 4 h 27"/>
                  <a:gd name="T4" fmla="*/ 12 w 52"/>
                  <a:gd name="T5" fmla="*/ 19 h 27"/>
                  <a:gd name="T6" fmla="*/ 39 w 52"/>
                  <a:gd name="T7" fmla="*/ 27 h 27"/>
                  <a:gd name="T8" fmla="*/ 49 w 52"/>
                  <a:gd name="T9" fmla="*/ 4 h 27"/>
                  <a:gd name="T10" fmla="*/ 35 w 52"/>
                  <a:gd name="T11" fmla="*/ 0 h 27"/>
                </a:gdLst>
                <a:ahLst/>
                <a:cxnLst>
                  <a:cxn ang="0">
                    <a:pos x="T0" y="T1"/>
                  </a:cxn>
                  <a:cxn ang="0">
                    <a:pos x="T2" y="T3"/>
                  </a:cxn>
                  <a:cxn ang="0">
                    <a:pos x="T4" y="T5"/>
                  </a:cxn>
                  <a:cxn ang="0">
                    <a:pos x="T6" y="T7"/>
                  </a:cxn>
                  <a:cxn ang="0">
                    <a:pos x="T8" y="T9"/>
                  </a:cxn>
                  <a:cxn ang="0">
                    <a:pos x="T10" y="T11"/>
                  </a:cxn>
                </a:cxnLst>
                <a:rect l="0" t="0" r="r" b="b"/>
                <a:pathLst>
                  <a:path w="52" h="27">
                    <a:moveTo>
                      <a:pt x="35" y="0"/>
                    </a:moveTo>
                    <a:cubicBezTo>
                      <a:pt x="27" y="0"/>
                      <a:pt x="17" y="2"/>
                      <a:pt x="11" y="4"/>
                    </a:cubicBezTo>
                    <a:cubicBezTo>
                      <a:pt x="0" y="7"/>
                      <a:pt x="8" y="11"/>
                      <a:pt x="12" y="19"/>
                    </a:cubicBezTo>
                    <a:cubicBezTo>
                      <a:pt x="16" y="27"/>
                      <a:pt x="39" y="27"/>
                      <a:pt x="39" y="27"/>
                    </a:cubicBezTo>
                    <a:cubicBezTo>
                      <a:pt x="39" y="27"/>
                      <a:pt x="52" y="11"/>
                      <a:pt x="49" y="4"/>
                    </a:cubicBezTo>
                    <a:cubicBezTo>
                      <a:pt x="48" y="1"/>
                      <a:pt x="42" y="0"/>
                      <a:pt x="35" y="0"/>
                    </a:cubicBezTo>
                  </a:path>
                </a:pathLst>
              </a:custGeom>
              <a:solidFill>
                <a:srgbClr val="35C18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276" name="Freeform 975"/>
              <p:cNvSpPr/>
              <p:nvPr/>
            </p:nvSpPr>
            <p:spPr bwMode="auto">
              <a:xfrm>
                <a:off x="5101" y="3553"/>
                <a:ext cx="43" cy="27"/>
              </a:xfrm>
              <a:custGeom>
                <a:avLst/>
                <a:gdLst>
                  <a:gd name="T0" fmla="*/ 16 w 43"/>
                  <a:gd name="T1" fmla="*/ 0 h 27"/>
                  <a:gd name="T2" fmla="*/ 1 w 43"/>
                  <a:gd name="T3" fmla="*/ 8 h 27"/>
                  <a:gd name="T4" fmla="*/ 8 w 43"/>
                  <a:gd name="T5" fmla="*/ 16 h 27"/>
                  <a:gd name="T6" fmla="*/ 15 w 43"/>
                  <a:gd name="T7" fmla="*/ 25 h 27"/>
                  <a:gd name="T8" fmla="*/ 22 w 43"/>
                  <a:gd name="T9" fmla="*/ 27 h 27"/>
                  <a:gd name="T10" fmla="*/ 39 w 43"/>
                  <a:gd name="T11" fmla="*/ 12 h 27"/>
                  <a:gd name="T12" fmla="*/ 30 w 43"/>
                  <a:gd name="T13" fmla="*/ 4 h 27"/>
                  <a:gd name="T14" fmla="*/ 16 w 43"/>
                  <a:gd name="T15" fmla="*/ 0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27">
                    <a:moveTo>
                      <a:pt x="16" y="0"/>
                    </a:moveTo>
                    <a:cubicBezTo>
                      <a:pt x="7" y="0"/>
                      <a:pt x="0" y="4"/>
                      <a:pt x="1" y="8"/>
                    </a:cubicBezTo>
                    <a:cubicBezTo>
                      <a:pt x="1" y="15"/>
                      <a:pt x="7" y="15"/>
                      <a:pt x="8" y="16"/>
                    </a:cubicBezTo>
                    <a:cubicBezTo>
                      <a:pt x="12" y="17"/>
                      <a:pt x="4" y="19"/>
                      <a:pt x="15" y="25"/>
                    </a:cubicBezTo>
                    <a:cubicBezTo>
                      <a:pt x="16" y="26"/>
                      <a:pt x="19" y="27"/>
                      <a:pt x="22" y="27"/>
                    </a:cubicBezTo>
                    <a:cubicBezTo>
                      <a:pt x="31" y="27"/>
                      <a:pt x="43" y="21"/>
                      <a:pt x="39" y="12"/>
                    </a:cubicBezTo>
                    <a:cubicBezTo>
                      <a:pt x="37" y="6"/>
                      <a:pt x="30" y="4"/>
                      <a:pt x="30" y="4"/>
                    </a:cubicBezTo>
                    <a:cubicBezTo>
                      <a:pt x="25" y="1"/>
                      <a:pt x="20" y="0"/>
                      <a:pt x="16" y="0"/>
                    </a:cubicBezTo>
                  </a:path>
                </a:pathLst>
              </a:custGeom>
              <a:solidFill>
                <a:srgbClr val="35C18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277" name="Freeform 976"/>
              <p:cNvSpPr/>
              <p:nvPr/>
            </p:nvSpPr>
            <p:spPr bwMode="auto">
              <a:xfrm>
                <a:off x="5129" y="3568"/>
                <a:ext cx="4" cy="3"/>
              </a:xfrm>
              <a:custGeom>
                <a:avLst/>
                <a:gdLst>
                  <a:gd name="T0" fmla="*/ 0 w 4"/>
                  <a:gd name="T1" fmla="*/ 2 h 3"/>
                  <a:gd name="T2" fmla="*/ 4 w 4"/>
                  <a:gd name="T3" fmla="*/ 3 h 3"/>
                  <a:gd name="T4" fmla="*/ 4 w 4"/>
                  <a:gd name="T5" fmla="*/ 0 h 3"/>
                  <a:gd name="T6" fmla="*/ 0 w 4"/>
                  <a:gd name="T7" fmla="*/ 2 h 3"/>
                </a:gdLst>
                <a:ahLst/>
                <a:cxnLst>
                  <a:cxn ang="0">
                    <a:pos x="T0" y="T1"/>
                  </a:cxn>
                  <a:cxn ang="0">
                    <a:pos x="T2" y="T3"/>
                  </a:cxn>
                  <a:cxn ang="0">
                    <a:pos x="T4" y="T5"/>
                  </a:cxn>
                  <a:cxn ang="0">
                    <a:pos x="T6" y="T7"/>
                  </a:cxn>
                </a:cxnLst>
                <a:rect l="0" t="0" r="r" b="b"/>
                <a:pathLst>
                  <a:path w="4" h="3">
                    <a:moveTo>
                      <a:pt x="0" y="2"/>
                    </a:moveTo>
                    <a:lnTo>
                      <a:pt x="4" y="3"/>
                    </a:lnTo>
                    <a:lnTo>
                      <a:pt x="4" y="0"/>
                    </a:lnTo>
                    <a:lnTo>
                      <a:pt x="0" y="2"/>
                    </a:lnTo>
                    <a:close/>
                  </a:path>
                </a:pathLst>
              </a:custGeom>
              <a:solidFill>
                <a:srgbClr val="28282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278" name="Freeform 977"/>
              <p:cNvSpPr/>
              <p:nvPr/>
            </p:nvSpPr>
            <p:spPr bwMode="auto">
              <a:xfrm>
                <a:off x="5093" y="3453"/>
                <a:ext cx="32" cy="43"/>
              </a:xfrm>
              <a:custGeom>
                <a:avLst/>
                <a:gdLst>
                  <a:gd name="T0" fmla="*/ 0 w 32"/>
                  <a:gd name="T1" fmla="*/ 38 h 43"/>
                  <a:gd name="T2" fmla="*/ 9 w 32"/>
                  <a:gd name="T3" fmla="*/ 40 h 43"/>
                  <a:gd name="T4" fmla="*/ 14 w 32"/>
                  <a:gd name="T5" fmla="*/ 26 h 43"/>
                  <a:gd name="T6" fmla="*/ 25 w 32"/>
                  <a:gd name="T7" fmla="*/ 15 h 43"/>
                  <a:gd name="T8" fmla="*/ 29 w 32"/>
                  <a:gd name="T9" fmla="*/ 3 h 43"/>
                  <a:gd name="T10" fmla="*/ 17 w 32"/>
                  <a:gd name="T11" fmla="*/ 7 h 43"/>
                  <a:gd name="T12" fmla="*/ 5 w 32"/>
                  <a:gd name="T13" fmla="*/ 22 h 43"/>
                  <a:gd name="T14" fmla="*/ 0 w 32"/>
                  <a:gd name="T15" fmla="*/ 36 h 43"/>
                  <a:gd name="T16" fmla="*/ 0 w 32"/>
                  <a:gd name="T17" fmla="*/ 38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43">
                    <a:moveTo>
                      <a:pt x="0" y="38"/>
                    </a:moveTo>
                    <a:cubicBezTo>
                      <a:pt x="1" y="41"/>
                      <a:pt x="8" y="43"/>
                      <a:pt x="9" y="40"/>
                    </a:cubicBezTo>
                    <a:cubicBezTo>
                      <a:pt x="11" y="36"/>
                      <a:pt x="12" y="30"/>
                      <a:pt x="14" y="26"/>
                    </a:cubicBezTo>
                    <a:cubicBezTo>
                      <a:pt x="17" y="22"/>
                      <a:pt x="25" y="15"/>
                      <a:pt x="25" y="15"/>
                    </a:cubicBezTo>
                    <a:cubicBezTo>
                      <a:pt x="25" y="15"/>
                      <a:pt x="32" y="7"/>
                      <a:pt x="29" y="3"/>
                    </a:cubicBezTo>
                    <a:cubicBezTo>
                      <a:pt x="27" y="0"/>
                      <a:pt x="21" y="0"/>
                      <a:pt x="17" y="7"/>
                    </a:cubicBezTo>
                    <a:cubicBezTo>
                      <a:pt x="15" y="9"/>
                      <a:pt x="5" y="22"/>
                      <a:pt x="5" y="22"/>
                    </a:cubicBezTo>
                    <a:cubicBezTo>
                      <a:pt x="0" y="36"/>
                      <a:pt x="0" y="36"/>
                      <a:pt x="0" y="36"/>
                    </a:cubicBezTo>
                    <a:cubicBezTo>
                      <a:pt x="0" y="36"/>
                      <a:pt x="0" y="36"/>
                      <a:pt x="0" y="38"/>
                    </a:cubicBezTo>
                    <a:close/>
                  </a:path>
                </a:pathLst>
              </a:custGeom>
              <a:solidFill>
                <a:srgbClr val="14141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279" name="Freeform 978"/>
              <p:cNvSpPr/>
              <p:nvPr/>
            </p:nvSpPr>
            <p:spPr bwMode="auto">
              <a:xfrm>
                <a:off x="5113" y="3453"/>
                <a:ext cx="20" cy="29"/>
              </a:xfrm>
              <a:custGeom>
                <a:avLst/>
                <a:gdLst>
                  <a:gd name="T0" fmla="*/ 20 w 20"/>
                  <a:gd name="T1" fmla="*/ 6 h 29"/>
                  <a:gd name="T2" fmla="*/ 14 w 20"/>
                  <a:gd name="T3" fmla="*/ 1 h 29"/>
                  <a:gd name="T4" fmla="*/ 4 w 20"/>
                  <a:gd name="T5" fmla="*/ 1 h 29"/>
                  <a:gd name="T6" fmla="*/ 0 w 20"/>
                  <a:gd name="T7" fmla="*/ 11 h 29"/>
                  <a:gd name="T8" fmla="*/ 3 w 20"/>
                  <a:gd name="T9" fmla="*/ 29 h 29"/>
                  <a:gd name="T10" fmla="*/ 13 w 20"/>
                  <a:gd name="T11" fmla="*/ 19 h 29"/>
                  <a:gd name="T12" fmla="*/ 20 w 20"/>
                  <a:gd name="T13" fmla="*/ 6 h 29"/>
                </a:gdLst>
                <a:ahLst/>
                <a:cxnLst>
                  <a:cxn ang="0">
                    <a:pos x="T0" y="T1"/>
                  </a:cxn>
                  <a:cxn ang="0">
                    <a:pos x="T2" y="T3"/>
                  </a:cxn>
                  <a:cxn ang="0">
                    <a:pos x="T4" y="T5"/>
                  </a:cxn>
                  <a:cxn ang="0">
                    <a:pos x="T6" y="T7"/>
                  </a:cxn>
                  <a:cxn ang="0">
                    <a:pos x="T8" y="T9"/>
                  </a:cxn>
                  <a:cxn ang="0">
                    <a:pos x="T10" y="T11"/>
                  </a:cxn>
                  <a:cxn ang="0">
                    <a:pos x="T12" y="T13"/>
                  </a:cxn>
                </a:cxnLst>
                <a:rect l="0" t="0" r="r" b="b"/>
                <a:pathLst>
                  <a:path w="20" h="29">
                    <a:moveTo>
                      <a:pt x="20" y="6"/>
                    </a:moveTo>
                    <a:cubicBezTo>
                      <a:pt x="20" y="6"/>
                      <a:pt x="17" y="2"/>
                      <a:pt x="14" y="1"/>
                    </a:cubicBezTo>
                    <a:cubicBezTo>
                      <a:pt x="12" y="0"/>
                      <a:pt x="4" y="1"/>
                      <a:pt x="4" y="1"/>
                    </a:cubicBezTo>
                    <a:cubicBezTo>
                      <a:pt x="4" y="1"/>
                      <a:pt x="0" y="11"/>
                      <a:pt x="0" y="11"/>
                    </a:cubicBezTo>
                    <a:cubicBezTo>
                      <a:pt x="0" y="12"/>
                      <a:pt x="3" y="29"/>
                      <a:pt x="3" y="29"/>
                    </a:cubicBezTo>
                    <a:cubicBezTo>
                      <a:pt x="13" y="19"/>
                      <a:pt x="13" y="19"/>
                      <a:pt x="13" y="19"/>
                    </a:cubicBezTo>
                    <a:lnTo>
                      <a:pt x="20" y="6"/>
                    </a:lnTo>
                    <a:close/>
                  </a:path>
                </a:pathLst>
              </a:custGeom>
              <a:solidFill>
                <a:srgbClr val="EDEDE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280" name="Rectangle 979"/>
              <p:cNvSpPr>
                <a:spLocks noChangeArrowheads="1"/>
              </p:cNvSpPr>
              <p:nvPr/>
            </p:nvSpPr>
            <p:spPr bwMode="auto">
              <a:xfrm>
                <a:off x="5121" y="3562"/>
                <a:ext cx="6" cy="3"/>
              </a:xfrm>
              <a:prstGeom prst="rect">
                <a:avLst/>
              </a:prstGeom>
              <a:solidFill>
                <a:srgbClr val="28282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281" name="Freeform 980"/>
              <p:cNvSpPr/>
              <p:nvPr/>
            </p:nvSpPr>
            <p:spPr bwMode="auto">
              <a:xfrm>
                <a:off x="5104" y="3555"/>
                <a:ext cx="25" cy="11"/>
              </a:xfrm>
              <a:custGeom>
                <a:avLst/>
                <a:gdLst>
                  <a:gd name="T0" fmla="*/ 14 w 25"/>
                  <a:gd name="T1" fmla="*/ 0 h 11"/>
                  <a:gd name="T2" fmla="*/ 12 w 25"/>
                  <a:gd name="T3" fmla="*/ 2 h 11"/>
                  <a:gd name="T4" fmla="*/ 1 w 25"/>
                  <a:gd name="T5" fmla="*/ 7 h 11"/>
                  <a:gd name="T6" fmla="*/ 0 w 25"/>
                  <a:gd name="T7" fmla="*/ 8 h 11"/>
                  <a:gd name="T8" fmla="*/ 0 w 25"/>
                  <a:gd name="T9" fmla="*/ 9 h 11"/>
                  <a:gd name="T10" fmla="*/ 4 w 25"/>
                  <a:gd name="T11" fmla="*/ 11 h 11"/>
                  <a:gd name="T12" fmla="*/ 13 w 25"/>
                  <a:gd name="T13" fmla="*/ 10 h 11"/>
                  <a:gd name="T14" fmla="*/ 18 w 25"/>
                  <a:gd name="T15" fmla="*/ 9 h 11"/>
                  <a:gd name="T16" fmla="*/ 20 w 25"/>
                  <a:gd name="T17" fmla="*/ 9 h 11"/>
                  <a:gd name="T18" fmla="*/ 20 w 25"/>
                  <a:gd name="T19" fmla="*/ 11 h 11"/>
                  <a:gd name="T20" fmla="*/ 24 w 25"/>
                  <a:gd name="T21" fmla="*/ 9 h 11"/>
                  <a:gd name="T22" fmla="*/ 24 w 25"/>
                  <a:gd name="T23" fmla="*/ 6 h 11"/>
                  <a:gd name="T24" fmla="*/ 25 w 25"/>
                  <a:gd name="T25" fmla="*/ 1 h 11"/>
                  <a:gd name="T26" fmla="*/ 14 w 25"/>
                  <a:gd name="T27"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 h="11">
                    <a:moveTo>
                      <a:pt x="14" y="0"/>
                    </a:moveTo>
                    <a:cubicBezTo>
                      <a:pt x="12" y="2"/>
                      <a:pt x="12" y="2"/>
                      <a:pt x="12" y="2"/>
                    </a:cubicBezTo>
                    <a:cubicBezTo>
                      <a:pt x="12" y="2"/>
                      <a:pt x="2" y="7"/>
                      <a:pt x="1" y="7"/>
                    </a:cubicBezTo>
                    <a:cubicBezTo>
                      <a:pt x="1" y="7"/>
                      <a:pt x="0" y="7"/>
                      <a:pt x="0" y="8"/>
                    </a:cubicBezTo>
                    <a:cubicBezTo>
                      <a:pt x="0" y="9"/>
                      <a:pt x="0" y="9"/>
                      <a:pt x="0" y="9"/>
                    </a:cubicBezTo>
                    <a:cubicBezTo>
                      <a:pt x="1" y="10"/>
                      <a:pt x="2" y="10"/>
                      <a:pt x="4" y="11"/>
                    </a:cubicBezTo>
                    <a:cubicBezTo>
                      <a:pt x="7" y="11"/>
                      <a:pt x="13" y="10"/>
                      <a:pt x="13" y="10"/>
                    </a:cubicBezTo>
                    <a:cubicBezTo>
                      <a:pt x="14" y="10"/>
                      <a:pt x="18" y="9"/>
                      <a:pt x="18" y="9"/>
                    </a:cubicBezTo>
                    <a:cubicBezTo>
                      <a:pt x="18" y="9"/>
                      <a:pt x="20" y="9"/>
                      <a:pt x="20" y="9"/>
                    </a:cubicBezTo>
                    <a:cubicBezTo>
                      <a:pt x="20" y="11"/>
                      <a:pt x="20" y="11"/>
                      <a:pt x="20" y="11"/>
                    </a:cubicBezTo>
                    <a:cubicBezTo>
                      <a:pt x="24" y="9"/>
                      <a:pt x="24" y="9"/>
                      <a:pt x="24" y="9"/>
                    </a:cubicBezTo>
                    <a:cubicBezTo>
                      <a:pt x="24" y="9"/>
                      <a:pt x="24" y="7"/>
                      <a:pt x="24" y="6"/>
                    </a:cubicBezTo>
                    <a:cubicBezTo>
                      <a:pt x="25" y="1"/>
                      <a:pt x="25" y="1"/>
                      <a:pt x="25" y="1"/>
                    </a:cubicBezTo>
                    <a:lnTo>
                      <a:pt x="14" y="0"/>
                    </a:lnTo>
                    <a:close/>
                  </a:path>
                </a:pathLst>
              </a:custGeom>
              <a:solidFill>
                <a:srgbClr val="231F2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282" name="Freeform 981"/>
              <p:cNvSpPr/>
              <p:nvPr/>
            </p:nvSpPr>
            <p:spPr bwMode="auto">
              <a:xfrm>
                <a:off x="5104" y="3563"/>
                <a:ext cx="20" cy="4"/>
              </a:xfrm>
              <a:custGeom>
                <a:avLst/>
                <a:gdLst>
                  <a:gd name="T0" fmla="*/ 0 w 20"/>
                  <a:gd name="T1" fmla="*/ 1 h 4"/>
                  <a:gd name="T2" fmla="*/ 4 w 20"/>
                  <a:gd name="T3" fmla="*/ 2 h 4"/>
                  <a:gd name="T4" fmla="*/ 14 w 20"/>
                  <a:gd name="T5" fmla="*/ 1 h 4"/>
                  <a:gd name="T6" fmla="*/ 19 w 20"/>
                  <a:gd name="T7" fmla="*/ 0 h 4"/>
                  <a:gd name="T8" fmla="*/ 20 w 20"/>
                  <a:gd name="T9" fmla="*/ 1 h 4"/>
                  <a:gd name="T10" fmla="*/ 20 w 20"/>
                  <a:gd name="T11" fmla="*/ 2 h 4"/>
                  <a:gd name="T12" fmla="*/ 20 w 20"/>
                  <a:gd name="T13" fmla="*/ 1 h 4"/>
                  <a:gd name="T14" fmla="*/ 18 w 20"/>
                  <a:gd name="T15" fmla="*/ 2 h 4"/>
                  <a:gd name="T16" fmla="*/ 16 w 20"/>
                  <a:gd name="T17" fmla="*/ 2 h 4"/>
                  <a:gd name="T18" fmla="*/ 5 w 20"/>
                  <a:gd name="T19" fmla="*/ 3 h 4"/>
                  <a:gd name="T20" fmla="*/ 0 w 20"/>
                  <a:gd name="T21" fmla="*/ 1 h 4"/>
                  <a:gd name="T22" fmla="*/ 0 w 20"/>
                  <a:gd name="T23" fmla="*/ 0 h 4"/>
                  <a:gd name="T24" fmla="*/ 0 w 20"/>
                  <a:gd name="T25" fmla="*/ 1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 h="4">
                    <a:moveTo>
                      <a:pt x="0" y="1"/>
                    </a:moveTo>
                    <a:cubicBezTo>
                      <a:pt x="1" y="2"/>
                      <a:pt x="3" y="2"/>
                      <a:pt x="4" y="2"/>
                    </a:cubicBezTo>
                    <a:cubicBezTo>
                      <a:pt x="8" y="3"/>
                      <a:pt x="14" y="1"/>
                      <a:pt x="14" y="1"/>
                    </a:cubicBezTo>
                    <a:cubicBezTo>
                      <a:pt x="16" y="0"/>
                      <a:pt x="18" y="0"/>
                      <a:pt x="19" y="0"/>
                    </a:cubicBezTo>
                    <a:cubicBezTo>
                      <a:pt x="19" y="0"/>
                      <a:pt x="20" y="0"/>
                      <a:pt x="20" y="1"/>
                    </a:cubicBezTo>
                    <a:cubicBezTo>
                      <a:pt x="20" y="2"/>
                      <a:pt x="20" y="2"/>
                      <a:pt x="20" y="2"/>
                    </a:cubicBezTo>
                    <a:cubicBezTo>
                      <a:pt x="20" y="1"/>
                      <a:pt x="20" y="1"/>
                      <a:pt x="20" y="1"/>
                    </a:cubicBezTo>
                    <a:cubicBezTo>
                      <a:pt x="20" y="1"/>
                      <a:pt x="18" y="2"/>
                      <a:pt x="18" y="2"/>
                    </a:cubicBezTo>
                    <a:cubicBezTo>
                      <a:pt x="18" y="1"/>
                      <a:pt x="18" y="1"/>
                      <a:pt x="16" y="2"/>
                    </a:cubicBezTo>
                    <a:cubicBezTo>
                      <a:pt x="16" y="2"/>
                      <a:pt x="9" y="4"/>
                      <a:pt x="5" y="3"/>
                    </a:cubicBezTo>
                    <a:cubicBezTo>
                      <a:pt x="3" y="3"/>
                      <a:pt x="1" y="3"/>
                      <a:pt x="0" y="1"/>
                    </a:cubicBezTo>
                    <a:cubicBezTo>
                      <a:pt x="0" y="1"/>
                      <a:pt x="0" y="0"/>
                      <a:pt x="0" y="0"/>
                    </a:cubicBezTo>
                    <a:lnTo>
                      <a:pt x="0" y="1"/>
                    </a:lnTo>
                    <a:close/>
                  </a:path>
                </a:pathLst>
              </a:custGeom>
              <a:solidFill>
                <a:srgbClr val="28282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283" name="Freeform 982"/>
              <p:cNvSpPr/>
              <p:nvPr/>
            </p:nvSpPr>
            <p:spPr bwMode="auto">
              <a:xfrm>
                <a:off x="5124" y="3562"/>
                <a:ext cx="4" cy="4"/>
              </a:xfrm>
              <a:custGeom>
                <a:avLst/>
                <a:gdLst>
                  <a:gd name="T0" fmla="*/ 0 w 4"/>
                  <a:gd name="T1" fmla="*/ 2 h 4"/>
                  <a:gd name="T2" fmla="*/ 4 w 4"/>
                  <a:gd name="T3" fmla="*/ 0 h 4"/>
                  <a:gd name="T4" fmla="*/ 4 w 4"/>
                  <a:gd name="T5" fmla="*/ 2 h 4"/>
                  <a:gd name="T6" fmla="*/ 0 w 4"/>
                  <a:gd name="T7" fmla="*/ 4 h 4"/>
                  <a:gd name="T8" fmla="*/ 0 w 4"/>
                  <a:gd name="T9" fmla="*/ 2 h 4"/>
                </a:gdLst>
                <a:ahLst/>
                <a:cxnLst>
                  <a:cxn ang="0">
                    <a:pos x="T0" y="T1"/>
                  </a:cxn>
                  <a:cxn ang="0">
                    <a:pos x="T2" y="T3"/>
                  </a:cxn>
                  <a:cxn ang="0">
                    <a:pos x="T4" y="T5"/>
                  </a:cxn>
                  <a:cxn ang="0">
                    <a:pos x="T6" y="T7"/>
                  </a:cxn>
                  <a:cxn ang="0">
                    <a:pos x="T8" y="T9"/>
                  </a:cxn>
                </a:cxnLst>
                <a:rect l="0" t="0" r="r" b="b"/>
                <a:pathLst>
                  <a:path w="4" h="4">
                    <a:moveTo>
                      <a:pt x="0" y="2"/>
                    </a:moveTo>
                    <a:lnTo>
                      <a:pt x="4" y="0"/>
                    </a:lnTo>
                    <a:lnTo>
                      <a:pt x="4" y="2"/>
                    </a:lnTo>
                    <a:lnTo>
                      <a:pt x="0" y="4"/>
                    </a:lnTo>
                    <a:lnTo>
                      <a:pt x="0" y="2"/>
                    </a:lnTo>
                    <a:close/>
                  </a:path>
                </a:pathLst>
              </a:custGeom>
              <a:solidFill>
                <a:srgbClr val="28282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284" name="Freeform 983"/>
              <p:cNvSpPr/>
              <p:nvPr/>
            </p:nvSpPr>
            <p:spPr bwMode="auto">
              <a:xfrm>
                <a:off x="5113" y="3501"/>
                <a:ext cx="19" cy="64"/>
              </a:xfrm>
              <a:custGeom>
                <a:avLst/>
                <a:gdLst>
                  <a:gd name="T0" fmla="*/ 0 w 19"/>
                  <a:gd name="T1" fmla="*/ 2 h 64"/>
                  <a:gd name="T2" fmla="*/ 2 w 19"/>
                  <a:gd name="T3" fmla="*/ 54 h 64"/>
                  <a:gd name="T4" fmla="*/ 3 w 19"/>
                  <a:gd name="T5" fmla="*/ 57 h 64"/>
                  <a:gd name="T6" fmla="*/ 15 w 19"/>
                  <a:gd name="T7" fmla="*/ 59 h 64"/>
                  <a:gd name="T8" fmla="*/ 19 w 19"/>
                  <a:gd name="T9" fmla="*/ 0 h 64"/>
                  <a:gd name="T10" fmla="*/ 0 w 19"/>
                  <a:gd name="T11" fmla="*/ 2 h 64"/>
                </a:gdLst>
                <a:ahLst/>
                <a:cxnLst>
                  <a:cxn ang="0">
                    <a:pos x="T0" y="T1"/>
                  </a:cxn>
                  <a:cxn ang="0">
                    <a:pos x="T2" y="T3"/>
                  </a:cxn>
                  <a:cxn ang="0">
                    <a:pos x="T4" y="T5"/>
                  </a:cxn>
                  <a:cxn ang="0">
                    <a:pos x="T6" y="T7"/>
                  </a:cxn>
                  <a:cxn ang="0">
                    <a:pos x="T8" y="T9"/>
                  </a:cxn>
                  <a:cxn ang="0">
                    <a:pos x="T10" y="T11"/>
                  </a:cxn>
                </a:cxnLst>
                <a:rect l="0" t="0" r="r" b="b"/>
                <a:pathLst>
                  <a:path w="19" h="64">
                    <a:moveTo>
                      <a:pt x="0" y="2"/>
                    </a:moveTo>
                    <a:cubicBezTo>
                      <a:pt x="2" y="54"/>
                      <a:pt x="2" y="54"/>
                      <a:pt x="2" y="54"/>
                    </a:cubicBezTo>
                    <a:cubicBezTo>
                      <a:pt x="2" y="56"/>
                      <a:pt x="2" y="56"/>
                      <a:pt x="3" y="57"/>
                    </a:cubicBezTo>
                    <a:cubicBezTo>
                      <a:pt x="5" y="60"/>
                      <a:pt x="15" y="64"/>
                      <a:pt x="15" y="59"/>
                    </a:cubicBezTo>
                    <a:cubicBezTo>
                      <a:pt x="19" y="0"/>
                      <a:pt x="19" y="0"/>
                      <a:pt x="19" y="0"/>
                    </a:cubicBezTo>
                    <a:lnTo>
                      <a:pt x="0" y="2"/>
                    </a:lnTo>
                    <a:close/>
                  </a:path>
                </a:pathLst>
              </a:custGeom>
              <a:solidFill>
                <a:srgbClr val="14141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285" name="Freeform 984"/>
              <p:cNvSpPr/>
              <p:nvPr/>
            </p:nvSpPr>
            <p:spPr bwMode="auto">
              <a:xfrm>
                <a:off x="5113" y="3561"/>
                <a:ext cx="24" cy="16"/>
              </a:xfrm>
              <a:custGeom>
                <a:avLst/>
                <a:gdLst>
                  <a:gd name="T0" fmla="*/ 12 w 24"/>
                  <a:gd name="T1" fmla="*/ 1 h 16"/>
                  <a:gd name="T2" fmla="*/ 6 w 24"/>
                  <a:gd name="T3" fmla="*/ 6 h 16"/>
                  <a:gd name="T4" fmla="*/ 1 w 24"/>
                  <a:gd name="T5" fmla="*/ 10 h 16"/>
                  <a:gd name="T6" fmla="*/ 0 w 24"/>
                  <a:gd name="T7" fmla="*/ 12 h 16"/>
                  <a:gd name="T8" fmla="*/ 0 w 24"/>
                  <a:gd name="T9" fmla="*/ 13 h 16"/>
                  <a:gd name="T10" fmla="*/ 4 w 24"/>
                  <a:gd name="T11" fmla="*/ 15 h 16"/>
                  <a:gd name="T12" fmla="*/ 12 w 24"/>
                  <a:gd name="T13" fmla="*/ 13 h 16"/>
                  <a:gd name="T14" fmla="*/ 17 w 24"/>
                  <a:gd name="T15" fmla="*/ 10 h 16"/>
                  <a:gd name="T16" fmla="*/ 20 w 24"/>
                  <a:gd name="T17" fmla="*/ 9 h 16"/>
                  <a:gd name="T18" fmla="*/ 20 w 24"/>
                  <a:gd name="T19" fmla="*/ 10 h 16"/>
                  <a:gd name="T20" fmla="*/ 23 w 24"/>
                  <a:gd name="T21" fmla="*/ 8 h 16"/>
                  <a:gd name="T22" fmla="*/ 24 w 24"/>
                  <a:gd name="T23" fmla="*/ 6 h 16"/>
                  <a:gd name="T24" fmla="*/ 24 w 24"/>
                  <a:gd name="T25" fmla="*/ 0 h 16"/>
                  <a:gd name="T26" fmla="*/ 12 w 24"/>
                  <a:gd name="T27" fmla="*/ 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 h="16">
                    <a:moveTo>
                      <a:pt x="12" y="1"/>
                    </a:moveTo>
                    <a:cubicBezTo>
                      <a:pt x="6" y="6"/>
                      <a:pt x="6" y="6"/>
                      <a:pt x="6" y="6"/>
                    </a:cubicBezTo>
                    <a:cubicBezTo>
                      <a:pt x="6" y="6"/>
                      <a:pt x="2" y="9"/>
                      <a:pt x="1" y="10"/>
                    </a:cubicBezTo>
                    <a:cubicBezTo>
                      <a:pt x="0" y="10"/>
                      <a:pt x="0" y="11"/>
                      <a:pt x="0" y="12"/>
                    </a:cubicBezTo>
                    <a:cubicBezTo>
                      <a:pt x="0" y="12"/>
                      <a:pt x="0" y="13"/>
                      <a:pt x="0" y="13"/>
                    </a:cubicBezTo>
                    <a:cubicBezTo>
                      <a:pt x="1" y="14"/>
                      <a:pt x="3" y="14"/>
                      <a:pt x="4" y="15"/>
                    </a:cubicBezTo>
                    <a:cubicBezTo>
                      <a:pt x="8" y="16"/>
                      <a:pt x="12" y="13"/>
                      <a:pt x="12" y="13"/>
                    </a:cubicBezTo>
                    <a:cubicBezTo>
                      <a:pt x="13" y="13"/>
                      <a:pt x="17" y="10"/>
                      <a:pt x="17" y="10"/>
                    </a:cubicBezTo>
                    <a:cubicBezTo>
                      <a:pt x="18" y="9"/>
                      <a:pt x="19" y="9"/>
                      <a:pt x="20" y="9"/>
                    </a:cubicBezTo>
                    <a:cubicBezTo>
                      <a:pt x="20" y="10"/>
                      <a:pt x="20" y="10"/>
                      <a:pt x="20" y="10"/>
                    </a:cubicBezTo>
                    <a:cubicBezTo>
                      <a:pt x="23" y="8"/>
                      <a:pt x="23" y="8"/>
                      <a:pt x="23" y="8"/>
                    </a:cubicBezTo>
                    <a:cubicBezTo>
                      <a:pt x="23" y="8"/>
                      <a:pt x="24" y="6"/>
                      <a:pt x="24" y="6"/>
                    </a:cubicBezTo>
                    <a:cubicBezTo>
                      <a:pt x="24" y="0"/>
                      <a:pt x="24" y="0"/>
                      <a:pt x="24" y="0"/>
                    </a:cubicBezTo>
                    <a:lnTo>
                      <a:pt x="12" y="1"/>
                    </a:lnTo>
                    <a:close/>
                  </a:path>
                </a:pathLst>
              </a:custGeom>
              <a:solidFill>
                <a:srgbClr val="231F2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286" name="Freeform 985"/>
              <p:cNvSpPr/>
              <p:nvPr/>
            </p:nvSpPr>
            <p:spPr bwMode="auto">
              <a:xfrm>
                <a:off x="5119" y="3505"/>
                <a:ext cx="19" cy="65"/>
              </a:xfrm>
              <a:custGeom>
                <a:avLst/>
                <a:gdLst>
                  <a:gd name="T0" fmla="*/ 0 w 19"/>
                  <a:gd name="T1" fmla="*/ 2 h 65"/>
                  <a:gd name="T2" fmla="*/ 3 w 19"/>
                  <a:gd name="T3" fmla="*/ 58 h 65"/>
                  <a:gd name="T4" fmla="*/ 5 w 19"/>
                  <a:gd name="T5" fmla="*/ 61 h 65"/>
                  <a:gd name="T6" fmla="*/ 17 w 19"/>
                  <a:gd name="T7" fmla="*/ 61 h 65"/>
                  <a:gd name="T8" fmla="*/ 18 w 19"/>
                  <a:gd name="T9" fmla="*/ 60 h 65"/>
                  <a:gd name="T10" fmla="*/ 19 w 19"/>
                  <a:gd name="T11" fmla="*/ 0 h 65"/>
                  <a:gd name="T12" fmla="*/ 0 w 19"/>
                  <a:gd name="T13" fmla="*/ 2 h 65"/>
                </a:gdLst>
                <a:ahLst/>
                <a:cxnLst>
                  <a:cxn ang="0">
                    <a:pos x="T0" y="T1"/>
                  </a:cxn>
                  <a:cxn ang="0">
                    <a:pos x="T2" y="T3"/>
                  </a:cxn>
                  <a:cxn ang="0">
                    <a:pos x="T4" y="T5"/>
                  </a:cxn>
                  <a:cxn ang="0">
                    <a:pos x="T6" y="T7"/>
                  </a:cxn>
                  <a:cxn ang="0">
                    <a:pos x="T8" y="T9"/>
                  </a:cxn>
                  <a:cxn ang="0">
                    <a:pos x="T10" y="T11"/>
                  </a:cxn>
                  <a:cxn ang="0">
                    <a:pos x="T12" y="T13"/>
                  </a:cxn>
                </a:cxnLst>
                <a:rect l="0" t="0" r="r" b="b"/>
                <a:pathLst>
                  <a:path w="19" h="65">
                    <a:moveTo>
                      <a:pt x="0" y="2"/>
                    </a:moveTo>
                    <a:cubicBezTo>
                      <a:pt x="3" y="58"/>
                      <a:pt x="3" y="58"/>
                      <a:pt x="3" y="58"/>
                    </a:cubicBezTo>
                    <a:cubicBezTo>
                      <a:pt x="3" y="59"/>
                      <a:pt x="3" y="60"/>
                      <a:pt x="5" y="61"/>
                    </a:cubicBezTo>
                    <a:cubicBezTo>
                      <a:pt x="13" y="65"/>
                      <a:pt x="17" y="61"/>
                      <a:pt x="17" y="61"/>
                    </a:cubicBezTo>
                    <a:cubicBezTo>
                      <a:pt x="18" y="61"/>
                      <a:pt x="18" y="61"/>
                      <a:pt x="18" y="60"/>
                    </a:cubicBezTo>
                    <a:cubicBezTo>
                      <a:pt x="19" y="0"/>
                      <a:pt x="19" y="0"/>
                      <a:pt x="19" y="0"/>
                    </a:cubicBezTo>
                    <a:lnTo>
                      <a:pt x="0" y="2"/>
                    </a:lnTo>
                    <a:close/>
                  </a:path>
                </a:pathLst>
              </a:custGeom>
              <a:solidFill>
                <a:srgbClr val="38373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287" name="Freeform 986"/>
              <p:cNvSpPr/>
              <p:nvPr/>
            </p:nvSpPr>
            <p:spPr bwMode="auto">
              <a:xfrm>
                <a:off x="5110" y="3452"/>
                <a:ext cx="30" cy="64"/>
              </a:xfrm>
              <a:custGeom>
                <a:avLst/>
                <a:gdLst>
                  <a:gd name="T0" fmla="*/ 4 w 30"/>
                  <a:gd name="T1" fmla="*/ 3 h 64"/>
                  <a:gd name="T2" fmla="*/ 10 w 30"/>
                  <a:gd name="T3" fmla="*/ 0 h 64"/>
                  <a:gd name="T4" fmla="*/ 5 w 30"/>
                  <a:gd name="T5" fmla="*/ 14 h 64"/>
                  <a:gd name="T6" fmla="*/ 7 w 30"/>
                  <a:gd name="T7" fmla="*/ 27 h 64"/>
                  <a:gd name="T8" fmla="*/ 16 w 30"/>
                  <a:gd name="T9" fmla="*/ 10 h 64"/>
                  <a:gd name="T10" fmla="*/ 20 w 30"/>
                  <a:gd name="T11" fmla="*/ 4 h 64"/>
                  <a:gd name="T12" fmla="*/ 19 w 30"/>
                  <a:gd name="T13" fmla="*/ 3 h 64"/>
                  <a:gd name="T14" fmla="*/ 19 w 30"/>
                  <a:gd name="T15" fmla="*/ 3 h 64"/>
                  <a:gd name="T16" fmla="*/ 30 w 30"/>
                  <a:gd name="T17" fmla="*/ 13 h 64"/>
                  <a:gd name="T18" fmla="*/ 29 w 30"/>
                  <a:gd name="T19" fmla="*/ 57 h 64"/>
                  <a:gd name="T20" fmla="*/ 27 w 30"/>
                  <a:gd name="T21" fmla="*/ 60 h 64"/>
                  <a:gd name="T22" fmla="*/ 17 w 30"/>
                  <a:gd name="T23" fmla="*/ 63 h 64"/>
                  <a:gd name="T24" fmla="*/ 3 w 30"/>
                  <a:gd name="T25" fmla="*/ 58 h 64"/>
                  <a:gd name="T26" fmla="*/ 1 w 30"/>
                  <a:gd name="T27" fmla="*/ 54 h 64"/>
                  <a:gd name="T28" fmla="*/ 0 w 30"/>
                  <a:gd name="T29" fmla="*/ 21 h 64"/>
                  <a:gd name="T30" fmla="*/ 4 w 30"/>
                  <a:gd name="T31" fmla="*/ 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 h="64">
                    <a:moveTo>
                      <a:pt x="4" y="3"/>
                    </a:moveTo>
                    <a:cubicBezTo>
                      <a:pt x="5" y="0"/>
                      <a:pt x="8" y="0"/>
                      <a:pt x="10" y="0"/>
                    </a:cubicBezTo>
                    <a:cubicBezTo>
                      <a:pt x="8" y="2"/>
                      <a:pt x="5" y="7"/>
                      <a:pt x="5" y="14"/>
                    </a:cubicBezTo>
                    <a:cubicBezTo>
                      <a:pt x="5" y="18"/>
                      <a:pt x="7" y="27"/>
                      <a:pt x="7" y="27"/>
                    </a:cubicBezTo>
                    <a:cubicBezTo>
                      <a:pt x="7" y="27"/>
                      <a:pt x="14" y="12"/>
                      <a:pt x="16" y="10"/>
                    </a:cubicBezTo>
                    <a:cubicBezTo>
                      <a:pt x="20" y="6"/>
                      <a:pt x="20" y="4"/>
                      <a:pt x="20" y="4"/>
                    </a:cubicBezTo>
                    <a:cubicBezTo>
                      <a:pt x="19" y="3"/>
                      <a:pt x="19" y="3"/>
                      <a:pt x="19" y="3"/>
                    </a:cubicBezTo>
                    <a:cubicBezTo>
                      <a:pt x="19" y="3"/>
                      <a:pt x="19" y="3"/>
                      <a:pt x="19" y="3"/>
                    </a:cubicBezTo>
                    <a:cubicBezTo>
                      <a:pt x="19" y="3"/>
                      <a:pt x="30" y="10"/>
                      <a:pt x="30" y="13"/>
                    </a:cubicBezTo>
                    <a:cubicBezTo>
                      <a:pt x="29" y="57"/>
                      <a:pt x="29" y="57"/>
                      <a:pt x="29" y="57"/>
                    </a:cubicBezTo>
                    <a:cubicBezTo>
                      <a:pt x="29" y="57"/>
                      <a:pt x="29" y="60"/>
                      <a:pt x="27" y="60"/>
                    </a:cubicBezTo>
                    <a:cubicBezTo>
                      <a:pt x="27" y="60"/>
                      <a:pt x="20" y="63"/>
                      <a:pt x="17" y="63"/>
                    </a:cubicBezTo>
                    <a:cubicBezTo>
                      <a:pt x="12" y="64"/>
                      <a:pt x="3" y="58"/>
                      <a:pt x="3" y="58"/>
                    </a:cubicBezTo>
                    <a:cubicBezTo>
                      <a:pt x="1" y="57"/>
                      <a:pt x="1" y="55"/>
                      <a:pt x="1" y="54"/>
                    </a:cubicBezTo>
                    <a:cubicBezTo>
                      <a:pt x="0" y="21"/>
                      <a:pt x="0" y="21"/>
                      <a:pt x="0" y="21"/>
                    </a:cubicBezTo>
                    <a:cubicBezTo>
                      <a:pt x="0" y="11"/>
                      <a:pt x="2" y="7"/>
                      <a:pt x="4" y="3"/>
                    </a:cubicBezTo>
                    <a:close/>
                  </a:path>
                </a:pathLst>
              </a:custGeom>
              <a:solidFill>
                <a:srgbClr val="28282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288" name="Freeform 987"/>
              <p:cNvSpPr/>
              <p:nvPr/>
            </p:nvSpPr>
            <p:spPr bwMode="auto">
              <a:xfrm>
                <a:off x="5110" y="3452"/>
                <a:ext cx="30" cy="64"/>
              </a:xfrm>
              <a:custGeom>
                <a:avLst/>
                <a:gdLst>
                  <a:gd name="T0" fmla="*/ 4 w 30"/>
                  <a:gd name="T1" fmla="*/ 3 h 64"/>
                  <a:gd name="T2" fmla="*/ 10 w 30"/>
                  <a:gd name="T3" fmla="*/ 0 h 64"/>
                  <a:gd name="T4" fmla="*/ 5 w 30"/>
                  <a:gd name="T5" fmla="*/ 14 h 64"/>
                  <a:gd name="T6" fmla="*/ 7 w 30"/>
                  <a:gd name="T7" fmla="*/ 26 h 64"/>
                  <a:gd name="T8" fmla="*/ 16 w 30"/>
                  <a:gd name="T9" fmla="*/ 10 h 64"/>
                  <a:gd name="T10" fmla="*/ 20 w 30"/>
                  <a:gd name="T11" fmla="*/ 4 h 64"/>
                  <a:gd name="T12" fmla="*/ 19 w 30"/>
                  <a:gd name="T13" fmla="*/ 3 h 64"/>
                  <a:gd name="T14" fmla="*/ 19 w 30"/>
                  <a:gd name="T15" fmla="*/ 3 h 64"/>
                  <a:gd name="T16" fmla="*/ 30 w 30"/>
                  <a:gd name="T17" fmla="*/ 12 h 64"/>
                  <a:gd name="T18" fmla="*/ 29 w 30"/>
                  <a:gd name="T19" fmla="*/ 57 h 64"/>
                  <a:gd name="T20" fmla="*/ 27 w 30"/>
                  <a:gd name="T21" fmla="*/ 60 h 64"/>
                  <a:gd name="T22" fmla="*/ 17 w 30"/>
                  <a:gd name="T23" fmla="*/ 63 h 64"/>
                  <a:gd name="T24" fmla="*/ 3 w 30"/>
                  <a:gd name="T25" fmla="*/ 58 h 64"/>
                  <a:gd name="T26" fmla="*/ 1 w 30"/>
                  <a:gd name="T27" fmla="*/ 54 h 64"/>
                  <a:gd name="T28" fmla="*/ 0 w 30"/>
                  <a:gd name="T29" fmla="*/ 21 h 64"/>
                  <a:gd name="T30" fmla="*/ 4 w 30"/>
                  <a:gd name="T31" fmla="*/ 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 h="64">
                    <a:moveTo>
                      <a:pt x="4" y="3"/>
                    </a:moveTo>
                    <a:cubicBezTo>
                      <a:pt x="5" y="0"/>
                      <a:pt x="8" y="0"/>
                      <a:pt x="10" y="0"/>
                    </a:cubicBezTo>
                    <a:cubicBezTo>
                      <a:pt x="8" y="2"/>
                      <a:pt x="5" y="7"/>
                      <a:pt x="5" y="14"/>
                    </a:cubicBezTo>
                    <a:cubicBezTo>
                      <a:pt x="5" y="18"/>
                      <a:pt x="7" y="26"/>
                      <a:pt x="7" y="26"/>
                    </a:cubicBezTo>
                    <a:cubicBezTo>
                      <a:pt x="7" y="26"/>
                      <a:pt x="14" y="12"/>
                      <a:pt x="16" y="10"/>
                    </a:cubicBezTo>
                    <a:cubicBezTo>
                      <a:pt x="20" y="6"/>
                      <a:pt x="20" y="4"/>
                      <a:pt x="20" y="4"/>
                    </a:cubicBezTo>
                    <a:cubicBezTo>
                      <a:pt x="19" y="3"/>
                      <a:pt x="19" y="3"/>
                      <a:pt x="19" y="3"/>
                    </a:cubicBezTo>
                    <a:cubicBezTo>
                      <a:pt x="19" y="3"/>
                      <a:pt x="19" y="3"/>
                      <a:pt x="19" y="3"/>
                    </a:cubicBezTo>
                    <a:cubicBezTo>
                      <a:pt x="19" y="3"/>
                      <a:pt x="30" y="10"/>
                      <a:pt x="30" y="12"/>
                    </a:cubicBezTo>
                    <a:cubicBezTo>
                      <a:pt x="29" y="57"/>
                      <a:pt x="29" y="57"/>
                      <a:pt x="29" y="57"/>
                    </a:cubicBezTo>
                    <a:cubicBezTo>
                      <a:pt x="29" y="57"/>
                      <a:pt x="29" y="60"/>
                      <a:pt x="27" y="60"/>
                    </a:cubicBezTo>
                    <a:cubicBezTo>
                      <a:pt x="27" y="60"/>
                      <a:pt x="20" y="63"/>
                      <a:pt x="17" y="63"/>
                    </a:cubicBezTo>
                    <a:cubicBezTo>
                      <a:pt x="12" y="64"/>
                      <a:pt x="3" y="58"/>
                      <a:pt x="3" y="58"/>
                    </a:cubicBezTo>
                    <a:cubicBezTo>
                      <a:pt x="1" y="57"/>
                      <a:pt x="1" y="55"/>
                      <a:pt x="1" y="54"/>
                    </a:cubicBezTo>
                    <a:cubicBezTo>
                      <a:pt x="0" y="21"/>
                      <a:pt x="0" y="21"/>
                      <a:pt x="0" y="21"/>
                    </a:cubicBezTo>
                    <a:cubicBezTo>
                      <a:pt x="0" y="11"/>
                      <a:pt x="2" y="7"/>
                      <a:pt x="4" y="3"/>
                    </a:cubicBezTo>
                    <a:close/>
                  </a:path>
                </a:pathLst>
              </a:custGeom>
              <a:solidFill>
                <a:srgbClr val="28282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289" name="Freeform 988"/>
              <p:cNvSpPr/>
              <p:nvPr/>
            </p:nvSpPr>
            <p:spPr bwMode="auto">
              <a:xfrm>
                <a:off x="5119" y="3443"/>
                <a:ext cx="10" cy="19"/>
              </a:xfrm>
              <a:custGeom>
                <a:avLst/>
                <a:gdLst>
                  <a:gd name="T0" fmla="*/ 0 w 10"/>
                  <a:gd name="T1" fmla="*/ 15 h 19"/>
                  <a:gd name="T2" fmla="*/ 10 w 10"/>
                  <a:gd name="T3" fmla="*/ 11 h 19"/>
                  <a:gd name="T4" fmla="*/ 10 w 10"/>
                  <a:gd name="T5" fmla="*/ 0 h 19"/>
                  <a:gd name="T6" fmla="*/ 0 w 10"/>
                  <a:gd name="T7" fmla="*/ 4 h 19"/>
                  <a:gd name="T8" fmla="*/ 0 w 10"/>
                  <a:gd name="T9" fmla="*/ 15 h 19"/>
                </a:gdLst>
                <a:ahLst/>
                <a:cxnLst>
                  <a:cxn ang="0">
                    <a:pos x="T0" y="T1"/>
                  </a:cxn>
                  <a:cxn ang="0">
                    <a:pos x="T2" y="T3"/>
                  </a:cxn>
                  <a:cxn ang="0">
                    <a:pos x="T4" y="T5"/>
                  </a:cxn>
                  <a:cxn ang="0">
                    <a:pos x="T6" y="T7"/>
                  </a:cxn>
                  <a:cxn ang="0">
                    <a:pos x="T8" y="T9"/>
                  </a:cxn>
                </a:cxnLst>
                <a:rect l="0" t="0" r="r" b="b"/>
                <a:pathLst>
                  <a:path w="10" h="19">
                    <a:moveTo>
                      <a:pt x="0" y="15"/>
                    </a:moveTo>
                    <a:cubicBezTo>
                      <a:pt x="4" y="19"/>
                      <a:pt x="7" y="14"/>
                      <a:pt x="10" y="11"/>
                    </a:cubicBezTo>
                    <a:cubicBezTo>
                      <a:pt x="10" y="0"/>
                      <a:pt x="10" y="0"/>
                      <a:pt x="10" y="0"/>
                    </a:cubicBezTo>
                    <a:cubicBezTo>
                      <a:pt x="0" y="4"/>
                      <a:pt x="0" y="4"/>
                      <a:pt x="0" y="4"/>
                    </a:cubicBezTo>
                    <a:lnTo>
                      <a:pt x="0" y="15"/>
                    </a:lnTo>
                    <a:close/>
                  </a:path>
                </a:pathLst>
              </a:custGeom>
              <a:solidFill>
                <a:srgbClr val="E8C5A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290" name="Freeform 989"/>
              <p:cNvSpPr/>
              <p:nvPr/>
            </p:nvSpPr>
            <p:spPr bwMode="auto">
              <a:xfrm>
                <a:off x="5122" y="3437"/>
                <a:ext cx="5" cy="8"/>
              </a:xfrm>
              <a:custGeom>
                <a:avLst/>
                <a:gdLst>
                  <a:gd name="T0" fmla="*/ 3 w 5"/>
                  <a:gd name="T1" fmla="*/ 0 h 8"/>
                  <a:gd name="T2" fmla="*/ 0 w 5"/>
                  <a:gd name="T3" fmla="*/ 3 h 8"/>
                  <a:gd name="T4" fmla="*/ 0 w 5"/>
                  <a:gd name="T5" fmla="*/ 7 h 8"/>
                  <a:gd name="T6" fmla="*/ 1 w 5"/>
                  <a:gd name="T7" fmla="*/ 8 h 8"/>
                  <a:gd name="T8" fmla="*/ 4 w 5"/>
                  <a:gd name="T9" fmla="*/ 6 h 8"/>
                  <a:gd name="T10" fmla="*/ 5 w 5"/>
                  <a:gd name="T11" fmla="*/ 4 h 8"/>
                  <a:gd name="T12" fmla="*/ 3 w 5"/>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5" h="8">
                    <a:moveTo>
                      <a:pt x="3" y="0"/>
                    </a:moveTo>
                    <a:cubicBezTo>
                      <a:pt x="1" y="0"/>
                      <a:pt x="0" y="3"/>
                      <a:pt x="0" y="3"/>
                    </a:cubicBezTo>
                    <a:cubicBezTo>
                      <a:pt x="0" y="7"/>
                      <a:pt x="0" y="7"/>
                      <a:pt x="0" y="7"/>
                    </a:cubicBezTo>
                    <a:cubicBezTo>
                      <a:pt x="0" y="7"/>
                      <a:pt x="1" y="8"/>
                      <a:pt x="1" y="8"/>
                    </a:cubicBezTo>
                    <a:cubicBezTo>
                      <a:pt x="3" y="8"/>
                      <a:pt x="3" y="7"/>
                      <a:pt x="4" y="6"/>
                    </a:cubicBezTo>
                    <a:cubicBezTo>
                      <a:pt x="5" y="4"/>
                      <a:pt x="5" y="4"/>
                      <a:pt x="5" y="4"/>
                    </a:cubicBezTo>
                    <a:cubicBezTo>
                      <a:pt x="5" y="3"/>
                      <a:pt x="5" y="0"/>
                      <a:pt x="3" y="0"/>
                    </a:cubicBezTo>
                    <a:close/>
                  </a:path>
                </a:pathLst>
              </a:custGeom>
              <a:solidFill>
                <a:srgbClr val="FFE8D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291" name="Freeform 990"/>
              <p:cNvSpPr/>
              <p:nvPr/>
            </p:nvSpPr>
            <p:spPr bwMode="auto">
              <a:xfrm>
                <a:off x="5116" y="3478"/>
                <a:ext cx="1" cy="34"/>
              </a:xfrm>
              <a:custGeom>
                <a:avLst/>
                <a:gdLst>
                  <a:gd name="T0" fmla="*/ 0 w 1"/>
                  <a:gd name="T1" fmla="*/ 34 h 34"/>
                  <a:gd name="T2" fmla="*/ 0 w 1"/>
                  <a:gd name="T3" fmla="*/ 1 h 34"/>
                  <a:gd name="T4" fmla="*/ 1 w 1"/>
                  <a:gd name="T5" fmla="*/ 0 h 34"/>
                  <a:gd name="T6" fmla="*/ 1 w 1"/>
                  <a:gd name="T7" fmla="*/ 34 h 34"/>
                  <a:gd name="T8" fmla="*/ 0 w 1"/>
                  <a:gd name="T9" fmla="*/ 34 h 34"/>
                </a:gdLst>
                <a:ahLst/>
                <a:cxnLst>
                  <a:cxn ang="0">
                    <a:pos x="T0" y="T1"/>
                  </a:cxn>
                  <a:cxn ang="0">
                    <a:pos x="T2" y="T3"/>
                  </a:cxn>
                  <a:cxn ang="0">
                    <a:pos x="T4" y="T5"/>
                  </a:cxn>
                  <a:cxn ang="0">
                    <a:pos x="T6" y="T7"/>
                  </a:cxn>
                  <a:cxn ang="0">
                    <a:pos x="T8" y="T9"/>
                  </a:cxn>
                </a:cxnLst>
                <a:rect l="0" t="0" r="r" b="b"/>
                <a:pathLst>
                  <a:path w="1" h="34">
                    <a:moveTo>
                      <a:pt x="0" y="34"/>
                    </a:moveTo>
                    <a:cubicBezTo>
                      <a:pt x="0" y="1"/>
                      <a:pt x="0" y="1"/>
                      <a:pt x="0" y="1"/>
                    </a:cubicBezTo>
                    <a:cubicBezTo>
                      <a:pt x="0" y="1"/>
                      <a:pt x="1" y="1"/>
                      <a:pt x="1" y="0"/>
                    </a:cubicBezTo>
                    <a:cubicBezTo>
                      <a:pt x="1" y="34"/>
                      <a:pt x="1" y="34"/>
                      <a:pt x="1" y="34"/>
                    </a:cubicBezTo>
                    <a:lnTo>
                      <a:pt x="0" y="34"/>
                    </a:lnTo>
                    <a:close/>
                  </a:path>
                </a:pathLst>
              </a:custGeom>
              <a:solidFill>
                <a:srgbClr val="38373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292" name="Freeform 991"/>
              <p:cNvSpPr/>
              <p:nvPr/>
            </p:nvSpPr>
            <p:spPr bwMode="auto">
              <a:xfrm>
                <a:off x="5116" y="3459"/>
                <a:ext cx="6" cy="19"/>
              </a:xfrm>
              <a:custGeom>
                <a:avLst/>
                <a:gdLst>
                  <a:gd name="T0" fmla="*/ 3 w 6"/>
                  <a:gd name="T1" fmla="*/ 6 h 19"/>
                  <a:gd name="T2" fmla="*/ 3 w 6"/>
                  <a:gd name="T3" fmla="*/ 5 h 19"/>
                  <a:gd name="T4" fmla="*/ 3 w 6"/>
                  <a:gd name="T5" fmla="*/ 3 h 19"/>
                  <a:gd name="T6" fmla="*/ 5 w 6"/>
                  <a:gd name="T7" fmla="*/ 0 h 19"/>
                  <a:gd name="T8" fmla="*/ 6 w 6"/>
                  <a:gd name="T9" fmla="*/ 0 h 19"/>
                  <a:gd name="T10" fmla="*/ 6 w 6"/>
                  <a:gd name="T11" fmla="*/ 4 h 19"/>
                  <a:gd name="T12" fmla="*/ 5 w 6"/>
                  <a:gd name="T13" fmla="*/ 5 h 19"/>
                  <a:gd name="T14" fmla="*/ 4 w 6"/>
                  <a:gd name="T15" fmla="*/ 6 h 19"/>
                  <a:gd name="T16" fmla="*/ 3 w 6"/>
                  <a:gd name="T17" fmla="*/ 16 h 19"/>
                  <a:gd name="T18" fmla="*/ 1 w 6"/>
                  <a:gd name="T19" fmla="*/ 19 h 19"/>
                  <a:gd name="T20" fmla="*/ 0 w 6"/>
                  <a:gd name="T21" fmla="*/ 15 h 19"/>
                  <a:gd name="T22" fmla="*/ 3 w 6"/>
                  <a:gd name="T23" fmla="*/ 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 h="19">
                    <a:moveTo>
                      <a:pt x="3" y="6"/>
                    </a:moveTo>
                    <a:cubicBezTo>
                      <a:pt x="3" y="5"/>
                      <a:pt x="3" y="5"/>
                      <a:pt x="3" y="5"/>
                    </a:cubicBezTo>
                    <a:cubicBezTo>
                      <a:pt x="3" y="3"/>
                      <a:pt x="3" y="3"/>
                      <a:pt x="3" y="3"/>
                    </a:cubicBezTo>
                    <a:cubicBezTo>
                      <a:pt x="5" y="0"/>
                      <a:pt x="5" y="0"/>
                      <a:pt x="5" y="0"/>
                    </a:cubicBezTo>
                    <a:cubicBezTo>
                      <a:pt x="6" y="0"/>
                      <a:pt x="6" y="0"/>
                      <a:pt x="6" y="0"/>
                    </a:cubicBezTo>
                    <a:cubicBezTo>
                      <a:pt x="6" y="4"/>
                      <a:pt x="6" y="4"/>
                      <a:pt x="6" y="4"/>
                    </a:cubicBezTo>
                    <a:cubicBezTo>
                      <a:pt x="5" y="5"/>
                      <a:pt x="5" y="5"/>
                      <a:pt x="5" y="5"/>
                    </a:cubicBezTo>
                    <a:cubicBezTo>
                      <a:pt x="4" y="5"/>
                      <a:pt x="4" y="6"/>
                      <a:pt x="4" y="6"/>
                    </a:cubicBezTo>
                    <a:cubicBezTo>
                      <a:pt x="3" y="16"/>
                      <a:pt x="3" y="16"/>
                      <a:pt x="3" y="16"/>
                    </a:cubicBezTo>
                    <a:cubicBezTo>
                      <a:pt x="1" y="19"/>
                      <a:pt x="1" y="19"/>
                      <a:pt x="1" y="19"/>
                    </a:cubicBezTo>
                    <a:cubicBezTo>
                      <a:pt x="0" y="15"/>
                      <a:pt x="0" y="15"/>
                      <a:pt x="0" y="15"/>
                    </a:cubicBezTo>
                    <a:lnTo>
                      <a:pt x="3" y="6"/>
                    </a:lnTo>
                    <a:close/>
                  </a:path>
                </a:pathLst>
              </a:custGeom>
              <a:solidFill>
                <a:srgbClr val="160B0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293" name="Freeform 992"/>
              <p:cNvSpPr/>
              <p:nvPr/>
            </p:nvSpPr>
            <p:spPr bwMode="auto">
              <a:xfrm>
                <a:off x="5112" y="3453"/>
                <a:ext cx="6" cy="26"/>
              </a:xfrm>
              <a:custGeom>
                <a:avLst/>
                <a:gdLst>
                  <a:gd name="T0" fmla="*/ 6 w 6"/>
                  <a:gd name="T1" fmla="*/ 1 h 26"/>
                  <a:gd name="T2" fmla="*/ 5 w 6"/>
                  <a:gd name="T3" fmla="*/ 0 h 26"/>
                  <a:gd name="T4" fmla="*/ 4 w 6"/>
                  <a:gd name="T5" fmla="*/ 0 h 26"/>
                  <a:gd name="T6" fmla="*/ 3 w 6"/>
                  <a:gd name="T7" fmla="*/ 2 h 26"/>
                  <a:gd name="T8" fmla="*/ 0 w 6"/>
                  <a:gd name="T9" fmla="*/ 8 h 26"/>
                  <a:gd name="T10" fmla="*/ 1 w 6"/>
                  <a:gd name="T11" fmla="*/ 10 h 26"/>
                  <a:gd name="T12" fmla="*/ 2 w 6"/>
                  <a:gd name="T13" fmla="*/ 12 h 26"/>
                  <a:gd name="T14" fmla="*/ 1 w 6"/>
                  <a:gd name="T15" fmla="*/ 14 h 26"/>
                  <a:gd name="T16" fmla="*/ 0 w 6"/>
                  <a:gd name="T17" fmla="*/ 17 h 26"/>
                  <a:gd name="T18" fmla="*/ 5 w 6"/>
                  <a:gd name="T19" fmla="*/ 26 h 26"/>
                  <a:gd name="T20" fmla="*/ 4 w 6"/>
                  <a:gd name="T21" fmla="*/ 16 h 26"/>
                  <a:gd name="T22" fmla="*/ 6 w 6"/>
                  <a:gd name="T23" fmla="*/ 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 h="26">
                    <a:moveTo>
                      <a:pt x="6" y="1"/>
                    </a:moveTo>
                    <a:cubicBezTo>
                      <a:pt x="5" y="0"/>
                      <a:pt x="5" y="0"/>
                      <a:pt x="5" y="0"/>
                    </a:cubicBezTo>
                    <a:cubicBezTo>
                      <a:pt x="4" y="0"/>
                      <a:pt x="4" y="0"/>
                      <a:pt x="4" y="0"/>
                    </a:cubicBezTo>
                    <a:cubicBezTo>
                      <a:pt x="4" y="1"/>
                      <a:pt x="3" y="2"/>
                      <a:pt x="3" y="2"/>
                    </a:cubicBezTo>
                    <a:cubicBezTo>
                      <a:pt x="0" y="8"/>
                      <a:pt x="0" y="8"/>
                      <a:pt x="0" y="8"/>
                    </a:cubicBezTo>
                    <a:cubicBezTo>
                      <a:pt x="0" y="9"/>
                      <a:pt x="0" y="10"/>
                      <a:pt x="1" y="10"/>
                    </a:cubicBezTo>
                    <a:cubicBezTo>
                      <a:pt x="2" y="12"/>
                      <a:pt x="2" y="12"/>
                      <a:pt x="2" y="12"/>
                    </a:cubicBezTo>
                    <a:cubicBezTo>
                      <a:pt x="1" y="14"/>
                      <a:pt x="1" y="14"/>
                      <a:pt x="1" y="14"/>
                    </a:cubicBezTo>
                    <a:cubicBezTo>
                      <a:pt x="0" y="15"/>
                      <a:pt x="0" y="16"/>
                      <a:pt x="0" y="17"/>
                    </a:cubicBezTo>
                    <a:cubicBezTo>
                      <a:pt x="5" y="26"/>
                      <a:pt x="5" y="26"/>
                      <a:pt x="5" y="26"/>
                    </a:cubicBezTo>
                    <a:cubicBezTo>
                      <a:pt x="5" y="26"/>
                      <a:pt x="4" y="19"/>
                      <a:pt x="4" y="16"/>
                    </a:cubicBezTo>
                    <a:cubicBezTo>
                      <a:pt x="4" y="7"/>
                      <a:pt x="6" y="1"/>
                      <a:pt x="6" y="1"/>
                    </a:cubicBezTo>
                    <a:close/>
                  </a:path>
                </a:pathLst>
              </a:custGeom>
              <a:solidFill>
                <a:srgbClr val="7A797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294" name="Freeform 993"/>
              <p:cNvSpPr/>
              <p:nvPr/>
            </p:nvSpPr>
            <p:spPr bwMode="auto">
              <a:xfrm>
                <a:off x="5118" y="3452"/>
                <a:ext cx="3" cy="11"/>
              </a:xfrm>
              <a:custGeom>
                <a:avLst/>
                <a:gdLst>
                  <a:gd name="T0" fmla="*/ 3 w 3"/>
                  <a:gd name="T1" fmla="*/ 7 h 11"/>
                  <a:gd name="T2" fmla="*/ 2 w 3"/>
                  <a:gd name="T3" fmla="*/ 8 h 11"/>
                  <a:gd name="T4" fmla="*/ 1 w 3"/>
                  <a:gd name="T5" fmla="*/ 11 h 11"/>
                  <a:gd name="T6" fmla="*/ 0 w 3"/>
                  <a:gd name="T7" fmla="*/ 10 h 11"/>
                  <a:gd name="T8" fmla="*/ 0 w 3"/>
                  <a:gd name="T9" fmla="*/ 4 h 11"/>
                  <a:gd name="T10" fmla="*/ 1 w 3"/>
                  <a:gd name="T11" fmla="*/ 0 h 11"/>
                  <a:gd name="T12" fmla="*/ 1 w 3"/>
                  <a:gd name="T13" fmla="*/ 2 h 11"/>
                  <a:gd name="T14" fmla="*/ 3 w 3"/>
                  <a:gd name="T15" fmla="*/ 7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11">
                    <a:moveTo>
                      <a:pt x="3" y="7"/>
                    </a:moveTo>
                    <a:cubicBezTo>
                      <a:pt x="3" y="7"/>
                      <a:pt x="3" y="8"/>
                      <a:pt x="2" y="8"/>
                    </a:cubicBezTo>
                    <a:cubicBezTo>
                      <a:pt x="1" y="11"/>
                      <a:pt x="1" y="11"/>
                      <a:pt x="1" y="11"/>
                    </a:cubicBezTo>
                    <a:cubicBezTo>
                      <a:pt x="0" y="11"/>
                      <a:pt x="0" y="11"/>
                      <a:pt x="0" y="10"/>
                    </a:cubicBezTo>
                    <a:cubicBezTo>
                      <a:pt x="0" y="4"/>
                      <a:pt x="0" y="4"/>
                      <a:pt x="0" y="4"/>
                    </a:cubicBezTo>
                    <a:cubicBezTo>
                      <a:pt x="0" y="0"/>
                      <a:pt x="1" y="0"/>
                      <a:pt x="1" y="0"/>
                    </a:cubicBezTo>
                    <a:cubicBezTo>
                      <a:pt x="1" y="0"/>
                      <a:pt x="1" y="1"/>
                      <a:pt x="1" y="2"/>
                    </a:cubicBezTo>
                    <a:cubicBezTo>
                      <a:pt x="1" y="3"/>
                      <a:pt x="1" y="5"/>
                      <a:pt x="3" y="7"/>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295" name="Freeform 994"/>
              <p:cNvSpPr/>
              <p:nvPr/>
            </p:nvSpPr>
            <p:spPr bwMode="auto">
              <a:xfrm>
                <a:off x="5121" y="3452"/>
                <a:ext cx="10" cy="13"/>
              </a:xfrm>
              <a:custGeom>
                <a:avLst/>
                <a:gdLst>
                  <a:gd name="T0" fmla="*/ 8 w 10"/>
                  <a:gd name="T1" fmla="*/ 0 h 13"/>
                  <a:gd name="T2" fmla="*/ 7 w 10"/>
                  <a:gd name="T3" fmla="*/ 1 h 13"/>
                  <a:gd name="T4" fmla="*/ 0 w 10"/>
                  <a:gd name="T5" fmla="*/ 7 h 13"/>
                  <a:gd name="T6" fmla="*/ 0 w 10"/>
                  <a:gd name="T7" fmla="*/ 8 h 13"/>
                  <a:gd name="T8" fmla="*/ 1 w 10"/>
                  <a:gd name="T9" fmla="*/ 12 h 13"/>
                  <a:gd name="T10" fmla="*/ 2 w 10"/>
                  <a:gd name="T11" fmla="*/ 13 h 13"/>
                  <a:gd name="T12" fmla="*/ 7 w 10"/>
                  <a:gd name="T13" fmla="*/ 8 h 13"/>
                  <a:gd name="T14" fmla="*/ 9 w 10"/>
                  <a:gd name="T15" fmla="*/ 2 h 13"/>
                  <a:gd name="T16" fmla="*/ 8 w 10"/>
                  <a:gd name="T17"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13">
                    <a:moveTo>
                      <a:pt x="8" y="0"/>
                    </a:moveTo>
                    <a:cubicBezTo>
                      <a:pt x="8" y="0"/>
                      <a:pt x="8" y="0"/>
                      <a:pt x="7" y="1"/>
                    </a:cubicBezTo>
                    <a:cubicBezTo>
                      <a:pt x="6" y="5"/>
                      <a:pt x="0" y="7"/>
                      <a:pt x="0" y="7"/>
                    </a:cubicBezTo>
                    <a:cubicBezTo>
                      <a:pt x="0" y="7"/>
                      <a:pt x="0" y="7"/>
                      <a:pt x="0" y="8"/>
                    </a:cubicBezTo>
                    <a:cubicBezTo>
                      <a:pt x="1" y="12"/>
                      <a:pt x="1" y="12"/>
                      <a:pt x="1" y="12"/>
                    </a:cubicBezTo>
                    <a:cubicBezTo>
                      <a:pt x="1" y="13"/>
                      <a:pt x="1" y="13"/>
                      <a:pt x="2" y="13"/>
                    </a:cubicBezTo>
                    <a:cubicBezTo>
                      <a:pt x="2" y="13"/>
                      <a:pt x="6" y="9"/>
                      <a:pt x="7" y="8"/>
                    </a:cubicBezTo>
                    <a:cubicBezTo>
                      <a:pt x="9" y="5"/>
                      <a:pt x="10" y="5"/>
                      <a:pt x="9" y="2"/>
                    </a:cubicBezTo>
                    <a:cubicBezTo>
                      <a:pt x="8" y="0"/>
                      <a:pt x="8" y="0"/>
                      <a:pt x="8"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296" name="Freeform 995"/>
              <p:cNvSpPr/>
              <p:nvPr/>
            </p:nvSpPr>
            <p:spPr bwMode="auto">
              <a:xfrm>
                <a:off x="5116" y="3454"/>
                <a:ext cx="16" cy="25"/>
              </a:xfrm>
              <a:custGeom>
                <a:avLst/>
                <a:gdLst>
                  <a:gd name="T0" fmla="*/ 14 w 16"/>
                  <a:gd name="T1" fmla="*/ 0 h 25"/>
                  <a:gd name="T2" fmla="*/ 15 w 16"/>
                  <a:gd name="T3" fmla="*/ 2 h 25"/>
                  <a:gd name="T4" fmla="*/ 16 w 16"/>
                  <a:gd name="T5" fmla="*/ 2 h 25"/>
                  <a:gd name="T6" fmla="*/ 16 w 16"/>
                  <a:gd name="T7" fmla="*/ 4 h 25"/>
                  <a:gd name="T8" fmla="*/ 13 w 16"/>
                  <a:gd name="T9" fmla="*/ 10 h 25"/>
                  <a:gd name="T10" fmla="*/ 11 w 16"/>
                  <a:gd name="T11" fmla="*/ 12 h 25"/>
                  <a:gd name="T12" fmla="*/ 8 w 16"/>
                  <a:gd name="T13" fmla="*/ 13 h 25"/>
                  <a:gd name="T14" fmla="*/ 9 w 16"/>
                  <a:gd name="T15" fmla="*/ 15 h 25"/>
                  <a:gd name="T16" fmla="*/ 9 w 16"/>
                  <a:gd name="T17" fmla="*/ 17 h 25"/>
                  <a:gd name="T18" fmla="*/ 0 w 16"/>
                  <a:gd name="T19" fmla="*/ 25 h 25"/>
                  <a:gd name="T20" fmla="*/ 7 w 16"/>
                  <a:gd name="T21" fmla="*/ 11 h 25"/>
                  <a:gd name="T22" fmla="*/ 14 w 16"/>
                  <a:gd name="T23"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 h="25">
                    <a:moveTo>
                      <a:pt x="14" y="0"/>
                    </a:moveTo>
                    <a:cubicBezTo>
                      <a:pt x="15" y="2"/>
                      <a:pt x="15" y="2"/>
                      <a:pt x="15" y="2"/>
                    </a:cubicBezTo>
                    <a:cubicBezTo>
                      <a:pt x="16" y="2"/>
                      <a:pt x="16" y="2"/>
                      <a:pt x="16" y="2"/>
                    </a:cubicBezTo>
                    <a:cubicBezTo>
                      <a:pt x="16" y="3"/>
                      <a:pt x="16" y="4"/>
                      <a:pt x="16" y="4"/>
                    </a:cubicBezTo>
                    <a:cubicBezTo>
                      <a:pt x="13" y="10"/>
                      <a:pt x="13" y="10"/>
                      <a:pt x="13" y="10"/>
                    </a:cubicBezTo>
                    <a:cubicBezTo>
                      <a:pt x="13" y="12"/>
                      <a:pt x="12" y="12"/>
                      <a:pt x="11" y="12"/>
                    </a:cubicBezTo>
                    <a:cubicBezTo>
                      <a:pt x="8" y="13"/>
                      <a:pt x="8" y="13"/>
                      <a:pt x="8" y="13"/>
                    </a:cubicBezTo>
                    <a:cubicBezTo>
                      <a:pt x="9" y="15"/>
                      <a:pt x="9" y="15"/>
                      <a:pt x="9" y="15"/>
                    </a:cubicBezTo>
                    <a:cubicBezTo>
                      <a:pt x="10" y="16"/>
                      <a:pt x="9" y="17"/>
                      <a:pt x="9" y="17"/>
                    </a:cubicBezTo>
                    <a:cubicBezTo>
                      <a:pt x="0" y="25"/>
                      <a:pt x="0" y="25"/>
                      <a:pt x="0" y="25"/>
                    </a:cubicBezTo>
                    <a:cubicBezTo>
                      <a:pt x="0" y="25"/>
                      <a:pt x="2" y="19"/>
                      <a:pt x="7" y="11"/>
                    </a:cubicBezTo>
                    <a:cubicBezTo>
                      <a:pt x="9" y="9"/>
                      <a:pt x="14" y="0"/>
                      <a:pt x="14" y="0"/>
                    </a:cubicBezTo>
                    <a:close/>
                  </a:path>
                </a:pathLst>
              </a:custGeom>
              <a:solidFill>
                <a:srgbClr val="7A797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297" name="Freeform 996"/>
              <p:cNvSpPr/>
              <p:nvPr/>
            </p:nvSpPr>
            <p:spPr bwMode="auto">
              <a:xfrm>
                <a:off x="5112" y="3431"/>
                <a:ext cx="17" cy="26"/>
              </a:xfrm>
              <a:custGeom>
                <a:avLst/>
                <a:gdLst>
                  <a:gd name="T0" fmla="*/ 8 w 17"/>
                  <a:gd name="T1" fmla="*/ 0 h 26"/>
                  <a:gd name="T2" fmla="*/ 8 w 17"/>
                  <a:gd name="T3" fmla="*/ 0 h 26"/>
                  <a:gd name="T4" fmla="*/ 17 w 17"/>
                  <a:gd name="T5" fmla="*/ 0 h 26"/>
                  <a:gd name="T6" fmla="*/ 17 w 17"/>
                  <a:gd name="T7" fmla="*/ 16 h 26"/>
                  <a:gd name="T8" fmla="*/ 17 w 17"/>
                  <a:gd name="T9" fmla="*/ 18 h 26"/>
                  <a:gd name="T10" fmla="*/ 15 w 17"/>
                  <a:gd name="T11" fmla="*/ 21 h 26"/>
                  <a:gd name="T12" fmla="*/ 10 w 17"/>
                  <a:gd name="T13" fmla="*/ 24 h 26"/>
                  <a:gd name="T14" fmla="*/ 2 w 17"/>
                  <a:gd name="T15" fmla="*/ 21 h 26"/>
                  <a:gd name="T16" fmla="*/ 1 w 17"/>
                  <a:gd name="T17" fmla="*/ 16 h 26"/>
                  <a:gd name="T18" fmla="*/ 0 w 17"/>
                  <a:gd name="T19" fmla="*/ 7 h 26"/>
                  <a:gd name="T20" fmla="*/ 0 w 17"/>
                  <a:gd name="T21" fmla="*/ 1 h 26"/>
                  <a:gd name="T22" fmla="*/ 8 w 17"/>
                  <a:gd name="T23"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 h="26">
                    <a:moveTo>
                      <a:pt x="8" y="0"/>
                    </a:moveTo>
                    <a:cubicBezTo>
                      <a:pt x="8" y="0"/>
                      <a:pt x="8" y="0"/>
                      <a:pt x="8" y="0"/>
                    </a:cubicBezTo>
                    <a:cubicBezTo>
                      <a:pt x="17" y="0"/>
                      <a:pt x="17" y="0"/>
                      <a:pt x="17" y="0"/>
                    </a:cubicBezTo>
                    <a:cubicBezTo>
                      <a:pt x="17" y="16"/>
                      <a:pt x="17" y="16"/>
                      <a:pt x="17" y="16"/>
                    </a:cubicBezTo>
                    <a:cubicBezTo>
                      <a:pt x="17" y="17"/>
                      <a:pt x="17" y="18"/>
                      <a:pt x="17" y="18"/>
                    </a:cubicBezTo>
                    <a:cubicBezTo>
                      <a:pt x="17" y="19"/>
                      <a:pt x="16" y="20"/>
                      <a:pt x="15" y="21"/>
                    </a:cubicBezTo>
                    <a:cubicBezTo>
                      <a:pt x="15" y="21"/>
                      <a:pt x="13" y="23"/>
                      <a:pt x="10" y="24"/>
                    </a:cubicBezTo>
                    <a:cubicBezTo>
                      <a:pt x="9" y="24"/>
                      <a:pt x="3" y="26"/>
                      <a:pt x="2" y="21"/>
                    </a:cubicBezTo>
                    <a:cubicBezTo>
                      <a:pt x="1" y="19"/>
                      <a:pt x="1" y="17"/>
                      <a:pt x="1" y="16"/>
                    </a:cubicBezTo>
                    <a:cubicBezTo>
                      <a:pt x="0" y="7"/>
                      <a:pt x="0" y="7"/>
                      <a:pt x="0" y="7"/>
                    </a:cubicBezTo>
                    <a:cubicBezTo>
                      <a:pt x="0" y="1"/>
                      <a:pt x="0" y="1"/>
                      <a:pt x="0" y="1"/>
                    </a:cubicBezTo>
                    <a:lnTo>
                      <a:pt x="8" y="0"/>
                    </a:lnTo>
                    <a:close/>
                  </a:path>
                </a:pathLst>
              </a:custGeom>
              <a:solidFill>
                <a:srgbClr val="FFE1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298" name="Freeform 997"/>
              <p:cNvSpPr/>
              <p:nvPr/>
            </p:nvSpPr>
            <p:spPr bwMode="auto">
              <a:xfrm>
                <a:off x="5110" y="3421"/>
                <a:ext cx="28" cy="29"/>
              </a:xfrm>
              <a:custGeom>
                <a:avLst/>
                <a:gdLst>
                  <a:gd name="T0" fmla="*/ 2 w 28"/>
                  <a:gd name="T1" fmla="*/ 7 h 29"/>
                  <a:gd name="T2" fmla="*/ 1 w 28"/>
                  <a:gd name="T3" fmla="*/ 15 h 29"/>
                  <a:gd name="T4" fmla="*/ 2 w 28"/>
                  <a:gd name="T5" fmla="*/ 17 h 29"/>
                  <a:gd name="T6" fmla="*/ 2 w 28"/>
                  <a:gd name="T7" fmla="*/ 14 h 29"/>
                  <a:gd name="T8" fmla="*/ 5 w 28"/>
                  <a:gd name="T9" fmla="*/ 11 h 29"/>
                  <a:gd name="T10" fmla="*/ 13 w 28"/>
                  <a:gd name="T11" fmla="*/ 15 h 29"/>
                  <a:gd name="T12" fmla="*/ 14 w 28"/>
                  <a:gd name="T13" fmla="*/ 20 h 29"/>
                  <a:gd name="T14" fmla="*/ 14 w 28"/>
                  <a:gd name="T15" fmla="*/ 21 h 29"/>
                  <a:gd name="T16" fmla="*/ 15 w 28"/>
                  <a:gd name="T17" fmla="*/ 22 h 29"/>
                  <a:gd name="T18" fmla="*/ 16 w 28"/>
                  <a:gd name="T19" fmla="*/ 21 h 29"/>
                  <a:gd name="T20" fmla="*/ 19 w 28"/>
                  <a:gd name="T21" fmla="*/ 19 h 29"/>
                  <a:gd name="T22" fmla="*/ 19 w 28"/>
                  <a:gd name="T23" fmla="*/ 24 h 29"/>
                  <a:gd name="T24" fmla="*/ 19 w 28"/>
                  <a:gd name="T25" fmla="*/ 29 h 29"/>
                  <a:gd name="T26" fmla="*/ 20 w 28"/>
                  <a:gd name="T27" fmla="*/ 27 h 29"/>
                  <a:gd name="T28" fmla="*/ 23 w 28"/>
                  <a:gd name="T29" fmla="*/ 20 h 29"/>
                  <a:gd name="T30" fmla="*/ 8 w 28"/>
                  <a:gd name="T31" fmla="*/ 4 h 29"/>
                  <a:gd name="T32" fmla="*/ 2 w 28"/>
                  <a:gd name="T33" fmla="*/ 7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 h="29">
                    <a:moveTo>
                      <a:pt x="2" y="7"/>
                    </a:moveTo>
                    <a:cubicBezTo>
                      <a:pt x="0" y="9"/>
                      <a:pt x="1" y="12"/>
                      <a:pt x="1" y="15"/>
                    </a:cubicBezTo>
                    <a:cubicBezTo>
                      <a:pt x="1" y="16"/>
                      <a:pt x="2" y="17"/>
                      <a:pt x="2" y="17"/>
                    </a:cubicBezTo>
                    <a:cubicBezTo>
                      <a:pt x="2" y="17"/>
                      <a:pt x="2" y="15"/>
                      <a:pt x="2" y="14"/>
                    </a:cubicBezTo>
                    <a:cubicBezTo>
                      <a:pt x="2" y="12"/>
                      <a:pt x="4" y="11"/>
                      <a:pt x="5" y="11"/>
                    </a:cubicBezTo>
                    <a:cubicBezTo>
                      <a:pt x="6" y="12"/>
                      <a:pt x="12" y="14"/>
                      <a:pt x="13" y="15"/>
                    </a:cubicBezTo>
                    <a:cubicBezTo>
                      <a:pt x="14" y="16"/>
                      <a:pt x="15" y="18"/>
                      <a:pt x="14" y="20"/>
                    </a:cubicBezTo>
                    <a:cubicBezTo>
                      <a:pt x="14" y="21"/>
                      <a:pt x="14" y="21"/>
                      <a:pt x="14" y="21"/>
                    </a:cubicBezTo>
                    <a:cubicBezTo>
                      <a:pt x="14" y="22"/>
                      <a:pt x="14" y="23"/>
                      <a:pt x="15" y="22"/>
                    </a:cubicBezTo>
                    <a:cubicBezTo>
                      <a:pt x="16" y="22"/>
                      <a:pt x="16" y="22"/>
                      <a:pt x="16" y="21"/>
                    </a:cubicBezTo>
                    <a:cubicBezTo>
                      <a:pt x="16" y="21"/>
                      <a:pt x="17" y="19"/>
                      <a:pt x="19" y="19"/>
                    </a:cubicBezTo>
                    <a:cubicBezTo>
                      <a:pt x="21" y="19"/>
                      <a:pt x="19" y="23"/>
                      <a:pt x="19" y="24"/>
                    </a:cubicBezTo>
                    <a:cubicBezTo>
                      <a:pt x="19" y="29"/>
                      <a:pt x="19" y="29"/>
                      <a:pt x="19" y="29"/>
                    </a:cubicBezTo>
                    <a:cubicBezTo>
                      <a:pt x="19" y="29"/>
                      <a:pt x="19" y="28"/>
                      <a:pt x="20" y="27"/>
                    </a:cubicBezTo>
                    <a:cubicBezTo>
                      <a:pt x="22" y="23"/>
                      <a:pt x="23" y="21"/>
                      <a:pt x="23" y="20"/>
                    </a:cubicBezTo>
                    <a:cubicBezTo>
                      <a:pt x="28" y="9"/>
                      <a:pt x="19" y="0"/>
                      <a:pt x="8" y="4"/>
                    </a:cubicBezTo>
                    <a:cubicBezTo>
                      <a:pt x="6" y="4"/>
                      <a:pt x="2" y="7"/>
                      <a:pt x="2" y="7"/>
                    </a:cubicBezTo>
                    <a:close/>
                  </a:path>
                </a:pathLst>
              </a:custGeom>
              <a:solidFill>
                <a:srgbClr val="68400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299" name="Freeform 998"/>
              <p:cNvSpPr/>
              <p:nvPr/>
            </p:nvSpPr>
            <p:spPr bwMode="auto">
              <a:xfrm>
                <a:off x="5126" y="3440"/>
                <a:ext cx="5" cy="8"/>
              </a:xfrm>
              <a:custGeom>
                <a:avLst/>
                <a:gdLst>
                  <a:gd name="T0" fmla="*/ 3 w 5"/>
                  <a:gd name="T1" fmla="*/ 0 h 8"/>
                  <a:gd name="T2" fmla="*/ 0 w 5"/>
                  <a:gd name="T3" fmla="*/ 2 h 8"/>
                  <a:gd name="T4" fmla="*/ 0 w 5"/>
                  <a:gd name="T5" fmla="*/ 7 h 8"/>
                  <a:gd name="T6" fmla="*/ 1 w 5"/>
                  <a:gd name="T7" fmla="*/ 8 h 8"/>
                  <a:gd name="T8" fmla="*/ 3 w 5"/>
                  <a:gd name="T9" fmla="*/ 6 h 8"/>
                  <a:gd name="T10" fmla="*/ 4 w 5"/>
                  <a:gd name="T11" fmla="*/ 4 h 8"/>
                  <a:gd name="T12" fmla="*/ 3 w 5"/>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5" h="8">
                    <a:moveTo>
                      <a:pt x="3" y="0"/>
                    </a:moveTo>
                    <a:cubicBezTo>
                      <a:pt x="0" y="0"/>
                      <a:pt x="0" y="2"/>
                      <a:pt x="0" y="2"/>
                    </a:cubicBezTo>
                    <a:cubicBezTo>
                      <a:pt x="0" y="7"/>
                      <a:pt x="0" y="7"/>
                      <a:pt x="0" y="7"/>
                    </a:cubicBezTo>
                    <a:cubicBezTo>
                      <a:pt x="0" y="7"/>
                      <a:pt x="0" y="8"/>
                      <a:pt x="1" y="8"/>
                    </a:cubicBezTo>
                    <a:cubicBezTo>
                      <a:pt x="2" y="8"/>
                      <a:pt x="3" y="7"/>
                      <a:pt x="3" y="6"/>
                    </a:cubicBezTo>
                    <a:cubicBezTo>
                      <a:pt x="4" y="4"/>
                      <a:pt x="4" y="4"/>
                      <a:pt x="4" y="4"/>
                    </a:cubicBezTo>
                    <a:cubicBezTo>
                      <a:pt x="5" y="2"/>
                      <a:pt x="5" y="0"/>
                      <a:pt x="3" y="0"/>
                    </a:cubicBezTo>
                    <a:close/>
                  </a:path>
                </a:pathLst>
              </a:custGeom>
              <a:solidFill>
                <a:srgbClr val="FFE8D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300" name="Freeform 999"/>
              <p:cNvSpPr/>
              <p:nvPr/>
            </p:nvSpPr>
            <p:spPr bwMode="auto">
              <a:xfrm>
                <a:off x="5132" y="3512"/>
                <a:ext cx="6" cy="8"/>
              </a:xfrm>
              <a:custGeom>
                <a:avLst/>
                <a:gdLst>
                  <a:gd name="T0" fmla="*/ 6 w 6"/>
                  <a:gd name="T1" fmla="*/ 2 h 8"/>
                  <a:gd name="T2" fmla="*/ 3 w 6"/>
                  <a:gd name="T3" fmla="*/ 5 h 8"/>
                  <a:gd name="T4" fmla="*/ 0 w 6"/>
                  <a:gd name="T5" fmla="*/ 8 h 8"/>
                  <a:gd name="T6" fmla="*/ 0 w 6"/>
                  <a:gd name="T7" fmla="*/ 6 h 8"/>
                  <a:gd name="T8" fmla="*/ 1 w 6"/>
                  <a:gd name="T9" fmla="*/ 3 h 8"/>
                  <a:gd name="T10" fmla="*/ 4 w 6"/>
                  <a:gd name="T11" fmla="*/ 0 h 8"/>
                  <a:gd name="T12" fmla="*/ 6 w 6"/>
                  <a:gd name="T13" fmla="*/ 2 h 8"/>
                </a:gdLst>
                <a:ahLst/>
                <a:cxnLst>
                  <a:cxn ang="0">
                    <a:pos x="T0" y="T1"/>
                  </a:cxn>
                  <a:cxn ang="0">
                    <a:pos x="T2" y="T3"/>
                  </a:cxn>
                  <a:cxn ang="0">
                    <a:pos x="T4" y="T5"/>
                  </a:cxn>
                  <a:cxn ang="0">
                    <a:pos x="T6" y="T7"/>
                  </a:cxn>
                  <a:cxn ang="0">
                    <a:pos x="T8" y="T9"/>
                  </a:cxn>
                  <a:cxn ang="0">
                    <a:pos x="T10" y="T11"/>
                  </a:cxn>
                  <a:cxn ang="0">
                    <a:pos x="T12" y="T13"/>
                  </a:cxn>
                </a:cxnLst>
                <a:rect l="0" t="0" r="r" b="b"/>
                <a:pathLst>
                  <a:path w="6" h="8">
                    <a:moveTo>
                      <a:pt x="6" y="2"/>
                    </a:moveTo>
                    <a:cubicBezTo>
                      <a:pt x="6" y="4"/>
                      <a:pt x="4" y="5"/>
                      <a:pt x="3" y="5"/>
                    </a:cubicBezTo>
                    <a:cubicBezTo>
                      <a:pt x="2" y="5"/>
                      <a:pt x="2" y="8"/>
                      <a:pt x="0" y="8"/>
                    </a:cubicBezTo>
                    <a:cubicBezTo>
                      <a:pt x="0" y="8"/>
                      <a:pt x="0" y="7"/>
                      <a:pt x="0" y="6"/>
                    </a:cubicBezTo>
                    <a:cubicBezTo>
                      <a:pt x="0" y="6"/>
                      <a:pt x="0" y="4"/>
                      <a:pt x="1" y="3"/>
                    </a:cubicBezTo>
                    <a:cubicBezTo>
                      <a:pt x="3" y="0"/>
                      <a:pt x="3" y="0"/>
                      <a:pt x="4" y="0"/>
                    </a:cubicBezTo>
                    <a:cubicBezTo>
                      <a:pt x="6" y="0"/>
                      <a:pt x="6" y="1"/>
                      <a:pt x="6" y="2"/>
                    </a:cubicBezTo>
                    <a:close/>
                  </a:path>
                </a:pathLst>
              </a:custGeom>
              <a:solidFill>
                <a:srgbClr val="FFE8D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301" name="Freeform 1000"/>
              <p:cNvSpPr/>
              <p:nvPr/>
            </p:nvSpPr>
            <p:spPr bwMode="auto">
              <a:xfrm>
                <a:off x="5146" y="353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6D320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302" name="Freeform 1001"/>
              <p:cNvSpPr/>
              <p:nvPr/>
            </p:nvSpPr>
            <p:spPr bwMode="auto">
              <a:xfrm>
                <a:off x="5146" y="3516"/>
                <a:ext cx="7" cy="17"/>
              </a:xfrm>
              <a:custGeom>
                <a:avLst/>
                <a:gdLst>
                  <a:gd name="T0" fmla="*/ 0 w 7"/>
                  <a:gd name="T1" fmla="*/ 16 h 17"/>
                  <a:gd name="T2" fmla="*/ 7 w 7"/>
                  <a:gd name="T3" fmla="*/ 0 h 17"/>
                  <a:gd name="T4" fmla="*/ 7 w 7"/>
                  <a:gd name="T5" fmla="*/ 2 h 17"/>
                  <a:gd name="T6" fmla="*/ 7 w 7"/>
                  <a:gd name="T7" fmla="*/ 3 h 17"/>
                  <a:gd name="T8" fmla="*/ 0 w 7"/>
                  <a:gd name="T9" fmla="*/ 17 h 17"/>
                  <a:gd name="T10" fmla="*/ 0 w 7"/>
                  <a:gd name="T11" fmla="*/ 16 h 17"/>
                </a:gdLst>
                <a:ahLst/>
                <a:cxnLst>
                  <a:cxn ang="0">
                    <a:pos x="T0" y="T1"/>
                  </a:cxn>
                  <a:cxn ang="0">
                    <a:pos x="T2" y="T3"/>
                  </a:cxn>
                  <a:cxn ang="0">
                    <a:pos x="T4" y="T5"/>
                  </a:cxn>
                  <a:cxn ang="0">
                    <a:pos x="T6" y="T7"/>
                  </a:cxn>
                  <a:cxn ang="0">
                    <a:pos x="T8" y="T9"/>
                  </a:cxn>
                  <a:cxn ang="0">
                    <a:pos x="T10" y="T11"/>
                  </a:cxn>
                </a:cxnLst>
                <a:rect l="0" t="0" r="r" b="b"/>
                <a:pathLst>
                  <a:path w="7" h="17">
                    <a:moveTo>
                      <a:pt x="0" y="16"/>
                    </a:moveTo>
                    <a:cubicBezTo>
                      <a:pt x="6" y="8"/>
                      <a:pt x="7" y="1"/>
                      <a:pt x="7" y="0"/>
                    </a:cubicBezTo>
                    <a:cubicBezTo>
                      <a:pt x="7" y="2"/>
                      <a:pt x="7" y="2"/>
                      <a:pt x="7" y="2"/>
                    </a:cubicBezTo>
                    <a:cubicBezTo>
                      <a:pt x="7" y="3"/>
                      <a:pt x="7" y="3"/>
                      <a:pt x="7" y="3"/>
                    </a:cubicBezTo>
                    <a:cubicBezTo>
                      <a:pt x="6" y="5"/>
                      <a:pt x="5" y="11"/>
                      <a:pt x="0" y="17"/>
                    </a:cubicBezTo>
                    <a:lnTo>
                      <a:pt x="0" y="16"/>
                    </a:lnTo>
                    <a:close/>
                  </a:path>
                </a:pathLst>
              </a:custGeom>
              <a:solidFill>
                <a:srgbClr val="6D320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303" name="Freeform 1002"/>
              <p:cNvSpPr/>
              <p:nvPr/>
            </p:nvSpPr>
            <p:spPr bwMode="auto">
              <a:xfrm>
                <a:off x="5132" y="3542"/>
                <a:ext cx="1" cy="1"/>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lnTo>
                      <a:pt x="0" y="1"/>
                    </a:lnTo>
                    <a:lnTo>
                      <a:pt x="1" y="0"/>
                    </a:lnTo>
                    <a:close/>
                  </a:path>
                </a:pathLst>
              </a:custGeom>
              <a:solidFill>
                <a:srgbClr val="6D320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304" name="Freeform 1003"/>
              <p:cNvSpPr/>
              <p:nvPr/>
            </p:nvSpPr>
            <p:spPr bwMode="auto">
              <a:xfrm>
                <a:off x="5116" y="3550"/>
                <a:ext cx="8" cy="5"/>
              </a:xfrm>
              <a:custGeom>
                <a:avLst/>
                <a:gdLst>
                  <a:gd name="T0" fmla="*/ 8 w 8"/>
                  <a:gd name="T1" fmla="*/ 5 h 5"/>
                  <a:gd name="T2" fmla="*/ 1 w 8"/>
                  <a:gd name="T3" fmla="*/ 1 h 5"/>
                  <a:gd name="T4" fmla="*/ 0 w 8"/>
                  <a:gd name="T5" fmla="*/ 0 h 5"/>
                  <a:gd name="T6" fmla="*/ 8 w 8"/>
                  <a:gd name="T7" fmla="*/ 4 h 5"/>
                  <a:gd name="T8" fmla="*/ 8 w 8"/>
                  <a:gd name="T9" fmla="*/ 5 h 5"/>
                </a:gdLst>
                <a:ahLst/>
                <a:cxnLst>
                  <a:cxn ang="0">
                    <a:pos x="T0" y="T1"/>
                  </a:cxn>
                  <a:cxn ang="0">
                    <a:pos x="T2" y="T3"/>
                  </a:cxn>
                  <a:cxn ang="0">
                    <a:pos x="T4" y="T5"/>
                  </a:cxn>
                  <a:cxn ang="0">
                    <a:pos x="T6" y="T7"/>
                  </a:cxn>
                  <a:cxn ang="0">
                    <a:pos x="T8" y="T9"/>
                  </a:cxn>
                </a:cxnLst>
                <a:rect l="0" t="0" r="r" b="b"/>
                <a:pathLst>
                  <a:path w="8" h="5">
                    <a:moveTo>
                      <a:pt x="8" y="5"/>
                    </a:moveTo>
                    <a:cubicBezTo>
                      <a:pt x="1" y="1"/>
                      <a:pt x="1" y="1"/>
                      <a:pt x="1" y="1"/>
                    </a:cubicBezTo>
                    <a:cubicBezTo>
                      <a:pt x="1" y="0"/>
                      <a:pt x="0" y="0"/>
                      <a:pt x="0" y="0"/>
                    </a:cubicBezTo>
                    <a:cubicBezTo>
                      <a:pt x="8" y="4"/>
                      <a:pt x="8" y="4"/>
                      <a:pt x="8" y="4"/>
                    </a:cubicBezTo>
                    <a:cubicBezTo>
                      <a:pt x="8" y="4"/>
                      <a:pt x="8" y="5"/>
                      <a:pt x="8" y="5"/>
                    </a:cubicBezTo>
                    <a:close/>
                  </a:path>
                </a:pathLst>
              </a:custGeom>
              <a:solidFill>
                <a:srgbClr val="72391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305" name="Freeform 1004"/>
              <p:cNvSpPr/>
              <p:nvPr/>
            </p:nvSpPr>
            <p:spPr bwMode="auto">
              <a:xfrm>
                <a:off x="5124" y="3518"/>
                <a:ext cx="29" cy="37"/>
              </a:xfrm>
              <a:custGeom>
                <a:avLst/>
                <a:gdLst>
                  <a:gd name="T0" fmla="*/ 0 w 29"/>
                  <a:gd name="T1" fmla="*/ 15 h 37"/>
                  <a:gd name="T2" fmla="*/ 0 w 29"/>
                  <a:gd name="T3" fmla="*/ 17 h 37"/>
                  <a:gd name="T4" fmla="*/ 0 w 29"/>
                  <a:gd name="T5" fmla="*/ 17 h 37"/>
                  <a:gd name="T6" fmla="*/ 6 w 29"/>
                  <a:gd name="T7" fmla="*/ 24 h 37"/>
                  <a:gd name="T8" fmla="*/ 14 w 29"/>
                  <a:gd name="T9" fmla="*/ 22 h 37"/>
                  <a:gd name="T10" fmla="*/ 20 w 29"/>
                  <a:gd name="T11" fmla="*/ 18 h 37"/>
                  <a:gd name="T12" fmla="*/ 22 w 29"/>
                  <a:gd name="T13" fmla="*/ 15 h 37"/>
                  <a:gd name="T14" fmla="*/ 29 w 29"/>
                  <a:gd name="T15" fmla="*/ 1 h 37"/>
                  <a:gd name="T16" fmla="*/ 29 w 29"/>
                  <a:gd name="T17" fmla="*/ 0 h 37"/>
                  <a:gd name="T18" fmla="*/ 29 w 29"/>
                  <a:gd name="T19" fmla="*/ 19 h 37"/>
                  <a:gd name="T20" fmla="*/ 27 w 29"/>
                  <a:gd name="T21" fmla="*/ 22 h 37"/>
                  <a:gd name="T22" fmla="*/ 1 w 29"/>
                  <a:gd name="T23" fmla="*/ 37 h 37"/>
                  <a:gd name="T24" fmla="*/ 0 w 29"/>
                  <a:gd name="T25" fmla="*/ 36 h 37"/>
                  <a:gd name="T26" fmla="*/ 0 w 29"/>
                  <a:gd name="T27" fmla="*/ 15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37">
                    <a:moveTo>
                      <a:pt x="0" y="15"/>
                    </a:moveTo>
                    <a:cubicBezTo>
                      <a:pt x="0" y="17"/>
                      <a:pt x="0" y="17"/>
                      <a:pt x="0" y="17"/>
                    </a:cubicBezTo>
                    <a:cubicBezTo>
                      <a:pt x="0" y="17"/>
                      <a:pt x="0" y="17"/>
                      <a:pt x="0" y="17"/>
                    </a:cubicBezTo>
                    <a:cubicBezTo>
                      <a:pt x="1" y="21"/>
                      <a:pt x="3" y="23"/>
                      <a:pt x="6" y="24"/>
                    </a:cubicBezTo>
                    <a:cubicBezTo>
                      <a:pt x="6" y="24"/>
                      <a:pt x="12" y="23"/>
                      <a:pt x="14" y="22"/>
                    </a:cubicBezTo>
                    <a:cubicBezTo>
                      <a:pt x="16" y="21"/>
                      <a:pt x="20" y="18"/>
                      <a:pt x="20" y="18"/>
                    </a:cubicBezTo>
                    <a:cubicBezTo>
                      <a:pt x="22" y="15"/>
                      <a:pt x="22" y="15"/>
                      <a:pt x="22" y="15"/>
                    </a:cubicBezTo>
                    <a:cubicBezTo>
                      <a:pt x="27" y="9"/>
                      <a:pt x="28" y="3"/>
                      <a:pt x="29" y="1"/>
                    </a:cubicBezTo>
                    <a:cubicBezTo>
                      <a:pt x="29" y="0"/>
                      <a:pt x="29" y="0"/>
                      <a:pt x="29" y="0"/>
                    </a:cubicBezTo>
                    <a:cubicBezTo>
                      <a:pt x="29" y="19"/>
                      <a:pt x="29" y="19"/>
                      <a:pt x="29" y="19"/>
                    </a:cubicBezTo>
                    <a:cubicBezTo>
                      <a:pt x="29" y="20"/>
                      <a:pt x="28" y="21"/>
                      <a:pt x="27" y="22"/>
                    </a:cubicBezTo>
                    <a:cubicBezTo>
                      <a:pt x="1" y="37"/>
                      <a:pt x="1" y="37"/>
                      <a:pt x="1" y="37"/>
                    </a:cubicBezTo>
                    <a:cubicBezTo>
                      <a:pt x="0" y="37"/>
                      <a:pt x="0" y="37"/>
                      <a:pt x="0" y="36"/>
                    </a:cubicBezTo>
                    <a:lnTo>
                      <a:pt x="0" y="15"/>
                    </a:lnTo>
                    <a:close/>
                  </a:path>
                </a:pathLst>
              </a:custGeom>
              <a:solidFill>
                <a:srgbClr val="8C532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306" name="Freeform 1005"/>
              <p:cNvSpPr/>
              <p:nvPr/>
            </p:nvSpPr>
            <p:spPr bwMode="auto">
              <a:xfrm>
                <a:off x="5116" y="3529"/>
                <a:ext cx="8" cy="4"/>
              </a:xfrm>
              <a:custGeom>
                <a:avLst/>
                <a:gdLst>
                  <a:gd name="T0" fmla="*/ 8 w 8"/>
                  <a:gd name="T1" fmla="*/ 4 h 4"/>
                  <a:gd name="T2" fmla="*/ 0 w 8"/>
                  <a:gd name="T3" fmla="*/ 0 h 4"/>
                  <a:gd name="T4" fmla="*/ 0 w 8"/>
                  <a:gd name="T5" fmla="*/ 0 h 4"/>
                  <a:gd name="T6" fmla="*/ 8 w 8"/>
                  <a:gd name="T7" fmla="*/ 4 h 4"/>
                  <a:gd name="T8" fmla="*/ 8 w 8"/>
                  <a:gd name="T9" fmla="*/ 4 h 4"/>
                </a:gdLst>
                <a:ahLst/>
                <a:cxnLst>
                  <a:cxn ang="0">
                    <a:pos x="T0" y="T1"/>
                  </a:cxn>
                  <a:cxn ang="0">
                    <a:pos x="T2" y="T3"/>
                  </a:cxn>
                  <a:cxn ang="0">
                    <a:pos x="T4" y="T5"/>
                  </a:cxn>
                  <a:cxn ang="0">
                    <a:pos x="T6" y="T7"/>
                  </a:cxn>
                  <a:cxn ang="0">
                    <a:pos x="T8" y="T9"/>
                  </a:cxn>
                </a:cxnLst>
                <a:rect l="0" t="0" r="r" b="b"/>
                <a:pathLst>
                  <a:path w="8" h="4">
                    <a:moveTo>
                      <a:pt x="8" y="4"/>
                    </a:moveTo>
                    <a:lnTo>
                      <a:pt x="0" y="0"/>
                    </a:lnTo>
                    <a:lnTo>
                      <a:pt x="0" y="0"/>
                    </a:lnTo>
                    <a:lnTo>
                      <a:pt x="8" y="4"/>
                    </a:lnTo>
                    <a:lnTo>
                      <a:pt x="8" y="4"/>
                    </a:lnTo>
                    <a:close/>
                  </a:path>
                </a:pathLst>
              </a:custGeom>
              <a:solidFill>
                <a:srgbClr val="5C361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307" name="Freeform 1006"/>
              <p:cNvSpPr/>
              <p:nvPr/>
            </p:nvSpPr>
            <p:spPr bwMode="auto">
              <a:xfrm>
                <a:off x="5124" y="3533"/>
                <a:ext cx="6" cy="9"/>
              </a:xfrm>
              <a:custGeom>
                <a:avLst/>
                <a:gdLst>
                  <a:gd name="T0" fmla="*/ 0 w 6"/>
                  <a:gd name="T1" fmla="*/ 0 h 9"/>
                  <a:gd name="T2" fmla="*/ 6 w 6"/>
                  <a:gd name="T3" fmla="*/ 8 h 9"/>
                  <a:gd name="T4" fmla="*/ 6 w 6"/>
                  <a:gd name="T5" fmla="*/ 8 h 9"/>
                  <a:gd name="T6" fmla="*/ 6 w 6"/>
                  <a:gd name="T7" fmla="*/ 9 h 9"/>
                  <a:gd name="T8" fmla="*/ 0 w 6"/>
                  <a:gd name="T9" fmla="*/ 2 h 9"/>
                  <a:gd name="T10" fmla="*/ 0 w 6"/>
                  <a:gd name="T11" fmla="*/ 2 h 9"/>
                  <a:gd name="T12" fmla="*/ 0 w 6"/>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6" h="9">
                    <a:moveTo>
                      <a:pt x="0" y="0"/>
                    </a:moveTo>
                    <a:cubicBezTo>
                      <a:pt x="0" y="5"/>
                      <a:pt x="3" y="7"/>
                      <a:pt x="6" y="8"/>
                    </a:cubicBezTo>
                    <a:cubicBezTo>
                      <a:pt x="6" y="8"/>
                      <a:pt x="6" y="8"/>
                      <a:pt x="6" y="8"/>
                    </a:cubicBezTo>
                    <a:cubicBezTo>
                      <a:pt x="6" y="9"/>
                      <a:pt x="6" y="9"/>
                      <a:pt x="6" y="9"/>
                    </a:cubicBezTo>
                    <a:cubicBezTo>
                      <a:pt x="3" y="8"/>
                      <a:pt x="1" y="6"/>
                      <a:pt x="0" y="2"/>
                    </a:cubicBezTo>
                    <a:cubicBezTo>
                      <a:pt x="0" y="2"/>
                      <a:pt x="0" y="2"/>
                      <a:pt x="0" y="2"/>
                    </a:cubicBezTo>
                    <a:lnTo>
                      <a:pt x="0" y="0"/>
                    </a:lnTo>
                    <a:close/>
                  </a:path>
                </a:pathLst>
              </a:custGeom>
              <a:solidFill>
                <a:srgbClr val="6D320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308" name="Freeform 1007"/>
              <p:cNvSpPr/>
              <p:nvPr/>
            </p:nvSpPr>
            <p:spPr bwMode="auto">
              <a:xfrm>
                <a:off x="5124" y="3516"/>
                <a:ext cx="29" cy="25"/>
              </a:xfrm>
              <a:custGeom>
                <a:avLst/>
                <a:gdLst>
                  <a:gd name="T0" fmla="*/ 29 w 29"/>
                  <a:gd name="T1" fmla="*/ 0 h 25"/>
                  <a:gd name="T2" fmla="*/ 22 w 29"/>
                  <a:gd name="T3" fmla="*/ 16 h 25"/>
                  <a:gd name="T4" fmla="*/ 22 w 29"/>
                  <a:gd name="T5" fmla="*/ 15 h 25"/>
                  <a:gd name="T6" fmla="*/ 22 w 29"/>
                  <a:gd name="T7" fmla="*/ 15 h 25"/>
                  <a:gd name="T8" fmla="*/ 20 w 29"/>
                  <a:gd name="T9" fmla="*/ 16 h 25"/>
                  <a:gd name="T10" fmla="*/ 20 w 29"/>
                  <a:gd name="T11" fmla="*/ 17 h 25"/>
                  <a:gd name="T12" fmla="*/ 20 w 29"/>
                  <a:gd name="T13" fmla="*/ 19 h 25"/>
                  <a:gd name="T14" fmla="*/ 14 w 29"/>
                  <a:gd name="T15" fmla="*/ 23 h 25"/>
                  <a:gd name="T16" fmla="*/ 9 w 29"/>
                  <a:gd name="T17" fmla="*/ 25 h 25"/>
                  <a:gd name="T18" fmla="*/ 9 w 29"/>
                  <a:gd name="T19" fmla="*/ 23 h 25"/>
                  <a:gd name="T20" fmla="*/ 8 w 29"/>
                  <a:gd name="T21" fmla="*/ 23 h 25"/>
                  <a:gd name="T22" fmla="*/ 7 w 29"/>
                  <a:gd name="T23" fmla="*/ 24 h 25"/>
                  <a:gd name="T24" fmla="*/ 6 w 29"/>
                  <a:gd name="T25" fmla="*/ 25 h 25"/>
                  <a:gd name="T26" fmla="*/ 0 w 29"/>
                  <a:gd name="T27" fmla="*/ 17 h 25"/>
                  <a:gd name="T28" fmla="*/ 0 w 29"/>
                  <a:gd name="T29" fmla="*/ 17 h 25"/>
                  <a:gd name="T30" fmla="*/ 9 w 29"/>
                  <a:gd name="T31" fmla="*/ 12 h 25"/>
                  <a:gd name="T32" fmla="*/ 10 w 29"/>
                  <a:gd name="T33" fmla="*/ 11 h 25"/>
                  <a:gd name="T34" fmla="*/ 18 w 29"/>
                  <a:gd name="T35" fmla="*/ 6 h 25"/>
                  <a:gd name="T36" fmla="*/ 20 w 29"/>
                  <a:gd name="T37" fmla="*/ 6 h 25"/>
                  <a:gd name="T38" fmla="*/ 29 w 29"/>
                  <a:gd name="T39"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25">
                    <a:moveTo>
                      <a:pt x="29" y="0"/>
                    </a:moveTo>
                    <a:cubicBezTo>
                      <a:pt x="29" y="1"/>
                      <a:pt x="28" y="8"/>
                      <a:pt x="22" y="16"/>
                    </a:cubicBezTo>
                    <a:cubicBezTo>
                      <a:pt x="22" y="15"/>
                      <a:pt x="22" y="15"/>
                      <a:pt x="22" y="15"/>
                    </a:cubicBezTo>
                    <a:cubicBezTo>
                      <a:pt x="22" y="15"/>
                      <a:pt x="22" y="15"/>
                      <a:pt x="22" y="15"/>
                    </a:cubicBezTo>
                    <a:cubicBezTo>
                      <a:pt x="20" y="16"/>
                      <a:pt x="20" y="16"/>
                      <a:pt x="20" y="16"/>
                    </a:cubicBezTo>
                    <a:cubicBezTo>
                      <a:pt x="20" y="16"/>
                      <a:pt x="20" y="17"/>
                      <a:pt x="20" y="17"/>
                    </a:cubicBezTo>
                    <a:cubicBezTo>
                      <a:pt x="20" y="19"/>
                      <a:pt x="20" y="19"/>
                      <a:pt x="20" y="19"/>
                    </a:cubicBezTo>
                    <a:cubicBezTo>
                      <a:pt x="18" y="20"/>
                      <a:pt x="16" y="22"/>
                      <a:pt x="14" y="23"/>
                    </a:cubicBezTo>
                    <a:cubicBezTo>
                      <a:pt x="12" y="24"/>
                      <a:pt x="10" y="25"/>
                      <a:pt x="9" y="25"/>
                    </a:cubicBezTo>
                    <a:cubicBezTo>
                      <a:pt x="9" y="23"/>
                      <a:pt x="9" y="23"/>
                      <a:pt x="9" y="23"/>
                    </a:cubicBezTo>
                    <a:cubicBezTo>
                      <a:pt x="9" y="23"/>
                      <a:pt x="8" y="23"/>
                      <a:pt x="8" y="23"/>
                    </a:cubicBezTo>
                    <a:cubicBezTo>
                      <a:pt x="7" y="24"/>
                      <a:pt x="7" y="24"/>
                      <a:pt x="7" y="24"/>
                    </a:cubicBezTo>
                    <a:cubicBezTo>
                      <a:pt x="6" y="24"/>
                      <a:pt x="6" y="24"/>
                      <a:pt x="6" y="25"/>
                    </a:cubicBezTo>
                    <a:cubicBezTo>
                      <a:pt x="3" y="24"/>
                      <a:pt x="0" y="22"/>
                      <a:pt x="0" y="17"/>
                    </a:cubicBezTo>
                    <a:cubicBezTo>
                      <a:pt x="0" y="17"/>
                      <a:pt x="0" y="17"/>
                      <a:pt x="0" y="17"/>
                    </a:cubicBezTo>
                    <a:cubicBezTo>
                      <a:pt x="9" y="12"/>
                      <a:pt x="9" y="12"/>
                      <a:pt x="9" y="12"/>
                    </a:cubicBezTo>
                    <a:cubicBezTo>
                      <a:pt x="10" y="11"/>
                      <a:pt x="10" y="11"/>
                      <a:pt x="10" y="11"/>
                    </a:cubicBezTo>
                    <a:cubicBezTo>
                      <a:pt x="18" y="6"/>
                      <a:pt x="18" y="6"/>
                      <a:pt x="18" y="6"/>
                    </a:cubicBezTo>
                    <a:cubicBezTo>
                      <a:pt x="20" y="6"/>
                      <a:pt x="20" y="6"/>
                      <a:pt x="20" y="6"/>
                    </a:cubicBezTo>
                    <a:lnTo>
                      <a:pt x="29" y="0"/>
                    </a:lnTo>
                    <a:close/>
                  </a:path>
                </a:pathLst>
              </a:custGeom>
              <a:solidFill>
                <a:srgbClr val="A5683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309" name="Freeform 1008"/>
              <p:cNvSpPr/>
              <p:nvPr/>
            </p:nvSpPr>
            <p:spPr bwMode="auto">
              <a:xfrm>
                <a:off x="5116" y="3512"/>
                <a:ext cx="37" cy="43"/>
              </a:xfrm>
              <a:custGeom>
                <a:avLst/>
                <a:gdLst>
                  <a:gd name="T0" fmla="*/ 30 w 37"/>
                  <a:gd name="T1" fmla="*/ 0 h 43"/>
                  <a:gd name="T2" fmla="*/ 37 w 37"/>
                  <a:gd name="T3" fmla="*/ 4 h 43"/>
                  <a:gd name="T4" fmla="*/ 8 w 37"/>
                  <a:gd name="T5" fmla="*/ 21 h 43"/>
                  <a:gd name="T6" fmla="*/ 8 w 37"/>
                  <a:gd name="T7" fmla="*/ 23 h 43"/>
                  <a:gd name="T8" fmla="*/ 8 w 37"/>
                  <a:gd name="T9" fmla="*/ 42 h 43"/>
                  <a:gd name="T10" fmla="*/ 8 w 37"/>
                  <a:gd name="T11" fmla="*/ 43 h 43"/>
                  <a:gd name="T12" fmla="*/ 1 w 37"/>
                  <a:gd name="T13" fmla="*/ 39 h 43"/>
                  <a:gd name="T14" fmla="*/ 0 w 37"/>
                  <a:gd name="T15" fmla="*/ 38 h 43"/>
                  <a:gd name="T16" fmla="*/ 0 w 37"/>
                  <a:gd name="T17" fmla="*/ 17 h 43"/>
                  <a:gd name="T18" fmla="*/ 30 w 37"/>
                  <a:gd name="T19"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 h="43">
                    <a:moveTo>
                      <a:pt x="30" y="0"/>
                    </a:moveTo>
                    <a:cubicBezTo>
                      <a:pt x="37" y="4"/>
                      <a:pt x="37" y="4"/>
                      <a:pt x="37" y="4"/>
                    </a:cubicBezTo>
                    <a:cubicBezTo>
                      <a:pt x="8" y="21"/>
                      <a:pt x="8" y="21"/>
                      <a:pt x="8" y="21"/>
                    </a:cubicBezTo>
                    <a:cubicBezTo>
                      <a:pt x="8" y="23"/>
                      <a:pt x="8" y="23"/>
                      <a:pt x="8" y="23"/>
                    </a:cubicBezTo>
                    <a:cubicBezTo>
                      <a:pt x="8" y="42"/>
                      <a:pt x="8" y="42"/>
                      <a:pt x="8" y="42"/>
                    </a:cubicBezTo>
                    <a:cubicBezTo>
                      <a:pt x="8" y="42"/>
                      <a:pt x="8" y="43"/>
                      <a:pt x="8" y="43"/>
                    </a:cubicBezTo>
                    <a:cubicBezTo>
                      <a:pt x="1" y="39"/>
                      <a:pt x="1" y="39"/>
                      <a:pt x="1" y="39"/>
                    </a:cubicBezTo>
                    <a:cubicBezTo>
                      <a:pt x="1" y="38"/>
                      <a:pt x="0" y="38"/>
                      <a:pt x="0" y="38"/>
                    </a:cubicBezTo>
                    <a:cubicBezTo>
                      <a:pt x="0" y="17"/>
                      <a:pt x="0" y="17"/>
                      <a:pt x="0" y="17"/>
                    </a:cubicBezTo>
                    <a:lnTo>
                      <a:pt x="30" y="0"/>
                    </a:lnTo>
                    <a:close/>
                  </a:path>
                </a:pathLst>
              </a:custGeom>
              <a:solidFill>
                <a:srgbClr val="6D3B1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grpSp>
        <p:sp>
          <p:nvSpPr>
            <p:cNvPr id="12" name="Freeform 1010"/>
            <p:cNvSpPr/>
            <p:nvPr/>
          </p:nvSpPr>
          <p:spPr bwMode="auto">
            <a:xfrm>
              <a:off x="8948738" y="5611813"/>
              <a:ext cx="17463" cy="11113"/>
            </a:xfrm>
            <a:custGeom>
              <a:avLst/>
              <a:gdLst>
                <a:gd name="T0" fmla="*/ 0 w 11"/>
                <a:gd name="T1" fmla="*/ 6 h 7"/>
                <a:gd name="T2" fmla="*/ 5 w 11"/>
                <a:gd name="T3" fmla="*/ 4 h 7"/>
                <a:gd name="T4" fmla="*/ 11 w 11"/>
                <a:gd name="T5" fmla="*/ 0 h 7"/>
                <a:gd name="T6" fmla="*/ 11 w 11"/>
                <a:gd name="T7" fmla="*/ 0 h 7"/>
                <a:gd name="T8" fmla="*/ 11 w 11"/>
                <a:gd name="T9" fmla="*/ 0 h 7"/>
                <a:gd name="T10" fmla="*/ 5 w 11"/>
                <a:gd name="T11" fmla="*/ 5 h 7"/>
                <a:gd name="T12" fmla="*/ 0 w 11"/>
                <a:gd name="T13" fmla="*/ 7 h 7"/>
                <a:gd name="T14" fmla="*/ 0 w 11"/>
                <a:gd name="T15" fmla="*/ 6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7">
                  <a:moveTo>
                    <a:pt x="0" y="6"/>
                  </a:moveTo>
                  <a:cubicBezTo>
                    <a:pt x="2" y="6"/>
                    <a:pt x="3" y="5"/>
                    <a:pt x="5" y="4"/>
                  </a:cubicBezTo>
                  <a:cubicBezTo>
                    <a:pt x="7" y="3"/>
                    <a:pt x="9" y="1"/>
                    <a:pt x="11" y="0"/>
                  </a:cubicBezTo>
                  <a:cubicBezTo>
                    <a:pt x="11" y="0"/>
                    <a:pt x="11" y="0"/>
                    <a:pt x="11" y="0"/>
                  </a:cubicBezTo>
                  <a:cubicBezTo>
                    <a:pt x="11" y="0"/>
                    <a:pt x="11" y="0"/>
                    <a:pt x="11" y="0"/>
                  </a:cubicBezTo>
                  <a:cubicBezTo>
                    <a:pt x="10" y="2"/>
                    <a:pt x="7" y="4"/>
                    <a:pt x="5" y="5"/>
                  </a:cubicBezTo>
                  <a:cubicBezTo>
                    <a:pt x="3" y="6"/>
                    <a:pt x="2" y="7"/>
                    <a:pt x="0" y="7"/>
                  </a:cubicBezTo>
                  <a:lnTo>
                    <a:pt x="0" y="6"/>
                  </a:lnTo>
                  <a:close/>
                </a:path>
              </a:pathLst>
            </a:custGeom>
            <a:solidFill>
              <a:srgbClr val="6D320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13" name="Freeform 1011"/>
            <p:cNvSpPr/>
            <p:nvPr/>
          </p:nvSpPr>
          <p:spPr bwMode="auto">
            <a:xfrm>
              <a:off x="8943975" y="5622925"/>
              <a:ext cx="1588" cy="4763"/>
            </a:xfrm>
            <a:custGeom>
              <a:avLst/>
              <a:gdLst>
                <a:gd name="T0" fmla="*/ 1 w 1"/>
                <a:gd name="T1" fmla="*/ 1 h 3"/>
                <a:gd name="T2" fmla="*/ 1 w 1"/>
                <a:gd name="T3" fmla="*/ 2 h 3"/>
                <a:gd name="T4" fmla="*/ 1 w 1"/>
                <a:gd name="T5" fmla="*/ 3 h 3"/>
                <a:gd name="T6" fmla="*/ 0 w 1"/>
                <a:gd name="T7" fmla="*/ 2 h 3"/>
                <a:gd name="T8" fmla="*/ 0 w 1"/>
                <a:gd name="T9" fmla="*/ 2 h 3"/>
                <a:gd name="T10" fmla="*/ 0 w 1"/>
                <a:gd name="T11" fmla="*/ 0 h 3"/>
                <a:gd name="T12" fmla="*/ 1 w 1"/>
                <a:gd name="T13" fmla="*/ 1 h 3"/>
              </a:gdLst>
              <a:ahLst/>
              <a:cxnLst>
                <a:cxn ang="0">
                  <a:pos x="T0" y="T1"/>
                </a:cxn>
                <a:cxn ang="0">
                  <a:pos x="T2" y="T3"/>
                </a:cxn>
                <a:cxn ang="0">
                  <a:pos x="T4" y="T5"/>
                </a:cxn>
                <a:cxn ang="0">
                  <a:pos x="T6" y="T7"/>
                </a:cxn>
                <a:cxn ang="0">
                  <a:pos x="T8" y="T9"/>
                </a:cxn>
                <a:cxn ang="0">
                  <a:pos x="T10" y="T11"/>
                </a:cxn>
                <a:cxn ang="0">
                  <a:pos x="T12" y="T13"/>
                </a:cxn>
              </a:cxnLst>
              <a:rect l="0" t="0" r="r" b="b"/>
              <a:pathLst>
                <a:path w="1" h="3">
                  <a:moveTo>
                    <a:pt x="1" y="1"/>
                  </a:moveTo>
                  <a:lnTo>
                    <a:pt x="1" y="2"/>
                  </a:lnTo>
                  <a:lnTo>
                    <a:pt x="1" y="3"/>
                  </a:lnTo>
                  <a:lnTo>
                    <a:pt x="0" y="2"/>
                  </a:lnTo>
                  <a:lnTo>
                    <a:pt x="0" y="2"/>
                  </a:lnTo>
                  <a:lnTo>
                    <a:pt x="0" y="0"/>
                  </a:lnTo>
                  <a:lnTo>
                    <a:pt x="1" y="1"/>
                  </a:lnTo>
                  <a:close/>
                </a:path>
              </a:pathLst>
            </a:custGeom>
            <a:solidFill>
              <a:srgbClr val="75460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14" name="Freeform 1012"/>
            <p:cNvSpPr/>
            <p:nvPr/>
          </p:nvSpPr>
          <p:spPr bwMode="auto">
            <a:xfrm>
              <a:off x="8943975" y="5621338"/>
              <a:ext cx="4763" cy="3175"/>
            </a:xfrm>
            <a:custGeom>
              <a:avLst/>
              <a:gdLst>
                <a:gd name="T0" fmla="*/ 1 w 3"/>
                <a:gd name="T1" fmla="*/ 2 h 2"/>
                <a:gd name="T2" fmla="*/ 0 w 3"/>
                <a:gd name="T3" fmla="*/ 1 h 2"/>
                <a:gd name="T4" fmla="*/ 3 w 3"/>
                <a:gd name="T5" fmla="*/ 0 h 2"/>
                <a:gd name="T6" fmla="*/ 3 w 3"/>
                <a:gd name="T7" fmla="*/ 0 h 2"/>
                <a:gd name="T8" fmla="*/ 1 w 3"/>
                <a:gd name="T9" fmla="*/ 2 h 2"/>
              </a:gdLst>
              <a:ahLst/>
              <a:cxnLst>
                <a:cxn ang="0">
                  <a:pos x="T0" y="T1"/>
                </a:cxn>
                <a:cxn ang="0">
                  <a:pos x="T2" y="T3"/>
                </a:cxn>
                <a:cxn ang="0">
                  <a:pos x="T4" y="T5"/>
                </a:cxn>
                <a:cxn ang="0">
                  <a:pos x="T6" y="T7"/>
                </a:cxn>
                <a:cxn ang="0">
                  <a:pos x="T8" y="T9"/>
                </a:cxn>
              </a:cxnLst>
              <a:rect l="0" t="0" r="r" b="b"/>
              <a:pathLst>
                <a:path w="3" h="2">
                  <a:moveTo>
                    <a:pt x="1" y="2"/>
                  </a:moveTo>
                  <a:lnTo>
                    <a:pt x="0" y="1"/>
                  </a:lnTo>
                  <a:lnTo>
                    <a:pt x="3" y="0"/>
                  </a:lnTo>
                  <a:lnTo>
                    <a:pt x="3" y="0"/>
                  </a:lnTo>
                  <a:lnTo>
                    <a:pt x="1" y="2"/>
                  </a:lnTo>
                  <a:close/>
                </a:path>
              </a:pathLst>
            </a:custGeom>
            <a:solidFill>
              <a:srgbClr val="EB92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15" name="Freeform 1013"/>
            <p:cNvSpPr/>
            <p:nvPr/>
          </p:nvSpPr>
          <p:spPr bwMode="auto">
            <a:xfrm>
              <a:off x="8945563" y="5621338"/>
              <a:ext cx="3175" cy="4763"/>
            </a:xfrm>
            <a:custGeom>
              <a:avLst/>
              <a:gdLst>
                <a:gd name="T0" fmla="*/ 2 w 2"/>
                <a:gd name="T1" fmla="*/ 0 h 3"/>
                <a:gd name="T2" fmla="*/ 2 w 2"/>
                <a:gd name="T3" fmla="*/ 2 h 3"/>
                <a:gd name="T4" fmla="*/ 1 w 2"/>
                <a:gd name="T5" fmla="*/ 3 h 3"/>
                <a:gd name="T6" fmla="*/ 0 w 2"/>
                <a:gd name="T7" fmla="*/ 3 h 3"/>
                <a:gd name="T8" fmla="*/ 0 w 2"/>
                <a:gd name="T9" fmla="*/ 3 h 3"/>
                <a:gd name="T10" fmla="*/ 0 w 2"/>
                <a:gd name="T11" fmla="*/ 2 h 3"/>
                <a:gd name="T12" fmla="*/ 2 w 2"/>
                <a:gd name="T13" fmla="*/ 0 h 3"/>
              </a:gdLst>
              <a:ahLst/>
              <a:cxnLst>
                <a:cxn ang="0">
                  <a:pos x="T0" y="T1"/>
                </a:cxn>
                <a:cxn ang="0">
                  <a:pos x="T2" y="T3"/>
                </a:cxn>
                <a:cxn ang="0">
                  <a:pos x="T4" y="T5"/>
                </a:cxn>
                <a:cxn ang="0">
                  <a:pos x="T6" y="T7"/>
                </a:cxn>
                <a:cxn ang="0">
                  <a:pos x="T8" y="T9"/>
                </a:cxn>
                <a:cxn ang="0">
                  <a:pos x="T10" y="T11"/>
                </a:cxn>
                <a:cxn ang="0">
                  <a:pos x="T12" y="T13"/>
                </a:cxn>
              </a:cxnLst>
              <a:rect l="0" t="0" r="r" b="b"/>
              <a:pathLst>
                <a:path w="2" h="3">
                  <a:moveTo>
                    <a:pt x="2" y="0"/>
                  </a:moveTo>
                  <a:cubicBezTo>
                    <a:pt x="2" y="2"/>
                    <a:pt x="2" y="2"/>
                    <a:pt x="2" y="2"/>
                  </a:cubicBezTo>
                  <a:cubicBezTo>
                    <a:pt x="2" y="2"/>
                    <a:pt x="2" y="3"/>
                    <a:pt x="1" y="3"/>
                  </a:cubicBezTo>
                  <a:cubicBezTo>
                    <a:pt x="0" y="3"/>
                    <a:pt x="0" y="3"/>
                    <a:pt x="0" y="3"/>
                  </a:cubicBezTo>
                  <a:cubicBezTo>
                    <a:pt x="0" y="3"/>
                    <a:pt x="0" y="3"/>
                    <a:pt x="0" y="3"/>
                  </a:cubicBezTo>
                  <a:cubicBezTo>
                    <a:pt x="0" y="2"/>
                    <a:pt x="0" y="2"/>
                    <a:pt x="0" y="2"/>
                  </a:cubicBezTo>
                  <a:lnTo>
                    <a:pt x="2" y="0"/>
                  </a:lnTo>
                  <a:close/>
                </a:path>
              </a:pathLst>
            </a:custGeom>
            <a:solidFill>
              <a:srgbClr val="D87A1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16" name="Freeform 1014"/>
            <p:cNvSpPr/>
            <p:nvPr/>
          </p:nvSpPr>
          <p:spPr bwMode="auto">
            <a:xfrm>
              <a:off x="8943975" y="5618163"/>
              <a:ext cx="4763" cy="6350"/>
            </a:xfrm>
            <a:custGeom>
              <a:avLst/>
              <a:gdLst>
                <a:gd name="T0" fmla="*/ 0 w 3"/>
                <a:gd name="T1" fmla="*/ 1 h 4"/>
                <a:gd name="T2" fmla="*/ 2 w 3"/>
                <a:gd name="T3" fmla="*/ 0 h 4"/>
                <a:gd name="T4" fmla="*/ 2 w 3"/>
                <a:gd name="T5" fmla="*/ 0 h 4"/>
                <a:gd name="T6" fmla="*/ 3 w 3"/>
                <a:gd name="T7" fmla="*/ 0 h 4"/>
                <a:gd name="T8" fmla="*/ 2 w 3"/>
                <a:gd name="T9" fmla="*/ 0 h 4"/>
                <a:gd name="T10" fmla="*/ 1 w 3"/>
                <a:gd name="T11" fmla="*/ 1 h 4"/>
                <a:gd name="T12" fmla="*/ 0 w 3"/>
                <a:gd name="T13" fmla="*/ 2 h 4"/>
                <a:gd name="T14" fmla="*/ 0 w 3"/>
                <a:gd name="T15" fmla="*/ 4 h 4"/>
                <a:gd name="T16" fmla="*/ 0 w 3"/>
                <a:gd name="T17" fmla="*/ 4 h 4"/>
                <a:gd name="T18" fmla="*/ 0 w 3"/>
                <a:gd name="T19" fmla="*/ 2 h 4"/>
                <a:gd name="T20" fmla="*/ 0 w 3"/>
                <a:gd name="T21" fmla="*/ 1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 h="4">
                  <a:moveTo>
                    <a:pt x="0" y="1"/>
                  </a:moveTo>
                  <a:cubicBezTo>
                    <a:pt x="2" y="0"/>
                    <a:pt x="2" y="0"/>
                    <a:pt x="2" y="0"/>
                  </a:cubicBezTo>
                  <a:cubicBezTo>
                    <a:pt x="2" y="0"/>
                    <a:pt x="2" y="0"/>
                    <a:pt x="2" y="0"/>
                  </a:cubicBezTo>
                  <a:cubicBezTo>
                    <a:pt x="3" y="0"/>
                    <a:pt x="3" y="0"/>
                    <a:pt x="3" y="0"/>
                  </a:cubicBezTo>
                  <a:cubicBezTo>
                    <a:pt x="2" y="0"/>
                    <a:pt x="2" y="0"/>
                    <a:pt x="2" y="0"/>
                  </a:cubicBezTo>
                  <a:cubicBezTo>
                    <a:pt x="1" y="1"/>
                    <a:pt x="1" y="1"/>
                    <a:pt x="1" y="1"/>
                  </a:cubicBezTo>
                  <a:cubicBezTo>
                    <a:pt x="1" y="1"/>
                    <a:pt x="0" y="2"/>
                    <a:pt x="0" y="2"/>
                  </a:cubicBezTo>
                  <a:cubicBezTo>
                    <a:pt x="0" y="4"/>
                    <a:pt x="0" y="4"/>
                    <a:pt x="0" y="4"/>
                  </a:cubicBezTo>
                  <a:cubicBezTo>
                    <a:pt x="0" y="4"/>
                    <a:pt x="0" y="4"/>
                    <a:pt x="0" y="4"/>
                  </a:cubicBezTo>
                  <a:cubicBezTo>
                    <a:pt x="0" y="2"/>
                    <a:pt x="0" y="2"/>
                    <a:pt x="0" y="2"/>
                  </a:cubicBezTo>
                  <a:cubicBezTo>
                    <a:pt x="0" y="1"/>
                    <a:pt x="0" y="1"/>
                    <a:pt x="0" y="1"/>
                  </a:cubicBezTo>
                  <a:close/>
                </a:path>
              </a:pathLst>
            </a:custGeom>
            <a:solidFill>
              <a:srgbClr val="89550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17" name="Freeform 1015"/>
            <p:cNvSpPr/>
            <p:nvPr/>
          </p:nvSpPr>
          <p:spPr bwMode="auto">
            <a:xfrm>
              <a:off x="8943975" y="5618163"/>
              <a:ext cx="4763" cy="6350"/>
            </a:xfrm>
            <a:custGeom>
              <a:avLst/>
              <a:gdLst>
                <a:gd name="T0" fmla="*/ 2 w 3"/>
                <a:gd name="T1" fmla="*/ 0 h 4"/>
                <a:gd name="T2" fmla="*/ 3 w 3"/>
                <a:gd name="T3" fmla="*/ 1 h 4"/>
                <a:gd name="T4" fmla="*/ 3 w 3"/>
                <a:gd name="T5" fmla="*/ 2 h 4"/>
                <a:gd name="T6" fmla="*/ 0 w 3"/>
                <a:gd name="T7" fmla="*/ 4 h 4"/>
                <a:gd name="T8" fmla="*/ 0 w 3"/>
                <a:gd name="T9" fmla="*/ 2 h 4"/>
                <a:gd name="T10" fmla="*/ 1 w 3"/>
                <a:gd name="T11" fmla="*/ 1 h 4"/>
                <a:gd name="T12" fmla="*/ 2 w 3"/>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3" h="4">
                  <a:moveTo>
                    <a:pt x="2" y="0"/>
                  </a:moveTo>
                  <a:cubicBezTo>
                    <a:pt x="3" y="0"/>
                    <a:pt x="3" y="0"/>
                    <a:pt x="3" y="1"/>
                  </a:cubicBezTo>
                  <a:cubicBezTo>
                    <a:pt x="3" y="2"/>
                    <a:pt x="3" y="2"/>
                    <a:pt x="3" y="2"/>
                  </a:cubicBezTo>
                  <a:cubicBezTo>
                    <a:pt x="0" y="4"/>
                    <a:pt x="0" y="4"/>
                    <a:pt x="0" y="4"/>
                  </a:cubicBezTo>
                  <a:cubicBezTo>
                    <a:pt x="0" y="2"/>
                    <a:pt x="0" y="2"/>
                    <a:pt x="0" y="2"/>
                  </a:cubicBezTo>
                  <a:cubicBezTo>
                    <a:pt x="0" y="2"/>
                    <a:pt x="1" y="1"/>
                    <a:pt x="1" y="1"/>
                  </a:cubicBezTo>
                  <a:lnTo>
                    <a:pt x="2" y="0"/>
                  </a:lnTo>
                  <a:close/>
                </a:path>
              </a:pathLst>
            </a:custGeom>
            <a:solidFill>
              <a:srgbClr val="F99B1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18" name="Freeform 1016"/>
            <p:cNvSpPr/>
            <p:nvPr/>
          </p:nvSpPr>
          <p:spPr bwMode="auto">
            <a:xfrm>
              <a:off x="8966200" y="5611813"/>
              <a:ext cx="1588" cy="3175"/>
            </a:xfrm>
            <a:custGeom>
              <a:avLst/>
              <a:gdLst>
                <a:gd name="T0" fmla="*/ 0 w 1"/>
                <a:gd name="T1" fmla="*/ 0 h 2"/>
                <a:gd name="T2" fmla="*/ 0 w 1"/>
                <a:gd name="T3" fmla="*/ 1 h 2"/>
                <a:gd name="T4" fmla="*/ 1 w 1"/>
                <a:gd name="T5" fmla="*/ 2 h 2"/>
                <a:gd name="T6" fmla="*/ 0 w 1"/>
                <a:gd name="T7" fmla="*/ 2 h 2"/>
                <a:gd name="T8" fmla="*/ 0 w 1"/>
                <a:gd name="T9" fmla="*/ 1 h 2"/>
                <a:gd name="T10" fmla="*/ 0 w 1"/>
                <a:gd name="T11" fmla="*/ 0 h 2"/>
                <a:gd name="T12" fmla="*/ 0 w 1"/>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1" h="2">
                  <a:moveTo>
                    <a:pt x="0" y="0"/>
                  </a:moveTo>
                  <a:lnTo>
                    <a:pt x="0" y="1"/>
                  </a:lnTo>
                  <a:lnTo>
                    <a:pt x="1" y="2"/>
                  </a:lnTo>
                  <a:lnTo>
                    <a:pt x="0" y="2"/>
                  </a:lnTo>
                  <a:lnTo>
                    <a:pt x="0" y="1"/>
                  </a:lnTo>
                  <a:lnTo>
                    <a:pt x="0" y="0"/>
                  </a:lnTo>
                  <a:lnTo>
                    <a:pt x="0" y="0"/>
                  </a:lnTo>
                  <a:close/>
                </a:path>
              </a:pathLst>
            </a:custGeom>
            <a:solidFill>
              <a:srgbClr val="75460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19" name="Freeform 1017"/>
            <p:cNvSpPr/>
            <p:nvPr/>
          </p:nvSpPr>
          <p:spPr bwMode="auto">
            <a:xfrm>
              <a:off x="8966200" y="5608638"/>
              <a:ext cx="4763" cy="3175"/>
            </a:xfrm>
            <a:custGeom>
              <a:avLst/>
              <a:gdLst>
                <a:gd name="T0" fmla="*/ 0 w 3"/>
                <a:gd name="T1" fmla="*/ 2 h 2"/>
                <a:gd name="T2" fmla="*/ 0 w 3"/>
                <a:gd name="T3" fmla="*/ 2 h 2"/>
                <a:gd name="T4" fmla="*/ 2 w 3"/>
                <a:gd name="T5" fmla="*/ 0 h 2"/>
                <a:gd name="T6" fmla="*/ 3 w 3"/>
                <a:gd name="T7" fmla="*/ 0 h 2"/>
                <a:gd name="T8" fmla="*/ 0 w 3"/>
                <a:gd name="T9" fmla="*/ 2 h 2"/>
              </a:gdLst>
              <a:ahLst/>
              <a:cxnLst>
                <a:cxn ang="0">
                  <a:pos x="T0" y="T1"/>
                </a:cxn>
                <a:cxn ang="0">
                  <a:pos x="T2" y="T3"/>
                </a:cxn>
                <a:cxn ang="0">
                  <a:pos x="T4" y="T5"/>
                </a:cxn>
                <a:cxn ang="0">
                  <a:pos x="T6" y="T7"/>
                </a:cxn>
                <a:cxn ang="0">
                  <a:pos x="T8" y="T9"/>
                </a:cxn>
              </a:cxnLst>
              <a:rect l="0" t="0" r="r" b="b"/>
              <a:pathLst>
                <a:path w="3" h="2">
                  <a:moveTo>
                    <a:pt x="0" y="2"/>
                  </a:moveTo>
                  <a:lnTo>
                    <a:pt x="0" y="2"/>
                  </a:lnTo>
                  <a:lnTo>
                    <a:pt x="2" y="0"/>
                  </a:lnTo>
                  <a:lnTo>
                    <a:pt x="3" y="0"/>
                  </a:lnTo>
                  <a:lnTo>
                    <a:pt x="0" y="2"/>
                  </a:lnTo>
                  <a:close/>
                </a:path>
              </a:pathLst>
            </a:custGeom>
            <a:solidFill>
              <a:srgbClr val="EB92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20" name="Freeform 1018"/>
            <p:cNvSpPr/>
            <p:nvPr/>
          </p:nvSpPr>
          <p:spPr bwMode="auto">
            <a:xfrm>
              <a:off x="8966200" y="5608638"/>
              <a:ext cx="4763" cy="6350"/>
            </a:xfrm>
            <a:custGeom>
              <a:avLst/>
              <a:gdLst>
                <a:gd name="T0" fmla="*/ 3 w 3"/>
                <a:gd name="T1" fmla="*/ 0 h 4"/>
                <a:gd name="T2" fmla="*/ 3 w 3"/>
                <a:gd name="T3" fmla="*/ 2 h 4"/>
                <a:gd name="T4" fmla="*/ 2 w 3"/>
                <a:gd name="T5" fmla="*/ 3 h 4"/>
                <a:gd name="T6" fmla="*/ 1 w 3"/>
                <a:gd name="T7" fmla="*/ 4 h 4"/>
                <a:gd name="T8" fmla="*/ 0 w 3"/>
                <a:gd name="T9" fmla="*/ 3 h 4"/>
                <a:gd name="T10" fmla="*/ 0 w 3"/>
                <a:gd name="T11" fmla="*/ 2 h 4"/>
                <a:gd name="T12" fmla="*/ 3 w 3"/>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3" h="4">
                  <a:moveTo>
                    <a:pt x="3" y="0"/>
                  </a:moveTo>
                  <a:cubicBezTo>
                    <a:pt x="3" y="2"/>
                    <a:pt x="3" y="2"/>
                    <a:pt x="3" y="2"/>
                  </a:cubicBezTo>
                  <a:cubicBezTo>
                    <a:pt x="2" y="3"/>
                    <a:pt x="2" y="3"/>
                    <a:pt x="2" y="3"/>
                  </a:cubicBezTo>
                  <a:cubicBezTo>
                    <a:pt x="1" y="4"/>
                    <a:pt x="1" y="4"/>
                    <a:pt x="1" y="4"/>
                  </a:cubicBezTo>
                  <a:cubicBezTo>
                    <a:pt x="1" y="4"/>
                    <a:pt x="0" y="4"/>
                    <a:pt x="0" y="3"/>
                  </a:cubicBezTo>
                  <a:cubicBezTo>
                    <a:pt x="0" y="2"/>
                    <a:pt x="0" y="2"/>
                    <a:pt x="0" y="2"/>
                  </a:cubicBezTo>
                  <a:lnTo>
                    <a:pt x="3" y="0"/>
                  </a:lnTo>
                  <a:close/>
                </a:path>
              </a:pathLst>
            </a:custGeom>
            <a:solidFill>
              <a:srgbClr val="D87A1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21" name="Freeform 1019"/>
            <p:cNvSpPr/>
            <p:nvPr/>
          </p:nvSpPr>
          <p:spPr bwMode="auto">
            <a:xfrm>
              <a:off x="8966200" y="5605463"/>
              <a:ext cx="4763" cy="6350"/>
            </a:xfrm>
            <a:custGeom>
              <a:avLst/>
              <a:gdLst>
                <a:gd name="T0" fmla="*/ 0 w 3"/>
                <a:gd name="T1" fmla="*/ 1 h 4"/>
                <a:gd name="T2" fmla="*/ 2 w 3"/>
                <a:gd name="T3" fmla="*/ 0 h 4"/>
                <a:gd name="T4" fmla="*/ 2 w 3"/>
                <a:gd name="T5" fmla="*/ 0 h 4"/>
                <a:gd name="T6" fmla="*/ 3 w 3"/>
                <a:gd name="T7" fmla="*/ 0 h 4"/>
                <a:gd name="T8" fmla="*/ 2 w 3"/>
                <a:gd name="T9" fmla="*/ 0 h 4"/>
                <a:gd name="T10" fmla="*/ 1 w 3"/>
                <a:gd name="T11" fmla="*/ 1 h 4"/>
                <a:gd name="T12" fmla="*/ 1 w 3"/>
                <a:gd name="T13" fmla="*/ 1 h 4"/>
                <a:gd name="T14" fmla="*/ 1 w 3"/>
                <a:gd name="T15" fmla="*/ 1 h 4"/>
                <a:gd name="T16" fmla="*/ 0 w 3"/>
                <a:gd name="T17" fmla="*/ 2 h 4"/>
                <a:gd name="T18" fmla="*/ 0 w 3"/>
                <a:gd name="T19" fmla="*/ 4 h 4"/>
                <a:gd name="T20" fmla="*/ 0 w 3"/>
                <a:gd name="T21" fmla="*/ 4 h 4"/>
                <a:gd name="T22" fmla="*/ 0 w 3"/>
                <a:gd name="T23" fmla="*/ 2 h 4"/>
                <a:gd name="T24" fmla="*/ 0 w 3"/>
                <a:gd name="T25" fmla="*/ 1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 h="4">
                  <a:moveTo>
                    <a:pt x="0" y="1"/>
                  </a:moveTo>
                  <a:cubicBezTo>
                    <a:pt x="2" y="0"/>
                    <a:pt x="2" y="0"/>
                    <a:pt x="2" y="0"/>
                  </a:cubicBezTo>
                  <a:cubicBezTo>
                    <a:pt x="2" y="0"/>
                    <a:pt x="2" y="0"/>
                    <a:pt x="2" y="0"/>
                  </a:cubicBezTo>
                  <a:cubicBezTo>
                    <a:pt x="3" y="0"/>
                    <a:pt x="3" y="0"/>
                    <a:pt x="3" y="0"/>
                  </a:cubicBezTo>
                  <a:cubicBezTo>
                    <a:pt x="2" y="0"/>
                    <a:pt x="2" y="0"/>
                    <a:pt x="2" y="0"/>
                  </a:cubicBezTo>
                  <a:cubicBezTo>
                    <a:pt x="1" y="1"/>
                    <a:pt x="1" y="1"/>
                    <a:pt x="1" y="1"/>
                  </a:cubicBezTo>
                  <a:cubicBezTo>
                    <a:pt x="1" y="1"/>
                    <a:pt x="1" y="1"/>
                    <a:pt x="1" y="1"/>
                  </a:cubicBezTo>
                  <a:cubicBezTo>
                    <a:pt x="1" y="1"/>
                    <a:pt x="1" y="1"/>
                    <a:pt x="1" y="1"/>
                  </a:cubicBezTo>
                  <a:cubicBezTo>
                    <a:pt x="0" y="2"/>
                    <a:pt x="0" y="2"/>
                    <a:pt x="0" y="2"/>
                  </a:cubicBezTo>
                  <a:cubicBezTo>
                    <a:pt x="0" y="4"/>
                    <a:pt x="0" y="4"/>
                    <a:pt x="0" y="4"/>
                  </a:cubicBezTo>
                  <a:cubicBezTo>
                    <a:pt x="0" y="4"/>
                    <a:pt x="0" y="4"/>
                    <a:pt x="0" y="4"/>
                  </a:cubicBezTo>
                  <a:cubicBezTo>
                    <a:pt x="0" y="2"/>
                    <a:pt x="0" y="2"/>
                    <a:pt x="0" y="2"/>
                  </a:cubicBezTo>
                  <a:cubicBezTo>
                    <a:pt x="0" y="2"/>
                    <a:pt x="0" y="1"/>
                    <a:pt x="0" y="1"/>
                  </a:cubicBezTo>
                  <a:close/>
                </a:path>
              </a:pathLst>
            </a:custGeom>
            <a:solidFill>
              <a:srgbClr val="89550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22" name="Freeform 1020"/>
            <p:cNvSpPr/>
            <p:nvPr/>
          </p:nvSpPr>
          <p:spPr bwMode="auto">
            <a:xfrm>
              <a:off x="8966200" y="5605463"/>
              <a:ext cx="4763" cy="6350"/>
            </a:xfrm>
            <a:custGeom>
              <a:avLst/>
              <a:gdLst>
                <a:gd name="T0" fmla="*/ 2 w 3"/>
                <a:gd name="T1" fmla="*/ 0 h 4"/>
                <a:gd name="T2" fmla="*/ 3 w 3"/>
                <a:gd name="T3" fmla="*/ 1 h 4"/>
                <a:gd name="T4" fmla="*/ 3 w 3"/>
                <a:gd name="T5" fmla="*/ 3 h 4"/>
                <a:gd name="T6" fmla="*/ 0 w 3"/>
                <a:gd name="T7" fmla="*/ 4 h 4"/>
                <a:gd name="T8" fmla="*/ 0 w 3"/>
                <a:gd name="T9" fmla="*/ 2 h 4"/>
                <a:gd name="T10" fmla="*/ 1 w 3"/>
                <a:gd name="T11" fmla="*/ 1 h 4"/>
                <a:gd name="T12" fmla="*/ 2 w 3"/>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3" h="4">
                  <a:moveTo>
                    <a:pt x="2" y="0"/>
                  </a:moveTo>
                  <a:cubicBezTo>
                    <a:pt x="3" y="0"/>
                    <a:pt x="3" y="0"/>
                    <a:pt x="3" y="1"/>
                  </a:cubicBezTo>
                  <a:cubicBezTo>
                    <a:pt x="3" y="3"/>
                    <a:pt x="3" y="3"/>
                    <a:pt x="3" y="3"/>
                  </a:cubicBezTo>
                  <a:cubicBezTo>
                    <a:pt x="0" y="4"/>
                    <a:pt x="0" y="4"/>
                    <a:pt x="0" y="4"/>
                  </a:cubicBezTo>
                  <a:cubicBezTo>
                    <a:pt x="0" y="2"/>
                    <a:pt x="0" y="2"/>
                    <a:pt x="0" y="2"/>
                  </a:cubicBezTo>
                  <a:cubicBezTo>
                    <a:pt x="0" y="2"/>
                    <a:pt x="0" y="1"/>
                    <a:pt x="1" y="1"/>
                  </a:cubicBezTo>
                  <a:lnTo>
                    <a:pt x="2" y="0"/>
                  </a:lnTo>
                  <a:close/>
                </a:path>
              </a:pathLst>
            </a:custGeom>
            <a:solidFill>
              <a:srgbClr val="F99B1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23" name="Freeform 1021"/>
            <p:cNvSpPr/>
            <p:nvPr/>
          </p:nvSpPr>
          <p:spPr bwMode="auto">
            <a:xfrm>
              <a:off x="8939213" y="5594350"/>
              <a:ext cx="1588" cy="1588"/>
            </a:xfrm>
            <a:custGeom>
              <a:avLst/>
              <a:gdLst>
                <a:gd name="T0" fmla="*/ 1 w 1"/>
                <a:gd name="T1" fmla="*/ 1 h 1"/>
                <a:gd name="T2" fmla="*/ 1 w 1"/>
                <a:gd name="T3" fmla="*/ 1 h 1"/>
                <a:gd name="T4" fmla="*/ 0 w 1"/>
                <a:gd name="T5" fmla="*/ 1 h 1"/>
                <a:gd name="T6" fmla="*/ 0 w 1"/>
                <a:gd name="T7" fmla="*/ 0 h 1"/>
                <a:gd name="T8" fmla="*/ 1 w 1"/>
                <a:gd name="T9" fmla="*/ 1 h 1"/>
              </a:gdLst>
              <a:ahLst/>
              <a:cxnLst>
                <a:cxn ang="0">
                  <a:pos x="T0" y="T1"/>
                </a:cxn>
                <a:cxn ang="0">
                  <a:pos x="T2" y="T3"/>
                </a:cxn>
                <a:cxn ang="0">
                  <a:pos x="T4" y="T5"/>
                </a:cxn>
                <a:cxn ang="0">
                  <a:pos x="T6" y="T7"/>
                </a:cxn>
                <a:cxn ang="0">
                  <a:pos x="T8" y="T9"/>
                </a:cxn>
              </a:cxnLst>
              <a:rect l="0" t="0" r="r" b="b"/>
              <a:pathLst>
                <a:path w="1" h="1">
                  <a:moveTo>
                    <a:pt x="1" y="1"/>
                  </a:moveTo>
                  <a:lnTo>
                    <a:pt x="1" y="1"/>
                  </a:lnTo>
                  <a:lnTo>
                    <a:pt x="0" y="1"/>
                  </a:lnTo>
                  <a:lnTo>
                    <a:pt x="0" y="0"/>
                  </a:lnTo>
                  <a:lnTo>
                    <a:pt x="1" y="1"/>
                  </a:lnTo>
                  <a:close/>
                </a:path>
              </a:pathLst>
            </a:custGeom>
            <a:solidFill>
              <a:srgbClr val="F99B1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24" name="Freeform 1022"/>
            <p:cNvSpPr/>
            <p:nvPr/>
          </p:nvSpPr>
          <p:spPr bwMode="auto">
            <a:xfrm>
              <a:off x="8947150" y="5595938"/>
              <a:ext cx="0" cy="1588"/>
            </a:xfrm>
            <a:custGeom>
              <a:avLst/>
              <a:gdLst>
                <a:gd name="T0" fmla="*/ 0 h 1"/>
                <a:gd name="T1" fmla="*/ 1 h 1"/>
                <a:gd name="T2" fmla="*/ 1 h 1"/>
                <a:gd name="T3" fmla="*/ 1 h 1"/>
                <a:gd name="T4" fmla="*/ 0 h 1"/>
              </a:gdLst>
              <a:ahLst/>
              <a:cxnLst>
                <a:cxn ang="0">
                  <a:pos x="0" y="T0"/>
                </a:cxn>
                <a:cxn ang="0">
                  <a:pos x="0" y="T1"/>
                </a:cxn>
                <a:cxn ang="0">
                  <a:pos x="0" y="T2"/>
                </a:cxn>
                <a:cxn ang="0">
                  <a:pos x="0" y="T3"/>
                </a:cxn>
                <a:cxn ang="0">
                  <a:pos x="0" y="T4"/>
                </a:cxn>
              </a:cxnLst>
              <a:rect l="0" t="0" r="r" b="b"/>
              <a:pathLst>
                <a:path h="1">
                  <a:moveTo>
                    <a:pt x="0" y="0"/>
                  </a:moveTo>
                  <a:lnTo>
                    <a:pt x="0" y="1"/>
                  </a:lnTo>
                  <a:lnTo>
                    <a:pt x="0" y="1"/>
                  </a:lnTo>
                  <a:lnTo>
                    <a:pt x="0" y="1"/>
                  </a:lnTo>
                  <a:lnTo>
                    <a:pt x="0" y="0"/>
                  </a:lnTo>
                  <a:close/>
                </a:path>
              </a:pathLst>
            </a:custGeom>
            <a:solidFill>
              <a:srgbClr val="EA92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25" name="Freeform 1023"/>
            <p:cNvSpPr/>
            <p:nvPr/>
          </p:nvSpPr>
          <p:spPr bwMode="auto">
            <a:xfrm>
              <a:off x="8945563" y="5597525"/>
              <a:ext cx="1588" cy="1588"/>
            </a:xfrm>
            <a:custGeom>
              <a:avLst/>
              <a:gdLst>
                <a:gd name="T0" fmla="*/ 1 w 1"/>
                <a:gd name="T1" fmla="*/ 0 h 1"/>
                <a:gd name="T2" fmla="*/ 1 w 1"/>
                <a:gd name="T3" fmla="*/ 0 h 1"/>
                <a:gd name="T4" fmla="*/ 0 w 1"/>
                <a:gd name="T5" fmla="*/ 1 h 1"/>
                <a:gd name="T6" fmla="*/ 0 w 1"/>
                <a:gd name="T7" fmla="*/ 0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lnTo>
                    <a:pt x="1" y="0"/>
                  </a:lnTo>
                  <a:lnTo>
                    <a:pt x="0" y="1"/>
                  </a:lnTo>
                  <a:lnTo>
                    <a:pt x="0" y="0"/>
                  </a:lnTo>
                  <a:lnTo>
                    <a:pt x="1" y="0"/>
                  </a:lnTo>
                  <a:close/>
                </a:path>
              </a:pathLst>
            </a:custGeom>
            <a:solidFill>
              <a:srgbClr val="EA92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26" name="Freeform 1024"/>
            <p:cNvSpPr/>
            <p:nvPr/>
          </p:nvSpPr>
          <p:spPr bwMode="auto">
            <a:xfrm>
              <a:off x="8940800" y="5595938"/>
              <a:ext cx="3175" cy="3175"/>
            </a:xfrm>
            <a:custGeom>
              <a:avLst/>
              <a:gdLst>
                <a:gd name="T0" fmla="*/ 2 w 2"/>
                <a:gd name="T1" fmla="*/ 1 h 2"/>
                <a:gd name="T2" fmla="*/ 2 w 2"/>
                <a:gd name="T3" fmla="*/ 2 h 2"/>
                <a:gd name="T4" fmla="*/ 0 w 2"/>
                <a:gd name="T5" fmla="*/ 0 h 2"/>
                <a:gd name="T6" fmla="*/ 0 w 2"/>
                <a:gd name="T7" fmla="*/ 0 h 2"/>
                <a:gd name="T8" fmla="*/ 2 w 2"/>
                <a:gd name="T9" fmla="*/ 1 h 2"/>
              </a:gdLst>
              <a:ahLst/>
              <a:cxnLst>
                <a:cxn ang="0">
                  <a:pos x="T0" y="T1"/>
                </a:cxn>
                <a:cxn ang="0">
                  <a:pos x="T2" y="T3"/>
                </a:cxn>
                <a:cxn ang="0">
                  <a:pos x="T4" y="T5"/>
                </a:cxn>
                <a:cxn ang="0">
                  <a:pos x="T6" y="T7"/>
                </a:cxn>
                <a:cxn ang="0">
                  <a:pos x="T8" y="T9"/>
                </a:cxn>
              </a:cxnLst>
              <a:rect l="0" t="0" r="r" b="b"/>
              <a:pathLst>
                <a:path w="2" h="2">
                  <a:moveTo>
                    <a:pt x="2" y="1"/>
                  </a:moveTo>
                  <a:lnTo>
                    <a:pt x="2" y="2"/>
                  </a:lnTo>
                  <a:lnTo>
                    <a:pt x="0" y="0"/>
                  </a:lnTo>
                  <a:lnTo>
                    <a:pt x="0" y="0"/>
                  </a:lnTo>
                  <a:lnTo>
                    <a:pt x="2" y="1"/>
                  </a:lnTo>
                  <a:close/>
                </a:path>
              </a:pathLst>
            </a:custGeom>
            <a:solidFill>
              <a:srgbClr val="FFC58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27" name="Rectangle 1025"/>
            <p:cNvSpPr>
              <a:spLocks noChangeArrowheads="1"/>
            </p:cNvSpPr>
            <p:nvPr/>
          </p:nvSpPr>
          <p:spPr bwMode="auto">
            <a:xfrm>
              <a:off x="8943975" y="5597525"/>
              <a:ext cx="1588" cy="1588"/>
            </a:xfrm>
            <a:prstGeom prst="rect">
              <a:avLst/>
            </a:prstGeom>
            <a:solidFill>
              <a:srgbClr val="F99B1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28" name="Freeform 1026"/>
            <p:cNvSpPr/>
            <p:nvPr/>
          </p:nvSpPr>
          <p:spPr bwMode="auto">
            <a:xfrm>
              <a:off x="8940800" y="5592763"/>
              <a:ext cx="6350" cy="4763"/>
            </a:xfrm>
            <a:custGeom>
              <a:avLst/>
              <a:gdLst>
                <a:gd name="T0" fmla="*/ 4 w 4"/>
                <a:gd name="T1" fmla="*/ 2 h 3"/>
                <a:gd name="T2" fmla="*/ 4 w 4"/>
                <a:gd name="T3" fmla="*/ 3 h 3"/>
                <a:gd name="T4" fmla="*/ 3 w 4"/>
                <a:gd name="T5" fmla="*/ 3 h 3"/>
                <a:gd name="T6" fmla="*/ 2 w 4"/>
                <a:gd name="T7" fmla="*/ 3 h 3"/>
                <a:gd name="T8" fmla="*/ 0 w 4"/>
                <a:gd name="T9" fmla="*/ 2 h 3"/>
                <a:gd name="T10" fmla="*/ 0 w 4"/>
                <a:gd name="T11" fmla="*/ 1 h 3"/>
                <a:gd name="T12" fmla="*/ 0 w 4"/>
                <a:gd name="T13" fmla="*/ 0 h 3"/>
                <a:gd name="T14" fmla="*/ 2 w 4"/>
                <a:gd name="T15" fmla="*/ 0 h 3"/>
                <a:gd name="T16" fmla="*/ 4 w 4"/>
                <a:gd name="T17" fmla="*/ 2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3">
                  <a:moveTo>
                    <a:pt x="4" y="2"/>
                  </a:moveTo>
                  <a:lnTo>
                    <a:pt x="4" y="3"/>
                  </a:lnTo>
                  <a:lnTo>
                    <a:pt x="3" y="3"/>
                  </a:lnTo>
                  <a:lnTo>
                    <a:pt x="2" y="3"/>
                  </a:lnTo>
                  <a:lnTo>
                    <a:pt x="0" y="2"/>
                  </a:lnTo>
                  <a:lnTo>
                    <a:pt x="0" y="1"/>
                  </a:lnTo>
                  <a:lnTo>
                    <a:pt x="0" y="0"/>
                  </a:lnTo>
                  <a:lnTo>
                    <a:pt x="2" y="0"/>
                  </a:lnTo>
                  <a:lnTo>
                    <a:pt x="4" y="2"/>
                  </a:lnTo>
                  <a:close/>
                </a:path>
              </a:pathLst>
            </a:custGeom>
            <a:solidFill>
              <a:srgbClr val="FFB25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29" name="Freeform 1027"/>
            <p:cNvSpPr/>
            <p:nvPr/>
          </p:nvSpPr>
          <p:spPr bwMode="auto">
            <a:xfrm>
              <a:off x="8955088" y="5586413"/>
              <a:ext cx="0" cy="1588"/>
            </a:xfrm>
            <a:custGeom>
              <a:avLst/>
              <a:gdLst>
                <a:gd name="T0" fmla="*/ 0 h 1"/>
                <a:gd name="T1" fmla="*/ 1 h 1"/>
                <a:gd name="T2" fmla="*/ 0 h 1"/>
                <a:gd name="T3" fmla="*/ 0 h 1"/>
                <a:gd name="T4" fmla="*/ 0 h 1"/>
              </a:gdLst>
              <a:ahLst/>
              <a:cxnLst>
                <a:cxn ang="0">
                  <a:pos x="0" y="T0"/>
                </a:cxn>
                <a:cxn ang="0">
                  <a:pos x="0" y="T1"/>
                </a:cxn>
                <a:cxn ang="0">
                  <a:pos x="0" y="T2"/>
                </a:cxn>
                <a:cxn ang="0">
                  <a:pos x="0" y="T3"/>
                </a:cxn>
                <a:cxn ang="0">
                  <a:pos x="0" y="T4"/>
                </a:cxn>
              </a:cxnLst>
              <a:rect l="0" t="0" r="r" b="b"/>
              <a:pathLst>
                <a:path h="1">
                  <a:moveTo>
                    <a:pt x="0" y="0"/>
                  </a:moveTo>
                  <a:lnTo>
                    <a:pt x="0" y="1"/>
                  </a:lnTo>
                  <a:lnTo>
                    <a:pt x="0" y="0"/>
                  </a:lnTo>
                  <a:lnTo>
                    <a:pt x="0" y="0"/>
                  </a:lnTo>
                  <a:lnTo>
                    <a:pt x="0" y="0"/>
                  </a:lnTo>
                  <a:close/>
                </a:path>
              </a:pathLst>
            </a:custGeom>
            <a:solidFill>
              <a:srgbClr val="F99B1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30" name="Freeform 1028"/>
            <p:cNvSpPr/>
            <p:nvPr/>
          </p:nvSpPr>
          <p:spPr bwMode="auto">
            <a:xfrm>
              <a:off x="8963025" y="5588000"/>
              <a:ext cx="0" cy="1588"/>
            </a:xfrm>
            <a:custGeom>
              <a:avLst/>
              <a:gdLst>
                <a:gd name="T0" fmla="*/ 0 h 1"/>
                <a:gd name="T1" fmla="*/ 0 h 1"/>
                <a:gd name="T2" fmla="*/ 1 h 1"/>
                <a:gd name="T3" fmla="*/ 0 h 1"/>
                <a:gd name="T4" fmla="*/ 0 h 1"/>
              </a:gdLst>
              <a:ahLst/>
              <a:cxnLst>
                <a:cxn ang="0">
                  <a:pos x="0" y="T0"/>
                </a:cxn>
                <a:cxn ang="0">
                  <a:pos x="0" y="T1"/>
                </a:cxn>
                <a:cxn ang="0">
                  <a:pos x="0" y="T2"/>
                </a:cxn>
                <a:cxn ang="0">
                  <a:pos x="0" y="T3"/>
                </a:cxn>
                <a:cxn ang="0">
                  <a:pos x="0" y="T4"/>
                </a:cxn>
              </a:cxnLst>
              <a:rect l="0" t="0" r="r" b="b"/>
              <a:pathLst>
                <a:path h="1">
                  <a:moveTo>
                    <a:pt x="0" y="0"/>
                  </a:moveTo>
                  <a:lnTo>
                    <a:pt x="0" y="0"/>
                  </a:lnTo>
                  <a:lnTo>
                    <a:pt x="0" y="1"/>
                  </a:lnTo>
                  <a:lnTo>
                    <a:pt x="0" y="0"/>
                  </a:lnTo>
                  <a:lnTo>
                    <a:pt x="0" y="0"/>
                  </a:lnTo>
                  <a:close/>
                </a:path>
              </a:pathLst>
            </a:custGeom>
            <a:solidFill>
              <a:srgbClr val="EA92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31" name="Rectangle 1029"/>
            <p:cNvSpPr>
              <a:spLocks noChangeArrowheads="1"/>
            </p:cNvSpPr>
            <p:nvPr/>
          </p:nvSpPr>
          <p:spPr bwMode="auto">
            <a:xfrm>
              <a:off x="8961438" y="5588000"/>
              <a:ext cx="1588" cy="1588"/>
            </a:xfrm>
            <a:prstGeom prst="rect">
              <a:avLst/>
            </a:prstGeom>
            <a:solidFill>
              <a:srgbClr val="EA92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32" name="Freeform 1030"/>
            <p:cNvSpPr/>
            <p:nvPr/>
          </p:nvSpPr>
          <p:spPr bwMode="auto">
            <a:xfrm>
              <a:off x="8955088" y="5586413"/>
              <a:ext cx="4763" cy="3175"/>
            </a:xfrm>
            <a:custGeom>
              <a:avLst/>
              <a:gdLst>
                <a:gd name="T0" fmla="*/ 3 w 3"/>
                <a:gd name="T1" fmla="*/ 1 h 2"/>
                <a:gd name="T2" fmla="*/ 3 w 3"/>
                <a:gd name="T3" fmla="*/ 2 h 2"/>
                <a:gd name="T4" fmla="*/ 0 w 3"/>
                <a:gd name="T5" fmla="*/ 1 h 2"/>
                <a:gd name="T6" fmla="*/ 0 w 3"/>
                <a:gd name="T7" fmla="*/ 0 h 2"/>
                <a:gd name="T8" fmla="*/ 3 w 3"/>
                <a:gd name="T9" fmla="*/ 1 h 2"/>
              </a:gdLst>
              <a:ahLst/>
              <a:cxnLst>
                <a:cxn ang="0">
                  <a:pos x="T0" y="T1"/>
                </a:cxn>
                <a:cxn ang="0">
                  <a:pos x="T2" y="T3"/>
                </a:cxn>
                <a:cxn ang="0">
                  <a:pos x="T4" y="T5"/>
                </a:cxn>
                <a:cxn ang="0">
                  <a:pos x="T6" y="T7"/>
                </a:cxn>
                <a:cxn ang="0">
                  <a:pos x="T8" y="T9"/>
                </a:cxn>
              </a:cxnLst>
              <a:rect l="0" t="0" r="r" b="b"/>
              <a:pathLst>
                <a:path w="3" h="2">
                  <a:moveTo>
                    <a:pt x="3" y="1"/>
                  </a:moveTo>
                  <a:lnTo>
                    <a:pt x="3" y="2"/>
                  </a:lnTo>
                  <a:lnTo>
                    <a:pt x="0" y="1"/>
                  </a:lnTo>
                  <a:lnTo>
                    <a:pt x="0" y="0"/>
                  </a:lnTo>
                  <a:lnTo>
                    <a:pt x="3" y="1"/>
                  </a:lnTo>
                  <a:close/>
                </a:path>
              </a:pathLst>
            </a:custGeom>
            <a:solidFill>
              <a:srgbClr val="FFC58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33" name="Rectangle 1031"/>
            <p:cNvSpPr>
              <a:spLocks noChangeArrowheads="1"/>
            </p:cNvSpPr>
            <p:nvPr/>
          </p:nvSpPr>
          <p:spPr bwMode="auto">
            <a:xfrm>
              <a:off x="8959850" y="5588000"/>
              <a:ext cx="1588" cy="1588"/>
            </a:xfrm>
            <a:prstGeom prst="rect">
              <a:avLst/>
            </a:prstGeom>
            <a:solidFill>
              <a:srgbClr val="F99B1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34" name="Freeform 1032"/>
            <p:cNvSpPr/>
            <p:nvPr/>
          </p:nvSpPr>
          <p:spPr bwMode="auto">
            <a:xfrm>
              <a:off x="8955088" y="5584825"/>
              <a:ext cx="7938" cy="3175"/>
            </a:xfrm>
            <a:custGeom>
              <a:avLst/>
              <a:gdLst>
                <a:gd name="T0" fmla="*/ 5 w 5"/>
                <a:gd name="T1" fmla="*/ 1 h 2"/>
                <a:gd name="T2" fmla="*/ 5 w 5"/>
                <a:gd name="T3" fmla="*/ 2 h 2"/>
                <a:gd name="T4" fmla="*/ 4 w 5"/>
                <a:gd name="T5" fmla="*/ 2 h 2"/>
                <a:gd name="T6" fmla="*/ 3 w 5"/>
                <a:gd name="T7" fmla="*/ 2 h 2"/>
                <a:gd name="T8" fmla="*/ 0 w 5"/>
                <a:gd name="T9" fmla="*/ 1 h 2"/>
                <a:gd name="T10" fmla="*/ 0 w 5"/>
                <a:gd name="T11" fmla="*/ 0 h 2"/>
                <a:gd name="T12" fmla="*/ 1 w 5"/>
                <a:gd name="T13" fmla="*/ 0 h 2"/>
                <a:gd name="T14" fmla="*/ 2 w 5"/>
                <a:gd name="T15" fmla="*/ 0 h 2"/>
                <a:gd name="T16" fmla="*/ 5 w 5"/>
                <a:gd name="T17"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2">
                  <a:moveTo>
                    <a:pt x="5" y="1"/>
                  </a:moveTo>
                  <a:lnTo>
                    <a:pt x="5" y="2"/>
                  </a:lnTo>
                  <a:lnTo>
                    <a:pt x="4" y="2"/>
                  </a:lnTo>
                  <a:lnTo>
                    <a:pt x="3" y="2"/>
                  </a:lnTo>
                  <a:lnTo>
                    <a:pt x="0" y="1"/>
                  </a:lnTo>
                  <a:lnTo>
                    <a:pt x="0" y="0"/>
                  </a:lnTo>
                  <a:lnTo>
                    <a:pt x="1" y="0"/>
                  </a:lnTo>
                  <a:lnTo>
                    <a:pt x="2" y="0"/>
                  </a:lnTo>
                  <a:lnTo>
                    <a:pt x="5" y="1"/>
                  </a:lnTo>
                  <a:close/>
                </a:path>
              </a:pathLst>
            </a:custGeom>
            <a:solidFill>
              <a:srgbClr val="FFB25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35" name="Freeform 1033"/>
            <p:cNvSpPr/>
            <p:nvPr/>
          </p:nvSpPr>
          <p:spPr bwMode="auto">
            <a:xfrm>
              <a:off x="8955088" y="5584825"/>
              <a:ext cx="3175" cy="3175"/>
            </a:xfrm>
            <a:custGeom>
              <a:avLst/>
              <a:gdLst>
                <a:gd name="T0" fmla="*/ 0 w 2"/>
                <a:gd name="T1" fmla="*/ 0 h 2"/>
                <a:gd name="T2" fmla="*/ 1 w 2"/>
                <a:gd name="T3" fmla="*/ 0 h 2"/>
                <a:gd name="T4" fmla="*/ 2 w 2"/>
                <a:gd name="T5" fmla="*/ 2 h 2"/>
                <a:gd name="T6" fmla="*/ 1 w 2"/>
                <a:gd name="T7" fmla="*/ 1 h 2"/>
                <a:gd name="T8" fmla="*/ 0 w 2"/>
                <a:gd name="T9" fmla="*/ 0 h 2"/>
              </a:gdLst>
              <a:ahLst/>
              <a:cxnLst>
                <a:cxn ang="0">
                  <a:pos x="T0" y="T1"/>
                </a:cxn>
                <a:cxn ang="0">
                  <a:pos x="T2" y="T3"/>
                </a:cxn>
                <a:cxn ang="0">
                  <a:pos x="T4" y="T5"/>
                </a:cxn>
                <a:cxn ang="0">
                  <a:pos x="T6" y="T7"/>
                </a:cxn>
                <a:cxn ang="0">
                  <a:pos x="T8" y="T9"/>
                </a:cxn>
              </a:cxnLst>
              <a:rect l="0" t="0" r="r" b="b"/>
              <a:pathLst>
                <a:path w="2" h="2">
                  <a:moveTo>
                    <a:pt x="0" y="0"/>
                  </a:moveTo>
                  <a:cubicBezTo>
                    <a:pt x="1" y="0"/>
                    <a:pt x="1" y="0"/>
                    <a:pt x="1" y="0"/>
                  </a:cubicBezTo>
                  <a:cubicBezTo>
                    <a:pt x="2" y="1"/>
                    <a:pt x="2" y="1"/>
                    <a:pt x="2" y="2"/>
                  </a:cubicBezTo>
                  <a:cubicBezTo>
                    <a:pt x="1" y="1"/>
                    <a:pt x="1" y="1"/>
                    <a:pt x="1" y="1"/>
                  </a:cubicBezTo>
                  <a:cubicBezTo>
                    <a:pt x="1" y="1"/>
                    <a:pt x="1" y="0"/>
                    <a:pt x="0" y="0"/>
                  </a:cubicBezTo>
                  <a:close/>
                </a:path>
              </a:pathLst>
            </a:custGeom>
            <a:solidFill>
              <a:srgbClr val="8C532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36" name="Freeform 1034"/>
            <p:cNvSpPr/>
            <p:nvPr/>
          </p:nvSpPr>
          <p:spPr bwMode="auto">
            <a:xfrm>
              <a:off x="8955088" y="5584825"/>
              <a:ext cx="3175" cy="3175"/>
            </a:xfrm>
            <a:custGeom>
              <a:avLst/>
              <a:gdLst>
                <a:gd name="T0" fmla="*/ 2 w 2"/>
                <a:gd name="T1" fmla="*/ 2 h 2"/>
                <a:gd name="T2" fmla="*/ 1 w 2"/>
                <a:gd name="T3" fmla="*/ 1 h 2"/>
                <a:gd name="T4" fmla="*/ 0 w 2"/>
                <a:gd name="T5" fmla="*/ 0 h 2"/>
                <a:gd name="T6" fmla="*/ 1 w 2"/>
                <a:gd name="T7" fmla="*/ 0 h 2"/>
                <a:gd name="T8" fmla="*/ 2 w 2"/>
                <a:gd name="T9" fmla="*/ 2 h 2"/>
              </a:gdLst>
              <a:ahLst/>
              <a:cxnLst>
                <a:cxn ang="0">
                  <a:pos x="T0" y="T1"/>
                </a:cxn>
                <a:cxn ang="0">
                  <a:pos x="T2" y="T3"/>
                </a:cxn>
                <a:cxn ang="0">
                  <a:pos x="T4" y="T5"/>
                </a:cxn>
                <a:cxn ang="0">
                  <a:pos x="T6" y="T7"/>
                </a:cxn>
                <a:cxn ang="0">
                  <a:pos x="T8" y="T9"/>
                </a:cxn>
              </a:cxnLst>
              <a:rect l="0" t="0" r="r" b="b"/>
              <a:pathLst>
                <a:path w="2" h="2">
                  <a:moveTo>
                    <a:pt x="2" y="2"/>
                  </a:moveTo>
                  <a:cubicBezTo>
                    <a:pt x="1" y="1"/>
                    <a:pt x="1" y="1"/>
                    <a:pt x="1" y="1"/>
                  </a:cubicBezTo>
                  <a:cubicBezTo>
                    <a:pt x="1" y="1"/>
                    <a:pt x="1" y="0"/>
                    <a:pt x="0" y="0"/>
                  </a:cubicBezTo>
                  <a:cubicBezTo>
                    <a:pt x="1" y="0"/>
                    <a:pt x="1" y="0"/>
                    <a:pt x="1" y="0"/>
                  </a:cubicBezTo>
                  <a:cubicBezTo>
                    <a:pt x="2" y="1"/>
                    <a:pt x="2" y="1"/>
                    <a:pt x="2" y="2"/>
                  </a:cubicBezTo>
                  <a:close/>
                </a:path>
              </a:pathLst>
            </a:custGeom>
            <a:solidFill>
              <a:srgbClr val="8C532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37" name="Freeform 1035"/>
            <p:cNvSpPr/>
            <p:nvPr/>
          </p:nvSpPr>
          <p:spPr bwMode="auto">
            <a:xfrm>
              <a:off x="8942388" y="5578475"/>
              <a:ext cx="15875" cy="17463"/>
            </a:xfrm>
            <a:custGeom>
              <a:avLst/>
              <a:gdLst>
                <a:gd name="T0" fmla="*/ 9 w 10"/>
                <a:gd name="T1" fmla="*/ 2 h 11"/>
                <a:gd name="T2" fmla="*/ 0 w 10"/>
                <a:gd name="T3" fmla="*/ 11 h 11"/>
                <a:gd name="T4" fmla="*/ 1 w 10"/>
                <a:gd name="T5" fmla="*/ 11 h 11"/>
                <a:gd name="T6" fmla="*/ 10 w 10"/>
                <a:gd name="T7" fmla="*/ 3 h 11"/>
                <a:gd name="T8" fmla="*/ 9 w 10"/>
                <a:gd name="T9" fmla="*/ 2 h 11"/>
              </a:gdLst>
              <a:ahLst/>
              <a:cxnLst>
                <a:cxn ang="0">
                  <a:pos x="T0" y="T1"/>
                </a:cxn>
                <a:cxn ang="0">
                  <a:pos x="T2" y="T3"/>
                </a:cxn>
                <a:cxn ang="0">
                  <a:pos x="T4" y="T5"/>
                </a:cxn>
                <a:cxn ang="0">
                  <a:pos x="T6" y="T7"/>
                </a:cxn>
                <a:cxn ang="0">
                  <a:pos x="T8" y="T9"/>
                </a:cxn>
              </a:cxnLst>
              <a:rect l="0" t="0" r="r" b="b"/>
              <a:pathLst>
                <a:path w="10" h="11">
                  <a:moveTo>
                    <a:pt x="9" y="2"/>
                  </a:moveTo>
                  <a:cubicBezTo>
                    <a:pt x="6" y="0"/>
                    <a:pt x="0" y="5"/>
                    <a:pt x="0" y="11"/>
                  </a:cubicBezTo>
                  <a:cubicBezTo>
                    <a:pt x="1" y="11"/>
                    <a:pt x="1" y="11"/>
                    <a:pt x="1" y="11"/>
                  </a:cubicBezTo>
                  <a:cubicBezTo>
                    <a:pt x="2" y="6"/>
                    <a:pt x="7" y="1"/>
                    <a:pt x="10" y="3"/>
                  </a:cubicBezTo>
                  <a:lnTo>
                    <a:pt x="9" y="2"/>
                  </a:lnTo>
                  <a:close/>
                </a:path>
              </a:pathLst>
            </a:custGeom>
            <a:solidFill>
              <a:srgbClr val="8C532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38" name="Freeform 1036"/>
            <p:cNvSpPr/>
            <p:nvPr/>
          </p:nvSpPr>
          <p:spPr bwMode="auto">
            <a:xfrm>
              <a:off x="8943975" y="5581650"/>
              <a:ext cx="17463" cy="14288"/>
            </a:xfrm>
            <a:custGeom>
              <a:avLst/>
              <a:gdLst>
                <a:gd name="T0" fmla="*/ 5 w 11"/>
                <a:gd name="T1" fmla="*/ 1 h 9"/>
                <a:gd name="T2" fmla="*/ 11 w 11"/>
                <a:gd name="T3" fmla="*/ 3 h 9"/>
                <a:gd name="T4" fmla="*/ 9 w 11"/>
                <a:gd name="T5" fmla="*/ 4 h 9"/>
                <a:gd name="T6" fmla="*/ 5 w 11"/>
                <a:gd name="T7" fmla="*/ 3 h 9"/>
                <a:gd name="T8" fmla="*/ 1 w 11"/>
                <a:gd name="T9" fmla="*/ 9 h 9"/>
                <a:gd name="T10" fmla="*/ 0 w 11"/>
                <a:gd name="T11" fmla="*/ 9 h 9"/>
                <a:gd name="T12" fmla="*/ 5 w 11"/>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11" h="9">
                  <a:moveTo>
                    <a:pt x="5" y="1"/>
                  </a:moveTo>
                  <a:cubicBezTo>
                    <a:pt x="8" y="0"/>
                    <a:pt x="10" y="0"/>
                    <a:pt x="11" y="3"/>
                  </a:cubicBezTo>
                  <a:cubicBezTo>
                    <a:pt x="9" y="4"/>
                    <a:pt x="9" y="4"/>
                    <a:pt x="9" y="4"/>
                  </a:cubicBezTo>
                  <a:cubicBezTo>
                    <a:pt x="9" y="2"/>
                    <a:pt x="7" y="1"/>
                    <a:pt x="5" y="3"/>
                  </a:cubicBezTo>
                  <a:cubicBezTo>
                    <a:pt x="3" y="4"/>
                    <a:pt x="2" y="6"/>
                    <a:pt x="1" y="9"/>
                  </a:cubicBezTo>
                  <a:cubicBezTo>
                    <a:pt x="0" y="9"/>
                    <a:pt x="0" y="9"/>
                    <a:pt x="0" y="9"/>
                  </a:cubicBezTo>
                  <a:cubicBezTo>
                    <a:pt x="0" y="6"/>
                    <a:pt x="2" y="3"/>
                    <a:pt x="5" y="1"/>
                  </a:cubicBezTo>
                  <a:close/>
                </a:path>
              </a:pathLst>
            </a:custGeom>
            <a:solidFill>
              <a:srgbClr val="A5683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39" name="Freeform 1037"/>
            <p:cNvSpPr/>
            <p:nvPr/>
          </p:nvSpPr>
          <p:spPr bwMode="auto">
            <a:xfrm>
              <a:off x="8948738" y="5575300"/>
              <a:ext cx="14288" cy="17463"/>
            </a:xfrm>
            <a:custGeom>
              <a:avLst/>
              <a:gdLst>
                <a:gd name="T0" fmla="*/ 7 w 9"/>
                <a:gd name="T1" fmla="*/ 0 h 11"/>
                <a:gd name="T2" fmla="*/ 3 w 9"/>
                <a:gd name="T3" fmla="*/ 0 h 11"/>
                <a:gd name="T4" fmla="*/ 2 w 9"/>
                <a:gd name="T5" fmla="*/ 3 h 11"/>
                <a:gd name="T6" fmla="*/ 2 w 9"/>
                <a:gd name="T7" fmla="*/ 6 h 11"/>
                <a:gd name="T8" fmla="*/ 1 w 9"/>
                <a:gd name="T9" fmla="*/ 7 h 11"/>
                <a:gd name="T10" fmla="*/ 0 w 9"/>
                <a:gd name="T11" fmla="*/ 8 h 11"/>
                <a:gd name="T12" fmla="*/ 2 w 9"/>
                <a:gd name="T13" fmla="*/ 11 h 11"/>
                <a:gd name="T14" fmla="*/ 3 w 9"/>
                <a:gd name="T15" fmla="*/ 10 h 11"/>
                <a:gd name="T16" fmla="*/ 7 w 9"/>
                <a:gd name="T17" fmla="*/ 9 h 11"/>
                <a:gd name="T18" fmla="*/ 9 w 9"/>
                <a:gd name="T19" fmla="*/ 5 h 11"/>
                <a:gd name="T20" fmla="*/ 9 w 9"/>
                <a:gd name="T21" fmla="*/ 4 h 11"/>
                <a:gd name="T22" fmla="*/ 7 w 9"/>
                <a:gd name="T23"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11">
                  <a:moveTo>
                    <a:pt x="7" y="0"/>
                  </a:moveTo>
                  <a:cubicBezTo>
                    <a:pt x="3" y="0"/>
                    <a:pt x="3" y="0"/>
                    <a:pt x="3" y="0"/>
                  </a:cubicBezTo>
                  <a:cubicBezTo>
                    <a:pt x="2" y="3"/>
                    <a:pt x="2" y="3"/>
                    <a:pt x="2" y="3"/>
                  </a:cubicBezTo>
                  <a:cubicBezTo>
                    <a:pt x="2" y="6"/>
                    <a:pt x="2" y="6"/>
                    <a:pt x="2" y="6"/>
                  </a:cubicBezTo>
                  <a:cubicBezTo>
                    <a:pt x="2" y="6"/>
                    <a:pt x="2" y="7"/>
                    <a:pt x="1" y="7"/>
                  </a:cubicBezTo>
                  <a:cubicBezTo>
                    <a:pt x="0" y="8"/>
                    <a:pt x="0" y="8"/>
                    <a:pt x="0" y="8"/>
                  </a:cubicBezTo>
                  <a:cubicBezTo>
                    <a:pt x="0" y="8"/>
                    <a:pt x="0" y="11"/>
                    <a:pt x="2" y="11"/>
                  </a:cubicBezTo>
                  <a:cubicBezTo>
                    <a:pt x="3" y="11"/>
                    <a:pt x="3" y="10"/>
                    <a:pt x="3" y="10"/>
                  </a:cubicBezTo>
                  <a:cubicBezTo>
                    <a:pt x="4" y="10"/>
                    <a:pt x="6" y="10"/>
                    <a:pt x="7" y="9"/>
                  </a:cubicBezTo>
                  <a:cubicBezTo>
                    <a:pt x="9" y="9"/>
                    <a:pt x="9" y="5"/>
                    <a:pt x="9" y="5"/>
                  </a:cubicBezTo>
                  <a:cubicBezTo>
                    <a:pt x="9" y="4"/>
                    <a:pt x="9" y="4"/>
                    <a:pt x="9" y="4"/>
                  </a:cubicBezTo>
                  <a:cubicBezTo>
                    <a:pt x="9" y="2"/>
                    <a:pt x="9" y="0"/>
                    <a:pt x="7" y="0"/>
                  </a:cubicBezTo>
                  <a:close/>
                </a:path>
              </a:pathLst>
            </a:custGeom>
            <a:solidFill>
              <a:srgbClr val="FFE8D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40" name="Freeform 1038"/>
            <p:cNvSpPr/>
            <p:nvPr/>
          </p:nvSpPr>
          <p:spPr bwMode="auto">
            <a:xfrm>
              <a:off x="8943975" y="5494338"/>
              <a:ext cx="23813" cy="85725"/>
            </a:xfrm>
            <a:custGeom>
              <a:avLst/>
              <a:gdLst>
                <a:gd name="T0" fmla="*/ 9 w 15"/>
                <a:gd name="T1" fmla="*/ 54 h 54"/>
                <a:gd name="T2" fmla="*/ 11 w 15"/>
                <a:gd name="T3" fmla="*/ 54 h 54"/>
                <a:gd name="T4" fmla="*/ 13 w 15"/>
                <a:gd name="T5" fmla="*/ 52 h 54"/>
                <a:gd name="T6" fmla="*/ 14 w 15"/>
                <a:gd name="T7" fmla="*/ 28 h 54"/>
                <a:gd name="T8" fmla="*/ 12 w 15"/>
                <a:gd name="T9" fmla="*/ 10 h 54"/>
                <a:gd name="T10" fmla="*/ 6 w 15"/>
                <a:gd name="T11" fmla="*/ 0 h 54"/>
                <a:gd name="T12" fmla="*/ 1 w 15"/>
                <a:gd name="T13" fmla="*/ 9 h 54"/>
                <a:gd name="T14" fmla="*/ 4 w 15"/>
                <a:gd name="T15" fmla="*/ 29 h 54"/>
                <a:gd name="T16" fmla="*/ 4 w 15"/>
                <a:gd name="T17" fmla="*/ 52 h 54"/>
                <a:gd name="T18" fmla="*/ 9 w 15"/>
                <a:gd name="T19"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54">
                  <a:moveTo>
                    <a:pt x="9" y="54"/>
                  </a:moveTo>
                  <a:cubicBezTo>
                    <a:pt x="10" y="54"/>
                    <a:pt x="11" y="54"/>
                    <a:pt x="11" y="54"/>
                  </a:cubicBezTo>
                  <a:cubicBezTo>
                    <a:pt x="11" y="54"/>
                    <a:pt x="13" y="53"/>
                    <a:pt x="13" y="52"/>
                  </a:cubicBezTo>
                  <a:cubicBezTo>
                    <a:pt x="13" y="49"/>
                    <a:pt x="15" y="32"/>
                    <a:pt x="14" y="28"/>
                  </a:cubicBezTo>
                  <a:cubicBezTo>
                    <a:pt x="14" y="23"/>
                    <a:pt x="12" y="10"/>
                    <a:pt x="12" y="10"/>
                  </a:cubicBezTo>
                  <a:cubicBezTo>
                    <a:pt x="12" y="10"/>
                    <a:pt x="11" y="0"/>
                    <a:pt x="6" y="0"/>
                  </a:cubicBezTo>
                  <a:cubicBezTo>
                    <a:pt x="1" y="0"/>
                    <a:pt x="0" y="5"/>
                    <a:pt x="1" y="9"/>
                  </a:cubicBezTo>
                  <a:cubicBezTo>
                    <a:pt x="1" y="12"/>
                    <a:pt x="4" y="29"/>
                    <a:pt x="4" y="29"/>
                  </a:cubicBezTo>
                  <a:cubicBezTo>
                    <a:pt x="4" y="52"/>
                    <a:pt x="4" y="52"/>
                    <a:pt x="4" y="52"/>
                  </a:cubicBezTo>
                  <a:cubicBezTo>
                    <a:pt x="4" y="52"/>
                    <a:pt x="5" y="54"/>
                    <a:pt x="9" y="54"/>
                  </a:cubicBezTo>
                  <a:close/>
                </a:path>
              </a:pathLst>
            </a:custGeom>
            <a:solidFill>
              <a:srgbClr val="38373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41" name="Freeform 1039"/>
            <p:cNvSpPr/>
            <p:nvPr/>
          </p:nvSpPr>
          <p:spPr bwMode="auto">
            <a:xfrm>
              <a:off x="8818563" y="5700713"/>
              <a:ext cx="44450" cy="20638"/>
            </a:xfrm>
            <a:custGeom>
              <a:avLst/>
              <a:gdLst>
                <a:gd name="T0" fmla="*/ 14 w 28"/>
                <a:gd name="T1" fmla="*/ 0 h 13"/>
                <a:gd name="T2" fmla="*/ 17 w 28"/>
                <a:gd name="T3" fmla="*/ 2 h 13"/>
                <a:gd name="T4" fmla="*/ 22 w 28"/>
                <a:gd name="T5" fmla="*/ 2 h 13"/>
                <a:gd name="T6" fmla="*/ 27 w 28"/>
                <a:gd name="T7" fmla="*/ 5 h 13"/>
                <a:gd name="T8" fmla="*/ 28 w 28"/>
                <a:gd name="T9" fmla="*/ 7 h 13"/>
                <a:gd name="T10" fmla="*/ 25 w 28"/>
                <a:gd name="T11" fmla="*/ 9 h 13"/>
                <a:gd name="T12" fmla="*/ 20 w 28"/>
                <a:gd name="T13" fmla="*/ 10 h 13"/>
                <a:gd name="T14" fmla="*/ 14 w 28"/>
                <a:gd name="T15" fmla="*/ 10 h 13"/>
                <a:gd name="T16" fmla="*/ 10 w 28"/>
                <a:gd name="T17" fmla="*/ 10 h 13"/>
                <a:gd name="T18" fmla="*/ 9 w 28"/>
                <a:gd name="T19" fmla="*/ 12 h 13"/>
                <a:gd name="T20" fmla="*/ 5 w 28"/>
                <a:gd name="T21" fmla="*/ 13 h 13"/>
                <a:gd name="T22" fmla="*/ 0 w 28"/>
                <a:gd name="T23" fmla="*/ 10 h 13"/>
                <a:gd name="T24" fmla="*/ 0 w 28"/>
                <a:gd name="T25" fmla="*/ 1 h 13"/>
                <a:gd name="T26" fmla="*/ 14 w 28"/>
                <a:gd name="T27"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 h="13">
                  <a:moveTo>
                    <a:pt x="14" y="0"/>
                  </a:moveTo>
                  <a:cubicBezTo>
                    <a:pt x="14" y="0"/>
                    <a:pt x="15" y="1"/>
                    <a:pt x="17" y="2"/>
                  </a:cubicBezTo>
                  <a:cubicBezTo>
                    <a:pt x="18" y="2"/>
                    <a:pt x="22" y="2"/>
                    <a:pt x="22" y="2"/>
                  </a:cubicBezTo>
                  <a:cubicBezTo>
                    <a:pt x="24" y="3"/>
                    <a:pt x="27" y="3"/>
                    <a:pt x="27" y="5"/>
                  </a:cubicBezTo>
                  <a:cubicBezTo>
                    <a:pt x="28" y="7"/>
                    <a:pt x="28" y="7"/>
                    <a:pt x="28" y="7"/>
                  </a:cubicBezTo>
                  <a:cubicBezTo>
                    <a:pt x="27" y="8"/>
                    <a:pt x="26" y="9"/>
                    <a:pt x="25" y="9"/>
                  </a:cubicBezTo>
                  <a:cubicBezTo>
                    <a:pt x="25" y="9"/>
                    <a:pt x="22" y="10"/>
                    <a:pt x="20" y="10"/>
                  </a:cubicBezTo>
                  <a:cubicBezTo>
                    <a:pt x="17" y="11"/>
                    <a:pt x="16" y="11"/>
                    <a:pt x="14" y="10"/>
                  </a:cubicBezTo>
                  <a:cubicBezTo>
                    <a:pt x="14" y="10"/>
                    <a:pt x="11" y="10"/>
                    <a:pt x="10" y="10"/>
                  </a:cubicBezTo>
                  <a:cubicBezTo>
                    <a:pt x="9" y="10"/>
                    <a:pt x="9" y="11"/>
                    <a:pt x="9" y="12"/>
                  </a:cubicBezTo>
                  <a:cubicBezTo>
                    <a:pt x="5" y="13"/>
                    <a:pt x="5" y="13"/>
                    <a:pt x="5" y="13"/>
                  </a:cubicBezTo>
                  <a:cubicBezTo>
                    <a:pt x="2" y="13"/>
                    <a:pt x="0" y="10"/>
                    <a:pt x="0" y="10"/>
                  </a:cubicBezTo>
                  <a:cubicBezTo>
                    <a:pt x="0" y="1"/>
                    <a:pt x="0" y="1"/>
                    <a:pt x="0" y="1"/>
                  </a:cubicBezTo>
                  <a:lnTo>
                    <a:pt x="14" y="0"/>
                  </a:lnTo>
                  <a:close/>
                </a:path>
              </a:pathLst>
            </a:custGeom>
            <a:solidFill>
              <a:srgbClr val="54545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42" name="Freeform 1040"/>
            <p:cNvSpPr/>
            <p:nvPr/>
          </p:nvSpPr>
          <p:spPr bwMode="auto">
            <a:xfrm>
              <a:off x="8832850" y="5710238"/>
              <a:ext cx="28575" cy="7938"/>
            </a:xfrm>
            <a:custGeom>
              <a:avLst/>
              <a:gdLst>
                <a:gd name="T0" fmla="*/ 2 w 18"/>
                <a:gd name="T1" fmla="*/ 4 h 5"/>
                <a:gd name="T2" fmla="*/ 9 w 18"/>
                <a:gd name="T3" fmla="*/ 4 h 5"/>
                <a:gd name="T4" fmla="*/ 16 w 18"/>
                <a:gd name="T5" fmla="*/ 2 h 5"/>
                <a:gd name="T6" fmla="*/ 18 w 18"/>
                <a:gd name="T7" fmla="*/ 0 h 5"/>
                <a:gd name="T8" fmla="*/ 18 w 18"/>
                <a:gd name="T9" fmla="*/ 1 h 5"/>
                <a:gd name="T10" fmla="*/ 16 w 18"/>
                <a:gd name="T11" fmla="*/ 3 h 5"/>
                <a:gd name="T12" fmla="*/ 11 w 18"/>
                <a:gd name="T13" fmla="*/ 4 h 5"/>
                <a:gd name="T14" fmla="*/ 5 w 18"/>
                <a:gd name="T15" fmla="*/ 5 h 5"/>
                <a:gd name="T16" fmla="*/ 2 w 18"/>
                <a:gd name="T17" fmla="*/ 4 h 5"/>
                <a:gd name="T18" fmla="*/ 0 w 18"/>
                <a:gd name="T19" fmla="*/ 4 h 5"/>
                <a:gd name="T20" fmla="*/ 2 w 18"/>
                <a:gd name="T21" fmla="*/ 4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 h="5">
                  <a:moveTo>
                    <a:pt x="2" y="4"/>
                  </a:moveTo>
                  <a:cubicBezTo>
                    <a:pt x="3" y="4"/>
                    <a:pt x="6" y="4"/>
                    <a:pt x="9" y="4"/>
                  </a:cubicBezTo>
                  <a:cubicBezTo>
                    <a:pt x="12" y="4"/>
                    <a:pt x="16" y="2"/>
                    <a:pt x="16" y="2"/>
                  </a:cubicBezTo>
                  <a:cubicBezTo>
                    <a:pt x="17" y="2"/>
                    <a:pt x="18" y="1"/>
                    <a:pt x="18" y="0"/>
                  </a:cubicBezTo>
                  <a:cubicBezTo>
                    <a:pt x="18" y="1"/>
                    <a:pt x="18" y="1"/>
                    <a:pt x="18" y="1"/>
                  </a:cubicBezTo>
                  <a:cubicBezTo>
                    <a:pt x="18" y="2"/>
                    <a:pt x="17" y="3"/>
                    <a:pt x="16" y="3"/>
                  </a:cubicBezTo>
                  <a:cubicBezTo>
                    <a:pt x="16" y="3"/>
                    <a:pt x="13" y="4"/>
                    <a:pt x="11" y="4"/>
                  </a:cubicBezTo>
                  <a:cubicBezTo>
                    <a:pt x="8" y="5"/>
                    <a:pt x="7" y="5"/>
                    <a:pt x="5" y="5"/>
                  </a:cubicBezTo>
                  <a:cubicBezTo>
                    <a:pt x="2" y="4"/>
                    <a:pt x="2" y="4"/>
                    <a:pt x="2" y="4"/>
                  </a:cubicBezTo>
                  <a:cubicBezTo>
                    <a:pt x="1" y="4"/>
                    <a:pt x="0" y="4"/>
                    <a:pt x="0" y="4"/>
                  </a:cubicBezTo>
                  <a:cubicBezTo>
                    <a:pt x="0" y="4"/>
                    <a:pt x="1" y="4"/>
                    <a:pt x="2" y="4"/>
                  </a:cubicBezTo>
                  <a:close/>
                </a:path>
              </a:pathLst>
            </a:custGeom>
            <a:solidFill>
              <a:srgbClr val="38373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43" name="Freeform 1041"/>
            <p:cNvSpPr/>
            <p:nvPr/>
          </p:nvSpPr>
          <p:spPr bwMode="auto">
            <a:xfrm>
              <a:off x="8818563" y="5713413"/>
              <a:ext cx="14288" cy="7938"/>
            </a:xfrm>
            <a:custGeom>
              <a:avLst/>
              <a:gdLst>
                <a:gd name="T0" fmla="*/ 6 w 9"/>
                <a:gd name="T1" fmla="*/ 3 h 5"/>
                <a:gd name="T2" fmla="*/ 9 w 9"/>
                <a:gd name="T3" fmla="*/ 2 h 5"/>
                <a:gd name="T4" fmla="*/ 9 w 9"/>
                <a:gd name="T5" fmla="*/ 4 h 5"/>
                <a:gd name="T6" fmla="*/ 5 w 9"/>
                <a:gd name="T7" fmla="*/ 5 h 5"/>
                <a:gd name="T8" fmla="*/ 0 w 9"/>
                <a:gd name="T9" fmla="*/ 2 h 5"/>
                <a:gd name="T10" fmla="*/ 0 w 9"/>
                <a:gd name="T11" fmla="*/ 0 h 5"/>
                <a:gd name="T12" fmla="*/ 6 w 9"/>
                <a:gd name="T13" fmla="*/ 3 h 5"/>
              </a:gdLst>
              <a:ahLst/>
              <a:cxnLst>
                <a:cxn ang="0">
                  <a:pos x="T0" y="T1"/>
                </a:cxn>
                <a:cxn ang="0">
                  <a:pos x="T2" y="T3"/>
                </a:cxn>
                <a:cxn ang="0">
                  <a:pos x="T4" y="T5"/>
                </a:cxn>
                <a:cxn ang="0">
                  <a:pos x="T6" y="T7"/>
                </a:cxn>
                <a:cxn ang="0">
                  <a:pos x="T8" y="T9"/>
                </a:cxn>
                <a:cxn ang="0">
                  <a:pos x="T10" y="T11"/>
                </a:cxn>
                <a:cxn ang="0">
                  <a:pos x="T12" y="T13"/>
                </a:cxn>
              </a:cxnLst>
              <a:rect l="0" t="0" r="r" b="b"/>
              <a:pathLst>
                <a:path w="9" h="5">
                  <a:moveTo>
                    <a:pt x="6" y="3"/>
                  </a:moveTo>
                  <a:cubicBezTo>
                    <a:pt x="9" y="2"/>
                    <a:pt x="9" y="2"/>
                    <a:pt x="9" y="2"/>
                  </a:cubicBezTo>
                  <a:cubicBezTo>
                    <a:pt x="9" y="4"/>
                    <a:pt x="9" y="4"/>
                    <a:pt x="9" y="4"/>
                  </a:cubicBezTo>
                  <a:cubicBezTo>
                    <a:pt x="5" y="5"/>
                    <a:pt x="5" y="5"/>
                    <a:pt x="5" y="5"/>
                  </a:cubicBezTo>
                  <a:cubicBezTo>
                    <a:pt x="2" y="5"/>
                    <a:pt x="0" y="2"/>
                    <a:pt x="0" y="2"/>
                  </a:cubicBezTo>
                  <a:cubicBezTo>
                    <a:pt x="0" y="0"/>
                    <a:pt x="0" y="0"/>
                    <a:pt x="0" y="0"/>
                  </a:cubicBezTo>
                  <a:cubicBezTo>
                    <a:pt x="0" y="1"/>
                    <a:pt x="2" y="4"/>
                    <a:pt x="6" y="3"/>
                  </a:cubicBezTo>
                  <a:close/>
                </a:path>
              </a:pathLst>
            </a:custGeom>
            <a:solidFill>
              <a:srgbClr val="38373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44" name="Freeform 1042"/>
            <p:cNvSpPr/>
            <p:nvPr/>
          </p:nvSpPr>
          <p:spPr bwMode="auto">
            <a:xfrm>
              <a:off x="8809038" y="5688013"/>
              <a:ext cx="36513" cy="23813"/>
            </a:xfrm>
            <a:custGeom>
              <a:avLst/>
              <a:gdLst>
                <a:gd name="T0" fmla="*/ 12 w 23"/>
                <a:gd name="T1" fmla="*/ 0 h 15"/>
                <a:gd name="T2" fmla="*/ 14 w 23"/>
                <a:gd name="T3" fmla="*/ 2 h 15"/>
                <a:gd name="T4" fmla="*/ 17 w 23"/>
                <a:gd name="T5" fmla="*/ 2 h 15"/>
                <a:gd name="T6" fmla="*/ 23 w 23"/>
                <a:gd name="T7" fmla="*/ 4 h 15"/>
                <a:gd name="T8" fmla="*/ 23 w 23"/>
                <a:gd name="T9" fmla="*/ 5 h 15"/>
                <a:gd name="T10" fmla="*/ 22 w 23"/>
                <a:gd name="T11" fmla="*/ 6 h 15"/>
                <a:gd name="T12" fmla="*/ 17 w 23"/>
                <a:gd name="T13" fmla="*/ 9 h 15"/>
                <a:gd name="T14" fmla="*/ 12 w 23"/>
                <a:gd name="T15" fmla="*/ 10 h 15"/>
                <a:gd name="T16" fmla="*/ 10 w 23"/>
                <a:gd name="T17" fmla="*/ 10 h 15"/>
                <a:gd name="T18" fmla="*/ 9 w 23"/>
                <a:gd name="T19" fmla="*/ 13 h 15"/>
                <a:gd name="T20" fmla="*/ 6 w 23"/>
                <a:gd name="T21" fmla="*/ 14 h 15"/>
                <a:gd name="T22" fmla="*/ 0 w 23"/>
                <a:gd name="T23" fmla="*/ 11 h 15"/>
                <a:gd name="T24" fmla="*/ 0 w 23"/>
                <a:gd name="T25" fmla="*/ 3 h 15"/>
                <a:gd name="T26" fmla="*/ 12 w 23"/>
                <a:gd name="T2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 h="15">
                  <a:moveTo>
                    <a:pt x="12" y="0"/>
                  </a:moveTo>
                  <a:cubicBezTo>
                    <a:pt x="12" y="0"/>
                    <a:pt x="12" y="2"/>
                    <a:pt x="14" y="2"/>
                  </a:cubicBezTo>
                  <a:cubicBezTo>
                    <a:pt x="16" y="2"/>
                    <a:pt x="17" y="2"/>
                    <a:pt x="17" y="2"/>
                  </a:cubicBezTo>
                  <a:cubicBezTo>
                    <a:pt x="20" y="2"/>
                    <a:pt x="22" y="2"/>
                    <a:pt x="23" y="4"/>
                  </a:cubicBezTo>
                  <a:cubicBezTo>
                    <a:pt x="23" y="5"/>
                    <a:pt x="23" y="5"/>
                    <a:pt x="23" y="5"/>
                  </a:cubicBezTo>
                  <a:cubicBezTo>
                    <a:pt x="23" y="6"/>
                    <a:pt x="23" y="5"/>
                    <a:pt x="22" y="6"/>
                  </a:cubicBezTo>
                  <a:cubicBezTo>
                    <a:pt x="22" y="6"/>
                    <a:pt x="19" y="8"/>
                    <a:pt x="17" y="9"/>
                  </a:cubicBezTo>
                  <a:cubicBezTo>
                    <a:pt x="14" y="10"/>
                    <a:pt x="13" y="11"/>
                    <a:pt x="12" y="10"/>
                  </a:cubicBezTo>
                  <a:cubicBezTo>
                    <a:pt x="12" y="10"/>
                    <a:pt x="11" y="10"/>
                    <a:pt x="10" y="10"/>
                  </a:cubicBezTo>
                  <a:cubicBezTo>
                    <a:pt x="9" y="10"/>
                    <a:pt x="9" y="12"/>
                    <a:pt x="9" y="13"/>
                  </a:cubicBezTo>
                  <a:cubicBezTo>
                    <a:pt x="6" y="14"/>
                    <a:pt x="6" y="14"/>
                    <a:pt x="6" y="14"/>
                  </a:cubicBezTo>
                  <a:cubicBezTo>
                    <a:pt x="2" y="15"/>
                    <a:pt x="0" y="12"/>
                    <a:pt x="0" y="11"/>
                  </a:cubicBezTo>
                  <a:cubicBezTo>
                    <a:pt x="0" y="3"/>
                    <a:pt x="0" y="3"/>
                    <a:pt x="0" y="3"/>
                  </a:cubicBezTo>
                  <a:lnTo>
                    <a:pt x="12" y="0"/>
                  </a:lnTo>
                  <a:close/>
                </a:path>
              </a:pathLst>
            </a:custGeom>
            <a:solidFill>
              <a:srgbClr val="54545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45" name="Freeform 1043"/>
            <p:cNvSpPr/>
            <p:nvPr/>
          </p:nvSpPr>
          <p:spPr bwMode="auto">
            <a:xfrm>
              <a:off x="8823325" y="5694363"/>
              <a:ext cx="22225" cy="11113"/>
            </a:xfrm>
            <a:custGeom>
              <a:avLst/>
              <a:gdLst>
                <a:gd name="T0" fmla="*/ 2 w 14"/>
                <a:gd name="T1" fmla="*/ 6 h 7"/>
                <a:gd name="T2" fmla="*/ 7 w 14"/>
                <a:gd name="T3" fmla="*/ 5 h 7"/>
                <a:gd name="T4" fmla="*/ 12 w 14"/>
                <a:gd name="T5" fmla="*/ 2 h 7"/>
                <a:gd name="T6" fmla="*/ 14 w 14"/>
                <a:gd name="T7" fmla="*/ 0 h 7"/>
                <a:gd name="T8" fmla="*/ 14 w 14"/>
                <a:gd name="T9" fmla="*/ 1 h 7"/>
                <a:gd name="T10" fmla="*/ 12 w 14"/>
                <a:gd name="T11" fmla="*/ 3 h 7"/>
                <a:gd name="T12" fmla="*/ 8 w 14"/>
                <a:gd name="T13" fmla="*/ 5 h 7"/>
                <a:gd name="T14" fmla="*/ 4 w 14"/>
                <a:gd name="T15" fmla="*/ 6 h 7"/>
                <a:gd name="T16" fmla="*/ 1 w 14"/>
                <a:gd name="T17" fmla="*/ 6 h 7"/>
                <a:gd name="T18" fmla="*/ 0 w 14"/>
                <a:gd name="T19" fmla="*/ 7 h 7"/>
                <a:gd name="T20" fmla="*/ 2 w 14"/>
                <a:gd name="T21" fmla="*/ 6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 h="7">
                  <a:moveTo>
                    <a:pt x="2" y="6"/>
                  </a:moveTo>
                  <a:cubicBezTo>
                    <a:pt x="3" y="6"/>
                    <a:pt x="4" y="6"/>
                    <a:pt x="7" y="5"/>
                  </a:cubicBezTo>
                  <a:cubicBezTo>
                    <a:pt x="9" y="4"/>
                    <a:pt x="12" y="2"/>
                    <a:pt x="12" y="2"/>
                  </a:cubicBezTo>
                  <a:cubicBezTo>
                    <a:pt x="13" y="1"/>
                    <a:pt x="14" y="1"/>
                    <a:pt x="14" y="0"/>
                  </a:cubicBezTo>
                  <a:cubicBezTo>
                    <a:pt x="14" y="1"/>
                    <a:pt x="14" y="1"/>
                    <a:pt x="14" y="1"/>
                  </a:cubicBezTo>
                  <a:cubicBezTo>
                    <a:pt x="14" y="2"/>
                    <a:pt x="13" y="2"/>
                    <a:pt x="12" y="3"/>
                  </a:cubicBezTo>
                  <a:cubicBezTo>
                    <a:pt x="12" y="3"/>
                    <a:pt x="10" y="5"/>
                    <a:pt x="8" y="5"/>
                  </a:cubicBezTo>
                  <a:cubicBezTo>
                    <a:pt x="5" y="6"/>
                    <a:pt x="5" y="6"/>
                    <a:pt x="4" y="6"/>
                  </a:cubicBezTo>
                  <a:cubicBezTo>
                    <a:pt x="4" y="6"/>
                    <a:pt x="2" y="6"/>
                    <a:pt x="1" y="6"/>
                  </a:cubicBezTo>
                  <a:cubicBezTo>
                    <a:pt x="1" y="6"/>
                    <a:pt x="0" y="7"/>
                    <a:pt x="0" y="7"/>
                  </a:cubicBezTo>
                  <a:cubicBezTo>
                    <a:pt x="0" y="7"/>
                    <a:pt x="0" y="6"/>
                    <a:pt x="2" y="6"/>
                  </a:cubicBezTo>
                  <a:close/>
                </a:path>
              </a:pathLst>
            </a:custGeom>
            <a:solidFill>
              <a:srgbClr val="38373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46" name="Freeform 1044"/>
            <p:cNvSpPr/>
            <p:nvPr/>
          </p:nvSpPr>
          <p:spPr bwMode="auto">
            <a:xfrm>
              <a:off x="8809038" y="5703888"/>
              <a:ext cx="14288" cy="7938"/>
            </a:xfrm>
            <a:custGeom>
              <a:avLst/>
              <a:gdLst>
                <a:gd name="T0" fmla="*/ 6 w 9"/>
                <a:gd name="T1" fmla="*/ 3 h 5"/>
                <a:gd name="T2" fmla="*/ 9 w 9"/>
                <a:gd name="T3" fmla="*/ 2 h 5"/>
                <a:gd name="T4" fmla="*/ 9 w 9"/>
                <a:gd name="T5" fmla="*/ 3 h 5"/>
                <a:gd name="T6" fmla="*/ 6 w 9"/>
                <a:gd name="T7" fmla="*/ 4 h 5"/>
                <a:gd name="T8" fmla="*/ 0 w 9"/>
                <a:gd name="T9" fmla="*/ 1 h 5"/>
                <a:gd name="T10" fmla="*/ 0 w 9"/>
                <a:gd name="T11" fmla="*/ 0 h 5"/>
                <a:gd name="T12" fmla="*/ 6 w 9"/>
                <a:gd name="T13" fmla="*/ 3 h 5"/>
              </a:gdLst>
              <a:ahLst/>
              <a:cxnLst>
                <a:cxn ang="0">
                  <a:pos x="T0" y="T1"/>
                </a:cxn>
                <a:cxn ang="0">
                  <a:pos x="T2" y="T3"/>
                </a:cxn>
                <a:cxn ang="0">
                  <a:pos x="T4" y="T5"/>
                </a:cxn>
                <a:cxn ang="0">
                  <a:pos x="T6" y="T7"/>
                </a:cxn>
                <a:cxn ang="0">
                  <a:pos x="T8" y="T9"/>
                </a:cxn>
                <a:cxn ang="0">
                  <a:pos x="T10" y="T11"/>
                </a:cxn>
                <a:cxn ang="0">
                  <a:pos x="T12" y="T13"/>
                </a:cxn>
              </a:cxnLst>
              <a:rect l="0" t="0" r="r" b="b"/>
              <a:pathLst>
                <a:path w="9" h="5">
                  <a:moveTo>
                    <a:pt x="6" y="3"/>
                  </a:moveTo>
                  <a:cubicBezTo>
                    <a:pt x="9" y="2"/>
                    <a:pt x="9" y="2"/>
                    <a:pt x="9" y="2"/>
                  </a:cubicBezTo>
                  <a:cubicBezTo>
                    <a:pt x="9" y="3"/>
                    <a:pt x="9" y="3"/>
                    <a:pt x="9" y="3"/>
                  </a:cubicBezTo>
                  <a:cubicBezTo>
                    <a:pt x="6" y="4"/>
                    <a:pt x="6" y="4"/>
                    <a:pt x="6" y="4"/>
                  </a:cubicBezTo>
                  <a:cubicBezTo>
                    <a:pt x="2" y="5"/>
                    <a:pt x="0" y="2"/>
                    <a:pt x="0" y="1"/>
                  </a:cubicBezTo>
                  <a:cubicBezTo>
                    <a:pt x="0" y="0"/>
                    <a:pt x="0" y="0"/>
                    <a:pt x="0" y="0"/>
                  </a:cubicBezTo>
                  <a:cubicBezTo>
                    <a:pt x="0" y="1"/>
                    <a:pt x="2" y="4"/>
                    <a:pt x="6" y="3"/>
                  </a:cubicBezTo>
                  <a:close/>
                </a:path>
              </a:pathLst>
            </a:custGeom>
            <a:solidFill>
              <a:srgbClr val="38373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47" name="Freeform 1045"/>
            <p:cNvSpPr/>
            <p:nvPr/>
          </p:nvSpPr>
          <p:spPr bwMode="auto">
            <a:xfrm>
              <a:off x="8810625" y="5614988"/>
              <a:ext cx="11113" cy="14288"/>
            </a:xfrm>
            <a:custGeom>
              <a:avLst/>
              <a:gdLst>
                <a:gd name="T0" fmla="*/ 0 w 7"/>
                <a:gd name="T1" fmla="*/ 2 h 9"/>
                <a:gd name="T2" fmla="*/ 3 w 7"/>
                <a:gd name="T3" fmla="*/ 5 h 9"/>
                <a:gd name="T4" fmla="*/ 5 w 7"/>
                <a:gd name="T5" fmla="*/ 8 h 9"/>
                <a:gd name="T6" fmla="*/ 7 w 7"/>
                <a:gd name="T7" fmla="*/ 8 h 9"/>
                <a:gd name="T8" fmla="*/ 5 w 7"/>
                <a:gd name="T9" fmla="*/ 3 h 9"/>
                <a:gd name="T10" fmla="*/ 2 w 7"/>
                <a:gd name="T11" fmla="*/ 0 h 9"/>
                <a:gd name="T12" fmla="*/ 0 w 7"/>
                <a:gd name="T13" fmla="*/ 2 h 9"/>
              </a:gdLst>
              <a:ahLst/>
              <a:cxnLst>
                <a:cxn ang="0">
                  <a:pos x="T0" y="T1"/>
                </a:cxn>
                <a:cxn ang="0">
                  <a:pos x="T2" y="T3"/>
                </a:cxn>
                <a:cxn ang="0">
                  <a:pos x="T4" y="T5"/>
                </a:cxn>
                <a:cxn ang="0">
                  <a:pos x="T6" y="T7"/>
                </a:cxn>
                <a:cxn ang="0">
                  <a:pos x="T8" y="T9"/>
                </a:cxn>
                <a:cxn ang="0">
                  <a:pos x="T10" y="T11"/>
                </a:cxn>
                <a:cxn ang="0">
                  <a:pos x="T12" y="T13"/>
                </a:cxn>
              </a:cxnLst>
              <a:rect l="0" t="0" r="r" b="b"/>
              <a:pathLst>
                <a:path w="7" h="9">
                  <a:moveTo>
                    <a:pt x="0" y="2"/>
                  </a:moveTo>
                  <a:cubicBezTo>
                    <a:pt x="0" y="4"/>
                    <a:pt x="2" y="5"/>
                    <a:pt x="3" y="5"/>
                  </a:cubicBezTo>
                  <a:cubicBezTo>
                    <a:pt x="4" y="5"/>
                    <a:pt x="4" y="7"/>
                    <a:pt x="5" y="8"/>
                  </a:cubicBezTo>
                  <a:cubicBezTo>
                    <a:pt x="6" y="9"/>
                    <a:pt x="7" y="9"/>
                    <a:pt x="7" y="8"/>
                  </a:cubicBezTo>
                  <a:cubicBezTo>
                    <a:pt x="7" y="8"/>
                    <a:pt x="6" y="4"/>
                    <a:pt x="5" y="3"/>
                  </a:cubicBezTo>
                  <a:cubicBezTo>
                    <a:pt x="4" y="0"/>
                    <a:pt x="3" y="0"/>
                    <a:pt x="2" y="0"/>
                  </a:cubicBezTo>
                  <a:cubicBezTo>
                    <a:pt x="0" y="0"/>
                    <a:pt x="0" y="1"/>
                    <a:pt x="0" y="2"/>
                  </a:cubicBezTo>
                  <a:close/>
                </a:path>
              </a:pathLst>
            </a:custGeom>
            <a:solidFill>
              <a:srgbClr val="FFE8D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48" name="Freeform 1046"/>
            <p:cNvSpPr/>
            <p:nvPr/>
          </p:nvSpPr>
          <p:spPr bwMode="auto">
            <a:xfrm>
              <a:off x="8797925" y="5526088"/>
              <a:ext cx="23813" cy="87313"/>
            </a:xfrm>
            <a:custGeom>
              <a:avLst/>
              <a:gdLst>
                <a:gd name="T0" fmla="*/ 8 w 15"/>
                <a:gd name="T1" fmla="*/ 55 h 55"/>
                <a:gd name="T2" fmla="*/ 4 w 15"/>
                <a:gd name="T3" fmla="*/ 52 h 55"/>
                <a:gd name="T4" fmla="*/ 4 w 15"/>
                <a:gd name="T5" fmla="*/ 51 h 55"/>
                <a:gd name="T6" fmla="*/ 0 w 15"/>
                <a:gd name="T7" fmla="*/ 31 h 55"/>
                <a:gd name="T8" fmla="*/ 1 w 15"/>
                <a:gd name="T9" fmla="*/ 12 h 55"/>
                <a:gd name="T10" fmla="*/ 10 w 15"/>
                <a:gd name="T11" fmla="*/ 1 h 55"/>
                <a:gd name="T12" fmla="*/ 13 w 15"/>
                <a:gd name="T13" fmla="*/ 12 h 55"/>
                <a:gd name="T14" fmla="*/ 11 w 15"/>
                <a:gd name="T15" fmla="*/ 31 h 55"/>
                <a:gd name="T16" fmla="*/ 12 w 15"/>
                <a:gd name="T17" fmla="*/ 51 h 55"/>
                <a:gd name="T18" fmla="*/ 8 w 15"/>
                <a:gd name="T19"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55">
                  <a:moveTo>
                    <a:pt x="8" y="55"/>
                  </a:moveTo>
                  <a:cubicBezTo>
                    <a:pt x="7" y="55"/>
                    <a:pt x="4" y="52"/>
                    <a:pt x="4" y="52"/>
                  </a:cubicBezTo>
                  <a:cubicBezTo>
                    <a:pt x="4" y="52"/>
                    <a:pt x="4" y="52"/>
                    <a:pt x="4" y="51"/>
                  </a:cubicBezTo>
                  <a:cubicBezTo>
                    <a:pt x="3" y="48"/>
                    <a:pt x="0" y="35"/>
                    <a:pt x="0" y="31"/>
                  </a:cubicBezTo>
                  <a:cubicBezTo>
                    <a:pt x="0" y="25"/>
                    <a:pt x="1" y="12"/>
                    <a:pt x="1" y="12"/>
                  </a:cubicBezTo>
                  <a:cubicBezTo>
                    <a:pt x="1" y="12"/>
                    <a:pt x="2" y="0"/>
                    <a:pt x="10" y="1"/>
                  </a:cubicBezTo>
                  <a:cubicBezTo>
                    <a:pt x="15" y="2"/>
                    <a:pt x="13" y="8"/>
                    <a:pt x="13" y="12"/>
                  </a:cubicBezTo>
                  <a:cubicBezTo>
                    <a:pt x="13" y="15"/>
                    <a:pt x="11" y="31"/>
                    <a:pt x="11" y="31"/>
                  </a:cubicBezTo>
                  <a:cubicBezTo>
                    <a:pt x="12" y="51"/>
                    <a:pt x="12" y="51"/>
                    <a:pt x="12" y="51"/>
                  </a:cubicBezTo>
                  <a:cubicBezTo>
                    <a:pt x="12" y="51"/>
                    <a:pt x="11" y="55"/>
                    <a:pt x="8" y="55"/>
                  </a:cubicBezTo>
                  <a:close/>
                </a:path>
              </a:pathLst>
            </a:custGeom>
            <a:solidFill>
              <a:srgbClr val="28282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49" name="Freeform 1047"/>
            <p:cNvSpPr/>
            <p:nvPr/>
          </p:nvSpPr>
          <p:spPr bwMode="auto">
            <a:xfrm>
              <a:off x="8804275" y="5614988"/>
              <a:ext cx="12700" cy="22225"/>
            </a:xfrm>
            <a:custGeom>
              <a:avLst/>
              <a:gdLst>
                <a:gd name="T0" fmla="*/ 2 w 8"/>
                <a:gd name="T1" fmla="*/ 0 h 14"/>
                <a:gd name="T2" fmla="*/ 6 w 8"/>
                <a:gd name="T3" fmla="*/ 0 h 14"/>
                <a:gd name="T4" fmla="*/ 8 w 8"/>
                <a:gd name="T5" fmla="*/ 4 h 14"/>
                <a:gd name="T6" fmla="*/ 8 w 8"/>
                <a:gd name="T7" fmla="*/ 5 h 14"/>
                <a:gd name="T8" fmla="*/ 7 w 8"/>
                <a:gd name="T9" fmla="*/ 11 h 14"/>
                <a:gd name="T10" fmla="*/ 4 w 8"/>
                <a:gd name="T11" fmla="*/ 14 h 14"/>
                <a:gd name="T12" fmla="*/ 4 w 8"/>
                <a:gd name="T13" fmla="*/ 14 h 14"/>
                <a:gd name="T14" fmla="*/ 1 w 8"/>
                <a:gd name="T15" fmla="*/ 11 h 14"/>
                <a:gd name="T16" fmla="*/ 0 w 8"/>
                <a:gd name="T17" fmla="*/ 4 h 14"/>
                <a:gd name="T18" fmla="*/ 2 w 8"/>
                <a:gd name="T19"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4">
                  <a:moveTo>
                    <a:pt x="2" y="0"/>
                  </a:moveTo>
                  <a:cubicBezTo>
                    <a:pt x="6" y="0"/>
                    <a:pt x="6" y="0"/>
                    <a:pt x="6" y="0"/>
                  </a:cubicBezTo>
                  <a:cubicBezTo>
                    <a:pt x="8" y="4"/>
                    <a:pt x="8" y="4"/>
                    <a:pt x="8" y="4"/>
                  </a:cubicBezTo>
                  <a:cubicBezTo>
                    <a:pt x="8" y="5"/>
                    <a:pt x="8" y="5"/>
                    <a:pt x="8" y="5"/>
                  </a:cubicBezTo>
                  <a:cubicBezTo>
                    <a:pt x="7" y="11"/>
                    <a:pt x="7" y="11"/>
                    <a:pt x="7" y="11"/>
                  </a:cubicBezTo>
                  <a:cubicBezTo>
                    <a:pt x="7" y="11"/>
                    <a:pt x="8" y="14"/>
                    <a:pt x="4" y="14"/>
                  </a:cubicBezTo>
                  <a:cubicBezTo>
                    <a:pt x="2" y="14"/>
                    <a:pt x="4" y="14"/>
                    <a:pt x="4" y="14"/>
                  </a:cubicBezTo>
                  <a:cubicBezTo>
                    <a:pt x="1" y="14"/>
                    <a:pt x="1" y="11"/>
                    <a:pt x="1" y="11"/>
                  </a:cubicBezTo>
                  <a:cubicBezTo>
                    <a:pt x="0" y="4"/>
                    <a:pt x="0" y="4"/>
                    <a:pt x="0" y="4"/>
                  </a:cubicBezTo>
                  <a:cubicBezTo>
                    <a:pt x="0" y="2"/>
                    <a:pt x="0" y="0"/>
                    <a:pt x="2" y="0"/>
                  </a:cubicBezTo>
                  <a:close/>
                </a:path>
              </a:pathLst>
            </a:custGeom>
            <a:solidFill>
              <a:srgbClr val="FFE8D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50" name="Freeform 1048"/>
            <p:cNvSpPr/>
            <p:nvPr/>
          </p:nvSpPr>
          <p:spPr bwMode="auto">
            <a:xfrm>
              <a:off x="8802688" y="5607050"/>
              <a:ext cx="15875" cy="11113"/>
            </a:xfrm>
            <a:custGeom>
              <a:avLst/>
              <a:gdLst>
                <a:gd name="T0" fmla="*/ 10 w 10"/>
                <a:gd name="T1" fmla="*/ 5 h 7"/>
                <a:gd name="T2" fmla="*/ 7 w 10"/>
                <a:gd name="T3" fmla="*/ 7 h 7"/>
                <a:gd name="T4" fmla="*/ 3 w 10"/>
                <a:gd name="T5" fmla="*/ 7 h 7"/>
                <a:gd name="T6" fmla="*/ 1 w 10"/>
                <a:gd name="T7" fmla="*/ 5 h 7"/>
                <a:gd name="T8" fmla="*/ 0 w 10"/>
                <a:gd name="T9" fmla="*/ 1 h 7"/>
                <a:gd name="T10" fmla="*/ 1 w 10"/>
                <a:gd name="T11" fmla="*/ 0 h 7"/>
                <a:gd name="T12" fmla="*/ 1 w 10"/>
                <a:gd name="T13" fmla="*/ 1 h 7"/>
                <a:gd name="T14" fmla="*/ 5 w 10"/>
                <a:gd name="T15" fmla="*/ 3 h 7"/>
                <a:gd name="T16" fmla="*/ 9 w 10"/>
                <a:gd name="T17" fmla="*/ 0 h 7"/>
                <a:gd name="T18" fmla="*/ 10 w 10"/>
                <a:gd name="T19" fmla="*/ 1 h 7"/>
                <a:gd name="T20" fmla="*/ 10 w 10"/>
                <a:gd name="T21"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 h="7">
                  <a:moveTo>
                    <a:pt x="10" y="5"/>
                  </a:moveTo>
                  <a:cubicBezTo>
                    <a:pt x="10" y="5"/>
                    <a:pt x="9" y="7"/>
                    <a:pt x="7" y="7"/>
                  </a:cubicBezTo>
                  <a:cubicBezTo>
                    <a:pt x="4" y="7"/>
                    <a:pt x="3" y="7"/>
                    <a:pt x="3" y="7"/>
                  </a:cubicBezTo>
                  <a:cubicBezTo>
                    <a:pt x="2" y="6"/>
                    <a:pt x="1" y="6"/>
                    <a:pt x="1" y="5"/>
                  </a:cubicBezTo>
                  <a:cubicBezTo>
                    <a:pt x="1" y="5"/>
                    <a:pt x="0" y="2"/>
                    <a:pt x="0" y="1"/>
                  </a:cubicBezTo>
                  <a:cubicBezTo>
                    <a:pt x="0" y="0"/>
                    <a:pt x="1" y="0"/>
                    <a:pt x="1" y="0"/>
                  </a:cubicBezTo>
                  <a:cubicBezTo>
                    <a:pt x="1" y="1"/>
                    <a:pt x="1" y="1"/>
                    <a:pt x="1" y="1"/>
                  </a:cubicBezTo>
                  <a:cubicBezTo>
                    <a:pt x="1" y="2"/>
                    <a:pt x="2" y="3"/>
                    <a:pt x="5" y="3"/>
                  </a:cubicBezTo>
                  <a:cubicBezTo>
                    <a:pt x="9" y="3"/>
                    <a:pt x="9" y="0"/>
                    <a:pt x="9" y="0"/>
                  </a:cubicBezTo>
                  <a:cubicBezTo>
                    <a:pt x="10" y="0"/>
                    <a:pt x="10" y="1"/>
                    <a:pt x="10" y="1"/>
                  </a:cubicBezTo>
                  <a:lnTo>
                    <a:pt x="10" y="5"/>
                  </a:lnTo>
                  <a:close/>
                </a:path>
              </a:pathLst>
            </a:custGeom>
            <a:solidFill>
              <a:srgbClr val="E4EFF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51" name="Freeform 1049"/>
            <p:cNvSpPr/>
            <p:nvPr/>
          </p:nvSpPr>
          <p:spPr bwMode="auto">
            <a:xfrm>
              <a:off x="8818563" y="5487988"/>
              <a:ext cx="31750" cy="41275"/>
            </a:xfrm>
            <a:custGeom>
              <a:avLst/>
              <a:gdLst>
                <a:gd name="T0" fmla="*/ 13 w 20"/>
                <a:gd name="T1" fmla="*/ 1 h 26"/>
                <a:gd name="T2" fmla="*/ 20 w 20"/>
                <a:gd name="T3" fmla="*/ 1 h 26"/>
                <a:gd name="T4" fmla="*/ 17 w 20"/>
                <a:gd name="T5" fmla="*/ 20 h 26"/>
                <a:gd name="T6" fmla="*/ 12 w 20"/>
                <a:gd name="T7" fmla="*/ 26 h 26"/>
                <a:gd name="T8" fmla="*/ 4 w 20"/>
                <a:gd name="T9" fmla="*/ 23 h 26"/>
                <a:gd name="T10" fmla="*/ 1 w 20"/>
                <a:gd name="T11" fmla="*/ 13 h 26"/>
                <a:gd name="T12" fmla="*/ 0 w 20"/>
                <a:gd name="T13" fmla="*/ 0 h 26"/>
                <a:gd name="T14" fmla="*/ 13 w 20"/>
                <a:gd name="T15" fmla="*/ 1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 h="26">
                  <a:moveTo>
                    <a:pt x="13" y="1"/>
                  </a:moveTo>
                  <a:cubicBezTo>
                    <a:pt x="20" y="1"/>
                    <a:pt x="20" y="1"/>
                    <a:pt x="20" y="1"/>
                  </a:cubicBezTo>
                  <a:cubicBezTo>
                    <a:pt x="17" y="20"/>
                    <a:pt x="17" y="20"/>
                    <a:pt x="17" y="20"/>
                  </a:cubicBezTo>
                  <a:cubicBezTo>
                    <a:pt x="16" y="25"/>
                    <a:pt x="14" y="26"/>
                    <a:pt x="12" y="26"/>
                  </a:cubicBezTo>
                  <a:cubicBezTo>
                    <a:pt x="9" y="25"/>
                    <a:pt x="5" y="24"/>
                    <a:pt x="4" y="23"/>
                  </a:cubicBezTo>
                  <a:cubicBezTo>
                    <a:pt x="0" y="21"/>
                    <a:pt x="1" y="13"/>
                    <a:pt x="1" y="13"/>
                  </a:cubicBezTo>
                  <a:cubicBezTo>
                    <a:pt x="0" y="0"/>
                    <a:pt x="0" y="0"/>
                    <a:pt x="0" y="0"/>
                  </a:cubicBezTo>
                  <a:lnTo>
                    <a:pt x="13" y="1"/>
                  </a:lnTo>
                  <a:close/>
                </a:path>
              </a:pathLst>
            </a:custGeom>
            <a:solidFill>
              <a:srgbClr val="FFE1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52" name="Freeform 1050"/>
            <p:cNvSpPr/>
            <p:nvPr/>
          </p:nvSpPr>
          <p:spPr bwMode="auto">
            <a:xfrm>
              <a:off x="8813800" y="5510213"/>
              <a:ext cx="34925" cy="98425"/>
            </a:xfrm>
            <a:custGeom>
              <a:avLst/>
              <a:gdLst>
                <a:gd name="T0" fmla="*/ 1 w 22"/>
                <a:gd name="T1" fmla="*/ 21 h 62"/>
                <a:gd name="T2" fmla="*/ 2 w 22"/>
                <a:gd name="T3" fmla="*/ 11 h 62"/>
                <a:gd name="T4" fmla="*/ 3 w 22"/>
                <a:gd name="T5" fmla="*/ 0 h 62"/>
                <a:gd name="T6" fmla="*/ 13 w 22"/>
                <a:gd name="T7" fmla="*/ 3 h 62"/>
                <a:gd name="T8" fmla="*/ 12 w 22"/>
                <a:gd name="T9" fmla="*/ 13 h 62"/>
                <a:gd name="T10" fmla="*/ 14 w 22"/>
                <a:gd name="T11" fmla="*/ 16 h 62"/>
                <a:gd name="T12" fmla="*/ 18 w 22"/>
                <a:gd name="T13" fmla="*/ 24 h 62"/>
                <a:gd name="T14" fmla="*/ 22 w 22"/>
                <a:gd name="T15" fmla="*/ 33 h 62"/>
                <a:gd name="T16" fmla="*/ 22 w 22"/>
                <a:gd name="T17" fmla="*/ 59 h 62"/>
                <a:gd name="T18" fmla="*/ 0 w 22"/>
                <a:gd name="T19" fmla="*/ 62 h 62"/>
                <a:gd name="T20" fmla="*/ 0 w 22"/>
                <a:gd name="T21" fmla="*/ 27 h 62"/>
                <a:gd name="T22" fmla="*/ 1 w 22"/>
                <a:gd name="T23" fmla="*/ 2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62">
                  <a:moveTo>
                    <a:pt x="1" y="21"/>
                  </a:moveTo>
                  <a:cubicBezTo>
                    <a:pt x="2" y="11"/>
                    <a:pt x="2" y="11"/>
                    <a:pt x="2" y="11"/>
                  </a:cubicBezTo>
                  <a:cubicBezTo>
                    <a:pt x="3" y="0"/>
                    <a:pt x="3" y="0"/>
                    <a:pt x="3" y="0"/>
                  </a:cubicBezTo>
                  <a:cubicBezTo>
                    <a:pt x="13" y="3"/>
                    <a:pt x="13" y="3"/>
                    <a:pt x="13" y="3"/>
                  </a:cubicBezTo>
                  <a:cubicBezTo>
                    <a:pt x="12" y="13"/>
                    <a:pt x="12" y="13"/>
                    <a:pt x="12" y="13"/>
                  </a:cubicBezTo>
                  <a:cubicBezTo>
                    <a:pt x="12" y="15"/>
                    <a:pt x="13" y="15"/>
                    <a:pt x="14" y="16"/>
                  </a:cubicBezTo>
                  <a:cubicBezTo>
                    <a:pt x="18" y="24"/>
                    <a:pt x="18" y="24"/>
                    <a:pt x="18" y="24"/>
                  </a:cubicBezTo>
                  <a:cubicBezTo>
                    <a:pt x="19" y="25"/>
                    <a:pt x="22" y="28"/>
                    <a:pt x="22" y="33"/>
                  </a:cubicBezTo>
                  <a:cubicBezTo>
                    <a:pt x="22" y="59"/>
                    <a:pt x="22" y="59"/>
                    <a:pt x="22" y="59"/>
                  </a:cubicBezTo>
                  <a:cubicBezTo>
                    <a:pt x="0" y="62"/>
                    <a:pt x="0" y="62"/>
                    <a:pt x="0" y="62"/>
                  </a:cubicBezTo>
                  <a:cubicBezTo>
                    <a:pt x="0" y="27"/>
                    <a:pt x="0" y="27"/>
                    <a:pt x="0" y="27"/>
                  </a:cubicBezTo>
                  <a:cubicBezTo>
                    <a:pt x="0" y="25"/>
                    <a:pt x="1" y="23"/>
                    <a:pt x="1" y="21"/>
                  </a:cubicBezTo>
                  <a:close/>
                </a:path>
              </a:pathLst>
            </a:custGeom>
            <a:solidFill>
              <a:srgbClr val="FFE1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53" name="Freeform 1051"/>
            <p:cNvSpPr/>
            <p:nvPr/>
          </p:nvSpPr>
          <p:spPr bwMode="auto">
            <a:xfrm>
              <a:off x="8810625" y="5475288"/>
              <a:ext cx="41275" cy="47625"/>
            </a:xfrm>
            <a:custGeom>
              <a:avLst/>
              <a:gdLst>
                <a:gd name="T0" fmla="*/ 23 w 26"/>
                <a:gd name="T1" fmla="*/ 7 h 30"/>
                <a:gd name="T2" fmla="*/ 25 w 26"/>
                <a:gd name="T3" fmla="*/ 13 h 30"/>
                <a:gd name="T4" fmla="*/ 22 w 26"/>
                <a:gd name="T5" fmla="*/ 16 h 30"/>
                <a:gd name="T6" fmla="*/ 20 w 26"/>
                <a:gd name="T7" fmla="*/ 22 h 30"/>
                <a:gd name="T8" fmla="*/ 19 w 26"/>
                <a:gd name="T9" fmla="*/ 23 h 30"/>
                <a:gd name="T10" fmla="*/ 19 w 26"/>
                <a:gd name="T11" fmla="*/ 20 h 30"/>
                <a:gd name="T12" fmla="*/ 15 w 26"/>
                <a:gd name="T13" fmla="*/ 23 h 30"/>
                <a:gd name="T14" fmla="*/ 14 w 26"/>
                <a:gd name="T15" fmla="*/ 26 h 30"/>
                <a:gd name="T16" fmla="*/ 8 w 26"/>
                <a:gd name="T17" fmla="*/ 29 h 30"/>
                <a:gd name="T18" fmla="*/ 4 w 26"/>
                <a:gd name="T19" fmla="*/ 27 h 30"/>
                <a:gd name="T20" fmla="*/ 2 w 26"/>
                <a:gd name="T21" fmla="*/ 19 h 30"/>
                <a:gd name="T22" fmla="*/ 16 w 26"/>
                <a:gd name="T23" fmla="*/ 4 h 30"/>
                <a:gd name="T24" fmla="*/ 23 w 26"/>
                <a:gd name="T25" fmla="*/ 7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 h="30">
                  <a:moveTo>
                    <a:pt x="23" y="7"/>
                  </a:moveTo>
                  <a:cubicBezTo>
                    <a:pt x="26" y="8"/>
                    <a:pt x="25" y="13"/>
                    <a:pt x="25" y="13"/>
                  </a:cubicBezTo>
                  <a:cubicBezTo>
                    <a:pt x="22" y="16"/>
                    <a:pt x="22" y="16"/>
                    <a:pt x="22" y="16"/>
                  </a:cubicBezTo>
                  <a:cubicBezTo>
                    <a:pt x="20" y="22"/>
                    <a:pt x="20" y="22"/>
                    <a:pt x="20" y="22"/>
                  </a:cubicBezTo>
                  <a:cubicBezTo>
                    <a:pt x="20" y="23"/>
                    <a:pt x="19" y="24"/>
                    <a:pt x="19" y="23"/>
                  </a:cubicBezTo>
                  <a:cubicBezTo>
                    <a:pt x="18" y="22"/>
                    <a:pt x="19" y="21"/>
                    <a:pt x="19" y="20"/>
                  </a:cubicBezTo>
                  <a:cubicBezTo>
                    <a:pt x="18" y="20"/>
                    <a:pt x="17" y="19"/>
                    <a:pt x="15" y="23"/>
                  </a:cubicBezTo>
                  <a:cubicBezTo>
                    <a:pt x="14" y="26"/>
                    <a:pt x="14" y="26"/>
                    <a:pt x="14" y="26"/>
                  </a:cubicBezTo>
                  <a:cubicBezTo>
                    <a:pt x="13" y="30"/>
                    <a:pt x="10" y="30"/>
                    <a:pt x="8" y="29"/>
                  </a:cubicBezTo>
                  <a:cubicBezTo>
                    <a:pt x="8" y="29"/>
                    <a:pt x="5" y="28"/>
                    <a:pt x="4" y="27"/>
                  </a:cubicBezTo>
                  <a:cubicBezTo>
                    <a:pt x="4" y="26"/>
                    <a:pt x="2" y="20"/>
                    <a:pt x="2" y="19"/>
                  </a:cubicBezTo>
                  <a:cubicBezTo>
                    <a:pt x="0" y="12"/>
                    <a:pt x="3" y="0"/>
                    <a:pt x="16" y="4"/>
                  </a:cubicBezTo>
                  <a:cubicBezTo>
                    <a:pt x="20" y="5"/>
                    <a:pt x="23" y="7"/>
                    <a:pt x="23" y="7"/>
                  </a:cubicBezTo>
                  <a:close/>
                </a:path>
              </a:pathLst>
            </a:custGeom>
            <a:solidFill>
              <a:srgbClr val="3A200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54" name="Freeform 1052"/>
            <p:cNvSpPr/>
            <p:nvPr/>
          </p:nvSpPr>
          <p:spPr bwMode="auto">
            <a:xfrm>
              <a:off x="8804275" y="5607050"/>
              <a:ext cx="31750" cy="98425"/>
            </a:xfrm>
            <a:custGeom>
              <a:avLst/>
              <a:gdLst>
                <a:gd name="T0" fmla="*/ 20 w 20"/>
                <a:gd name="T1" fmla="*/ 1 h 62"/>
                <a:gd name="T2" fmla="*/ 19 w 20"/>
                <a:gd name="T3" fmla="*/ 59 h 62"/>
                <a:gd name="T4" fmla="*/ 9 w 20"/>
                <a:gd name="T5" fmla="*/ 62 h 62"/>
                <a:gd name="T6" fmla="*/ 2 w 20"/>
                <a:gd name="T7" fmla="*/ 59 h 62"/>
                <a:gd name="T8" fmla="*/ 0 w 20"/>
                <a:gd name="T9" fmla="*/ 0 h 62"/>
                <a:gd name="T10" fmla="*/ 20 w 20"/>
                <a:gd name="T11" fmla="*/ 1 h 62"/>
              </a:gdLst>
              <a:ahLst/>
              <a:cxnLst>
                <a:cxn ang="0">
                  <a:pos x="T0" y="T1"/>
                </a:cxn>
                <a:cxn ang="0">
                  <a:pos x="T2" y="T3"/>
                </a:cxn>
                <a:cxn ang="0">
                  <a:pos x="T4" y="T5"/>
                </a:cxn>
                <a:cxn ang="0">
                  <a:pos x="T6" y="T7"/>
                </a:cxn>
                <a:cxn ang="0">
                  <a:pos x="T8" y="T9"/>
                </a:cxn>
                <a:cxn ang="0">
                  <a:pos x="T10" y="T11"/>
                </a:cxn>
              </a:cxnLst>
              <a:rect l="0" t="0" r="r" b="b"/>
              <a:pathLst>
                <a:path w="20" h="62">
                  <a:moveTo>
                    <a:pt x="20" y="1"/>
                  </a:moveTo>
                  <a:cubicBezTo>
                    <a:pt x="19" y="59"/>
                    <a:pt x="19" y="59"/>
                    <a:pt x="19" y="59"/>
                  </a:cubicBezTo>
                  <a:cubicBezTo>
                    <a:pt x="19" y="59"/>
                    <a:pt x="16" y="62"/>
                    <a:pt x="9" y="62"/>
                  </a:cubicBezTo>
                  <a:cubicBezTo>
                    <a:pt x="6" y="62"/>
                    <a:pt x="2" y="60"/>
                    <a:pt x="2" y="59"/>
                  </a:cubicBezTo>
                  <a:cubicBezTo>
                    <a:pt x="0" y="0"/>
                    <a:pt x="0" y="0"/>
                    <a:pt x="0" y="0"/>
                  </a:cubicBezTo>
                  <a:lnTo>
                    <a:pt x="20" y="1"/>
                  </a:lnTo>
                  <a:close/>
                </a:path>
              </a:pathLst>
            </a:custGeom>
            <a:solidFill>
              <a:srgbClr val="28282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55" name="Freeform 1053"/>
            <p:cNvSpPr/>
            <p:nvPr/>
          </p:nvSpPr>
          <p:spPr bwMode="auto">
            <a:xfrm>
              <a:off x="8812213" y="5618163"/>
              <a:ext cx="31750" cy="96838"/>
            </a:xfrm>
            <a:custGeom>
              <a:avLst/>
              <a:gdLst>
                <a:gd name="T0" fmla="*/ 20 w 20"/>
                <a:gd name="T1" fmla="*/ 0 h 61"/>
                <a:gd name="T2" fmla="*/ 18 w 20"/>
                <a:gd name="T3" fmla="*/ 51 h 61"/>
                <a:gd name="T4" fmla="*/ 19 w 20"/>
                <a:gd name="T5" fmla="*/ 53 h 61"/>
                <a:gd name="T6" fmla="*/ 19 w 20"/>
                <a:gd name="T7" fmla="*/ 55 h 61"/>
                <a:gd name="T8" fmla="*/ 9 w 20"/>
                <a:gd name="T9" fmla="*/ 61 h 61"/>
                <a:gd name="T10" fmla="*/ 4 w 20"/>
                <a:gd name="T11" fmla="*/ 59 h 61"/>
                <a:gd name="T12" fmla="*/ 0 w 20"/>
                <a:gd name="T13" fmla="*/ 0 h 61"/>
                <a:gd name="T14" fmla="*/ 20 w 20"/>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 h="61">
                  <a:moveTo>
                    <a:pt x="20" y="0"/>
                  </a:moveTo>
                  <a:cubicBezTo>
                    <a:pt x="18" y="51"/>
                    <a:pt x="18" y="51"/>
                    <a:pt x="18" y="51"/>
                  </a:cubicBezTo>
                  <a:cubicBezTo>
                    <a:pt x="19" y="51"/>
                    <a:pt x="19" y="52"/>
                    <a:pt x="19" y="53"/>
                  </a:cubicBezTo>
                  <a:cubicBezTo>
                    <a:pt x="20" y="53"/>
                    <a:pt x="20" y="54"/>
                    <a:pt x="19" y="55"/>
                  </a:cubicBezTo>
                  <a:cubicBezTo>
                    <a:pt x="19" y="56"/>
                    <a:pt x="16" y="61"/>
                    <a:pt x="9" y="61"/>
                  </a:cubicBezTo>
                  <a:cubicBezTo>
                    <a:pt x="6" y="61"/>
                    <a:pt x="4" y="60"/>
                    <a:pt x="4" y="59"/>
                  </a:cubicBezTo>
                  <a:cubicBezTo>
                    <a:pt x="0" y="0"/>
                    <a:pt x="0" y="0"/>
                    <a:pt x="0" y="0"/>
                  </a:cubicBezTo>
                  <a:lnTo>
                    <a:pt x="20" y="0"/>
                  </a:lnTo>
                  <a:close/>
                </a:path>
              </a:pathLst>
            </a:custGeom>
            <a:solidFill>
              <a:srgbClr val="38373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56" name="Freeform 1054"/>
            <p:cNvSpPr/>
            <p:nvPr/>
          </p:nvSpPr>
          <p:spPr bwMode="auto">
            <a:xfrm>
              <a:off x="8815388" y="5522913"/>
              <a:ext cx="22225" cy="15875"/>
            </a:xfrm>
            <a:custGeom>
              <a:avLst/>
              <a:gdLst>
                <a:gd name="T0" fmla="*/ 2 w 14"/>
                <a:gd name="T1" fmla="*/ 0 h 10"/>
                <a:gd name="T2" fmla="*/ 0 w 14"/>
                <a:gd name="T3" fmla="*/ 1 h 10"/>
                <a:gd name="T4" fmla="*/ 0 w 14"/>
                <a:gd name="T5" fmla="*/ 2 h 10"/>
                <a:gd name="T6" fmla="*/ 0 w 14"/>
                <a:gd name="T7" fmla="*/ 3 h 10"/>
                <a:gd name="T8" fmla="*/ 11 w 14"/>
                <a:gd name="T9" fmla="*/ 8 h 10"/>
                <a:gd name="T10" fmla="*/ 14 w 14"/>
                <a:gd name="T11" fmla="*/ 10 h 10"/>
                <a:gd name="T12" fmla="*/ 13 w 14"/>
                <a:gd name="T13" fmla="*/ 8 h 10"/>
                <a:gd name="T14" fmla="*/ 7 w 14"/>
                <a:gd name="T15" fmla="*/ 2 h 10"/>
                <a:gd name="T16" fmla="*/ 2 w 14"/>
                <a:gd name="T17"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10">
                  <a:moveTo>
                    <a:pt x="2" y="0"/>
                  </a:moveTo>
                  <a:cubicBezTo>
                    <a:pt x="1" y="0"/>
                    <a:pt x="1" y="0"/>
                    <a:pt x="0" y="1"/>
                  </a:cubicBezTo>
                  <a:cubicBezTo>
                    <a:pt x="0" y="2"/>
                    <a:pt x="0" y="2"/>
                    <a:pt x="0" y="2"/>
                  </a:cubicBezTo>
                  <a:cubicBezTo>
                    <a:pt x="0" y="3"/>
                    <a:pt x="0" y="3"/>
                    <a:pt x="0" y="3"/>
                  </a:cubicBezTo>
                  <a:cubicBezTo>
                    <a:pt x="0" y="3"/>
                    <a:pt x="6" y="5"/>
                    <a:pt x="11" y="8"/>
                  </a:cubicBezTo>
                  <a:cubicBezTo>
                    <a:pt x="14" y="10"/>
                    <a:pt x="14" y="10"/>
                    <a:pt x="14" y="10"/>
                  </a:cubicBezTo>
                  <a:cubicBezTo>
                    <a:pt x="13" y="8"/>
                    <a:pt x="13" y="8"/>
                    <a:pt x="13" y="8"/>
                  </a:cubicBezTo>
                  <a:cubicBezTo>
                    <a:pt x="13" y="6"/>
                    <a:pt x="10" y="3"/>
                    <a:pt x="7" y="2"/>
                  </a:cubicBezTo>
                  <a:cubicBezTo>
                    <a:pt x="7" y="2"/>
                    <a:pt x="4" y="0"/>
                    <a:pt x="2" y="0"/>
                  </a:cubicBezTo>
                  <a:close/>
                </a:path>
              </a:pathLst>
            </a:custGeom>
            <a:solidFill>
              <a:srgbClr val="E4EFF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57" name="Freeform 1055"/>
            <p:cNvSpPr/>
            <p:nvPr/>
          </p:nvSpPr>
          <p:spPr bwMode="auto">
            <a:xfrm>
              <a:off x="8836025" y="5507038"/>
              <a:ext cx="4763" cy="7938"/>
            </a:xfrm>
            <a:custGeom>
              <a:avLst/>
              <a:gdLst>
                <a:gd name="T0" fmla="*/ 3 w 3"/>
                <a:gd name="T1" fmla="*/ 0 h 5"/>
                <a:gd name="T2" fmla="*/ 1 w 3"/>
                <a:gd name="T3" fmla="*/ 2 h 5"/>
                <a:gd name="T4" fmla="*/ 1 w 3"/>
                <a:gd name="T5" fmla="*/ 4 h 5"/>
                <a:gd name="T6" fmla="*/ 2 w 3"/>
                <a:gd name="T7" fmla="*/ 5 h 5"/>
                <a:gd name="T8" fmla="*/ 2 w 3"/>
                <a:gd name="T9" fmla="*/ 2 h 5"/>
                <a:gd name="T10" fmla="*/ 3 w 3"/>
                <a:gd name="T11" fmla="*/ 0 h 5"/>
              </a:gdLst>
              <a:ahLst/>
              <a:cxnLst>
                <a:cxn ang="0">
                  <a:pos x="T0" y="T1"/>
                </a:cxn>
                <a:cxn ang="0">
                  <a:pos x="T2" y="T3"/>
                </a:cxn>
                <a:cxn ang="0">
                  <a:pos x="T4" y="T5"/>
                </a:cxn>
                <a:cxn ang="0">
                  <a:pos x="T6" y="T7"/>
                </a:cxn>
                <a:cxn ang="0">
                  <a:pos x="T8" y="T9"/>
                </a:cxn>
                <a:cxn ang="0">
                  <a:pos x="T10" y="T11"/>
                </a:cxn>
              </a:cxnLst>
              <a:rect l="0" t="0" r="r" b="b"/>
              <a:pathLst>
                <a:path w="3" h="5">
                  <a:moveTo>
                    <a:pt x="3" y="0"/>
                  </a:moveTo>
                  <a:cubicBezTo>
                    <a:pt x="3" y="0"/>
                    <a:pt x="1" y="0"/>
                    <a:pt x="1" y="2"/>
                  </a:cubicBezTo>
                  <a:cubicBezTo>
                    <a:pt x="0" y="3"/>
                    <a:pt x="1" y="4"/>
                    <a:pt x="1" y="4"/>
                  </a:cubicBezTo>
                  <a:cubicBezTo>
                    <a:pt x="1" y="5"/>
                    <a:pt x="2" y="5"/>
                    <a:pt x="2" y="5"/>
                  </a:cubicBezTo>
                  <a:cubicBezTo>
                    <a:pt x="2" y="5"/>
                    <a:pt x="2" y="2"/>
                    <a:pt x="2" y="2"/>
                  </a:cubicBezTo>
                  <a:cubicBezTo>
                    <a:pt x="2" y="1"/>
                    <a:pt x="3" y="0"/>
                    <a:pt x="3" y="0"/>
                  </a:cubicBezTo>
                  <a:close/>
                </a:path>
              </a:pathLst>
            </a:custGeom>
            <a:solidFill>
              <a:srgbClr val="EFCFB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58" name="Freeform 1056"/>
            <p:cNvSpPr/>
            <p:nvPr/>
          </p:nvSpPr>
          <p:spPr bwMode="auto">
            <a:xfrm>
              <a:off x="8837613" y="5505450"/>
              <a:ext cx="4763" cy="12700"/>
            </a:xfrm>
            <a:custGeom>
              <a:avLst/>
              <a:gdLst>
                <a:gd name="T0" fmla="*/ 2 w 3"/>
                <a:gd name="T1" fmla="*/ 0 h 8"/>
                <a:gd name="T2" fmla="*/ 3 w 3"/>
                <a:gd name="T3" fmla="*/ 2 h 8"/>
                <a:gd name="T4" fmla="*/ 2 w 3"/>
                <a:gd name="T5" fmla="*/ 4 h 8"/>
                <a:gd name="T6" fmla="*/ 2 w 3"/>
                <a:gd name="T7" fmla="*/ 7 h 8"/>
                <a:gd name="T8" fmla="*/ 1 w 3"/>
                <a:gd name="T9" fmla="*/ 6 h 8"/>
                <a:gd name="T10" fmla="*/ 1 w 3"/>
                <a:gd name="T11" fmla="*/ 3 h 8"/>
                <a:gd name="T12" fmla="*/ 2 w 3"/>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3" h="8">
                  <a:moveTo>
                    <a:pt x="2" y="0"/>
                  </a:moveTo>
                  <a:cubicBezTo>
                    <a:pt x="2" y="0"/>
                    <a:pt x="3" y="0"/>
                    <a:pt x="3" y="2"/>
                  </a:cubicBezTo>
                  <a:cubicBezTo>
                    <a:pt x="2" y="3"/>
                    <a:pt x="2" y="4"/>
                    <a:pt x="2" y="4"/>
                  </a:cubicBezTo>
                  <a:cubicBezTo>
                    <a:pt x="2" y="5"/>
                    <a:pt x="2" y="7"/>
                    <a:pt x="2" y="7"/>
                  </a:cubicBezTo>
                  <a:cubicBezTo>
                    <a:pt x="2" y="7"/>
                    <a:pt x="1" y="8"/>
                    <a:pt x="1" y="6"/>
                  </a:cubicBezTo>
                  <a:cubicBezTo>
                    <a:pt x="1" y="6"/>
                    <a:pt x="0" y="5"/>
                    <a:pt x="1" y="3"/>
                  </a:cubicBezTo>
                  <a:cubicBezTo>
                    <a:pt x="1" y="3"/>
                    <a:pt x="2" y="0"/>
                    <a:pt x="2" y="0"/>
                  </a:cubicBezTo>
                  <a:close/>
                </a:path>
              </a:pathLst>
            </a:custGeom>
            <a:solidFill>
              <a:srgbClr val="FFE8D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59" name="Freeform 1057"/>
            <p:cNvSpPr/>
            <p:nvPr/>
          </p:nvSpPr>
          <p:spPr bwMode="auto">
            <a:xfrm>
              <a:off x="8894763" y="5708650"/>
              <a:ext cx="1588" cy="1588"/>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lnTo>
                    <a:pt x="0" y="1"/>
                  </a:lnTo>
                  <a:lnTo>
                    <a:pt x="1" y="0"/>
                  </a:lnTo>
                  <a:close/>
                </a:path>
              </a:pathLst>
            </a:custGeom>
            <a:solidFill>
              <a:srgbClr val="6D320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60" name="Freeform 1058"/>
            <p:cNvSpPr/>
            <p:nvPr/>
          </p:nvSpPr>
          <p:spPr bwMode="auto">
            <a:xfrm>
              <a:off x="8896350" y="5680075"/>
              <a:ext cx="9525" cy="26988"/>
            </a:xfrm>
            <a:custGeom>
              <a:avLst/>
              <a:gdLst>
                <a:gd name="T0" fmla="*/ 0 w 6"/>
                <a:gd name="T1" fmla="*/ 15 h 17"/>
                <a:gd name="T2" fmla="*/ 6 w 6"/>
                <a:gd name="T3" fmla="*/ 0 h 17"/>
                <a:gd name="T4" fmla="*/ 6 w 6"/>
                <a:gd name="T5" fmla="*/ 1 h 17"/>
                <a:gd name="T6" fmla="*/ 6 w 6"/>
                <a:gd name="T7" fmla="*/ 2 h 17"/>
                <a:gd name="T8" fmla="*/ 0 w 6"/>
                <a:gd name="T9" fmla="*/ 17 h 17"/>
                <a:gd name="T10" fmla="*/ 0 w 6"/>
                <a:gd name="T11" fmla="*/ 15 h 17"/>
              </a:gdLst>
              <a:ahLst/>
              <a:cxnLst>
                <a:cxn ang="0">
                  <a:pos x="T0" y="T1"/>
                </a:cxn>
                <a:cxn ang="0">
                  <a:pos x="T2" y="T3"/>
                </a:cxn>
                <a:cxn ang="0">
                  <a:pos x="T4" y="T5"/>
                </a:cxn>
                <a:cxn ang="0">
                  <a:pos x="T6" y="T7"/>
                </a:cxn>
                <a:cxn ang="0">
                  <a:pos x="T8" y="T9"/>
                </a:cxn>
                <a:cxn ang="0">
                  <a:pos x="T10" y="T11"/>
                </a:cxn>
              </a:cxnLst>
              <a:rect l="0" t="0" r="r" b="b"/>
              <a:pathLst>
                <a:path w="6" h="17">
                  <a:moveTo>
                    <a:pt x="0" y="15"/>
                  </a:moveTo>
                  <a:cubicBezTo>
                    <a:pt x="5" y="8"/>
                    <a:pt x="6" y="1"/>
                    <a:pt x="6" y="0"/>
                  </a:cubicBezTo>
                  <a:cubicBezTo>
                    <a:pt x="6" y="1"/>
                    <a:pt x="6" y="1"/>
                    <a:pt x="6" y="1"/>
                  </a:cubicBezTo>
                  <a:cubicBezTo>
                    <a:pt x="6" y="2"/>
                    <a:pt x="6" y="2"/>
                    <a:pt x="6" y="2"/>
                  </a:cubicBezTo>
                  <a:cubicBezTo>
                    <a:pt x="5" y="5"/>
                    <a:pt x="4" y="11"/>
                    <a:pt x="0" y="17"/>
                  </a:cubicBezTo>
                  <a:lnTo>
                    <a:pt x="0" y="15"/>
                  </a:lnTo>
                  <a:close/>
                </a:path>
              </a:pathLst>
            </a:custGeom>
            <a:solidFill>
              <a:srgbClr val="6D320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61" name="Freeform 1059"/>
            <p:cNvSpPr/>
            <p:nvPr/>
          </p:nvSpPr>
          <p:spPr bwMode="auto">
            <a:xfrm>
              <a:off x="8874125" y="5721350"/>
              <a:ext cx="0" cy="1588"/>
            </a:xfrm>
            <a:custGeom>
              <a:avLst/>
              <a:gdLst>
                <a:gd name="T0" fmla="*/ 0 h 1"/>
                <a:gd name="T1" fmla="*/ 1 h 1"/>
                <a:gd name="T2" fmla="*/ 0 h 1"/>
              </a:gdLst>
              <a:ahLst/>
              <a:cxnLst>
                <a:cxn ang="0">
                  <a:pos x="0" y="T0"/>
                </a:cxn>
                <a:cxn ang="0">
                  <a:pos x="0" y="T1"/>
                </a:cxn>
                <a:cxn ang="0">
                  <a:pos x="0" y="T2"/>
                </a:cxn>
              </a:cxnLst>
              <a:rect l="0" t="0" r="r" b="b"/>
              <a:pathLst>
                <a:path h="1">
                  <a:moveTo>
                    <a:pt x="0" y="0"/>
                  </a:moveTo>
                  <a:lnTo>
                    <a:pt x="0" y="1"/>
                  </a:lnTo>
                  <a:lnTo>
                    <a:pt x="0" y="0"/>
                  </a:lnTo>
                  <a:close/>
                </a:path>
              </a:pathLst>
            </a:custGeom>
            <a:solidFill>
              <a:srgbClr val="6D320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62" name="Freeform 1060"/>
            <p:cNvSpPr/>
            <p:nvPr/>
          </p:nvSpPr>
          <p:spPr bwMode="auto">
            <a:xfrm>
              <a:off x="8847138" y="5732463"/>
              <a:ext cx="12700" cy="9525"/>
            </a:xfrm>
            <a:custGeom>
              <a:avLst/>
              <a:gdLst>
                <a:gd name="T0" fmla="*/ 8 w 8"/>
                <a:gd name="T1" fmla="*/ 6 h 6"/>
                <a:gd name="T2" fmla="*/ 1 w 8"/>
                <a:gd name="T3" fmla="*/ 2 h 6"/>
                <a:gd name="T4" fmla="*/ 0 w 8"/>
                <a:gd name="T5" fmla="*/ 0 h 6"/>
                <a:gd name="T6" fmla="*/ 8 w 8"/>
                <a:gd name="T7" fmla="*/ 5 h 6"/>
                <a:gd name="T8" fmla="*/ 8 w 8"/>
                <a:gd name="T9" fmla="*/ 6 h 6"/>
              </a:gdLst>
              <a:ahLst/>
              <a:cxnLst>
                <a:cxn ang="0">
                  <a:pos x="T0" y="T1"/>
                </a:cxn>
                <a:cxn ang="0">
                  <a:pos x="T2" y="T3"/>
                </a:cxn>
                <a:cxn ang="0">
                  <a:pos x="T4" y="T5"/>
                </a:cxn>
                <a:cxn ang="0">
                  <a:pos x="T6" y="T7"/>
                </a:cxn>
                <a:cxn ang="0">
                  <a:pos x="T8" y="T9"/>
                </a:cxn>
              </a:cxnLst>
              <a:rect l="0" t="0" r="r" b="b"/>
              <a:pathLst>
                <a:path w="8" h="6">
                  <a:moveTo>
                    <a:pt x="8" y="6"/>
                  </a:moveTo>
                  <a:cubicBezTo>
                    <a:pt x="1" y="2"/>
                    <a:pt x="1" y="2"/>
                    <a:pt x="1" y="2"/>
                  </a:cubicBezTo>
                  <a:cubicBezTo>
                    <a:pt x="1" y="1"/>
                    <a:pt x="0" y="1"/>
                    <a:pt x="0" y="0"/>
                  </a:cubicBezTo>
                  <a:cubicBezTo>
                    <a:pt x="8" y="5"/>
                    <a:pt x="8" y="5"/>
                    <a:pt x="8" y="5"/>
                  </a:cubicBezTo>
                  <a:cubicBezTo>
                    <a:pt x="8" y="5"/>
                    <a:pt x="8" y="6"/>
                    <a:pt x="8" y="6"/>
                  </a:cubicBezTo>
                  <a:close/>
                </a:path>
              </a:pathLst>
            </a:custGeom>
            <a:solidFill>
              <a:srgbClr val="72391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63" name="Freeform 1061"/>
            <p:cNvSpPr/>
            <p:nvPr/>
          </p:nvSpPr>
          <p:spPr bwMode="auto">
            <a:xfrm>
              <a:off x="8859838" y="5681663"/>
              <a:ext cx="46038" cy="60325"/>
            </a:xfrm>
            <a:custGeom>
              <a:avLst/>
              <a:gdLst>
                <a:gd name="T0" fmla="*/ 0 w 29"/>
                <a:gd name="T1" fmla="*/ 16 h 38"/>
                <a:gd name="T2" fmla="*/ 0 w 29"/>
                <a:gd name="T3" fmla="*/ 17 h 38"/>
                <a:gd name="T4" fmla="*/ 0 w 29"/>
                <a:gd name="T5" fmla="*/ 18 h 38"/>
                <a:gd name="T6" fmla="*/ 6 w 29"/>
                <a:gd name="T7" fmla="*/ 25 h 38"/>
                <a:gd name="T8" fmla="*/ 14 w 29"/>
                <a:gd name="T9" fmla="*/ 23 h 38"/>
                <a:gd name="T10" fmla="*/ 20 w 29"/>
                <a:gd name="T11" fmla="*/ 18 h 38"/>
                <a:gd name="T12" fmla="*/ 23 w 29"/>
                <a:gd name="T13" fmla="*/ 16 h 38"/>
                <a:gd name="T14" fmla="*/ 29 w 29"/>
                <a:gd name="T15" fmla="*/ 1 h 38"/>
                <a:gd name="T16" fmla="*/ 29 w 29"/>
                <a:gd name="T17" fmla="*/ 0 h 38"/>
                <a:gd name="T18" fmla="*/ 29 w 29"/>
                <a:gd name="T19" fmla="*/ 20 h 38"/>
                <a:gd name="T20" fmla="*/ 27 w 29"/>
                <a:gd name="T21" fmla="*/ 23 h 38"/>
                <a:gd name="T22" fmla="*/ 1 w 29"/>
                <a:gd name="T23" fmla="*/ 38 h 38"/>
                <a:gd name="T24" fmla="*/ 0 w 29"/>
                <a:gd name="T25" fmla="*/ 37 h 38"/>
                <a:gd name="T26" fmla="*/ 0 w 29"/>
                <a:gd name="T27" fmla="*/ 1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38">
                  <a:moveTo>
                    <a:pt x="0" y="16"/>
                  </a:moveTo>
                  <a:cubicBezTo>
                    <a:pt x="0" y="17"/>
                    <a:pt x="0" y="17"/>
                    <a:pt x="0" y="17"/>
                  </a:cubicBezTo>
                  <a:cubicBezTo>
                    <a:pt x="0" y="18"/>
                    <a:pt x="0" y="18"/>
                    <a:pt x="0" y="18"/>
                  </a:cubicBezTo>
                  <a:cubicBezTo>
                    <a:pt x="1" y="22"/>
                    <a:pt x="3" y="24"/>
                    <a:pt x="6" y="25"/>
                  </a:cubicBezTo>
                  <a:cubicBezTo>
                    <a:pt x="6" y="25"/>
                    <a:pt x="12" y="24"/>
                    <a:pt x="14" y="23"/>
                  </a:cubicBezTo>
                  <a:cubicBezTo>
                    <a:pt x="16" y="22"/>
                    <a:pt x="20" y="19"/>
                    <a:pt x="20" y="18"/>
                  </a:cubicBezTo>
                  <a:cubicBezTo>
                    <a:pt x="23" y="16"/>
                    <a:pt x="23" y="16"/>
                    <a:pt x="23" y="16"/>
                  </a:cubicBezTo>
                  <a:cubicBezTo>
                    <a:pt x="27" y="10"/>
                    <a:pt x="28" y="4"/>
                    <a:pt x="29" y="1"/>
                  </a:cubicBezTo>
                  <a:cubicBezTo>
                    <a:pt x="29" y="0"/>
                    <a:pt x="29" y="0"/>
                    <a:pt x="29" y="0"/>
                  </a:cubicBezTo>
                  <a:cubicBezTo>
                    <a:pt x="29" y="20"/>
                    <a:pt x="29" y="20"/>
                    <a:pt x="29" y="20"/>
                  </a:cubicBezTo>
                  <a:cubicBezTo>
                    <a:pt x="29" y="21"/>
                    <a:pt x="28" y="22"/>
                    <a:pt x="27" y="23"/>
                  </a:cubicBezTo>
                  <a:cubicBezTo>
                    <a:pt x="1" y="38"/>
                    <a:pt x="1" y="38"/>
                    <a:pt x="1" y="38"/>
                  </a:cubicBezTo>
                  <a:cubicBezTo>
                    <a:pt x="0" y="38"/>
                    <a:pt x="0" y="38"/>
                    <a:pt x="0" y="37"/>
                  </a:cubicBezTo>
                  <a:lnTo>
                    <a:pt x="0" y="16"/>
                  </a:lnTo>
                  <a:close/>
                </a:path>
              </a:pathLst>
            </a:custGeom>
            <a:solidFill>
              <a:srgbClr val="8C532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64" name="Freeform 1062"/>
            <p:cNvSpPr/>
            <p:nvPr/>
          </p:nvSpPr>
          <p:spPr bwMode="auto">
            <a:xfrm>
              <a:off x="8847138" y="5700713"/>
              <a:ext cx="12700" cy="6350"/>
            </a:xfrm>
            <a:custGeom>
              <a:avLst/>
              <a:gdLst>
                <a:gd name="T0" fmla="*/ 8 w 8"/>
                <a:gd name="T1" fmla="*/ 4 h 4"/>
                <a:gd name="T2" fmla="*/ 0 w 8"/>
                <a:gd name="T3" fmla="*/ 0 h 4"/>
                <a:gd name="T4" fmla="*/ 0 w 8"/>
                <a:gd name="T5" fmla="*/ 0 h 4"/>
                <a:gd name="T6" fmla="*/ 8 w 8"/>
                <a:gd name="T7" fmla="*/ 4 h 4"/>
                <a:gd name="T8" fmla="*/ 8 w 8"/>
                <a:gd name="T9" fmla="*/ 4 h 4"/>
              </a:gdLst>
              <a:ahLst/>
              <a:cxnLst>
                <a:cxn ang="0">
                  <a:pos x="T0" y="T1"/>
                </a:cxn>
                <a:cxn ang="0">
                  <a:pos x="T2" y="T3"/>
                </a:cxn>
                <a:cxn ang="0">
                  <a:pos x="T4" y="T5"/>
                </a:cxn>
                <a:cxn ang="0">
                  <a:pos x="T6" y="T7"/>
                </a:cxn>
                <a:cxn ang="0">
                  <a:pos x="T8" y="T9"/>
                </a:cxn>
              </a:cxnLst>
              <a:rect l="0" t="0" r="r" b="b"/>
              <a:pathLst>
                <a:path w="8" h="4">
                  <a:moveTo>
                    <a:pt x="8" y="4"/>
                  </a:moveTo>
                  <a:lnTo>
                    <a:pt x="0" y="0"/>
                  </a:lnTo>
                  <a:lnTo>
                    <a:pt x="0" y="0"/>
                  </a:lnTo>
                  <a:lnTo>
                    <a:pt x="8" y="4"/>
                  </a:lnTo>
                  <a:lnTo>
                    <a:pt x="8" y="4"/>
                  </a:lnTo>
                  <a:close/>
                </a:path>
              </a:pathLst>
            </a:custGeom>
            <a:solidFill>
              <a:srgbClr val="5C361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65" name="Freeform 1063"/>
            <p:cNvSpPr/>
            <p:nvPr/>
          </p:nvSpPr>
          <p:spPr bwMode="auto">
            <a:xfrm>
              <a:off x="8859838" y="5707063"/>
              <a:ext cx="9525" cy="14288"/>
            </a:xfrm>
            <a:custGeom>
              <a:avLst/>
              <a:gdLst>
                <a:gd name="T0" fmla="*/ 0 w 6"/>
                <a:gd name="T1" fmla="*/ 0 h 9"/>
                <a:gd name="T2" fmla="*/ 6 w 6"/>
                <a:gd name="T3" fmla="*/ 8 h 9"/>
                <a:gd name="T4" fmla="*/ 6 w 6"/>
                <a:gd name="T5" fmla="*/ 8 h 9"/>
                <a:gd name="T6" fmla="*/ 6 w 6"/>
                <a:gd name="T7" fmla="*/ 9 h 9"/>
                <a:gd name="T8" fmla="*/ 0 w 6"/>
                <a:gd name="T9" fmla="*/ 2 h 9"/>
                <a:gd name="T10" fmla="*/ 0 w 6"/>
                <a:gd name="T11" fmla="*/ 1 h 9"/>
                <a:gd name="T12" fmla="*/ 0 w 6"/>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6" h="9">
                  <a:moveTo>
                    <a:pt x="0" y="0"/>
                  </a:moveTo>
                  <a:cubicBezTo>
                    <a:pt x="0" y="4"/>
                    <a:pt x="3" y="7"/>
                    <a:pt x="6" y="8"/>
                  </a:cubicBezTo>
                  <a:cubicBezTo>
                    <a:pt x="6" y="8"/>
                    <a:pt x="6" y="8"/>
                    <a:pt x="6" y="8"/>
                  </a:cubicBezTo>
                  <a:cubicBezTo>
                    <a:pt x="6" y="9"/>
                    <a:pt x="6" y="9"/>
                    <a:pt x="6" y="9"/>
                  </a:cubicBezTo>
                  <a:cubicBezTo>
                    <a:pt x="3" y="8"/>
                    <a:pt x="1" y="6"/>
                    <a:pt x="0" y="2"/>
                  </a:cubicBezTo>
                  <a:cubicBezTo>
                    <a:pt x="0" y="1"/>
                    <a:pt x="0" y="1"/>
                    <a:pt x="0" y="1"/>
                  </a:cubicBezTo>
                  <a:lnTo>
                    <a:pt x="0" y="0"/>
                  </a:lnTo>
                  <a:close/>
                </a:path>
              </a:pathLst>
            </a:custGeom>
            <a:solidFill>
              <a:srgbClr val="6D320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66" name="Freeform 1064"/>
            <p:cNvSpPr/>
            <p:nvPr/>
          </p:nvSpPr>
          <p:spPr bwMode="auto">
            <a:xfrm>
              <a:off x="8859838" y="5680075"/>
              <a:ext cx="46038" cy="39688"/>
            </a:xfrm>
            <a:custGeom>
              <a:avLst/>
              <a:gdLst>
                <a:gd name="T0" fmla="*/ 29 w 29"/>
                <a:gd name="T1" fmla="*/ 0 h 25"/>
                <a:gd name="T2" fmla="*/ 23 w 29"/>
                <a:gd name="T3" fmla="*/ 15 h 25"/>
                <a:gd name="T4" fmla="*/ 23 w 29"/>
                <a:gd name="T5" fmla="*/ 15 h 25"/>
                <a:gd name="T6" fmla="*/ 22 w 29"/>
                <a:gd name="T7" fmla="*/ 15 h 25"/>
                <a:gd name="T8" fmla="*/ 20 w 29"/>
                <a:gd name="T9" fmla="*/ 16 h 25"/>
                <a:gd name="T10" fmla="*/ 20 w 29"/>
                <a:gd name="T11" fmla="*/ 17 h 25"/>
                <a:gd name="T12" fmla="*/ 20 w 29"/>
                <a:gd name="T13" fmla="*/ 19 h 25"/>
                <a:gd name="T14" fmla="*/ 14 w 29"/>
                <a:gd name="T15" fmla="*/ 23 h 25"/>
                <a:gd name="T16" fmla="*/ 9 w 29"/>
                <a:gd name="T17" fmla="*/ 25 h 25"/>
                <a:gd name="T18" fmla="*/ 9 w 29"/>
                <a:gd name="T19" fmla="*/ 23 h 25"/>
                <a:gd name="T20" fmla="*/ 8 w 29"/>
                <a:gd name="T21" fmla="*/ 23 h 25"/>
                <a:gd name="T22" fmla="*/ 7 w 29"/>
                <a:gd name="T23" fmla="*/ 24 h 25"/>
                <a:gd name="T24" fmla="*/ 6 w 29"/>
                <a:gd name="T25" fmla="*/ 25 h 25"/>
                <a:gd name="T26" fmla="*/ 0 w 29"/>
                <a:gd name="T27" fmla="*/ 17 h 25"/>
                <a:gd name="T28" fmla="*/ 0 w 29"/>
                <a:gd name="T29" fmla="*/ 17 h 25"/>
                <a:gd name="T30" fmla="*/ 9 w 29"/>
                <a:gd name="T31" fmla="*/ 12 h 25"/>
                <a:gd name="T32" fmla="*/ 10 w 29"/>
                <a:gd name="T33" fmla="*/ 11 h 25"/>
                <a:gd name="T34" fmla="*/ 18 w 29"/>
                <a:gd name="T35" fmla="*/ 6 h 25"/>
                <a:gd name="T36" fmla="*/ 20 w 29"/>
                <a:gd name="T37" fmla="*/ 5 h 25"/>
                <a:gd name="T38" fmla="*/ 29 w 29"/>
                <a:gd name="T39"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25">
                  <a:moveTo>
                    <a:pt x="29" y="0"/>
                  </a:moveTo>
                  <a:cubicBezTo>
                    <a:pt x="29" y="1"/>
                    <a:pt x="28" y="8"/>
                    <a:pt x="23" y="15"/>
                  </a:cubicBezTo>
                  <a:cubicBezTo>
                    <a:pt x="23" y="15"/>
                    <a:pt x="23" y="15"/>
                    <a:pt x="23" y="15"/>
                  </a:cubicBezTo>
                  <a:cubicBezTo>
                    <a:pt x="23" y="15"/>
                    <a:pt x="22" y="15"/>
                    <a:pt x="22" y="15"/>
                  </a:cubicBezTo>
                  <a:cubicBezTo>
                    <a:pt x="20" y="16"/>
                    <a:pt x="20" y="16"/>
                    <a:pt x="20" y="16"/>
                  </a:cubicBezTo>
                  <a:cubicBezTo>
                    <a:pt x="20" y="16"/>
                    <a:pt x="20" y="16"/>
                    <a:pt x="20" y="17"/>
                  </a:cubicBezTo>
                  <a:cubicBezTo>
                    <a:pt x="20" y="19"/>
                    <a:pt x="20" y="19"/>
                    <a:pt x="20" y="19"/>
                  </a:cubicBezTo>
                  <a:cubicBezTo>
                    <a:pt x="18" y="20"/>
                    <a:pt x="16" y="22"/>
                    <a:pt x="14" y="23"/>
                  </a:cubicBezTo>
                  <a:cubicBezTo>
                    <a:pt x="12" y="24"/>
                    <a:pt x="11" y="25"/>
                    <a:pt x="9" y="25"/>
                  </a:cubicBezTo>
                  <a:cubicBezTo>
                    <a:pt x="9" y="23"/>
                    <a:pt x="9" y="23"/>
                    <a:pt x="9" y="23"/>
                  </a:cubicBezTo>
                  <a:cubicBezTo>
                    <a:pt x="9" y="23"/>
                    <a:pt x="9" y="23"/>
                    <a:pt x="8" y="23"/>
                  </a:cubicBezTo>
                  <a:cubicBezTo>
                    <a:pt x="7" y="24"/>
                    <a:pt x="7" y="24"/>
                    <a:pt x="7" y="24"/>
                  </a:cubicBezTo>
                  <a:cubicBezTo>
                    <a:pt x="6" y="24"/>
                    <a:pt x="6" y="24"/>
                    <a:pt x="6" y="25"/>
                  </a:cubicBezTo>
                  <a:cubicBezTo>
                    <a:pt x="3" y="24"/>
                    <a:pt x="0" y="21"/>
                    <a:pt x="0" y="17"/>
                  </a:cubicBezTo>
                  <a:cubicBezTo>
                    <a:pt x="0" y="17"/>
                    <a:pt x="0" y="17"/>
                    <a:pt x="0" y="17"/>
                  </a:cubicBezTo>
                  <a:cubicBezTo>
                    <a:pt x="9" y="12"/>
                    <a:pt x="9" y="12"/>
                    <a:pt x="9" y="12"/>
                  </a:cubicBezTo>
                  <a:cubicBezTo>
                    <a:pt x="10" y="11"/>
                    <a:pt x="10" y="11"/>
                    <a:pt x="10" y="11"/>
                  </a:cubicBezTo>
                  <a:cubicBezTo>
                    <a:pt x="18" y="6"/>
                    <a:pt x="18" y="6"/>
                    <a:pt x="18" y="6"/>
                  </a:cubicBezTo>
                  <a:cubicBezTo>
                    <a:pt x="20" y="5"/>
                    <a:pt x="20" y="5"/>
                    <a:pt x="20" y="5"/>
                  </a:cubicBezTo>
                  <a:lnTo>
                    <a:pt x="29" y="0"/>
                  </a:lnTo>
                  <a:close/>
                </a:path>
              </a:pathLst>
            </a:custGeom>
            <a:solidFill>
              <a:srgbClr val="A5683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67" name="Freeform 1065"/>
            <p:cNvSpPr/>
            <p:nvPr/>
          </p:nvSpPr>
          <p:spPr bwMode="auto">
            <a:xfrm>
              <a:off x="8847138" y="5673725"/>
              <a:ext cx="58738" cy="68263"/>
            </a:xfrm>
            <a:custGeom>
              <a:avLst/>
              <a:gdLst>
                <a:gd name="T0" fmla="*/ 30 w 37"/>
                <a:gd name="T1" fmla="*/ 0 h 43"/>
                <a:gd name="T2" fmla="*/ 37 w 37"/>
                <a:gd name="T3" fmla="*/ 4 h 43"/>
                <a:gd name="T4" fmla="*/ 8 w 37"/>
                <a:gd name="T5" fmla="*/ 21 h 43"/>
                <a:gd name="T6" fmla="*/ 8 w 37"/>
                <a:gd name="T7" fmla="*/ 22 h 43"/>
                <a:gd name="T8" fmla="*/ 8 w 37"/>
                <a:gd name="T9" fmla="*/ 42 h 43"/>
                <a:gd name="T10" fmla="*/ 8 w 37"/>
                <a:gd name="T11" fmla="*/ 43 h 43"/>
                <a:gd name="T12" fmla="*/ 1 w 37"/>
                <a:gd name="T13" fmla="*/ 39 h 43"/>
                <a:gd name="T14" fmla="*/ 0 w 37"/>
                <a:gd name="T15" fmla="*/ 37 h 43"/>
                <a:gd name="T16" fmla="*/ 0 w 37"/>
                <a:gd name="T17" fmla="*/ 17 h 43"/>
                <a:gd name="T18" fmla="*/ 30 w 37"/>
                <a:gd name="T19"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 h="43">
                  <a:moveTo>
                    <a:pt x="30" y="0"/>
                  </a:moveTo>
                  <a:cubicBezTo>
                    <a:pt x="37" y="4"/>
                    <a:pt x="37" y="4"/>
                    <a:pt x="37" y="4"/>
                  </a:cubicBezTo>
                  <a:cubicBezTo>
                    <a:pt x="8" y="21"/>
                    <a:pt x="8" y="21"/>
                    <a:pt x="8" y="21"/>
                  </a:cubicBezTo>
                  <a:cubicBezTo>
                    <a:pt x="8" y="22"/>
                    <a:pt x="8" y="22"/>
                    <a:pt x="8" y="22"/>
                  </a:cubicBezTo>
                  <a:cubicBezTo>
                    <a:pt x="8" y="42"/>
                    <a:pt x="8" y="42"/>
                    <a:pt x="8" y="42"/>
                  </a:cubicBezTo>
                  <a:cubicBezTo>
                    <a:pt x="8" y="42"/>
                    <a:pt x="8" y="43"/>
                    <a:pt x="8" y="43"/>
                  </a:cubicBezTo>
                  <a:cubicBezTo>
                    <a:pt x="1" y="39"/>
                    <a:pt x="1" y="39"/>
                    <a:pt x="1" y="39"/>
                  </a:cubicBezTo>
                  <a:cubicBezTo>
                    <a:pt x="1" y="38"/>
                    <a:pt x="0" y="38"/>
                    <a:pt x="0" y="37"/>
                  </a:cubicBezTo>
                  <a:cubicBezTo>
                    <a:pt x="0" y="17"/>
                    <a:pt x="0" y="17"/>
                    <a:pt x="0" y="17"/>
                  </a:cubicBezTo>
                  <a:lnTo>
                    <a:pt x="30" y="0"/>
                  </a:lnTo>
                  <a:close/>
                </a:path>
              </a:pathLst>
            </a:custGeom>
            <a:solidFill>
              <a:srgbClr val="6D3B1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68" name="Freeform 1066"/>
            <p:cNvSpPr/>
            <p:nvPr/>
          </p:nvSpPr>
          <p:spPr bwMode="auto">
            <a:xfrm>
              <a:off x="8874125" y="5710238"/>
              <a:ext cx="19050" cy="11113"/>
            </a:xfrm>
            <a:custGeom>
              <a:avLst/>
              <a:gdLst>
                <a:gd name="T0" fmla="*/ 0 w 12"/>
                <a:gd name="T1" fmla="*/ 6 h 7"/>
                <a:gd name="T2" fmla="*/ 5 w 12"/>
                <a:gd name="T3" fmla="*/ 4 h 7"/>
                <a:gd name="T4" fmla="*/ 11 w 12"/>
                <a:gd name="T5" fmla="*/ 0 h 7"/>
                <a:gd name="T6" fmla="*/ 12 w 12"/>
                <a:gd name="T7" fmla="*/ 0 h 7"/>
                <a:gd name="T8" fmla="*/ 11 w 12"/>
                <a:gd name="T9" fmla="*/ 0 h 7"/>
                <a:gd name="T10" fmla="*/ 5 w 12"/>
                <a:gd name="T11" fmla="*/ 5 h 7"/>
                <a:gd name="T12" fmla="*/ 0 w 12"/>
                <a:gd name="T13" fmla="*/ 7 h 7"/>
                <a:gd name="T14" fmla="*/ 0 w 12"/>
                <a:gd name="T15" fmla="*/ 6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7">
                  <a:moveTo>
                    <a:pt x="0" y="6"/>
                  </a:moveTo>
                  <a:cubicBezTo>
                    <a:pt x="2" y="5"/>
                    <a:pt x="3" y="5"/>
                    <a:pt x="5" y="4"/>
                  </a:cubicBezTo>
                  <a:cubicBezTo>
                    <a:pt x="8" y="2"/>
                    <a:pt x="9" y="1"/>
                    <a:pt x="11" y="0"/>
                  </a:cubicBezTo>
                  <a:cubicBezTo>
                    <a:pt x="12" y="0"/>
                    <a:pt x="12" y="0"/>
                    <a:pt x="12" y="0"/>
                  </a:cubicBezTo>
                  <a:cubicBezTo>
                    <a:pt x="11" y="0"/>
                    <a:pt x="11" y="0"/>
                    <a:pt x="11" y="0"/>
                  </a:cubicBezTo>
                  <a:cubicBezTo>
                    <a:pt x="10" y="2"/>
                    <a:pt x="8" y="4"/>
                    <a:pt x="5" y="5"/>
                  </a:cubicBezTo>
                  <a:cubicBezTo>
                    <a:pt x="3" y="6"/>
                    <a:pt x="2" y="7"/>
                    <a:pt x="0" y="7"/>
                  </a:cubicBezTo>
                  <a:lnTo>
                    <a:pt x="0" y="6"/>
                  </a:lnTo>
                  <a:close/>
                </a:path>
              </a:pathLst>
            </a:custGeom>
            <a:solidFill>
              <a:srgbClr val="6D320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69" name="Freeform 1067"/>
            <p:cNvSpPr/>
            <p:nvPr/>
          </p:nvSpPr>
          <p:spPr bwMode="auto">
            <a:xfrm>
              <a:off x="8869363" y="5721350"/>
              <a:ext cx="1588" cy="3175"/>
            </a:xfrm>
            <a:custGeom>
              <a:avLst/>
              <a:gdLst>
                <a:gd name="T0" fmla="*/ 1 w 1"/>
                <a:gd name="T1" fmla="*/ 0 h 2"/>
                <a:gd name="T2" fmla="*/ 1 w 1"/>
                <a:gd name="T3" fmla="*/ 2 h 2"/>
                <a:gd name="T4" fmla="*/ 1 w 1"/>
                <a:gd name="T5" fmla="*/ 2 h 2"/>
                <a:gd name="T6" fmla="*/ 0 w 1"/>
                <a:gd name="T7" fmla="*/ 2 h 2"/>
                <a:gd name="T8" fmla="*/ 0 w 1"/>
                <a:gd name="T9" fmla="*/ 2 h 2"/>
                <a:gd name="T10" fmla="*/ 0 w 1"/>
                <a:gd name="T11" fmla="*/ 0 h 2"/>
                <a:gd name="T12" fmla="*/ 1 w 1"/>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1" h="2">
                  <a:moveTo>
                    <a:pt x="1" y="0"/>
                  </a:moveTo>
                  <a:lnTo>
                    <a:pt x="1" y="2"/>
                  </a:lnTo>
                  <a:lnTo>
                    <a:pt x="1" y="2"/>
                  </a:lnTo>
                  <a:lnTo>
                    <a:pt x="0" y="2"/>
                  </a:lnTo>
                  <a:lnTo>
                    <a:pt x="0" y="2"/>
                  </a:lnTo>
                  <a:lnTo>
                    <a:pt x="0" y="0"/>
                  </a:lnTo>
                  <a:lnTo>
                    <a:pt x="1" y="0"/>
                  </a:lnTo>
                  <a:close/>
                </a:path>
              </a:pathLst>
            </a:custGeom>
            <a:solidFill>
              <a:srgbClr val="75460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70" name="Freeform 1068"/>
            <p:cNvSpPr/>
            <p:nvPr/>
          </p:nvSpPr>
          <p:spPr bwMode="auto">
            <a:xfrm>
              <a:off x="8869363" y="5719763"/>
              <a:ext cx="4763" cy="1588"/>
            </a:xfrm>
            <a:custGeom>
              <a:avLst/>
              <a:gdLst>
                <a:gd name="T0" fmla="*/ 1 w 3"/>
                <a:gd name="T1" fmla="*/ 1 h 1"/>
                <a:gd name="T2" fmla="*/ 0 w 3"/>
                <a:gd name="T3" fmla="*/ 1 h 1"/>
                <a:gd name="T4" fmla="*/ 3 w 3"/>
                <a:gd name="T5" fmla="*/ 0 h 1"/>
                <a:gd name="T6" fmla="*/ 3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0" y="1"/>
                  </a:lnTo>
                  <a:lnTo>
                    <a:pt x="3" y="0"/>
                  </a:lnTo>
                  <a:lnTo>
                    <a:pt x="3" y="0"/>
                  </a:lnTo>
                  <a:lnTo>
                    <a:pt x="1" y="1"/>
                  </a:lnTo>
                  <a:close/>
                </a:path>
              </a:pathLst>
            </a:custGeom>
            <a:solidFill>
              <a:srgbClr val="EB92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71" name="Freeform 1069"/>
            <p:cNvSpPr/>
            <p:nvPr/>
          </p:nvSpPr>
          <p:spPr bwMode="auto">
            <a:xfrm>
              <a:off x="8870950" y="5719763"/>
              <a:ext cx="3175" cy="4763"/>
            </a:xfrm>
            <a:custGeom>
              <a:avLst/>
              <a:gdLst>
                <a:gd name="T0" fmla="*/ 2 w 2"/>
                <a:gd name="T1" fmla="*/ 0 h 3"/>
                <a:gd name="T2" fmla="*/ 2 w 2"/>
                <a:gd name="T3" fmla="*/ 2 h 3"/>
                <a:gd name="T4" fmla="*/ 1 w 2"/>
                <a:gd name="T5" fmla="*/ 3 h 3"/>
                <a:gd name="T6" fmla="*/ 0 w 2"/>
                <a:gd name="T7" fmla="*/ 3 h 3"/>
                <a:gd name="T8" fmla="*/ 0 w 2"/>
                <a:gd name="T9" fmla="*/ 3 h 3"/>
                <a:gd name="T10" fmla="*/ 0 w 2"/>
                <a:gd name="T11" fmla="*/ 1 h 3"/>
                <a:gd name="T12" fmla="*/ 2 w 2"/>
                <a:gd name="T13" fmla="*/ 0 h 3"/>
              </a:gdLst>
              <a:ahLst/>
              <a:cxnLst>
                <a:cxn ang="0">
                  <a:pos x="T0" y="T1"/>
                </a:cxn>
                <a:cxn ang="0">
                  <a:pos x="T2" y="T3"/>
                </a:cxn>
                <a:cxn ang="0">
                  <a:pos x="T4" y="T5"/>
                </a:cxn>
                <a:cxn ang="0">
                  <a:pos x="T6" y="T7"/>
                </a:cxn>
                <a:cxn ang="0">
                  <a:pos x="T8" y="T9"/>
                </a:cxn>
                <a:cxn ang="0">
                  <a:pos x="T10" y="T11"/>
                </a:cxn>
                <a:cxn ang="0">
                  <a:pos x="T12" y="T13"/>
                </a:cxn>
              </a:cxnLst>
              <a:rect l="0" t="0" r="r" b="b"/>
              <a:pathLst>
                <a:path w="2" h="3">
                  <a:moveTo>
                    <a:pt x="2" y="0"/>
                  </a:moveTo>
                  <a:cubicBezTo>
                    <a:pt x="2" y="2"/>
                    <a:pt x="2" y="2"/>
                    <a:pt x="2" y="2"/>
                  </a:cubicBezTo>
                  <a:cubicBezTo>
                    <a:pt x="2" y="2"/>
                    <a:pt x="2" y="2"/>
                    <a:pt x="1" y="3"/>
                  </a:cubicBezTo>
                  <a:cubicBezTo>
                    <a:pt x="0" y="3"/>
                    <a:pt x="0" y="3"/>
                    <a:pt x="0" y="3"/>
                  </a:cubicBezTo>
                  <a:cubicBezTo>
                    <a:pt x="0" y="3"/>
                    <a:pt x="0" y="3"/>
                    <a:pt x="0" y="3"/>
                  </a:cubicBezTo>
                  <a:cubicBezTo>
                    <a:pt x="0" y="1"/>
                    <a:pt x="0" y="1"/>
                    <a:pt x="0" y="1"/>
                  </a:cubicBezTo>
                  <a:lnTo>
                    <a:pt x="2" y="0"/>
                  </a:lnTo>
                  <a:close/>
                </a:path>
              </a:pathLst>
            </a:custGeom>
            <a:solidFill>
              <a:srgbClr val="D87A1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72" name="Freeform 1070"/>
            <p:cNvSpPr/>
            <p:nvPr/>
          </p:nvSpPr>
          <p:spPr bwMode="auto">
            <a:xfrm>
              <a:off x="8869363" y="5716588"/>
              <a:ext cx="4763" cy="6350"/>
            </a:xfrm>
            <a:custGeom>
              <a:avLst/>
              <a:gdLst>
                <a:gd name="T0" fmla="*/ 0 w 3"/>
                <a:gd name="T1" fmla="*/ 1 h 4"/>
                <a:gd name="T2" fmla="*/ 2 w 3"/>
                <a:gd name="T3" fmla="*/ 0 h 4"/>
                <a:gd name="T4" fmla="*/ 2 w 3"/>
                <a:gd name="T5" fmla="*/ 0 h 4"/>
                <a:gd name="T6" fmla="*/ 3 w 3"/>
                <a:gd name="T7" fmla="*/ 0 h 4"/>
                <a:gd name="T8" fmla="*/ 3 w 3"/>
                <a:gd name="T9" fmla="*/ 0 h 4"/>
                <a:gd name="T10" fmla="*/ 1 w 3"/>
                <a:gd name="T11" fmla="*/ 1 h 4"/>
                <a:gd name="T12" fmla="*/ 0 w 3"/>
                <a:gd name="T13" fmla="*/ 2 h 4"/>
                <a:gd name="T14" fmla="*/ 0 w 3"/>
                <a:gd name="T15" fmla="*/ 4 h 4"/>
                <a:gd name="T16" fmla="*/ 0 w 3"/>
                <a:gd name="T17" fmla="*/ 4 h 4"/>
                <a:gd name="T18" fmla="*/ 0 w 3"/>
                <a:gd name="T19" fmla="*/ 2 h 4"/>
                <a:gd name="T20" fmla="*/ 0 w 3"/>
                <a:gd name="T21" fmla="*/ 1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 h="4">
                  <a:moveTo>
                    <a:pt x="0" y="1"/>
                  </a:moveTo>
                  <a:cubicBezTo>
                    <a:pt x="2" y="0"/>
                    <a:pt x="2" y="0"/>
                    <a:pt x="2" y="0"/>
                  </a:cubicBezTo>
                  <a:cubicBezTo>
                    <a:pt x="2" y="0"/>
                    <a:pt x="2" y="0"/>
                    <a:pt x="2" y="0"/>
                  </a:cubicBezTo>
                  <a:cubicBezTo>
                    <a:pt x="3" y="0"/>
                    <a:pt x="3" y="0"/>
                    <a:pt x="3" y="0"/>
                  </a:cubicBezTo>
                  <a:cubicBezTo>
                    <a:pt x="3" y="0"/>
                    <a:pt x="3" y="0"/>
                    <a:pt x="3" y="0"/>
                  </a:cubicBezTo>
                  <a:cubicBezTo>
                    <a:pt x="1" y="1"/>
                    <a:pt x="1" y="1"/>
                    <a:pt x="1" y="1"/>
                  </a:cubicBezTo>
                  <a:cubicBezTo>
                    <a:pt x="1" y="1"/>
                    <a:pt x="0" y="2"/>
                    <a:pt x="0" y="2"/>
                  </a:cubicBezTo>
                  <a:cubicBezTo>
                    <a:pt x="0" y="4"/>
                    <a:pt x="0" y="4"/>
                    <a:pt x="0" y="4"/>
                  </a:cubicBezTo>
                  <a:cubicBezTo>
                    <a:pt x="0" y="4"/>
                    <a:pt x="0" y="4"/>
                    <a:pt x="0" y="4"/>
                  </a:cubicBezTo>
                  <a:cubicBezTo>
                    <a:pt x="0" y="2"/>
                    <a:pt x="0" y="2"/>
                    <a:pt x="0" y="2"/>
                  </a:cubicBezTo>
                  <a:cubicBezTo>
                    <a:pt x="0" y="1"/>
                    <a:pt x="0" y="1"/>
                    <a:pt x="0" y="1"/>
                  </a:cubicBezTo>
                  <a:close/>
                </a:path>
              </a:pathLst>
            </a:custGeom>
            <a:solidFill>
              <a:srgbClr val="89550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73" name="Freeform 1071"/>
            <p:cNvSpPr/>
            <p:nvPr/>
          </p:nvSpPr>
          <p:spPr bwMode="auto">
            <a:xfrm>
              <a:off x="8869363" y="5716588"/>
              <a:ext cx="4763" cy="6350"/>
            </a:xfrm>
            <a:custGeom>
              <a:avLst/>
              <a:gdLst>
                <a:gd name="T0" fmla="*/ 3 w 3"/>
                <a:gd name="T1" fmla="*/ 0 h 4"/>
                <a:gd name="T2" fmla="*/ 3 w 3"/>
                <a:gd name="T3" fmla="*/ 0 h 4"/>
                <a:gd name="T4" fmla="*/ 3 w 3"/>
                <a:gd name="T5" fmla="*/ 2 h 4"/>
                <a:gd name="T6" fmla="*/ 0 w 3"/>
                <a:gd name="T7" fmla="*/ 4 h 4"/>
                <a:gd name="T8" fmla="*/ 0 w 3"/>
                <a:gd name="T9" fmla="*/ 2 h 4"/>
                <a:gd name="T10" fmla="*/ 1 w 3"/>
                <a:gd name="T11" fmla="*/ 1 h 4"/>
                <a:gd name="T12" fmla="*/ 3 w 3"/>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3" h="4">
                  <a:moveTo>
                    <a:pt x="3" y="0"/>
                  </a:moveTo>
                  <a:cubicBezTo>
                    <a:pt x="3" y="0"/>
                    <a:pt x="3" y="0"/>
                    <a:pt x="3" y="0"/>
                  </a:cubicBezTo>
                  <a:cubicBezTo>
                    <a:pt x="3" y="2"/>
                    <a:pt x="3" y="2"/>
                    <a:pt x="3" y="2"/>
                  </a:cubicBezTo>
                  <a:cubicBezTo>
                    <a:pt x="0" y="4"/>
                    <a:pt x="0" y="4"/>
                    <a:pt x="0" y="4"/>
                  </a:cubicBezTo>
                  <a:cubicBezTo>
                    <a:pt x="0" y="2"/>
                    <a:pt x="0" y="2"/>
                    <a:pt x="0" y="2"/>
                  </a:cubicBezTo>
                  <a:cubicBezTo>
                    <a:pt x="0" y="2"/>
                    <a:pt x="1" y="1"/>
                    <a:pt x="1" y="1"/>
                  </a:cubicBezTo>
                  <a:lnTo>
                    <a:pt x="3" y="0"/>
                  </a:lnTo>
                  <a:close/>
                </a:path>
              </a:pathLst>
            </a:custGeom>
            <a:solidFill>
              <a:srgbClr val="F99B1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74" name="Freeform 1072"/>
            <p:cNvSpPr/>
            <p:nvPr/>
          </p:nvSpPr>
          <p:spPr bwMode="auto">
            <a:xfrm>
              <a:off x="8891588" y="5708650"/>
              <a:ext cx="1588" cy="4763"/>
            </a:xfrm>
            <a:custGeom>
              <a:avLst/>
              <a:gdLst>
                <a:gd name="T0" fmla="*/ 1 w 1"/>
                <a:gd name="T1" fmla="*/ 1 h 3"/>
                <a:gd name="T2" fmla="*/ 1 w 1"/>
                <a:gd name="T3" fmla="*/ 2 h 3"/>
                <a:gd name="T4" fmla="*/ 1 w 1"/>
                <a:gd name="T5" fmla="*/ 3 h 3"/>
                <a:gd name="T6" fmla="*/ 0 w 1"/>
                <a:gd name="T7" fmla="*/ 2 h 3"/>
                <a:gd name="T8" fmla="*/ 0 w 1"/>
                <a:gd name="T9" fmla="*/ 2 h 3"/>
                <a:gd name="T10" fmla="*/ 0 w 1"/>
                <a:gd name="T11" fmla="*/ 0 h 3"/>
                <a:gd name="T12" fmla="*/ 1 w 1"/>
                <a:gd name="T13" fmla="*/ 1 h 3"/>
              </a:gdLst>
              <a:ahLst/>
              <a:cxnLst>
                <a:cxn ang="0">
                  <a:pos x="T0" y="T1"/>
                </a:cxn>
                <a:cxn ang="0">
                  <a:pos x="T2" y="T3"/>
                </a:cxn>
                <a:cxn ang="0">
                  <a:pos x="T4" y="T5"/>
                </a:cxn>
                <a:cxn ang="0">
                  <a:pos x="T6" y="T7"/>
                </a:cxn>
                <a:cxn ang="0">
                  <a:pos x="T8" y="T9"/>
                </a:cxn>
                <a:cxn ang="0">
                  <a:pos x="T10" y="T11"/>
                </a:cxn>
                <a:cxn ang="0">
                  <a:pos x="T12" y="T13"/>
                </a:cxn>
              </a:cxnLst>
              <a:rect l="0" t="0" r="r" b="b"/>
              <a:pathLst>
                <a:path w="1" h="3">
                  <a:moveTo>
                    <a:pt x="1" y="1"/>
                  </a:moveTo>
                  <a:lnTo>
                    <a:pt x="1" y="2"/>
                  </a:lnTo>
                  <a:lnTo>
                    <a:pt x="1" y="3"/>
                  </a:lnTo>
                  <a:lnTo>
                    <a:pt x="0" y="2"/>
                  </a:lnTo>
                  <a:lnTo>
                    <a:pt x="0" y="2"/>
                  </a:lnTo>
                  <a:lnTo>
                    <a:pt x="0" y="0"/>
                  </a:lnTo>
                  <a:lnTo>
                    <a:pt x="1" y="1"/>
                  </a:lnTo>
                  <a:close/>
                </a:path>
              </a:pathLst>
            </a:custGeom>
            <a:solidFill>
              <a:srgbClr val="75460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75" name="Freeform 1073"/>
            <p:cNvSpPr/>
            <p:nvPr/>
          </p:nvSpPr>
          <p:spPr bwMode="auto">
            <a:xfrm>
              <a:off x="8891588" y="5707063"/>
              <a:ext cx="4763" cy="3175"/>
            </a:xfrm>
            <a:custGeom>
              <a:avLst/>
              <a:gdLst>
                <a:gd name="T0" fmla="*/ 1 w 3"/>
                <a:gd name="T1" fmla="*/ 2 h 2"/>
                <a:gd name="T2" fmla="*/ 0 w 3"/>
                <a:gd name="T3" fmla="*/ 1 h 2"/>
                <a:gd name="T4" fmla="*/ 3 w 3"/>
                <a:gd name="T5" fmla="*/ 0 h 2"/>
                <a:gd name="T6" fmla="*/ 3 w 3"/>
                <a:gd name="T7" fmla="*/ 0 h 2"/>
                <a:gd name="T8" fmla="*/ 1 w 3"/>
                <a:gd name="T9" fmla="*/ 2 h 2"/>
              </a:gdLst>
              <a:ahLst/>
              <a:cxnLst>
                <a:cxn ang="0">
                  <a:pos x="T0" y="T1"/>
                </a:cxn>
                <a:cxn ang="0">
                  <a:pos x="T2" y="T3"/>
                </a:cxn>
                <a:cxn ang="0">
                  <a:pos x="T4" y="T5"/>
                </a:cxn>
                <a:cxn ang="0">
                  <a:pos x="T6" y="T7"/>
                </a:cxn>
                <a:cxn ang="0">
                  <a:pos x="T8" y="T9"/>
                </a:cxn>
              </a:cxnLst>
              <a:rect l="0" t="0" r="r" b="b"/>
              <a:pathLst>
                <a:path w="3" h="2">
                  <a:moveTo>
                    <a:pt x="1" y="2"/>
                  </a:moveTo>
                  <a:lnTo>
                    <a:pt x="0" y="1"/>
                  </a:lnTo>
                  <a:lnTo>
                    <a:pt x="3" y="0"/>
                  </a:lnTo>
                  <a:lnTo>
                    <a:pt x="3" y="0"/>
                  </a:lnTo>
                  <a:lnTo>
                    <a:pt x="1" y="2"/>
                  </a:lnTo>
                  <a:close/>
                </a:path>
              </a:pathLst>
            </a:custGeom>
            <a:solidFill>
              <a:srgbClr val="EB92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76" name="Freeform 1074"/>
            <p:cNvSpPr/>
            <p:nvPr/>
          </p:nvSpPr>
          <p:spPr bwMode="auto">
            <a:xfrm>
              <a:off x="8893175" y="5707063"/>
              <a:ext cx="3175" cy="6350"/>
            </a:xfrm>
            <a:custGeom>
              <a:avLst/>
              <a:gdLst>
                <a:gd name="T0" fmla="*/ 2 w 2"/>
                <a:gd name="T1" fmla="*/ 0 h 4"/>
                <a:gd name="T2" fmla="*/ 2 w 2"/>
                <a:gd name="T3" fmla="*/ 2 h 4"/>
                <a:gd name="T4" fmla="*/ 1 w 2"/>
                <a:gd name="T5" fmla="*/ 3 h 4"/>
                <a:gd name="T6" fmla="*/ 0 w 2"/>
                <a:gd name="T7" fmla="*/ 3 h 4"/>
                <a:gd name="T8" fmla="*/ 0 w 2"/>
                <a:gd name="T9" fmla="*/ 3 h 4"/>
                <a:gd name="T10" fmla="*/ 0 w 2"/>
                <a:gd name="T11" fmla="*/ 2 h 4"/>
                <a:gd name="T12" fmla="*/ 2 w 2"/>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 h="4">
                  <a:moveTo>
                    <a:pt x="2" y="0"/>
                  </a:moveTo>
                  <a:cubicBezTo>
                    <a:pt x="2" y="2"/>
                    <a:pt x="2" y="2"/>
                    <a:pt x="2" y="2"/>
                  </a:cubicBezTo>
                  <a:cubicBezTo>
                    <a:pt x="2" y="2"/>
                    <a:pt x="2" y="3"/>
                    <a:pt x="1" y="3"/>
                  </a:cubicBezTo>
                  <a:cubicBezTo>
                    <a:pt x="0" y="3"/>
                    <a:pt x="0" y="3"/>
                    <a:pt x="0" y="3"/>
                  </a:cubicBezTo>
                  <a:cubicBezTo>
                    <a:pt x="0" y="4"/>
                    <a:pt x="0" y="4"/>
                    <a:pt x="0" y="3"/>
                  </a:cubicBezTo>
                  <a:cubicBezTo>
                    <a:pt x="0" y="2"/>
                    <a:pt x="0" y="2"/>
                    <a:pt x="0" y="2"/>
                  </a:cubicBezTo>
                  <a:lnTo>
                    <a:pt x="2" y="0"/>
                  </a:lnTo>
                  <a:close/>
                </a:path>
              </a:pathLst>
            </a:custGeom>
            <a:solidFill>
              <a:srgbClr val="D87A1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77" name="Freeform 1075"/>
            <p:cNvSpPr/>
            <p:nvPr/>
          </p:nvSpPr>
          <p:spPr bwMode="auto">
            <a:xfrm>
              <a:off x="8891588" y="5703888"/>
              <a:ext cx="4763" cy="6350"/>
            </a:xfrm>
            <a:custGeom>
              <a:avLst/>
              <a:gdLst>
                <a:gd name="T0" fmla="*/ 0 w 3"/>
                <a:gd name="T1" fmla="*/ 1 h 4"/>
                <a:gd name="T2" fmla="*/ 2 w 3"/>
                <a:gd name="T3" fmla="*/ 0 h 4"/>
                <a:gd name="T4" fmla="*/ 2 w 3"/>
                <a:gd name="T5" fmla="*/ 0 h 4"/>
                <a:gd name="T6" fmla="*/ 3 w 3"/>
                <a:gd name="T7" fmla="*/ 0 h 4"/>
                <a:gd name="T8" fmla="*/ 3 w 3"/>
                <a:gd name="T9" fmla="*/ 0 h 4"/>
                <a:gd name="T10" fmla="*/ 1 w 3"/>
                <a:gd name="T11" fmla="*/ 1 h 4"/>
                <a:gd name="T12" fmla="*/ 1 w 3"/>
                <a:gd name="T13" fmla="*/ 1 h 4"/>
                <a:gd name="T14" fmla="*/ 1 w 3"/>
                <a:gd name="T15" fmla="*/ 1 h 4"/>
                <a:gd name="T16" fmla="*/ 0 w 3"/>
                <a:gd name="T17" fmla="*/ 2 h 4"/>
                <a:gd name="T18" fmla="*/ 0 w 3"/>
                <a:gd name="T19" fmla="*/ 4 h 4"/>
                <a:gd name="T20" fmla="*/ 0 w 3"/>
                <a:gd name="T21" fmla="*/ 4 h 4"/>
                <a:gd name="T22" fmla="*/ 0 w 3"/>
                <a:gd name="T23" fmla="*/ 2 h 4"/>
                <a:gd name="T24" fmla="*/ 0 w 3"/>
                <a:gd name="T25" fmla="*/ 1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 h="4">
                  <a:moveTo>
                    <a:pt x="0" y="1"/>
                  </a:moveTo>
                  <a:cubicBezTo>
                    <a:pt x="2" y="0"/>
                    <a:pt x="2" y="0"/>
                    <a:pt x="2" y="0"/>
                  </a:cubicBezTo>
                  <a:cubicBezTo>
                    <a:pt x="2" y="0"/>
                    <a:pt x="2" y="0"/>
                    <a:pt x="2" y="0"/>
                  </a:cubicBezTo>
                  <a:cubicBezTo>
                    <a:pt x="3" y="0"/>
                    <a:pt x="3" y="0"/>
                    <a:pt x="3" y="0"/>
                  </a:cubicBezTo>
                  <a:cubicBezTo>
                    <a:pt x="3" y="0"/>
                    <a:pt x="3" y="0"/>
                    <a:pt x="3" y="0"/>
                  </a:cubicBezTo>
                  <a:cubicBezTo>
                    <a:pt x="1" y="1"/>
                    <a:pt x="1" y="1"/>
                    <a:pt x="1" y="1"/>
                  </a:cubicBezTo>
                  <a:cubicBezTo>
                    <a:pt x="1" y="1"/>
                    <a:pt x="1" y="1"/>
                    <a:pt x="1" y="1"/>
                  </a:cubicBezTo>
                  <a:cubicBezTo>
                    <a:pt x="1" y="1"/>
                    <a:pt x="1" y="1"/>
                    <a:pt x="1" y="1"/>
                  </a:cubicBezTo>
                  <a:cubicBezTo>
                    <a:pt x="0" y="2"/>
                    <a:pt x="0" y="2"/>
                    <a:pt x="0" y="2"/>
                  </a:cubicBezTo>
                  <a:cubicBezTo>
                    <a:pt x="0" y="4"/>
                    <a:pt x="0" y="4"/>
                    <a:pt x="0" y="4"/>
                  </a:cubicBezTo>
                  <a:cubicBezTo>
                    <a:pt x="0" y="4"/>
                    <a:pt x="0" y="4"/>
                    <a:pt x="0" y="4"/>
                  </a:cubicBezTo>
                  <a:cubicBezTo>
                    <a:pt x="0" y="2"/>
                    <a:pt x="0" y="2"/>
                    <a:pt x="0" y="2"/>
                  </a:cubicBezTo>
                  <a:cubicBezTo>
                    <a:pt x="0" y="1"/>
                    <a:pt x="0" y="1"/>
                    <a:pt x="0" y="1"/>
                  </a:cubicBezTo>
                  <a:close/>
                </a:path>
              </a:pathLst>
            </a:custGeom>
            <a:solidFill>
              <a:srgbClr val="89550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78" name="Freeform 1076"/>
            <p:cNvSpPr/>
            <p:nvPr/>
          </p:nvSpPr>
          <p:spPr bwMode="auto">
            <a:xfrm>
              <a:off x="8891588" y="5703888"/>
              <a:ext cx="4763" cy="6350"/>
            </a:xfrm>
            <a:custGeom>
              <a:avLst/>
              <a:gdLst>
                <a:gd name="T0" fmla="*/ 3 w 3"/>
                <a:gd name="T1" fmla="*/ 0 h 4"/>
                <a:gd name="T2" fmla="*/ 3 w 3"/>
                <a:gd name="T3" fmla="*/ 0 h 4"/>
                <a:gd name="T4" fmla="*/ 3 w 3"/>
                <a:gd name="T5" fmla="*/ 2 h 4"/>
                <a:gd name="T6" fmla="*/ 0 w 3"/>
                <a:gd name="T7" fmla="*/ 4 h 4"/>
                <a:gd name="T8" fmla="*/ 0 w 3"/>
                <a:gd name="T9" fmla="*/ 2 h 4"/>
                <a:gd name="T10" fmla="*/ 1 w 3"/>
                <a:gd name="T11" fmla="*/ 1 h 4"/>
                <a:gd name="T12" fmla="*/ 3 w 3"/>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3" h="4">
                  <a:moveTo>
                    <a:pt x="3" y="0"/>
                  </a:moveTo>
                  <a:cubicBezTo>
                    <a:pt x="3" y="0"/>
                    <a:pt x="3" y="0"/>
                    <a:pt x="3" y="0"/>
                  </a:cubicBezTo>
                  <a:cubicBezTo>
                    <a:pt x="3" y="2"/>
                    <a:pt x="3" y="2"/>
                    <a:pt x="3" y="2"/>
                  </a:cubicBezTo>
                  <a:cubicBezTo>
                    <a:pt x="0" y="4"/>
                    <a:pt x="0" y="4"/>
                    <a:pt x="0" y="4"/>
                  </a:cubicBezTo>
                  <a:cubicBezTo>
                    <a:pt x="0" y="2"/>
                    <a:pt x="0" y="2"/>
                    <a:pt x="0" y="2"/>
                  </a:cubicBezTo>
                  <a:cubicBezTo>
                    <a:pt x="0" y="2"/>
                    <a:pt x="1" y="1"/>
                    <a:pt x="1" y="1"/>
                  </a:cubicBezTo>
                  <a:lnTo>
                    <a:pt x="3" y="0"/>
                  </a:lnTo>
                  <a:close/>
                </a:path>
              </a:pathLst>
            </a:custGeom>
            <a:solidFill>
              <a:srgbClr val="F99B1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79" name="Rectangle 1077"/>
            <p:cNvSpPr>
              <a:spLocks noChangeArrowheads="1"/>
            </p:cNvSpPr>
            <p:nvPr/>
          </p:nvSpPr>
          <p:spPr bwMode="auto">
            <a:xfrm>
              <a:off x="8864600" y="5692775"/>
              <a:ext cx="1588" cy="1588"/>
            </a:xfrm>
            <a:prstGeom prst="rect">
              <a:avLst/>
            </a:prstGeom>
            <a:solidFill>
              <a:srgbClr val="F99B1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80" name="Rectangle 1078"/>
            <p:cNvSpPr>
              <a:spLocks noChangeArrowheads="1"/>
            </p:cNvSpPr>
            <p:nvPr/>
          </p:nvSpPr>
          <p:spPr bwMode="auto">
            <a:xfrm>
              <a:off x="8872538" y="5694363"/>
              <a:ext cx="1588" cy="1588"/>
            </a:xfrm>
            <a:prstGeom prst="rect">
              <a:avLst/>
            </a:prstGeom>
            <a:solidFill>
              <a:srgbClr val="EA92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81" name="Freeform 1079"/>
            <p:cNvSpPr/>
            <p:nvPr/>
          </p:nvSpPr>
          <p:spPr bwMode="auto">
            <a:xfrm>
              <a:off x="8870950" y="5694363"/>
              <a:ext cx="1588" cy="1588"/>
            </a:xfrm>
            <a:custGeom>
              <a:avLst/>
              <a:gdLst>
                <a:gd name="T0" fmla="*/ 1 w 1"/>
                <a:gd name="T1" fmla="*/ 0 h 1"/>
                <a:gd name="T2" fmla="*/ 1 w 1"/>
                <a:gd name="T3" fmla="*/ 1 h 1"/>
                <a:gd name="T4" fmla="*/ 0 w 1"/>
                <a:gd name="T5" fmla="*/ 1 h 1"/>
                <a:gd name="T6" fmla="*/ 0 w 1"/>
                <a:gd name="T7" fmla="*/ 1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lnTo>
                    <a:pt x="1" y="1"/>
                  </a:lnTo>
                  <a:lnTo>
                    <a:pt x="0" y="1"/>
                  </a:lnTo>
                  <a:lnTo>
                    <a:pt x="0" y="1"/>
                  </a:lnTo>
                  <a:lnTo>
                    <a:pt x="1" y="0"/>
                  </a:lnTo>
                  <a:close/>
                </a:path>
              </a:pathLst>
            </a:custGeom>
            <a:solidFill>
              <a:srgbClr val="EA92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82" name="Freeform 1080"/>
            <p:cNvSpPr/>
            <p:nvPr/>
          </p:nvSpPr>
          <p:spPr bwMode="auto">
            <a:xfrm>
              <a:off x="8866188" y="5692775"/>
              <a:ext cx="3175" cy="3175"/>
            </a:xfrm>
            <a:custGeom>
              <a:avLst/>
              <a:gdLst>
                <a:gd name="T0" fmla="*/ 2 w 2"/>
                <a:gd name="T1" fmla="*/ 2 h 2"/>
                <a:gd name="T2" fmla="*/ 2 w 2"/>
                <a:gd name="T3" fmla="*/ 2 h 2"/>
                <a:gd name="T4" fmla="*/ 0 w 2"/>
                <a:gd name="T5" fmla="*/ 1 h 2"/>
                <a:gd name="T6" fmla="*/ 0 w 2"/>
                <a:gd name="T7" fmla="*/ 0 h 2"/>
                <a:gd name="T8" fmla="*/ 2 w 2"/>
                <a:gd name="T9" fmla="*/ 2 h 2"/>
              </a:gdLst>
              <a:ahLst/>
              <a:cxnLst>
                <a:cxn ang="0">
                  <a:pos x="T0" y="T1"/>
                </a:cxn>
                <a:cxn ang="0">
                  <a:pos x="T2" y="T3"/>
                </a:cxn>
                <a:cxn ang="0">
                  <a:pos x="T4" y="T5"/>
                </a:cxn>
                <a:cxn ang="0">
                  <a:pos x="T6" y="T7"/>
                </a:cxn>
                <a:cxn ang="0">
                  <a:pos x="T8" y="T9"/>
                </a:cxn>
              </a:cxnLst>
              <a:rect l="0" t="0" r="r" b="b"/>
              <a:pathLst>
                <a:path w="2" h="2">
                  <a:moveTo>
                    <a:pt x="2" y="2"/>
                  </a:moveTo>
                  <a:lnTo>
                    <a:pt x="2" y="2"/>
                  </a:lnTo>
                  <a:lnTo>
                    <a:pt x="0" y="1"/>
                  </a:lnTo>
                  <a:lnTo>
                    <a:pt x="0" y="0"/>
                  </a:lnTo>
                  <a:lnTo>
                    <a:pt x="2" y="2"/>
                  </a:lnTo>
                  <a:close/>
                </a:path>
              </a:pathLst>
            </a:custGeom>
            <a:solidFill>
              <a:srgbClr val="FFC58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83" name="Rectangle 1081"/>
            <p:cNvSpPr>
              <a:spLocks noChangeArrowheads="1"/>
            </p:cNvSpPr>
            <p:nvPr/>
          </p:nvSpPr>
          <p:spPr bwMode="auto">
            <a:xfrm>
              <a:off x="8869363" y="5695950"/>
              <a:ext cx="1588" cy="1588"/>
            </a:xfrm>
            <a:prstGeom prst="rect">
              <a:avLst/>
            </a:prstGeom>
            <a:solidFill>
              <a:srgbClr val="F99B1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84" name="Freeform 1082"/>
            <p:cNvSpPr/>
            <p:nvPr/>
          </p:nvSpPr>
          <p:spPr bwMode="auto">
            <a:xfrm>
              <a:off x="8866188" y="5691188"/>
              <a:ext cx="6350" cy="4763"/>
            </a:xfrm>
            <a:custGeom>
              <a:avLst/>
              <a:gdLst>
                <a:gd name="T0" fmla="*/ 4 w 4"/>
                <a:gd name="T1" fmla="*/ 2 h 3"/>
                <a:gd name="T2" fmla="*/ 4 w 4"/>
                <a:gd name="T3" fmla="*/ 2 h 3"/>
                <a:gd name="T4" fmla="*/ 3 w 4"/>
                <a:gd name="T5" fmla="*/ 3 h 3"/>
                <a:gd name="T6" fmla="*/ 2 w 4"/>
                <a:gd name="T7" fmla="*/ 3 h 3"/>
                <a:gd name="T8" fmla="*/ 0 w 4"/>
                <a:gd name="T9" fmla="*/ 1 h 3"/>
                <a:gd name="T10" fmla="*/ 0 w 4"/>
                <a:gd name="T11" fmla="*/ 1 h 3"/>
                <a:gd name="T12" fmla="*/ 1 w 4"/>
                <a:gd name="T13" fmla="*/ 0 h 3"/>
                <a:gd name="T14" fmla="*/ 2 w 4"/>
                <a:gd name="T15" fmla="*/ 0 h 3"/>
                <a:gd name="T16" fmla="*/ 4 w 4"/>
                <a:gd name="T17" fmla="*/ 2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3">
                  <a:moveTo>
                    <a:pt x="4" y="2"/>
                  </a:moveTo>
                  <a:lnTo>
                    <a:pt x="4" y="2"/>
                  </a:lnTo>
                  <a:lnTo>
                    <a:pt x="3" y="3"/>
                  </a:lnTo>
                  <a:lnTo>
                    <a:pt x="2" y="3"/>
                  </a:lnTo>
                  <a:lnTo>
                    <a:pt x="0" y="1"/>
                  </a:lnTo>
                  <a:lnTo>
                    <a:pt x="0" y="1"/>
                  </a:lnTo>
                  <a:lnTo>
                    <a:pt x="1" y="0"/>
                  </a:lnTo>
                  <a:lnTo>
                    <a:pt x="2" y="0"/>
                  </a:lnTo>
                  <a:lnTo>
                    <a:pt x="4" y="2"/>
                  </a:lnTo>
                  <a:close/>
                </a:path>
              </a:pathLst>
            </a:custGeom>
            <a:solidFill>
              <a:srgbClr val="FFB25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85" name="Freeform 1083"/>
            <p:cNvSpPr/>
            <p:nvPr/>
          </p:nvSpPr>
          <p:spPr bwMode="auto">
            <a:xfrm>
              <a:off x="8880475" y="5683250"/>
              <a:ext cx="0" cy="1588"/>
            </a:xfrm>
            <a:custGeom>
              <a:avLst/>
              <a:gdLst>
                <a:gd name="T0" fmla="*/ 1 h 1"/>
                <a:gd name="T1" fmla="*/ 1 h 1"/>
                <a:gd name="T2" fmla="*/ 1 h 1"/>
                <a:gd name="T3" fmla="*/ 0 h 1"/>
                <a:gd name="T4" fmla="*/ 1 h 1"/>
              </a:gdLst>
              <a:ahLst/>
              <a:cxnLst>
                <a:cxn ang="0">
                  <a:pos x="0" y="T0"/>
                </a:cxn>
                <a:cxn ang="0">
                  <a:pos x="0" y="T1"/>
                </a:cxn>
                <a:cxn ang="0">
                  <a:pos x="0" y="T2"/>
                </a:cxn>
                <a:cxn ang="0">
                  <a:pos x="0" y="T3"/>
                </a:cxn>
                <a:cxn ang="0">
                  <a:pos x="0" y="T4"/>
                </a:cxn>
              </a:cxnLst>
              <a:rect l="0" t="0" r="r" b="b"/>
              <a:pathLst>
                <a:path h="1">
                  <a:moveTo>
                    <a:pt x="0" y="1"/>
                  </a:moveTo>
                  <a:lnTo>
                    <a:pt x="0" y="1"/>
                  </a:lnTo>
                  <a:lnTo>
                    <a:pt x="0" y="1"/>
                  </a:lnTo>
                  <a:lnTo>
                    <a:pt x="0" y="0"/>
                  </a:lnTo>
                  <a:lnTo>
                    <a:pt x="0" y="1"/>
                  </a:lnTo>
                  <a:close/>
                </a:path>
              </a:pathLst>
            </a:custGeom>
            <a:solidFill>
              <a:srgbClr val="F99B1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86" name="Freeform 1084"/>
            <p:cNvSpPr/>
            <p:nvPr/>
          </p:nvSpPr>
          <p:spPr bwMode="auto">
            <a:xfrm>
              <a:off x="8888413" y="5684838"/>
              <a:ext cx="0" cy="1588"/>
            </a:xfrm>
            <a:custGeom>
              <a:avLst/>
              <a:gdLst>
                <a:gd name="T0" fmla="*/ 0 h 1"/>
                <a:gd name="T1" fmla="*/ 1 h 1"/>
                <a:gd name="T2" fmla="*/ 1 h 1"/>
                <a:gd name="T3" fmla="*/ 1 h 1"/>
                <a:gd name="T4" fmla="*/ 0 h 1"/>
              </a:gdLst>
              <a:ahLst/>
              <a:cxnLst>
                <a:cxn ang="0">
                  <a:pos x="0" y="T0"/>
                </a:cxn>
                <a:cxn ang="0">
                  <a:pos x="0" y="T1"/>
                </a:cxn>
                <a:cxn ang="0">
                  <a:pos x="0" y="T2"/>
                </a:cxn>
                <a:cxn ang="0">
                  <a:pos x="0" y="T3"/>
                </a:cxn>
                <a:cxn ang="0">
                  <a:pos x="0" y="T4"/>
                </a:cxn>
              </a:cxnLst>
              <a:rect l="0" t="0" r="r" b="b"/>
              <a:pathLst>
                <a:path h="1">
                  <a:moveTo>
                    <a:pt x="0" y="0"/>
                  </a:moveTo>
                  <a:lnTo>
                    <a:pt x="0" y="1"/>
                  </a:lnTo>
                  <a:lnTo>
                    <a:pt x="0" y="1"/>
                  </a:lnTo>
                  <a:lnTo>
                    <a:pt x="0" y="1"/>
                  </a:lnTo>
                  <a:lnTo>
                    <a:pt x="0" y="0"/>
                  </a:lnTo>
                  <a:close/>
                </a:path>
              </a:pathLst>
            </a:custGeom>
            <a:solidFill>
              <a:srgbClr val="EA92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87" name="Freeform 1085"/>
            <p:cNvSpPr/>
            <p:nvPr/>
          </p:nvSpPr>
          <p:spPr bwMode="auto">
            <a:xfrm>
              <a:off x="8886825" y="5686425"/>
              <a:ext cx="1588" cy="1588"/>
            </a:xfrm>
            <a:custGeom>
              <a:avLst/>
              <a:gdLst>
                <a:gd name="T0" fmla="*/ 1 w 1"/>
                <a:gd name="T1" fmla="*/ 0 h 1"/>
                <a:gd name="T2" fmla="*/ 1 w 1"/>
                <a:gd name="T3" fmla="*/ 0 h 1"/>
                <a:gd name="T4" fmla="*/ 0 w 1"/>
                <a:gd name="T5" fmla="*/ 1 h 1"/>
                <a:gd name="T6" fmla="*/ 0 w 1"/>
                <a:gd name="T7" fmla="*/ 0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lnTo>
                    <a:pt x="1" y="0"/>
                  </a:lnTo>
                  <a:lnTo>
                    <a:pt x="0" y="1"/>
                  </a:lnTo>
                  <a:lnTo>
                    <a:pt x="0" y="0"/>
                  </a:lnTo>
                  <a:lnTo>
                    <a:pt x="1" y="0"/>
                  </a:lnTo>
                  <a:close/>
                </a:path>
              </a:pathLst>
            </a:custGeom>
            <a:solidFill>
              <a:srgbClr val="EA92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88" name="Freeform 1086"/>
            <p:cNvSpPr/>
            <p:nvPr/>
          </p:nvSpPr>
          <p:spPr bwMode="auto">
            <a:xfrm>
              <a:off x="8880475" y="5684838"/>
              <a:ext cx="4763" cy="3175"/>
            </a:xfrm>
            <a:custGeom>
              <a:avLst/>
              <a:gdLst>
                <a:gd name="T0" fmla="*/ 3 w 3"/>
                <a:gd name="T1" fmla="*/ 1 h 2"/>
                <a:gd name="T2" fmla="*/ 3 w 3"/>
                <a:gd name="T3" fmla="*/ 2 h 2"/>
                <a:gd name="T4" fmla="*/ 0 w 3"/>
                <a:gd name="T5" fmla="*/ 0 h 2"/>
                <a:gd name="T6" fmla="*/ 0 w 3"/>
                <a:gd name="T7" fmla="*/ 0 h 2"/>
                <a:gd name="T8" fmla="*/ 3 w 3"/>
                <a:gd name="T9" fmla="*/ 1 h 2"/>
              </a:gdLst>
              <a:ahLst/>
              <a:cxnLst>
                <a:cxn ang="0">
                  <a:pos x="T0" y="T1"/>
                </a:cxn>
                <a:cxn ang="0">
                  <a:pos x="T2" y="T3"/>
                </a:cxn>
                <a:cxn ang="0">
                  <a:pos x="T4" y="T5"/>
                </a:cxn>
                <a:cxn ang="0">
                  <a:pos x="T6" y="T7"/>
                </a:cxn>
                <a:cxn ang="0">
                  <a:pos x="T8" y="T9"/>
                </a:cxn>
              </a:cxnLst>
              <a:rect l="0" t="0" r="r" b="b"/>
              <a:pathLst>
                <a:path w="3" h="2">
                  <a:moveTo>
                    <a:pt x="3" y="1"/>
                  </a:moveTo>
                  <a:lnTo>
                    <a:pt x="3" y="2"/>
                  </a:lnTo>
                  <a:lnTo>
                    <a:pt x="0" y="0"/>
                  </a:lnTo>
                  <a:lnTo>
                    <a:pt x="0" y="0"/>
                  </a:lnTo>
                  <a:lnTo>
                    <a:pt x="3" y="1"/>
                  </a:lnTo>
                  <a:close/>
                </a:path>
              </a:pathLst>
            </a:custGeom>
            <a:solidFill>
              <a:srgbClr val="FFC58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89" name="Rectangle 1087"/>
            <p:cNvSpPr>
              <a:spLocks noChangeArrowheads="1"/>
            </p:cNvSpPr>
            <p:nvPr/>
          </p:nvSpPr>
          <p:spPr bwMode="auto">
            <a:xfrm>
              <a:off x="8885238" y="5686425"/>
              <a:ext cx="1588" cy="1588"/>
            </a:xfrm>
            <a:prstGeom prst="rect">
              <a:avLst/>
            </a:prstGeom>
            <a:solidFill>
              <a:srgbClr val="F99B1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90" name="Freeform 1088"/>
            <p:cNvSpPr/>
            <p:nvPr/>
          </p:nvSpPr>
          <p:spPr bwMode="auto">
            <a:xfrm>
              <a:off x="8880475" y="5683250"/>
              <a:ext cx="7938" cy="3175"/>
            </a:xfrm>
            <a:custGeom>
              <a:avLst/>
              <a:gdLst>
                <a:gd name="T0" fmla="*/ 5 w 5"/>
                <a:gd name="T1" fmla="*/ 1 h 2"/>
                <a:gd name="T2" fmla="*/ 5 w 5"/>
                <a:gd name="T3" fmla="*/ 2 h 2"/>
                <a:gd name="T4" fmla="*/ 4 w 5"/>
                <a:gd name="T5" fmla="*/ 2 h 2"/>
                <a:gd name="T6" fmla="*/ 3 w 5"/>
                <a:gd name="T7" fmla="*/ 2 h 2"/>
                <a:gd name="T8" fmla="*/ 0 w 5"/>
                <a:gd name="T9" fmla="*/ 1 h 2"/>
                <a:gd name="T10" fmla="*/ 0 w 5"/>
                <a:gd name="T11" fmla="*/ 0 h 2"/>
                <a:gd name="T12" fmla="*/ 1 w 5"/>
                <a:gd name="T13" fmla="*/ 0 h 2"/>
                <a:gd name="T14" fmla="*/ 2 w 5"/>
                <a:gd name="T15" fmla="*/ 0 h 2"/>
                <a:gd name="T16" fmla="*/ 5 w 5"/>
                <a:gd name="T17"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2">
                  <a:moveTo>
                    <a:pt x="5" y="1"/>
                  </a:moveTo>
                  <a:lnTo>
                    <a:pt x="5" y="2"/>
                  </a:lnTo>
                  <a:lnTo>
                    <a:pt x="4" y="2"/>
                  </a:lnTo>
                  <a:lnTo>
                    <a:pt x="3" y="2"/>
                  </a:lnTo>
                  <a:lnTo>
                    <a:pt x="0" y="1"/>
                  </a:lnTo>
                  <a:lnTo>
                    <a:pt x="0" y="0"/>
                  </a:lnTo>
                  <a:lnTo>
                    <a:pt x="1" y="0"/>
                  </a:lnTo>
                  <a:lnTo>
                    <a:pt x="2" y="0"/>
                  </a:lnTo>
                  <a:lnTo>
                    <a:pt x="5" y="1"/>
                  </a:lnTo>
                  <a:close/>
                </a:path>
              </a:pathLst>
            </a:custGeom>
            <a:solidFill>
              <a:srgbClr val="FFB25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91" name="Freeform 1089"/>
            <p:cNvSpPr/>
            <p:nvPr/>
          </p:nvSpPr>
          <p:spPr bwMode="auto">
            <a:xfrm>
              <a:off x="8880475" y="5681663"/>
              <a:ext cx="3175" cy="4763"/>
            </a:xfrm>
            <a:custGeom>
              <a:avLst/>
              <a:gdLst>
                <a:gd name="T0" fmla="*/ 0 w 2"/>
                <a:gd name="T1" fmla="*/ 0 h 3"/>
                <a:gd name="T2" fmla="*/ 1 w 2"/>
                <a:gd name="T3" fmla="*/ 1 h 3"/>
                <a:gd name="T4" fmla="*/ 2 w 2"/>
                <a:gd name="T5" fmla="*/ 3 h 3"/>
                <a:gd name="T6" fmla="*/ 1 w 2"/>
                <a:gd name="T7" fmla="*/ 2 h 3"/>
                <a:gd name="T8" fmla="*/ 0 w 2"/>
                <a:gd name="T9" fmla="*/ 0 h 3"/>
              </a:gdLst>
              <a:ahLst/>
              <a:cxnLst>
                <a:cxn ang="0">
                  <a:pos x="T0" y="T1"/>
                </a:cxn>
                <a:cxn ang="0">
                  <a:pos x="T2" y="T3"/>
                </a:cxn>
                <a:cxn ang="0">
                  <a:pos x="T4" y="T5"/>
                </a:cxn>
                <a:cxn ang="0">
                  <a:pos x="T6" y="T7"/>
                </a:cxn>
                <a:cxn ang="0">
                  <a:pos x="T8" y="T9"/>
                </a:cxn>
              </a:cxnLst>
              <a:rect l="0" t="0" r="r" b="b"/>
              <a:pathLst>
                <a:path w="2" h="3">
                  <a:moveTo>
                    <a:pt x="0" y="0"/>
                  </a:moveTo>
                  <a:cubicBezTo>
                    <a:pt x="1" y="1"/>
                    <a:pt x="1" y="1"/>
                    <a:pt x="1" y="1"/>
                  </a:cubicBezTo>
                  <a:cubicBezTo>
                    <a:pt x="2" y="1"/>
                    <a:pt x="2" y="2"/>
                    <a:pt x="2" y="3"/>
                  </a:cubicBezTo>
                  <a:cubicBezTo>
                    <a:pt x="1" y="2"/>
                    <a:pt x="1" y="2"/>
                    <a:pt x="1" y="2"/>
                  </a:cubicBezTo>
                  <a:cubicBezTo>
                    <a:pt x="1" y="1"/>
                    <a:pt x="1" y="1"/>
                    <a:pt x="0" y="0"/>
                  </a:cubicBezTo>
                  <a:close/>
                </a:path>
              </a:pathLst>
            </a:custGeom>
            <a:solidFill>
              <a:srgbClr val="8C532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92" name="Freeform 1090"/>
            <p:cNvSpPr/>
            <p:nvPr/>
          </p:nvSpPr>
          <p:spPr bwMode="auto">
            <a:xfrm>
              <a:off x="8880475" y="5681663"/>
              <a:ext cx="3175" cy="4763"/>
            </a:xfrm>
            <a:custGeom>
              <a:avLst/>
              <a:gdLst>
                <a:gd name="T0" fmla="*/ 2 w 2"/>
                <a:gd name="T1" fmla="*/ 3 h 3"/>
                <a:gd name="T2" fmla="*/ 1 w 2"/>
                <a:gd name="T3" fmla="*/ 2 h 3"/>
                <a:gd name="T4" fmla="*/ 0 w 2"/>
                <a:gd name="T5" fmla="*/ 0 h 3"/>
                <a:gd name="T6" fmla="*/ 1 w 2"/>
                <a:gd name="T7" fmla="*/ 1 h 3"/>
                <a:gd name="T8" fmla="*/ 2 w 2"/>
                <a:gd name="T9" fmla="*/ 3 h 3"/>
              </a:gdLst>
              <a:ahLst/>
              <a:cxnLst>
                <a:cxn ang="0">
                  <a:pos x="T0" y="T1"/>
                </a:cxn>
                <a:cxn ang="0">
                  <a:pos x="T2" y="T3"/>
                </a:cxn>
                <a:cxn ang="0">
                  <a:pos x="T4" y="T5"/>
                </a:cxn>
                <a:cxn ang="0">
                  <a:pos x="T6" y="T7"/>
                </a:cxn>
                <a:cxn ang="0">
                  <a:pos x="T8" y="T9"/>
                </a:cxn>
              </a:cxnLst>
              <a:rect l="0" t="0" r="r" b="b"/>
              <a:pathLst>
                <a:path w="2" h="3">
                  <a:moveTo>
                    <a:pt x="2" y="3"/>
                  </a:moveTo>
                  <a:cubicBezTo>
                    <a:pt x="1" y="2"/>
                    <a:pt x="1" y="2"/>
                    <a:pt x="1" y="2"/>
                  </a:cubicBezTo>
                  <a:cubicBezTo>
                    <a:pt x="1" y="1"/>
                    <a:pt x="1" y="1"/>
                    <a:pt x="0" y="0"/>
                  </a:cubicBezTo>
                  <a:cubicBezTo>
                    <a:pt x="1" y="1"/>
                    <a:pt x="1" y="1"/>
                    <a:pt x="1" y="1"/>
                  </a:cubicBezTo>
                  <a:cubicBezTo>
                    <a:pt x="2" y="1"/>
                    <a:pt x="2" y="2"/>
                    <a:pt x="2" y="3"/>
                  </a:cubicBezTo>
                  <a:close/>
                </a:path>
              </a:pathLst>
            </a:custGeom>
            <a:solidFill>
              <a:srgbClr val="8C532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93" name="Freeform 1091"/>
            <p:cNvSpPr/>
            <p:nvPr/>
          </p:nvSpPr>
          <p:spPr bwMode="auto">
            <a:xfrm>
              <a:off x="8867775" y="5676900"/>
              <a:ext cx="15875" cy="17463"/>
            </a:xfrm>
            <a:custGeom>
              <a:avLst/>
              <a:gdLst>
                <a:gd name="T0" fmla="*/ 9 w 10"/>
                <a:gd name="T1" fmla="*/ 2 h 11"/>
                <a:gd name="T2" fmla="*/ 0 w 10"/>
                <a:gd name="T3" fmla="*/ 11 h 11"/>
                <a:gd name="T4" fmla="*/ 1 w 10"/>
                <a:gd name="T5" fmla="*/ 11 h 11"/>
                <a:gd name="T6" fmla="*/ 10 w 10"/>
                <a:gd name="T7" fmla="*/ 2 h 11"/>
                <a:gd name="T8" fmla="*/ 9 w 10"/>
                <a:gd name="T9" fmla="*/ 2 h 11"/>
              </a:gdLst>
              <a:ahLst/>
              <a:cxnLst>
                <a:cxn ang="0">
                  <a:pos x="T0" y="T1"/>
                </a:cxn>
                <a:cxn ang="0">
                  <a:pos x="T2" y="T3"/>
                </a:cxn>
                <a:cxn ang="0">
                  <a:pos x="T4" y="T5"/>
                </a:cxn>
                <a:cxn ang="0">
                  <a:pos x="T6" y="T7"/>
                </a:cxn>
                <a:cxn ang="0">
                  <a:pos x="T8" y="T9"/>
                </a:cxn>
              </a:cxnLst>
              <a:rect l="0" t="0" r="r" b="b"/>
              <a:pathLst>
                <a:path w="10" h="11">
                  <a:moveTo>
                    <a:pt x="9" y="2"/>
                  </a:moveTo>
                  <a:cubicBezTo>
                    <a:pt x="6" y="0"/>
                    <a:pt x="0" y="5"/>
                    <a:pt x="0" y="11"/>
                  </a:cubicBezTo>
                  <a:cubicBezTo>
                    <a:pt x="1" y="11"/>
                    <a:pt x="1" y="11"/>
                    <a:pt x="1" y="11"/>
                  </a:cubicBezTo>
                  <a:cubicBezTo>
                    <a:pt x="2" y="6"/>
                    <a:pt x="7" y="1"/>
                    <a:pt x="10" y="2"/>
                  </a:cubicBezTo>
                  <a:lnTo>
                    <a:pt x="9" y="2"/>
                  </a:lnTo>
                  <a:close/>
                </a:path>
              </a:pathLst>
            </a:custGeom>
            <a:solidFill>
              <a:srgbClr val="8C532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94" name="Freeform 1092"/>
            <p:cNvSpPr/>
            <p:nvPr/>
          </p:nvSpPr>
          <p:spPr bwMode="auto">
            <a:xfrm>
              <a:off x="8869363" y="5678488"/>
              <a:ext cx="17463" cy="15875"/>
            </a:xfrm>
            <a:custGeom>
              <a:avLst/>
              <a:gdLst>
                <a:gd name="T0" fmla="*/ 5 w 11"/>
                <a:gd name="T1" fmla="*/ 2 h 10"/>
                <a:gd name="T2" fmla="*/ 11 w 11"/>
                <a:gd name="T3" fmla="*/ 4 h 10"/>
                <a:gd name="T4" fmla="*/ 9 w 11"/>
                <a:gd name="T5" fmla="*/ 5 h 10"/>
                <a:gd name="T6" fmla="*/ 5 w 11"/>
                <a:gd name="T7" fmla="*/ 3 h 10"/>
                <a:gd name="T8" fmla="*/ 1 w 11"/>
                <a:gd name="T9" fmla="*/ 9 h 10"/>
                <a:gd name="T10" fmla="*/ 0 w 11"/>
                <a:gd name="T11" fmla="*/ 10 h 10"/>
                <a:gd name="T12" fmla="*/ 5 w 11"/>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11" h="10">
                  <a:moveTo>
                    <a:pt x="5" y="2"/>
                  </a:moveTo>
                  <a:cubicBezTo>
                    <a:pt x="8" y="0"/>
                    <a:pt x="10" y="1"/>
                    <a:pt x="11" y="4"/>
                  </a:cubicBezTo>
                  <a:cubicBezTo>
                    <a:pt x="9" y="5"/>
                    <a:pt x="9" y="5"/>
                    <a:pt x="9" y="5"/>
                  </a:cubicBezTo>
                  <a:cubicBezTo>
                    <a:pt x="9" y="3"/>
                    <a:pt x="7" y="2"/>
                    <a:pt x="5" y="3"/>
                  </a:cubicBezTo>
                  <a:cubicBezTo>
                    <a:pt x="3" y="4"/>
                    <a:pt x="2" y="7"/>
                    <a:pt x="1" y="9"/>
                  </a:cubicBezTo>
                  <a:cubicBezTo>
                    <a:pt x="0" y="10"/>
                    <a:pt x="0" y="10"/>
                    <a:pt x="0" y="10"/>
                  </a:cubicBezTo>
                  <a:cubicBezTo>
                    <a:pt x="0" y="7"/>
                    <a:pt x="3" y="3"/>
                    <a:pt x="5" y="2"/>
                  </a:cubicBezTo>
                  <a:close/>
                </a:path>
              </a:pathLst>
            </a:custGeom>
            <a:solidFill>
              <a:srgbClr val="A5683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95" name="Freeform 1093"/>
            <p:cNvSpPr/>
            <p:nvPr/>
          </p:nvSpPr>
          <p:spPr bwMode="auto">
            <a:xfrm>
              <a:off x="8807450" y="5613400"/>
              <a:ext cx="36513" cy="17463"/>
            </a:xfrm>
            <a:custGeom>
              <a:avLst/>
              <a:gdLst>
                <a:gd name="T0" fmla="*/ 22 w 23"/>
                <a:gd name="T1" fmla="*/ 8 h 11"/>
                <a:gd name="T2" fmla="*/ 10 w 23"/>
                <a:gd name="T3" fmla="*/ 9 h 11"/>
                <a:gd name="T4" fmla="*/ 0 w 23"/>
                <a:gd name="T5" fmla="*/ 3 h 11"/>
                <a:gd name="T6" fmla="*/ 0 w 23"/>
                <a:gd name="T7" fmla="*/ 0 h 11"/>
                <a:gd name="T8" fmla="*/ 21 w 23"/>
                <a:gd name="T9" fmla="*/ 3 h 11"/>
                <a:gd name="T10" fmla="*/ 22 w 23"/>
                <a:gd name="T11" fmla="*/ 8 h 11"/>
              </a:gdLst>
              <a:ahLst/>
              <a:cxnLst>
                <a:cxn ang="0">
                  <a:pos x="T0" y="T1"/>
                </a:cxn>
                <a:cxn ang="0">
                  <a:pos x="T2" y="T3"/>
                </a:cxn>
                <a:cxn ang="0">
                  <a:pos x="T4" y="T5"/>
                </a:cxn>
                <a:cxn ang="0">
                  <a:pos x="T6" y="T7"/>
                </a:cxn>
                <a:cxn ang="0">
                  <a:pos x="T8" y="T9"/>
                </a:cxn>
                <a:cxn ang="0">
                  <a:pos x="T10" y="T11"/>
                </a:cxn>
              </a:cxnLst>
              <a:rect l="0" t="0" r="r" b="b"/>
              <a:pathLst>
                <a:path w="23" h="11">
                  <a:moveTo>
                    <a:pt x="22" y="8"/>
                  </a:moveTo>
                  <a:cubicBezTo>
                    <a:pt x="22" y="8"/>
                    <a:pt x="15" y="11"/>
                    <a:pt x="10" y="9"/>
                  </a:cubicBezTo>
                  <a:cubicBezTo>
                    <a:pt x="5" y="7"/>
                    <a:pt x="0" y="3"/>
                    <a:pt x="0" y="3"/>
                  </a:cubicBezTo>
                  <a:cubicBezTo>
                    <a:pt x="0" y="0"/>
                    <a:pt x="0" y="0"/>
                    <a:pt x="0" y="0"/>
                  </a:cubicBezTo>
                  <a:cubicBezTo>
                    <a:pt x="0" y="0"/>
                    <a:pt x="19" y="4"/>
                    <a:pt x="21" y="3"/>
                  </a:cubicBezTo>
                  <a:cubicBezTo>
                    <a:pt x="23" y="2"/>
                    <a:pt x="22" y="8"/>
                    <a:pt x="22" y="8"/>
                  </a:cubicBezTo>
                  <a:close/>
                </a:path>
              </a:pathLst>
            </a:custGeom>
            <a:solidFill>
              <a:srgbClr val="28282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96" name="Freeform 1094"/>
            <p:cNvSpPr/>
            <p:nvPr/>
          </p:nvSpPr>
          <p:spPr bwMode="auto">
            <a:xfrm>
              <a:off x="8802688" y="5526088"/>
              <a:ext cx="47625" cy="101600"/>
            </a:xfrm>
            <a:custGeom>
              <a:avLst/>
              <a:gdLst>
                <a:gd name="T0" fmla="*/ 26 w 30"/>
                <a:gd name="T1" fmla="*/ 12 h 64"/>
                <a:gd name="T2" fmla="*/ 30 w 30"/>
                <a:gd name="T3" fmla="*/ 23 h 64"/>
                <a:gd name="T4" fmla="*/ 29 w 30"/>
                <a:gd name="T5" fmla="*/ 57 h 64"/>
                <a:gd name="T6" fmla="*/ 23 w 30"/>
                <a:gd name="T7" fmla="*/ 63 h 64"/>
                <a:gd name="T8" fmla="*/ 13 w 30"/>
                <a:gd name="T9" fmla="*/ 63 h 64"/>
                <a:gd name="T10" fmla="*/ 1 w 30"/>
                <a:gd name="T11" fmla="*/ 55 h 64"/>
                <a:gd name="T12" fmla="*/ 0 w 30"/>
                <a:gd name="T13" fmla="*/ 18 h 64"/>
                <a:gd name="T14" fmla="*/ 2 w 30"/>
                <a:gd name="T15" fmla="*/ 5 h 64"/>
                <a:gd name="T16" fmla="*/ 8 w 30"/>
                <a:gd name="T17" fmla="*/ 1 h 64"/>
                <a:gd name="T18" fmla="*/ 20 w 30"/>
                <a:gd name="T19" fmla="*/ 6 h 64"/>
                <a:gd name="T20" fmla="*/ 26 w 30"/>
                <a:gd name="T21" fmla="*/ 1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 h="64">
                  <a:moveTo>
                    <a:pt x="26" y="12"/>
                  </a:moveTo>
                  <a:cubicBezTo>
                    <a:pt x="29" y="14"/>
                    <a:pt x="30" y="16"/>
                    <a:pt x="30" y="23"/>
                  </a:cubicBezTo>
                  <a:cubicBezTo>
                    <a:pt x="29" y="57"/>
                    <a:pt x="29" y="57"/>
                    <a:pt x="29" y="57"/>
                  </a:cubicBezTo>
                  <a:cubicBezTo>
                    <a:pt x="29" y="58"/>
                    <a:pt x="29" y="62"/>
                    <a:pt x="23" y="63"/>
                  </a:cubicBezTo>
                  <a:cubicBezTo>
                    <a:pt x="20" y="63"/>
                    <a:pt x="17" y="64"/>
                    <a:pt x="13" y="63"/>
                  </a:cubicBezTo>
                  <a:cubicBezTo>
                    <a:pt x="11" y="62"/>
                    <a:pt x="1" y="57"/>
                    <a:pt x="1" y="55"/>
                  </a:cubicBezTo>
                  <a:cubicBezTo>
                    <a:pt x="0" y="18"/>
                    <a:pt x="0" y="18"/>
                    <a:pt x="0" y="18"/>
                  </a:cubicBezTo>
                  <a:cubicBezTo>
                    <a:pt x="1" y="13"/>
                    <a:pt x="1" y="8"/>
                    <a:pt x="2" y="5"/>
                  </a:cubicBezTo>
                  <a:cubicBezTo>
                    <a:pt x="3" y="0"/>
                    <a:pt x="8" y="1"/>
                    <a:pt x="8" y="1"/>
                  </a:cubicBezTo>
                  <a:cubicBezTo>
                    <a:pt x="8" y="1"/>
                    <a:pt x="16" y="3"/>
                    <a:pt x="20" y="6"/>
                  </a:cubicBezTo>
                  <a:cubicBezTo>
                    <a:pt x="22" y="8"/>
                    <a:pt x="22" y="8"/>
                    <a:pt x="26" y="12"/>
                  </a:cubicBezTo>
                  <a:close/>
                </a:path>
              </a:pathLst>
            </a:custGeom>
            <a:solidFill>
              <a:srgbClr val="38373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97" name="Freeform 1095"/>
            <p:cNvSpPr/>
            <p:nvPr/>
          </p:nvSpPr>
          <p:spPr bwMode="auto">
            <a:xfrm>
              <a:off x="8880475" y="5541963"/>
              <a:ext cx="17463" cy="23813"/>
            </a:xfrm>
            <a:custGeom>
              <a:avLst/>
              <a:gdLst>
                <a:gd name="T0" fmla="*/ 9 w 11"/>
                <a:gd name="T1" fmla="*/ 1 h 15"/>
                <a:gd name="T2" fmla="*/ 6 w 11"/>
                <a:gd name="T3" fmla="*/ 0 h 15"/>
                <a:gd name="T4" fmla="*/ 3 w 11"/>
                <a:gd name="T5" fmla="*/ 3 h 15"/>
                <a:gd name="T6" fmla="*/ 3 w 11"/>
                <a:gd name="T7" fmla="*/ 4 h 15"/>
                <a:gd name="T8" fmla="*/ 1 w 11"/>
                <a:gd name="T9" fmla="*/ 8 h 15"/>
                <a:gd name="T10" fmla="*/ 2 w 11"/>
                <a:gd name="T11" fmla="*/ 13 h 15"/>
                <a:gd name="T12" fmla="*/ 3 w 11"/>
                <a:gd name="T13" fmla="*/ 13 h 15"/>
                <a:gd name="T14" fmla="*/ 6 w 11"/>
                <a:gd name="T15" fmla="*/ 12 h 15"/>
                <a:gd name="T16" fmla="*/ 10 w 11"/>
                <a:gd name="T17" fmla="*/ 5 h 15"/>
                <a:gd name="T18" fmla="*/ 9 w 11"/>
                <a:gd name="T19" fmla="*/ 1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 h="15">
                  <a:moveTo>
                    <a:pt x="9" y="1"/>
                  </a:moveTo>
                  <a:cubicBezTo>
                    <a:pt x="9" y="1"/>
                    <a:pt x="8" y="0"/>
                    <a:pt x="6" y="0"/>
                  </a:cubicBezTo>
                  <a:cubicBezTo>
                    <a:pt x="5" y="0"/>
                    <a:pt x="3" y="3"/>
                    <a:pt x="3" y="3"/>
                  </a:cubicBezTo>
                  <a:cubicBezTo>
                    <a:pt x="3" y="4"/>
                    <a:pt x="3" y="4"/>
                    <a:pt x="3" y="4"/>
                  </a:cubicBezTo>
                  <a:cubicBezTo>
                    <a:pt x="1" y="8"/>
                    <a:pt x="1" y="8"/>
                    <a:pt x="1" y="8"/>
                  </a:cubicBezTo>
                  <a:cubicBezTo>
                    <a:pt x="1" y="8"/>
                    <a:pt x="0" y="12"/>
                    <a:pt x="2" y="13"/>
                  </a:cubicBezTo>
                  <a:cubicBezTo>
                    <a:pt x="4" y="14"/>
                    <a:pt x="3" y="13"/>
                    <a:pt x="3" y="13"/>
                  </a:cubicBezTo>
                  <a:cubicBezTo>
                    <a:pt x="5" y="15"/>
                    <a:pt x="6" y="12"/>
                    <a:pt x="6" y="12"/>
                  </a:cubicBezTo>
                  <a:cubicBezTo>
                    <a:pt x="10" y="5"/>
                    <a:pt x="10" y="5"/>
                    <a:pt x="10" y="5"/>
                  </a:cubicBezTo>
                  <a:cubicBezTo>
                    <a:pt x="11" y="4"/>
                    <a:pt x="11" y="2"/>
                    <a:pt x="9" y="1"/>
                  </a:cubicBezTo>
                  <a:close/>
                </a:path>
              </a:pathLst>
            </a:custGeom>
            <a:solidFill>
              <a:srgbClr val="FFE8D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98" name="Freeform 1096"/>
            <p:cNvSpPr/>
            <p:nvPr/>
          </p:nvSpPr>
          <p:spPr bwMode="auto">
            <a:xfrm>
              <a:off x="8882063" y="5548313"/>
              <a:ext cx="19050" cy="19050"/>
            </a:xfrm>
            <a:custGeom>
              <a:avLst/>
              <a:gdLst>
                <a:gd name="T0" fmla="*/ 0 w 12"/>
                <a:gd name="T1" fmla="*/ 8 h 12"/>
                <a:gd name="T2" fmla="*/ 0 w 12"/>
                <a:gd name="T3" fmla="*/ 9 h 12"/>
                <a:gd name="T4" fmla="*/ 4 w 12"/>
                <a:gd name="T5" fmla="*/ 12 h 12"/>
                <a:gd name="T6" fmla="*/ 8 w 12"/>
                <a:gd name="T7" fmla="*/ 10 h 12"/>
                <a:gd name="T8" fmla="*/ 12 w 12"/>
                <a:gd name="T9" fmla="*/ 5 h 12"/>
                <a:gd name="T10" fmla="*/ 10 w 12"/>
                <a:gd name="T11" fmla="*/ 0 h 12"/>
                <a:gd name="T12" fmla="*/ 6 w 12"/>
                <a:gd name="T13" fmla="*/ 4 h 12"/>
                <a:gd name="T14" fmla="*/ 3 w 12"/>
                <a:gd name="T15" fmla="*/ 5 h 12"/>
                <a:gd name="T16" fmla="*/ 0 w 12"/>
                <a:gd name="T17" fmla="*/ 8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12">
                  <a:moveTo>
                    <a:pt x="0" y="8"/>
                  </a:moveTo>
                  <a:cubicBezTo>
                    <a:pt x="0" y="9"/>
                    <a:pt x="0" y="9"/>
                    <a:pt x="0" y="9"/>
                  </a:cubicBezTo>
                  <a:cubicBezTo>
                    <a:pt x="4" y="12"/>
                    <a:pt x="4" y="12"/>
                    <a:pt x="4" y="12"/>
                  </a:cubicBezTo>
                  <a:cubicBezTo>
                    <a:pt x="8" y="10"/>
                    <a:pt x="8" y="10"/>
                    <a:pt x="8" y="10"/>
                  </a:cubicBezTo>
                  <a:cubicBezTo>
                    <a:pt x="8" y="10"/>
                    <a:pt x="12" y="8"/>
                    <a:pt x="12" y="5"/>
                  </a:cubicBezTo>
                  <a:cubicBezTo>
                    <a:pt x="12" y="1"/>
                    <a:pt x="10" y="0"/>
                    <a:pt x="10" y="0"/>
                  </a:cubicBezTo>
                  <a:cubicBezTo>
                    <a:pt x="10" y="0"/>
                    <a:pt x="7" y="3"/>
                    <a:pt x="6" y="4"/>
                  </a:cubicBezTo>
                  <a:cubicBezTo>
                    <a:pt x="3" y="5"/>
                    <a:pt x="3" y="5"/>
                    <a:pt x="3" y="5"/>
                  </a:cubicBezTo>
                  <a:cubicBezTo>
                    <a:pt x="1" y="6"/>
                    <a:pt x="0" y="7"/>
                    <a:pt x="0" y="8"/>
                  </a:cubicBezTo>
                  <a:close/>
                </a:path>
              </a:pathLst>
            </a:custGeom>
            <a:solidFill>
              <a:srgbClr val="E8C7B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99" name="Freeform 1097"/>
            <p:cNvSpPr/>
            <p:nvPr/>
          </p:nvSpPr>
          <p:spPr bwMode="auto">
            <a:xfrm>
              <a:off x="8888413" y="5545138"/>
              <a:ext cx="9525" cy="17463"/>
            </a:xfrm>
            <a:custGeom>
              <a:avLst/>
              <a:gdLst>
                <a:gd name="T0" fmla="*/ 6 w 6"/>
                <a:gd name="T1" fmla="*/ 2 h 11"/>
                <a:gd name="T2" fmla="*/ 3 w 6"/>
                <a:gd name="T3" fmla="*/ 5 h 11"/>
                <a:gd name="T4" fmla="*/ 2 w 6"/>
                <a:gd name="T5" fmla="*/ 9 h 11"/>
                <a:gd name="T6" fmla="*/ 0 w 6"/>
                <a:gd name="T7" fmla="*/ 9 h 11"/>
                <a:gd name="T8" fmla="*/ 0 w 6"/>
                <a:gd name="T9" fmla="*/ 5 h 11"/>
                <a:gd name="T10" fmla="*/ 3 w 6"/>
                <a:gd name="T11" fmla="*/ 0 h 11"/>
                <a:gd name="T12" fmla="*/ 6 w 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6" h="11">
                  <a:moveTo>
                    <a:pt x="6" y="2"/>
                  </a:moveTo>
                  <a:cubicBezTo>
                    <a:pt x="6" y="4"/>
                    <a:pt x="4" y="5"/>
                    <a:pt x="3" y="5"/>
                  </a:cubicBezTo>
                  <a:cubicBezTo>
                    <a:pt x="2" y="6"/>
                    <a:pt x="2" y="8"/>
                    <a:pt x="2" y="9"/>
                  </a:cubicBezTo>
                  <a:cubicBezTo>
                    <a:pt x="1" y="11"/>
                    <a:pt x="1" y="10"/>
                    <a:pt x="0" y="9"/>
                  </a:cubicBezTo>
                  <a:cubicBezTo>
                    <a:pt x="0" y="9"/>
                    <a:pt x="0" y="6"/>
                    <a:pt x="0" y="5"/>
                  </a:cubicBezTo>
                  <a:cubicBezTo>
                    <a:pt x="0" y="1"/>
                    <a:pt x="2" y="1"/>
                    <a:pt x="3" y="0"/>
                  </a:cubicBezTo>
                  <a:cubicBezTo>
                    <a:pt x="5" y="0"/>
                    <a:pt x="6" y="1"/>
                    <a:pt x="6" y="2"/>
                  </a:cubicBezTo>
                  <a:close/>
                </a:path>
              </a:pathLst>
            </a:custGeom>
            <a:solidFill>
              <a:srgbClr val="FFE8D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100" name="Freeform 1098"/>
            <p:cNvSpPr/>
            <p:nvPr/>
          </p:nvSpPr>
          <p:spPr bwMode="auto">
            <a:xfrm>
              <a:off x="8880475" y="5548313"/>
              <a:ext cx="12700" cy="14288"/>
            </a:xfrm>
            <a:custGeom>
              <a:avLst/>
              <a:gdLst>
                <a:gd name="T0" fmla="*/ 4 w 8"/>
                <a:gd name="T1" fmla="*/ 8 h 9"/>
                <a:gd name="T2" fmla="*/ 5 w 8"/>
                <a:gd name="T3" fmla="*/ 4 h 9"/>
                <a:gd name="T4" fmla="*/ 8 w 8"/>
                <a:gd name="T5" fmla="*/ 2 h 9"/>
                <a:gd name="T6" fmla="*/ 7 w 8"/>
                <a:gd name="T7" fmla="*/ 0 h 9"/>
                <a:gd name="T8" fmla="*/ 3 w 8"/>
                <a:gd name="T9" fmla="*/ 3 h 9"/>
                <a:gd name="T10" fmla="*/ 1 w 8"/>
                <a:gd name="T11" fmla="*/ 8 h 9"/>
                <a:gd name="T12" fmla="*/ 4 w 8"/>
                <a:gd name="T13" fmla="*/ 8 h 9"/>
              </a:gdLst>
              <a:ahLst/>
              <a:cxnLst>
                <a:cxn ang="0">
                  <a:pos x="T0" y="T1"/>
                </a:cxn>
                <a:cxn ang="0">
                  <a:pos x="T2" y="T3"/>
                </a:cxn>
                <a:cxn ang="0">
                  <a:pos x="T4" y="T5"/>
                </a:cxn>
                <a:cxn ang="0">
                  <a:pos x="T6" y="T7"/>
                </a:cxn>
                <a:cxn ang="0">
                  <a:pos x="T8" y="T9"/>
                </a:cxn>
                <a:cxn ang="0">
                  <a:pos x="T10" y="T11"/>
                </a:cxn>
                <a:cxn ang="0">
                  <a:pos x="T12" y="T13"/>
                </a:cxn>
              </a:cxnLst>
              <a:rect l="0" t="0" r="r" b="b"/>
              <a:pathLst>
                <a:path w="8" h="9">
                  <a:moveTo>
                    <a:pt x="4" y="8"/>
                  </a:moveTo>
                  <a:cubicBezTo>
                    <a:pt x="5" y="8"/>
                    <a:pt x="5" y="6"/>
                    <a:pt x="5" y="4"/>
                  </a:cubicBezTo>
                  <a:cubicBezTo>
                    <a:pt x="4" y="4"/>
                    <a:pt x="7" y="3"/>
                    <a:pt x="8" y="2"/>
                  </a:cubicBezTo>
                  <a:cubicBezTo>
                    <a:pt x="8" y="0"/>
                    <a:pt x="7" y="0"/>
                    <a:pt x="7" y="0"/>
                  </a:cubicBezTo>
                  <a:cubicBezTo>
                    <a:pt x="7" y="0"/>
                    <a:pt x="3" y="2"/>
                    <a:pt x="3" y="3"/>
                  </a:cubicBezTo>
                  <a:cubicBezTo>
                    <a:pt x="0" y="5"/>
                    <a:pt x="0" y="6"/>
                    <a:pt x="1" y="8"/>
                  </a:cubicBezTo>
                  <a:cubicBezTo>
                    <a:pt x="1" y="9"/>
                    <a:pt x="2" y="9"/>
                    <a:pt x="4" y="8"/>
                  </a:cubicBezTo>
                  <a:close/>
                </a:path>
              </a:pathLst>
            </a:custGeom>
            <a:solidFill>
              <a:srgbClr val="E8C7B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101" name="Freeform 1099"/>
            <p:cNvSpPr/>
            <p:nvPr/>
          </p:nvSpPr>
          <p:spPr bwMode="auto">
            <a:xfrm>
              <a:off x="8834438" y="5541963"/>
              <a:ext cx="57150" cy="50800"/>
            </a:xfrm>
            <a:custGeom>
              <a:avLst/>
              <a:gdLst>
                <a:gd name="T0" fmla="*/ 10 w 36"/>
                <a:gd name="T1" fmla="*/ 5 h 32"/>
                <a:gd name="T2" fmla="*/ 0 w 36"/>
                <a:gd name="T3" fmla="*/ 7 h 32"/>
                <a:gd name="T4" fmla="*/ 2 w 36"/>
                <a:gd name="T5" fmla="*/ 15 h 32"/>
                <a:gd name="T6" fmla="*/ 17 w 36"/>
                <a:gd name="T7" fmla="*/ 31 h 32"/>
                <a:gd name="T8" fmla="*/ 35 w 36"/>
                <a:gd name="T9" fmla="*/ 16 h 32"/>
                <a:gd name="T10" fmla="*/ 28 w 36"/>
                <a:gd name="T11" fmla="*/ 13 h 32"/>
                <a:gd name="T12" fmla="*/ 19 w 36"/>
                <a:gd name="T13" fmla="*/ 21 h 32"/>
                <a:gd name="T14" fmla="*/ 10 w 36"/>
                <a:gd name="T15" fmla="*/ 5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32">
                  <a:moveTo>
                    <a:pt x="10" y="5"/>
                  </a:moveTo>
                  <a:cubicBezTo>
                    <a:pt x="7" y="2"/>
                    <a:pt x="1" y="0"/>
                    <a:pt x="0" y="7"/>
                  </a:cubicBezTo>
                  <a:cubicBezTo>
                    <a:pt x="0" y="9"/>
                    <a:pt x="0" y="12"/>
                    <a:pt x="2" y="15"/>
                  </a:cubicBezTo>
                  <a:cubicBezTo>
                    <a:pt x="6" y="22"/>
                    <a:pt x="13" y="30"/>
                    <a:pt x="17" y="31"/>
                  </a:cubicBezTo>
                  <a:cubicBezTo>
                    <a:pt x="21" y="32"/>
                    <a:pt x="36" y="19"/>
                    <a:pt x="35" y="16"/>
                  </a:cubicBezTo>
                  <a:cubicBezTo>
                    <a:pt x="35" y="14"/>
                    <a:pt x="31" y="10"/>
                    <a:pt x="28" y="13"/>
                  </a:cubicBezTo>
                  <a:cubicBezTo>
                    <a:pt x="26" y="15"/>
                    <a:pt x="20" y="21"/>
                    <a:pt x="19" y="21"/>
                  </a:cubicBezTo>
                  <a:cubicBezTo>
                    <a:pt x="18" y="21"/>
                    <a:pt x="12" y="10"/>
                    <a:pt x="10" y="5"/>
                  </a:cubicBezTo>
                  <a:close/>
                </a:path>
              </a:pathLst>
            </a:custGeom>
            <a:solidFill>
              <a:srgbClr val="56545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102" name="Freeform 1100"/>
            <p:cNvSpPr/>
            <p:nvPr/>
          </p:nvSpPr>
          <p:spPr bwMode="auto">
            <a:xfrm>
              <a:off x="8916988" y="5665788"/>
              <a:ext cx="31750" cy="12700"/>
            </a:xfrm>
            <a:custGeom>
              <a:avLst/>
              <a:gdLst>
                <a:gd name="T0" fmla="*/ 0 w 20"/>
                <a:gd name="T1" fmla="*/ 4 h 8"/>
                <a:gd name="T2" fmla="*/ 4 w 20"/>
                <a:gd name="T3" fmla="*/ 6 h 8"/>
                <a:gd name="T4" fmla="*/ 12 w 20"/>
                <a:gd name="T5" fmla="*/ 5 h 8"/>
                <a:gd name="T6" fmla="*/ 17 w 20"/>
                <a:gd name="T7" fmla="*/ 1 h 8"/>
                <a:gd name="T8" fmla="*/ 20 w 20"/>
                <a:gd name="T9" fmla="*/ 1 h 8"/>
                <a:gd name="T10" fmla="*/ 20 w 20"/>
                <a:gd name="T11" fmla="*/ 1 h 8"/>
                <a:gd name="T12" fmla="*/ 19 w 20"/>
                <a:gd name="T13" fmla="*/ 1 h 8"/>
                <a:gd name="T14" fmla="*/ 17 w 20"/>
                <a:gd name="T15" fmla="*/ 2 h 8"/>
                <a:gd name="T16" fmla="*/ 12 w 20"/>
                <a:gd name="T17" fmla="*/ 5 h 8"/>
                <a:gd name="T18" fmla="*/ 4 w 20"/>
                <a:gd name="T19" fmla="*/ 7 h 8"/>
                <a:gd name="T20" fmla="*/ 0 w 20"/>
                <a:gd name="T21" fmla="*/ 5 h 8"/>
                <a:gd name="T22" fmla="*/ 0 w 20"/>
                <a:gd name="T23" fmla="*/ 4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 h="8">
                  <a:moveTo>
                    <a:pt x="0" y="4"/>
                  </a:moveTo>
                  <a:cubicBezTo>
                    <a:pt x="1" y="5"/>
                    <a:pt x="3" y="6"/>
                    <a:pt x="4" y="6"/>
                  </a:cubicBezTo>
                  <a:cubicBezTo>
                    <a:pt x="9" y="7"/>
                    <a:pt x="12" y="5"/>
                    <a:pt x="12" y="5"/>
                  </a:cubicBezTo>
                  <a:cubicBezTo>
                    <a:pt x="13" y="4"/>
                    <a:pt x="17" y="1"/>
                    <a:pt x="17" y="1"/>
                  </a:cubicBezTo>
                  <a:cubicBezTo>
                    <a:pt x="17" y="1"/>
                    <a:pt x="19" y="0"/>
                    <a:pt x="20" y="1"/>
                  </a:cubicBezTo>
                  <a:cubicBezTo>
                    <a:pt x="20" y="1"/>
                    <a:pt x="20" y="1"/>
                    <a:pt x="20" y="1"/>
                  </a:cubicBezTo>
                  <a:cubicBezTo>
                    <a:pt x="19" y="1"/>
                    <a:pt x="19" y="1"/>
                    <a:pt x="19" y="1"/>
                  </a:cubicBezTo>
                  <a:cubicBezTo>
                    <a:pt x="19" y="0"/>
                    <a:pt x="17" y="2"/>
                    <a:pt x="17" y="2"/>
                  </a:cubicBezTo>
                  <a:cubicBezTo>
                    <a:pt x="17" y="2"/>
                    <a:pt x="13" y="5"/>
                    <a:pt x="12" y="5"/>
                  </a:cubicBezTo>
                  <a:cubicBezTo>
                    <a:pt x="12" y="5"/>
                    <a:pt x="8" y="8"/>
                    <a:pt x="4" y="7"/>
                  </a:cubicBezTo>
                  <a:cubicBezTo>
                    <a:pt x="3" y="7"/>
                    <a:pt x="1" y="6"/>
                    <a:pt x="0" y="5"/>
                  </a:cubicBezTo>
                  <a:lnTo>
                    <a:pt x="0" y="4"/>
                  </a:lnTo>
                  <a:close/>
                </a:path>
              </a:pathLst>
            </a:custGeom>
            <a:solidFill>
              <a:srgbClr val="54545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103" name="Freeform 1101"/>
            <p:cNvSpPr/>
            <p:nvPr/>
          </p:nvSpPr>
          <p:spPr bwMode="auto">
            <a:xfrm>
              <a:off x="8948738" y="5662613"/>
              <a:ext cx="4763" cy="6350"/>
            </a:xfrm>
            <a:custGeom>
              <a:avLst/>
              <a:gdLst>
                <a:gd name="T0" fmla="*/ 0 w 3"/>
                <a:gd name="T1" fmla="*/ 3 h 4"/>
                <a:gd name="T2" fmla="*/ 2 w 3"/>
                <a:gd name="T3" fmla="*/ 2 h 4"/>
                <a:gd name="T4" fmla="*/ 3 w 3"/>
                <a:gd name="T5" fmla="*/ 0 h 4"/>
                <a:gd name="T6" fmla="*/ 3 w 3"/>
                <a:gd name="T7" fmla="*/ 2 h 4"/>
                <a:gd name="T8" fmla="*/ 2 w 3"/>
                <a:gd name="T9" fmla="*/ 3 h 4"/>
                <a:gd name="T10" fmla="*/ 0 w 3"/>
                <a:gd name="T11" fmla="*/ 4 h 4"/>
                <a:gd name="T12" fmla="*/ 0 w 3"/>
                <a:gd name="T13" fmla="*/ 3 h 4"/>
              </a:gdLst>
              <a:ahLst/>
              <a:cxnLst>
                <a:cxn ang="0">
                  <a:pos x="T0" y="T1"/>
                </a:cxn>
                <a:cxn ang="0">
                  <a:pos x="T2" y="T3"/>
                </a:cxn>
                <a:cxn ang="0">
                  <a:pos x="T4" y="T5"/>
                </a:cxn>
                <a:cxn ang="0">
                  <a:pos x="T6" y="T7"/>
                </a:cxn>
                <a:cxn ang="0">
                  <a:pos x="T8" y="T9"/>
                </a:cxn>
                <a:cxn ang="0">
                  <a:pos x="T10" y="T11"/>
                </a:cxn>
                <a:cxn ang="0">
                  <a:pos x="T12" y="T13"/>
                </a:cxn>
              </a:cxnLst>
              <a:rect l="0" t="0" r="r" b="b"/>
              <a:pathLst>
                <a:path w="3" h="4">
                  <a:moveTo>
                    <a:pt x="0" y="3"/>
                  </a:moveTo>
                  <a:cubicBezTo>
                    <a:pt x="0" y="3"/>
                    <a:pt x="1" y="2"/>
                    <a:pt x="2" y="2"/>
                  </a:cubicBezTo>
                  <a:cubicBezTo>
                    <a:pt x="3" y="1"/>
                    <a:pt x="3" y="0"/>
                    <a:pt x="3" y="0"/>
                  </a:cubicBezTo>
                  <a:cubicBezTo>
                    <a:pt x="3" y="2"/>
                    <a:pt x="3" y="2"/>
                    <a:pt x="3" y="2"/>
                  </a:cubicBezTo>
                  <a:cubicBezTo>
                    <a:pt x="3" y="2"/>
                    <a:pt x="3" y="2"/>
                    <a:pt x="2" y="3"/>
                  </a:cubicBezTo>
                  <a:cubicBezTo>
                    <a:pt x="2" y="3"/>
                    <a:pt x="0" y="4"/>
                    <a:pt x="0" y="4"/>
                  </a:cubicBezTo>
                  <a:lnTo>
                    <a:pt x="0" y="3"/>
                  </a:lnTo>
                  <a:close/>
                </a:path>
              </a:pathLst>
            </a:custGeom>
            <a:solidFill>
              <a:srgbClr val="54545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104" name="Freeform 1102"/>
            <p:cNvSpPr/>
            <p:nvPr/>
          </p:nvSpPr>
          <p:spPr bwMode="auto">
            <a:xfrm>
              <a:off x="7993063" y="5554663"/>
              <a:ext cx="684213" cy="407988"/>
            </a:xfrm>
            <a:custGeom>
              <a:avLst/>
              <a:gdLst>
                <a:gd name="T0" fmla="*/ 431 w 431"/>
                <a:gd name="T1" fmla="*/ 249 h 257"/>
                <a:gd name="T2" fmla="*/ 431 w 431"/>
                <a:gd name="T3" fmla="*/ 257 h 257"/>
                <a:gd name="T4" fmla="*/ 0 w 431"/>
                <a:gd name="T5" fmla="*/ 7 h 257"/>
                <a:gd name="T6" fmla="*/ 0 w 431"/>
                <a:gd name="T7" fmla="*/ 0 h 257"/>
                <a:gd name="T8" fmla="*/ 431 w 431"/>
                <a:gd name="T9" fmla="*/ 249 h 257"/>
              </a:gdLst>
              <a:ahLst/>
              <a:cxnLst>
                <a:cxn ang="0">
                  <a:pos x="T0" y="T1"/>
                </a:cxn>
                <a:cxn ang="0">
                  <a:pos x="T2" y="T3"/>
                </a:cxn>
                <a:cxn ang="0">
                  <a:pos x="T4" y="T5"/>
                </a:cxn>
                <a:cxn ang="0">
                  <a:pos x="T6" y="T7"/>
                </a:cxn>
                <a:cxn ang="0">
                  <a:pos x="T8" y="T9"/>
                </a:cxn>
              </a:cxnLst>
              <a:rect l="0" t="0" r="r" b="b"/>
              <a:pathLst>
                <a:path w="431" h="257">
                  <a:moveTo>
                    <a:pt x="431" y="249"/>
                  </a:moveTo>
                  <a:lnTo>
                    <a:pt x="431" y="257"/>
                  </a:lnTo>
                  <a:lnTo>
                    <a:pt x="0" y="7"/>
                  </a:lnTo>
                  <a:lnTo>
                    <a:pt x="0" y="0"/>
                  </a:lnTo>
                  <a:lnTo>
                    <a:pt x="431" y="249"/>
                  </a:lnTo>
                  <a:close/>
                </a:path>
              </a:pathLst>
            </a:custGeom>
            <a:solidFill>
              <a:srgbClr val="9CD8B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105" name="Freeform 1103"/>
            <p:cNvSpPr/>
            <p:nvPr/>
          </p:nvSpPr>
          <p:spPr bwMode="auto">
            <a:xfrm>
              <a:off x="8670925" y="5810250"/>
              <a:ext cx="241300" cy="152400"/>
            </a:xfrm>
            <a:custGeom>
              <a:avLst/>
              <a:gdLst>
                <a:gd name="T0" fmla="*/ 0 w 152"/>
                <a:gd name="T1" fmla="*/ 88 h 96"/>
                <a:gd name="T2" fmla="*/ 152 w 152"/>
                <a:gd name="T3" fmla="*/ 0 h 96"/>
                <a:gd name="T4" fmla="*/ 152 w 152"/>
                <a:gd name="T5" fmla="*/ 8 h 96"/>
                <a:gd name="T6" fmla="*/ 4 w 152"/>
                <a:gd name="T7" fmla="*/ 96 h 96"/>
                <a:gd name="T8" fmla="*/ 0 w 152"/>
                <a:gd name="T9" fmla="*/ 88 h 96"/>
              </a:gdLst>
              <a:ahLst/>
              <a:cxnLst>
                <a:cxn ang="0">
                  <a:pos x="T0" y="T1"/>
                </a:cxn>
                <a:cxn ang="0">
                  <a:pos x="T2" y="T3"/>
                </a:cxn>
                <a:cxn ang="0">
                  <a:pos x="T4" y="T5"/>
                </a:cxn>
                <a:cxn ang="0">
                  <a:pos x="T6" y="T7"/>
                </a:cxn>
                <a:cxn ang="0">
                  <a:pos x="T8" y="T9"/>
                </a:cxn>
              </a:cxnLst>
              <a:rect l="0" t="0" r="r" b="b"/>
              <a:pathLst>
                <a:path w="152" h="96">
                  <a:moveTo>
                    <a:pt x="0" y="88"/>
                  </a:moveTo>
                  <a:lnTo>
                    <a:pt x="152" y="0"/>
                  </a:lnTo>
                  <a:lnTo>
                    <a:pt x="152" y="8"/>
                  </a:lnTo>
                  <a:lnTo>
                    <a:pt x="4" y="96"/>
                  </a:lnTo>
                  <a:lnTo>
                    <a:pt x="0" y="88"/>
                  </a:lnTo>
                  <a:close/>
                </a:path>
              </a:pathLst>
            </a:custGeom>
            <a:solidFill>
              <a:srgbClr val="ACE5C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106" name="Freeform 1104"/>
            <p:cNvSpPr/>
            <p:nvPr/>
          </p:nvSpPr>
          <p:spPr bwMode="auto">
            <a:xfrm>
              <a:off x="7996238" y="5418138"/>
              <a:ext cx="914400" cy="531813"/>
            </a:xfrm>
            <a:custGeom>
              <a:avLst/>
              <a:gdLst>
                <a:gd name="T0" fmla="*/ 576 w 576"/>
                <a:gd name="T1" fmla="*/ 247 h 335"/>
                <a:gd name="T2" fmla="*/ 149 w 576"/>
                <a:gd name="T3" fmla="*/ 0 h 335"/>
                <a:gd name="T4" fmla="*/ 0 w 576"/>
                <a:gd name="T5" fmla="*/ 87 h 335"/>
                <a:gd name="T6" fmla="*/ 427 w 576"/>
                <a:gd name="T7" fmla="*/ 335 h 335"/>
                <a:gd name="T8" fmla="*/ 576 w 576"/>
                <a:gd name="T9" fmla="*/ 247 h 335"/>
              </a:gdLst>
              <a:ahLst/>
              <a:cxnLst>
                <a:cxn ang="0">
                  <a:pos x="T0" y="T1"/>
                </a:cxn>
                <a:cxn ang="0">
                  <a:pos x="T2" y="T3"/>
                </a:cxn>
                <a:cxn ang="0">
                  <a:pos x="T4" y="T5"/>
                </a:cxn>
                <a:cxn ang="0">
                  <a:pos x="T6" y="T7"/>
                </a:cxn>
                <a:cxn ang="0">
                  <a:pos x="T8" y="T9"/>
                </a:cxn>
              </a:cxnLst>
              <a:rect l="0" t="0" r="r" b="b"/>
              <a:pathLst>
                <a:path w="576" h="335">
                  <a:moveTo>
                    <a:pt x="576" y="247"/>
                  </a:moveTo>
                  <a:lnTo>
                    <a:pt x="149" y="0"/>
                  </a:lnTo>
                  <a:lnTo>
                    <a:pt x="0" y="87"/>
                  </a:lnTo>
                  <a:lnTo>
                    <a:pt x="427" y="335"/>
                  </a:lnTo>
                  <a:lnTo>
                    <a:pt x="576" y="247"/>
                  </a:lnTo>
                  <a:close/>
                </a:path>
              </a:pathLst>
            </a:custGeom>
            <a:solidFill>
              <a:srgbClr val="FFFBF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107" name="Freeform 1105"/>
            <p:cNvSpPr/>
            <p:nvPr/>
          </p:nvSpPr>
          <p:spPr bwMode="auto">
            <a:xfrm>
              <a:off x="8197850" y="5461000"/>
              <a:ext cx="493713" cy="296863"/>
            </a:xfrm>
            <a:custGeom>
              <a:avLst/>
              <a:gdLst>
                <a:gd name="T0" fmla="*/ 305 w 311"/>
                <a:gd name="T1" fmla="*/ 171 h 187"/>
                <a:gd name="T2" fmla="*/ 14 w 311"/>
                <a:gd name="T3" fmla="*/ 1 h 187"/>
                <a:gd name="T4" fmla="*/ 5 w 311"/>
                <a:gd name="T5" fmla="*/ 1 h 187"/>
                <a:gd name="T6" fmla="*/ 5 w 311"/>
                <a:gd name="T7" fmla="*/ 16 h 187"/>
                <a:gd name="T8" fmla="*/ 297 w 311"/>
                <a:gd name="T9" fmla="*/ 185 h 187"/>
                <a:gd name="T10" fmla="*/ 306 w 311"/>
                <a:gd name="T11" fmla="*/ 185 h 187"/>
                <a:gd name="T12" fmla="*/ 305 w 311"/>
                <a:gd name="T13" fmla="*/ 171 h 187"/>
              </a:gdLst>
              <a:ahLst/>
              <a:cxnLst>
                <a:cxn ang="0">
                  <a:pos x="T0" y="T1"/>
                </a:cxn>
                <a:cxn ang="0">
                  <a:pos x="T2" y="T3"/>
                </a:cxn>
                <a:cxn ang="0">
                  <a:pos x="T4" y="T5"/>
                </a:cxn>
                <a:cxn ang="0">
                  <a:pos x="T6" y="T7"/>
                </a:cxn>
                <a:cxn ang="0">
                  <a:pos x="T8" y="T9"/>
                </a:cxn>
                <a:cxn ang="0">
                  <a:pos x="T10" y="T11"/>
                </a:cxn>
                <a:cxn ang="0">
                  <a:pos x="T12" y="T13"/>
                </a:cxn>
              </a:cxnLst>
              <a:rect l="0" t="0" r="r" b="b"/>
              <a:pathLst>
                <a:path w="311" h="187">
                  <a:moveTo>
                    <a:pt x="305" y="171"/>
                  </a:moveTo>
                  <a:cubicBezTo>
                    <a:pt x="14" y="1"/>
                    <a:pt x="14" y="1"/>
                    <a:pt x="14" y="1"/>
                  </a:cubicBezTo>
                  <a:cubicBezTo>
                    <a:pt x="11" y="0"/>
                    <a:pt x="8" y="0"/>
                    <a:pt x="5" y="1"/>
                  </a:cubicBezTo>
                  <a:cubicBezTo>
                    <a:pt x="0" y="4"/>
                    <a:pt x="0" y="12"/>
                    <a:pt x="5" y="16"/>
                  </a:cubicBezTo>
                  <a:cubicBezTo>
                    <a:pt x="297" y="185"/>
                    <a:pt x="297" y="185"/>
                    <a:pt x="297" y="185"/>
                  </a:cubicBezTo>
                  <a:cubicBezTo>
                    <a:pt x="300" y="187"/>
                    <a:pt x="303" y="187"/>
                    <a:pt x="306" y="185"/>
                  </a:cubicBezTo>
                  <a:cubicBezTo>
                    <a:pt x="311" y="182"/>
                    <a:pt x="311" y="174"/>
                    <a:pt x="305" y="171"/>
                  </a:cubicBezTo>
                  <a:close/>
                </a:path>
              </a:pathLst>
            </a:custGeom>
            <a:solidFill>
              <a:srgbClr val="FFEDB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108" name="Freeform 1106"/>
            <p:cNvSpPr/>
            <p:nvPr/>
          </p:nvSpPr>
          <p:spPr bwMode="auto">
            <a:xfrm>
              <a:off x="8139113" y="5494338"/>
              <a:ext cx="266700" cy="163513"/>
            </a:xfrm>
            <a:custGeom>
              <a:avLst/>
              <a:gdLst>
                <a:gd name="T0" fmla="*/ 162 w 168"/>
                <a:gd name="T1" fmla="*/ 87 h 103"/>
                <a:gd name="T2" fmla="*/ 14 w 168"/>
                <a:gd name="T3" fmla="*/ 1 h 103"/>
                <a:gd name="T4" fmla="*/ 6 w 168"/>
                <a:gd name="T5" fmla="*/ 2 h 103"/>
                <a:gd name="T6" fmla="*/ 6 w 168"/>
                <a:gd name="T7" fmla="*/ 16 h 103"/>
                <a:gd name="T8" fmla="*/ 154 w 168"/>
                <a:gd name="T9" fmla="*/ 102 h 103"/>
                <a:gd name="T10" fmla="*/ 162 w 168"/>
                <a:gd name="T11" fmla="*/ 102 h 103"/>
                <a:gd name="T12" fmla="*/ 162 w 168"/>
                <a:gd name="T13" fmla="*/ 87 h 103"/>
              </a:gdLst>
              <a:ahLst/>
              <a:cxnLst>
                <a:cxn ang="0">
                  <a:pos x="T0" y="T1"/>
                </a:cxn>
                <a:cxn ang="0">
                  <a:pos x="T2" y="T3"/>
                </a:cxn>
                <a:cxn ang="0">
                  <a:pos x="T4" y="T5"/>
                </a:cxn>
                <a:cxn ang="0">
                  <a:pos x="T6" y="T7"/>
                </a:cxn>
                <a:cxn ang="0">
                  <a:pos x="T8" y="T9"/>
                </a:cxn>
                <a:cxn ang="0">
                  <a:pos x="T10" y="T11"/>
                </a:cxn>
                <a:cxn ang="0">
                  <a:pos x="T12" y="T13"/>
                </a:cxn>
              </a:cxnLst>
              <a:rect l="0" t="0" r="r" b="b"/>
              <a:pathLst>
                <a:path w="168" h="103">
                  <a:moveTo>
                    <a:pt x="162" y="87"/>
                  </a:moveTo>
                  <a:cubicBezTo>
                    <a:pt x="14" y="1"/>
                    <a:pt x="14" y="1"/>
                    <a:pt x="14" y="1"/>
                  </a:cubicBezTo>
                  <a:cubicBezTo>
                    <a:pt x="12" y="0"/>
                    <a:pt x="9" y="0"/>
                    <a:pt x="6" y="2"/>
                  </a:cubicBezTo>
                  <a:cubicBezTo>
                    <a:pt x="0" y="5"/>
                    <a:pt x="1" y="13"/>
                    <a:pt x="6" y="16"/>
                  </a:cubicBezTo>
                  <a:cubicBezTo>
                    <a:pt x="154" y="102"/>
                    <a:pt x="154" y="102"/>
                    <a:pt x="154" y="102"/>
                  </a:cubicBezTo>
                  <a:cubicBezTo>
                    <a:pt x="157" y="103"/>
                    <a:pt x="160" y="103"/>
                    <a:pt x="162" y="102"/>
                  </a:cubicBezTo>
                  <a:cubicBezTo>
                    <a:pt x="168" y="98"/>
                    <a:pt x="168" y="90"/>
                    <a:pt x="162" y="87"/>
                  </a:cubicBezTo>
                  <a:close/>
                </a:path>
              </a:pathLst>
            </a:custGeom>
            <a:solidFill>
              <a:srgbClr val="FFEDB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sp>
          <p:nvSpPr>
            <p:cNvPr id="109" name="Freeform 1107"/>
            <p:cNvSpPr/>
            <p:nvPr/>
          </p:nvSpPr>
          <p:spPr bwMode="auto">
            <a:xfrm>
              <a:off x="8075613" y="5530850"/>
              <a:ext cx="419100" cy="252413"/>
            </a:xfrm>
            <a:custGeom>
              <a:avLst/>
              <a:gdLst>
                <a:gd name="T0" fmla="*/ 258 w 264"/>
                <a:gd name="T1" fmla="*/ 143 h 159"/>
                <a:gd name="T2" fmla="*/ 14 w 264"/>
                <a:gd name="T3" fmla="*/ 1 h 159"/>
                <a:gd name="T4" fmla="*/ 6 w 264"/>
                <a:gd name="T5" fmla="*/ 2 h 159"/>
                <a:gd name="T6" fmla="*/ 6 w 264"/>
                <a:gd name="T7" fmla="*/ 16 h 159"/>
                <a:gd name="T8" fmla="*/ 250 w 264"/>
                <a:gd name="T9" fmla="*/ 158 h 159"/>
                <a:gd name="T10" fmla="*/ 258 w 264"/>
                <a:gd name="T11" fmla="*/ 158 h 159"/>
                <a:gd name="T12" fmla="*/ 258 w 264"/>
                <a:gd name="T13" fmla="*/ 143 h 159"/>
              </a:gdLst>
              <a:ahLst/>
              <a:cxnLst>
                <a:cxn ang="0">
                  <a:pos x="T0" y="T1"/>
                </a:cxn>
                <a:cxn ang="0">
                  <a:pos x="T2" y="T3"/>
                </a:cxn>
                <a:cxn ang="0">
                  <a:pos x="T4" y="T5"/>
                </a:cxn>
                <a:cxn ang="0">
                  <a:pos x="T6" y="T7"/>
                </a:cxn>
                <a:cxn ang="0">
                  <a:pos x="T8" y="T9"/>
                </a:cxn>
                <a:cxn ang="0">
                  <a:pos x="T10" y="T11"/>
                </a:cxn>
                <a:cxn ang="0">
                  <a:pos x="T12" y="T13"/>
                </a:cxn>
              </a:cxnLst>
              <a:rect l="0" t="0" r="r" b="b"/>
              <a:pathLst>
                <a:path w="264" h="159">
                  <a:moveTo>
                    <a:pt x="258" y="143"/>
                  </a:moveTo>
                  <a:cubicBezTo>
                    <a:pt x="14" y="1"/>
                    <a:pt x="14" y="1"/>
                    <a:pt x="14" y="1"/>
                  </a:cubicBezTo>
                  <a:cubicBezTo>
                    <a:pt x="12" y="0"/>
                    <a:pt x="8" y="0"/>
                    <a:pt x="6" y="2"/>
                  </a:cubicBezTo>
                  <a:cubicBezTo>
                    <a:pt x="0" y="5"/>
                    <a:pt x="0" y="13"/>
                    <a:pt x="6" y="16"/>
                  </a:cubicBezTo>
                  <a:cubicBezTo>
                    <a:pt x="250" y="158"/>
                    <a:pt x="250" y="158"/>
                    <a:pt x="250" y="158"/>
                  </a:cubicBezTo>
                  <a:cubicBezTo>
                    <a:pt x="252" y="159"/>
                    <a:pt x="256" y="159"/>
                    <a:pt x="258" y="158"/>
                  </a:cubicBezTo>
                  <a:cubicBezTo>
                    <a:pt x="264" y="154"/>
                    <a:pt x="264" y="146"/>
                    <a:pt x="258" y="143"/>
                  </a:cubicBezTo>
                  <a:close/>
                </a:path>
              </a:pathLst>
            </a:custGeom>
            <a:solidFill>
              <a:srgbClr val="FFEDB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b="1">
                <a:latin typeface="宋体" panose="02010600030101010101" pitchFamily="2" charset="-122"/>
                <a:ea typeface="宋体" panose="02010600030101010101" pitchFamily="2" charset="-122"/>
              </a:endParaRPr>
            </a:p>
          </p:txBody>
        </p:sp>
      </p:grpSp>
      <p:sp>
        <p:nvSpPr>
          <p:cNvPr id="3" name="标题 2"/>
          <p:cNvSpPr>
            <a:spLocks noGrp="1"/>
          </p:cNvSpPr>
          <p:nvPr>
            <p:ph type="title" idx="4294967295"/>
          </p:nvPr>
        </p:nvSpPr>
        <p:spPr>
          <a:xfrm>
            <a:off x="1368425" y="759928"/>
            <a:ext cx="4535055" cy="656792"/>
          </a:xfrm>
        </p:spPr>
        <p:txBody>
          <a:bodyPr anchor="ctr">
            <a:normAutofit/>
          </a:bodyPr>
          <a:lstStyle/>
          <a:p>
            <a:r>
              <a:rPr lang="zh-CN" altLang="en-US" sz="3200" dirty="0">
                <a:solidFill>
                  <a:schemeClr val="bg1"/>
                </a:solidFill>
                <a:latin typeface="黑体" panose="02010609060101010101" pitchFamily="49" charset="-122"/>
                <a:ea typeface="黑体" panose="02010609060101010101" pitchFamily="49" charset="-122"/>
                <a:cs typeface="+mn-ea"/>
                <a:sym typeface="+mn-lt"/>
              </a:rPr>
              <a:t>本章学习目标</a:t>
            </a:r>
          </a:p>
        </p:txBody>
      </p:sp>
      <p:sp>
        <p:nvSpPr>
          <p:cNvPr id="1107" name="矩形 1106"/>
          <p:cNvSpPr/>
          <p:nvPr/>
        </p:nvSpPr>
        <p:spPr>
          <a:xfrm>
            <a:off x="2028825" y="2237986"/>
            <a:ext cx="9548813" cy="400110"/>
          </a:xfrm>
          <a:prstGeom prst="rect">
            <a:avLst/>
          </a:prstGeom>
        </p:spPr>
        <p:txBody>
          <a:bodyPr wrap="square">
            <a:spAutoFit/>
          </a:bodyPr>
          <a:lstStyle/>
          <a:p>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机器学习基础</a:t>
            </a:r>
            <a:r>
              <a:rPr lang="zh-CN" altLang="en-US" sz="2000" b="1" dirty="0" smtClean="0">
                <a:latin typeface="宋体" panose="02010600030101010101" pitchFamily="2" charset="-122"/>
                <a:ea typeface="宋体" panose="02010600030101010101" pitchFamily="2" charset="-122"/>
                <a:cs typeface="宋体" panose="02010600030101010101" pitchFamily="2" charset="-122"/>
                <a:sym typeface="+mn-ea"/>
              </a:rPr>
              <a:t>概念</a:t>
            </a:r>
            <a:endParaRPr lang="en-US" altLang="zh-CN" sz="2000" b="1" dirty="0">
              <a:latin typeface="宋体" panose="02010600030101010101" pitchFamily="2" charset="-122"/>
              <a:ea typeface="宋体" panose="02010600030101010101" pitchFamily="2" charset="-122"/>
              <a:cs typeface="宋体" panose="02010600030101010101" pitchFamily="2" charset="-122"/>
              <a:sym typeface="+mn-ea"/>
            </a:endParaRPr>
          </a:p>
        </p:txBody>
      </p:sp>
      <p:sp>
        <p:nvSpPr>
          <p:cNvPr id="1123" name="矩形 1122"/>
          <p:cNvSpPr/>
          <p:nvPr/>
        </p:nvSpPr>
        <p:spPr>
          <a:xfrm>
            <a:off x="0" y="6724651"/>
            <a:ext cx="12192000" cy="13335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sz="1800" b="1">
              <a:latin typeface="宋体" panose="02010600030101010101" pitchFamily="2" charset="-122"/>
              <a:ea typeface="宋体" panose="02010600030101010101" pitchFamily="2" charset="-122"/>
            </a:endParaRPr>
          </a:p>
        </p:txBody>
      </p:sp>
      <p:sp>
        <p:nvSpPr>
          <p:cNvPr id="1124" name="矩形 1123"/>
          <p:cNvSpPr/>
          <p:nvPr/>
        </p:nvSpPr>
        <p:spPr>
          <a:xfrm>
            <a:off x="11520488" y="6724651"/>
            <a:ext cx="671512" cy="13334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a:latin typeface="宋体" panose="02010600030101010101" pitchFamily="2" charset="-122"/>
              <a:ea typeface="宋体" panose="02010600030101010101" pitchFamily="2" charset="-122"/>
            </a:endParaRPr>
          </a:p>
        </p:txBody>
      </p:sp>
      <p:sp>
        <p:nvSpPr>
          <p:cNvPr id="1125" name="python-language-logotype_2181"/>
          <p:cNvSpPr>
            <a:spLocks noChangeAspect="1"/>
          </p:cNvSpPr>
          <p:nvPr/>
        </p:nvSpPr>
        <p:spPr bwMode="auto">
          <a:xfrm>
            <a:off x="1355725" y="2218936"/>
            <a:ext cx="423799" cy="400110"/>
          </a:xfrm>
          <a:custGeom>
            <a:avLst/>
            <a:gdLst>
              <a:gd name="connsiteX0" fmla="*/ 359188 w 587280"/>
              <a:gd name="connsiteY0" fmla="*/ 445953 h 554453"/>
              <a:gd name="connsiteX1" fmla="*/ 325575 w 587280"/>
              <a:gd name="connsiteY1" fmla="*/ 479529 h 554453"/>
              <a:gd name="connsiteX2" fmla="*/ 359188 w 587280"/>
              <a:gd name="connsiteY2" fmla="*/ 513105 h 554453"/>
              <a:gd name="connsiteX3" fmla="*/ 392801 w 587280"/>
              <a:gd name="connsiteY3" fmla="*/ 479529 h 554453"/>
              <a:gd name="connsiteX4" fmla="*/ 359188 w 587280"/>
              <a:gd name="connsiteY4" fmla="*/ 445953 h 554453"/>
              <a:gd name="connsiteX5" fmla="*/ 452270 w 587280"/>
              <a:gd name="connsiteY5" fmla="*/ 146350 h 554453"/>
              <a:gd name="connsiteX6" fmla="*/ 503983 w 587280"/>
              <a:gd name="connsiteY6" fmla="*/ 414960 h 554453"/>
              <a:gd name="connsiteX7" fmla="*/ 423829 w 587280"/>
              <a:gd name="connsiteY7" fmla="*/ 414960 h 554453"/>
              <a:gd name="connsiteX8" fmla="*/ 260935 w 587280"/>
              <a:gd name="connsiteY8" fmla="*/ 414960 h 554453"/>
              <a:gd name="connsiteX9" fmla="*/ 260935 w 587280"/>
              <a:gd name="connsiteY9" fmla="*/ 430456 h 554453"/>
              <a:gd name="connsiteX10" fmla="*/ 423829 w 587280"/>
              <a:gd name="connsiteY10" fmla="*/ 430456 h 554453"/>
              <a:gd name="connsiteX11" fmla="*/ 418657 w 587280"/>
              <a:gd name="connsiteY11" fmla="*/ 518271 h 554453"/>
              <a:gd name="connsiteX12" fmla="*/ 170439 w 587280"/>
              <a:gd name="connsiteY12" fmla="*/ 513105 h 554453"/>
              <a:gd name="connsiteX13" fmla="*/ 193709 w 587280"/>
              <a:gd name="connsiteY13" fmla="*/ 293569 h 554453"/>
              <a:gd name="connsiteX14" fmla="*/ 436757 w 587280"/>
              <a:gd name="connsiteY14" fmla="*/ 234165 h 554453"/>
              <a:gd name="connsiteX15" fmla="*/ 452270 w 587280"/>
              <a:gd name="connsiteY15" fmla="*/ 146350 h 554453"/>
              <a:gd name="connsiteX16" fmla="*/ 219634 w 587280"/>
              <a:gd name="connsiteY16" fmla="*/ 35237 h 554453"/>
              <a:gd name="connsiteX17" fmla="*/ 185992 w 587280"/>
              <a:gd name="connsiteY17" fmla="*/ 68805 h 554453"/>
              <a:gd name="connsiteX18" fmla="*/ 219634 w 587280"/>
              <a:gd name="connsiteY18" fmla="*/ 102373 h 554453"/>
              <a:gd name="connsiteX19" fmla="*/ 253277 w 587280"/>
              <a:gd name="connsiteY19" fmla="*/ 68805 h 554453"/>
              <a:gd name="connsiteX20" fmla="*/ 219634 w 587280"/>
              <a:gd name="connsiteY20" fmla="*/ 35237 h 554453"/>
              <a:gd name="connsiteX21" fmla="*/ 296301 w 587280"/>
              <a:gd name="connsiteY21" fmla="*/ 55 h 554453"/>
              <a:gd name="connsiteX22" fmla="*/ 413727 w 587280"/>
              <a:gd name="connsiteY22" fmla="*/ 40401 h 554453"/>
              <a:gd name="connsiteX23" fmla="*/ 390436 w 587280"/>
              <a:gd name="connsiteY23" fmla="*/ 259886 h 554453"/>
              <a:gd name="connsiteX24" fmla="*/ 147173 w 587280"/>
              <a:gd name="connsiteY24" fmla="*/ 319276 h 554453"/>
              <a:gd name="connsiteX25" fmla="*/ 129058 w 587280"/>
              <a:gd name="connsiteY25" fmla="*/ 409651 h 554453"/>
              <a:gd name="connsiteX26" fmla="*/ 87651 w 587280"/>
              <a:gd name="connsiteY26" fmla="*/ 138524 h 554453"/>
              <a:gd name="connsiteX27" fmla="*/ 160113 w 587280"/>
              <a:gd name="connsiteY27" fmla="*/ 138524 h 554453"/>
              <a:gd name="connsiteX28" fmla="*/ 323150 w 587280"/>
              <a:gd name="connsiteY28" fmla="*/ 138524 h 554453"/>
              <a:gd name="connsiteX29" fmla="*/ 323150 w 587280"/>
              <a:gd name="connsiteY29" fmla="*/ 125613 h 554453"/>
              <a:gd name="connsiteX30" fmla="*/ 160113 w 587280"/>
              <a:gd name="connsiteY30" fmla="*/ 125613 h 554453"/>
              <a:gd name="connsiteX31" fmla="*/ 165288 w 587280"/>
              <a:gd name="connsiteY31" fmla="*/ 35237 h 554453"/>
              <a:gd name="connsiteX32" fmla="*/ 296301 w 587280"/>
              <a:gd name="connsiteY32" fmla="*/ 55 h 554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587280" h="554453">
                <a:moveTo>
                  <a:pt x="359188" y="445953"/>
                </a:moveTo>
                <a:cubicBezTo>
                  <a:pt x="338503" y="445953"/>
                  <a:pt x="325575" y="461450"/>
                  <a:pt x="325575" y="479529"/>
                </a:cubicBezTo>
                <a:cubicBezTo>
                  <a:pt x="325575" y="497609"/>
                  <a:pt x="338503" y="513105"/>
                  <a:pt x="359188" y="513105"/>
                </a:cubicBezTo>
                <a:cubicBezTo>
                  <a:pt x="377288" y="513105"/>
                  <a:pt x="392801" y="497609"/>
                  <a:pt x="392801" y="479529"/>
                </a:cubicBezTo>
                <a:cubicBezTo>
                  <a:pt x="392801" y="461450"/>
                  <a:pt x="377288" y="445953"/>
                  <a:pt x="359188" y="445953"/>
                </a:cubicBezTo>
                <a:close/>
                <a:moveTo>
                  <a:pt x="452270" y="146350"/>
                </a:moveTo>
                <a:cubicBezTo>
                  <a:pt x="628092" y="146350"/>
                  <a:pt x="617750" y="414960"/>
                  <a:pt x="503983" y="414960"/>
                </a:cubicBezTo>
                <a:cubicBezTo>
                  <a:pt x="503983" y="414960"/>
                  <a:pt x="423829" y="414960"/>
                  <a:pt x="423829" y="414960"/>
                </a:cubicBezTo>
                <a:lnTo>
                  <a:pt x="260935" y="414960"/>
                </a:lnTo>
                <a:lnTo>
                  <a:pt x="260935" y="430456"/>
                </a:lnTo>
                <a:lnTo>
                  <a:pt x="423829" y="430456"/>
                </a:lnTo>
                <a:cubicBezTo>
                  <a:pt x="423829" y="458867"/>
                  <a:pt x="423829" y="497609"/>
                  <a:pt x="418657" y="518271"/>
                </a:cubicBezTo>
                <a:cubicBezTo>
                  <a:pt x="366945" y="562178"/>
                  <a:pt x="204052" y="572509"/>
                  <a:pt x="170439" y="513105"/>
                </a:cubicBezTo>
                <a:cubicBezTo>
                  <a:pt x="141997" y="469198"/>
                  <a:pt x="149754" y="314231"/>
                  <a:pt x="193709" y="293569"/>
                </a:cubicBezTo>
                <a:cubicBezTo>
                  <a:pt x="268692" y="262575"/>
                  <a:pt x="405729" y="327145"/>
                  <a:pt x="436757" y="234165"/>
                </a:cubicBezTo>
                <a:cubicBezTo>
                  <a:pt x="447099" y="205754"/>
                  <a:pt x="452270" y="146350"/>
                  <a:pt x="452270" y="146350"/>
                </a:cubicBezTo>
                <a:close/>
                <a:moveTo>
                  <a:pt x="219634" y="35237"/>
                </a:moveTo>
                <a:cubicBezTo>
                  <a:pt x="201519" y="35237"/>
                  <a:pt x="185992" y="50730"/>
                  <a:pt x="185992" y="68805"/>
                </a:cubicBezTo>
                <a:cubicBezTo>
                  <a:pt x="185992" y="86880"/>
                  <a:pt x="201519" y="102373"/>
                  <a:pt x="219634" y="102373"/>
                </a:cubicBezTo>
                <a:cubicBezTo>
                  <a:pt x="237750" y="102373"/>
                  <a:pt x="253277" y="86880"/>
                  <a:pt x="253277" y="68805"/>
                </a:cubicBezTo>
                <a:cubicBezTo>
                  <a:pt x="253277" y="50730"/>
                  <a:pt x="237750" y="35237"/>
                  <a:pt x="219634" y="35237"/>
                </a:cubicBezTo>
                <a:close/>
                <a:moveTo>
                  <a:pt x="296301" y="55"/>
                </a:moveTo>
                <a:cubicBezTo>
                  <a:pt x="347735" y="-913"/>
                  <a:pt x="396905" y="10707"/>
                  <a:pt x="413727" y="40401"/>
                </a:cubicBezTo>
                <a:cubicBezTo>
                  <a:pt x="439606" y="86880"/>
                  <a:pt x="434430" y="239229"/>
                  <a:pt x="390436" y="259886"/>
                </a:cubicBezTo>
                <a:cubicBezTo>
                  <a:pt x="315387" y="293454"/>
                  <a:pt x="178228" y="226318"/>
                  <a:pt x="147173" y="319276"/>
                </a:cubicBezTo>
                <a:cubicBezTo>
                  <a:pt x="136821" y="350261"/>
                  <a:pt x="129058" y="409651"/>
                  <a:pt x="129058" y="409651"/>
                </a:cubicBezTo>
                <a:cubicBezTo>
                  <a:pt x="-33980" y="409651"/>
                  <a:pt x="-36568" y="138524"/>
                  <a:pt x="87651" y="138524"/>
                </a:cubicBezTo>
                <a:cubicBezTo>
                  <a:pt x="87651" y="138524"/>
                  <a:pt x="160113" y="138524"/>
                  <a:pt x="160113" y="138524"/>
                </a:cubicBezTo>
                <a:lnTo>
                  <a:pt x="323150" y="138524"/>
                </a:lnTo>
                <a:lnTo>
                  <a:pt x="323150" y="125613"/>
                </a:lnTo>
                <a:lnTo>
                  <a:pt x="160113" y="125613"/>
                </a:lnTo>
                <a:cubicBezTo>
                  <a:pt x="160113" y="94627"/>
                  <a:pt x="157525" y="55894"/>
                  <a:pt x="165288" y="35237"/>
                </a:cubicBezTo>
                <a:cubicBezTo>
                  <a:pt x="191167" y="14580"/>
                  <a:pt x="244866" y="1024"/>
                  <a:pt x="296301" y="55"/>
                </a:cubicBezTo>
                <a:close/>
              </a:path>
            </a:pathLst>
          </a:custGeom>
          <a:solidFill>
            <a:schemeClr val="accent2"/>
          </a:solidFill>
          <a:ln>
            <a:noFill/>
          </a:ln>
        </p:spPr>
        <p:txBody>
          <a:bodyPr/>
          <a:lstStyle/>
          <a:p>
            <a:endParaRPr lang="zh-CN" altLang="en-US" b="1" dirty="0">
              <a:latin typeface="宋体" panose="02010600030101010101" pitchFamily="2" charset="-122"/>
              <a:ea typeface="宋体" panose="02010600030101010101" pitchFamily="2" charset="-122"/>
            </a:endParaRPr>
          </a:p>
        </p:txBody>
      </p:sp>
      <p:sp>
        <p:nvSpPr>
          <p:cNvPr id="1126" name="python-language-logotype_2181"/>
          <p:cNvSpPr>
            <a:spLocks noChangeAspect="1"/>
          </p:cNvSpPr>
          <p:nvPr/>
        </p:nvSpPr>
        <p:spPr bwMode="auto">
          <a:xfrm>
            <a:off x="1387292" y="3070056"/>
            <a:ext cx="423799" cy="400110"/>
          </a:xfrm>
          <a:custGeom>
            <a:avLst/>
            <a:gdLst>
              <a:gd name="connsiteX0" fmla="*/ 359188 w 587280"/>
              <a:gd name="connsiteY0" fmla="*/ 445953 h 554453"/>
              <a:gd name="connsiteX1" fmla="*/ 325575 w 587280"/>
              <a:gd name="connsiteY1" fmla="*/ 479529 h 554453"/>
              <a:gd name="connsiteX2" fmla="*/ 359188 w 587280"/>
              <a:gd name="connsiteY2" fmla="*/ 513105 h 554453"/>
              <a:gd name="connsiteX3" fmla="*/ 392801 w 587280"/>
              <a:gd name="connsiteY3" fmla="*/ 479529 h 554453"/>
              <a:gd name="connsiteX4" fmla="*/ 359188 w 587280"/>
              <a:gd name="connsiteY4" fmla="*/ 445953 h 554453"/>
              <a:gd name="connsiteX5" fmla="*/ 452270 w 587280"/>
              <a:gd name="connsiteY5" fmla="*/ 146350 h 554453"/>
              <a:gd name="connsiteX6" fmla="*/ 503983 w 587280"/>
              <a:gd name="connsiteY6" fmla="*/ 414960 h 554453"/>
              <a:gd name="connsiteX7" fmla="*/ 423829 w 587280"/>
              <a:gd name="connsiteY7" fmla="*/ 414960 h 554453"/>
              <a:gd name="connsiteX8" fmla="*/ 260935 w 587280"/>
              <a:gd name="connsiteY8" fmla="*/ 414960 h 554453"/>
              <a:gd name="connsiteX9" fmla="*/ 260935 w 587280"/>
              <a:gd name="connsiteY9" fmla="*/ 430456 h 554453"/>
              <a:gd name="connsiteX10" fmla="*/ 423829 w 587280"/>
              <a:gd name="connsiteY10" fmla="*/ 430456 h 554453"/>
              <a:gd name="connsiteX11" fmla="*/ 418657 w 587280"/>
              <a:gd name="connsiteY11" fmla="*/ 518271 h 554453"/>
              <a:gd name="connsiteX12" fmla="*/ 170439 w 587280"/>
              <a:gd name="connsiteY12" fmla="*/ 513105 h 554453"/>
              <a:gd name="connsiteX13" fmla="*/ 193709 w 587280"/>
              <a:gd name="connsiteY13" fmla="*/ 293569 h 554453"/>
              <a:gd name="connsiteX14" fmla="*/ 436757 w 587280"/>
              <a:gd name="connsiteY14" fmla="*/ 234165 h 554453"/>
              <a:gd name="connsiteX15" fmla="*/ 452270 w 587280"/>
              <a:gd name="connsiteY15" fmla="*/ 146350 h 554453"/>
              <a:gd name="connsiteX16" fmla="*/ 219634 w 587280"/>
              <a:gd name="connsiteY16" fmla="*/ 35237 h 554453"/>
              <a:gd name="connsiteX17" fmla="*/ 185992 w 587280"/>
              <a:gd name="connsiteY17" fmla="*/ 68805 h 554453"/>
              <a:gd name="connsiteX18" fmla="*/ 219634 w 587280"/>
              <a:gd name="connsiteY18" fmla="*/ 102373 h 554453"/>
              <a:gd name="connsiteX19" fmla="*/ 253277 w 587280"/>
              <a:gd name="connsiteY19" fmla="*/ 68805 h 554453"/>
              <a:gd name="connsiteX20" fmla="*/ 219634 w 587280"/>
              <a:gd name="connsiteY20" fmla="*/ 35237 h 554453"/>
              <a:gd name="connsiteX21" fmla="*/ 296301 w 587280"/>
              <a:gd name="connsiteY21" fmla="*/ 55 h 554453"/>
              <a:gd name="connsiteX22" fmla="*/ 413727 w 587280"/>
              <a:gd name="connsiteY22" fmla="*/ 40401 h 554453"/>
              <a:gd name="connsiteX23" fmla="*/ 390436 w 587280"/>
              <a:gd name="connsiteY23" fmla="*/ 259886 h 554453"/>
              <a:gd name="connsiteX24" fmla="*/ 147173 w 587280"/>
              <a:gd name="connsiteY24" fmla="*/ 319276 h 554453"/>
              <a:gd name="connsiteX25" fmla="*/ 129058 w 587280"/>
              <a:gd name="connsiteY25" fmla="*/ 409651 h 554453"/>
              <a:gd name="connsiteX26" fmla="*/ 87651 w 587280"/>
              <a:gd name="connsiteY26" fmla="*/ 138524 h 554453"/>
              <a:gd name="connsiteX27" fmla="*/ 160113 w 587280"/>
              <a:gd name="connsiteY27" fmla="*/ 138524 h 554453"/>
              <a:gd name="connsiteX28" fmla="*/ 323150 w 587280"/>
              <a:gd name="connsiteY28" fmla="*/ 138524 h 554453"/>
              <a:gd name="connsiteX29" fmla="*/ 323150 w 587280"/>
              <a:gd name="connsiteY29" fmla="*/ 125613 h 554453"/>
              <a:gd name="connsiteX30" fmla="*/ 160113 w 587280"/>
              <a:gd name="connsiteY30" fmla="*/ 125613 h 554453"/>
              <a:gd name="connsiteX31" fmla="*/ 165288 w 587280"/>
              <a:gd name="connsiteY31" fmla="*/ 35237 h 554453"/>
              <a:gd name="connsiteX32" fmla="*/ 296301 w 587280"/>
              <a:gd name="connsiteY32" fmla="*/ 55 h 554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587280" h="554453">
                <a:moveTo>
                  <a:pt x="359188" y="445953"/>
                </a:moveTo>
                <a:cubicBezTo>
                  <a:pt x="338503" y="445953"/>
                  <a:pt x="325575" y="461450"/>
                  <a:pt x="325575" y="479529"/>
                </a:cubicBezTo>
                <a:cubicBezTo>
                  <a:pt x="325575" y="497609"/>
                  <a:pt x="338503" y="513105"/>
                  <a:pt x="359188" y="513105"/>
                </a:cubicBezTo>
                <a:cubicBezTo>
                  <a:pt x="377288" y="513105"/>
                  <a:pt x="392801" y="497609"/>
                  <a:pt x="392801" y="479529"/>
                </a:cubicBezTo>
                <a:cubicBezTo>
                  <a:pt x="392801" y="461450"/>
                  <a:pt x="377288" y="445953"/>
                  <a:pt x="359188" y="445953"/>
                </a:cubicBezTo>
                <a:close/>
                <a:moveTo>
                  <a:pt x="452270" y="146350"/>
                </a:moveTo>
                <a:cubicBezTo>
                  <a:pt x="628092" y="146350"/>
                  <a:pt x="617750" y="414960"/>
                  <a:pt x="503983" y="414960"/>
                </a:cubicBezTo>
                <a:cubicBezTo>
                  <a:pt x="503983" y="414960"/>
                  <a:pt x="423829" y="414960"/>
                  <a:pt x="423829" y="414960"/>
                </a:cubicBezTo>
                <a:lnTo>
                  <a:pt x="260935" y="414960"/>
                </a:lnTo>
                <a:lnTo>
                  <a:pt x="260935" y="430456"/>
                </a:lnTo>
                <a:lnTo>
                  <a:pt x="423829" y="430456"/>
                </a:lnTo>
                <a:cubicBezTo>
                  <a:pt x="423829" y="458867"/>
                  <a:pt x="423829" y="497609"/>
                  <a:pt x="418657" y="518271"/>
                </a:cubicBezTo>
                <a:cubicBezTo>
                  <a:pt x="366945" y="562178"/>
                  <a:pt x="204052" y="572509"/>
                  <a:pt x="170439" y="513105"/>
                </a:cubicBezTo>
                <a:cubicBezTo>
                  <a:pt x="141997" y="469198"/>
                  <a:pt x="149754" y="314231"/>
                  <a:pt x="193709" y="293569"/>
                </a:cubicBezTo>
                <a:cubicBezTo>
                  <a:pt x="268692" y="262575"/>
                  <a:pt x="405729" y="327145"/>
                  <a:pt x="436757" y="234165"/>
                </a:cubicBezTo>
                <a:cubicBezTo>
                  <a:pt x="447099" y="205754"/>
                  <a:pt x="452270" y="146350"/>
                  <a:pt x="452270" y="146350"/>
                </a:cubicBezTo>
                <a:close/>
                <a:moveTo>
                  <a:pt x="219634" y="35237"/>
                </a:moveTo>
                <a:cubicBezTo>
                  <a:pt x="201519" y="35237"/>
                  <a:pt x="185992" y="50730"/>
                  <a:pt x="185992" y="68805"/>
                </a:cubicBezTo>
                <a:cubicBezTo>
                  <a:pt x="185992" y="86880"/>
                  <a:pt x="201519" y="102373"/>
                  <a:pt x="219634" y="102373"/>
                </a:cubicBezTo>
                <a:cubicBezTo>
                  <a:pt x="237750" y="102373"/>
                  <a:pt x="253277" y="86880"/>
                  <a:pt x="253277" y="68805"/>
                </a:cubicBezTo>
                <a:cubicBezTo>
                  <a:pt x="253277" y="50730"/>
                  <a:pt x="237750" y="35237"/>
                  <a:pt x="219634" y="35237"/>
                </a:cubicBezTo>
                <a:close/>
                <a:moveTo>
                  <a:pt x="296301" y="55"/>
                </a:moveTo>
                <a:cubicBezTo>
                  <a:pt x="347735" y="-913"/>
                  <a:pt x="396905" y="10707"/>
                  <a:pt x="413727" y="40401"/>
                </a:cubicBezTo>
                <a:cubicBezTo>
                  <a:pt x="439606" y="86880"/>
                  <a:pt x="434430" y="239229"/>
                  <a:pt x="390436" y="259886"/>
                </a:cubicBezTo>
                <a:cubicBezTo>
                  <a:pt x="315387" y="293454"/>
                  <a:pt x="178228" y="226318"/>
                  <a:pt x="147173" y="319276"/>
                </a:cubicBezTo>
                <a:cubicBezTo>
                  <a:pt x="136821" y="350261"/>
                  <a:pt x="129058" y="409651"/>
                  <a:pt x="129058" y="409651"/>
                </a:cubicBezTo>
                <a:cubicBezTo>
                  <a:pt x="-33980" y="409651"/>
                  <a:pt x="-36568" y="138524"/>
                  <a:pt x="87651" y="138524"/>
                </a:cubicBezTo>
                <a:cubicBezTo>
                  <a:pt x="87651" y="138524"/>
                  <a:pt x="160113" y="138524"/>
                  <a:pt x="160113" y="138524"/>
                </a:cubicBezTo>
                <a:lnTo>
                  <a:pt x="323150" y="138524"/>
                </a:lnTo>
                <a:lnTo>
                  <a:pt x="323150" y="125613"/>
                </a:lnTo>
                <a:lnTo>
                  <a:pt x="160113" y="125613"/>
                </a:lnTo>
                <a:cubicBezTo>
                  <a:pt x="160113" y="94627"/>
                  <a:pt x="157525" y="55894"/>
                  <a:pt x="165288" y="35237"/>
                </a:cubicBezTo>
                <a:cubicBezTo>
                  <a:pt x="191167" y="14580"/>
                  <a:pt x="244866" y="1024"/>
                  <a:pt x="296301" y="55"/>
                </a:cubicBezTo>
                <a:close/>
              </a:path>
            </a:pathLst>
          </a:custGeom>
          <a:solidFill>
            <a:schemeClr val="accent2"/>
          </a:solidFill>
          <a:ln>
            <a:noFill/>
          </a:ln>
        </p:spPr>
      </p:sp>
      <p:sp>
        <p:nvSpPr>
          <p:cNvPr id="1132" name="python-language-logotype_2181"/>
          <p:cNvSpPr>
            <a:spLocks noChangeAspect="1"/>
          </p:cNvSpPr>
          <p:nvPr/>
        </p:nvSpPr>
        <p:spPr bwMode="auto">
          <a:xfrm>
            <a:off x="800100" y="826040"/>
            <a:ext cx="555625" cy="524567"/>
          </a:xfrm>
          <a:custGeom>
            <a:avLst/>
            <a:gdLst>
              <a:gd name="connsiteX0" fmla="*/ 359188 w 587280"/>
              <a:gd name="connsiteY0" fmla="*/ 445953 h 554453"/>
              <a:gd name="connsiteX1" fmla="*/ 325575 w 587280"/>
              <a:gd name="connsiteY1" fmla="*/ 479529 h 554453"/>
              <a:gd name="connsiteX2" fmla="*/ 359188 w 587280"/>
              <a:gd name="connsiteY2" fmla="*/ 513105 h 554453"/>
              <a:gd name="connsiteX3" fmla="*/ 392801 w 587280"/>
              <a:gd name="connsiteY3" fmla="*/ 479529 h 554453"/>
              <a:gd name="connsiteX4" fmla="*/ 359188 w 587280"/>
              <a:gd name="connsiteY4" fmla="*/ 445953 h 554453"/>
              <a:gd name="connsiteX5" fmla="*/ 452270 w 587280"/>
              <a:gd name="connsiteY5" fmla="*/ 146350 h 554453"/>
              <a:gd name="connsiteX6" fmla="*/ 503983 w 587280"/>
              <a:gd name="connsiteY6" fmla="*/ 414960 h 554453"/>
              <a:gd name="connsiteX7" fmla="*/ 423829 w 587280"/>
              <a:gd name="connsiteY7" fmla="*/ 414960 h 554453"/>
              <a:gd name="connsiteX8" fmla="*/ 260935 w 587280"/>
              <a:gd name="connsiteY8" fmla="*/ 414960 h 554453"/>
              <a:gd name="connsiteX9" fmla="*/ 260935 w 587280"/>
              <a:gd name="connsiteY9" fmla="*/ 430456 h 554453"/>
              <a:gd name="connsiteX10" fmla="*/ 423829 w 587280"/>
              <a:gd name="connsiteY10" fmla="*/ 430456 h 554453"/>
              <a:gd name="connsiteX11" fmla="*/ 418657 w 587280"/>
              <a:gd name="connsiteY11" fmla="*/ 518271 h 554453"/>
              <a:gd name="connsiteX12" fmla="*/ 170439 w 587280"/>
              <a:gd name="connsiteY12" fmla="*/ 513105 h 554453"/>
              <a:gd name="connsiteX13" fmla="*/ 193709 w 587280"/>
              <a:gd name="connsiteY13" fmla="*/ 293569 h 554453"/>
              <a:gd name="connsiteX14" fmla="*/ 436757 w 587280"/>
              <a:gd name="connsiteY14" fmla="*/ 234165 h 554453"/>
              <a:gd name="connsiteX15" fmla="*/ 452270 w 587280"/>
              <a:gd name="connsiteY15" fmla="*/ 146350 h 554453"/>
              <a:gd name="connsiteX16" fmla="*/ 219634 w 587280"/>
              <a:gd name="connsiteY16" fmla="*/ 35237 h 554453"/>
              <a:gd name="connsiteX17" fmla="*/ 185992 w 587280"/>
              <a:gd name="connsiteY17" fmla="*/ 68805 h 554453"/>
              <a:gd name="connsiteX18" fmla="*/ 219634 w 587280"/>
              <a:gd name="connsiteY18" fmla="*/ 102373 h 554453"/>
              <a:gd name="connsiteX19" fmla="*/ 253277 w 587280"/>
              <a:gd name="connsiteY19" fmla="*/ 68805 h 554453"/>
              <a:gd name="connsiteX20" fmla="*/ 219634 w 587280"/>
              <a:gd name="connsiteY20" fmla="*/ 35237 h 554453"/>
              <a:gd name="connsiteX21" fmla="*/ 296301 w 587280"/>
              <a:gd name="connsiteY21" fmla="*/ 55 h 554453"/>
              <a:gd name="connsiteX22" fmla="*/ 413727 w 587280"/>
              <a:gd name="connsiteY22" fmla="*/ 40401 h 554453"/>
              <a:gd name="connsiteX23" fmla="*/ 390436 w 587280"/>
              <a:gd name="connsiteY23" fmla="*/ 259886 h 554453"/>
              <a:gd name="connsiteX24" fmla="*/ 147173 w 587280"/>
              <a:gd name="connsiteY24" fmla="*/ 319276 h 554453"/>
              <a:gd name="connsiteX25" fmla="*/ 129058 w 587280"/>
              <a:gd name="connsiteY25" fmla="*/ 409651 h 554453"/>
              <a:gd name="connsiteX26" fmla="*/ 87651 w 587280"/>
              <a:gd name="connsiteY26" fmla="*/ 138524 h 554453"/>
              <a:gd name="connsiteX27" fmla="*/ 160113 w 587280"/>
              <a:gd name="connsiteY27" fmla="*/ 138524 h 554453"/>
              <a:gd name="connsiteX28" fmla="*/ 323150 w 587280"/>
              <a:gd name="connsiteY28" fmla="*/ 138524 h 554453"/>
              <a:gd name="connsiteX29" fmla="*/ 323150 w 587280"/>
              <a:gd name="connsiteY29" fmla="*/ 125613 h 554453"/>
              <a:gd name="connsiteX30" fmla="*/ 160113 w 587280"/>
              <a:gd name="connsiteY30" fmla="*/ 125613 h 554453"/>
              <a:gd name="connsiteX31" fmla="*/ 165288 w 587280"/>
              <a:gd name="connsiteY31" fmla="*/ 35237 h 554453"/>
              <a:gd name="connsiteX32" fmla="*/ 296301 w 587280"/>
              <a:gd name="connsiteY32" fmla="*/ 55 h 554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587280" h="554453">
                <a:moveTo>
                  <a:pt x="359188" y="445953"/>
                </a:moveTo>
                <a:cubicBezTo>
                  <a:pt x="338503" y="445953"/>
                  <a:pt x="325575" y="461450"/>
                  <a:pt x="325575" y="479529"/>
                </a:cubicBezTo>
                <a:cubicBezTo>
                  <a:pt x="325575" y="497609"/>
                  <a:pt x="338503" y="513105"/>
                  <a:pt x="359188" y="513105"/>
                </a:cubicBezTo>
                <a:cubicBezTo>
                  <a:pt x="377288" y="513105"/>
                  <a:pt x="392801" y="497609"/>
                  <a:pt x="392801" y="479529"/>
                </a:cubicBezTo>
                <a:cubicBezTo>
                  <a:pt x="392801" y="461450"/>
                  <a:pt x="377288" y="445953"/>
                  <a:pt x="359188" y="445953"/>
                </a:cubicBezTo>
                <a:close/>
                <a:moveTo>
                  <a:pt x="452270" y="146350"/>
                </a:moveTo>
                <a:cubicBezTo>
                  <a:pt x="628092" y="146350"/>
                  <a:pt x="617750" y="414960"/>
                  <a:pt x="503983" y="414960"/>
                </a:cubicBezTo>
                <a:cubicBezTo>
                  <a:pt x="503983" y="414960"/>
                  <a:pt x="423829" y="414960"/>
                  <a:pt x="423829" y="414960"/>
                </a:cubicBezTo>
                <a:lnTo>
                  <a:pt x="260935" y="414960"/>
                </a:lnTo>
                <a:lnTo>
                  <a:pt x="260935" y="430456"/>
                </a:lnTo>
                <a:lnTo>
                  <a:pt x="423829" y="430456"/>
                </a:lnTo>
                <a:cubicBezTo>
                  <a:pt x="423829" y="458867"/>
                  <a:pt x="423829" y="497609"/>
                  <a:pt x="418657" y="518271"/>
                </a:cubicBezTo>
                <a:cubicBezTo>
                  <a:pt x="366945" y="562178"/>
                  <a:pt x="204052" y="572509"/>
                  <a:pt x="170439" y="513105"/>
                </a:cubicBezTo>
                <a:cubicBezTo>
                  <a:pt x="141997" y="469198"/>
                  <a:pt x="149754" y="314231"/>
                  <a:pt x="193709" y="293569"/>
                </a:cubicBezTo>
                <a:cubicBezTo>
                  <a:pt x="268692" y="262575"/>
                  <a:pt x="405729" y="327145"/>
                  <a:pt x="436757" y="234165"/>
                </a:cubicBezTo>
                <a:cubicBezTo>
                  <a:pt x="447099" y="205754"/>
                  <a:pt x="452270" y="146350"/>
                  <a:pt x="452270" y="146350"/>
                </a:cubicBezTo>
                <a:close/>
                <a:moveTo>
                  <a:pt x="219634" y="35237"/>
                </a:moveTo>
                <a:cubicBezTo>
                  <a:pt x="201519" y="35237"/>
                  <a:pt x="185992" y="50730"/>
                  <a:pt x="185992" y="68805"/>
                </a:cubicBezTo>
                <a:cubicBezTo>
                  <a:pt x="185992" y="86880"/>
                  <a:pt x="201519" y="102373"/>
                  <a:pt x="219634" y="102373"/>
                </a:cubicBezTo>
                <a:cubicBezTo>
                  <a:pt x="237750" y="102373"/>
                  <a:pt x="253277" y="86880"/>
                  <a:pt x="253277" y="68805"/>
                </a:cubicBezTo>
                <a:cubicBezTo>
                  <a:pt x="253277" y="50730"/>
                  <a:pt x="237750" y="35237"/>
                  <a:pt x="219634" y="35237"/>
                </a:cubicBezTo>
                <a:close/>
                <a:moveTo>
                  <a:pt x="296301" y="55"/>
                </a:moveTo>
                <a:cubicBezTo>
                  <a:pt x="347735" y="-913"/>
                  <a:pt x="396905" y="10707"/>
                  <a:pt x="413727" y="40401"/>
                </a:cubicBezTo>
                <a:cubicBezTo>
                  <a:pt x="439606" y="86880"/>
                  <a:pt x="434430" y="239229"/>
                  <a:pt x="390436" y="259886"/>
                </a:cubicBezTo>
                <a:cubicBezTo>
                  <a:pt x="315387" y="293454"/>
                  <a:pt x="178228" y="226318"/>
                  <a:pt x="147173" y="319276"/>
                </a:cubicBezTo>
                <a:cubicBezTo>
                  <a:pt x="136821" y="350261"/>
                  <a:pt x="129058" y="409651"/>
                  <a:pt x="129058" y="409651"/>
                </a:cubicBezTo>
                <a:cubicBezTo>
                  <a:pt x="-33980" y="409651"/>
                  <a:pt x="-36568" y="138524"/>
                  <a:pt x="87651" y="138524"/>
                </a:cubicBezTo>
                <a:cubicBezTo>
                  <a:pt x="87651" y="138524"/>
                  <a:pt x="160113" y="138524"/>
                  <a:pt x="160113" y="138524"/>
                </a:cubicBezTo>
                <a:lnTo>
                  <a:pt x="323150" y="138524"/>
                </a:lnTo>
                <a:lnTo>
                  <a:pt x="323150" y="125613"/>
                </a:lnTo>
                <a:lnTo>
                  <a:pt x="160113" y="125613"/>
                </a:lnTo>
                <a:cubicBezTo>
                  <a:pt x="160113" y="94627"/>
                  <a:pt x="157525" y="55894"/>
                  <a:pt x="165288" y="35237"/>
                </a:cubicBezTo>
                <a:cubicBezTo>
                  <a:pt x="191167" y="14580"/>
                  <a:pt x="244866" y="1024"/>
                  <a:pt x="296301" y="55"/>
                </a:cubicBezTo>
                <a:close/>
              </a:path>
            </a:pathLst>
          </a:custGeom>
          <a:solidFill>
            <a:schemeClr val="bg1"/>
          </a:solidFill>
          <a:ln>
            <a:noFill/>
          </a:ln>
        </p:spPr>
        <p:txBody>
          <a:bodyPr/>
          <a:lstStyle/>
          <a:p>
            <a:endParaRPr lang="zh-CN" altLang="en-US" b="1" dirty="0">
              <a:latin typeface="宋体" panose="02010600030101010101" pitchFamily="2" charset="-122"/>
              <a:ea typeface="宋体" panose="02010600030101010101" pitchFamily="2" charset="-122"/>
            </a:endParaRPr>
          </a:p>
        </p:txBody>
      </p:sp>
      <p:sp>
        <p:nvSpPr>
          <p:cNvPr id="1114" name="python-language-logotype_2181"/>
          <p:cNvSpPr>
            <a:spLocks noChangeAspect="1"/>
          </p:cNvSpPr>
          <p:nvPr/>
        </p:nvSpPr>
        <p:spPr bwMode="auto">
          <a:xfrm>
            <a:off x="1368425" y="4770885"/>
            <a:ext cx="423799" cy="400110"/>
          </a:xfrm>
          <a:custGeom>
            <a:avLst/>
            <a:gdLst>
              <a:gd name="connsiteX0" fmla="*/ 359188 w 587280"/>
              <a:gd name="connsiteY0" fmla="*/ 445953 h 554453"/>
              <a:gd name="connsiteX1" fmla="*/ 325575 w 587280"/>
              <a:gd name="connsiteY1" fmla="*/ 479529 h 554453"/>
              <a:gd name="connsiteX2" fmla="*/ 359188 w 587280"/>
              <a:gd name="connsiteY2" fmla="*/ 513105 h 554453"/>
              <a:gd name="connsiteX3" fmla="*/ 392801 w 587280"/>
              <a:gd name="connsiteY3" fmla="*/ 479529 h 554453"/>
              <a:gd name="connsiteX4" fmla="*/ 359188 w 587280"/>
              <a:gd name="connsiteY4" fmla="*/ 445953 h 554453"/>
              <a:gd name="connsiteX5" fmla="*/ 452270 w 587280"/>
              <a:gd name="connsiteY5" fmla="*/ 146350 h 554453"/>
              <a:gd name="connsiteX6" fmla="*/ 503983 w 587280"/>
              <a:gd name="connsiteY6" fmla="*/ 414960 h 554453"/>
              <a:gd name="connsiteX7" fmla="*/ 423829 w 587280"/>
              <a:gd name="connsiteY7" fmla="*/ 414960 h 554453"/>
              <a:gd name="connsiteX8" fmla="*/ 260935 w 587280"/>
              <a:gd name="connsiteY8" fmla="*/ 414960 h 554453"/>
              <a:gd name="connsiteX9" fmla="*/ 260935 w 587280"/>
              <a:gd name="connsiteY9" fmla="*/ 430456 h 554453"/>
              <a:gd name="connsiteX10" fmla="*/ 423829 w 587280"/>
              <a:gd name="connsiteY10" fmla="*/ 430456 h 554453"/>
              <a:gd name="connsiteX11" fmla="*/ 418657 w 587280"/>
              <a:gd name="connsiteY11" fmla="*/ 518271 h 554453"/>
              <a:gd name="connsiteX12" fmla="*/ 170439 w 587280"/>
              <a:gd name="connsiteY12" fmla="*/ 513105 h 554453"/>
              <a:gd name="connsiteX13" fmla="*/ 193709 w 587280"/>
              <a:gd name="connsiteY13" fmla="*/ 293569 h 554453"/>
              <a:gd name="connsiteX14" fmla="*/ 436757 w 587280"/>
              <a:gd name="connsiteY14" fmla="*/ 234165 h 554453"/>
              <a:gd name="connsiteX15" fmla="*/ 452270 w 587280"/>
              <a:gd name="connsiteY15" fmla="*/ 146350 h 554453"/>
              <a:gd name="connsiteX16" fmla="*/ 219634 w 587280"/>
              <a:gd name="connsiteY16" fmla="*/ 35237 h 554453"/>
              <a:gd name="connsiteX17" fmla="*/ 185992 w 587280"/>
              <a:gd name="connsiteY17" fmla="*/ 68805 h 554453"/>
              <a:gd name="connsiteX18" fmla="*/ 219634 w 587280"/>
              <a:gd name="connsiteY18" fmla="*/ 102373 h 554453"/>
              <a:gd name="connsiteX19" fmla="*/ 253277 w 587280"/>
              <a:gd name="connsiteY19" fmla="*/ 68805 h 554453"/>
              <a:gd name="connsiteX20" fmla="*/ 219634 w 587280"/>
              <a:gd name="connsiteY20" fmla="*/ 35237 h 554453"/>
              <a:gd name="connsiteX21" fmla="*/ 296301 w 587280"/>
              <a:gd name="connsiteY21" fmla="*/ 55 h 554453"/>
              <a:gd name="connsiteX22" fmla="*/ 413727 w 587280"/>
              <a:gd name="connsiteY22" fmla="*/ 40401 h 554453"/>
              <a:gd name="connsiteX23" fmla="*/ 390436 w 587280"/>
              <a:gd name="connsiteY23" fmla="*/ 259886 h 554453"/>
              <a:gd name="connsiteX24" fmla="*/ 147173 w 587280"/>
              <a:gd name="connsiteY24" fmla="*/ 319276 h 554453"/>
              <a:gd name="connsiteX25" fmla="*/ 129058 w 587280"/>
              <a:gd name="connsiteY25" fmla="*/ 409651 h 554453"/>
              <a:gd name="connsiteX26" fmla="*/ 87651 w 587280"/>
              <a:gd name="connsiteY26" fmla="*/ 138524 h 554453"/>
              <a:gd name="connsiteX27" fmla="*/ 160113 w 587280"/>
              <a:gd name="connsiteY27" fmla="*/ 138524 h 554453"/>
              <a:gd name="connsiteX28" fmla="*/ 323150 w 587280"/>
              <a:gd name="connsiteY28" fmla="*/ 138524 h 554453"/>
              <a:gd name="connsiteX29" fmla="*/ 323150 w 587280"/>
              <a:gd name="connsiteY29" fmla="*/ 125613 h 554453"/>
              <a:gd name="connsiteX30" fmla="*/ 160113 w 587280"/>
              <a:gd name="connsiteY30" fmla="*/ 125613 h 554453"/>
              <a:gd name="connsiteX31" fmla="*/ 165288 w 587280"/>
              <a:gd name="connsiteY31" fmla="*/ 35237 h 554453"/>
              <a:gd name="connsiteX32" fmla="*/ 296301 w 587280"/>
              <a:gd name="connsiteY32" fmla="*/ 55 h 554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587280" h="554453">
                <a:moveTo>
                  <a:pt x="359188" y="445953"/>
                </a:moveTo>
                <a:cubicBezTo>
                  <a:pt x="338503" y="445953"/>
                  <a:pt x="325575" y="461450"/>
                  <a:pt x="325575" y="479529"/>
                </a:cubicBezTo>
                <a:cubicBezTo>
                  <a:pt x="325575" y="497609"/>
                  <a:pt x="338503" y="513105"/>
                  <a:pt x="359188" y="513105"/>
                </a:cubicBezTo>
                <a:cubicBezTo>
                  <a:pt x="377288" y="513105"/>
                  <a:pt x="392801" y="497609"/>
                  <a:pt x="392801" y="479529"/>
                </a:cubicBezTo>
                <a:cubicBezTo>
                  <a:pt x="392801" y="461450"/>
                  <a:pt x="377288" y="445953"/>
                  <a:pt x="359188" y="445953"/>
                </a:cubicBezTo>
                <a:close/>
                <a:moveTo>
                  <a:pt x="452270" y="146350"/>
                </a:moveTo>
                <a:cubicBezTo>
                  <a:pt x="628092" y="146350"/>
                  <a:pt x="617750" y="414960"/>
                  <a:pt x="503983" y="414960"/>
                </a:cubicBezTo>
                <a:cubicBezTo>
                  <a:pt x="503983" y="414960"/>
                  <a:pt x="423829" y="414960"/>
                  <a:pt x="423829" y="414960"/>
                </a:cubicBezTo>
                <a:lnTo>
                  <a:pt x="260935" y="414960"/>
                </a:lnTo>
                <a:lnTo>
                  <a:pt x="260935" y="430456"/>
                </a:lnTo>
                <a:lnTo>
                  <a:pt x="423829" y="430456"/>
                </a:lnTo>
                <a:cubicBezTo>
                  <a:pt x="423829" y="458867"/>
                  <a:pt x="423829" y="497609"/>
                  <a:pt x="418657" y="518271"/>
                </a:cubicBezTo>
                <a:cubicBezTo>
                  <a:pt x="366945" y="562178"/>
                  <a:pt x="204052" y="572509"/>
                  <a:pt x="170439" y="513105"/>
                </a:cubicBezTo>
                <a:cubicBezTo>
                  <a:pt x="141997" y="469198"/>
                  <a:pt x="149754" y="314231"/>
                  <a:pt x="193709" y="293569"/>
                </a:cubicBezTo>
                <a:cubicBezTo>
                  <a:pt x="268692" y="262575"/>
                  <a:pt x="405729" y="327145"/>
                  <a:pt x="436757" y="234165"/>
                </a:cubicBezTo>
                <a:cubicBezTo>
                  <a:pt x="447099" y="205754"/>
                  <a:pt x="452270" y="146350"/>
                  <a:pt x="452270" y="146350"/>
                </a:cubicBezTo>
                <a:close/>
                <a:moveTo>
                  <a:pt x="219634" y="35237"/>
                </a:moveTo>
                <a:cubicBezTo>
                  <a:pt x="201519" y="35237"/>
                  <a:pt x="185992" y="50730"/>
                  <a:pt x="185992" y="68805"/>
                </a:cubicBezTo>
                <a:cubicBezTo>
                  <a:pt x="185992" y="86880"/>
                  <a:pt x="201519" y="102373"/>
                  <a:pt x="219634" y="102373"/>
                </a:cubicBezTo>
                <a:cubicBezTo>
                  <a:pt x="237750" y="102373"/>
                  <a:pt x="253277" y="86880"/>
                  <a:pt x="253277" y="68805"/>
                </a:cubicBezTo>
                <a:cubicBezTo>
                  <a:pt x="253277" y="50730"/>
                  <a:pt x="237750" y="35237"/>
                  <a:pt x="219634" y="35237"/>
                </a:cubicBezTo>
                <a:close/>
                <a:moveTo>
                  <a:pt x="296301" y="55"/>
                </a:moveTo>
                <a:cubicBezTo>
                  <a:pt x="347735" y="-913"/>
                  <a:pt x="396905" y="10707"/>
                  <a:pt x="413727" y="40401"/>
                </a:cubicBezTo>
                <a:cubicBezTo>
                  <a:pt x="439606" y="86880"/>
                  <a:pt x="434430" y="239229"/>
                  <a:pt x="390436" y="259886"/>
                </a:cubicBezTo>
                <a:cubicBezTo>
                  <a:pt x="315387" y="293454"/>
                  <a:pt x="178228" y="226318"/>
                  <a:pt x="147173" y="319276"/>
                </a:cubicBezTo>
                <a:cubicBezTo>
                  <a:pt x="136821" y="350261"/>
                  <a:pt x="129058" y="409651"/>
                  <a:pt x="129058" y="409651"/>
                </a:cubicBezTo>
                <a:cubicBezTo>
                  <a:pt x="-33980" y="409651"/>
                  <a:pt x="-36568" y="138524"/>
                  <a:pt x="87651" y="138524"/>
                </a:cubicBezTo>
                <a:cubicBezTo>
                  <a:pt x="87651" y="138524"/>
                  <a:pt x="160113" y="138524"/>
                  <a:pt x="160113" y="138524"/>
                </a:cubicBezTo>
                <a:lnTo>
                  <a:pt x="323150" y="138524"/>
                </a:lnTo>
                <a:lnTo>
                  <a:pt x="323150" y="125613"/>
                </a:lnTo>
                <a:lnTo>
                  <a:pt x="160113" y="125613"/>
                </a:lnTo>
                <a:cubicBezTo>
                  <a:pt x="160113" y="94627"/>
                  <a:pt x="157525" y="55894"/>
                  <a:pt x="165288" y="35237"/>
                </a:cubicBezTo>
                <a:cubicBezTo>
                  <a:pt x="191167" y="14580"/>
                  <a:pt x="244866" y="1024"/>
                  <a:pt x="296301" y="55"/>
                </a:cubicBezTo>
                <a:close/>
              </a:path>
            </a:pathLst>
          </a:custGeom>
          <a:solidFill>
            <a:schemeClr val="accent2"/>
          </a:solidFill>
          <a:ln>
            <a:noFill/>
          </a:ln>
        </p:spPr>
      </p:sp>
      <p:sp>
        <p:nvSpPr>
          <p:cNvPr id="1108" name="文本框 1107"/>
          <p:cNvSpPr txBox="1"/>
          <p:nvPr/>
        </p:nvSpPr>
        <p:spPr>
          <a:xfrm>
            <a:off x="2028825" y="3085647"/>
            <a:ext cx="3539752" cy="892552"/>
          </a:xfrm>
          <a:prstGeom prst="rect">
            <a:avLst/>
          </a:prstGeom>
          <a:noFill/>
        </p:spPr>
        <p:txBody>
          <a:bodyPr wrap="none" rtlCol="0" anchor="t">
            <a:spAutoFit/>
          </a:bodyPr>
          <a:lstStyle/>
          <a:p>
            <a:r>
              <a:rPr lang="zh-CN" altLang="en-US" sz="2000" b="1" dirty="0">
                <a:latin typeface="宋体" panose="02010600030101010101" pitchFamily="2" charset="-122"/>
                <a:ea typeface="宋体" panose="02010600030101010101" pitchFamily="2" charset="-122"/>
                <a:cs typeface="宋体" panose="02010600030101010101" pitchFamily="2" charset="-122"/>
              </a:rPr>
              <a:t>机器学习与数据挖掘经典</a:t>
            </a:r>
            <a:r>
              <a:rPr lang="zh-CN" altLang="en-US" sz="2000" b="1" dirty="0" smtClean="0">
                <a:latin typeface="宋体" panose="02010600030101010101" pitchFamily="2" charset="-122"/>
                <a:ea typeface="宋体" panose="02010600030101010101" pitchFamily="2" charset="-122"/>
                <a:cs typeface="宋体" panose="02010600030101010101" pitchFamily="2" charset="-122"/>
              </a:rPr>
              <a:t>算法</a:t>
            </a:r>
          </a:p>
          <a:p>
            <a:pPr marL="342900" indent="-342900">
              <a:buFont typeface="Wingdings" panose="05000000000000000000" pitchFamily="2" charset="2"/>
              <a:buChar char="l"/>
            </a:pPr>
            <a:r>
              <a:rPr lang="zh-CN" altLang="en-US" sz="1600" b="1" dirty="0" smtClean="0">
                <a:latin typeface="宋体" panose="02010600030101010101" pitchFamily="2" charset="-122"/>
                <a:ea typeface="宋体" panose="02010600030101010101" pitchFamily="2" charset="-122"/>
                <a:cs typeface="宋体" panose="02010600030101010101" pitchFamily="2" charset="-122"/>
              </a:rPr>
              <a:t>分类与回归</a:t>
            </a:r>
            <a:endParaRPr lang="en-US" altLang="zh-CN" sz="1600" b="1" dirty="0" smtClean="0">
              <a:latin typeface="宋体" panose="02010600030101010101" pitchFamily="2" charset="-122"/>
              <a:ea typeface="宋体" panose="02010600030101010101" pitchFamily="2" charset="-122"/>
              <a:cs typeface="宋体" panose="02010600030101010101" pitchFamily="2" charset="-122"/>
            </a:endParaRPr>
          </a:p>
          <a:p>
            <a:pPr marL="342900" indent="-342900">
              <a:buFont typeface="Wingdings" panose="05000000000000000000" pitchFamily="2" charset="2"/>
              <a:buChar char="l"/>
            </a:pPr>
            <a:r>
              <a:rPr lang="zh-CN" altLang="en-US" sz="1600" b="1" dirty="0" smtClean="0">
                <a:latin typeface="宋体" panose="02010600030101010101" pitchFamily="2" charset="-122"/>
                <a:ea typeface="宋体" panose="02010600030101010101" pitchFamily="2" charset="-122"/>
                <a:cs typeface="宋体" panose="02010600030101010101" pitchFamily="2" charset="-122"/>
              </a:rPr>
              <a:t>聚类</a:t>
            </a:r>
            <a:endParaRPr lang="en-US" altLang="zh-CN" sz="1600" b="1" dirty="0" smtClean="0">
              <a:latin typeface="宋体" panose="02010600030101010101" pitchFamily="2" charset="-122"/>
              <a:ea typeface="宋体" panose="02010600030101010101" pitchFamily="2" charset="-122"/>
              <a:cs typeface="宋体" panose="02010600030101010101" pitchFamily="2" charset="-122"/>
            </a:endParaRPr>
          </a:p>
        </p:txBody>
      </p:sp>
      <p:sp>
        <p:nvSpPr>
          <p:cNvPr id="1112" name="文本框 1111"/>
          <p:cNvSpPr txBox="1"/>
          <p:nvPr/>
        </p:nvSpPr>
        <p:spPr>
          <a:xfrm>
            <a:off x="2028825" y="4820967"/>
            <a:ext cx="3802644" cy="400110"/>
          </a:xfrm>
          <a:prstGeom prst="rect">
            <a:avLst/>
          </a:prstGeom>
          <a:noFill/>
        </p:spPr>
        <p:txBody>
          <a:bodyPr wrap="none" rtlCol="0" anchor="t">
            <a:spAutoFit/>
          </a:bodyPr>
          <a:lstStyle/>
          <a:p>
            <a:pPr fontAlgn="auto"/>
            <a:r>
              <a:rPr lang="en-US" altLang="zh-CN" sz="2000" b="1" dirty="0">
                <a:latin typeface="宋体" panose="02010600030101010101" pitchFamily="2" charset="-122"/>
                <a:ea typeface="宋体" panose="02010600030101010101" pitchFamily="2" charset="-122"/>
                <a:cs typeface="宋体" panose="02010600030101010101" pitchFamily="2" charset="-122"/>
              </a:rPr>
              <a:t>Python</a:t>
            </a:r>
            <a:r>
              <a:rPr lang="zh-CN" altLang="en-US" sz="2000" b="1" dirty="0">
                <a:latin typeface="宋体" panose="02010600030101010101" pitchFamily="2" charset="-122"/>
                <a:ea typeface="宋体" panose="02010600030101010101" pitchFamily="2" charset="-122"/>
                <a:cs typeface="宋体" panose="02010600030101010101" pitchFamily="2" charset="-122"/>
              </a:rPr>
              <a:t>机器学习库的配置与使用</a:t>
            </a: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文本框 27"/>
          <p:cNvSpPr txBox="1"/>
          <p:nvPr/>
        </p:nvSpPr>
        <p:spPr>
          <a:xfrm>
            <a:off x="1899139" y="1414836"/>
            <a:ext cx="9301529" cy="1200329"/>
          </a:xfrm>
          <a:prstGeom prst="rect">
            <a:avLst/>
          </a:prstGeom>
          <a:noFill/>
        </p:spPr>
        <p:txBody>
          <a:bodyPr wrap="square" rtlCol="0">
            <a:spAutoFit/>
          </a:bodyPr>
          <a:lstStyle/>
          <a:p>
            <a:pPr marL="361950" indent="-361950"/>
            <a:endParaRPr lang="en-US" altLang="zh-CN" sz="2400" dirty="0">
              <a:latin typeface="+mn-ea"/>
              <a:sym typeface="+mn-ea"/>
            </a:endParaRPr>
          </a:p>
          <a:p>
            <a:pPr lvl="1">
              <a:defRPr/>
            </a:pPr>
            <a:endParaRPr lang="en-US" altLang="zh-CN" sz="2400" dirty="0">
              <a:latin typeface="+mn-ea"/>
              <a:sym typeface="+mn-ea"/>
            </a:endParaRPr>
          </a:p>
          <a:p>
            <a:pPr lvl="1">
              <a:defRPr/>
            </a:pPr>
            <a:endParaRPr lang="en-US" altLang="zh-CN" sz="2400" dirty="0">
              <a:latin typeface="+mn-ea"/>
              <a:sym typeface="+mn-ea"/>
            </a:endParaRPr>
          </a:p>
        </p:txBody>
      </p:sp>
      <p:sp>
        <p:nvSpPr>
          <p:cNvPr id="2" name="矩形 1"/>
          <p:cNvSpPr/>
          <p:nvPr/>
        </p:nvSpPr>
        <p:spPr>
          <a:xfrm>
            <a:off x="3858325" y="3063860"/>
            <a:ext cx="4152099" cy="523220"/>
          </a:xfrm>
          <a:prstGeom prst="rect">
            <a:avLst/>
          </a:prstGeom>
        </p:spPr>
        <p:txBody>
          <a:bodyPr wrap="none">
            <a:spAutoFit/>
          </a:bodyPr>
          <a:lstStyle/>
          <a:p>
            <a:pPr fontAlgn="auto"/>
            <a:r>
              <a:rPr lang="zh-CN" altLang="en-US" sz="2800" b="1" dirty="0">
                <a:solidFill>
                  <a:srgbClr val="7030A0"/>
                </a:solidFill>
                <a:latin typeface="黑体" panose="02010609060101010101" pitchFamily="49" charset="-122"/>
                <a:ea typeface="黑体" panose="02010609060101010101" pitchFamily="49" charset="-122"/>
                <a:cs typeface="宋体" panose="02010600030101010101" pitchFamily="2" charset="-122"/>
              </a:rPr>
              <a:t>电力窃漏电用户自动识别</a:t>
            </a:r>
            <a:endParaRPr lang="en-US" altLang="zh-CN" sz="2800" b="1" dirty="0">
              <a:solidFill>
                <a:srgbClr val="7030A0"/>
              </a:solidFill>
              <a:latin typeface="黑体" panose="02010609060101010101" pitchFamily="49" charset="-122"/>
              <a:ea typeface="黑体" panose="02010609060101010101" pitchFamily="49" charset="-122"/>
              <a:cs typeface="宋体" panose="02010600030101010101" pitchFamily="2" charset="-122"/>
            </a:endParaRPr>
          </a:p>
        </p:txBody>
      </p:sp>
      <p:sp>
        <p:nvSpPr>
          <p:cNvPr id="3" name="矩形 2"/>
          <p:cNvSpPr/>
          <p:nvPr/>
        </p:nvSpPr>
        <p:spPr>
          <a:xfrm>
            <a:off x="2980706" y="4253829"/>
            <a:ext cx="6096000" cy="646331"/>
          </a:xfrm>
          <a:prstGeom prst="rect">
            <a:avLst/>
          </a:prstGeom>
        </p:spPr>
        <p:txBody>
          <a:bodyPr>
            <a:spAutoFit/>
          </a:bodyPr>
          <a:lstStyle/>
          <a:p>
            <a:r>
              <a:rPr lang="zh-CN" altLang="en-US" dirty="0"/>
              <a:t>链接：https://pan.baidu.com/s/1TOa5yrm_l2SzfhTT8N-goA?pwd=3lg2 提取码：3</a:t>
            </a:r>
            <a:r>
              <a:rPr lang="zh-CN" altLang="en-US"/>
              <a:t>lg</a:t>
            </a:r>
            <a:r>
              <a:rPr lang="zh-CN" altLang="en-US" smtClean="0"/>
              <a:t>2</a:t>
            </a:r>
            <a:endParaRPr lang="zh-CN" altLang="en-US" dirty="0"/>
          </a:p>
        </p:txBody>
      </p:sp>
    </p:spTree>
    <p:extLst>
      <p:ext uri="{BB962C8B-B14F-4D97-AF65-F5344CB8AC3E}">
        <p14:creationId xmlns:p14="http://schemas.microsoft.com/office/powerpoint/2010/main" val="422632937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内容占位符 4"/>
          <p:cNvSpPr>
            <a:spLocks/>
          </p:cNvSpPr>
          <p:nvPr/>
        </p:nvSpPr>
        <p:spPr bwMode="auto">
          <a:xfrm>
            <a:off x="284747" y="1052514"/>
            <a:ext cx="11562348" cy="51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sz="900">
                <a:solidFill>
                  <a:srgbClr val="000000"/>
                </a:solidFill>
                <a:latin typeface="Arial" panose="020B0604020202020204" pitchFamily="34" charset="0"/>
                <a:ea typeface="宋体" panose="02010600030101010101" pitchFamily="2" charset="-122"/>
              </a:defRPr>
            </a:lvl1pPr>
            <a:lvl2pPr marL="742950" indent="-285750" eaLnBrk="0" hangingPunct="0">
              <a:defRPr sz="900">
                <a:solidFill>
                  <a:srgbClr val="000000"/>
                </a:solidFill>
                <a:latin typeface="Arial" panose="020B0604020202020204" pitchFamily="34" charset="0"/>
                <a:ea typeface="宋体" panose="02010600030101010101" pitchFamily="2" charset="-122"/>
              </a:defRPr>
            </a:lvl2pPr>
            <a:lvl3pPr marL="1143000" indent="-228600" eaLnBrk="0" hangingPunct="0">
              <a:defRPr sz="900">
                <a:solidFill>
                  <a:srgbClr val="000000"/>
                </a:solidFill>
                <a:latin typeface="Arial" panose="020B0604020202020204" pitchFamily="34" charset="0"/>
                <a:ea typeface="宋体" panose="02010600030101010101" pitchFamily="2" charset="-122"/>
              </a:defRPr>
            </a:lvl3pPr>
            <a:lvl4pPr marL="1600200" indent="-228600" eaLnBrk="0" hangingPunct="0">
              <a:defRPr sz="900">
                <a:solidFill>
                  <a:srgbClr val="000000"/>
                </a:solidFill>
                <a:latin typeface="Arial" panose="020B0604020202020204" pitchFamily="34" charset="0"/>
                <a:ea typeface="宋体" panose="02010600030101010101" pitchFamily="2" charset="-122"/>
              </a:defRPr>
            </a:lvl4pPr>
            <a:lvl5pPr marL="2057400" indent="-228600" eaLnBrk="0" hangingPunct="0">
              <a:defRPr sz="9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9pPr>
          </a:lstStyle>
          <a:p>
            <a:pPr>
              <a:lnSpc>
                <a:spcPct val="150000"/>
              </a:lnSpc>
              <a:spcBef>
                <a:spcPct val="20000"/>
              </a:spcBef>
              <a:buClr>
                <a:schemeClr val="hlink"/>
              </a:buClr>
              <a:buFont typeface="Wingdings" panose="05000000000000000000" pitchFamily="2" charset="2"/>
              <a:buChar char="l"/>
            </a:pPr>
            <a:r>
              <a:rPr lang="zh-CN" altLang="en-US" sz="2400" dirty="0">
                <a:latin typeface="微软雅黑" panose="020B0503020204020204" pitchFamily="34" charset="-122"/>
                <a:ea typeface="微软雅黑" panose="020B0503020204020204" pitchFamily="34" charset="-122"/>
              </a:rPr>
              <a:t>据统计，全国每年因窃电造成的损失都在</a:t>
            </a:r>
            <a:r>
              <a:rPr lang="en-US" altLang="en-US" sz="2400" dirty="0">
                <a:latin typeface="微软雅黑" panose="020B0503020204020204" pitchFamily="34" charset="-122"/>
                <a:ea typeface="微软雅黑" panose="020B0503020204020204" pitchFamily="34" charset="-122"/>
              </a:rPr>
              <a:t>200</a:t>
            </a:r>
            <a:r>
              <a:rPr lang="zh-CN" altLang="en-US" sz="2400" dirty="0">
                <a:latin typeface="微软雅黑" panose="020B0503020204020204" pitchFamily="34" charset="-122"/>
                <a:ea typeface="微软雅黑" panose="020B0503020204020204" pitchFamily="34" charset="-122"/>
              </a:rPr>
              <a:t>亿元左右；被查获的窃电案件不足总窃电案件的</a:t>
            </a:r>
            <a:r>
              <a:rPr lang="en-US" altLang="en-US" sz="2400" dirty="0">
                <a:latin typeface="微软雅黑" panose="020B0503020204020204" pitchFamily="34" charset="-122"/>
                <a:ea typeface="微软雅黑" panose="020B0503020204020204" pitchFamily="34" charset="-122"/>
              </a:rPr>
              <a:t>30%</a:t>
            </a:r>
            <a:r>
              <a:rPr lang="zh-CN" altLang="en-US" sz="2400" dirty="0" smtClean="0">
                <a:latin typeface="微软雅黑" panose="020B0503020204020204" pitchFamily="34" charset="-122"/>
                <a:ea typeface="微软雅黑" panose="020B0503020204020204" pitchFamily="34" charset="-122"/>
              </a:rPr>
              <a:t>。</a:t>
            </a:r>
            <a:endParaRPr lang="en-US" altLang="zh-CN" sz="2400" dirty="0" smtClean="0">
              <a:latin typeface="微软雅黑" panose="020B0503020204020204" pitchFamily="34" charset="-122"/>
              <a:ea typeface="微软雅黑" panose="020B0503020204020204" pitchFamily="34" charset="-122"/>
            </a:endParaRPr>
          </a:p>
          <a:p>
            <a:pPr>
              <a:lnSpc>
                <a:spcPct val="150000"/>
              </a:lnSpc>
              <a:spcBef>
                <a:spcPct val="20000"/>
              </a:spcBef>
              <a:buClr>
                <a:schemeClr val="hlink"/>
              </a:buClr>
              <a:buFont typeface="Wingdings" panose="05000000000000000000" pitchFamily="2" charset="2"/>
              <a:buChar char="l"/>
            </a:pPr>
            <a:r>
              <a:rPr lang="zh-CN" altLang="en-US" sz="2400" dirty="0" smtClean="0">
                <a:latin typeface="微软雅黑" panose="020B0503020204020204" pitchFamily="34" charset="-122"/>
                <a:ea typeface="微软雅黑" panose="020B0503020204020204" pitchFamily="34" charset="-122"/>
              </a:rPr>
              <a:t>不仅</a:t>
            </a:r>
            <a:r>
              <a:rPr lang="zh-CN" altLang="en-US" sz="2400" dirty="0">
                <a:latin typeface="微软雅黑" panose="020B0503020204020204" pitchFamily="34" charset="-122"/>
                <a:ea typeface="微软雅黑" panose="020B0503020204020204" pitchFamily="34" charset="-122"/>
              </a:rPr>
              <a:t>给国有资产造成巨大的损失，也严重扰乱了供电秩序，威胁到电网安全运行</a:t>
            </a:r>
            <a:r>
              <a:rPr lang="zh-CN" altLang="en-US" sz="2400" dirty="0"/>
              <a:t>。</a:t>
            </a:r>
          </a:p>
          <a:p>
            <a:pPr>
              <a:lnSpc>
                <a:spcPct val="150000"/>
              </a:lnSpc>
              <a:spcBef>
                <a:spcPct val="20000"/>
              </a:spcBef>
              <a:buClr>
                <a:schemeClr val="hlink"/>
              </a:buClr>
              <a:buFont typeface="Wingdings" panose="05000000000000000000" pitchFamily="2" charset="2"/>
              <a:buChar char="l"/>
            </a:pPr>
            <a:r>
              <a:rPr lang="zh-CN" altLang="en-US" sz="2400" dirty="0">
                <a:latin typeface="微软雅黑" panose="020B0503020204020204" pitchFamily="34" charset="-122"/>
                <a:ea typeface="微软雅黑" panose="020B0503020204020204" pitchFamily="34" charset="-122"/>
              </a:rPr>
              <a:t>如何通过监测数据自动识别偷漏电行为？</a:t>
            </a:r>
          </a:p>
        </p:txBody>
      </p:sp>
      <p:pic>
        <p:nvPicPr>
          <p:cNvPr id="22533" name="Picture 5"/>
          <p:cNvPicPr>
            <a:picLocks noChangeAspect="1" noChangeArrowheads="1"/>
          </p:cNvPicPr>
          <p:nvPr/>
        </p:nvPicPr>
        <p:blipFill>
          <a:blip r:embed="rId3"/>
          <a:srcRect/>
          <a:stretch>
            <a:fillRect/>
          </a:stretch>
        </p:blipFill>
        <p:spPr bwMode="auto">
          <a:xfrm>
            <a:off x="3976939" y="3573379"/>
            <a:ext cx="3685039" cy="2935454"/>
          </a:xfrm>
          <a:prstGeom prst="rect">
            <a:avLst/>
          </a:prstGeom>
          <a:noFill/>
          <a:ln w="9525">
            <a:noFill/>
            <a:miter lim="800000"/>
            <a:headEnd/>
            <a:tailEnd/>
          </a:ln>
          <a:effectLst>
            <a:prstShdw prst="shdw17" dist="17961" dir="2700000">
              <a:schemeClr val="accent1">
                <a:gamma/>
                <a:shade val="60000"/>
                <a:invGamma/>
              </a:schemeClr>
            </a:prstShdw>
          </a:effectLst>
        </p:spPr>
      </p:pic>
      <p:sp>
        <p:nvSpPr>
          <p:cNvPr id="18436" name="标题 3"/>
          <p:cNvSpPr>
            <a:spLocks noGrp="1"/>
          </p:cNvSpPr>
          <p:nvPr>
            <p:ph type="title"/>
          </p:nvPr>
        </p:nvSpPr>
        <p:spPr>
          <a:xfrm>
            <a:off x="1666876" y="153988"/>
            <a:ext cx="8316913" cy="431800"/>
          </a:xfrm>
        </p:spPr>
        <p:txBody>
          <a:bodyPr/>
          <a:lstStyle/>
          <a:p>
            <a:r>
              <a:rPr lang="zh-CN" altLang="en-US" dirty="0" smtClean="0"/>
              <a:t>案例背景</a:t>
            </a:r>
          </a:p>
        </p:txBody>
      </p:sp>
    </p:spTree>
    <p:extLst>
      <p:ext uri="{BB962C8B-B14F-4D97-AF65-F5344CB8AC3E}">
        <p14:creationId xmlns:p14="http://schemas.microsoft.com/office/powerpoint/2010/main" val="3262337856"/>
      </p:ext>
    </p:extLst>
  </p:cSld>
  <p:clrMapOvr>
    <a:masterClrMapping/>
  </p:clrMapOvr>
  <p:transition spd="slow"/>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3"/>
          <p:cNvSpPr>
            <a:spLocks noChangeArrowheads="1"/>
          </p:cNvSpPr>
          <p:nvPr/>
        </p:nvSpPr>
        <p:spPr bwMode="auto">
          <a:xfrm>
            <a:off x="1524001" y="189384"/>
            <a:ext cx="184731"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eaLnBrk="0" hangingPunct="0">
              <a:defRPr sz="900">
                <a:solidFill>
                  <a:srgbClr val="000000"/>
                </a:solidFill>
                <a:latin typeface="Arial" panose="020B0604020202020204" pitchFamily="34" charset="0"/>
                <a:ea typeface="宋体" panose="02010600030101010101" pitchFamily="2" charset="-122"/>
              </a:defRPr>
            </a:lvl1pPr>
            <a:lvl2pPr marL="742950" indent="-285750" eaLnBrk="0" hangingPunct="0">
              <a:defRPr sz="900">
                <a:solidFill>
                  <a:srgbClr val="000000"/>
                </a:solidFill>
                <a:latin typeface="Arial" panose="020B0604020202020204" pitchFamily="34" charset="0"/>
                <a:ea typeface="宋体" panose="02010600030101010101" pitchFamily="2" charset="-122"/>
              </a:defRPr>
            </a:lvl2pPr>
            <a:lvl3pPr marL="1143000" indent="-228600" eaLnBrk="0" hangingPunct="0">
              <a:defRPr sz="900">
                <a:solidFill>
                  <a:srgbClr val="000000"/>
                </a:solidFill>
                <a:latin typeface="Arial" panose="020B0604020202020204" pitchFamily="34" charset="0"/>
                <a:ea typeface="宋体" panose="02010600030101010101" pitchFamily="2" charset="-122"/>
              </a:defRPr>
            </a:lvl3pPr>
            <a:lvl4pPr marL="1600200" indent="-228600" eaLnBrk="0" hangingPunct="0">
              <a:defRPr sz="900">
                <a:solidFill>
                  <a:srgbClr val="000000"/>
                </a:solidFill>
                <a:latin typeface="Arial" panose="020B0604020202020204" pitchFamily="34" charset="0"/>
                <a:ea typeface="宋体" panose="02010600030101010101" pitchFamily="2" charset="-122"/>
              </a:defRPr>
            </a:lvl4pPr>
            <a:lvl5pPr marL="2057400" indent="-228600" eaLnBrk="0" hangingPunct="0">
              <a:defRPr sz="9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5604" name="Text Box 6"/>
          <p:cNvSpPr txBox="1">
            <a:spLocks noChangeArrowheads="1"/>
          </p:cNvSpPr>
          <p:nvPr/>
        </p:nvSpPr>
        <p:spPr bwMode="auto">
          <a:xfrm>
            <a:off x="1809750" y="1000125"/>
            <a:ext cx="8174038" cy="40626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0" tIns="0" rIns="0" bIns="0">
            <a:spAutoFit/>
          </a:bodyPr>
          <a:lstStyle>
            <a:lvl1pPr marL="342900" indent="-342900" eaLnBrk="0" hangingPunct="0">
              <a:defRPr sz="900">
                <a:solidFill>
                  <a:srgbClr val="000000"/>
                </a:solidFill>
                <a:latin typeface="Arial" panose="020B0604020202020204" pitchFamily="34" charset="0"/>
                <a:ea typeface="宋体" panose="02010600030101010101" pitchFamily="2" charset="-122"/>
              </a:defRPr>
            </a:lvl1pPr>
            <a:lvl2pPr marL="742950" indent="-285750" eaLnBrk="0" hangingPunct="0">
              <a:defRPr sz="900">
                <a:solidFill>
                  <a:srgbClr val="000000"/>
                </a:solidFill>
                <a:latin typeface="Arial" panose="020B0604020202020204" pitchFamily="34" charset="0"/>
                <a:ea typeface="宋体" panose="02010600030101010101" pitchFamily="2" charset="-122"/>
              </a:defRPr>
            </a:lvl2pPr>
            <a:lvl3pPr marL="1143000" indent="-228600" eaLnBrk="0" hangingPunct="0">
              <a:defRPr sz="900">
                <a:solidFill>
                  <a:srgbClr val="000000"/>
                </a:solidFill>
                <a:latin typeface="Arial" panose="020B0604020202020204" pitchFamily="34" charset="0"/>
                <a:ea typeface="宋体" panose="02010600030101010101" pitchFamily="2" charset="-122"/>
              </a:defRPr>
            </a:lvl3pPr>
            <a:lvl4pPr marL="1600200" indent="-228600" eaLnBrk="0" hangingPunct="0">
              <a:defRPr sz="900">
                <a:solidFill>
                  <a:srgbClr val="000000"/>
                </a:solidFill>
                <a:latin typeface="Arial" panose="020B0604020202020204" pitchFamily="34" charset="0"/>
                <a:ea typeface="宋体" panose="02010600030101010101" pitchFamily="2" charset="-122"/>
              </a:defRPr>
            </a:lvl4pPr>
            <a:lvl5pPr marL="2057400" indent="-228600" eaLnBrk="0" hangingPunct="0">
              <a:defRPr sz="9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9pPr>
          </a:lstStyle>
          <a:p>
            <a:pPr>
              <a:lnSpc>
                <a:spcPct val="150000"/>
              </a:lnSpc>
              <a:spcBef>
                <a:spcPct val="20000"/>
              </a:spcBef>
              <a:buClr>
                <a:schemeClr val="hlink"/>
              </a:buClr>
              <a:buFont typeface="Wingdings" panose="05000000000000000000" pitchFamily="2" charset="2"/>
              <a:buChar char="l"/>
            </a:pPr>
            <a:r>
              <a:rPr lang="zh-CN" altLang="en-US" sz="2000" dirty="0">
                <a:latin typeface="微软雅黑" panose="020B0503020204020204" pitchFamily="34" charset="-122"/>
                <a:ea typeface="微软雅黑" panose="020B0503020204020204" pitchFamily="34" charset="-122"/>
              </a:rPr>
              <a:t>传统的用电检查及反偷查漏工作主要依靠突击检查的手段来打击窃电行为，存在先天性的缺陷和不足</a:t>
            </a:r>
            <a:r>
              <a:rPr lang="zh-CN" altLang="en-US" sz="2000" dirty="0" smtClean="0">
                <a:latin typeface="微软雅黑" panose="020B0503020204020204" pitchFamily="34" charset="-122"/>
                <a:ea typeface="微软雅黑" panose="020B0503020204020204" pitchFamily="34" charset="-122"/>
              </a:rPr>
              <a:t>：</a:t>
            </a:r>
            <a:endParaRPr lang="en-US" altLang="zh-CN" sz="2000" dirty="0" smtClean="0">
              <a:latin typeface="微软雅黑" panose="020B0503020204020204" pitchFamily="34" charset="-122"/>
              <a:ea typeface="微软雅黑" panose="020B0503020204020204" pitchFamily="34" charset="-122"/>
            </a:endParaRPr>
          </a:p>
          <a:p>
            <a:pPr>
              <a:lnSpc>
                <a:spcPct val="150000"/>
              </a:lnSpc>
              <a:spcBef>
                <a:spcPct val="20000"/>
              </a:spcBef>
              <a:buClr>
                <a:schemeClr val="hlink"/>
              </a:buClr>
              <a:buFont typeface="Wingdings" panose="05000000000000000000" pitchFamily="2" charset="2"/>
              <a:buChar char="l"/>
            </a:pPr>
            <a:endParaRPr lang="en-US" altLang="zh-CN" sz="2000" dirty="0">
              <a:latin typeface="微软雅黑" panose="020B0503020204020204" pitchFamily="34" charset="-122"/>
              <a:ea typeface="微软雅黑" panose="020B0503020204020204" pitchFamily="34" charset="-122"/>
            </a:endParaRPr>
          </a:p>
          <a:p>
            <a:pPr>
              <a:lnSpc>
                <a:spcPct val="150000"/>
              </a:lnSpc>
              <a:spcBef>
                <a:spcPct val="20000"/>
              </a:spcBef>
              <a:buClr>
                <a:schemeClr val="hlink"/>
              </a:buClr>
              <a:buFont typeface="Wingdings" panose="05000000000000000000" pitchFamily="2" charset="2"/>
              <a:buChar char="l"/>
            </a:pPr>
            <a:endParaRPr lang="en-US" altLang="zh-CN" sz="2000" dirty="0" smtClean="0">
              <a:latin typeface="微软雅黑" panose="020B0503020204020204" pitchFamily="34" charset="-122"/>
              <a:ea typeface="微软雅黑" panose="020B0503020204020204" pitchFamily="34" charset="-122"/>
            </a:endParaRPr>
          </a:p>
          <a:p>
            <a:pPr>
              <a:lnSpc>
                <a:spcPct val="150000"/>
              </a:lnSpc>
              <a:spcBef>
                <a:spcPct val="20000"/>
              </a:spcBef>
              <a:buClr>
                <a:schemeClr val="hlink"/>
              </a:buClr>
              <a:buFont typeface="Wingdings" panose="05000000000000000000" pitchFamily="2" charset="2"/>
              <a:buChar char="l"/>
            </a:pPr>
            <a:endParaRPr lang="en-US" altLang="zh-CN" sz="2000" dirty="0">
              <a:latin typeface="微软雅黑" panose="020B0503020204020204" pitchFamily="34" charset="-122"/>
              <a:ea typeface="微软雅黑" panose="020B0503020204020204" pitchFamily="34" charset="-122"/>
            </a:endParaRPr>
          </a:p>
          <a:p>
            <a:pPr>
              <a:lnSpc>
                <a:spcPct val="150000"/>
              </a:lnSpc>
              <a:spcBef>
                <a:spcPct val="20000"/>
              </a:spcBef>
              <a:buClr>
                <a:schemeClr val="hlink"/>
              </a:buClr>
              <a:buFont typeface="Wingdings" panose="05000000000000000000" pitchFamily="2" charset="2"/>
              <a:buChar char="l"/>
            </a:pPr>
            <a:endParaRPr lang="en-US" altLang="zh-CN" sz="2000" dirty="0" smtClean="0">
              <a:latin typeface="微软雅黑" panose="020B0503020204020204" pitchFamily="34" charset="-122"/>
              <a:ea typeface="微软雅黑" panose="020B0503020204020204" pitchFamily="34" charset="-122"/>
            </a:endParaRPr>
          </a:p>
          <a:p>
            <a:pPr>
              <a:lnSpc>
                <a:spcPct val="150000"/>
              </a:lnSpc>
              <a:spcBef>
                <a:spcPct val="20000"/>
              </a:spcBef>
              <a:buClr>
                <a:schemeClr val="hlink"/>
              </a:buClr>
              <a:buFont typeface="Wingdings" panose="05000000000000000000" pitchFamily="2" charset="2"/>
              <a:buChar char="l"/>
            </a:pPr>
            <a:r>
              <a:rPr lang="zh-CN" altLang="en-US" sz="2000" dirty="0" smtClean="0">
                <a:latin typeface="微软雅黑" panose="020B0503020204020204" pitchFamily="34" charset="-122"/>
                <a:ea typeface="微软雅黑" panose="020B0503020204020204" pitchFamily="34" charset="-122"/>
              </a:rPr>
              <a:t>需要高效自动的判别方法</a:t>
            </a:r>
            <a:endParaRPr lang="en-US" altLang="zh-CN" sz="2000" dirty="0" smtClean="0">
              <a:latin typeface="微软雅黑" panose="020B0503020204020204" pitchFamily="34" charset="-122"/>
              <a:ea typeface="微软雅黑" panose="020B0503020204020204" pitchFamily="34" charset="-122"/>
            </a:endParaRPr>
          </a:p>
          <a:p>
            <a:pPr marL="0" indent="0">
              <a:lnSpc>
                <a:spcPct val="150000"/>
              </a:lnSpc>
              <a:spcBef>
                <a:spcPct val="20000"/>
              </a:spcBef>
              <a:buClr>
                <a:schemeClr val="hlink"/>
              </a:buClr>
            </a:pPr>
            <a:r>
              <a:rPr lang="zh-CN" altLang="en-US" sz="2000" dirty="0" smtClean="0">
                <a:latin typeface="微软雅黑" panose="020B0503020204020204" pitchFamily="34" charset="-122"/>
                <a:ea typeface="微软雅黑" panose="020B0503020204020204" pitchFamily="34" charset="-122"/>
              </a:rPr>
              <a:t> </a:t>
            </a:r>
            <a:endParaRPr lang="zh-CN" altLang="en-US" sz="2000" dirty="0">
              <a:latin typeface="微软雅黑" panose="020B0503020204020204" pitchFamily="34" charset="-122"/>
              <a:ea typeface="微软雅黑" panose="020B0503020204020204" pitchFamily="34" charset="-122"/>
            </a:endParaRPr>
          </a:p>
        </p:txBody>
      </p:sp>
      <p:sp>
        <p:nvSpPr>
          <p:cNvPr id="6" name="圆角矩形 5"/>
          <p:cNvSpPr/>
          <p:nvPr/>
        </p:nvSpPr>
        <p:spPr>
          <a:xfrm>
            <a:off x="4749801" y="2143125"/>
            <a:ext cx="2619375" cy="1785938"/>
          </a:xfrm>
          <a:prstGeom prst="roundRect">
            <a:avLst>
              <a:gd name="adj" fmla="val 5173"/>
            </a:avLst>
          </a:prstGeom>
          <a:solidFill>
            <a:srgbClr val="00B0F0"/>
          </a:solidFill>
          <a:ln w="3175">
            <a:solidFill>
              <a:srgbClr val="373737"/>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zh-CN" altLang="en-US" sz="1600" dirty="0">
                <a:solidFill>
                  <a:schemeClr val="tx1"/>
                </a:solidFill>
                <a:latin typeface="Arial" charset="0"/>
                <a:ea typeface="微软雅黑" pitchFamily="34" charset="-122"/>
              </a:rPr>
              <a:t>二是没有针对性，在进行用电检查时，按既定计划先后到现场进行，面对几万专变用户不能及时发现计量故障及窃电行为。</a:t>
            </a:r>
          </a:p>
        </p:txBody>
      </p:sp>
      <p:sp>
        <p:nvSpPr>
          <p:cNvPr id="7" name="圆角矩形 6"/>
          <p:cNvSpPr/>
          <p:nvPr/>
        </p:nvSpPr>
        <p:spPr>
          <a:xfrm>
            <a:off x="1992314" y="2143125"/>
            <a:ext cx="2611437" cy="1785938"/>
          </a:xfrm>
          <a:prstGeom prst="roundRect">
            <a:avLst>
              <a:gd name="adj" fmla="val 5173"/>
            </a:avLst>
          </a:prstGeom>
          <a:solidFill>
            <a:srgbClr val="FFFF00"/>
          </a:solidFill>
          <a:ln w="3175">
            <a:solidFill>
              <a:srgbClr val="373737"/>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zh-CN" altLang="en-US" sz="1600" dirty="0">
                <a:solidFill>
                  <a:schemeClr val="tx1"/>
                </a:solidFill>
                <a:latin typeface="Arial" charset="0"/>
                <a:ea typeface="微软雅黑" pitchFamily="34" charset="-122"/>
              </a:rPr>
              <a:t>一是由于用电检查工作是按计划开展的，有一定的周期性。在两次检查之间客户存在的安全用电隐患、计量装置故障及窃电行为等不容易发现。</a:t>
            </a:r>
          </a:p>
        </p:txBody>
      </p:sp>
      <p:sp>
        <p:nvSpPr>
          <p:cNvPr id="8" name="圆角矩形 7"/>
          <p:cNvSpPr/>
          <p:nvPr/>
        </p:nvSpPr>
        <p:spPr>
          <a:xfrm>
            <a:off x="7508876" y="2143125"/>
            <a:ext cx="2619375" cy="1785938"/>
          </a:xfrm>
          <a:prstGeom prst="roundRect">
            <a:avLst>
              <a:gd name="adj" fmla="val 5173"/>
            </a:avLst>
          </a:prstGeom>
          <a:solidFill>
            <a:srgbClr val="FFC000"/>
          </a:solidFill>
          <a:ln w="3175">
            <a:solidFill>
              <a:srgbClr val="373737"/>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zh-CN" altLang="en-US" sz="1600">
                <a:solidFill>
                  <a:schemeClr val="tx1"/>
                </a:solidFill>
                <a:latin typeface="Arial" charset="0"/>
                <a:ea typeface="微软雅黑" pitchFamily="34" charset="-122"/>
              </a:rPr>
              <a:t>三是用电检查人员在开展工作时，缺乏客户负荷情况和用电情况的信息。现场检查掌握的也只是客户当时的情况。如果客户存在不定期的窃电行为，将难以发现。</a:t>
            </a:r>
          </a:p>
        </p:txBody>
      </p:sp>
      <p:sp>
        <p:nvSpPr>
          <p:cNvPr id="19463" name="标题 3"/>
          <p:cNvSpPr>
            <a:spLocks noGrp="1"/>
          </p:cNvSpPr>
          <p:nvPr>
            <p:ph type="title"/>
          </p:nvPr>
        </p:nvSpPr>
        <p:spPr>
          <a:xfrm>
            <a:off x="1666876" y="153988"/>
            <a:ext cx="8316913" cy="431800"/>
          </a:xfrm>
        </p:spPr>
        <p:txBody>
          <a:bodyPr/>
          <a:lstStyle/>
          <a:p>
            <a:r>
              <a:rPr lang="zh-CN" altLang="en-US" smtClean="0"/>
              <a:t>传统方法存在的缺陷</a:t>
            </a:r>
          </a:p>
        </p:txBody>
      </p:sp>
    </p:spTree>
    <p:extLst>
      <p:ext uri="{BB962C8B-B14F-4D97-AF65-F5344CB8AC3E}">
        <p14:creationId xmlns:p14="http://schemas.microsoft.com/office/powerpoint/2010/main" val="3784399938"/>
      </p:ext>
    </p:extLst>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3"/>
          <p:cNvSpPr>
            <a:spLocks noChangeArrowheads="1"/>
          </p:cNvSpPr>
          <p:nvPr/>
        </p:nvSpPr>
        <p:spPr bwMode="auto">
          <a:xfrm>
            <a:off x="1524001" y="189384"/>
            <a:ext cx="184731"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eaLnBrk="0" hangingPunct="0">
              <a:defRPr sz="900">
                <a:solidFill>
                  <a:srgbClr val="000000"/>
                </a:solidFill>
                <a:latin typeface="Arial" panose="020B0604020202020204" pitchFamily="34" charset="0"/>
                <a:ea typeface="宋体" panose="02010600030101010101" pitchFamily="2" charset="-122"/>
              </a:defRPr>
            </a:lvl1pPr>
            <a:lvl2pPr marL="742950" indent="-285750" eaLnBrk="0" hangingPunct="0">
              <a:defRPr sz="900">
                <a:solidFill>
                  <a:srgbClr val="000000"/>
                </a:solidFill>
                <a:latin typeface="Arial" panose="020B0604020202020204" pitchFamily="34" charset="0"/>
                <a:ea typeface="宋体" panose="02010600030101010101" pitchFamily="2" charset="-122"/>
              </a:defRPr>
            </a:lvl2pPr>
            <a:lvl3pPr marL="1143000" indent="-228600" eaLnBrk="0" hangingPunct="0">
              <a:defRPr sz="900">
                <a:solidFill>
                  <a:srgbClr val="000000"/>
                </a:solidFill>
                <a:latin typeface="Arial" panose="020B0604020202020204" pitchFamily="34" charset="0"/>
                <a:ea typeface="宋体" panose="02010600030101010101" pitchFamily="2" charset="-122"/>
              </a:defRPr>
            </a:lvl3pPr>
            <a:lvl4pPr marL="1600200" indent="-228600" eaLnBrk="0" hangingPunct="0">
              <a:defRPr sz="900">
                <a:solidFill>
                  <a:srgbClr val="000000"/>
                </a:solidFill>
                <a:latin typeface="Arial" panose="020B0604020202020204" pitchFamily="34" charset="0"/>
                <a:ea typeface="宋体" panose="02010600030101010101" pitchFamily="2" charset="-122"/>
              </a:defRPr>
            </a:lvl4pPr>
            <a:lvl5pPr marL="2057400" indent="-228600" eaLnBrk="0" hangingPunct="0">
              <a:defRPr sz="9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0483" name="Text Box 6"/>
          <p:cNvSpPr txBox="1">
            <a:spLocks noChangeArrowheads="1"/>
          </p:cNvSpPr>
          <p:nvPr/>
        </p:nvSpPr>
        <p:spPr bwMode="auto">
          <a:xfrm>
            <a:off x="1809751" y="1000126"/>
            <a:ext cx="8429625" cy="150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0" tIns="0" rIns="0" bIns="0">
            <a:spAutoFit/>
          </a:bodyPr>
          <a:lstStyle>
            <a:lvl1pPr marL="342900" indent="-342900" eaLnBrk="0" hangingPunct="0">
              <a:defRPr sz="900">
                <a:solidFill>
                  <a:srgbClr val="000000"/>
                </a:solidFill>
                <a:latin typeface="Arial" panose="020B0604020202020204" pitchFamily="34" charset="0"/>
                <a:ea typeface="宋体" panose="02010600030101010101" pitchFamily="2" charset="-122"/>
              </a:defRPr>
            </a:lvl1pPr>
            <a:lvl2pPr marL="742950" indent="-285750" eaLnBrk="0" hangingPunct="0">
              <a:defRPr sz="900">
                <a:solidFill>
                  <a:srgbClr val="000000"/>
                </a:solidFill>
                <a:latin typeface="Arial" panose="020B0604020202020204" pitchFamily="34" charset="0"/>
                <a:ea typeface="宋体" panose="02010600030101010101" pitchFamily="2" charset="-122"/>
              </a:defRPr>
            </a:lvl2pPr>
            <a:lvl3pPr marL="1143000" indent="-228600" eaLnBrk="0" hangingPunct="0">
              <a:defRPr sz="900">
                <a:solidFill>
                  <a:srgbClr val="000000"/>
                </a:solidFill>
                <a:latin typeface="Arial" panose="020B0604020202020204" pitchFamily="34" charset="0"/>
                <a:ea typeface="宋体" panose="02010600030101010101" pitchFamily="2" charset="-122"/>
              </a:defRPr>
            </a:lvl3pPr>
            <a:lvl4pPr marL="1600200" indent="-228600" eaLnBrk="0" hangingPunct="0">
              <a:defRPr sz="900">
                <a:solidFill>
                  <a:srgbClr val="000000"/>
                </a:solidFill>
                <a:latin typeface="Arial" panose="020B0604020202020204" pitchFamily="34" charset="0"/>
                <a:ea typeface="宋体" panose="02010600030101010101" pitchFamily="2" charset="-122"/>
              </a:defRPr>
            </a:lvl4pPr>
            <a:lvl5pPr marL="2057400" indent="-228600" eaLnBrk="0" hangingPunct="0">
              <a:defRPr sz="9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9pPr>
          </a:lstStyle>
          <a:p>
            <a:pPr>
              <a:lnSpc>
                <a:spcPct val="150000"/>
              </a:lnSpc>
              <a:spcBef>
                <a:spcPct val="20000"/>
              </a:spcBef>
              <a:buClr>
                <a:schemeClr val="hlink"/>
              </a:buClr>
              <a:buFont typeface="Wingdings" panose="05000000000000000000" pitchFamily="2" charset="2"/>
              <a:buChar char="l"/>
            </a:pPr>
            <a:r>
              <a:rPr lang="zh-CN" altLang="en-US" sz="2000">
                <a:latin typeface="微软雅黑" panose="020B0503020204020204" pitchFamily="34" charset="-122"/>
                <a:ea typeface="微软雅黑" panose="020B0503020204020204" pitchFamily="34" charset="-122"/>
              </a:rPr>
              <a:t>实时负荷数据</a:t>
            </a:r>
            <a:endParaRPr lang="en-US" altLang="zh-CN" sz="2000">
              <a:latin typeface="微软雅黑" panose="020B0503020204020204" pitchFamily="34" charset="-122"/>
              <a:ea typeface="微软雅黑" panose="020B0503020204020204" pitchFamily="34" charset="-122"/>
            </a:endParaRPr>
          </a:p>
          <a:p>
            <a:pPr>
              <a:lnSpc>
                <a:spcPct val="150000"/>
              </a:lnSpc>
              <a:spcBef>
                <a:spcPct val="20000"/>
              </a:spcBef>
              <a:buClr>
                <a:schemeClr val="hlink"/>
              </a:buClr>
              <a:buFont typeface="Wingdings" panose="05000000000000000000" pitchFamily="2" charset="2"/>
              <a:buChar char="l"/>
            </a:pPr>
            <a:r>
              <a:rPr lang="zh-CN" altLang="en-US" sz="2000">
                <a:latin typeface="微软雅黑" panose="020B0503020204020204" pitchFamily="34" charset="-122"/>
                <a:ea typeface="微软雅黑" panose="020B0503020204020204" pitchFamily="34" charset="-122"/>
              </a:rPr>
              <a:t>终端报警数据</a:t>
            </a:r>
            <a:endParaRPr lang="en-US" altLang="zh-CN" sz="2000">
              <a:latin typeface="微软雅黑" panose="020B0503020204020204" pitchFamily="34" charset="-122"/>
              <a:ea typeface="微软雅黑" panose="020B0503020204020204" pitchFamily="34" charset="-122"/>
            </a:endParaRPr>
          </a:p>
          <a:p>
            <a:pPr>
              <a:lnSpc>
                <a:spcPct val="150000"/>
              </a:lnSpc>
              <a:spcBef>
                <a:spcPct val="20000"/>
              </a:spcBef>
              <a:buClr>
                <a:schemeClr val="hlink"/>
              </a:buClr>
              <a:buFont typeface="Wingdings" panose="05000000000000000000" pitchFamily="2" charset="2"/>
              <a:buChar char="l"/>
            </a:pPr>
            <a:r>
              <a:rPr lang="zh-CN" altLang="en-US" sz="2000">
                <a:latin typeface="微软雅黑" panose="020B0503020204020204" pitchFamily="34" charset="-122"/>
                <a:ea typeface="微软雅黑" panose="020B0503020204020204" pitchFamily="34" charset="-122"/>
              </a:rPr>
              <a:t>用户违约、窃电处理通知书</a:t>
            </a:r>
          </a:p>
        </p:txBody>
      </p:sp>
      <p:sp>
        <p:nvSpPr>
          <p:cNvPr id="20484" name="标题 3"/>
          <p:cNvSpPr>
            <a:spLocks noGrp="1"/>
          </p:cNvSpPr>
          <p:nvPr>
            <p:ph type="title"/>
          </p:nvPr>
        </p:nvSpPr>
        <p:spPr>
          <a:xfrm>
            <a:off x="1666876" y="153988"/>
            <a:ext cx="8316913" cy="431800"/>
          </a:xfrm>
        </p:spPr>
        <p:txBody>
          <a:bodyPr/>
          <a:lstStyle/>
          <a:p>
            <a:r>
              <a:rPr lang="zh-CN" altLang="en-US" smtClean="0"/>
              <a:t>原始数据情况</a:t>
            </a:r>
          </a:p>
        </p:txBody>
      </p:sp>
      <p:pic>
        <p:nvPicPr>
          <p:cNvPr id="20485" name="Picture 5" descr="D:\03-TipDM\05-个人\C-曹晶\反漏窃电智能分析系统最终资料\布展彩图\城市数据采集演示图.jpg"/>
          <p:cNvPicPr>
            <a:picLocks noChangeAspect="1" noChangeArrowheads="1"/>
          </p:cNvPicPr>
          <p:nvPr/>
        </p:nvPicPr>
        <p:blipFill>
          <a:blip r:embed="rId3">
            <a:extLst>
              <a:ext uri="{28A0092B-C50C-407E-A947-70E740481C1C}">
                <a14:useLocalDpi xmlns:a14="http://schemas.microsoft.com/office/drawing/2010/main" val="0"/>
              </a:ext>
            </a:extLst>
          </a:blip>
          <a:srcRect l="10217" t="20750" r="8261" b="14000"/>
          <a:stretch>
            <a:fillRect/>
          </a:stretch>
        </p:blipFill>
        <p:spPr bwMode="auto">
          <a:xfrm>
            <a:off x="1524000" y="692150"/>
            <a:ext cx="9144000" cy="6165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0745087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6" presetClass="emph" presetSubtype="0" fill="hold" nodeType="clickEffect">
                                  <p:stCondLst>
                                    <p:cond delay="0"/>
                                  </p:stCondLst>
                                  <p:childTnLst>
                                    <p:animScale>
                                      <p:cBhvr>
                                        <p:cTn id="6" dur="500" fill="hold"/>
                                        <p:tgtEl>
                                          <p:spTgt spid="20485"/>
                                        </p:tgtEl>
                                      </p:cBhvr>
                                      <p:by x="50000" y="50000"/>
                                    </p:animScale>
                                  </p:childTnLst>
                                </p:cTn>
                              </p:par>
                            </p:childTnLst>
                          </p:cTn>
                        </p:par>
                        <p:par>
                          <p:cTn id="7" fill="hold" nodeType="afterGroup">
                            <p:stCondLst>
                              <p:cond delay="500"/>
                            </p:stCondLst>
                            <p:childTnLst>
                              <p:par>
                                <p:cTn id="8" presetID="49" presetClass="path" presetSubtype="0" accel="50000" decel="50000" fill="hold" nodeType="afterEffect">
                                  <p:stCondLst>
                                    <p:cond delay="0"/>
                                  </p:stCondLst>
                                  <p:childTnLst>
                                    <p:animMotion origin="layout" path="M 0 0  L 0.25 0.33333  E" pathEditMode="relative" ptsTypes="">
                                      <p:cBhvr>
                                        <p:cTn id="9" dur="500" fill="hold"/>
                                        <p:tgtEl>
                                          <p:spTgt spid="20485"/>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66875" y="1989139"/>
            <a:ext cx="8858250" cy="401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07" name="Rectangle 3"/>
          <p:cNvSpPr>
            <a:spLocks noChangeArrowheads="1"/>
          </p:cNvSpPr>
          <p:nvPr/>
        </p:nvSpPr>
        <p:spPr bwMode="auto">
          <a:xfrm>
            <a:off x="1524001" y="189384"/>
            <a:ext cx="184731"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eaLnBrk="0" hangingPunct="0">
              <a:defRPr sz="900">
                <a:solidFill>
                  <a:srgbClr val="000000"/>
                </a:solidFill>
                <a:latin typeface="Arial" panose="020B0604020202020204" pitchFamily="34" charset="0"/>
                <a:ea typeface="宋体" panose="02010600030101010101" pitchFamily="2" charset="-122"/>
              </a:defRPr>
            </a:lvl1pPr>
            <a:lvl2pPr marL="742950" indent="-285750" eaLnBrk="0" hangingPunct="0">
              <a:defRPr sz="900">
                <a:solidFill>
                  <a:srgbClr val="000000"/>
                </a:solidFill>
                <a:latin typeface="Arial" panose="020B0604020202020204" pitchFamily="34" charset="0"/>
                <a:ea typeface="宋体" panose="02010600030101010101" pitchFamily="2" charset="-122"/>
              </a:defRPr>
            </a:lvl2pPr>
            <a:lvl3pPr marL="1143000" indent="-228600" eaLnBrk="0" hangingPunct="0">
              <a:defRPr sz="900">
                <a:solidFill>
                  <a:srgbClr val="000000"/>
                </a:solidFill>
                <a:latin typeface="Arial" panose="020B0604020202020204" pitchFamily="34" charset="0"/>
                <a:ea typeface="宋体" panose="02010600030101010101" pitchFamily="2" charset="-122"/>
              </a:defRPr>
            </a:lvl3pPr>
            <a:lvl4pPr marL="1600200" indent="-228600" eaLnBrk="0" hangingPunct="0">
              <a:defRPr sz="900">
                <a:solidFill>
                  <a:srgbClr val="000000"/>
                </a:solidFill>
                <a:latin typeface="Arial" panose="020B0604020202020204" pitchFamily="34" charset="0"/>
                <a:ea typeface="宋体" panose="02010600030101010101" pitchFamily="2" charset="-122"/>
              </a:defRPr>
            </a:lvl4pPr>
            <a:lvl5pPr marL="2057400" indent="-228600" eaLnBrk="0" hangingPunct="0">
              <a:defRPr sz="9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1508" name="标题 3"/>
          <p:cNvSpPr>
            <a:spLocks noGrp="1"/>
          </p:cNvSpPr>
          <p:nvPr>
            <p:ph type="title"/>
          </p:nvPr>
        </p:nvSpPr>
        <p:spPr>
          <a:xfrm>
            <a:off x="1666876" y="153988"/>
            <a:ext cx="8316913" cy="431800"/>
          </a:xfrm>
        </p:spPr>
        <p:txBody>
          <a:bodyPr/>
          <a:lstStyle/>
          <a:p>
            <a:r>
              <a:rPr lang="zh-CN" altLang="en-US" smtClean="0"/>
              <a:t>原始数据情况</a:t>
            </a:r>
          </a:p>
        </p:txBody>
      </p:sp>
      <p:sp>
        <p:nvSpPr>
          <p:cNvPr id="21509" name="Text Box 6"/>
          <p:cNvSpPr txBox="1">
            <a:spLocks noChangeArrowheads="1"/>
          </p:cNvSpPr>
          <p:nvPr/>
        </p:nvSpPr>
        <p:spPr bwMode="auto">
          <a:xfrm>
            <a:off x="1708732" y="1212682"/>
            <a:ext cx="877553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lIns="0" tIns="0" rIns="0" bIns="0">
            <a:spAutoFit/>
          </a:bodyPr>
          <a:lstStyle>
            <a:lvl1pPr marL="342900" indent="-342900" eaLnBrk="0" hangingPunct="0">
              <a:defRPr sz="900">
                <a:solidFill>
                  <a:srgbClr val="000000"/>
                </a:solidFill>
                <a:latin typeface="Arial" panose="020B0604020202020204" pitchFamily="34" charset="0"/>
                <a:ea typeface="宋体" panose="02010600030101010101" pitchFamily="2" charset="-122"/>
              </a:defRPr>
            </a:lvl1pPr>
            <a:lvl2pPr marL="742950" indent="-285750" eaLnBrk="0" hangingPunct="0">
              <a:defRPr sz="900">
                <a:solidFill>
                  <a:srgbClr val="000000"/>
                </a:solidFill>
                <a:latin typeface="Arial" panose="020B0604020202020204" pitchFamily="34" charset="0"/>
                <a:ea typeface="宋体" panose="02010600030101010101" pitchFamily="2" charset="-122"/>
              </a:defRPr>
            </a:lvl2pPr>
            <a:lvl3pPr marL="1143000" indent="-228600" eaLnBrk="0" hangingPunct="0">
              <a:defRPr sz="900">
                <a:solidFill>
                  <a:srgbClr val="000000"/>
                </a:solidFill>
                <a:latin typeface="Arial" panose="020B0604020202020204" pitchFamily="34" charset="0"/>
                <a:ea typeface="宋体" panose="02010600030101010101" pitchFamily="2" charset="-122"/>
              </a:defRPr>
            </a:lvl3pPr>
            <a:lvl4pPr marL="1600200" indent="-228600" eaLnBrk="0" hangingPunct="0">
              <a:defRPr sz="900">
                <a:solidFill>
                  <a:srgbClr val="000000"/>
                </a:solidFill>
                <a:latin typeface="Arial" panose="020B0604020202020204" pitchFamily="34" charset="0"/>
                <a:ea typeface="宋体" panose="02010600030101010101" pitchFamily="2" charset="-122"/>
              </a:defRPr>
            </a:lvl4pPr>
            <a:lvl5pPr marL="2057400" indent="-228600" eaLnBrk="0" hangingPunct="0">
              <a:defRPr sz="9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9pPr>
          </a:lstStyle>
          <a:p>
            <a:pPr>
              <a:lnSpc>
                <a:spcPct val="150000"/>
              </a:lnSpc>
              <a:spcBef>
                <a:spcPct val="20000"/>
              </a:spcBef>
              <a:buClr>
                <a:schemeClr val="hlink"/>
              </a:buClr>
              <a:buFont typeface="Wingdings" panose="05000000000000000000" pitchFamily="2" charset="2"/>
              <a:buChar char="l"/>
            </a:pPr>
            <a:r>
              <a:rPr lang="zh-CN" altLang="en-US" sz="2000" dirty="0">
                <a:latin typeface="微软雅黑" panose="020B0503020204020204" pitchFamily="34" charset="-122"/>
                <a:ea typeface="微软雅黑" panose="020B0503020204020204" pitchFamily="34" charset="-122"/>
              </a:rPr>
              <a:t>用电负荷数据，采集时间间隔为</a:t>
            </a:r>
            <a:r>
              <a:rPr lang="en-US" altLang="en-US" sz="2000" dirty="0">
                <a:latin typeface="微软雅黑" panose="020B0503020204020204" pitchFamily="34" charset="-122"/>
                <a:ea typeface="微软雅黑" panose="020B0503020204020204" pitchFamily="34" charset="-122"/>
              </a:rPr>
              <a:t>15</a:t>
            </a:r>
            <a:r>
              <a:rPr lang="zh-CN" altLang="en-US" sz="2000" dirty="0">
                <a:latin typeface="微软雅黑" panose="020B0503020204020204" pitchFamily="34" charset="-122"/>
                <a:ea typeface="微软雅黑" panose="020B0503020204020204" pitchFamily="34" charset="-122"/>
              </a:rPr>
              <a:t>分钟，可进一步计算该大用户的用电量。</a:t>
            </a:r>
          </a:p>
        </p:txBody>
      </p:sp>
      <p:graphicFrame>
        <p:nvGraphicFramePr>
          <p:cNvPr id="8" name="图表 7"/>
          <p:cNvGraphicFramePr>
            <a:graphicFrameLocks/>
          </p:cNvGraphicFramePr>
          <p:nvPr/>
        </p:nvGraphicFramePr>
        <p:xfrm>
          <a:off x="3503712" y="2267446"/>
          <a:ext cx="6019800" cy="3452813"/>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40386091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p:bldAsOne/>
      </p:bldGraphic>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3"/>
          <p:cNvSpPr>
            <a:spLocks noChangeArrowheads="1"/>
          </p:cNvSpPr>
          <p:nvPr/>
        </p:nvSpPr>
        <p:spPr bwMode="auto">
          <a:xfrm>
            <a:off x="1524001" y="189384"/>
            <a:ext cx="184731"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eaLnBrk="0" hangingPunct="0">
              <a:defRPr sz="900">
                <a:solidFill>
                  <a:srgbClr val="000000"/>
                </a:solidFill>
                <a:latin typeface="Arial" panose="020B0604020202020204" pitchFamily="34" charset="0"/>
                <a:ea typeface="宋体" panose="02010600030101010101" pitchFamily="2" charset="-122"/>
              </a:defRPr>
            </a:lvl1pPr>
            <a:lvl2pPr marL="742950" indent="-285750" eaLnBrk="0" hangingPunct="0">
              <a:defRPr sz="900">
                <a:solidFill>
                  <a:srgbClr val="000000"/>
                </a:solidFill>
                <a:latin typeface="Arial" panose="020B0604020202020204" pitchFamily="34" charset="0"/>
                <a:ea typeface="宋体" panose="02010600030101010101" pitchFamily="2" charset="-122"/>
              </a:defRPr>
            </a:lvl2pPr>
            <a:lvl3pPr marL="1143000" indent="-228600" eaLnBrk="0" hangingPunct="0">
              <a:defRPr sz="900">
                <a:solidFill>
                  <a:srgbClr val="000000"/>
                </a:solidFill>
                <a:latin typeface="Arial" panose="020B0604020202020204" pitchFamily="34" charset="0"/>
                <a:ea typeface="宋体" panose="02010600030101010101" pitchFamily="2" charset="-122"/>
              </a:defRPr>
            </a:lvl3pPr>
            <a:lvl4pPr marL="1600200" indent="-228600" eaLnBrk="0" hangingPunct="0">
              <a:defRPr sz="900">
                <a:solidFill>
                  <a:srgbClr val="000000"/>
                </a:solidFill>
                <a:latin typeface="Arial" panose="020B0604020202020204" pitchFamily="34" charset="0"/>
                <a:ea typeface="宋体" panose="02010600030101010101" pitchFamily="2" charset="-122"/>
              </a:defRPr>
            </a:lvl4pPr>
            <a:lvl5pPr marL="2057400" indent="-228600" eaLnBrk="0" hangingPunct="0">
              <a:defRPr sz="9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531" name="标题 3"/>
          <p:cNvSpPr>
            <a:spLocks noGrp="1"/>
          </p:cNvSpPr>
          <p:nvPr>
            <p:ph type="title"/>
          </p:nvPr>
        </p:nvSpPr>
        <p:spPr>
          <a:xfrm>
            <a:off x="1666876" y="153988"/>
            <a:ext cx="8316913" cy="431800"/>
          </a:xfrm>
        </p:spPr>
        <p:txBody>
          <a:bodyPr/>
          <a:lstStyle/>
          <a:p>
            <a:r>
              <a:rPr lang="zh-CN" altLang="en-US" smtClean="0"/>
              <a:t>原始数据情况</a:t>
            </a:r>
          </a:p>
        </p:txBody>
      </p:sp>
      <p:sp>
        <p:nvSpPr>
          <p:cNvPr id="22532" name="Text Box 6"/>
          <p:cNvSpPr txBox="1">
            <a:spLocks noChangeArrowheads="1"/>
          </p:cNvSpPr>
          <p:nvPr/>
        </p:nvSpPr>
        <p:spPr bwMode="auto">
          <a:xfrm>
            <a:off x="1809751" y="1000125"/>
            <a:ext cx="860959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lIns="0" tIns="0" rIns="0" bIns="0">
            <a:spAutoFit/>
          </a:bodyPr>
          <a:lstStyle>
            <a:lvl1pPr marL="342900" indent="-342900" eaLnBrk="0" hangingPunct="0">
              <a:defRPr sz="900">
                <a:solidFill>
                  <a:srgbClr val="000000"/>
                </a:solidFill>
                <a:latin typeface="Arial" panose="020B0604020202020204" pitchFamily="34" charset="0"/>
                <a:ea typeface="宋体" panose="02010600030101010101" pitchFamily="2" charset="-122"/>
              </a:defRPr>
            </a:lvl1pPr>
            <a:lvl2pPr marL="742950" indent="-285750" eaLnBrk="0" hangingPunct="0">
              <a:defRPr sz="900">
                <a:solidFill>
                  <a:srgbClr val="000000"/>
                </a:solidFill>
                <a:latin typeface="Arial" panose="020B0604020202020204" pitchFamily="34" charset="0"/>
                <a:ea typeface="宋体" panose="02010600030101010101" pitchFamily="2" charset="-122"/>
              </a:defRPr>
            </a:lvl2pPr>
            <a:lvl3pPr marL="1143000" indent="-228600" eaLnBrk="0" hangingPunct="0">
              <a:defRPr sz="900">
                <a:solidFill>
                  <a:srgbClr val="000000"/>
                </a:solidFill>
                <a:latin typeface="Arial" panose="020B0604020202020204" pitchFamily="34" charset="0"/>
                <a:ea typeface="宋体" panose="02010600030101010101" pitchFamily="2" charset="-122"/>
              </a:defRPr>
            </a:lvl3pPr>
            <a:lvl4pPr marL="1600200" indent="-228600" eaLnBrk="0" hangingPunct="0">
              <a:defRPr sz="900">
                <a:solidFill>
                  <a:srgbClr val="000000"/>
                </a:solidFill>
                <a:latin typeface="Arial" panose="020B0604020202020204" pitchFamily="34" charset="0"/>
                <a:ea typeface="宋体" panose="02010600030101010101" pitchFamily="2" charset="-122"/>
              </a:defRPr>
            </a:lvl4pPr>
            <a:lvl5pPr marL="2057400" indent="-228600" eaLnBrk="0" hangingPunct="0">
              <a:defRPr sz="9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9pPr>
          </a:lstStyle>
          <a:p>
            <a:pPr>
              <a:lnSpc>
                <a:spcPct val="150000"/>
              </a:lnSpc>
              <a:spcBef>
                <a:spcPct val="20000"/>
              </a:spcBef>
              <a:buClr>
                <a:schemeClr val="hlink"/>
              </a:buClr>
              <a:buFont typeface="Wingdings" panose="05000000000000000000" pitchFamily="2" charset="2"/>
              <a:buChar char="l"/>
            </a:pPr>
            <a:r>
              <a:rPr lang="zh-CN" altLang="en-US" sz="2000" dirty="0">
                <a:latin typeface="微软雅黑" panose="020B0503020204020204" pitchFamily="34" charset="-122"/>
                <a:ea typeface="微软雅黑" panose="020B0503020204020204" pitchFamily="34" charset="-122"/>
              </a:rPr>
              <a:t>终端报警数据，其中与窃漏电相关的报警能较好的识别用户的窃漏电行为</a:t>
            </a:r>
          </a:p>
        </p:txBody>
      </p:sp>
      <p:pic>
        <p:nvPicPr>
          <p:cNvPr id="22533" name="Picture 2"/>
          <p:cNvPicPr>
            <a:picLocks noChangeAspect="1" noChangeArrowheads="1"/>
          </p:cNvPicPr>
          <p:nvPr/>
        </p:nvPicPr>
        <p:blipFill>
          <a:blip r:embed="rId3">
            <a:extLst>
              <a:ext uri="{28A0092B-C50C-407E-A947-70E740481C1C}">
                <a14:useLocalDpi xmlns:a14="http://schemas.microsoft.com/office/drawing/2010/main" val="0"/>
              </a:ext>
            </a:extLst>
          </a:blip>
          <a:srcRect l="24352"/>
          <a:stretch>
            <a:fillRect/>
          </a:stretch>
        </p:blipFill>
        <p:spPr bwMode="auto">
          <a:xfrm>
            <a:off x="2381250" y="2357439"/>
            <a:ext cx="7342188" cy="3394075"/>
          </a:xfrm>
          <a:prstGeom prst="rect">
            <a:avLst/>
          </a:prstGeom>
          <a:noFill/>
          <a:ln>
            <a:noFill/>
          </a:ln>
          <a:effectLst>
            <a:prstShdw prst="shdw17" dist="17961" dir="2700000">
              <a:schemeClr val="bg1"/>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64605632"/>
      </p:ext>
    </p:extLst>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3"/>
          <p:cNvSpPr>
            <a:spLocks noChangeArrowheads="1"/>
          </p:cNvSpPr>
          <p:nvPr/>
        </p:nvSpPr>
        <p:spPr bwMode="auto">
          <a:xfrm>
            <a:off x="1524001" y="189384"/>
            <a:ext cx="184731"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eaLnBrk="0" hangingPunct="0">
              <a:defRPr sz="900">
                <a:solidFill>
                  <a:srgbClr val="000000"/>
                </a:solidFill>
                <a:latin typeface="Arial" panose="020B0604020202020204" pitchFamily="34" charset="0"/>
                <a:ea typeface="宋体" panose="02010600030101010101" pitchFamily="2" charset="-122"/>
              </a:defRPr>
            </a:lvl1pPr>
            <a:lvl2pPr marL="742950" indent="-285750" eaLnBrk="0" hangingPunct="0">
              <a:defRPr sz="900">
                <a:solidFill>
                  <a:srgbClr val="000000"/>
                </a:solidFill>
                <a:latin typeface="Arial" panose="020B0604020202020204" pitchFamily="34" charset="0"/>
                <a:ea typeface="宋体" panose="02010600030101010101" pitchFamily="2" charset="-122"/>
              </a:defRPr>
            </a:lvl2pPr>
            <a:lvl3pPr marL="1143000" indent="-228600" eaLnBrk="0" hangingPunct="0">
              <a:defRPr sz="900">
                <a:solidFill>
                  <a:srgbClr val="000000"/>
                </a:solidFill>
                <a:latin typeface="Arial" panose="020B0604020202020204" pitchFamily="34" charset="0"/>
                <a:ea typeface="宋体" panose="02010600030101010101" pitchFamily="2" charset="-122"/>
              </a:defRPr>
            </a:lvl3pPr>
            <a:lvl4pPr marL="1600200" indent="-228600" eaLnBrk="0" hangingPunct="0">
              <a:defRPr sz="900">
                <a:solidFill>
                  <a:srgbClr val="000000"/>
                </a:solidFill>
                <a:latin typeface="Arial" panose="020B0604020202020204" pitchFamily="34" charset="0"/>
                <a:ea typeface="宋体" panose="02010600030101010101" pitchFamily="2" charset="-122"/>
              </a:defRPr>
            </a:lvl4pPr>
            <a:lvl5pPr marL="2057400" indent="-228600" eaLnBrk="0" hangingPunct="0">
              <a:defRPr sz="9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3555" name="标题 3"/>
          <p:cNvSpPr>
            <a:spLocks noGrp="1"/>
          </p:cNvSpPr>
          <p:nvPr>
            <p:ph type="title"/>
          </p:nvPr>
        </p:nvSpPr>
        <p:spPr>
          <a:xfrm>
            <a:off x="1666876" y="153988"/>
            <a:ext cx="8316913" cy="431800"/>
          </a:xfrm>
        </p:spPr>
        <p:txBody>
          <a:bodyPr/>
          <a:lstStyle/>
          <a:p>
            <a:r>
              <a:rPr lang="zh-CN" altLang="en-US" smtClean="0"/>
              <a:t>原始数据情况</a:t>
            </a:r>
          </a:p>
        </p:txBody>
      </p:sp>
      <p:sp>
        <p:nvSpPr>
          <p:cNvPr id="23556" name="Text Box 6"/>
          <p:cNvSpPr txBox="1">
            <a:spLocks noChangeArrowheads="1"/>
          </p:cNvSpPr>
          <p:nvPr/>
        </p:nvSpPr>
        <p:spPr bwMode="auto">
          <a:xfrm>
            <a:off x="1809751" y="1000126"/>
            <a:ext cx="84296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0" tIns="0" rIns="0" bIns="0">
            <a:spAutoFit/>
          </a:bodyPr>
          <a:lstStyle>
            <a:lvl1pPr marL="342900" indent="-342900" eaLnBrk="0" hangingPunct="0">
              <a:defRPr sz="900">
                <a:solidFill>
                  <a:srgbClr val="000000"/>
                </a:solidFill>
                <a:latin typeface="Arial" panose="020B0604020202020204" pitchFamily="34" charset="0"/>
                <a:ea typeface="宋体" panose="02010600030101010101" pitchFamily="2" charset="-122"/>
              </a:defRPr>
            </a:lvl1pPr>
            <a:lvl2pPr marL="742950" indent="-285750" eaLnBrk="0" hangingPunct="0">
              <a:defRPr sz="900">
                <a:solidFill>
                  <a:srgbClr val="000000"/>
                </a:solidFill>
                <a:latin typeface="Arial" panose="020B0604020202020204" pitchFamily="34" charset="0"/>
                <a:ea typeface="宋体" panose="02010600030101010101" pitchFamily="2" charset="-122"/>
              </a:defRPr>
            </a:lvl2pPr>
            <a:lvl3pPr marL="1143000" indent="-228600" eaLnBrk="0" hangingPunct="0">
              <a:defRPr sz="900">
                <a:solidFill>
                  <a:srgbClr val="000000"/>
                </a:solidFill>
                <a:latin typeface="Arial" panose="020B0604020202020204" pitchFamily="34" charset="0"/>
                <a:ea typeface="宋体" panose="02010600030101010101" pitchFamily="2" charset="-122"/>
              </a:defRPr>
            </a:lvl3pPr>
            <a:lvl4pPr marL="1600200" indent="-228600" eaLnBrk="0" hangingPunct="0">
              <a:defRPr sz="900">
                <a:solidFill>
                  <a:srgbClr val="000000"/>
                </a:solidFill>
                <a:latin typeface="Arial" panose="020B0604020202020204" pitchFamily="34" charset="0"/>
                <a:ea typeface="宋体" panose="02010600030101010101" pitchFamily="2" charset="-122"/>
              </a:defRPr>
            </a:lvl4pPr>
            <a:lvl5pPr marL="2057400" indent="-228600" eaLnBrk="0" hangingPunct="0">
              <a:defRPr sz="9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9pPr>
          </a:lstStyle>
          <a:p>
            <a:pPr>
              <a:lnSpc>
                <a:spcPct val="150000"/>
              </a:lnSpc>
              <a:spcBef>
                <a:spcPct val="20000"/>
              </a:spcBef>
              <a:buClr>
                <a:schemeClr val="hlink"/>
              </a:buClr>
              <a:buFont typeface="Wingdings" panose="05000000000000000000" pitchFamily="2" charset="2"/>
              <a:buChar char="l"/>
            </a:pPr>
            <a:r>
              <a:rPr lang="zh-CN" altLang="en-US" sz="2000">
                <a:latin typeface="微软雅黑" panose="020B0503020204020204" pitchFamily="34" charset="-122"/>
                <a:ea typeface="微软雅黑" panose="020B0503020204020204" pitchFamily="34" charset="-122"/>
              </a:rPr>
              <a:t>用户违约、窃电处理通知书，里面记录了用户的用电类别和窃电时间</a:t>
            </a:r>
          </a:p>
        </p:txBody>
      </p:sp>
      <p:grpSp>
        <p:nvGrpSpPr>
          <p:cNvPr id="2" name="组合 11"/>
          <p:cNvGrpSpPr>
            <a:grpSpLocks/>
          </p:cNvGrpSpPr>
          <p:nvPr/>
        </p:nvGrpSpPr>
        <p:grpSpPr bwMode="auto">
          <a:xfrm>
            <a:off x="2921627" y="1526257"/>
            <a:ext cx="5807410" cy="5095122"/>
            <a:chOff x="1692275" y="828675"/>
            <a:chExt cx="6858000" cy="6029325"/>
          </a:xfrm>
        </p:grpSpPr>
        <p:grpSp>
          <p:nvGrpSpPr>
            <p:cNvPr id="23558" name="组合 9"/>
            <p:cNvGrpSpPr>
              <a:grpSpLocks/>
            </p:cNvGrpSpPr>
            <p:nvPr/>
          </p:nvGrpSpPr>
          <p:grpSpPr bwMode="auto">
            <a:xfrm>
              <a:off x="1692275" y="828675"/>
              <a:ext cx="6858000" cy="6029325"/>
              <a:chOff x="1692275" y="828675"/>
              <a:chExt cx="6858000" cy="6029325"/>
            </a:xfrm>
          </p:grpSpPr>
          <p:pic>
            <p:nvPicPr>
              <p:cNvPr id="2356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gray">
              <a:xfrm>
                <a:off x="1692275" y="828675"/>
                <a:ext cx="6858000" cy="6029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pic>
          <p:sp>
            <p:nvSpPr>
              <p:cNvPr id="23561" name="矩形 6"/>
              <p:cNvSpPr>
                <a:spLocks noChangeArrowheads="1"/>
              </p:cNvSpPr>
              <p:nvPr/>
            </p:nvSpPr>
            <p:spPr bwMode="auto">
              <a:xfrm>
                <a:off x="3571875" y="1841500"/>
                <a:ext cx="1655763" cy="163513"/>
              </a:xfrm>
              <a:prstGeom prst="rect">
                <a:avLst/>
              </a:prstGeom>
              <a:solidFill>
                <a:srgbClr val="FFFFFF"/>
              </a:solidFill>
              <a:ln w="28575" algn="ctr">
                <a:solidFill>
                  <a:srgbClr val="FFFFFF">
                    <a:alpha val="0"/>
                  </a:srgbClr>
                </a:solidFill>
                <a:round/>
                <a:headEnd/>
                <a:tailEnd/>
              </a:ln>
              <a:effectLst>
                <a:outerShdw dist="107763" sx="999" sy="999" algn="ctr" rotWithShape="0">
                  <a:srgbClr val="FFFFFF"/>
                </a:outerShdw>
              </a:effectLst>
            </p:spPr>
            <p:txBody>
              <a:bodyPr/>
              <a:lstStyle>
                <a:lvl1pPr eaLnBrk="0" hangingPunct="0">
                  <a:defRPr sz="900">
                    <a:solidFill>
                      <a:srgbClr val="000000"/>
                    </a:solidFill>
                    <a:latin typeface="Arial" panose="020B0604020202020204" pitchFamily="34" charset="0"/>
                    <a:ea typeface="宋体" panose="02010600030101010101" pitchFamily="2" charset="-122"/>
                  </a:defRPr>
                </a:lvl1pPr>
                <a:lvl2pPr marL="742950" indent="-285750" eaLnBrk="0" hangingPunct="0">
                  <a:defRPr sz="900">
                    <a:solidFill>
                      <a:srgbClr val="000000"/>
                    </a:solidFill>
                    <a:latin typeface="Arial" panose="020B0604020202020204" pitchFamily="34" charset="0"/>
                    <a:ea typeface="宋体" panose="02010600030101010101" pitchFamily="2" charset="-122"/>
                  </a:defRPr>
                </a:lvl2pPr>
                <a:lvl3pPr marL="1143000" indent="-228600" eaLnBrk="0" hangingPunct="0">
                  <a:defRPr sz="900">
                    <a:solidFill>
                      <a:srgbClr val="000000"/>
                    </a:solidFill>
                    <a:latin typeface="Arial" panose="020B0604020202020204" pitchFamily="34" charset="0"/>
                    <a:ea typeface="宋体" panose="02010600030101010101" pitchFamily="2" charset="-122"/>
                  </a:defRPr>
                </a:lvl3pPr>
                <a:lvl4pPr marL="1600200" indent="-228600" eaLnBrk="0" hangingPunct="0">
                  <a:defRPr sz="900">
                    <a:solidFill>
                      <a:srgbClr val="000000"/>
                    </a:solidFill>
                    <a:latin typeface="Arial" panose="020B0604020202020204" pitchFamily="34" charset="0"/>
                    <a:ea typeface="宋体" panose="02010600030101010101" pitchFamily="2" charset="-122"/>
                  </a:defRPr>
                </a:lvl4pPr>
                <a:lvl5pPr marL="2057400" indent="-228600" eaLnBrk="0" hangingPunct="0">
                  <a:defRPr sz="9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9pPr>
              </a:lstStyle>
              <a:p>
                <a:pPr eaLnBrk="1" hangingPunct="1"/>
                <a:r>
                  <a:rPr lang="en-US" altLang="zh-CN"/>
                  <a:t>********</a:t>
                </a:r>
                <a:endParaRPr lang="zh-CN" altLang="en-US"/>
              </a:p>
            </p:txBody>
          </p:sp>
          <p:sp>
            <p:nvSpPr>
              <p:cNvPr id="23562" name="矩形 7"/>
              <p:cNvSpPr>
                <a:spLocks noChangeArrowheads="1"/>
              </p:cNvSpPr>
              <p:nvPr/>
            </p:nvSpPr>
            <p:spPr bwMode="auto">
              <a:xfrm>
                <a:off x="3563938" y="1357313"/>
                <a:ext cx="1584325" cy="223837"/>
              </a:xfrm>
              <a:prstGeom prst="rect">
                <a:avLst/>
              </a:prstGeom>
              <a:solidFill>
                <a:srgbClr val="FFFFFF"/>
              </a:solidFill>
              <a:ln w="28575" algn="ctr">
                <a:solidFill>
                  <a:srgbClr val="FFFFFF">
                    <a:alpha val="0"/>
                  </a:srgbClr>
                </a:solidFill>
                <a:round/>
                <a:headEnd/>
                <a:tailEnd/>
              </a:ln>
              <a:effectLst>
                <a:outerShdw dist="107763" sx="999" sy="999" algn="ctr" rotWithShape="0">
                  <a:srgbClr val="FFFFFF"/>
                </a:outerShdw>
              </a:effectLst>
            </p:spPr>
            <p:txBody>
              <a:bodyPr/>
              <a:lstStyle>
                <a:lvl1pPr eaLnBrk="0" hangingPunct="0">
                  <a:defRPr sz="900">
                    <a:solidFill>
                      <a:srgbClr val="000000"/>
                    </a:solidFill>
                    <a:latin typeface="Arial" panose="020B0604020202020204" pitchFamily="34" charset="0"/>
                    <a:ea typeface="宋体" panose="02010600030101010101" pitchFamily="2" charset="-122"/>
                  </a:defRPr>
                </a:lvl1pPr>
                <a:lvl2pPr marL="742950" indent="-285750" eaLnBrk="0" hangingPunct="0">
                  <a:defRPr sz="900">
                    <a:solidFill>
                      <a:srgbClr val="000000"/>
                    </a:solidFill>
                    <a:latin typeface="Arial" panose="020B0604020202020204" pitchFamily="34" charset="0"/>
                    <a:ea typeface="宋体" panose="02010600030101010101" pitchFamily="2" charset="-122"/>
                  </a:defRPr>
                </a:lvl2pPr>
                <a:lvl3pPr marL="1143000" indent="-228600" eaLnBrk="0" hangingPunct="0">
                  <a:defRPr sz="900">
                    <a:solidFill>
                      <a:srgbClr val="000000"/>
                    </a:solidFill>
                    <a:latin typeface="Arial" panose="020B0604020202020204" pitchFamily="34" charset="0"/>
                    <a:ea typeface="宋体" panose="02010600030101010101" pitchFamily="2" charset="-122"/>
                  </a:defRPr>
                </a:lvl3pPr>
                <a:lvl4pPr marL="1600200" indent="-228600" eaLnBrk="0" hangingPunct="0">
                  <a:defRPr sz="900">
                    <a:solidFill>
                      <a:srgbClr val="000000"/>
                    </a:solidFill>
                    <a:latin typeface="Arial" panose="020B0604020202020204" pitchFamily="34" charset="0"/>
                    <a:ea typeface="宋体" panose="02010600030101010101" pitchFamily="2" charset="-122"/>
                  </a:defRPr>
                </a:lvl4pPr>
                <a:lvl5pPr marL="2057400" indent="-228600" eaLnBrk="0" hangingPunct="0">
                  <a:defRPr sz="9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9pPr>
              </a:lstStyle>
              <a:p>
                <a:pPr eaLnBrk="1" hangingPunct="1"/>
                <a:r>
                  <a:rPr lang="en-US" altLang="zh-CN"/>
                  <a:t>********</a:t>
                </a:r>
                <a:endParaRPr lang="zh-CN" altLang="en-US"/>
              </a:p>
            </p:txBody>
          </p:sp>
        </p:grpSp>
        <p:sp>
          <p:nvSpPr>
            <p:cNvPr id="23559" name="矩形 10"/>
            <p:cNvSpPr>
              <a:spLocks noChangeArrowheads="1"/>
            </p:cNvSpPr>
            <p:nvPr/>
          </p:nvSpPr>
          <p:spPr bwMode="auto">
            <a:xfrm>
              <a:off x="3203575" y="881063"/>
              <a:ext cx="647700" cy="288925"/>
            </a:xfrm>
            <a:prstGeom prst="rect">
              <a:avLst/>
            </a:prstGeom>
            <a:solidFill>
              <a:srgbClr val="FFFFFF"/>
            </a:solidFill>
            <a:ln w="28575" algn="ctr">
              <a:solidFill>
                <a:srgbClr val="FFFFFF">
                  <a:alpha val="0"/>
                </a:srgbClr>
              </a:solidFill>
              <a:round/>
              <a:headEnd/>
              <a:tailEnd/>
            </a:ln>
            <a:effectLst>
              <a:outerShdw dist="107763" sx="999" sy="999" algn="ctr" rotWithShape="0">
                <a:srgbClr val="FFFFFF"/>
              </a:outerShdw>
            </a:effectLst>
          </p:spPr>
          <p:txBody>
            <a:bodyPr/>
            <a:lstStyle>
              <a:lvl1pPr eaLnBrk="0" hangingPunct="0">
                <a:defRPr sz="900">
                  <a:solidFill>
                    <a:srgbClr val="000000"/>
                  </a:solidFill>
                  <a:latin typeface="Arial" panose="020B0604020202020204" pitchFamily="34" charset="0"/>
                  <a:ea typeface="宋体" panose="02010600030101010101" pitchFamily="2" charset="-122"/>
                </a:defRPr>
              </a:lvl1pPr>
              <a:lvl2pPr marL="742950" indent="-285750" eaLnBrk="0" hangingPunct="0">
                <a:defRPr sz="900">
                  <a:solidFill>
                    <a:srgbClr val="000000"/>
                  </a:solidFill>
                  <a:latin typeface="Arial" panose="020B0604020202020204" pitchFamily="34" charset="0"/>
                  <a:ea typeface="宋体" panose="02010600030101010101" pitchFamily="2" charset="-122"/>
                </a:defRPr>
              </a:lvl2pPr>
              <a:lvl3pPr marL="1143000" indent="-228600" eaLnBrk="0" hangingPunct="0">
                <a:defRPr sz="900">
                  <a:solidFill>
                    <a:srgbClr val="000000"/>
                  </a:solidFill>
                  <a:latin typeface="Arial" panose="020B0604020202020204" pitchFamily="34" charset="0"/>
                  <a:ea typeface="宋体" panose="02010600030101010101" pitchFamily="2" charset="-122"/>
                </a:defRPr>
              </a:lvl3pPr>
              <a:lvl4pPr marL="1600200" indent="-228600" eaLnBrk="0" hangingPunct="0">
                <a:defRPr sz="900">
                  <a:solidFill>
                    <a:srgbClr val="000000"/>
                  </a:solidFill>
                  <a:latin typeface="Arial" panose="020B0604020202020204" pitchFamily="34" charset="0"/>
                  <a:ea typeface="宋体" panose="02010600030101010101" pitchFamily="2" charset="-122"/>
                </a:defRPr>
              </a:lvl4pPr>
              <a:lvl5pPr marL="2057400" indent="-228600" eaLnBrk="0" hangingPunct="0">
                <a:defRPr sz="9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9pPr>
            </a:lstStyle>
            <a:p>
              <a:pPr algn="r" eaLnBrk="1" hangingPunct="1"/>
              <a:r>
                <a:rPr lang="en-US" altLang="zh-CN" sz="2400"/>
                <a:t>***</a:t>
              </a:r>
              <a:endParaRPr lang="zh-CN" altLang="en-US" sz="2400"/>
            </a:p>
          </p:txBody>
        </p:sp>
      </p:grpSp>
    </p:spTree>
    <p:extLst>
      <p:ext uri="{BB962C8B-B14F-4D97-AF65-F5344CB8AC3E}">
        <p14:creationId xmlns:p14="http://schemas.microsoft.com/office/powerpoint/2010/main" val="847618880"/>
      </p:ext>
    </p:extLst>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3"/>
          <p:cNvSpPr>
            <a:spLocks noChangeArrowheads="1"/>
          </p:cNvSpPr>
          <p:nvPr/>
        </p:nvSpPr>
        <p:spPr bwMode="auto">
          <a:xfrm>
            <a:off x="1524001" y="189384"/>
            <a:ext cx="184731"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eaLnBrk="0" hangingPunct="0">
              <a:defRPr sz="900">
                <a:solidFill>
                  <a:srgbClr val="000000"/>
                </a:solidFill>
                <a:latin typeface="Arial" panose="020B0604020202020204" pitchFamily="34" charset="0"/>
                <a:ea typeface="宋体" panose="02010600030101010101" pitchFamily="2" charset="-122"/>
              </a:defRPr>
            </a:lvl1pPr>
            <a:lvl2pPr marL="742950" indent="-285750" eaLnBrk="0" hangingPunct="0">
              <a:defRPr sz="900">
                <a:solidFill>
                  <a:srgbClr val="000000"/>
                </a:solidFill>
                <a:latin typeface="Arial" panose="020B0604020202020204" pitchFamily="34" charset="0"/>
                <a:ea typeface="宋体" panose="02010600030101010101" pitchFamily="2" charset="-122"/>
              </a:defRPr>
            </a:lvl2pPr>
            <a:lvl3pPr marL="1143000" indent="-228600" eaLnBrk="0" hangingPunct="0">
              <a:defRPr sz="900">
                <a:solidFill>
                  <a:srgbClr val="000000"/>
                </a:solidFill>
                <a:latin typeface="Arial" panose="020B0604020202020204" pitchFamily="34" charset="0"/>
                <a:ea typeface="宋体" panose="02010600030101010101" pitchFamily="2" charset="-122"/>
              </a:defRPr>
            </a:lvl3pPr>
            <a:lvl4pPr marL="1600200" indent="-228600" eaLnBrk="0" hangingPunct="0">
              <a:defRPr sz="900">
                <a:solidFill>
                  <a:srgbClr val="000000"/>
                </a:solidFill>
                <a:latin typeface="Arial" panose="020B0604020202020204" pitchFamily="34" charset="0"/>
                <a:ea typeface="宋体" panose="02010600030101010101" pitchFamily="2" charset="-122"/>
              </a:defRPr>
            </a:lvl4pPr>
            <a:lvl5pPr marL="2057400" indent="-228600" eaLnBrk="0" hangingPunct="0">
              <a:defRPr sz="9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9pPr>
          </a:lstStyle>
          <a:p>
            <a:pPr eaLnBrk="1" hangingPunct="1"/>
            <a:endParaRPr lang="zh-CN" altLang="en-US"/>
          </a:p>
        </p:txBody>
      </p:sp>
      <p:pic>
        <p:nvPicPr>
          <p:cNvPr id="2" name="Picture 2"/>
          <p:cNvPicPr>
            <a:picLocks noChangeAspect="1" noChangeArrowheads="1"/>
          </p:cNvPicPr>
          <p:nvPr/>
        </p:nvPicPr>
        <p:blipFill>
          <a:blip r:embed="rId3"/>
          <a:srcRect/>
          <a:stretch>
            <a:fillRect/>
          </a:stretch>
        </p:blipFill>
        <p:spPr bwMode="gray">
          <a:xfrm>
            <a:off x="1668463" y="2133601"/>
            <a:ext cx="8820150" cy="2016125"/>
          </a:xfrm>
          <a:prstGeom prst="rect">
            <a:avLst/>
          </a:prstGeom>
          <a:noFill/>
          <a:ln w="28575" cap="flat" cmpd="sng" algn="ctr">
            <a:solidFill>
              <a:schemeClr val="accent1">
                <a:shade val="95000"/>
                <a:satMod val="105000"/>
              </a:schemeClr>
            </a:solidFill>
            <a:prstDash val="solid"/>
            <a:miter lim="800000"/>
            <a:headEnd/>
            <a:tailEnd/>
          </a:ln>
        </p:spPr>
      </p:pic>
      <p:sp>
        <p:nvSpPr>
          <p:cNvPr id="7" name="矩形 6"/>
          <p:cNvSpPr>
            <a:spLocks noChangeArrowheads="1"/>
          </p:cNvSpPr>
          <p:nvPr/>
        </p:nvSpPr>
        <p:spPr bwMode="auto">
          <a:xfrm>
            <a:off x="3359150" y="3789363"/>
            <a:ext cx="1441450" cy="360362"/>
          </a:xfrm>
          <a:prstGeom prst="rect">
            <a:avLst/>
          </a:prstGeom>
          <a:solidFill>
            <a:srgbClr val="0070C0">
              <a:alpha val="0"/>
            </a:srgbClr>
          </a:solidFill>
          <a:ln w="38100" algn="ctr">
            <a:solidFill>
              <a:srgbClr val="FF0000"/>
            </a:solidFill>
            <a:round/>
            <a:headEnd/>
            <a:tailEnd/>
          </a:ln>
          <a:effectLst>
            <a:outerShdw dist="107763" sx="999" sy="999" algn="ctr" rotWithShape="0">
              <a:srgbClr val="B2B2B2"/>
            </a:outerShdw>
          </a:effectLst>
        </p:spPr>
        <p:txBody>
          <a:bodyPr/>
          <a:lstStyle>
            <a:lvl1pPr eaLnBrk="0" hangingPunct="0">
              <a:defRPr sz="900">
                <a:solidFill>
                  <a:srgbClr val="000000"/>
                </a:solidFill>
                <a:latin typeface="Arial" panose="020B0604020202020204" pitchFamily="34" charset="0"/>
                <a:ea typeface="宋体" panose="02010600030101010101" pitchFamily="2" charset="-122"/>
              </a:defRPr>
            </a:lvl1pPr>
            <a:lvl2pPr marL="742950" indent="-285750" eaLnBrk="0" hangingPunct="0">
              <a:defRPr sz="900">
                <a:solidFill>
                  <a:srgbClr val="000000"/>
                </a:solidFill>
                <a:latin typeface="Arial" panose="020B0604020202020204" pitchFamily="34" charset="0"/>
                <a:ea typeface="宋体" panose="02010600030101010101" pitchFamily="2" charset="-122"/>
              </a:defRPr>
            </a:lvl2pPr>
            <a:lvl3pPr marL="1143000" indent="-228600" eaLnBrk="0" hangingPunct="0">
              <a:defRPr sz="900">
                <a:solidFill>
                  <a:srgbClr val="000000"/>
                </a:solidFill>
                <a:latin typeface="Arial" panose="020B0604020202020204" pitchFamily="34" charset="0"/>
                <a:ea typeface="宋体" panose="02010600030101010101" pitchFamily="2" charset="-122"/>
              </a:defRPr>
            </a:lvl3pPr>
            <a:lvl4pPr marL="1600200" indent="-228600" eaLnBrk="0" hangingPunct="0">
              <a:defRPr sz="900">
                <a:solidFill>
                  <a:srgbClr val="000000"/>
                </a:solidFill>
                <a:latin typeface="Arial" panose="020B0604020202020204" pitchFamily="34" charset="0"/>
                <a:ea typeface="宋体" panose="02010600030101010101" pitchFamily="2" charset="-122"/>
              </a:defRPr>
            </a:lvl4pPr>
            <a:lvl5pPr marL="2057400" indent="-228600" eaLnBrk="0" hangingPunct="0">
              <a:defRPr sz="9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8" name="矩形 7"/>
          <p:cNvSpPr>
            <a:spLocks noChangeArrowheads="1"/>
          </p:cNvSpPr>
          <p:nvPr/>
        </p:nvSpPr>
        <p:spPr bwMode="auto">
          <a:xfrm>
            <a:off x="6024564" y="3789363"/>
            <a:ext cx="1584325" cy="360362"/>
          </a:xfrm>
          <a:prstGeom prst="rect">
            <a:avLst/>
          </a:prstGeom>
          <a:solidFill>
            <a:srgbClr val="0070C0">
              <a:alpha val="0"/>
            </a:srgbClr>
          </a:solidFill>
          <a:ln w="38100" algn="ctr">
            <a:solidFill>
              <a:srgbClr val="FF0000"/>
            </a:solidFill>
            <a:round/>
            <a:headEnd/>
            <a:tailEnd/>
          </a:ln>
          <a:effectLst>
            <a:outerShdw dist="107763" sx="999" sy="999" algn="ctr" rotWithShape="0">
              <a:srgbClr val="B2B2B2"/>
            </a:outerShdw>
          </a:effectLst>
        </p:spPr>
        <p:txBody>
          <a:bodyPr/>
          <a:lstStyle>
            <a:lvl1pPr eaLnBrk="0" hangingPunct="0">
              <a:defRPr sz="900">
                <a:solidFill>
                  <a:srgbClr val="000000"/>
                </a:solidFill>
                <a:latin typeface="Arial" panose="020B0604020202020204" pitchFamily="34" charset="0"/>
                <a:ea typeface="宋体" panose="02010600030101010101" pitchFamily="2" charset="-122"/>
              </a:defRPr>
            </a:lvl1pPr>
            <a:lvl2pPr marL="742950" indent="-285750" eaLnBrk="0" hangingPunct="0">
              <a:defRPr sz="900">
                <a:solidFill>
                  <a:srgbClr val="000000"/>
                </a:solidFill>
                <a:latin typeface="Arial" panose="020B0604020202020204" pitchFamily="34" charset="0"/>
                <a:ea typeface="宋体" panose="02010600030101010101" pitchFamily="2" charset="-122"/>
              </a:defRPr>
            </a:lvl2pPr>
            <a:lvl3pPr marL="1143000" indent="-228600" eaLnBrk="0" hangingPunct="0">
              <a:defRPr sz="900">
                <a:solidFill>
                  <a:srgbClr val="000000"/>
                </a:solidFill>
                <a:latin typeface="Arial" panose="020B0604020202020204" pitchFamily="34" charset="0"/>
                <a:ea typeface="宋体" panose="02010600030101010101" pitchFamily="2" charset="-122"/>
              </a:defRPr>
            </a:lvl3pPr>
            <a:lvl4pPr marL="1600200" indent="-228600" eaLnBrk="0" hangingPunct="0">
              <a:defRPr sz="900">
                <a:solidFill>
                  <a:srgbClr val="000000"/>
                </a:solidFill>
                <a:latin typeface="Arial" panose="020B0604020202020204" pitchFamily="34" charset="0"/>
                <a:ea typeface="宋体" panose="02010600030101010101" pitchFamily="2" charset="-122"/>
              </a:defRPr>
            </a:lvl4pPr>
            <a:lvl5pPr marL="2057400" indent="-228600" eaLnBrk="0" hangingPunct="0">
              <a:defRPr sz="9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4582" name="标题 3"/>
          <p:cNvSpPr>
            <a:spLocks noGrp="1"/>
          </p:cNvSpPr>
          <p:nvPr>
            <p:ph type="title"/>
          </p:nvPr>
        </p:nvSpPr>
        <p:spPr>
          <a:xfrm>
            <a:off x="1666876" y="153988"/>
            <a:ext cx="8316913" cy="431800"/>
          </a:xfrm>
        </p:spPr>
        <p:txBody>
          <a:bodyPr/>
          <a:lstStyle/>
          <a:p>
            <a:r>
              <a:rPr lang="zh-CN" altLang="en-US" smtClean="0"/>
              <a:t>原始数据情况</a:t>
            </a:r>
          </a:p>
        </p:txBody>
      </p:sp>
      <p:sp>
        <p:nvSpPr>
          <p:cNvPr id="24583" name="Text Box 6"/>
          <p:cNvSpPr txBox="1">
            <a:spLocks noChangeArrowheads="1"/>
          </p:cNvSpPr>
          <p:nvPr/>
        </p:nvSpPr>
        <p:spPr bwMode="auto">
          <a:xfrm>
            <a:off x="1809751" y="1000126"/>
            <a:ext cx="84296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0" tIns="0" rIns="0" bIns="0">
            <a:spAutoFit/>
          </a:bodyPr>
          <a:lstStyle>
            <a:lvl1pPr marL="342900" indent="-342900" eaLnBrk="0" hangingPunct="0">
              <a:defRPr sz="900">
                <a:solidFill>
                  <a:srgbClr val="000000"/>
                </a:solidFill>
                <a:latin typeface="Arial" panose="020B0604020202020204" pitchFamily="34" charset="0"/>
                <a:ea typeface="宋体" panose="02010600030101010101" pitchFamily="2" charset="-122"/>
              </a:defRPr>
            </a:lvl1pPr>
            <a:lvl2pPr marL="742950" indent="-285750" eaLnBrk="0" hangingPunct="0">
              <a:defRPr sz="900">
                <a:solidFill>
                  <a:srgbClr val="000000"/>
                </a:solidFill>
                <a:latin typeface="Arial" panose="020B0604020202020204" pitchFamily="34" charset="0"/>
                <a:ea typeface="宋体" panose="02010600030101010101" pitchFamily="2" charset="-122"/>
              </a:defRPr>
            </a:lvl2pPr>
            <a:lvl3pPr marL="1143000" indent="-228600" eaLnBrk="0" hangingPunct="0">
              <a:defRPr sz="900">
                <a:solidFill>
                  <a:srgbClr val="000000"/>
                </a:solidFill>
                <a:latin typeface="Arial" panose="020B0604020202020204" pitchFamily="34" charset="0"/>
                <a:ea typeface="宋体" panose="02010600030101010101" pitchFamily="2" charset="-122"/>
              </a:defRPr>
            </a:lvl3pPr>
            <a:lvl4pPr marL="1600200" indent="-228600" eaLnBrk="0" hangingPunct="0">
              <a:defRPr sz="900">
                <a:solidFill>
                  <a:srgbClr val="000000"/>
                </a:solidFill>
                <a:latin typeface="Arial" panose="020B0604020202020204" pitchFamily="34" charset="0"/>
                <a:ea typeface="宋体" panose="02010600030101010101" pitchFamily="2" charset="-122"/>
              </a:defRPr>
            </a:lvl4pPr>
            <a:lvl5pPr marL="2057400" indent="-228600" eaLnBrk="0" hangingPunct="0">
              <a:defRPr sz="9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9pPr>
          </a:lstStyle>
          <a:p>
            <a:pPr>
              <a:lnSpc>
                <a:spcPct val="150000"/>
              </a:lnSpc>
              <a:spcBef>
                <a:spcPct val="20000"/>
              </a:spcBef>
              <a:buClr>
                <a:schemeClr val="hlink"/>
              </a:buClr>
              <a:buFont typeface="Wingdings" panose="05000000000000000000" pitchFamily="2" charset="2"/>
              <a:buChar char="l"/>
            </a:pPr>
            <a:r>
              <a:rPr lang="zh-CN" altLang="en-US" sz="2000">
                <a:latin typeface="微软雅黑" panose="020B0503020204020204" pitchFamily="34" charset="-122"/>
                <a:ea typeface="微软雅黑" panose="020B0503020204020204" pitchFamily="34" charset="-122"/>
              </a:rPr>
              <a:t>用户违约、窃电处理通知书，里面记录了用户的用电类别和窃电时间</a:t>
            </a:r>
          </a:p>
        </p:txBody>
      </p:sp>
    </p:spTree>
    <p:extLst>
      <p:ext uri="{BB962C8B-B14F-4D97-AF65-F5344CB8AC3E}">
        <p14:creationId xmlns:p14="http://schemas.microsoft.com/office/powerpoint/2010/main" val="283965472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1"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2000"/>
                                        <p:tgtEl>
                                          <p:spTgt spid="7"/>
                                        </p:tgtEl>
                                      </p:cBhvr>
                                    </p:animEffect>
                                  </p:childTnLst>
                                </p:cTn>
                              </p:par>
                            </p:childTnLst>
                          </p:cTn>
                        </p:par>
                        <p:par>
                          <p:cTn id="8" fill="hold" nodeType="afterGroup">
                            <p:stCondLst>
                              <p:cond delay="2000"/>
                            </p:stCondLst>
                            <p:childTnLst>
                              <p:par>
                                <p:cTn id="9" presetID="8" presetClass="emph" presetSubtype="0" fill="hold" grpId="0" nodeType="afterEffect">
                                  <p:stCondLst>
                                    <p:cond delay="0"/>
                                  </p:stCondLst>
                                  <p:childTnLst>
                                    <p:animRot by="21600000">
                                      <p:cBhvr>
                                        <p:cTn id="10" dur="2000" fill="hold"/>
                                        <p:tgtEl>
                                          <p:spTgt spid="7"/>
                                        </p:tgtEl>
                                        <p:attrNameLst>
                                          <p:attrName>r</p:attrName>
                                        </p:attrNameLst>
                                      </p:cBhvr>
                                    </p:animRot>
                                  </p:childTnLst>
                                </p:cTn>
                              </p:par>
                            </p:childTnLst>
                          </p:cTn>
                        </p:par>
                      </p:childTnLst>
                    </p:cTn>
                  </p:par>
                  <p:par>
                    <p:cTn id="11" fill="hold" nodeType="clickPar">
                      <p:stCondLst>
                        <p:cond delay="indefinite"/>
                      </p:stCondLst>
                      <p:childTnLst>
                        <p:par>
                          <p:cTn id="12" fill="hold" nodeType="withGroup">
                            <p:stCondLst>
                              <p:cond delay="0"/>
                            </p:stCondLst>
                            <p:childTnLst>
                              <p:par>
                                <p:cTn id="13" presetID="10" presetClass="entr" presetSubtype="0" fill="hold" grpId="1"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2000"/>
                                        <p:tgtEl>
                                          <p:spTgt spid="8"/>
                                        </p:tgtEl>
                                      </p:cBhvr>
                                    </p:animEffect>
                                  </p:childTnLst>
                                </p:cTn>
                              </p:par>
                            </p:childTnLst>
                          </p:cTn>
                        </p:par>
                        <p:par>
                          <p:cTn id="16" fill="hold" nodeType="afterGroup">
                            <p:stCondLst>
                              <p:cond delay="2000"/>
                            </p:stCondLst>
                            <p:childTnLst>
                              <p:par>
                                <p:cTn id="17" presetID="8" presetClass="emph" presetSubtype="0" fill="hold" grpId="0" nodeType="afterEffect">
                                  <p:stCondLst>
                                    <p:cond delay="0"/>
                                  </p:stCondLst>
                                  <p:childTnLst>
                                    <p:animRot by="21600000">
                                      <p:cBhvr>
                                        <p:cTn id="18" dur="2000" fill="hold"/>
                                        <p:tgtEl>
                                          <p:spTgt spid="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8" grpId="0" animBg="1"/>
      <p:bldP spid="8" grpId="1"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3"/>
          <p:cNvSpPr>
            <a:spLocks noChangeArrowheads="1"/>
          </p:cNvSpPr>
          <p:nvPr/>
        </p:nvSpPr>
        <p:spPr bwMode="auto">
          <a:xfrm>
            <a:off x="1524001" y="189384"/>
            <a:ext cx="184731"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eaLnBrk="0" hangingPunct="0">
              <a:defRPr sz="900">
                <a:solidFill>
                  <a:srgbClr val="000000"/>
                </a:solidFill>
                <a:latin typeface="Arial" panose="020B0604020202020204" pitchFamily="34" charset="0"/>
                <a:ea typeface="宋体" panose="02010600030101010101" pitchFamily="2" charset="-122"/>
              </a:defRPr>
            </a:lvl1pPr>
            <a:lvl2pPr marL="742950" indent="-285750" eaLnBrk="0" hangingPunct="0">
              <a:defRPr sz="900">
                <a:solidFill>
                  <a:srgbClr val="000000"/>
                </a:solidFill>
                <a:latin typeface="Arial" panose="020B0604020202020204" pitchFamily="34" charset="0"/>
                <a:ea typeface="宋体" panose="02010600030101010101" pitchFamily="2" charset="-122"/>
              </a:defRPr>
            </a:lvl2pPr>
            <a:lvl3pPr marL="1143000" indent="-228600" eaLnBrk="0" hangingPunct="0">
              <a:defRPr sz="900">
                <a:solidFill>
                  <a:srgbClr val="000000"/>
                </a:solidFill>
                <a:latin typeface="Arial" panose="020B0604020202020204" pitchFamily="34" charset="0"/>
                <a:ea typeface="宋体" panose="02010600030101010101" pitchFamily="2" charset="-122"/>
              </a:defRPr>
            </a:lvl3pPr>
            <a:lvl4pPr marL="1600200" indent="-228600" eaLnBrk="0" hangingPunct="0">
              <a:defRPr sz="900">
                <a:solidFill>
                  <a:srgbClr val="000000"/>
                </a:solidFill>
                <a:latin typeface="Arial" panose="020B0604020202020204" pitchFamily="34" charset="0"/>
                <a:ea typeface="宋体" panose="02010600030101010101" pitchFamily="2" charset="-122"/>
              </a:defRPr>
            </a:lvl4pPr>
            <a:lvl5pPr marL="2057400" indent="-228600" eaLnBrk="0" hangingPunct="0">
              <a:defRPr sz="9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5603" name="标题 3"/>
          <p:cNvSpPr>
            <a:spLocks noGrp="1"/>
          </p:cNvSpPr>
          <p:nvPr>
            <p:ph type="title"/>
          </p:nvPr>
        </p:nvSpPr>
        <p:spPr>
          <a:xfrm>
            <a:off x="1666876" y="153988"/>
            <a:ext cx="8316913" cy="431800"/>
          </a:xfrm>
        </p:spPr>
        <p:txBody>
          <a:bodyPr/>
          <a:lstStyle/>
          <a:p>
            <a:r>
              <a:rPr lang="zh-CN" altLang="en-US" smtClean="0"/>
              <a:t>挖掘目标</a:t>
            </a:r>
          </a:p>
        </p:txBody>
      </p:sp>
      <p:sp>
        <p:nvSpPr>
          <p:cNvPr id="25604" name="Text Box 6"/>
          <p:cNvSpPr txBox="1">
            <a:spLocks noChangeArrowheads="1"/>
          </p:cNvSpPr>
          <p:nvPr/>
        </p:nvSpPr>
        <p:spPr bwMode="auto">
          <a:xfrm>
            <a:off x="1809751" y="1000125"/>
            <a:ext cx="8429625" cy="1083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0" tIns="0" rIns="0" bIns="0">
            <a:spAutoFit/>
          </a:bodyPr>
          <a:lstStyle>
            <a:lvl1pPr marL="457200" indent="-457200" eaLnBrk="0" hangingPunct="0">
              <a:defRPr sz="900">
                <a:solidFill>
                  <a:srgbClr val="000000"/>
                </a:solidFill>
                <a:latin typeface="Arial" panose="020B0604020202020204" pitchFamily="34" charset="0"/>
                <a:ea typeface="宋体" panose="02010600030101010101" pitchFamily="2" charset="-122"/>
              </a:defRPr>
            </a:lvl1pPr>
            <a:lvl2pPr marL="742950" indent="-285750" eaLnBrk="0" hangingPunct="0">
              <a:defRPr sz="900">
                <a:solidFill>
                  <a:srgbClr val="000000"/>
                </a:solidFill>
                <a:latin typeface="Arial" panose="020B0604020202020204" pitchFamily="34" charset="0"/>
                <a:ea typeface="宋体" panose="02010600030101010101" pitchFamily="2" charset="-122"/>
              </a:defRPr>
            </a:lvl2pPr>
            <a:lvl3pPr marL="1143000" indent="-228600" eaLnBrk="0" hangingPunct="0">
              <a:defRPr sz="900">
                <a:solidFill>
                  <a:srgbClr val="000000"/>
                </a:solidFill>
                <a:latin typeface="Arial" panose="020B0604020202020204" pitchFamily="34" charset="0"/>
                <a:ea typeface="宋体" panose="02010600030101010101" pitchFamily="2" charset="-122"/>
              </a:defRPr>
            </a:lvl3pPr>
            <a:lvl4pPr marL="1600200" indent="-228600" eaLnBrk="0" hangingPunct="0">
              <a:defRPr sz="900">
                <a:solidFill>
                  <a:srgbClr val="000000"/>
                </a:solidFill>
                <a:latin typeface="Arial" panose="020B0604020202020204" pitchFamily="34" charset="0"/>
                <a:ea typeface="宋体" panose="02010600030101010101" pitchFamily="2" charset="-122"/>
              </a:defRPr>
            </a:lvl4pPr>
            <a:lvl5pPr marL="2057400" indent="-228600" eaLnBrk="0" hangingPunct="0">
              <a:defRPr sz="9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9pPr>
          </a:lstStyle>
          <a:p>
            <a:pPr>
              <a:lnSpc>
                <a:spcPct val="150000"/>
              </a:lnSpc>
              <a:spcBef>
                <a:spcPct val="20000"/>
              </a:spcBef>
              <a:buClr>
                <a:schemeClr val="hlink"/>
              </a:buClr>
              <a:buFont typeface="Calibri" panose="020F0502020204030204" pitchFamily="34" charset="0"/>
              <a:buAutoNum type="arabicPeriod"/>
            </a:pPr>
            <a:r>
              <a:rPr lang="zh-CN" altLang="en-US" sz="2200">
                <a:solidFill>
                  <a:schemeClr val="tx1"/>
                </a:solidFill>
                <a:latin typeface="微软雅黑" panose="020B0503020204020204" pitchFamily="34" charset="-122"/>
                <a:ea typeface="微软雅黑" panose="020B0503020204020204" pitchFamily="34" charset="-122"/>
              </a:rPr>
              <a:t>归纳出窃漏电用户的关键特征，构建窃漏电用户的识别模型；</a:t>
            </a:r>
          </a:p>
          <a:p>
            <a:pPr>
              <a:lnSpc>
                <a:spcPct val="150000"/>
              </a:lnSpc>
              <a:spcBef>
                <a:spcPct val="20000"/>
              </a:spcBef>
              <a:buClr>
                <a:schemeClr val="hlink"/>
              </a:buClr>
              <a:buFont typeface="Calibri" panose="020F0502020204030204" pitchFamily="34" charset="0"/>
              <a:buAutoNum type="arabicPeriod"/>
            </a:pPr>
            <a:r>
              <a:rPr lang="zh-CN" altLang="en-US" sz="2200">
                <a:solidFill>
                  <a:schemeClr val="tx1"/>
                </a:solidFill>
                <a:latin typeface="微软雅黑" panose="020B0503020204020204" pitchFamily="34" charset="-122"/>
                <a:ea typeface="微软雅黑" panose="020B0503020204020204" pitchFamily="34" charset="-122"/>
              </a:rPr>
              <a:t>利用实时监测数据，调用窃漏电用户识别模型实现实时诊断。</a:t>
            </a:r>
          </a:p>
        </p:txBody>
      </p:sp>
    </p:spTree>
    <p:extLst>
      <p:ext uri="{BB962C8B-B14F-4D97-AF65-F5344CB8AC3E}">
        <p14:creationId xmlns:p14="http://schemas.microsoft.com/office/powerpoint/2010/main" val="1459479349"/>
      </p:ext>
    </p:extLst>
  </p:cSld>
  <p:clrMapOvr>
    <a:masterClrMapping/>
  </p:clrMapOv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3"/>
          <p:cNvSpPr>
            <a:spLocks noChangeArrowheads="1"/>
          </p:cNvSpPr>
          <p:nvPr/>
        </p:nvSpPr>
        <p:spPr bwMode="auto">
          <a:xfrm>
            <a:off x="1524001" y="189384"/>
            <a:ext cx="184731"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eaLnBrk="0" hangingPunct="0">
              <a:defRPr sz="900">
                <a:solidFill>
                  <a:srgbClr val="000000"/>
                </a:solidFill>
                <a:latin typeface="Arial" panose="020B0604020202020204" pitchFamily="34" charset="0"/>
                <a:ea typeface="宋体" panose="02010600030101010101" pitchFamily="2" charset="-122"/>
              </a:defRPr>
            </a:lvl1pPr>
            <a:lvl2pPr marL="742950" indent="-285750" eaLnBrk="0" hangingPunct="0">
              <a:defRPr sz="900">
                <a:solidFill>
                  <a:srgbClr val="000000"/>
                </a:solidFill>
                <a:latin typeface="Arial" panose="020B0604020202020204" pitchFamily="34" charset="0"/>
                <a:ea typeface="宋体" panose="02010600030101010101" pitchFamily="2" charset="-122"/>
              </a:defRPr>
            </a:lvl2pPr>
            <a:lvl3pPr marL="1143000" indent="-228600" eaLnBrk="0" hangingPunct="0">
              <a:defRPr sz="900">
                <a:solidFill>
                  <a:srgbClr val="000000"/>
                </a:solidFill>
                <a:latin typeface="Arial" panose="020B0604020202020204" pitchFamily="34" charset="0"/>
                <a:ea typeface="宋体" panose="02010600030101010101" pitchFamily="2" charset="-122"/>
              </a:defRPr>
            </a:lvl3pPr>
            <a:lvl4pPr marL="1600200" indent="-228600" eaLnBrk="0" hangingPunct="0">
              <a:defRPr sz="900">
                <a:solidFill>
                  <a:srgbClr val="000000"/>
                </a:solidFill>
                <a:latin typeface="Arial" panose="020B0604020202020204" pitchFamily="34" charset="0"/>
                <a:ea typeface="宋体" panose="02010600030101010101" pitchFamily="2" charset="-122"/>
              </a:defRPr>
            </a:lvl4pPr>
            <a:lvl5pPr marL="2057400" indent="-228600" eaLnBrk="0" hangingPunct="0">
              <a:defRPr sz="9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8675" name="标题 3"/>
          <p:cNvSpPr>
            <a:spLocks noGrp="1"/>
          </p:cNvSpPr>
          <p:nvPr>
            <p:ph type="title"/>
          </p:nvPr>
        </p:nvSpPr>
        <p:spPr>
          <a:xfrm>
            <a:off x="1666876" y="153988"/>
            <a:ext cx="8316913" cy="431800"/>
          </a:xfrm>
        </p:spPr>
        <p:txBody>
          <a:bodyPr/>
          <a:lstStyle/>
          <a:p>
            <a:r>
              <a:rPr lang="zh-CN" altLang="en-US" smtClean="0"/>
              <a:t>分析方法与过程</a:t>
            </a:r>
          </a:p>
        </p:txBody>
      </p:sp>
      <p:sp>
        <p:nvSpPr>
          <p:cNvPr id="111618" name="Rectangle 2"/>
          <p:cNvSpPr>
            <a:spLocks noChangeArrowheads="1"/>
          </p:cNvSpPr>
          <p:nvPr/>
        </p:nvSpPr>
        <p:spPr bwMode="auto">
          <a:xfrm>
            <a:off x="1524001" y="-184666"/>
            <a:ext cx="184731" cy="369332"/>
          </a:xfrm>
          <a:prstGeom prst="rect">
            <a:avLst/>
          </a:prstGeom>
          <a:noFill/>
          <a:ln w="9525">
            <a:noFill/>
            <a:miter lim="800000"/>
            <a:headEnd/>
            <a:tailEnd/>
          </a:ln>
          <a:effectLst>
            <a:prstShdw prst="shdw17" dist="17961" dir="2700000">
              <a:schemeClr val="accent1">
                <a:gamma/>
                <a:shade val="60000"/>
                <a:invGamma/>
              </a:schemeClr>
            </a:prstShdw>
          </a:effectLst>
        </p:spPr>
        <p:txBody>
          <a:bodyPr wrap="none" anchor="ctr">
            <a:spAutoFit/>
          </a:bodyPr>
          <a:lstStyle/>
          <a:p>
            <a:pPr>
              <a:defRPr/>
            </a:pPr>
            <a:endParaRPr lang="zh-CN" altLang="en-US">
              <a:latin typeface="Arial" charset="0"/>
            </a:endParaRPr>
          </a:p>
        </p:txBody>
      </p:sp>
      <p:graphicFrame>
        <p:nvGraphicFramePr>
          <p:cNvPr id="28677" name="Object 1"/>
          <p:cNvGraphicFramePr>
            <a:graphicFrameLocks noChangeAspect="1"/>
          </p:cNvGraphicFramePr>
          <p:nvPr/>
        </p:nvGraphicFramePr>
        <p:xfrm>
          <a:off x="1809750" y="1714500"/>
          <a:ext cx="8688388" cy="3786188"/>
        </p:xfrm>
        <a:graphic>
          <a:graphicData uri="http://schemas.openxmlformats.org/presentationml/2006/ole">
            <mc:AlternateContent xmlns:mc="http://schemas.openxmlformats.org/markup-compatibility/2006">
              <mc:Choice xmlns:v="urn:schemas-microsoft-com:vml" Requires="v">
                <p:oleObj spid="_x0000_s96274" name="Visio" r:id="rId4" imgW="6728258" imgH="2935591" progId="Visio.Drawing.11">
                  <p:embed/>
                </p:oleObj>
              </mc:Choice>
              <mc:Fallback>
                <p:oleObj name="Visio" r:id="rId4" imgW="6728258" imgH="2935591" progId="Visio.Drawing.11">
                  <p:embed/>
                  <p:pic>
                    <p:nvPicPr>
                      <p:cNvPr id="28677"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09750" y="1714500"/>
                        <a:ext cx="8688388" cy="3786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8678" name="Text Box 6"/>
          <p:cNvSpPr txBox="1">
            <a:spLocks noChangeArrowheads="1"/>
          </p:cNvSpPr>
          <p:nvPr/>
        </p:nvSpPr>
        <p:spPr bwMode="auto">
          <a:xfrm>
            <a:off x="1809751" y="1000126"/>
            <a:ext cx="8429625"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0" tIns="0" rIns="0" bIns="0">
            <a:spAutoFit/>
          </a:bodyPr>
          <a:lstStyle>
            <a:lvl1pPr marL="457200" indent="-457200" eaLnBrk="0" hangingPunct="0">
              <a:defRPr sz="900">
                <a:solidFill>
                  <a:srgbClr val="000000"/>
                </a:solidFill>
                <a:latin typeface="Arial" panose="020B0604020202020204" pitchFamily="34" charset="0"/>
                <a:ea typeface="宋体" panose="02010600030101010101" pitchFamily="2" charset="-122"/>
              </a:defRPr>
            </a:lvl1pPr>
            <a:lvl2pPr marL="742950" indent="-285750" eaLnBrk="0" hangingPunct="0">
              <a:defRPr sz="900">
                <a:solidFill>
                  <a:srgbClr val="000000"/>
                </a:solidFill>
                <a:latin typeface="Arial" panose="020B0604020202020204" pitchFamily="34" charset="0"/>
                <a:ea typeface="宋体" panose="02010600030101010101" pitchFamily="2" charset="-122"/>
              </a:defRPr>
            </a:lvl2pPr>
            <a:lvl3pPr marL="1143000" indent="-228600" eaLnBrk="0" hangingPunct="0">
              <a:defRPr sz="900">
                <a:solidFill>
                  <a:srgbClr val="000000"/>
                </a:solidFill>
                <a:latin typeface="Arial" panose="020B0604020202020204" pitchFamily="34" charset="0"/>
                <a:ea typeface="宋体" panose="02010600030101010101" pitchFamily="2" charset="-122"/>
              </a:defRPr>
            </a:lvl3pPr>
            <a:lvl4pPr marL="1600200" indent="-228600" eaLnBrk="0" hangingPunct="0">
              <a:defRPr sz="900">
                <a:solidFill>
                  <a:srgbClr val="000000"/>
                </a:solidFill>
                <a:latin typeface="Arial" panose="020B0604020202020204" pitchFamily="34" charset="0"/>
                <a:ea typeface="宋体" panose="02010600030101010101" pitchFamily="2" charset="-122"/>
              </a:defRPr>
            </a:lvl4pPr>
            <a:lvl5pPr marL="2057400" indent="-228600" eaLnBrk="0" hangingPunct="0">
              <a:defRPr sz="9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9pPr>
          </a:lstStyle>
          <a:p>
            <a:pPr>
              <a:lnSpc>
                <a:spcPct val="150000"/>
              </a:lnSpc>
              <a:spcBef>
                <a:spcPct val="20000"/>
              </a:spcBef>
              <a:buClr>
                <a:schemeClr val="hlink"/>
              </a:buClr>
            </a:pPr>
            <a:r>
              <a:rPr lang="zh-CN" altLang="en-US" sz="2200">
                <a:solidFill>
                  <a:schemeClr val="tx1"/>
                </a:solidFill>
                <a:latin typeface="微软雅黑" panose="020B0503020204020204" pitchFamily="34" charset="-122"/>
                <a:ea typeface="微软雅黑" panose="020B0503020204020204" pitchFamily="34" charset="-122"/>
              </a:rPr>
              <a:t>总体流程：</a:t>
            </a:r>
          </a:p>
        </p:txBody>
      </p:sp>
    </p:spTree>
    <p:extLst>
      <p:ext uri="{BB962C8B-B14F-4D97-AF65-F5344CB8AC3E}">
        <p14:creationId xmlns:p14="http://schemas.microsoft.com/office/powerpoint/2010/main" val="109731638"/>
      </p:ext>
    </p:extLst>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p:cNvSpPr/>
          <p:nvPr/>
        </p:nvSpPr>
        <p:spPr>
          <a:xfrm>
            <a:off x="669925" y="78668"/>
            <a:ext cx="7026275" cy="521970"/>
          </a:xfrm>
          <a:prstGeom prst="rect">
            <a:avLst/>
          </a:prstGeom>
        </p:spPr>
        <p:txBody>
          <a:bodyPr wrap="square">
            <a:spAutoFit/>
          </a:bodyPr>
          <a:lstStyle/>
          <a:p>
            <a:r>
              <a:rPr lang="zh-CN" altLang="en-US" sz="2800" b="1" dirty="0" smtClean="0">
                <a:solidFill>
                  <a:schemeClr val="bg1"/>
                </a:solidFill>
                <a:latin typeface="黑体" panose="02010609060101010101" pitchFamily="49" charset="-122"/>
                <a:ea typeface="黑体" panose="02010609060101010101" pitchFamily="49" charset="-122"/>
                <a:cs typeface="黑体" panose="02010609060101010101" pitchFamily="49" charset="-122"/>
              </a:rPr>
              <a:t>回顾：机器学习基础概念</a:t>
            </a:r>
            <a:endParaRPr lang="zh-CN" altLang="en-US" sz="2800" b="1" dirty="0">
              <a:solidFill>
                <a:schemeClr val="bg1"/>
              </a:solidFill>
              <a:latin typeface="黑体" panose="02010609060101010101" pitchFamily="49" charset="-122"/>
              <a:ea typeface="黑体" panose="02010609060101010101" pitchFamily="49" charset="-122"/>
              <a:cs typeface="黑体" panose="02010609060101010101" pitchFamily="49" charset="-122"/>
            </a:endParaRPr>
          </a:p>
        </p:txBody>
      </p:sp>
      <p:graphicFrame>
        <p:nvGraphicFramePr>
          <p:cNvPr id="4" name="对象 3"/>
          <p:cNvGraphicFramePr>
            <a:graphicFrameLocks noChangeAspect="1"/>
          </p:cNvGraphicFramePr>
          <p:nvPr/>
        </p:nvGraphicFramePr>
        <p:xfrm>
          <a:off x="798326" y="1709194"/>
          <a:ext cx="10523537" cy="4613275"/>
        </p:xfrm>
        <a:graphic>
          <a:graphicData uri="http://schemas.openxmlformats.org/presentationml/2006/ole">
            <mc:AlternateContent xmlns:mc="http://schemas.openxmlformats.org/markup-compatibility/2006">
              <mc:Choice xmlns:v="urn:schemas-microsoft-com:vml" Requires="v">
                <p:oleObj spid="_x0000_s7439" name="Visio" r:id="rId4" imgW="6157595" imgH="2702560" progId="Visio.Drawing.11">
                  <p:embed/>
                </p:oleObj>
              </mc:Choice>
              <mc:Fallback>
                <p:oleObj name="Visio" r:id="rId4" imgW="6157595" imgH="2702560" progId="Visio.Drawing.11">
                  <p:embed/>
                  <p:pic>
                    <p:nvPicPr>
                      <p:cNvPr id="4" name="对象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8326" y="1709194"/>
                        <a:ext cx="10523537" cy="4613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41579922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3"/>
          <p:cNvSpPr>
            <a:spLocks noChangeArrowheads="1"/>
          </p:cNvSpPr>
          <p:nvPr/>
        </p:nvSpPr>
        <p:spPr bwMode="auto">
          <a:xfrm>
            <a:off x="1524001" y="189384"/>
            <a:ext cx="184731"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eaLnBrk="0" hangingPunct="0">
              <a:defRPr sz="900">
                <a:solidFill>
                  <a:srgbClr val="000000"/>
                </a:solidFill>
                <a:latin typeface="Arial" panose="020B0604020202020204" pitchFamily="34" charset="0"/>
                <a:ea typeface="宋体" panose="02010600030101010101" pitchFamily="2" charset="-122"/>
              </a:defRPr>
            </a:lvl1pPr>
            <a:lvl2pPr marL="742950" indent="-285750" eaLnBrk="0" hangingPunct="0">
              <a:defRPr sz="900">
                <a:solidFill>
                  <a:srgbClr val="000000"/>
                </a:solidFill>
                <a:latin typeface="Arial" panose="020B0604020202020204" pitchFamily="34" charset="0"/>
                <a:ea typeface="宋体" panose="02010600030101010101" pitchFamily="2" charset="-122"/>
              </a:defRPr>
            </a:lvl2pPr>
            <a:lvl3pPr marL="1143000" indent="-228600" eaLnBrk="0" hangingPunct="0">
              <a:defRPr sz="900">
                <a:solidFill>
                  <a:srgbClr val="000000"/>
                </a:solidFill>
                <a:latin typeface="Arial" panose="020B0604020202020204" pitchFamily="34" charset="0"/>
                <a:ea typeface="宋体" panose="02010600030101010101" pitchFamily="2" charset="-122"/>
              </a:defRPr>
            </a:lvl3pPr>
            <a:lvl4pPr marL="1600200" indent="-228600" eaLnBrk="0" hangingPunct="0">
              <a:defRPr sz="900">
                <a:solidFill>
                  <a:srgbClr val="000000"/>
                </a:solidFill>
                <a:latin typeface="Arial" panose="020B0604020202020204" pitchFamily="34" charset="0"/>
                <a:ea typeface="宋体" panose="02010600030101010101" pitchFamily="2" charset="-122"/>
              </a:defRPr>
            </a:lvl4pPr>
            <a:lvl5pPr marL="2057400" indent="-228600" eaLnBrk="0" hangingPunct="0">
              <a:defRPr sz="9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7651" name="标题 3"/>
          <p:cNvSpPr>
            <a:spLocks noGrp="1"/>
          </p:cNvSpPr>
          <p:nvPr>
            <p:ph type="title"/>
          </p:nvPr>
        </p:nvSpPr>
        <p:spPr>
          <a:xfrm>
            <a:off x="1666876" y="153988"/>
            <a:ext cx="8316913" cy="431800"/>
          </a:xfrm>
        </p:spPr>
        <p:txBody>
          <a:bodyPr/>
          <a:lstStyle/>
          <a:p>
            <a:r>
              <a:rPr lang="zh-CN" altLang="en-US" smtClean="0"/>
              <a:t>分析方法与过程</a:t>
            </a:r>
          </a:p>
        </p:txBody>
      </p:sp>
      <p:sp>
        <p:nvSpPr>
          <p:cNvPr id="27652" name="Text Box 6"/>
          <p:cNvSpPr txBox="1">
            <a:spLocks noChangeArrowheads="1"/>
          </p:cNvSpPr>
          <p:nvPr/>
        </p:nvSpPr>
        <p:spPr bwMode="auto">
          <a:xfrm>
            <a:off x="1809751" y="1524000"/>
            <a:ext cx="8429625" cy="4610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0" tIns="0" rIns="0" bIns="0">
            <a:spAutoFit/>
          </a:bodyPr>
          <a:lstStyle>
            <a:lvl1pPr marL="457200" indent="-457200" eaLnBrk="0" hangingPunct="0">
              <a:defRPr sz="900">
                <a:solidFill>
                  <a:srgbClr val="000000"/>
                </a:solidFill>
                <a:latin typeface="Arial" panose="020B0604020202020204" pitchFamily="34" charset="0"/>
                <a:ea typeface="宋体" panose="02010600030101010101" pitchFamily="2" charset="-122"/>
              </a:defRPr>
            </a:lvl1pPr>
            <a:lvl2pPr marL="742950" indent="-285750" eaLnBrk="0" hangingPunct="0">
              <a:defRPr sz="900">
                <a:solidFill>
                  <a:srgbClr val="000000"/>
                </a:solidFill>
                <a:latin typeface="Arial" panose="020B0604020202020204" pitchFamily="34" charset="0"/>
                <a:ea typeface="宋体" panose="02010600030101010101" pitchFamily="2" charset="-122"/>
              </a:defRPr>
            </a:lvl2pPr>
            <a:lvl3pPr marL="1143000" indent="-228600" eaLnBrk="0" hangingPunct="0">
              <a:defRPr sz="900">
                <a:solidFill>
                  <a:srgbClr val="000000"/>
                </a:solidFill>
                <a:latin typeface="Arial" panose="020B0604020202020204" pitchFamily="34" charset="0"/>
                <a:ea typeface="宋体" panose="02010600030101010101" pitchFamily="2" charset="-122"/>
              </a:defRPr>
            </a:lvl3pPr>
            <a:lvl4pPr marL="1600200" indent="-228600" eaLnBrk="0" hangingPunct="0">
              <a:defRPr sz="900">
                <a:solidFill>
                  <a:srgbClr val="000000"/>
                </a:solidFill>
                <a:latin typeface="Arial" panose="020B0604020202020204" pitchFamily="34" charset="0"/>
                <a:ea typeface="宋体" panose="02010600030101010101" pitchFamily="2" charset="-122"/>
              </a:defRPr>
            </a:lvl4pPr>
            <a:lvl5pPr marL="2057400" indent="-228600" eaLnBrk="0" hangingPunct="0">
              <a:defRPr sz="9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9pPr>
          </a:lstStyle>
          <a:p>
            <a:pPr>
              <a:lnSpc>
                <a:spcPct val="150000"/>
              </a:lnSpc>
              <a:spcBef>
                <a:spcPct val="20000"/>
              </a:spcBef>
              <a:buClr>
                <a:schemeClr val="hlink"/>
              </a:buClr>
              <a:buFont typeface="Wingdings" panose="05000000000000000000" pitchFamily="2" charset="2"/>
              <a:buChar char="l"/>
            </a:pPr>
            <a:r>
              <a:rPr lang="zh-CN" altLang="en-US" sz="2000" dirty="0" smtClean="0">
                <a:solidFill>
                  <a:schemeClr val="tx1"/>
                </a:solidFill>
                <a:latin typeface="微软雅黑" panose="020B0503020204020204" pitchFamily="34" charset="-122"/>
                <a:ea typeface="微软雅黑" panose="020B0503020204020204" pitchFamily="34" charset="-122"/>
              </a:rPr>
              <a:t>数据抽取</a:t>
            </a:r>
            <a:endParaRPr lang="en-US" altLang="zh-CN" sz="2000" dirty="0" smtClean="0">
              <a:solidFill>
                <a:schemeClr val="tx1"/>
              </a:solidFill>
              <a:latin typeface="微软雅黑" panose="020B0503020204020204" pitchFamily="34" charset="-122"/>
              <a:ea typeface="微软雅黑" panose="020B0503020204020204" pitchFamily="34" charset="-122"/>
            </a:endParaRPr>
          </a:p>
          <a:p>
            <a:pPr lvl="1">
              <a:lnSpc>
                <a:spcPct val="150000"/>
              </a:lnSpc>
              <a:spcBef>
                <a:spcPct val="20000"/>
              </a:spcBef>
              <a:buClr>
                <a:schemeClr val="hlink"/>
              </a:buClr>
              <a:buFont typeface="Wingdings" panose="05000000000000000000" pitchFamily="2" charset="2"/>
              <a:buChar char="l"/>
            </a:pPr>
            <a:r>
              <a:rPr lang="zh-CN" altLang="en-US" sz="1600" dirty="0" smtClean="0">
                <a:solidFill>
                  <a:schemeClr val="tx1"/>
                </a:solidFill>
                <a:latin typeface="微软雅黑" panose="020B0503020204020204" pitchFamily="34" charset="-122"/>
                <a:ea typeface="微软雅黑" panose="020B0503020204020204" pitchFamily="34" charset="-122"/>
              </a:rPr>
              <a:t>窃</a:t>
            </a:r>
            <a:r>
              <a:rPr lang="zh-CN" altLang="en-US" sz="1600" dirty="0">
                <a:solidFill>
                  <a:schemeClr val="tx1"/>
                </a:solidFill>
                <a:latin typeface="微软雅黑" panose="020B0503020204020204" pitchFamily="34" charset="-122"/>
                <a:ea typeface="微软雅黑" panose="020B0503020204020204" pitchFamily="34" charset="-122"/>
              </a:rPr>
              <a:t>漏电用户在电力计量自动化系统的监控大用户中只占小部分，同时某些大用户</a:t>
            </a:r>
            <a:r>
              <a:rPr lang="zh-CN" altLang="en-US" sz="1600" dirty="0" smtClean="0">
                <a:solidFill>
                  <a:schemeClr val="tx1"/>
                </a:solidFill>
                <a:latin typeface="微软雅黑" panose="020B0503020204020204" pitchFamily="34" charset="-122"/>
                <a:ea typeface="微软雅黑" panose="020B0503020204020204" pitchFamily="34" charset="-122"/>
              </a:rPr>
              <a:t>也几乎不可能</a:t>
            </a:r>
            <a:r>
              <a:rPr lang="zh-CN" altLang="en-US" sz="1600" dirty="0">
                <a:solidFill>
                  <a:schemeClr val="tx1"/>
                </a:solidFill>
                <a:latin typeface="微软雅黑" panose="020B0503020204020204" pitchFamily="34" charset="-122"/>
                <a:ea typeface="微软雅黑" panose="020B0503020204020204" pitchFamily="34" charset="-122"/>
              </a:rPr>
              <a:t>存在窃漏电行为，如银行、税务、学校、工商等非居民类别，故在数据预处理时有必要将这些类别用户剔除。</a:t>
            </a:r>
            <a:endParaRPr lang="en-US" altLang="zh-CN" sz="1600" dirty="0">
              <a:solidFill>
                <a:schemeClr val="tx1"/>
              </a:solidFill>
              <a:latin typeface="微软雅黑" panose="020B0503020204020204" pitchFamily="34" charset="-122"/>
              <a:ea typeface="微软雅黑" panose="020B0503020204020204" pitchFamily="34" charset="-122"/>
            </a:endParaRPr>
          </a:p>
          <a:p>
            <a:pPr>
              <a:lnSpc>
                <a:spcPct val="150000"/>
              </a:lnSpc>
              <a:spcBef>
                <a:spcPct val="20000"/>
              </a:spcBef>
              <a:buClr>
                <a:schemeClr val="hlink"/>
              </a:buClr>
              <a:buFont typeface="Wingdings" panose="05000000000000000000" pitchFamily="2" charset="2"/>
              <a:buChar char="l"/>
            </a:pPr>
            <a:r>
              <a:rPr lang="zh-CN" altLang="en-US" sz="2000" dirty="0" smtClean="0">
                <a:solidFill>
                  <a:schemeClr val="tx1"/>
                </a:solidFill>
                <a:latin typeface="微软雅黑" panose="020B0503020204020204" pitchFamily="34" charset="-122"/>
                <a:ea typeface="微软雅黑" panose="020B0503020204020204" pitchFamily="34" charset="-122"/>
              </a:rPr>
              <a:t>特征指标</a:t>
            </a:r>
            <a:endParaRPr lang="en-US" altLang="zh-CN" sz="2000" dirty="0" smtClean="0">
              <a:solidFill>
                <a:schemeClr val="tx1"/>
              </a:solidFill>
              <a:latin typeface="微软雅黑" panose="020B0503020204020204" pitchFamily="34" charset="-122"/>
              <a:ea typeface="微软雅黑" panose="020B0503020204020204" pitchFamily="34" charset="-122"/>
            </a:endParaRPr>
          </a:p>
          <a:p>
            <a:pPr lvl="1">
              <a:lnSpc>
                <a:spcPct val="150000"/>
              </a:lnSpc>
              <a:spcBef>
                <a:spcPct val="20000"/>
              </a:spcBef>
              <a:buClr>
                <a:schemeClr val="hlink"/>
              </a:buClr>
              <a:buFont typeface="Wingdings" panose="05000000000000000000" pitchFamily="2" charset="2"/>
              <a:buChar char="l"/>
            </a:pPr>
            <a:r>
              <a:rPr lang="zh-CN" altLang="en-US" sz="1600" dirty="0" smtClean="0">
                <a:solidFill>
                  <a:schemeClr val="tx1"/>
                </a:solidFill>
                <a:latin typeface="微软雅黑" panose="020B0503020204020204" pitchFamily="34" charset="-122"/>
                <a:ea typeface="微软雅黑" panose="020B0503020204020204" pitchFamily="34" charset="-122"/>
              </a:rPr>
              <a:t>用</a:t>
            </a:r>
            <a:r>
              <a:rPr lang="zh-CN" altLang="en-US" sz="1600" dirty="0">
                <a:solidFill>
                  <a:schemeClr val="tx1"/>
                </a:solidFill>
                <a:latin typeface="微软雅黑" panose="020B0503020204020204" pitchFamily="34" charset="-122"/>
                <a:ea typeface="微软雅黑" panose="020B0503020204020204" pitchFamily="34" charset="-122"/>
              </a:rPr>
              <a:t>电负荷不能直接体现出用户的窃漏电行为，终端报警存在很多误报和漏报的情况，故需要进行数据探索和预处理，总结窃漏电用户的行为规律，再从数据中提炼出描述窃漏电用户的特征指标。</a:t>
            </a:r>
            <a:endParaRPr lang="en-US" altLang="zh-CN" sz="1600" dirty="0">
              <a:solidFill>
                <a:schemeClr val="tx1"/>
              </a:solidFill>
              <a:latin typeface="微软雅黑" panose="020B0503020204020204" pitchFamily="34" charset="-122"/>
              <a:ea typeface="微软雅黑" panose="020B0503020204020204" pitchFamily="34" charset="-122"/>
            </a:endParaRPr>
          </a:p>
          <a:p>
            <a:pPr>
              <a:lnSpc>
                <a:spcPct val="150000"/>
              </a:lnSpc>
              <a:spcBef>
                <a:spcPct val="20000"/>
              </a:spcBef>
              <a:buClr>
                <a:schemeClr val="hlink"/>
              </a:buClr>
              <a:buFont typeface="Wingdings" panose="05000000000000000000" pitchFamily="2" charset="2"/>
              <a:buChar char="l"/>
            </a:pPr>
            <a:r>
              <a:rPr lang="zh-CN" altLang="en-US" sz="2000" dirty="0" smtClean="0">
                <a:solidFill>
                  <a:schemeClr val="tx1"/>
                </a:solidFill>
                <a:latin typeface="微软雅黑" panose="020B0503020204020204" pitchFamily="34" charset="-122"/>
                <a:ea typeface="微软雅黑" panose="020B0503020204020204" pitchFamily="34" charset="-122"/>
              </a:rPr>
              <a:t>任务建模</a:t>
            </a:r>
            <a:endParaRPr lang="en-US" altLang="zh-CN" sz="2000" dirty="0" smtClean="0">
              <a:solidFill>
                <a:schemeClr val="tx1"/>
              </a:solidFill>
              <a:latin typeface="微软雅黑" panose="020B0503020204020204" pitchFamily="34" charset="-122"/>
              <a:ea typeface="微软雅黑" panose="020B0503020204020204" pitchFamily="34" charset="-122"/>
            </a:endParaRPr>
          </a:p>
          <a:p>
            <a:pPr lvl="1">
              <a:lnSpc>
                <a:spcPct val="150000"/>
              </a:lnSpc>
              <a:spcBef>
                <a:spcPct val="20000"/>
              </a:spcBef>
              <a:buClr>
                <a:schemeClr val="hlink"/>
              </a:buClr>
              <a:buFont typeface="Wingdings" panose="05000000000000000000" pitchFamily="2" charset="2"/>
              <a:buChar char="l"/>
            </a:pPr>
            <a:r>
              <a:rPr lang="zh-CN" altLang="en-US" sz="1600" dirty="0" smtClean="0">
                <a:solidFill>
                  <a:schemeClr val="tx1"/>
                </a:solidFill>
                <a:latin typeface="微软雅黑" panose="020B0503020204020204" pitchFamily="34" charset="-122"/>
                <a:ea typeface="微软雅黑" panose="020B0503020204020204" pitchFamily="34" charset="-122"/>
              </a:rPr>
              <a:t>结合</a:t>
            </a:r>
            <a:r>
              <a:rPr lang="zh-CN" altLang="en-US" sz="1600" dirty="0">
                <a:solidFill>
                  <a:schemeClr val="tx1"/>
                </a:solidFill>
                <a:latin typeface="微软雅黑" panose="020B0503020204020204" pitchFamily="34" charset="-122"/>
                <a:ea typeface="微软雅黑" panose="020B0503020204020204" pitchFamily="34" charset="-122"/>
              </a:rPr>
              <a:t>历史窃漏电用户信息，整理出识别模型的专家样本数据集，再进一步构建分类模型，实现窃漏电用户的自动识别。 </a:t>
            </a:r>
          </a:p>
        </p:txBody>
      </p:sp>
      <p:sp>
        <p:nvSpPr>
          <p:cNvPr id="27653" name="Text Box 6"/>
          <p:cNvSpPr txBox="1">
            <a:spLocks noChangeArrowheads="1"/>
          </p:cNvSpPr>
          <p:nvPr/>
        </p:nvSpPr>
        <p:spPr bwMode="auto">
          <a:xfrm>
            <a:off x="1809751" y="1000126"/>
            <a:ext cx="8429625"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0" tIns="0" rIns="0" bIns="0">
            <a:spAutoFit/>
          </a:bodyPr>
          <a:lstStyle>
            <a:lvl1pPr marL="457200" indent="-457200" eaLnBrk="0" hangingPunct="0">
              <a:defRPr sz="900">
                <a:solidFill>
                  <a:srgbClr val="000000"/>
                </a:solidFill>
                <a:latin typeface="Arial" panose="020B0604020202020204" pitchFamily="34" charset="0"/>
                <a:ea typeface="宋体" panose="02010600030101010101" pitchFamily="2" charset="-122"/>
              </a:defRPr>
            </a:lvl1pPr>
            <a:lvl2pPr marL="742950" indent="-285750" eaLnBrk="0" hangingPunct="0">
              <a:defRPr sz="900">
                <a:solidFill>
                  <a:srgbClr val="000000"/>
                </a:solidFill>
                <a:latin typeface="Arial" panose="020B0604020202020204" pitchFamily="34" charset="0"/>
                <a:ea typeface="宋体" panose="02010600030101010101" pitchFamily="2" charset="-122"/>
              </a:defRPr>
            </a:lvl2pPr>
            <a:lvl3pPr marL="1143000" indent="-228600" eaLnBrk="0" hangingPunct="0">
              <a:defRPr sz="900">
                <a:solidFill>
                  <a:srgbClr val="000000"/>
                </a:solidFill>
                <a:latin typeface="Arial" panose="020B0604020202020204" pitchFamily="34" charset="0"/>
                <a:ea typeface="宋体" panose="02010600030101010101" pitchFamily="2" charset="-122"/>
              </a:defRPr>
            </a:lvl3pPr>
            <a:lvl4pPr marL="1600200" indent="-228600" eaLnBrk="0" hangingPunct="0">
              <a:defRPr sz="900">
                <a:solidFill>
                  <a:srgbClr val="000000"/>
                </a:solidFill>
                <a:latin typeface="Arial" panose="020B0604020202020204" pitchFamily="34" charset="0"/>
                <a:ea typeface="宋体" panose="02010600030101010101" pitchFamily="2" charset="-122"/>
              </a:defRPr>
            </a:lvl4pPr>
            <a:lvl5pPr marL="2057400" indent="-228600" eaLnBrk="0" hangingPunct="0">
              <a:defRPr sz="9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9pPr>
          </a:lstStyle>
          <a:p>
            <a:pPr>
              <a:lnSpc>
                <a:spcPct val="150000"/>
              </a:lnSpc>
              <a:spcBef>
                <a:spcPct val="20000"/>
              </a:spcBef>
              <a:buClr>
                <a:schemeClr val="hlink"/>
              </a:buClr>
            </a:pPr>
            <a:r>
              <a:rPr lang="zh-CN" altLang="en-US" sz="2200">
                <a:solidFill>
                  <a:schemeClr val="tx1"/>
                </a:solidFill>
                <a:latin typeface="微软雅黑" panose="020B0503020204020204" pitchFamily="34" charset="-122"/>
                <a:ea typeface="微软雅黑" panose="020B0503020204020204" pitchFamily="34" charset="-122"/>
              </a:rPr>
              <a:t>初步分析：</a:t>
            </a:r>
          </a:p>
        </p:txBody>
      </p:sp>
    </p:spTree>
    <p:extLst>
      <p:ext uri="{BB962C8B-B14F-4D97-AF65-F5344CB8AC3E}">
        <p14:creationId xmlns:p14="http://schemas.microsoft.com/office/powerpoint/2010/main" val="2114434039"/>
      </p:ext>
    </p:extLst>
  </p:cSld>
  <p:clrMapOvr>
    <a:masterClrMapping/>
  </p:clrMapOv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3"/>
          <p:cNvSpPr>
            <a:spLocks noChangeArrowheads="1"/>
          </p:cNvSpPr>
          <p:nvPr/>
        </p:nvSpPr>
        <p:spPr bwMode="auto">
          <a:xfrm>
            <a:off x="1524001" y="189384"/>
            <a:ext cx="184731"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eaLnBrk="0" hangingPunct="0">
              <a:defRPr sz="900">
                <a:solidFill>
                  <a:srgbClr val="000000"/>
                </a:solidFill>
                <a:latin typeface="Arial" panose="020B0604020202020204" pitchFamily="34" charset="0"/>
                <a:ea typeface="宋体" panose="02010600030101010101" pitchFamily="2" charset="-122"/>
              </a:defRPr>
            </a:lvl1pPr>
            <a:lvl2pPr marL="742950" indent="-285750" eaLnBrk="0" hangingPunct="0">
              <a:defRPr sz="900">
                <a:solidFill>
                  <a:srgbClr val="000000"/>
                </a:solidFill>
                <a:latin typeface="Arial" panose="020B0604020202020204" pitchFamily="34" charset="0"/>
                <a:ea typeface="宋体" panose="02010600030101010101" pitchFamily="2" charset="-122"/>
              </a:defRPr>
            </a:lvl2pPr>
            <a:lvl3pPr marL="1143000" indent="-228600" eaLnBrk="0" hangingPunct="0">
              <a:defRPr sz="900">
                <a:solidFill>
                  <a:srgbClr val="000000"/>
                </a:solidFill>
                <a:latin typeface="Arial" panose="020B0604020202020204" pitchFamily="34" charset="0"/>
                <a:ea typeface="宋体" panose="02010600030101010101" pitchFamily="2" charset="-122"/>
              </a:defRPr>
            </a:lvl3pPr>
            <a:lvl4pPr marL="1600200" indent="-228600" eaLnBrk="0" hangingPunct="0">
              <a:defRPr sz="900">
                <a:solidFill>
                  <a:srgbClr val="000000"/>
                </a:solidFill>
                <a:latin typeface="Arial" panose="020B0604020202020204" pitchFamily="34" charset="0"/>
                <a:ea typeface="宋体" panose="02010600030101010101" pitchFamily="2" charset="-122"/>
              </a:defRPr>
            </a:lvl4pPr>
            <a:lvl5pPr marL="2057400" indent="-228600" eaLnBrk="0" hangingPunct="0">
              <a:defRPr sz="9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9699" name="标题 3"/>
          <p:cNvSpPr>
            <a:spLocks noGrp="1"/>
          </p:cNvSpPr>
          <p:nvPr>
            <p:ph type="title"/>
          </p:nvPr>
        </p:nvSpPr>
        <p:spPr>
          <a:xfrm>
            <a:off x="1666876" y="153988"/>
            <a:ext cx="8316913" cy="431800"/>
          </a:xfrm>
        </p:spPr>
        <p:txBody>
          <a:bodyPr/>
          <a:lstStyle/>
          <a:p>
            <a:r>
              <a:rPr lang="zh-CN" altLang="en-US" smtClean="0"/>
              <a:t>分析方法与过程</a:t>
            </a:r>
          </a:p>
        </p:txBody>
      </p:sp>
      <p:sp>
        <p:nvSpPr>
          <p:cNvPr id="29700" name="Text Box 6"/>
          <p:cNvSpPr txBox="1">
            <a:spLocks noChangeArrowheads="1"/>
          </p:cNvSpPr>
          <p:nvPr/>
        </p:nvSpPr>
        <p:spPr bwMode="auto">
          <a:xfrm>
            <a:off x="1259305" y="1524001"/>
            <a:ext cx="9705474" cy="292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lIns="0" tIns="0" rIns="0" bIns="0">
            <a:spAutoFit/>
          </a:bodyPr>
          <a:lstStyle>
            <a:lvl1pPr marL="457200" indent="-457200" eaLnBrk="0" hangingPunct="0">
              <a:defRPr sz="900">
                <a:solidFill>
                  <a:srgbClr val="000000"/>
                </a:solidFill>
                <a:latin typeface="Arial" panose="020B0604020202020204" pitchFamily="34" charset="0"/>
                <a:ea typeface="宋体" panose="02010600030101010101" pitchFamily="2" charset="-122"/>
              </a:defRPr>
            </a:lvl1pPr>
            <a:lvl2pPr marL="742950" indent="-285750" eaLnBrk="0" hangingPunct="0">
              <a:defRPr sz="900">
                <a:solidFill>
                  <a:srgbClr val="000000"/>
                </a:solidFill>
                <a:latin typeface="Arial" panose="020B0604020202020204" pitchFamily="34" charset="0"/>
                <a:ea typeface="宋体" panose="02010600030101010101" pitchFamily="2" charset="-122"/>
              </a:defRPr>
            </a:lvl2pPr>
            <a:lvl3pPr marL="1143000" indent="-228600" eaLnBrk="0" hangingPunct="0">
              <a:defRPr sz="900">
                <a:solidFill>
                  <a:srgbClr val="000000"/>
                </a:solidFill>
                <a:latin typeface="Arial" panose="020B0604020202020204" pitchFamily="34" charset="0"/>
                <a:ea typeface="宋体" panose="02010600030101010101" pitchFamily="2" charset="-122"/>
              </a:defRPr>
            </a:lvl3pPr>
            <a:lvl4pPr marL="1600200" indent="-228600" eaLnBrk="0" hangingPunct="0">
              <a:defRPr sz="900">
                <a:solidFill>
                  <a:srgbClr val="000000"/>
                </a:solidFill>
                <a:latin typeface="Arial" panose="020B0604020202020204" pitchFamily="34" charset="0"/>
                <a:ea typeface="宋体" panose="02010600030101010101" pitchFamily="2" charset="-122"/>
              </a:defRPr>
            </a:lvl4pPr>
            <a:lvl5pPr marL="2057400" indent="-228600" eaLnBrk="0" hangingPunct="0">
              <a:defRPr sz="9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9pPr>
          </a:lstStyle>
          <a:p>
            <a:pPr>
              <a:lnSpc>
                <a:spcPct val="150000"/>
              </a:lnSpc>
              <a:spcBef>
                <a:spcPct val="20000"/>
              </a:spcBef>
              <a:buClr>
                <a:schemeClr val="hlink"/>
              </a:buClr>
              <a:buFont typeface="Wingdings" panose="05000000000000000000" pitchFamily="2" charset="2"/>
              <a:buChar char="l"/>
            </a:pPr>
            <a:r>
              <a:rPr lang="zh-CN" altLang="en-US" sz="2000" dirty="0" smtClean="0">
                <a:solidFill>
                  <a:schemeClr val="tx1"/>
                </a:solidFill>
                <a:latin typeface="微软雅黑" panose="020B0503020204020204" pitchFamily="34" charset="-122"/>
                <a:ea typeface="微软雅黑" panose="020B0503020204020204" pitchFamily="34" charset="-122"/>
              </a:rPr>
              <a:t>原始数据：用</a:t>
            </a:r>
            <a:r>
              <a:rPr lang="zh-CN" altLang="en-US" sz="2000" dirty="0">
                <a:solidFill>
                  <a:schemeClr val="tx1"/>
                </a:solidFill>
                <a:latin typeface="微软雅黑" panose="020B0503020204020204" pitchFamily="34" charset="-122"/>
                <a:ea typeface="微软雅黑" panose="020B0503020204020204" pitchFamily="34" charset="-122"/>
              </a:rPr>
              <a:t>电负荷数据、终端报警数据、违约窃电处罚</a:t>
            </a:r>
            <a:r>
              <a:rPr lang="zh-CN" altLang="en-US" sz="2000" dirty="0" smtClean="0">
                <a:solidFill>
                  <a:schemeClr val="tx1"/>
                </a:solidFill>
                <a:latin typeface="微软雅黑" panose="020B0503020204020204" pitchFamily="34" charset="-122"/>
                <a:ea typeface="微软雅黑" panose="020B0503020204020204" pitchFamily="34" charset="-122"/>
              </a:rPr>
              <a:t>信息、用户</a:t>
            </a:r>
            <a:r>
              <a:rPr lang="zh-CN" altLang="en-US" sz="2000" dirty="0">
                <a:solidFill>
                  <a:schemeClr val="tx1"/>
                </a:solidFill>
                <a:latin typeface="微软雅黑" panose="020B0503020204020204" pitchFamily="34" charset="-122"/>
                <a:ea typeface="微软雅黑" panose="020B0503020204020204" pitchFamily="34" charset="-122"/>
              </a:rPr>
              <a:t>档案资料等。</a:t>
            </a:r>
            <a:endParaRPr lang="en-US" altLang="zh-CN" sz="2000" dirty="0">
              <a:solidFill>
                <a:schemeClr val="tx1"/>
              </a:solidFill>
              <a:latin typeface="微软雅黑" panose="020B0503020204020204" pitchFamily="34" charset="-122"/>
              <a:ea typeface="微软雅黑" panose="020B0503020204020204" pitchFamily="34" charset="-122"/>
            </a:endParaRPr>
          </a:p>
          <a:p>
            <a:pPr>
              <a:lnSpc>
                <a:spcPct val="150000"/>
              </a:lnSpc>
              <a:spcBef>
                <a:spcPct val="20000"/>
              </a:spcBef>
              <a:buClr>
                <a:schemeClr val="hlink"/>
              </a:buClr>
              <a:buFont typeface="Wingdings" panose="05000000000000000000" pitchFamily="2" charset="2"/>
              <a:buChar char="l"/>
            </a:pPr>
            <a:r>
              <a:rPr lang="zh-CN" altLang="en-US" sz="2000" dirty="0" smtClean="0">
                <a:solidFill>
                  <a:schemeClr val="tx1"/>
                </a:solidFill>
                <a:latin typeface="微软雅黑" panose="020B0503020204020204" pitchFamily="34" charset="-122"/>
                <a:ea typeface="微软雅黑" panose="020B0503020204020204" pitchFamily="34" charset="-122"/>
              </a:rPr>
              <a:t>样本建模：窃</a:t>
            </a:r>
            <a:r>
              <a:rPr lang="zh-CN" altLang="en-US" sz="2000" dirty="0">
                <a:solidFill>
                  <a:schemeClr val="tx1"/>
                </a:solidFill>
                <a:latin typeface="微软雅黑" panose="020B0503020204020204" pitchFamily="34" charset="-122"/>
                <a:ea typeface="微软雅黑" panose="020B0503020204020204" pitchFamily="34" charset="-122"/>
              </a:rPr>
              <a:t>漏电</a:t>
            </a:r>
            <a:r>
              <a:rPr lang="zh-CN" altLang="en-US" sz="2000" dirty="0" smtClean="0">
                <a:solidFill>
                  <a:schemeClr val="tx1"/>
                </a:solidFill>
                <a:latin typeface="微软雅黑" panose="020B0503020204020204" pitchFamily="34" charset="-122"/>
                <a:ea typeface="微软雅黑" panose="020B0503020204020204" pitchFamily="34" charset="-122"/>
              </a:rPr>
              <a:t>用户</a:t>
            </a:r>
            <a:r>
              <a:rPr lang="zh-CN" altLang="en-US" sz="2000" dirty="0">
                <a:solidFill>
                  <a:schemeClr val="tx1"/>
                </a:solidFill>
                <a:latin typeface="微软雅黑" panose="020B0503020204020204" pitchFamily="34" charset="-122"/>
                <a:ea typeface="微软雅黑" panose="020B0503020204020204" pitchFamily="34" charset="-122"/>
              </a:rPr>
              <a:t> </a:t>
            </a:r>
            <a:r>
              <a:rPr lang="en-US" altLang="zh-CN" sz="2000" dirty="0" smtClean="0">
                <a:solidFill>
                  <a:schemeClr val="tx1"/>
                </a:solidFill>
                <a:latin typeface="微软雅黑" panose="020B0503020204020204" pitchFamily="34" charset="-122"/>
                <a:ea typeface="微软雅黑" panose="020B0503020204020204" pitchFamily="34" charset="-122"/>
              </a:rPr>
              <a:t>+ </a:t>
            </a:r>
            <a:r>
              <a:rPr lang="zh-CN" altLang="en-US" sz="2000" dirty="0" smtClean="0">
                <a:solidFill>
                  <a:schemeClr val="tx1"/>
                </a:solidFill>
                <a:latin typeface="微软雅黑" panose="020B0503020204020204" pitchFamily="34" charset="-122"/>
                <a:ea typeface="微软雅黑" panose="020B0503020204020204" pitchFamily="34" charset="-122"/>
              </a:rPr>
              <a:t>正常</a:t>
            </a:r>
            <a:r>
              <a:rPr lang="zh-CN" altLang="en-US" sz="2000" dirty="0">
                <a:solidFill>
                  <a:schemeClr val="tx1"/>
                </a:solidFill>
                <a:latin typeface="微软雅黑" panose="020B0503020204020204" pitchFamily="34" charset="-122"/>
                <a:ea typeface="微软雅黑" panose="020B0503020204020204" pitchFamily="34" charset="-122"/>
              </a:rPr>
              <a:t>用户</a:t>
            </a:r>
            <a:r>
              <a:rPr lang="zh-CN" altLang="en-US" sz="2000" dirty="0" smtClean="0">
                <a:solidFill>
                  <a:schemeClr val="tx1"/>
                </a:solidFill>
                <a:latin typeface="微软雅黑" panose="020B0503020204020204" pitchFamily="34" charset="-122"/>
                <a:ea typeface="微软雅黑" panose="020B0503020204020204" pitchFamily="34" charset="-122"/>
              </a:rPr>
              <a:t>。</a:t>
            </a:r>
            <a:endParaRPr lang="en-US" altLang="zh-CN" sz="2000" dirty="0" smtClean="0">
              <a:solidFill>
                <a:schemeClr val="tx1"/>
              </a:solidFill>
              <a:latin typeface="微软雅黑" panose="020B0503020204020204" pitchFamily="34" charset="-122"/>
              <a:ea typeface="微软雅黑" panose="020B0503020204020204" pitchFamily="34" charset="-122"/>
            </a:endParaRPr>
          </a:p>
          <a:p>
            <a:pPr lvl="1">
              <a:lnSpc>
                <a:spcPct val="150000"/>
              </a:lnSpc>
              <a:spcBef>
                <a:spcPct val="20000"/>
              </a:spcBef>
              <a:buClr>
                <a:schemeClr val="hlink"/>
              </a:buClr>
              <a:buFont typeface="Wingdings" panose="05000000000000000000" pitchFamily="2" charset="2"/>
              <a:buChar char="l"/>
            </a:pPr>
            <a:r>
              <a:rPr lang="zh-CN" altLang="en-US" sz="1800" dirty="0" smtClean="0">
                <a:solidFill>
                  <a:schemeClr val="tx1"/>
                </a:solidFill>
                <a:latin typeface="微软雅黑" panose="020B0503020204020204" pitchFamily="34" charset="-122"/>
                <a:ea typeface="微软雅黑" panose="020B0503020204020204" pitchFamily="34" charset="-122"/>
              </a:rPr>
              <a:t>窃</a:t>
            </a:r>
            <a:r>
              <a:rPr lang="zh-CN" altLang="en-US" sz="1800" dirty="0">
                <a:solidFill>
                  <a:schemeClr val="tx1"/>
                </a:solidFill>
                <a:latin typeface="微软雅黑" panose="020B0503020204020204" pitchFamily="34" charset="-122"/>
                <a:ea typeface="微软雅黑" panose="020B0503020204020204" pitchFamily="34" charset="-122"/>
              </a:rPr>
              <a:t>漏电</a:t>
            </a:r>
            <a:r>
              <a:rPr lang="zh-CN" altLang="en-US" sz="1800" dirty="0" smtClean="0">
                <a:solidFill>
                  <a:schemeClr val="tx1"/>
                </a:solidFill>
                <a:latin typeface="微软雅黑" panose="020B0503020204020204" pitchFamily="34" charset="-122"/>
                <a:ea typeface="微软雅黑" panose="020B0503020204020204" pitchFamily="34" charset="-122"/>
              </a:rPr>
              <a:t>开始</a:t>
            </a:r>
            <a:r>
              <a:rPr lang="zh-CN" altLang="en-US" sz="1800" dirty="0">
                <a:solidFill>
                  <a:schemeClr val="tx1"/>
                </a:solidFill>
                <a:latin typeface="微软雅黑" panose="020B0503020204020204" pitchFamily="34" charset="-122"/>
                <a:ea typeface="微软雅黑" panose="020B0503020204020204" pitchFamily="34" charset="-122"/>
              </a:rPr>
              <a:t>、</a:t>
            </a:r>
            <a:r>
              <a:rPr lang="zh-CN" altLang="en-US" sz="1800" dirty="0" smtClean="0">
                <a:solidFill>
                  <a:schemeClr val="tx1"/>
                </a:solidFill>
                <a:latin typeface="微软雅黑" panose="020B0503020204020204" pitchFamily="34" charset="-122"/>
                <a:ea typeface="微软雅黑" panose="020B0503020204020204" pitchFamily="34" charset="-122"/>
              </a:rPr>
              <a:t>结束时间</a:t>
            </a:r>
            <a:endParaRPr lang="en-US" altLang="zh-CN" sz="1800" dirty="0" smtClean="0">
              <a:solidFill>
                <a:schemeClr val="tx1"/>
              </a:solidFill>
              <a:latin typeface="微软雅黑" panose="020B0503020204020204" pitchFamily="34" charset="-122"/>
              <a:ea typeface="微软雅黑" panose="020B0503020204020204" pitchFamily="34" charset="-122"/>
            </a:endParaRPr>
          </a:p>
          <a:p>
            <a:pPr lvl="1">
              <a:lnSpc>
                <a:spcPct val="150000"/>
              </a:lnSpc>
              <a:spcBef>
                <a:spcPct val="20000"/>
              </a:spcBef>
              <a:buClr>
                <a:schemeClr val="hlink"/>
              </a:buClr>
              <a:buFont typeface="Wingdings" panose="05000000000000000000" pitchFamily="2" charset="2"/>
              <a:buChar char="l"/>
            </a:pPr>
            <a:r>
              <a:rPr lang="zh-CN" altLang="en-US" sz="1800" dirty="0" smtClean="0">
                <a:solidFill>
                  <a:schemeClr val="tx1"/>
                </a:solidFill>
                <a:latin typeface="微软雅黑" panose="020B0503020204020204" pitchFamily="34" charset="-122"/>
                <a:ea typeface="微软雅黑" panose="020B0503020204020204" pitchFamily="34" charset="-122"/>
              </a:rPr>
              <a:t>用电负荷、终端报警数据</a:t>
            </a:r>
            <a:endParaRPr lang="en-US" altLang="zh-CN" sz="1800" dirty="0" smtClean="0">
              <a:solidFill>
                <a:schemeClr val="tx1"/>
              </a:solidFill>
              <a:latin typeface="微软雅黑" panose="020B0503020204020204" pitchFamily="34" charset="-122"/>
              <a:ea typeface="微软雅黑" panose="020B0503020204020204" pitchFamily="34" charset="-122"/>
            </a:endParaRPr>
          </a:p>
          <a:p>
            <a:pPr lvl="1">
              <a:lnSpc>
                <a:spcPct val="150000"/>
              </a:lnSpc>
              <a:spcBef>
                <a:spcPct val="20000"/>
              </a:spcBef>
              <a:buClr>
                <a:schemeClr val="hlink"/>
              </a:buClr>
              <a:buFont typeface="Wingdings" panose="05000000000000000000" pitchFamily="2" charset="2"/>
              <a:buChar char="l"/>
            </a:pPr>
            <a:r>
              <a:rPr lang="zh-CN" altLang="en-US" sz="1800" dirty="0" smtClean="0">
                <a:solidFill>
                  <a:schemeClr val="tx1"/>
                </a:solidFill>
                <a:latin typeface="微软雅黑" panose="020B0503020204020204" pitchFamily="34" charset="-122"/>
                <a:ea typeface="微软雅黑" panose="020B0503020204020204" pitchFamily="34" charset="-122"/>
              </a:rPr>
              <a:t>关键</a:t>
            </a:r>
            <a:r>
              <a:rPr lang="zh-CN" altLang="en-US" sz="1800" dirty="0">
                <a:solidFill>
                  <a:schemeClr val="tx1"/>
                </a:solidFill>
                <a:latin typeface="微软雅黑" panose="020B0503020204020204" pitchFamily="34" charset="-122"/>
                <a:ea typeface="微软雅黑" panose="020B0503020204020204" pitchFamily="34" charset="-122"/>
              </a:rPr>
              <a:t>时间节点前后一定范围的</a:t>
            </a:r>
            <a:r>
              <a:rPr lang="zh-CN" altLang="en-US" sz="1800" dirty="0" smtClean="0">
                <a:solidFill>
                  <a:schemeClr val="tx1"/>
                </a:solidFill>
                <a:latin typeface="微软雅黑" panose="020B0503020204020204" pitchFamily="34" charset="-122"/>
                <a:ea typeface="微软雅黑" panose="020B0503020204020204" pitchFamily="34" charset="-122"/>
              </a:rPr>
              <a:t>数据</a:t>
            </a:r>
            <a:endParaRPr lang="en-US" altLang="zh-CN" sz="1800" dirty="0">
              <a:solidFill>
                <a:schemeClr val="tx1"/>
              </a:solidFill>
              <a:latin typeface="微软雅黑" panose="020B0503020204020204" pitchFamily="34" charset="-122"/>
              <a:ea typeface="微软雅黑" panose="020B0503020204020204" pitchFamily="34" charset="-122"/>
            </a:endParaRPr>
          </a:p>
          <a:p>
            <a:pPr>
              <a:lnSpc>
                <a:spcPct val="150000"/>
              </a:lnSpc>
              <a:spcBef>
                <a:spcPct val="20000"/>
              </a:spcBef>
              <a:buClr>
                <a:schemeClr val="hlink"/>
              </a:buClr>
              <a:buFont typeface="Wingdings" panose="05000000000000000000" pitchFamily="2" charset="2"/>
              <a:buChar char="l"/>
            </a:pPr>
            <a:r>
              <a:rPr lang="zh-CN" altLang="en-US" sz="2000" dirty="0" smtClean="0">
                <a:solidFill>
                  <a:schemeClr val="tx1"/>
                </a:solidFill>
                <a:latin typeface="微软雅黑" panose="020B0503020204020204" pitchFamily="34" charset="-122"/>
                <a:ea typeface="微软雅黑" panose="020B0503020204020204" pitchFamily="34" charset="-122"/>
              </a:rPr>
              <a:t>时间跨度：近五年</a:t>
            </a:r>
            <a:endParaRPr lang="zh-CN" altLang="en-US" sz="2000" dirty="0">
              <a:solidFill>
                <a:schemeClr val="tx1"/>
              </a:solidFill>
              <a:latin typeface="微软雅黑" panose="020B0503020204020204" pitchFamily="34" charset="-122"/>
              <a:ea typeface="微软雅黑" panose="020B0503020204020204" pitchFamily="34" charset="-122"/>
            </a:endParaRPr>
          </a:p>
        </p:txBody>
      </p:sp>
      <p:sp>
        <p:nvSpPr>
          <p:cNvPr id="29701" name="Text Box 6"/>
          <p:cNvSpPr txBox="1">
            <a:spLocks noChangeArrowheads="1"/>
          </p:cNvSpPr>
          <p:nvPr/>
        </p:nvSpPr>
        <p:spPr bwMode="auto">
          <a:xfrm>
            <a:off x="1809751" y="1000125"/>
            <a:ext cx="8429625"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0" tIns="0" rIns="0" bIns="0">
            <a:spAutoFit/>
          </a:bodyPr>
          <a:lstStyle>
            <a:lvl1pPr marL="457200" indent="-457200" eaLnBrk="0" hangingPunct="0">
              <a:defRPr sz="900">
                <a:solidFill>
                  <a:srgbClr val="000000"/>
                </a:solidFill>
                <a:latin typeface="Arial" panose="020B0604020202020204" pitchFamily="34" charset="0"/>
                <a:ea typeface="宋体" panose="02010600030101010101" pitchFamily="2" charset="-122"/>
              </a:defRPr>
            </a:lvl1pPr>
            <a:lvl2pPr marL="742950" indent="-285750" eaLnBrk="0" hangingPunct="0">
              <a:defRPr sz="900">
                <a:solidFill>
                  <a:srgbClr val="000000"/>
                </a:solidFill>
                <a:latin typeface="Arial" panose="020B0604020202020204" pitchFamily="34" charset="0"/>
                <a:ea typeface="宋体" panose="02010600030101010101" pitchFamily="2" charset="-122"/>
              </a:defRPr>
            </a:lvl2pPr>
            <a:lvl3pPr marL="1143000" indent="-228600" eaLnBrk="0" hangingPunct="0">
              <a:defRPr sz="900">
                <a:solidFill>
                  <a:srgbClr val="000000"/>
                </a:solidFill>
                <a:latin typeface="Arial" panose="020B0604020202020204" pitchFamily="34" charset="0"/>
                <a:ea typeface="宋体" panose="02010600030101010101" pitchFamily="2" charset="-122"/>
              </a:defRPr>
            </a:lvl3pPr>
            <a:lvl4pPr marL="1600200" indent="-228600" eaLnBrk="0" hangingPunct="0">
              <a:defRPr sz="900">
                <a:solidFill>
                  <a:srgbClr val="000000"/>
                </a:solidFill>
                <a:latin typeface="Arial" panose="020B0604020202020204" pitchFamily="34" charset="0"/>
                <a:ea typeface="宋体" panose="02010600030101010101" pitchFamily="2" charset="-122"/>
              </a:defRPr>
            </a:lvl4pPr>
            <a:lvl5pPr marL="2057400" indent="-228600" eaLnBrk="0" hangingPunct="0">
              <a:defRPr sz="9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9pPr>
          </a:lstStyle>
          <a:p>
            <a:pPr>
              <a:lnSpc>
                <a:spcPct val="150000"/>
              </a:lnSpc>
              <a:spcBef>
                <a:spcPct val="20000"/>
              </a:spcBef>
              <a:buClr>
                <a:schemeClr val="hlink"/>
              </a:buClr>
            </a:pPr>
            <a:r>
              <a:rPr lang="zh-CN" altLang="en-US" sz="2200">
                <a:solidFill>
                  <a:schemeClr val="tx1"/>
                </a:solidFill>
                <a:latin typeface="微软雅黑" panose="020B0503020204020204" pitchFamily="34" charset="-122"/>
                <a:ea typeface="微软雅黑" panose="020B0503020204020204" pitchFamily="34" charset="-122"/>
              </a:rPr>
              <a:t>第</a:t>
            </a:r>
            <a:r>
              <a:rPr lang="en-US" altLang="zh-CN" sz="2200">
                <a:solidFill>
                  <a:schemeClr val="tx1"/>
                </a:solidFill>
                <a:latin typeface="微软雅黑" panose="020B0503020204020204" pitchFamily="34" charset="-122"/>
                <a:ea typeface="微软雅黑" panose="020B0503020204020204" pitchFamily="34" charset="-122"/>
              </a:rPr>
              <a:t>1</a:t>
            </a:r>
            <a:r>
              <a:rPr lang="zh-CN" altLang="en-US" sz="2200">
                <a:solidFill>
                  <a:schemeClr val="tx1"/>
                </a:solidFill>
                <a:latin typeface="微软雅黑" panose="020B0503020204020204" pitchFamily="34" charset="-122"/>
                <a:ea typeface="微软雅黑" panose="020B0503020204020204" pitchFamily="34" charset="-122"/>
              </a:rPr>
              <a:t>步：数据抽取</a:t>
            </a:r>
          </a:p>
        </p:txBody>
      </p:sp>
    </p:spTree>
    <p:extLst>
      <p:ext uri="{BB962C8B-B14F-4D97-AF65-F5344CB8AC3E}">
        <p14:creationId xmlns:p14="http://schemas.microsoft.com/office/powerpoint/2010/main" val="2545349433"/>
      </p:ext>
    </p:extLst>
  </p:cSld>
  <p:clrMapOvr>
    <a:masterClrMapping/>
  </p:clrMapOv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3"/>
          <p:cNvSpPr>
            <a:spLocks noChangeArrowheads="1"/>
          </p:cNvSpPr>
          <p:nvPr/>
        </p:nvSpPr>
        <p:spPr bwMode="auto">
          <a:xfrm>
            <a:off x="1524001" y="189384"/>
            <a:ext cx="184731"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eaLnBrk="0" hangingPunct="0">
              <a:defRPr sz="900">
                <a:solidFill>
                  <a:srgbClr val="000000"/>
                </a:solidFill>
                <a:latin typeface="Arial" panose="020B0604020202020204" pitchFamily="34" charset="0"/>
                <a:ea typeface="宋体" panose="02010600030101010101" pitchFamily="2" charset="-122"/>
              </a:defRPr>
            </a:lvl1pPr>
            <a:lvl2pPr marL="742950" indent="-285750" eaLnBrk="0" hangingPunct="0">
              <a:defRPr sz="900">
                <a:solidFill>
                  <a:srgbClr val="000000"/>
                </a:solidFill>
                <a:latin typeface="Arial" panose="020B0604020202020204" pitchFamily="34" charset="0"/>
                <a:ea typeface="宋体" panose="02010600030101010101" pitchFamily="2" charset="-122"/>
              </a:defRPr>
            </a:lvl2pPr>
            <a:lvl3pPr marL="1143000" indent="-228600" eaLnBrk="0" hangingPunct="0">
              <a:defRPr sz="900">
                <a:solidFill>
                  <a:srgbClr val="000000"/>
                </a:solidFill>
                <a:latin typeface="Arial" panose="020B0604020202020204" pitchFamily="34" charset="0"/>
                <a:ea typeface="宋体" panose="02010600030101010101" pitchFamily="2" charset="-122"/>
              </a:defRPr>
            </a:lvl3pPr>
            <a:lvl4pPr marL="1600200" indent="-228600" eaLnBrk="0" hangingPunct="0">
              <a:defRPr sz="900">
                <a:solidFill>
                  <a:srgbClr val="000000"/>
                </a:solidFill>
                <a:latin typeface="Arial" panose="020B0604020202020204" pitchFamily="34" charset="0"/>
                <a:ea typeface="宋体" panose="02010600030101010101" pitchFamily="2" charset="-122"/>
              </a:defRPr>
            </a:lvl4pPr>
            <a:lvl5pPr marL="2057400" indent="-228600" eaLnBrk="0" hangingPunct="0">
              <a:defRPr sz="9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0723" name="标题 3"/>
          <p:cNvSpPr>
            <a:spLocks noGrp="1"/>
          </p:cNvSpPr>
          <p:nvPr>
            <p:ph type="title"/>
          </p:nvPr>
        </p:nvSpPr>
        <p:spPr>
          <a:xfrm>
            <a:off x="1666876" y="153988"/>
            <a:ext cx="8316913" cy="431800"/>
          </a:xfrm>
        </p:spPr>
        <p:txBody>
          <a:bodyPr/>
          <a:lstStyle/>
          <a:p>
            <a:r>
              <a:rPr lang="zh-CN" altLang="en-US" smtClean="0"/>
              <a:t>分析方法与过程</a:t>
            </a:r>
          </a:p>
        </p:txBody>
      </p:sp>
      <p:sp>
        <p:nvSpPr>
          <p:cNvPr id="30724" name="Text Box 6"/>
          <p:cNvSpPr txBox="1">
            <a:spLocks noChangeArrowheads="1"/>
          </p:cNvSpPr>
          <p:nvPr/>
        </p:nvSpPr>
        <p:spPr bwMode="auto">
          <a:xfrm>
            <a:off x="1809751" y="1000125"/>
            <a:ext cx="8429625"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0" tIns="0" rIns="0" bIns="0">
            <a:spAutoFit/>
          </a:bodyPr>
          <a:lstStyle>
            <a:lvl1pPr marL="457200" indent="-457200" eaLnBrk="0" hangingPunct="0">
              <a:defRPr sz="900">
                <a:solidFill>
                  <a:srgbClr val="000000"/>
                </a:solidFill>
                <a:latin typeface="Arial" panose="020B0604020202020204" pitchFamily="34" charset="0"/>
                <a:ea typeface="宋体" panose="02010600030101010101" pitchFamily="2" charset="-122"/>
              </a:defRPr>
            </a:lvl1pPr>
            <a:lvl2pPr marL="742950" indent="-285750" eaLnBrk="0" hangingPunct="0">
              <a:defRPr sz="900">
                <a:solidFill>
                  <a:srgbClr val="000000"/>
                </a:solidFill>
                <a:latin typeface="Arial" panose="020B0604020202020204" pitchFamily="34" charset="0"/>
                <a:ea typeface="宋体" panose="02010600030101010101" pitchFamily="2" charset="-122"/>
              </a:defRPr>
            </a:lvl2pPr>
            <a:lvl3pPr marL="1143000" indent="-228600" eaLnBrk="0" hangingPunct="0">
              <a:defRPr sz="900">
                <a:solidFill>
                  <a:srgbClr val="000000"/>
                </a:solidFill>
                <a:latin typeface="Arial" panose="020B0604020202020204" pitchFamily="34" charset="0"/>
                <a:ea typeface="宋体" panose="02010600030101010101" pitchFamily="2" charset="-122"/>
              </a:defRPr>
            </a:lvl3pPr>
            <a:lvl4pPr marL="1600200" indent="-228600" eaLnBrk="0" hangingPunct="0">
              <a:defRPr sz="900">
                <a:solidFill>
                  <a:srgbClr val="000000"/>
                </a:solidFill>
                <a:latin typeface="Arial" panose="020B0604020202020204" pitchFamily="34" charset="0"/>
                <a:ea typeface="宋体" panose="02010600030101010101" pitchFamily="2" charset="-122"/>
              </a:defRPr>
            </a:lvl4pPr>
            <a:lvl5pPr marL="2057400" indent="-228600" eaLnBrk="0" hangingPunct="0">
              <a:defRPr sz="9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9pPr>
          </a:lstStyle>
          <a:p>
            <a:pPr>
              <a:lnSpc>
                <a:spcPct val="150000"/>
              </a:lnSpc>
              <a:spcBef>
                <a:spcPct val="20000"/>
              </a:spcBef>
              <a:buClr>
                <a:schemeClr val="hlink"/>
              </a:buClr>
            </a:pPr>
            <a:r>
              <a:rPr lang="zh-CN" altLang="en-US" sz="2200">
                <a:solidFill>
                  <a:schemeClr val="tx1"/>
                </a:solidFill>
                <a:latin typeface="微软雅黑" panose="020B0503020204020204" pitchFamily="34" charset="-122"/>
                <a:ea typeface="微软雅黑" panose="020B0503020204020204" pitchFamily="34" charset="-122"/>
              </a:rPr>
              <a:t>第</a:t>
            </a:r>
            <a:r>
              <a:rPr lang="en-US" altLang="zh-CN" sz="2200">
                <a:solidFill>
                  <a:schemeClr val="tx1"/>
                </a:solidFill>
                <a:latin typeface="微软雅黑" panose="020B0503020204020204" pitchFamily="34" charset="-122"/>
                <a:ea typeface="微软雅黑" panose="020B0503020204020204" pitchFamily="34" charset="-122"/>
              </a:rPr>
              <a:t>2</a:t>
            </a:r>
            <a:r>
              <a:rPr lang="zh-CN" altLang="en-US" sz="2200">
                <a:solidFill>
                  <a:schemeClr val="tx1"/>
                </a:solidFill>
                <a:latin typeface="微软雅黑" panose="020B0503020204020204" pitchFamily="34" charset="-122"/>
                <a:ea typeface="微软雅黑" panose="020B0503020204020204" pitchFamily="34" charset="-122"/>
              </a:rPr>
              <a:t>步：探索分析</a:t>
            </a:r>
            <a:r>
              <a:rPr lang="en-US" altLang="zh-CN" sz="2200">
                <a:solidFill>
                  <a:schemeClr val="tx1"/>
                </a:solidFill>
                <a:latin typeface="微软雅黑" panose="020B0503020204020204" pitchFamily="34" charset="-122"/>
                <a:ea typeface="微软雅黑" panose="020B0503020204020204" pitchFamily="34" charset="-122"/>
              </a:rPr>
              <a:t>—</a:t>
            </a:r>
            <a:r>
              <a:rPr lang="zh-CN" altLang="en-US" sz="2200">
                <a:solidFill>
                  <a:schemeClr val="tx1"/>
                </a:solidFill>
                <a:latin typeface="微软雅黑" panose="020B0503020204020204" pitchFamily="34" charset="-122"/>
                <a:ea typeface="微软雅黑" panose="020B0503020204020204" pitchFamily="34" charset="-122"/>
              </a:rPr>
              <a:t>窃漏电用户分布分析</a:t>
            </a:r>
          </a:p>
        </p:txBody>
      </p:sp>
      <p:pic>
        <p:nvPicPr>
          <p:cNvPr id="30725" name="Picture 2" descr="各用电类别窃漏电用户数"/>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8500" y="1643063"/>
            <a:ext cx="6357938" cy="477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92028788"/>
      </p:ext>
    </p:extLst>
  </p:cSld>
  <p:clrMapOvr>
    <a:masterClrMapping/>
  </p:clrMapOv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3"/>
          <p:cNvSpPr>
            <a:spLocks noChangeArrowheads="1"/>
          </p:cNvSpPr>
          <p:nvPr/>
        </p:nvSpPr>
        <p:spPr bwMode="auto">
          <a:xfrm>
            <a:off x="1524001" y="189384"/>
            <a:ext cx="184731"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eaLnBrk="0" hangingPunct="0">
              <a:defRPr sz="900">
                <a:solidFill>
                  <a:srgbClr val="000000"/>
                </a:solidFill>
                <a:latin typeface="Arial" panose="020B0604020202020204" pitchFamily="34" charset="0"/>
                <a:ea typeface="宋体" panose="02010600030101010101" pitchFamily="2" charset="-122"/>
              </a:defRPr>
            </a:lvl1pPr>
            <a:lvl2pPr marL="742950" indent="-285750" eaLnBrk="0" hangingPunct="0">
              <a:defRPr sz="900">
                <a:solidFill>
                  <a:srgbClr val="000000"/>
                </a:solidFill>
                <a:latin typeface="Arial" panose="020B0604020202020204" pitchFamily="34" charset="0"/>
                <a:ea typeface="宋体" panose="02010600030101010101" pitchFamily="2" charset="-122"/>
              </a:defRPr>
            </a:lvl2pPr>
            <a:lvl3pPr marL="1143000" indent="-228600" eaLnBrk="0" hangingPunct="0">
              <a:defRPr sz="900">
                <a:solidFill>
                  <a:srgbClr val="000000"/>
                </a:solidFill>
                <a:latin typeface="Arial" panose="020B0604020202020204" pitchFamily="34" charset="0"/>
                <a:ea typeface="宋体" panose="02010600030101010101" pitchFamily="2" charset="-122"/>
              </a:defRPr>
            </a:lvl3pPr>
            <a:lvl4pPr marL="1600200" indent="-228600" eaLnBrk="0" hangingPunct="0">
              <a:defRPr sz="900">
                <a:solidFill>
                  <a:srgbClr val="000000"/>
                </a:solidFill>
                <a:latin typeface="Arial" panose="020B0604020202020204" pitchFamily="34" charset="0"/>
                <a:ea typeface="宋体" panose="02010600030101010101" pitchFamily="2" charset="-122"/>
              </a:defRPr>
            </a:lvl4pPr>
            <a:lvl5pPr marL="2057400" indent="-228600" eaLnBrk="0" hangingPunct="0">
              <a:defRPr sz="9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1747" name="标题 3"/>
          <p:cNvSpPr>
            <a:spLocks noGrp="1"/>
          </p:cNvSpPr>
          <p:nvPr>
            <p:ph type="title"/>
          </p:nvPr>
        </p:nvSpPr>
        <p:spPr>
          <a:xfrm>
            <a:off x="1666876" y="153988"/>
            <a:ext cx="8316913" cy="431800"/>
          </a:xfrm>
        </p:spPr>
        <p:txBody>
          <a:bodyPr/>
          <a:lstStyle/>
          <a:p>
            <a:r>
              <a:rPr lang="zh-CN" altLang="en-US" smtClean="0"/>
              <a:t>分析方法与过程</a:t>
            </a:r>
          </a:p>
        </p:txBody>
      </p:sp>
      <p:sp>
        <p:nvSpPr>
          <p:cNvPr id="31748" name="Text Box 6"/>
          <p:cNvSpPr txBox="1">
            <a:spLocks noChangeArrowheads="1"/>
          </p:cNvSpPr>
          <p:nvPr/>
        </p:nvSpPr>
        <p:spPr bwMode="auto">
          <a:xfrm>
            <a:off x="1809751" y="1000125"/>
            <a:ext cx="8429625"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0" tIns="0" rIns="0" bIns="0">
            <a:spAutoFit/>
          </a:bodyPr>
          <a:lstStyle>
            <a:lvl1pPr marL="457200" indent="-457200" eaLnBrk="0" hangingPunct="0">
              <a:defRPr sz="900">
                <a:solidFill>
                  <a:srgbClr val="000000"/>
                </a:solidFill>
                <a:latin typeface="Arial" panose="020B0604020202020204" pitchFamily="34" charset="0"/>
                <a:ea typeface="宋体" panose="02010600030101010101" pitchFamily="2" charset="-122"/>
              </a:defRPr>
            </a:lvl1pPr>
            <a:lvl2pPr marL="742950" indent="-285750" eaLnBrk="0" hangingPunct="0">
              <a:defRPr sz="900">
                <a:solidFill>
                  <a:srgbClr val="000000"/>
                </a:solidFill>
                <a:latin typeface="Arial" panose="020B0604020202020204" pitchFamily="34" charset="0"/>
                <a:ea typeface="宋体" panose="02010600030101010101" pitchFamily="2" charset="-122"/>
              </a:defRPr>
            </a:lvl2pPr>
            <a:lvl3pPr marL="1143000" indent="-228600" eaLnBrk="0" hangingPunct="0">
              <a:defRPr sz="900">
                <a:solidFill>
                  <a:srgbClr val="000000"/>
                </a:solidFill>
                <a:latin typeface="Arial" panose="020B0604020202020204" pitchFamily="34" charset="0"/>
                <a:ea typeface="宋体" panose="02010600030101010101" pitchFamily="2" charset="-122"/>
              </a:defRPr>
            </a:lvl3pPr>
            <a:lvl4pPr marL="1600200" indent="-228600" eaLnBrk="0" hangingPunct="0">
              <a:defRPr sz="900">
                <a:solidFill>
                  <a:srgbClr val="000000"/>
                </a:solidFill>
                <a:latin typeface="Arial" panose="020B0604020202020204" pitchFamily="34" charset="0"/>
                <a:ea typeface="宋体" panose="02010600030101010101" pitchFamily="2" charset="-122"/>
              </a:defRPr>
            </a:lvl4pPr>
            <a:lvl5pPr marL="2057400" indent="-228600" eaLnBrk="0" hangingPunct="0">
              <a:defRPr sz="9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9pPr>
          </a:lstStyle>
          <a:p>
            <a:pPr>
              <a:lnSpc>
                <a:spcPct val="150000"/>
              </a:lnSpc>
              <a:spcBef>
                <a:spcPct val="20000"/>
              </a:spcBef>
              <a:buClr>
                <a:schemeClr val="hlink"/>
              </a:buClr>
            </a:pPr>
            <a:r>
              <a:rPr lang="zh-CN" altLang="en-US" sz="2200">
                <a:solidFill>
                  <a:schemeClr val="tx1"/>
                </a:solidFill>
                <a:latin typeface="微软雅黑" panose="020B0503020204020204" pitchFamily="34" charset="-122"/>
                <a:ea typeface="微软雅黑" panose="020B0503020204020204" pitchFamily="34" charset="-122"/>
              </a:rPr>
              <a:t>第</a:t>
            </a:r>
            <a:r>
              <a:rPr lang="en-US" altLang="zh-CN" sz="2200">
                <a:solidFill>
                  <a:schemeClr val="tx1"/>
                </a:solidFill>
                <a:latin typeface="微软雅黑" panose="020B0503020204020204" pitchFamily="34" charset="-122"/>
                <a:ea typeface="微软雅黑" panose="020B0503020204020204" pitchFamily="34" charset="-122"/>
              </a:rPr>
              <a:t>2</a:t>
            </a:r>
            <a:r>
              <a:rPr lang="zh-CN" altLang="en-US" sz="2200">
                <a:solidFill>
                  <a:schemeClr val="tx1"/>
                </a:solidFill>
                <a:latin typeface="微软雅黑" panose="020B0503020204020204" pitchFamily="34" charset="-122"/>
                <a:ea typeface="微软雅黑" panose="020B0503020204020204" pitchFamily="34" charset="-122"/>
              </a:rPr>
              <a:t>步：探索分析</a:t>
            </a:r>
            <a:r>
              <a:rPr lang="en-US" altLang="zh-CN" sz="2200">
                <a:solidFill>
                  <a:schemeClr val="tx1"/>
                </a:solidFill>
                <a:latin typeface="微软雅黑" panose="020B0503020204020204" pitchFamily="34" charset="-122"/>
                <a:ea typeface="微软雅黑" panose="020B0503020204020204" pitchFamily="34" charset="-122"/>
              </a:rPr>
              <a:t>—</a:t>
            </a:r>
            <a:r>
              <a:rPr lang="zh-CN" altLang="en-US" sz="2200">
                <a:solidFill>
                  <a:schemeClr val="tx1"/>
                </a:solidFill>
                <a:latin typeface="微软雅黑" panose="020B0503020204020204" pitchFamily="34" charset="-122"/>
                <a:ea typeface="微软雅黑" panose="020B0503020204020204" pitchFamily="34" charset="-122"/>
              </a:rPr>
              <a:t>用电量周期性分析</a:t>
            </a:r>
          </a:p>
        </p:txBody>
      </p:sp>
      <p:pic>
        <p:nvPicPr>
          <p:cNvPr id="31749" name="Picture 2" descr="正常用电用户数据"/>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44517" y="1643064"/>
            <a:ext cx="6291263" cy="4714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12547"/>
      </p:ext>
    </p:extLst>
  </p:cSld>
  <p:clrMapOvr>
    <a:masterClrMapping/>
  </p:clrMapOv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3"/>
          <p:cNvSpPr>
            <a:spLocks noChangeArrowheads="1"/>
          </p:cNvSpPr>
          <p:nvPr/>
        </p:nvSpPr>
        <p:spPr bwMode="auto">
          <a:xfrm>
            <a:off x="1524001" y="189384"/>
            <a:ext cx="184731"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eaLnBrk="0" hangingPunct="0">
              <a:defRPr sz="900">
                <a:solidFill>
                  <a:srgbClr val="000000"/>
                </a:solidFill>
                <a:latin typeface="Arial" panose="020B0604020202020204" pitchFamily="34" charset="0"/>
                <a:ea typeface="宋体" panose="02010600030101010101" pitchFamily="2" charset="-122"/>
              </a:defRPr>
            </a:lvl1pPr>
            <a:lvl2pPr marL="742950" indent="-285750" eaLnBrk="0" hangingPunct="0">
              <a:defRPr sz="900">
                <a:solidFill>
                  <a:srgbClr val="000000"/>
                </a:solidFill>
                <a:latin typeface="Arial" panose="020B0604020202020204" pitchFamily="34" charset="0"/>
                <a:ea typeface="宋体" panose="02010600030101010101" pitchFamily="2" charset="-122"/>
              </a:defRPr>
            </a:lvl2pPr>
            <a:lvl3pPr marL="1143000" indent="-228600" eaLnBrk="0" hangingPunct="0">
              <a:defRPr sz="900">
                <a:solidFill>
                  <a:srgbClr val="000000"/>
                </a:solidFill>
                <a:latin typeface="Arial" panose="020B0604020202020204" pitchFamily="34" charset="0"/>
                <a:ea typeface="宋体" panose="02010600030101010101" pitchFamily="2" charset="-122"/>
              </a:defRPr>
            </a:lvl3pPr>
            <a:lvl4pPr marL="1600200" indent="-228600" eaLnBrk="0" hangingPunct="0">
              <a:defRPr sz="900">
                <a:solidFill>
                  <a:srgbClr val="000000"/>
                </a:solidFill>
                <a:latin typeface="Arial" panose="020B0604020202020204" pitchFamily="34" charset="0"/>
                <a:ea typeface="宋体" panose="02010600030101010101" pitchFamily="2" charset="-122"/>
              </a:defRPr>
            </a:lvl4pPr>
            <a:lvl5pPr marL="2057400" indent="-228600" eaLnBrk="0" hangingPunct="0">
              <a:defRPr sz="9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2771" name="标题 3"/>
          <p:cNvSpPr>
            <a:spLocks noGrp="1"/>
          </p:cNvSpPr>
          <p:nvPr>
            <p:ph type="title"/>
          </p:nvPr>
        </p:nvSpPr>
        <p:spPr>
          <a:xfrm>
            <a:off x="1666876" y="153988"/>
            <a:ext cx="8316913" cy="431800"/>
          </a:xfrm>
        </p:spPr>
        <p:txBody>
          <a:bodyPr/>
          <a:lstStyle/>
          <a:p>
            <a:r>
              <a:rPr lang="zh-CN" altLang="en-US" smtClean="0"/>
              <a:t>分析方法与过程</a:t>
            </a:r>
          </a:p>
        </p:txBody>
      </p:sp>
      <p:sp>
        <p:nvSpPr>
          <p:cNvPr id="32772" name="Text Box 6"/>
          <p:cNvSpPr txBox="1">
            <a:spLocks noChangeArrowheads="1"/>
          </p:cNvSpPr>
          <p:nvPr/>
        </p:nvSpPr>
        <p:spPr bwMode="auto">
          <a:xfrm>
            <a:off x="1809751" y="1000125"/>
            <a:ext cx="8429625"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0" tIns="0" rIns="0" bIns="0">
            <a:spAutoFit/>
          </a:bodyPr>
          <a:lstStyle>
            <a:lvl1pPr marL="457200" indent="-457200" eaLnBrk="0" hangingPunct="0">
              <a:defRPr sz="900">
                <a:solidFill>
                  <a:srgbClr val="000000"/>
                </a:solidFill>
                <a:latin typeface="Arial" panose="020B0604020202020204" pitchFamily="34" charset="0"/>
                <a:ea typeface="宋体" panose="02010600030101010101" pitchFamily="2" charset="-122"/>
              </a:defRPr>
            </a:lvl1pPr>
            <a:lvl2pPr marL="742950" indent="-285750" eaLnBrk="0" hangingPunct="0">
              <a:defRPr sz="900">
                <a:solidFill>
                  <a:srgbClr val="000000"/>
                </a:solidFill>
                <a:latin typeface="Arial" panose="020B0604020202020204" pitchFamily="34" charset="0"/>
                <a:ea typeface="宋体" panose="02010600030101010101" pitchFamily="2" charset="-122"/>
              </a:defRPr>
            </a:lvl2pPr>
            <a:lvl3pPr marL="1143000" indent="-228600" eaLnBrk="0" hangingPunct="0">
              <a:defRPr sz="900">
                <a:solidFill>
                  <a:srgbClr val="000000"/>
                </a:solidFill>
                <a:latin typeface="Arial" panose="020B0604020202020204" pitchFamily="34" charset="0"/>
                <a:ea typeface="宋体" panose="02010600030101010101" pitchFamily="2" charset="-122"/>
              </a:defRPr>
            </a:lvl3pPr>
            <a:lvl4pPr marL="1600200" indent="-228600" eaLnBrk="0" hangingPunct="0">
              <a:defRPr sz="900">
                <a:solidFill>
                  <a:srgbClr val="000000"/>
                </a:solidFill>
                <a:latin typeface="Arial" panose="020B0604020202020204" pitchFamily="34" charset="0"/>
                <a:ea typeface="宋体" panose="02010600030101010101" pitchFamily="2" charset="-122"/>
              </a:defRPr>
            </a:lvl4pPr>
            <a:lvl5pPr marL="2057400" indent="-228600" eaLnBrk="0" hangingPunct="0">
              <a:defRPr sz="9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9pPr>
          </a:lstStyle>
          <a:p>
            <a:pPr>
              <a:lnSpc>
                <a:spcPct val="150000"/>
              </a:lnSpc>
              <a:spcBef>
                <a:spcPct val="20000"/>
              </a:spcBef>
              <a:buClr>
                <a:schemeClr val="hlink"/>
              </a:buClr>
            </a:pPr>
            <a:r>
              <a:rPr lang="zh-CN" altLang="en-US" sz="2200">
                <a:solidFill>
                  <a:schemeClr val="tx1"/>
                </a:solidFill>
                <a:latin typeface="微软雅黑" panose="020B0503020204020204" pitchFamily="34" charset="-122"/>
                <a:ea typeface="微软雅黑" panose="020B0503020204020204" pitchFamily="34" charset="-122"/>
              </a:rPr>
              <a:t>第</a:t>
            </a:r>
            <a:r>
              <a:rPr lang="en-US" altLang="zh-CN" sz="2200">
                <a:solidFill>
                  <a:schemeClr val="tx1"/>
                </a:solidFill>
                <a:latin typeface="微软雅黑" panose="020B0503020204020204" pitchFamily="34" charset="-122"/>
                <a:ea typeface="微软雅黑" panose="020B0503020204020204" pitchFamily="34" charset="-122"/>
              </a:rPr>
              <a:t>2</a:t>
            </a:r>
            <a:r>
              <a:rPr lang="zh-CN" altLang="en-US" sz="2200">
                <a:solidFill>
                  <a:schemeClr val="tx1"/>
                </a:solidFill>
                <a:latin typeface="微软雅黑" panose="020B0503020204020204" pitchFamily="34" charset="-122"/>
                <a:ea typeface="微软雅黑" panose="020B0503020204020204" pitchFamily="34" charset="-122"/>
              </a:rPr>
              <a:t>步：探索分析</a:t>
            </a:r>
            <a:r>
              <a:rPr lang="en-US" altLang="zh-CN" sz="2200">
                <a:solidFill>
                  <a:schemeClr val="tx1"/>
                </a:solidFill>
                <a:latin typeface="微软雅黑" panose="020B0503020204020204" pitchFamily="34" charset="-122"/>
                <a:ea typeface="微软雅黑" panose="020B0503020204020204" pitchFamily="34" charset="-122"/>
              </a:rPr>
              <a:t>—</a:t>
            </a:r>
            <a:r>
              <a:rPr lang="zh-CN" altLang="en-US" sz="2200">
                <a:solidFill>
                  <a:schemeClr val="tx1"/>
                </a:solidFill>
                <a:latin typeface="微软雅黑" panose="020B0503020204020204" pitchFamily="34" charset="-122"/>
                <a:ea typeface="微软雅黑" panose="020B0503020204020204" pitchFamily="34" charset="-122"/>
              </a:rPr>
              <a:t>用电量周期性分析</a:t>
            </a:r>
          </a:p>
        </p:txBody>
      </p:sp>
      <p:pic>
        <p:nvPicPr>
          <p:cNvPr id="32773" name="Picture 2" descr="窃电用户电量数据"/>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97402" y="1527176"/>
            <a:ext cx="6429375" cy="4830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38332752"/>
      </p:ext>
    </p:extLst>
  </p:cSld>
  <p:clrMapOvr>
    <a:masterClrMapping/>
  </p:clrMapOv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3"/>
          <p:cNvSpPr>
            <a:spLocks noChangeArrowheads="1"/>
          </p:cNvSpPr>
          <p:nvPr/>
        </p:nvSpPr>
        <p:spPr bwMode="auto">
          <a:xfrm>
            <a:off x="1524001" y="189384"/>
            <a:ext cx="184731"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eaLnBrk="0" hangingPunct="0">
              <a:defRPr sz="900">
                <a:solidFill>
                  <a:srgbClr val="000000"/>
                </a:solidFill>
                <a:latin typeface="Arial" panose="020B0604020202020204" pitchFamily="34" charset="0"/>
                <a:ea typeface="宋体" panose="02010600030101010101" pitchFamily="2" charset="-122"/>
              </a:defRPr>
            </a:lvl1pPr>
            <a:lvl2pPr marL="742950" indent="-285750" eaLnBrk="0" hangingPunct="0">
              <a:defRPr sz="900">
                <a:solidFill>
                  <a:srgbClr val="000000"/>
                </a:solidFill>
                <a:latin typeface="Arial" panose="020B0604020202020204" pitchFamily="34" charset="0"/>
                <a:ea typeface="宋体" panose="02010600030101010101" pitchFamily="2" charset="-122"/>
              </a:defRPr>
            </a:lvl2pPr>
            <a:lvl3pPr marL="1143000" indent="-228600" eaLnBrk="0" hangingPunct="0">
              <a:defRPr sz="900">
                <a:solidFill>
                  <a:srgbClr val="000000"/>
                </a:solidFill>
                <a:latin typeface="Arial" panose="020B0604020202020204" pitchFamily="34" charset="0"/>
                <a:ea typeface="宋体" panose="02010600030101010101" pitchFamily="2" charset="-122"/>
              </a:defRPr>
            </a:lvl3pPr>
            <a:lvl4pPr marL="1600200" indent="-228600" eaLnBrk="0" hangingPunct="0">
              <a:defRPr sz="900">
                <a:solidFill>
                  <a:srgbClr val="000000"/>
                </a:solidFill>
                <a:latin typeface="Arial" panose="020B0604020202020204" pitchFamily="34" charset="0"/>
                <a:ea typeface="宋体" panose="02010600030101010101" pitchFamily="2" charset="-122"/>
              </a:defRPr>
            </a:lvl4pPr>
            <a:lvl5pPr marL="2057400" indent="-228600" eaLnBrk="0" hangingPunct="0">
              <a:defRPr sz="9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3795" name="标题 3"/>
          <p:cNvSpPr>
            <a:spLocks noGrp="1"/>
          </p:cNvSpPr>
          <p:nvPr>
            <p:ph type="title"/>
          </p:nvPr>
        </p:nvSpPr>
        <p:spPr>
          <a:xfrm>
            <a:off x="1666876" y="153988"/>
            <a:ext cx="8316913" cy="431800"/>
          </a:xfrm>
        </p:spPr>
        <p:txBody>
          <a:bodyPr/>
          <a:lstStyle/>
          <a:p>
            <a:r>
              <a:rPr lang="zh-CN" altLang="en-US" smtClean="0"/>
              <a:t>分析方法与过程</a:t>
            </a:r>
          </a:p>
        </p:txBody>
      </p:sp>
      <p:sp>
        <p:nvSpPr>
          <p:cNvPr id="33796" name="Text Box 6"/>
          <p:cNvSpPr txBox="1">
            <a:spLocks noChangeArrowheads="1"/>
          </p:cNvSpPr>
          <p:nvPr/>
        </p:nvSpPr>
        <p:spPr bwMode="auto">
          <a:xfrm>
            <a:off x="2095501" y="1608138"/>
            <a:ext cx="8429625" cy="223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0" tIns="0" rIns="0" bIns="0">
            <a:spAutoFit/>
          </a:bodyPr>
          <a:lstStyle>
            <a:lvl1pPr marL="457200" indent="-457200" eaLnBrk="0" hangingPunct="0">
              <a:defRPr sz="900">
                <a:solidFill>
                  <a:srgbClr val="000000"/>
                </a:solidFill>
                <a:latin typeface="Arial" panose="020B0604020202020204" pitchFamily="34" charset="0"/>
                <a:ea typeface="宋体" panose="02010600030101010101" pitchFamily="2" charset="-122"/>
              </a:defRPr>
            </a:lvl1pPr>
            <a:lvl2pPr marL="914400" indent="-457200" eaLnBrk="0" hangingPunct="0">
              <a:defRPr sz="900">
                <a:solidFill>
                  <a:srgbClr val="000000"/>
                </a:solidFill>
                <a:latin typeface="Arial" panose="020B0604020202020204" pitchFamily="34" charset="0"/>
                <a:ea typeface="宋体" panose="02010600030101010101" pitchFamily="2" charset="-122"/>
              </a:defRPr>
            </a:lvl2pPr>
            <a:lvl3pPr marL="1143000" indent="-228600" eaLnBrk="0" hangingPunct="0">
              <a:defRPr sz="900">
                <a:solidFill>
                  <a:srgbClr val="000000"/>
                </a:solidFill>
                <a:latin typeface="Arial" panose="020B0604020202020204" pitchFamily="34" charset="0"/>
                <a:ea typeface="宋体" panose="02010600030101010101" pitchFamily="2" charset="-122"/>
              </a:defRPr>
            </a:lvl3pPr>
            <a:lvl4pPr marL="1600200" indent="-228600" eaLnBrk="0" hangingPunct="0">
              <a:defRPr sz="900">
                <a:solidFill>
                  <a:srgbClr val="000000"/>
                </a:solidFill>
                <a:latin typeface="Arial" panose="020B0604020202020204" pitchFamily="34" charset="0"/>
                <a:ea typeface="宋体" panose="02010600030101010101" pitchFamily="2" charset="-122"/>
              </a:defRPr>
            </a:lvl4pPr>
            <a:lvl5pPr marL="2057400" indent="-228600" eaLnBrk="0" hangingPunct="0">
              <a:defRPr sz="9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9pPr>
          </a:lstStyle>
          <a:p>
            <a:pPr>
              <a:lnSpc>
                <a:spcPct val="150000"/>
              </a:lnSpc>
              <a:spcBef>
                <a:spcPct val="20000"/>
              </a:spcBef>
              <a:buClr>
                <a:schemeClr val="hlink"/>
              </a:buClr>
              <a:buFont typeface="Calibri" panose="020F0502020204030204" pitchFamily="34" charset="0"/>
              <a:buAutoNum type="arabicPeriod"/>
            </a:pPr>
            <a:r>
              <a:rPr lang="zh-CN" altLang="en-US" sz="2000" dirty="0">
                <a:solidFill>
                  <a:schemeClr val="tx1"/>
                </a:solidFill>
                <a:latin typeface="微软雅黑" panose="020B0503020204020204" pitchFamily="34" charset="-122"/>
                <a:ea typeface="微软雅黑" panose="020B0503020204020204" pitchFamily="34" charset="-122"/>
              </a:rPr>
              <a:t>数据清洗：从业务以及建模的相关需要方面考虑，筛选出需要的数据</a:t>
            </a:r>
            <a:endParaRPr lang="en-US" altLang="zh-CN" sz="2000" dirty="0">
              <a:solidFill>
                <a:schemeClr val="tx1"/>
              </a:solidFill>
              <a:latin typeface="微软雅黑" panose="020B0503020204020204" pitchFamily="34" charset="-122"/>
              <a:ea typeface="微软雅黑" panose="020B0503020204020204" pitchFamily="34" charset="-122"/>
            </a:endParaRPr>
          </a:p>
          <a:p>
            <a:pPr lvl="1">
              <a:lnSpc>
                <a:spcPct val="150000"/>
              </a:lnSpc>
              <a:spcBef>
                <a:spcPct val="20000"/>
              </a:spcBef>
              <a:buClr>
                <a:schemeClr val="hlink"/>
              </a:buClr>
              <a:buFont typeface="Calibri" panose="020F0502020204030204" pitchFamily="34" charset="0"/>
              <a:buAutoNum type="alphaLcParenR"/>
            </a:pPr>
            <a:r>
              <a:rPr lang="zh-CN" altLang="en-US" sz="1800" dirty="0">
                <a:solidFill>
                  <a:schemeClr val="tx1"/>
                </a:solidFill>
                <a:latin typeface="华文楷体" panose="02010600040101010101" pitchFamily="2" charset="-122"/>
                <a:ea typeface="华文楷体" panose="02010600040101010101" pitchFamily="2" charset="-122"/>
              </a:rPr>
              <a:t>通过数据的探索分析，发现在用电类别中，非居民用电类别不可能存在漏电窃电的现象，需要将非居民用电类别的用电数据过滤掉。</a:t>
            </a:r>
          </a:p>
          <a:p>
            <a:pPr lvl="1">
              <a:lnSpc>
                <a:spcPct val="150000"/>
              </a:lnSpc>
              <a:spcBef>
                <a:spcPct val="20000"/>
              </a:spcBef>
              <a:buClr>
                <a:schemeClr val="hlink"/>
              </a:buClr>
              <a:buFont typeface="Calibri" panose="020F0502020204030204" pitchFamily="34" charset="0"/>
              <a:buAutoNum type="alphaLcParenR"/>
            </a:pPr>
            <a:r>
              <a:rPr lang="zh-CN" altLang="en-US" sz="1800" dirty="0">
                <a:solidFill>
                  <a:schemeClr val="tx1"/>
                </a:solidFill>
                <a:latin typeface="华文楷体" panose="02010600040101010101" pitchFamily="2" charset="-122"/>
                <a:ea typeface="华文楷体" panose="02010600040101010101" pitchFamily="2" charset="-122"/>
              </a:rPr>
              <a:t>结合本案例的业务，节假日用电量与工作日相比，会明显偏低。为了尽可能达到较好数据效果，过滤节假日的用电数据。</a:t>
            </a:r>
          </a:p>
        </p:txBody>
      </p:sp>
      <p:sp>
        <p:nvSpPr>
          <p:cNvPr id="33797" name="Text Box 6"/>
          <p:cNvSpPr txBox="1">
            <a:spLocks noChangeArrowheads="1"/>
          </p:cNvSpPr>
          <p:nvPr/>
        </p:nvSpPr>
        <p:spPr bwMode="auto">
          <a:xfrm>
            <a:off x="1809751" y="1000125"/>
            <a:ext cx="8429625"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0" tIns="0" rIns="0" bIns="0">
            <a:spAutoFit/>
          </a:bodyPr>
          <a:lstStyle>
            <a:lvl1pPr marL="457200" indent="-457200" eaLnBrk="0" hangingPunct="0">
              <a:defRPr sz="900">
                <a:solidFill>
                  <a:srgbClr val="000000"/>
                </a:solidFill>
                <a:latin typeface="Arial" panose="020B0604020202020204" pitchFamily="34" charset="0"/>
                <a:ea typeface="宋体" panose="02010600030101010101" pitchFamily="2" charset="-122"/>
              </a:defRPr>
            </a:lvl1pPr>
            <a:lvl2pPr marL="742950" indent="-285750" eaLnBrk="0" hangingPunct="0">
              <a:defRPr sz="900">
                <a:solidFill>
                  <a:srgbClr val="000000"/>
                </a:solidFill>
                <a:latin typeface="Arial" panose="020B0604020202020204" pitchFamily="34" charset="0"/>
                <a:ea typeface="宋体" panose="02010600030101010101" pitchFamily="2" charset="-122"/>
              </a:defRPr>
            </a:lvl2pPr>
            <a:lvl3pPr marL="1143000" indent="-228600" eaLnBrk="0" hangingPunct="0">
              <a:defRPr sz="900">
                <a:solidFill>
                  <a:srgbClr val="000000"/>
                </a:solidFill>
                <a:latin typeface="Arial" panose="020B0604020202020204" pitchFamily="34" charset="0"/>
                <a:ea typeface="宋体" panose="02010600030101010101" pitchFamily="2" charset="-122"/>
              </a:defRPr>
            </a:lvl3pPr>
            <a:lvl4pPr marL="1600200" indent="-228600" eaLnBrk="0" hangingPunct="0">
              <a:defRPr sz="900">
                <a:solidFill>
                  <a:srgbClr val="000000"/>
                </a:solidFill>
                <a:latin typeface="Arial" panose="020B0604020202020204" pitchFamily="34" charset="0"/>
                <a:ea typeface="宋体" panose="02010600030101010101" pitchFamily="2" charset="-122"/>
              </a:defRPr>
            </a:lvl4pPr>
            <a:lvl5pPr marL="2057400" indent="-228600" eaLnBrk="0" hangingPunct="0">
              <a:defRPr sz="9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9pPr>
          </a:lstStyle>
          <a:p>
            <a:pPr>
              <a:lnSpc>
                <a:spcPct val="150000"/>
              </a:lnSpc>
              <a:spcBef>
                <a:spcPct val="20000"/>
              </a:spcBef>
              <a:buClr>
                <a:schemeClr val="hlink"/>
              </a:buClr>
            </a:pPr>
            <a:r>
              <a:rPr lang="zh-CN" altLang="en-US" sz="2200">
                <a:solidFill>
                  <a:schemeClr val="tx1"/>
                </a:solidFill>
                <a:latin typeface="微软雅黑" panose="020B0503020204020204" pitchFamily="34" charset="-122"/>
                <a:ea typeface="微软雅黑" panose="020B0503020204020204" pitchFamily="34" charset="-122"/>
              </a:rPr>
              <a:t>第</a:t>
            </a:r>
            <a:r>
              <a:rPr lang="en-US" altLang="zh-CN" sz="2200">
                <a:solidFill>
                  <a:schemeClr val="tx1"/>
                </a:solidFill>
                <a:latin typeface="微软雅黑" panose="020B0503020204020204" pitchFamily="34" charset="-122"/>
                <a:ea typeface="微软雅黑" panose="020B0503020204020204" pitchFamily="34" charset="-122"/>
              </a:rPr>
              <a:t>3</a:t>
            </a:r>
            <a:r>
              <a:rPr lang="zh-CN" altLang="en-US" sz="2200">
                <a:solidFill>
                  <a:schemeClr val="tx1"/>
                </a:solidFill>
                <a:latin typeface="微软雅黑" panose="020B0503020204020204" pitchFamily="34" charset="-122"/>
                <a:ea typeface="微软雅黑" panose="020B0503020204020204" pitchFamily="34" charset="-122"/>
              </a:rPr>
              <a:t>步：数据预处理</a:t>
            </a:r>
          </a:p>
        </p:txBody>
      </p:sp>
    </p:spTree>
    <p:extLst>
      <p:ext uri="{BB962C8B-B14F-4D97-AF65-F5344CB8AC3E}">
        <p14:creationId xmlns:p14="http://schemas.microsoft.com/office/powerpoint/2010/main" val="2154378205"/>
      </p:ext>
    </p:extLst>
  </p:cSld>
  <p:clrMapOvr>
    <a:masterClrMapping/>
  </p:clrMapOv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4"/>
          <p:cNvSpPr>
            <a:spLocks noChangeArrowheads="1"/>
          </p:cNvSpPr>
          <p:nvPr/>
        </p:nvSpPr>
        <p:spPr bwMode="auto">
          <a:xfrm>
            <a:off x="1524001" y="189384"/>
            <a:ext cx="184731"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eaLnBrk="0" hangingPunct="0">
              <a:defRPr sz="900">
                <a:solidFill>
                  <a:srgbClr val="000000"/>
                </a:solidFill>
                <a:latin typeface="Arial" panose="020B0604020202020204" pitchFamily="34" charset="0"/>
                <a:ea typeface="宋体" panose="02010600030101010101" pitchFamily="2" charset="-122"/>
              </a:defRPr>
            </a:lvl1pPr>
            <a:lvl2pPr marL="742950" indent="-285750" eaLnBrk="0" hangingPunct="0">
              <a:defRPr sz="900">
                <a:solidFill>
                  <a:srgbClr val="000000"/>
                </a:solidFill>
                <a:latin typeface="Arial" panose="020B0604020202020204" pitchFamily="34" charset="0"/>
                <a:ea typeface="宋体" panose="02010600030101010101" pitchFamily="2" charset="-122"/>
              </a:defRPr>
            </a:lvl2pPr>
            <a:lvl3pPr marL="1143000" indent="-228600" eaLnBrk="0" hangingPunct="0">
              <a:defRPr sz="900">
                <a:solidFill>
                  <a:srgbClr val="000000"/>
                </a:solidFill>
                <a:latin typeface="Arial" panose="020B0604020202020204" pitchFamily="34" charset="0"/>
                <a:ea typeface="宋体" panose="02010600030101010101" pitchFamily="2" charset="-122"/>
              </a:defRPr>
            </a:lvl3pPr>
            <a:lvl4pPr marL="1600200" indent="-228600" eaLnBrk="0" hangingPunct="0">
              <a:defRPr sz="900">
                <a:solidFill>
                  <a:srgbClr val="000000"/>
                </a:solidFill>
                <a:latin typeface="Arial" panose="020B0604020202020204" pitchFamily="34" charset="0"/>
                <a:ea typeface="宋体" panose="02010600030101010101" pitchFamily="2" charset="-122"/>
              </a:defRPr>
            </a:lvl4pPr>
            <a:lvl5pPr marL="2057400" indent="-228600" eaLnBrk="0" hangingPunct="0">
              <a:defRPr sz="9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4819" name="Rectangle 5"/>
          <p:cNvSpPr>
            <a:spLocks noChangeArrowheads="1"/>
          </p:cNvSpPr>
          <p:nvPr/>
        </p:nvSpPr>
        <p:spPr bwMode="auto">
          <a:xfrm>
            <a:off x="1524001" y="1684809"/>
            <a:ext cx="184731"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eaLnBrk="0" hangingPunct="0">
              <a:defRPr sz="900">
                <a:solidFill>
                  <a:srgbClr val="000000"/>
                </a:solidFill>
                <a:latin typeface="Arial" panose="020B0604020202020204" pitchFamily="34" charset="0"/>
                <a:ea typeface="宋体" panose="02010600030101010101" pitchFamily="2" charset="-122"/>
              </a:defRPr>
            </a:lvl1pPr>
            <a:lvl2pPr marL="742950" indent="-285750" eaLnBrk="0" hangingPunct="0">
              <a:defRPr sz="900">
                <a:solidFill>
                  <a:srgbClr val="000000"/>
                </a:solidFill>
                <a:latin typeface="Arial" panose="020B0604020202020204" pitchFamily="34" charset="0"/>
                <a:ea typeface="宋体" panose="02010600030101010101" pitchFamily="2" charset="-122"/>
              </a:defRPr>
            </a:lvl2pPr>
            <a:lvl3pPr marL="1143000" indent="-228600" eaLnBrk="0" hangingPunct="0">
              <a:defRPr sz="900">
                <a:solidFill>
                  <a:srgbClr val="000000"/>
                </a:solidFill>
                <a:latin typeface="Arial" panose="020B0604020202020204" pitchFamily="34" charset="0"/>
                <a:ea typeface="宋体" panose="02010600030101010101" pitchFamily="2" charset="-122"/>
              </a:defRPr>
            </a:lvl3pPr>
            <a:lvl4pPr marL="1600200" indent="-228600" eaLnBrk="0" hangingPunct="0">
              <a:defRPr sz="900">
                <a:solidFill>
                  <a:srgbClr val="000000"/>
                </a:solidFill>
                <a:latin typeface="Arial" panose="020B0604020202020204" pitchFamily="34" charset="0"/>
                <a:ea typeface="宋体" panose="02010600030101010101" pitchFamily="2" charset="-122"/>
              </a:defRPr>
            </a:lvl4pPr>
            <a:lvl5pPr marL="2057400" indent="-228600" eaLnBrk="0" hangingPunct="0">
              <a:defRPr sz="9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4820" name="Rectangle 6"/>
          <p:cNvSpPr>
            <a:spLocks noChangeArrowheads="1"/>
          </p:cNvSpPr>
          <p:nvPr/>
        </p:nvSpPr>
        <p:spPr bwMode="auto">
          <a:xfrm>
            <a:off x="1524001" y="2646834"/>
            <a:ext cx="184731"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eaLnBrk="0" hangingPunct="0">
              <a:defRPr sz="900">
                <a:solidFill>
                  <a:srgbClr val="000000"/>
                </a:solidFill>
                <a:latin typeface="Arial" panose="020B0604020202020204" pitchFamily="34" charset="0"/>
                <a:ea typeface="宋体" panose="02010600030101010101" pitchFamily="2" charset="-122"/>
              </a:defRPr>
            </a:lvl1pPr>
            <a:lvl2pPr marL="742950" indent="-285750" eaLnBrk="0" hangingPunct="0">
              <a:defRPr sz="900">
                <a:solidFill>
                  <a:srgbClr val="000000"/>
                </a:solidFill>
                <a:latin typeface="Arial" panose="020B0604020202020204" pitchFamily="34" charset="0"/>
                <a:ea typeface="宋体" panose="02010600030101010101" pitchFamily="2" charset="-122"/>
              </a:defRPr>
            </a:lvl2pPr>
            <a:lvl3pPr marL="1143000" indent="-228600" eaLnBrk="0" hangingPunct="0">
              <a:defRPr sz="900">
                <a:solidFill>
                  <a:srgbClr val="000000"/>
                </a:solidFill>
                <a:latin typeface="Arial" panose="020B0604020202020204" pitchFamily="34" charset="0"/>
                <a:ea typeface="宋体" panose="02010600030101010101" pitchFamily="2" charset="-122"/>
              </a:defRPr>
            </a:lvl3pPr>
            <a:lvl4pPr marL="1600200" indent="-228600" eaLnBrk="0" hangingPunct="0">
              <a:defRPr sz="900">
                <a:solidFill>
                  <a:srgbClr val="000000"/>
                </a:solidFill>
                <a:latin typeface="Arial" panose="020B0604020202020204" pitchFamily="34" charset="0"/>
                <a:ea typeface="宋体" panose="02010600030101010101" pitchFamily="2" charset="-122"/>
              </a:defRPr>
            </a:lvl4pPr>
            <a:lvl5pPr marL="2057400" indent="-228600" eaLnBrk="0" hangingPunct="0">
              <a:defRPr sz="9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4821" name="Rectangle 9"/>
          <p:cNvSpPr>
            <a:spLocks noChangeArrowheads="1"/>
          </p:cNvSpPr>
          <p:nvPr/>
        </p:nvSpPr>
        <p:spPr bwMode="auto">
          <a:xfrm>
            <a:off x="1524001" y="2694459"/>
            <a:ext cx="184731"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eaLnBrk="0" hangingPunct="0">
              <a:defRPr sz="900">
                <a:solidFill>
                  <a:srgbClr val="000000"/>
                </a:solidFill>
                <a:latin typeface="Arial" panose="020B0604020202020204" pitchFamily="34" charset="0"/>
                <a:ea typeface="宋体" panose="02010600030101010101" pitchFamily="2" charset="-122"/>
              </a:defRPr>
            </a:lvl1pPr>
            <a:lvl2pPr marL="742950" indent="-285750" eaLnBrk="0" hangingPunct="0">
              <a:defRPr sz="900">
                <a:solidFill>
                  <a:srgbClr val="000000"/>
                </a:solidFill>
                <a:latin typeface="Arial" panose="020B0604020202020204" pitchFamily="34" charset="0"/>
                <a:ea typeface="宋体" panose="02010600030101010101" pitchFamily="2" charset="-122"/>
              </a:defRPr>
            </a:lvl2pPr>
            <a:lvl3pPr marL="1143000" indent="-228600" eaLnBrk="0" hangingPunct="0">
              <a:defRPr sz="900">
                <a:solidFill>
                  <a:srgbClr val="000000"/>
                </a:solidFill>
                <a:latin typeface="Arial" panose="020B0604020202020204" pitchFamily="34" charset="0"/>
                <a:ea typeface="宋体" panose="02010600030101010101" pitchFamily="2" charset="-122"/>
              </a:defRPr>
            </a:lvl3pPr>
            <a:lvl4pPr marL="1600200" indent="-228600" eaLnBrk="0" hangingPunct="0">
              <a:defRPr sz="900">
                <a:solidFill>
                  <a:srgbClr val="000000"/>
                </a:solidFill>
                <a:latin typeface="Arial" panose="020B0604020202020204" pitchFamily="34" charset="0"/>
                <a:ea typeface="宋体" panose="02010600030101010101" pitchFamily="2" charset="-122"/>
              </a:defRPr>
            </a:lvl4pPr>
            <a:lvl5pPr marL="2057400" indent="-228600" eaLnBrk="0" hangingPunct="0">
              <a:defRPr sz="9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9pPr>
          </a:lstStyle>
          <a:p>
            <a:pPr eaLnBrk="1" hangingPunct="1"/>
            <a:endParaRPr lang="zh-CN" altLang="en-US"/>
          </a:p>
        </p:txBody>
      </p:sp>
      <p:pic>
        <p:nvPicPr>
          <p:cNvPr id="348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40188" y="1295400"/>
            <a:ext cx="6627812"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组合 32"/>
          <p:cNvGrpSpPr>
            <a:grpSpLocks/>
          </p:cNvGrpSpPr>
          <p:nvPr/>
        </p:nvGrpSpPr>
        <p:grpSpPr bwMode="auto">
          <a:xfrm>
            <a:off x="5102226" y="2700339"/>
            <a:ext cx="3330575" cy="3489325"/>
            <a:chOff x="3577771" y="2699656"/>
            <a:chExt cx="3331029" cy="3490686"/>
          </a:xfrm>
        </p:grpSpPr>
        <p:sp>
          <p:nvSpPr>
            <p:cNvPr id="22" name="矩形 21"/>
            <p:cNvSpPr/>
            <p:nvPr/>
          </p:nvSpPr>
          <p:spPr>
            <a:xfrm>
              <a:off x="5819627" y="5428045"/>
              <a:ext cx="1060595" cy="276333"/>
            </a:xfrm>
            <a:prstGeom prst="rect">
              <a:avLst/>
            </a:prstGeom>
            <a:noFill/>
            <a:ln>
              <a:solidFill>
                <a:srgbClr val="F0140A"/>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3" name="矩形 22"/>
            <p:cNvSpPr/>
            <p:nvPr/>
          </p:nvSpPr>
          <p:spPr>
            <a:xfrm>
              <a:off x="3577771" y="3490539"/>
              <a:ext cx="1059007" cy="449437"/>
            </a:xfrm>
            <a:prstGeom prst="rect">
              <a:avLst/>
            </a:prstGeom>
            <a:noFill/>
            <a:ln>
              <a:solidFill>
                <a:srgbClr val="F0140A"/>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4" name="矩形 23"/>
            <p:cNvSpPr/>
            <p:nvPr/>
          </p:nvSpPr>
          <p:spPr>
            <a:xfrm>
              <a:off x="5841855" y="2953755"/>
              <a:ext cx="1059007" cy="276333"/>
            </a:xfrm>
            <a:prstGeom prst="rect">
              <a:avLst/>
            </a:prstGeom>
            <a:noFill/>
            <a:ln>
              <a:solidFill>
                <a:srgbClr val="F0140A"/>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5" name="矩形 24"/>
            <p:cNvSpPr/>
            <p:nvPr/>
          </p:nvSpPr>
          <p:spPr>
            <a:xfrm>
              <a:off x="4724102" y="5173946"/>
              <a:ext cx="1060595" cy="516138"/>
            </a:xfrm>
            <a:prstGeom prst="rect">
              <a:avLst/>
            </a:prstGeom>
            <a:noFill/>
            <a:ln>
              <a:solidFill>
                <a:srgbClr val="F0140A"/>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6" name="矩形 25"/>
            <p:cNvSpPr/>
            <p:nvPr/>
          </p:nvSpPr>
          <p:spPr>
            <a:xfrm>
              <a:off x="4687585" y="2699656"/>
              <a:ext cx="1060595" cy="276333"/>
            </a:xfrm>
            <a:prstGeom prst="rect">
              <a:avLst/>
            </a:prstGeom>
            <a:noFill/>
            <a:ln>
              <a:solidFill>
                <a:srgbClr val="F0140A"/>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7" name="矩形 26"/>
            <p:cNvSpPr/>
            <p:nvPr/>
          </p:nvSpPr>
          <p:spPr>
            <a:xfrm>
              <a:off x="3577771" y="5914009"/>
              <a:ext cx="1059007" cy="276333"/>
            </a:xfrm>
            <a:prstGeom prst="rect">
              <a:avLst/>
            </a:prstGeom>
            <a:noFill/>
            <a:ln>
              <a:solidFill>
                <a:srgbClr val="F0140A"/>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8" name="矩形 27"/>
            <p:cNvSpPr/>
            <p:nvPr/>
          </p:nvSpPr>
          <p:spPr>
            <a:xfrm>
              <a:off x="5849794" y="4165490"/>
              <a:ext cx="1059006" cy="276333"/>
            </a:xfrm>
            <a:prstGeom prst="rect">
              <a:avLst/>
            </a:prstGeom>
            <a:noFill/>
            <a:ln>
              <a:solidFill>
                <a:srgbClr val="F0140A"/>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sp>
        <p:nvSpPr>
          <p:cNvPr id="30" name="云形标注 29"/>
          <p:cNvSpPr/>
          <p:nvPr/>
        </p:nvSpPr>
        <p:spPr>
          <a:xfrm>
            <a:off x="1524000" y="2336801"/>
            <a:ext cx="4325938" cy="2932113"/>
          </a:xfrm>
          <a:prstGeom prst="cloudCallout">
            <a:avLst>
              <a:gd name="adj1" fmla="val 91583"/>
              <a:gd name="adj2" fmla="val 16956"/>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800" dirty="0">
                <a:solidFill>
                  <a:srgbClr val="F0140A"/>
                </a:solidFill>
              </a:rPr>
              <a:t>数据缺失严重</a:t>
            </a:r>
          </a:p>
        </p:txBody>
      </p:sp>
      <p:sp>
        <p:nvSpPr>
          <p:cNvPr id="34825" name="标题 3"/>
          <p:cNvSpPr>
            <a:spLocks noGrp="1"/>
          </p:cNvSpPr>
          <p:nvPr>
            <p:ph type="title"/>
          </p:nvPr>
        </p:nvSpPr>
        <p:spPr>
          <a:xfrm>
            <a:off x="1666876" y="153988"/>
            <a:ext cx="8316913" cy="431800"/>
          </a:xfrm>
        </p:spPr>
        <p:txBody>
          <a:bodyPr/>
          <a:lstStyle/>
          <a:p>
            <a:r>
              <a:rPr lang="zh-CN" altLang="en-US" smtClean="0"/>
              <a:t>分析方法与过程</a:t>
            </a:r>
          </a:p>
        </p:txBody>
      </p:sp>
      <p:sp>
        <p:nvSpPr>
          <p:cNvPr id="34826" name="Text Box 6"/>
          <p:cNvSpPr txBox="1">
            <a:spLocks noChangeArrowheads="1"/>
          </p:cNvSpPr>
          <p:nvPr/>
        </p:nvSpPr>
        <p:spPr bwMode="auto">
          <a:xfrm>
            <a:off x="2095501" y="1465264"/>
            <a:ext cx="84296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0" tIns="0" rIns="0" bIns="0">
            <a:spAutoFit/>
          </a:bodyPr>
          <a:lstStyle>
            <a:lvl1pPr marL="457200" indent="-457200" eaLnBrk="0" hangingPunct="0">
              <a:defRPr sz="900">
                <a:solidFill>
                  <a:srgbClr val="000000"/>
                </a:solidFill>
                <a:latin typeface="Arial" panose="020B0604020202020204" pitchFamily="34" charset="0"/>
                <a:ea typeface="宋体" panose="02010600030101010101" pitchFamily="2" charset="-122"/>
              </a:defRPr>
            </a:lvl1pPr>
            <a:lvl2pPr marL="742950" indent="-285750" eaLnBrk="0" hangingPunct="0">
              <a:defRPr sz="900">
                <a:solidFill>
                  <a:srgbClr val="000000"/>
                </a:solidFill>
                <a:latin typeface="Arial" panose="020B0604020202020204" pitchFamily="34" charset="0"/>
                <a:ea typeface="宋体" panose="02010600030101010101" pitchFamily="2" charset="-122"/>
              </a:defRPr>
            </a:lvl2pPr>
            <a:lvl3pPr marL="1143000" indent="-228600" eaLnBrk="0" hangingPunct="0">
              <a:defRPr sz="900">
                <a:solidFill>
                  <a:srgbClr val="000000"/>
                </a:solidFill>
                <a:latin typeface="Arial" panose="020B0604020202020204" pitchFamily="34" charset="0"/>
                <a:ea typeface="宋体" panose="02010600030101010101" pitchFamily="2" charset="-122"/>
              </a:defRPr>
            </a:lvl3pPr>
            <a:lvl4pPr marL="1600200" indent="-228600" eaLnBrk="0" hangingPunct="0">
              <a:defRPr sz="900">
                <a:solidFill>
                  <a:srgbClr val="000000"/>
                </a:solidFill>
                <a:latin typeface="Arial" panose="020B0604020202020204" pitchFamily="34" charset="0"/>
                <a:ea typeface="宋体" panose="02010600030101010101" pitchFamily="2" charset="-122"/>
              </a:defRPr>
            </a:lvl4pPr>
            <a:lvl5pPr marL="2057400" indent="-228600" eaLnBrk="0" hangingPunct="0">
              <a:defRPr sz="9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9pPr>
          </a:lstStyle>
          <a:p>
            <a:pPr>
              <a:lnSpc>
                <a:spcPct val="150000"/>
              </a:lnSpc>
              <a:spcBef>
                <a:spcPct val="20000"/>
              </a:spcBef>
              <a:buClr>
                <a:schemeClr val="hlink"/>
              </a:buClr>
              <a:buFont typeface="Calibri" panose="020F0502020204030204" pitchFamily="34" charset="0"/>
              <a:buAutoNum type="arabicPeriod" startAt="2"/>
            </a:pPr>
            <a:r>
              <a:rPr lang="zh-CN" altLang="en-US" sz="2000">
                <a:solidFill>
                  <a:schemeClr val="tx1"/>
                </a:solidFill>
                <a:latin typeface="微软雅黑" panose="020B0503020204020204" pitchFamily="34" charset="-122"/>
                <a:ea typeface="微软雅黑" panose="020B0503020204020204" pitchFamily="34" charset="-122"/>
              </a:rPr>
              <a:t>缺失值处理：</a:t>
            </a:r>
            <a:endParaRPr lang="en-US" altLang="zh-CN" sz="2000">
              <a:solidFill>
                <a:schemeClr val="tx1"/>
              </a:solidFill>
              <a:latin typeface="微软雅黑" panose="020B0503020204020204" pitchFamily="34" charset="-122"/>
              <a:ea typeface="微软雅黑" panose="020B0503020204020204" pitchFamily="34" charset="-122"/>
            </a:endParaRPr>
          </a:p>
        </p:txBody>
      </p:sp>
      <p:sp>
        <p:nvSpPr>
          <p:cNvPr id="34827" name="Text Box 6"/>
          <p:cNvSpPr txBox="1">
            <a:spLocks noChangeArrowheads="1"/>
          </p:cNvSpPr>
          <p:nvPr/>
        </p:nvSpPr>
        <p:spPr bwMode="auto">
          <a:xfrm>
            <a:off x="1809751" y="857250"/>
            <a:ext cx="8429625"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0" tIns="0" rIns="0" bIns="0">
            <a:spAutoFit/>
          </a:bodyPr>
          <a:lstStyle>
            <a:lvl1pPr marL="457200" indent="-457200" eaLnBrk="0" hangingPunct="0">
              <a:defRPr sz="900">
                <a:solidFill>
                  <a:srgbClr val="000000"/>
                </a:solidFill>
                <a:latin typeface="Arial" panose="020B0604020202020204" pitchFamily="34" charset="0"/>
                <a:ea typeface="宋体" panose="02010600030101010101" pitchFamily="2" charset="-122"/>
              </a:defRPr>
            </a:lvl1pPr>
            <a:lvl2pPr marL="742950" indent="-285750" eaLnBrk="0" hangingPunct="0">
              <a:defRPr sz="900">
                <a:solidFill>
                  <a:srgbClr val="000000"/>
                </a:solidFill>
                <a:latin typeface="Arial" panose="020B0604020202020204" pitchFamily="34" charset="0"/>
                <a:ea typeface="宋体" panose="02010600030101010101" pitchFamily="2" charset="-122"/>
              </a:defRPr>
            </a:lvl2pPr>
            <a:lvl3pPr marL="1143000" indent="-228600" eaLnBrk="0" hangingPunct="0">
              <a:defRPr sz="900">
                <a:solidFill>
                  <a:srgbClr val="000000"/>
                </a:solidFill>
                <a:latin typeface="Arial" panose="020B0604020202020204" pitchFamily="34" charset="0"/>
                <a:ea typeface="宋体" panose="02010600030101010101" pitchFamily="2" charset="-122"/>
              </a:defRPr>
            </a:lvl3pPr>
            <a:lvl4pPr marL="1600200" indent="-228600" eaLnBrk="0" hangingPunct="0">
              <a:defRPr sz="900">
                <a:solidFill>
                  <a:srgbClr val="000000"/>
                </a:solidFill>
                <a:latin typeface="Arial" panose="020B0604020202020204" pitchFamily="34" charset="0"/>
                <a:ea typeface="宋体" panose="02010600030101010101" pitchFamily="2" charset="-122"/>
              </a:defRPr>
            </a:lvl4pPr>
            <a:lvl5pPr marL="2057400" indent="-228600" eaLnBrk="0" hangingPunct="0">
              <a:defRPr sz="9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9pPr>
          </a:lstStyle>
          <a:p>
            <a:pPr>
              <a:lnSpc>
                <a:spcPct val="150000"/>
              </a:lnSpc>
              <a:spcBef>
                <a:spcPct val="20000"/>
              </a:spcBef>
              <a:buClr>
                <a:schemeClr val="hlink"/>
              </a:buClr>
            </a:pPr>
            <a:r>
              <a:rPr lang="zh-CN" altLang="en-US" sz="2200">
                <a:solidFill>
                  <a:schemeClr val="tx1"/>
                </a:solidFill>
                <a:latin typeface="微软雅黑" panose="020B0503020204020204" pitchFamily="34" charset="-122"/>
                <a:ea typeface="微软雅黑" panose="020B0503020204020204" pitchFamily="34" charset="-122"/>
              </a:rPr>
              <a:t>第</a:t>
            </a:r>
            <a:r>
              <a:rPr lang="en-US" altLang="zh-CN" sz="2200">
                <a:solidFill>
                  <a:schemeClr val="tx1"/>
                </a:solidFill>
                <a:latin typeface="微软雅黑" panose="020B0503020204020204" pitchFamily="34" charset="-122"/>
                <a:ea typeface="微软雅黑" panose="020B0503020204020204" pitchFamily="34" charset="-122"/>
              </a:rPr>
              <a:t>3</a:t>
            </a:r>
            <a:r>
              <a:rPr lang="zh-CN" altLang="en-US" sz="2200">
                <a:solidFill>
                  <a:schemeClr val="tx1"/>
                </a:solidFill>
                <a:latin typeface="微软雅黑" panose="020B0503020204020204" pitchFamily="34" charset="-122"/>
                <a:ea typeface="微软雅黑" panose="020B0503020204020204" pitchFamily="34" charset="-122"/>
              </a:rPr>
              <a:t>步：数据预处理</a:t>
            </a:r>
          </a:p>
        </p:txBody>
      </p:sp>
    </p:spTree>
    <p:extLst>
      <p:ext uri="{BB962C8B-B14F-4D97-AF65-F5344CB8AC3E}">
        <p14:creationId xmlns:p14="http://schemas.microsoft.com/office/powerpoint/2010/main" val="282180121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8" presetClass="entr" presetSubtype="16" fill="hold" nodeType="clickEffect">
                                  <p:stCondLst>
                                    <p:cond delay="0"/>
                                  </p:stCondLst>
                                  <p:childTnLst>
                                    <p:set>
                                      <p:cBhvr>
                                        <p:cTn id="12" dur="1" fill="hold">
                                          <p:stCondLst>
                                            <p:cond delay="0"/>
                                          </p:stCondLst>
                                        </p:cTn>
                                        <p:tgtEl>
                                          <p:spTgt spid="30">
                                            <p:txEl>
                                              <p:pRg st="0" end="0"/>
                                            </p:txEl>
                                          </p:spTgt>
                                        </p:tgtEl>
                                        <p:attrNameLst>
                                          <p:attrName>style.visibility</p:attrName>
                                        </p:attrNameLst>
                                      </p:cBhvr>
                                      <p:to>
                                        <p:strVal val="visible"/>
                                      </p:to>
                                    </p:set>
                                    <p:animEffect transition="in" filter="diamond(in)">
                                      <p:cBhvr>
                                        <p:cTn id="13" dur="500"/>
                                        <p:tgtEl>
                                          <p:spTgt spid="30">
                                            <p:txEl>
                                              <p:pRg st="0" end="0"/>
                                            </p:txEl>
                                          </p:spTgt>
                                        </p:tgtEl>
                                      </p:cBhvr>
                                    </p:animEffect>
                                  </p:childTnLst>
                                </p:cTn>
                              </p:par>
                            </p:childTnLst>
                          </p:cTn>
                        </p:par>
                        <p:par>
                          <p:cTn id="14" fill="hold" nodeType="afterGroup">
                            <p:stCondLst>
                              <p:cond delay="500"/>
                            </p:stCondLst>
                            <p:childTnLst>
                              <p:par>
                                <p:cTn id="15" presetID="5" presetClass="entr" presetSubtype="10" fill="hold" grpId="0" nodeType="afterEffect">
                                  <p:stCondLst>
                                    <p:cond delay="0"/>
                                  </p:stCondLst>
                                  <p:childTnLst>
                                    <p:set>
                                      <p:cBhvr>
                                        <p:cTn id="16" dur="1" fill="hold">
                                          <p:stCondLst>
                                            <p:cond delay="0"/>
                                          </p:stCondLst>
                                        </p:cTn>
                                        <p:tgtEl>
                                          <p:spTgt spid="30">
                                            <p:bg/>
                                          </p:spTgt>
                                        </p:tgtEl>
                                        <p:attrNameLst>
                                          <p:attrName>style.visibility</p:attrName>
                                        </p:attrNameLst>
                                      </p:cBhvr>
                                      <p:to>
                                        <p:strVal val="visible"/>
                                      </p:to>
                                    </p:set>
                                    <p:animEffect transition="in" filter="checkerboard(across)">
                                      <p:cBhvr>
                                        <p:cTn id="17" dur="500"/>
                                        <p:tgtEl>
                                          <p:spTgt spid="30">
                                            <p:bg/>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build="allAtOnce"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4"/>
          <p:cNvSpPr>
            <a:spLocks noChangeArrowheads="1"/>
          </p:cNvSpPr>
          <p:nvPr/>
        </p:nvSpPr>
        <p:spPr bwMode="auto">
          <a:xfrm>
            <a:off x="1524001" y="189384"/>
            <a:ext cx="184731"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eaLnBrk="0" hangingPunct="0">
              <a:defRPr sz="900">
                <a:solidFill>
                  <a:srgbClr val="000000"/>
                </a:solidFill>
                <a:latin typeface="Arial" panose="020B0604020202020204" pitchFamily="34" charset="0"/>
                <a:ea typeface="宋体" panose="02010600030101010101" pitchFamily="2" charset="-122"/>
              </a:defRPr>
            </a:lvl1pPr>
            <a:lvl2pPr marL="742950" indent="-285750" eaLnBrk="0" hangingPunct="0">
              <a:defRPr sz="900">
                <a:solidFill>
                  <a:srgbClr val="000000"/>
                </a:solidFill>
                <a:latin typeface="Arial" panose="020B0604020202020204" pitchFamily="34" charset="0"/>
                <a:ea typeface="宋体" panose="02010600030101010101" pitchFamily="2" charset="-122"/>
              </a:defRPr>
            </a:lvl2pPr>
            <a:lvl3pPr marL="1143000" indent="-228600" eaLnBrk="0" hangingPunct="0">
              <a:defRPr sz="900">
                <a:solidFill>
                  <a:srgbClr val="000000"/>
                </a:solidFill>
                <a:latin typeface="Arial" panose="020B0604020202020204" pitchFamily="34" charset="0"/>
                <a:ea typeface="宋体" panose="02010600030101010101" pitchFamily="2" charset="-122"/>
              </a:defRPr>
            </a:lvl3pPr>
            <a:lvl4pPr marL="1600200" indent="-228600" eaLnBrk="0" hangingPunct="0">
              <a:defRPr sz="900">
                <a:solidFill>
                  <a:srgbClr val="000000"/>
                </a:solidFill>
                <a:latin typeface="Arial" panose="020B0604020202020204" pitchFamily="34" charset="0"/>
                <a:ea typeface="宋体" panose="02010600030101010101" pitchFamily="2" charset="-122"/>
              </a:defRPr>
            </a:lvl4pPr>
            <a:lvl5pPr marL="2057400" indent="-228600" eaLnBrk="0" hangingPunct="0">
              <a:defRPr sz="9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7891" name="Rectangle 5"/>
          <p:cNvSpPr>
            <a:spLocks noChangeArrowheads="1"/>
          </p:cNvSpPr>
          <p:nvPr/>
        </p:nvSpPr>
        <p:spPr bwMode="auto">
          <a:xfrm>
            <a:off x="1524001" y="1684809"/>
            <a:ext cx="184731"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eaLnBrk="0" hangingPunct="0">
              <a:defRPr sz="900">
                <a:solidFill>
                  <a:srgbClr val="000000"/>
                </a:solidFill>
                <a:latin typeface="Arial" panose="020B0604020202020204" pitchFamily="34" charset="0"/>
                <a:ea typeface="宋体" panose="02010600030101010101" pitchFamily="2" charset="-122"/>
              </a:defRPr>
            </a:lvl1pPr>
            <a:lvl2pPr marL="742950" indent="-285750" eaLnBrk="0" hangingPunct="0">
              <a:defRPr sz="900">
                <a:solidFill>
                  <a:srgbClr val="000000"/>
                </a:solidFill>
                <a:latin typeface="Arial" panose="020B0604020202020204" pitchFamily="34" charset="0"/>
                <a:ea typeface="宋体" panose="02010600030101010101" pitchFamily="2" charset="-122"/>
              </a:defRPr>
            </a:lvl2pPr>
            <a:lvl3pPr marL="1143000" indent="-228600" eaLnBrk="0" hangingPunct="0">
              <a:defRPr sz="900">
                <a:solidFill>
                  <a:srgbClr val="000000"/>
                </a:solidFill>
                <a:latin typeface="Arial" panose="020B0604020202020204" pitchFamily="34" charset="0"/>
                <a:ea typeface="宋体" panose="02010600030101010101" pitchFamily="2" charset="-122"/>
              </a:defRPr>
            </a:lvl3pPr>
            <a:lvl4pPr marL="1600200" indent="-228600" eaLnBrk="0" hangingPunct="0">
              <a:defRPr sz="900">
                <a:solidFill>
                  <a:srgbClr val="000000"/>
                </a:solidFill>
                <a:latin typeface="Arial" panose="020B0604020202020204" pitchFamily="34" charset="0"/>
                <a:ea typeface="宋体" panose="02010600030101010101" pitchFamily="2" charset="-122"/>
              </a:defRPr>
            </a:lvl4pPr>
            <a:lvl5pPr marL="2057400" indent="-228600" eaLnBrk="0" hangingPunct="0">
              <a:defRPr sz="9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7892" name="Rectangle 6"/>
          <p:cNvSpPr>
            <a:spLocks noChangeArrowheads="1"/>
          </p:cNvSpPr>
          <p:nvPr/>
        </p:nvSpPr>
        <p:spPr bwMode="auto">
          <a:xfrm>
            <a:off x="1524001" y="2646834"/>
            <a:ext cx="184731"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eaLnBrk="0" hangingPunct="0">
              <a:defRPr sz="900">
                <a:solidFill>
                  <a:srgbClr val="000000"/>
                </a:solidFill>
                <a:latin typeface="Arial" panose="020B0604020202020204" pitchFamily="34" charset="0"/>
                <a:ea typeface="宋体" panose="02010600030101010101" pitchFamily="2" charset="-122"/>
              </a:defRPr>
            </a:lvl1pPr>
            <a:lvl2pPr marL="742950" indent="-285750" eaLnBrk="0" hangingPunct="0">
              <a:defRPr sz="900">
                <a:solidFill>
                  <a:srgbClr val="000000"/>
                </a:solidFill>
                <a:latin typeface="Arial" panose="020B0604020202020204" pitchFamily="34" charset="0"/>
                <a:ea typeface="宋体" panose="02010600030101010101" pitchFamily="2" charset="-122"/>
              </a:defRPr>
            </a:lvl2pPr>
            <a:lvl3pPr marL="1143000" indent="-228600" eaLnBrk="0" hangingPunct="0">
              <a:defRPr sz="900">
                <a:solidFill>
                  <a:srgbClr val="000000"/>
                </a:solidFill>
                <a:latin typeface="Arial" panose="020B0604020202020204" pitchFamily="34" charset="0"/>
                <a:ea typeface="宋体" panose="02010600030101010101" pitchFamily="2" charset="-122"/>
              </a:defRPr>
            </a:lvl3pPr>
            <a:lvl4pPr marL="1600200" indent="-228600" eaLnBrk="0" hangingPunct="0">
              <a:defRPr sz="900">
                <a:solidFill>
                  <a:srgbClr val="000000"/>
                </a:solidFill>
                <a:latin typeface="Arial" panose="020B0604020202020204" pitchFamily="34" charset="0"/>
                <a:ea typeface="宋体" panose="02010600030101010101" pitchFamily="2" charset="-122"/>
              </a:defRPr>
            </a:lvl4pPr>
            <a:lvl5pPr marL="2057400" indent="-228600" eaLnBrk="0" hangingPunct="0">
              <a:defRPr sz="9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7893" name="Rectangle 9"/>
          <p:cNvSpPr>
            <a:spLocks noChangeArrowheads="1"/>
          </p:cNvSpPr>
          <p:nvPr/>
        </p:nvSpPr>
        <p:spPr bwMode="auto">
          <a:xfrm>
            <a:off x="1524001" y="2694459"/>
            <a:ext cx="184731"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eaLnBrk="0" hangingPunct="0">
              <a:defRPr sz="900">
                <a:solidFill>
                  <a:srgbClr val="000000"/>
                </a:solidFill>
                <a:latin typeface="Arial" panose="020B0604020202020204" pitchFamily="34" charset="0"/>
                <a:ea typeface="宋体" panose="02010600030101010101" pitchFamily="2" charset="-122"/>
              </a:defRPr>
            </a:lvl1pPr>
            <a:lvl2pPr marL="742950" indent="-285750" eaLnBrk="0" hangingPunct="0">
              <a:defRPr sz="900">
                <a:solidFill>
                  <a:srgbClr val="000000"/>
                </a:solidFill>
                <a:latin typeface="Arial" panose="020B0604020202020204" pitchFamily="34" charset="0"/>
                <a:ea typeface="宋体" panose="02010600030101010101" pitchFamily="2" charset="-122"/>
              </a:defRPr>
            </a:lvl2pPr>
            <a:lvl3pPr marL="1143000" indent="-228600" eaLnBrk="0" hangingPunct="0">
              <a:defRPr sz="900">
                <a:solidFill>
                  <a:srgbClr val="000000"/>
                </a:solidFill>
                <a:latin typeface="Arial" panose="020B0604020202020204" pitchFamily="34" charset="0"/>
                <a:ea typeface="宋体" panose="02010600030101010101" pitchFamily="2" charset="-122"/>
              </a:defRPr>
            </a:lvl3pPr>
            <a:lvl4pPr marL="1600200" indent="-228600" eaLnBrk="0" hangingPunct="0">
              <a:defRPr sz="900">
                <a:solidFill>
                  <a:srgbClr val="000000"/>
                </a:solidFill>
                <a:latin typeface="Arial" panose="020B0604020202020204" pitchFamily="34" charset="0"/>
                <a:ea typeface="宋体" panose="02010600030101010101" pitchFamily="2" charset="-122"/>
              </a:defRPr>
            </a:lvl4pPr>
            <a:lvl5pPr marL="2057400" indent="-228600" eaLnBrk="0" hangingPunct="0">
              <a:defRPr sz="9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7894" name="标题 3"/>
          <p:cNvSpPr>
            <a:spLocks noGrp="1"/>
          </p:cNvSpPr>
          <p:nvPr>
            <p:ph type="title"/>
          </p:nvPr>
        </p:nvSpPr>
        <p:spPr>
          <a:xfrm>
            <a:off x="1666876" y="153988"/>
            <a:ext cx="8316913" cy="431800"/>
          </a:xfrm>
        </p:spPr>
        <p:txBody>
          <a:bodyPr/>
          <a:lstStyle/>
          <a:p>
            <a:r>
              <a:rPr lang="zh-CN" altLang="en-US" smtClean="0"/>
              <a:t>分析方法与过程</a:t>
            </a:r>
          </a:p>
        </p:txBody>
      </p:sp>
      <p:sp>
        <p:nvSpPr>
          <p:cNvPr id="37895" name="Text Box 6"/>
          <p:cNvSpPr txBox="1">
            <a:spLocks noChangeArrowheads="1"/>
          </p:cNvSpPr>
          <p:nvPr/>
        </p:nvSpPr>
        <p:spPr bwMode="auto">
          <a:xfrm>
            <a:off x="2095501" y="1465264"/>
            <a:ext cx="9081836" cy="3339376"/>
          </a:xfrm>
          <a:prstGeom prst="rect">
            <a:avLst/>
          </a:prstGeom>
          <a:noFill/>
          <a:ln>
            <a:noFill/>
          </a:ln>
          <a:extLst/>
        </p:spPr>
        <p:txBody>
          <a:bodyPr wrap="square" lIns="0" tIns="0" rIns="0" bIns="0">
            <a:spAutoFit/>
          </a:bodyPr>
          <a:lstStyle>
            <a:lvl1pPr marL="457200" indent="-457200" eaLnBrk="0" hangingPunct="0">
              <a:defRPr sz="900">
                <a:solidFill>
                  <a:srgbClr val="000000"/>
                </a:solidFill>
                <a:latin typeface="Arial" charset="0"/>
                <a:ea typeface="宋体" pitchFamily="2" charset="-122"/>
              </a:defRPr>
            </a:lvl1pPr>
            <a:lvl2pPr marL="914400" indent="-457200" eaLnBrk="0" hangingPunct="0">
              <a:defRPr sz="900">
                <a:solidFill>
                  <a:srgbClr val="000000"/>
                </a:solidFill>
                <a:latin typeface="Arial" charset="0"/>
                <a:ea typeface="宋体" pitchFamily="2" charset="-122"/>
              </a:defRPr>
            </a:lvl2pPr>
            <a:lvl3pPr marL="1143000" indent="-228600" eaLnBrk="0" hangingPunct="0">
              <a:defRPr sz="900">
                <a:solidFill>
                  <a:srgbClr val="000000"/>
                </a:solidFill>
                <a:latin typeface="Arial" charset="0"/>
                <a:ea typeface="宋体" pitchFamily="2" charset="-122"/>
              </a:defRPr>
            </a:lvl3pPr>
            <a:lvl4pPr marL="1600200" indent="-228600" eaLnBrk="0" hangingPunct="0">
              <a:defRPr sz="900">
                <a:solidFill>
                  <a:srgbClr val="000000"/>
                </a:solidFill>
                <a:latin typeface="Arial" charset="0"/>
                <a:ea typeface="宋体" pitchFamily="2" charset="-122"/>
              </a:defRPr>
            </a:lvl4pPr>
            <a:lvl5pPr marL="2057400" indent="-228600" eaLnBrk="0" hangingPunct="0">
              <a:defRPr sz="900">
                <a:solidFill>
                  <a:srgbClr val="000000"/>
                </a:solidFill>
                <a:latin typeface="Arial" charset="0"/>
                <a:ea typeface="宋体" pitchFamily="2" charset="-122"/>
              </a:defRPr>
            </a:lvl5pPr>
            <a:lvl6pPr marL="2514600" indent="-228600" eaLnBrk="0" fontAlgn="base" hangingPunct="0">
              <a:spcBef>
                <a:spcPct val="0"/>
              </a:spcBef>
              <a:spcAft>
                <a:spcPct val="0"/>
              </a:spcAft>
              <a:defRPr sz="900">
                <a:solidFill>
                  <a:srgbClr val="000000"/>
                </a:solidFill>
                <a:latin typeface="Arial" charset="0"/>
                <a:ea typeface="宋体" pitchFamily="2" charset="-122"/>
              </a:defRPr>
            </a:lvl6pPr>
            <a:lvl7pPr marL="2971800" indent="-228600" eaLnBrk="0" fontAlgn="base" hangingPunct="0">
              <a:spcBef>
                <a:spcPct val="0"/>
              </a:spcBef>
              <a:spcAft>
                <a:spcPct val="0"/>
              </a:spcAft>
              <a:defRPr sz="900">
                <a:solidFill>
                  <a:srgbClr val="000000"/>
                </a:solidFill>
                <a:latin typeface="Arial" charset="0"/>
                <a:ea typeface="宋体" pitchFamily="2" charset="-122"/>
              </a:defRPr>
            </a:lvl7pPr>
            <a:lvl8pPr marL="3429000" indent="-228600" eaLnBrk="0" fontAlgn="base" hangingPunct="0">
              <a:spcBef>
                <a:spcPct val="0"/>
              </a:spcBef>
              <a:spcAft>
                <a:spcPct val="0"/>
              </a:spcAft>
              <a:defRPr sz="900">
                <a:solidFill>
                  <a:srgbClr val="000000"/>
                </a:solidFill>
                <a:latin typeface="Arial" charset="0"/>
                <a:ea typeface="宋体" pitchFamily="2" charset="-122"/>
              </a:defRPr>
            </a:lvl8pPr>
            <a:lvl9pPr marL="3886200" indent="-228600" eaLnBrk="0" fontAlgn="base" hangingPunct="0">
              <a:spcBef>
                <a:spcPct val="0"/>
              </a:spcBef>
              <a:spcAft>
                <a:spcPct val="0"/>
              </a:spcAft>
              <a:defRPr sz="900">
                <a:solidFill>
                  <a:srgbClr val="000000"/>
                </a:solidFill>
                <a:latin typeface="Arial" charset="0"/>
                <a:ea typeface="宋体" pitchFamily="2" charset="-122"/>
              </a:defRPr>
            </a:lvl9pPr>
          </a:lstStyle>
          <a:p>
            <a:pPr>
              <a:lnSpc>
                <a:spcPct val="150000"/>
              </a:lnSpc>
              <a:spcBef>
                <a:spcPct val="20000"/>
              </a:spcBef>
              <a:buClr>
                <a:schemeClr val="hlink"/>
              </a:buClr>
              <a:buFont typeface="Calibri" pitchFamily="34" charset="0"/>
              <a:buAutoNum type="arabicPeriod" startAt="2"/>
              <a:defRPr/>
            </a:pPr>
            <a:r>
              <a:rPr lang="zh-CN" altLang="en-US" sz="2000" dirty="0">
                <a:solidFill>
                  <a:schemeClr val="tx1"/>
                </a:solidFill>
                <a:latin typeface="微软雅黑" pitchFamily="34" charset="-122"/>
                <a:ea typeface="微软雅黑" pitchFamily="34" charset="-122"/>
              </a:rPr>
              <a:t>缺失值处理</a:t>
            </a:r>
            <a:endParaRPr lang="en-US" altLang="zh-CN" sz="2000" dirty="0">
              <a:solidFill>
                <a:schemeClr val="tx1"/>
              </a:solidFill>
              <a:latin typeface="微软雅黑" pitchFamily="34" charset="-122"/>
              <a:ea typeface="微软雅黑" pitchFamily="34" charset="-122"/>
            </a:endParaRPr>
          </a:p>
          <a:p>
            <a:pPr lvl="1">
              <a:lnSpc>
                <a:spcPct val="150000"/>
              </a:lnSpc>
              <a:spcBef>
                <a:spcPct val="20000"/>
              </a:spcBef>
              <a:buClr>
                <a:schemeClr val="hlink"/>
              </a:buClr>
              <a:buFont typeface="Calibri" pitchFamily="34" charset="0"/>
              <a:buAutoNum type="alphaLcParenR"/>
              <a:defRPr/>
            </a:pPr>
            <a:r>
              <a:rPr lang="zh-CN" altLang="en-US" sz="1800" dirty="0">
                <a:solidFill>
                  <a:schemeClr val="tx1"/>
                </a:solidFill>
                <a:latin typeface="微软雅黑" pitchFamily="34" charset="-122"/>
                <a:ea typeface="微软雅黑" pitchFamily="34" charset="-122"/>
              </a:rPr>
              <a:t>拉格朗日插值法</a:t>
            </a:r>
            <a:endParaRPr lang="en-US" altLang="zh-CN" sz="1800" dirty="0">
              <a:solidFill>
                <a:schemeClr val="tx1"/>
              </a:solidFill>
              <a:latin typeface="微软雅黑" pitchFamily="34" charset="-122"/>
              <a:ea typeface="微软雅黑" pitchFamily="34" charset="-122"/>
            </a:endParaRPr>
          </a:p>
          <a:p>
            <a:pPr lvl="1">
              <a:lnSpc>
                <a:spcPct val="150000"/>
              </a:lnSpc>
              <a:spcBef>
                <a:spcPct val="20000"/>
              </a:spcBef>
              <a:buClr>
                <a:schemeClr val="hlink"/>
              </a:buClr>
              <a:buFont typeface="Calibri" pitchFamily="34" charset="0"/>
              <a:buAutoNum type="alphaLcParenR"/>
              <a:defRPr/>
            </a:pPr>
            <a:endParaRPr lang="en-US" altLang="zh-CN" sz="1800" dirty="0">
              <a:solidFill>
                <a:schemeClr val="tx1"/>
              </a:solidFill>
              <a:latin typeface="微软雅黑" pitchFamily="34" charset="-122"/>
              <a:ea typeface="微软雅黑" pitchFamily="34" charset="-122"/>
            </a:endParaRPr>
          </a:p>
          <a:p>
            <a:pPr lvl="1">
              <a:lnSpc>
                <a:spcPct val="150000"/>
              </a:lnSpc>
              <a:spcBef>
                <a:spcPct val="20000"/>
              </a:spcBef>
              <a:buClr>
                <a:schemeClr val="hlink"/>
              </a:buClr>
              <a:buFont typeface="Calibri" pitchFamily="34" charset="0"/>
              <a:buAutoNum type="alphaLcParenR"/>
              <a:defRPr/>
            </a:pPr>
            <a:endParaRPr lang="zh-CN" altLang="en-US" sz="1800" dirty="0">
              <a:solidFill>
                <a:schemeClr val="tx1"/>
              </a:solidFill>
              <a:latin typeface="微软雅黑" pitchFamily="34" charset="-122"/>
              <a:ea typeface="微软雅黑" pitchFamily="34" charset="-122"/>
            </a:endParaRPr>
          </a:p>
          <a:p>
            <a:pPr marL="457200" lvl="1" indent="0">
              <a:lnSpc>
                <a:spcPct val="150000"/>
              </a:lnSpc>
              <a:spcBef>
                <a:spcPct val="20000"/>
              </a:spcBef>
              <a:buClr>
                <a:schemeClr val="hlink"/>
              </a:buClr>
              <a:defRPr/>
            </a:pPr>
            <a:r>
              <a:rPr lang="zh-CN" altLang="zh-CN" sz="1800" dirty="0" smtClean="0">
                <a:solidFill>
                  <a:schemeClr val="tx1"/>
                </a:solidFill>
                <a:latin typeface="华文楷体" pitchFamily="2" charset="-122"/>
                <a:ea typeface="华文楷体" pitchFamily="2" charset="-122"/>
              </a:rPr>
              <a:t>其中</a:t>
            </a:r>
            <a:r>
              <a:rPr lang="en-US" altLang="zh-CN" sz="1800" dirty="0" smtClean="0">
                <a:solidFill>
                  <a:schemeClr val="tx1"/>
                </a:solidFill>
                <a:latin typeface="华文楷体" pitchFamily="2" charset="-122"/>
                <a:ea typeface="华文楷体" pitchFamily="2" charset="-122"/>
              </a:rPr>
              <a:t> </a:t>
            </a:r>
            <a:r>
              <a:rPr lang="zh-CN" altLang="zh-CN" sz="1800" dirty="0">
                <a:solidFill>
                  <a:schemeClr val="tx1"/>
                </a:solidFill>
                <a:latin typeface="华文楷体" pitchFamily="2" charset="-122"/>
                <a:ea typeface="华文楷体" pitchFamily="2" charset="-122"/>
              </a:rPr>
              <a:t>为缺失值对应的下标序号，</a:t>
            </a:r>
            <a:r>
              <a:rPr lang="en-US" altLang="zh-CN" sz="1800" dirty="0">
                <a:solidFill>
                  <a:schemeClr val="tx1"/>
                </a:solidFill>
                <a:latin typeface="华文楷体" pitchFamily="2" charset="-122"/>
                <a:ea typeface="华文楷体" pitchFamily="2" charset="-122"/>
              </a:rPr>
              <a:t>     </a:t>
            </a:r>
            <a:r>
              <a:rPr lang="zh-CN" altLang="zh-CN" sz="1800" dirty="0">
                <a:solidFill>
                  <a:schemeClr val="tx1"/>
                </a:solidFill>
                <a:latin typeface="华文楷体" pitchFamily="2" charset="-122"/>
                <a:ea typeface="华文楷体" pitchFamily="2" charset="-122"/>
              </a:rPr>
              <a:t>为缺失值的插值结果，</a:t>
            </a:r>
            <a:r>
              <a:rPr lang="en-US" altLang="zh-CN" sz="1800" dirty="0">
                <a:solidFill>
                  <a:schemeClr val="tx1"/>
                </a:solidFill>
                <a:latin typeface="华文楷体" pitchFamily="2" charset="-122"/>
                <a:ea typeface="华文楷体" pitchFamily="2" charset="-122"/>
              </a:rPr>
              <a:t> </a:t>
            </a:r>
            <a:r>
              <a:rPr lang="zh-CN" altLang="zh-CN" sz="1800" dirty="0">
                <a:solidFill>
                  <a:schemeClr val="tx1"/>
                </a:solidFill>
                <a:latin typeface="华文楷体" pitchFamily="2" charset="-122"/>
                <a:ea typeface="华文楷体" pitchFamily="2" charset="-122"/>
              </a:rPr>
              <a:t>为非缺失值</a:t>
            </a:r>
            <a:r>
              <a:rPr lang="en-US" altLang="zh-CN" sz="1800" dirty="0">
                <a:solidFill>
                  <a:schemeClr val="tx1"/>
                </a:solidFill>
                <a:latin typeface="华文楷体" pitchFamily="2" charset="-122"/>
                <a:ea typeface="华文楷体" pitchFamily="2" charset="-122"/>
              </a:rPr>
              <a:t>   </a:t>
            </a:r>
            <a:r>
              <a:rPr lang="zh-CN" altLang="zh-CN" sz="1800" dirty="0">
                <a:solidFill>
                  <a:schemeClr val="tx1"/>
                </a:solidFill>
                <a:latin typeface="华文楷体" pitchFamily="2" charset="-122"/>
                <a:ea typeface="华文楷体" pitchFamily="2" charset="-122"/>
              </a:rPr>
              <a:t>的下标序号。</a:t>
            </a:r>
            <a:endParaRPr lang="en-US" altLang="zh-CN" sz="1800" dirty="0">
              <a:solidFill>
                <a:schemeClr val="tx1"/>
              </a:solidFill>
              <a:latin typeface="华文楷体" pitchFamily="2" charset="-122"/>
              <a:ea typeface="华文楷体" pitchFamily="2" charset="-122"/>
            </a:endParaRPr>
          </a:p>
          <a:p>
            <a:pPr lvl="1">
              <a:lnSpc>
                <a:spcPct val="150000"/>
              </a:lnSpc>
              <a:spcBef>
                <a:spcPct val="20000"/>
              </a:spcBef>
              <a:buClr>
                <a:schemeClr val="hlink"/>
              </a:buClr>
              <a:buFont typeface="Calibri" pitchFamily="34" charset="0"/>
              <a:buAutoNum type="alphaLcParenR"/>
              <a:defRPr/>
            </a:pPr>
            <a:r>
              <a:rPr lang="zh-CN" altLang="en-US" sz="1800" dirty="0">
                <a:solidFill>
                  <a:schemeClr val="tx1"/>
                </a:solidFill>
                <a:latin typeface="微软雅黑" pitchFamily="34" charset="-122"/>
                <a:ea typeface="微软雅黑" pitchFamily="34" charset="-122"/>
              </a:rPr>
              <a:t>牛顿插值法</a:t>
            </a:r>
          </a:p>
          <a:p>
            <a:pPr>
              <a:lnSpc>
                <a:spcPct val="150000"/>
              </a:lnSpc>
              <a:spcBef>
                <a:spcPct val="20000"/>
              </a:spcBef>
              <a:buClr>
                <a:schemeClr val="hlink"/>
              </a:buClr>
              <a:buFont typeface="Calibri" pitchFamily="34" charset="0"/>
              <a:buAutoNum type="arabicPeriod" startAt="2"/>
              <a:defRPr/>
            </a:pPr>
            <a:endParaRPr lang="en-US" altLang="zh-CN" sz="2000" dirty="0">
              <a:solidFill>
                <a:schemeClr val="tx1"/>
              </a:solidFill>
              <a:latin typeface="微软雅黑" pitchFamily="34" charset="-122"/>
              <a:ea typeface="微软雅黑" pitchFamily="34" charset="-122"/>
            </a:endParaRPr>
          </a:p>
        </p:txBody>
      </p:sp>
      <p:sp>
        <p:nvSpPr>
          <p:cNvPr id="37896" name="Text Box 6"/>
          <p:cNvSpPr txBox="1">
            <a:spLocks noChangeArrowheads="1"/>
          </p:cNvSpPr>
          <p:nvPr/>
        </p:nvSpPr>
        <p:spPr bwMode="auto">
          <a:xfrm>
            <a:off x="1809751" y="857250"/>
            <a:ext cx="8429625"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0" tIns="0" rIns="0" bIns="0">
            <a:spAutoFit/>
          </a:bodyPr>
          <a:lstStyle>
            <a:lvl1pPr marL="457200" indent="-457200" eaLnBrk="0" hangingPunct="0">
              <a:defRPr sz="900">
                <a:solidFill>
                  <a:srgbClr val="000000"/>
                </a:solidFill>
                <a:latin typeface="Arial" panose="020B0604020202020204" pitchFamily="34" charset="0"/>
                <a:ea typeface="宋体" panose="02010600030101010101" pitchFamily="2" charset="-122"/>
              </a:defRPr>
            </a:lvl1pPr>
            <a:lvl2pPr marL="742950" indent="-285750" eaLnBrk="0" hangingPunct="0">
              <a:defRPr sz="900">
                <a:solidFill>
                  <a:srgbClr val="000000"/>
                </a:solidFill>
                <a:latin typeface="Arial" panose="020B0604020202020204" pitchFamily="34" charset="0"/>
                <a:ea typeface="宋体" panose="02010600030101010101" pitchFamily="2" charset="-122"/>
              </a:defRPr>
            </a:lvl2pPr>
            <a:lvl3pPr marL="1143000" indent="-228600" eaLnBrk="0" hangingPunct="0">
              <a:defRPr sz="900">
                <a:solidFill>
                  <a:srgbClr val="000000"/>
                </a:solidFill>
                <a:latin typeface="Arial" panose="020B0604020202020204" pitchFamily="34" charset="0"/>
                <a:ea typeface="宋体" panose="02010600030101010101" pitchFamily="2" charset="-122"/>
              </a:defRPr>
            </a:lvl3pPr>
            <a:lvl4pPr marL="1600200" indent="-228600" eaLnBrk="0" hangingPunct="0">
              <a:defRPr sz="900">
                <a:solidFill>
                  <a:srgbClr val="000000"/>
                </a:solidFill>
                <a:latin typeface="Arial" panose="020B0604020202020204" pitchFamily="34" charset="0"/>
                <a:ea typeface="宋体" panose="02010600030101010101" pitchFamily="2" charset="-122"/>
              </a:defRPr>
            </a:lvl4pPr>
            <a:lvl5pPr marL="2057400" indent="-228600" eaLnBrk="0" hangingPunct="0">
              <a:defRPr sz="9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9pPr>
          </a:lstStyle>
          <a:p>
            <a:pPr>
              <a:lnSpc>
                <a:spcPct val="150000"/>
              </a:lnSpc>
              <a:spcBef>
                <a:spcPct val="20000"/>
              </a:spcBef>
              <a:buClr>
                <a:schemeClr val="hlink"/>
              </a:buClr>
            </a:pPr>
            <a:r>
              <a:rPr lang="zh-CN" altLang="en-US" sz="2200">
                <a:solidFill>
                  <a:schemeClr val="tx1"/>
                </a:solidFill>
                <a:latin typeface="微软雅黑" panose="020B0503020204020204" pitchFamily="34" charset="-122"/>
                <a:ea typeface="微软雅黑" panose="020B0503020204020204" pitchFamily="34" charset="-122"/>
              </a:rPr>
              <a:t>第</a:t>
            </a:r>
            <a:r>
              <a:rPr lang="en-US" altLang="zh-CN" sz="2200">
                <a:solidFill>
                  <a:schemeClr val="tx1"/>
                </a:solidFill>
                <a:latin typeface="微软雅黑" panose="020B0503020204020204" pitchFamily="34" charset="-122"/>
                <a:ea typeface="微软雅黑" panose="020B0503020204020204" pitchFamily="34" charset="-122"/>
              </a:rPr>
              <a:t>3</a:t>
            </a:r>
            <a:r>
              <a:rPr lang="zh-CN" altLang="en-US" sz="2200">
                <a:solidFill>
                  <a:schemeClr val="tx1"/>
                </a:solidFill>
                <a:latin typeface="微软雅黑" panose="020B0503020204020204" pitchFamily="34" charset="-122"/>
                <a:ea typeface="微软雅黑" panose="020B0503020204020204" pitchFamily="34" charset="-122"/>
              </a:rPr>
              <a:t>步：数据预处理</a:t>
            </a:r>
          </a:p>
        </p:txBody>
      </p:sp>
      <p:sp>
        <p:nvSpPr>
          <p:cNvPr id="2" name="Rectangle 14"/>
          <p:cNvSpPr>
            <a:spLocks noChangeArrowheads="1"/>
          </p:cNvSpPr>
          <p:nvPr/>
        </p:nvSpPr>
        <p:spPr bwMode="auto">
          <a:xfrm>
            <a:off x="1524001" y="-184666"/>
            <a:ext cx="184731" cy="369332"/>
          </a:xfrm>
          <a:prstGeom prst="rect">
            <a:avLst/>
          </a:prstGeom>
          <a:noFill/>
          <a:ln>
            <a:noFill/>
          </a:ln>
          <a:effectLst>
            <a:prstShdw prst="shdw17" dist="17961" dir="2700000">
              <a:schemeClr val="accent1">
                <a:gamma/>
                <a:shade val="60000"/>
                <a:invGamma/>
              </a:schemeClr>
            </a:prstShdw>
          </a:effectLst>
          <a:extLst/>
        </p:spPr>
        <p:txBody>
          <a:bodyPr wrap="none" anchor="ctr">
            <a:spAutoFit/>
          </a:bodyPr>
          <a:lstStyle/>
          <a:p>
            <a:pPr>
              <a:defRPr/>
            </a:pPr>
            <a:endParaRPr lang="zh-CN" altLang="en-US">
              <a:latin typeface="Arial" charset="0"/>
            </a:endParaRPr>
          </a:p>
        </p:txBody>
      </p:sp>
      <p:graphicFrame>
        <p:nvGraphicFramePr>
          <p:cNvPr id="37900" name="对象 2"/>
          <p:cNvGraphicFramePr>
            <a:graphicFrameLocks noChangeAspect="1"/>
          </p:cNvGraphicFramePr>
          <p:nvPr/>
        </p:nvGraphicFramePr>
        <p:xfrm>
          <a:off x="3359151" y="2470151"/>
          <a:ext cx="1698625" cy="671513"/>
        </p:xfrm>
        <a:graphic>
          <a:graphicData uri="http://schemas.openxmlformats.org/presentationml/2006/ole">
            <mc:AlternateContent xmlns:mc="http://schemas.openxmlformats.org/markup-compatibility/2006">
              <mc:Choice xmlns:v="urn:schemas-microsoft-com:vml" Requires="v">
                <p:oleObj spid="_x0000_s97378" name="Equation" r:id="rId4" imgW="1079032" imgH="431613" progId="Equation.DSMT4">
                  <p:embed/>
                </p:oleObj>
              </mc:Choice>
              <mc:Fallback>
                <p:oleObj name="Equation" r:id="rId4" imgW="1079032" imgH="431613" progId="Equation.DSMT4">
                  <p:embed/>
                  <p:pic>
                    <p:nvPicPr>
                      <p:cNvPr id="37900" name="对象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59151" y="2470151"/>
                        <a:ext cx="1698625" cy="67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 name="Rectangle 16"/>
          <p:cNvSpPr>
            <a:spLocks noChangeArrowheads="1"/>
          </p:cNvSpPr>
          <p:nvPr/>
        </p:nvSpPr>
        <p:spPr bwMode="auto">
          <a:xfrm>
            <a:off x="1524001" y="-184666"/>
            <a:ext cx="184731" cy="369332"/>
          </a:xfrm>
          <a:prstGeom prst="rect">
            <a:avLst/>
          </a:prstGeom>
          <a:noFill/>
          <a:ln>
            <a:noFill/>
          </a:ln>
          <a:effectLst>
            <a:prstShdw prst="shdw17" dist="17961" dir="2700000">
              <a:schemeClr val="accent1">
                <a:gamma/>
                <a:shade val="60000"/>
                <a:invGamma/>
              </a:schemeClr>
            </a:prstShdw>
          </a:effectLst>
          <a:extLst/>
        </p:spPr>
        <p:txBody>
          <a:bodyPr wrap="none" anchor="ctr">
            <a:spAutoFit/>
          </a:bodyPr>
          <a:lstStyle/>
          <a:p>
            <a:pPr>
              <a:defRPr/>
            </a:pPr>
            <a:endParaRPr lang="zh-CN" altLang="en-US">
              <a:latin typeface="Arial" charset="0"/>
            </a:endParaRPr>
          </a:p>
        </p:txBody>
      </p:sp>
      <p:graphicFrame>
        <p:nvGraphicFramePr>
          <p:cNvPr id="37902" name="对象 4"/>
          <p:cNvGraphicFramePr>
            <a:graphicFrameLocks noChangeAspect="1"/>
          </p:cNvGraphicFramePr>
          <p:nvPr/>
        </p:nvGraphicFramePr>
        <p:xfrm>
          <a:off x="5664201" y="2420938"/>
          <a:ext cx="1584325" cy="792162"/>
        </p:xfrm>
        <a:graphic>
          <a:graphicData uri="http://schemas.openxmlformats.org/presentationml/2006/ole">
            <mc:AlternateContent xmlns:mc="http://schemas.openxmlformats.org/markup-compatibility/2006">
              <mc:Choice xmlns:v="urn:schemas-microsoft-com:vml" Requires="v">
                <p:oleObj spid="_x0000_s97379" name="Equation" r:id="rId6" imgW="1079500" imgH="558800" progId="Equation.DSMT4">
                  <p:embed/>
                </p:oleObj>
              </mc:Choice>
              <mc:Fallback>
                <p:oleObj name="Equation" r:id="rId6" imgW="1079500" imgH="558800" progId="Equation.DSMT4">
                  <p:embed/>
                  <p:pic>
                    <p:nvPicPr>
                      <p:cNvPr id="37902" name="对象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64201" y="2420938"/>
                        <a:ext cx="1584325"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7903" name="对象 2"/>
          <p:cNvGraphicFramePr>
            <a:graphicFrameLocks noChangeAspect="1"/>
          </p:cNvGraphicFramePr>
          <p:nvPr/>
        </p:nvGraphicFramePr>
        <p:xfrm>
          <a:off x="3000375" y="3500438"/>
          <a:ext cx="127000" cy="215900"/>
        </p:xfrm>
        <a:graphic>
          <a:graphicData uri="http://schemas.openxmlformats.org/presentationml/2006/ole">
            <mc:AlternateContent xmlns:mc="http://schemas.openxmlformats.org/markup-compatibility/2006">
              <mc:Choice xmlns:v="urn:schemas-microsoft-com:vml" Requires="v">
                <p:oleObj spid="_x0000_s97380" name="Equation" r:id="rId8" imgW="126835" imgH="139518" progId="Equation.DSMT4">
                  <p:embed/>
                </p:oleObj>
              </mc:Choice>
              <mc:Fallback>
                <p:oleObj name="Equation" r:id="rId8" imgW="126835" imgH="139518" progId="Equation.DSMT4">
                  <p:embed/>
                  <p:pic>
                    <p:nvPicPr>
                      <p:cNvPr id="37903" name="对象 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000375" y="3500438"/>
                        <a:ext cx="1270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7904" name="对象 4"/>
          <p:cNvGraphicFramePr>
            <a:graphicFrameLocks noChangeAspect="1"/>
          </p:cNvGraphicFramePr>
          <p:nvPr/>
        </p:nvGraphicFramePr>
        <p:xfrm>
          <a:off x="5735638" y="3500438"/>
          <a:ext cx="381000" cy="228600"/>
        </p:xfrm>
        <a:graphic>
          <a:graphicData uri="http://schemas.openxmlformats.org/presentationml/2006/ole">
            <mc:AlternateContent xmlns:mc="http://schemas.openxmlformats.org/markup-compatibility/2006">
              <mc:Choice xmlns:v="urn:schemas-microsoft-com:vml" Requires="v">
                <p:oleObj spid="_x0000_s97381" name="Equation" r:id="rId10" imgW="381000" imgH="228600" progId="Equation.DSMT4">
                  <p:embed/>
                </p:oleObj>
              </mc:Choice>
              <mc:Fallback>
                <p:oleObj name="Equation" r:id="rId10" imgW="381000" imgH="228600" progId="Equation.DSMT4">
                  <p:embed/>
                  <p:pic>
                    <p:nvPicPr>
                      <p:cNvPr id="37904" name="对象 4"/>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735638" y="3500438"/>
                        <a:ext cx="3810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7905" name="对象 6"/>
          <p:cNvGraphicFramePr>
            <a:graphicFrameLocks noChangeAspect="1"/>
          </p:cNvGraphicFramePr>
          <p:nvPr/>
        </p:nvGraphicFramePr>
        <p:xfrm>
          <a:off x="8315325" y="3432176"/>
          <a:ext cx="152400" cy="354013"/>
        </p:xfrm>
        <a:graphic>
          <a:graphicData uri="http://schemas.openxmlformats.org/presentationml/2006/ole">
            <mc:AlternateContent xmlns:mc="http://schemas.openxmlformats.org/markup-compatibility/2006">
              <mc:Choice xmlns:v="urn:schemas-microsoft-com:vml" Requires="v">
                <p:oleObj spid="_x0000_s97382" name="Equation" r:id="rId12" imgW="152334" imgH="228501" progId="Equation.DSMT4">
                  <p:embed/>
                </p:oleObj>
              </mc:Choice>
              <mc:Fallback>
                <p:oleObj name="Equation" r:id="rId12" imgW="152334" imgH="228501" progId="Equation.DSMT4">
                  <p:embed/>
                  <p:pic>
                    <p:nvPicPr>
                      <p:cNvPr id="37905" name="对象 6"/>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315325" y="3432176"/>
                        <a:ext cx="152400"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7906" name="对象 7"/>
          <p:cNvGraphicFramePr>
            <a:graphicFrameLocks noChangeAspect="1"/>
          </p:cNvGraphicFramePr>
          <p:nvPr/>
        </p:nvGraphicFramePr>
        <p:xfrm>
          <a:off x="9612313" y="3432176"/>
          <a:ext cx="152400" cy="354013"/>
        </p:xfrm>
        <a:graphic>
          <a:graphicData uri="http://schemas.openxmlformats.org/presentationml/2006/ole">
            <mc:AlternateContent xmlns:mc="http://schemas.openxmlformats.org/markup-compatibility/2006">
              <mc:Choice xmlns:v="urn:schemas-microsoft-com:vml" Requires="v">
                <p:oleObj spid="_x0000_s97383" name="Equation" r:id="rId14" imgW="152334" imgH="228501" progId="Equation.DSMT4">
                  <p:embed/>
                </p:oleObj>
              </mc:Choice>
              <mc:Fallback>
                <p:oleObj name="Equation" r:id="rId14" imgW="152334" imgH="228501" progId="Equation.DSMT4">
                  <p:embed/>
                  <p:pic>
                    <p:nvPicPr>
                      <p:cNvPr id="37906" name="对象 7"/>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612313" y="3432176"/>
                        <a:ext cx="152400"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21" name="Picture 11"/>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024734" y="3924134"/>
            <a:ext cx="4385858" cy="2700528"/>
          </a:xfrm>
          <a:prstGeom prst="rect">
            <a:avLst/>
          </a:prstGeom>
          <a:noFill/>
          <a:ln>
            <a:noFill/>
          </a:ln>
          <a:effectLst>
            <a:prstShdw prst="shdw17" dist="17961" dir="2700000">
              <a:schemeClr val="bg1"/>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52534694"/>
      </p:ext>
    </p:extLst>
  </p:cSld>
  <p:clrMapOvr>
    <a:masterClrMapping/>
  </p:clrMapOv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4"/>
          <p:cNvSpPr>
            <a:spLocks noChangeArrowheads="1"/>
          </p:cNvSpPr>
          <p:nvPr/>
        </p:nvSpPr>
        <p:spPr bwMode="auto">
          <a:xfrm>
            <a:off x="1524001" y="189384"/>
            <a:ext cx="184731"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eaLnBrk="0" hangingPunct="0">
              <a:defRPr sz="900">
                <a:solidFill>
                  <a:srgbClr val="000000"/>
                </a:solidFill>
                <a:latin typeface="Arial" panose="020B0604020202020204" pitchFamily="34" charset="0"/>
                <a:ea typeface="宋体" panose="02010600030101010101" pitchFamily="2" charset="-122"/>
              </a:defRPr>
            </a:lvl1pPr>
            <a:lvl2pPr marL="742950" indent="-285750" eaLnBrk="0" hangingPunct="0">
              <a:defRPr sz="900">
                <a:solidFill>
                  <a:srgbClr val="000000"/>
                </a:solidFill>
                <a:latin typeface="Arial" panose="020B0604020202020204" pitchFamily="34" charset="0"/>
                <a:ea typeface="宋体" panose="02010600030101010101" pitchFamily="2" charset="-122"/>
              </a:defRPr>
            </a:lvl2pPr>
            <a:lvl3pPr marL="1143000" indent="-228600" eaLnBrk="0" hangingPunct="0">
              <a:defRPr sz="900">
                <a:solidFill>
                  <a:srgbClr val="000000"/>
                </a:solidFill>
                <a:latin typeface="Arial" panose="020B0604020202020204" pitchFamily="34" charset="0"/>
                <a:ea typeface="宋体" panose="02010600030101010101" pitchFamily="2" charset="-122"/>
              </a:defRPr>
            </a:lvl3pPr>
            <a:lvl4pPr marL="1600200" indent="-228600" eaLnBrk="0" hangingPunct="0">
              <a:defRPr sz="900">
                <a:solidFill>
                  <a:srgbClr val="000000"/>
                </a:solidFill>
                <a:latin typeface="Arial" panose="020B0604020202020204" pitchFamily="34" charset="0"/>
                <a:ea typeface="宋体" panose="02010600030101010101" pitchFamily="2" charset="-122"/>
              </a:defRPr>
            </a:lvl4pPr>
            <a:lvl5pPr marL="2057400" indent="-228600" eaLnBrk="0" hangingPunct="0">
              <a:defRPr sz="9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8915" name="Rectangle 5"/>
          <p:cNvSpPr>
            <a:spLocks noChangeArrowheads="1"/>
          </p:cNvSpPr>
          <p:nvPr/>
        </p:nvSpPr>
        <p:spPr bwMode="auto">
          <a:xfrm>
            <a:off x="1524001" y="1684809"/>
            <a:ext cx="184731"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eaLnBrk="0" hangingPunct="0">
              <a:defRPr sz="900">
                <a:solidFill>
                  <a:srgbClr val="000000"/>
                </a:solidFill>
                <a:latin typeface="Arial" panose="020B0604020202020204" pitchFamily="34" charset="0"/>
                <a:ea typeface="宋体" panose="02010600030101010101" pitchFamily="2" charset="-122"/>
              </a:defRPr>
            </a:lvl1pPr>
            <a:lvl2pPr marL="742950" indent="-285750" eaLnBrk="0" hangingPunct="0">
              <a:defRPr sz="900">
                <a:solidFill>
                  <a:srgbClr val="000000"/>
                </a:solidFill>
                <a:latin typeface="Arial" panose="020B0604020202020204" pitchFamily="34" charset="0"/>
                <a:ea typeface="宋体" panose="02010600030101010101" pitchFamily="2" charset="-122"/>
              </a:defRPr>
            </a:lvl2pPr>
            <a:lvl3pPr marL="1143000" indent="-228600" eaLnBrk="0" hangingPunct="0">
              <a:defRPr sz="900">
                <a:solidFill>
                  <a:srgbClr val="000000"/>
                </a:solidFill>
                <a:latin typeface="Arial" panose="020B0604020202020204" pitchFamily="34" charset="0"/>
                <a:ea typeface="宋体" panose="02010600030101010101" pitchFamily="2" charset="-122"/>
              </a:defRPr>
            </a:lvl3pPr>
            <a:lvl4pPr marL="1600200" indent="-228600" eaLnBrk="0" hangingPunct="0">
              <a:defRPr sz="900">
                <a:solidFill>
                  <a:srgbClr val="000000"/>
                </a:solidFill>
                <a:latin typeface="Arial" panose="020B0604020202020204" pitchFamily="34" charset="0"/>
                <a:ea typeface="宋体" panose="02010600030101010101" pitchFamily="2" charset="-122"/>
              </a:defRPr>
            </a:lvl4pPr>
            <a:lvl5pPr marL="2057400" indent="-228600" eaLnBrk="0" hangingPunct="0">
              <a:defRPr sz="9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8916" name="Rectangle 6"/>
          <p:cNvSpPr>
            <a:spLocks noChangeArrowheads="1"/>
          </p:cNvSpPr>
          <p:nvPr/>
        </p:nvSpPr>
        <p:spPr bwMode="auto">
          <a:xfrm>
            <a:off x="1524001" y="2646834"/>
            <a:ext cx="184731"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eaLnBrk="0" hangingPunct="0">
              <a:defRPr sz="900">
                <a:solidFill>
                  <a:srgbClr val="000000"/>
                </a:solidFill>
                <a:latin typeface="Arial" panose="020B0604020202020204" pitchFamily="34" charset="0"/>
                <a:ea typeface="宋体" panose="02010600030101010101" pitchFamily="2" charset="-122"/>
              </a:defRPr>
            </a:lvl1pPr>
            <a:lvl2pPr marL="742950" indent="-285750" eaLnBrk="0" hangingPunct="0">
              <a:defRPr sz="900">
                <a:solidFill>
                  <a:srgbClr val="000000"/>
                </a:solidFill>
                <a:latin typeface="Arial" panose="020B0604020202020204" pitchFamily="34" charset="0"/>
                <a:ea typeface="宋体" panose="02010600030101010101" pitchFamily="2" charset="-122"/>
              </a:defRPr>
            </a:lvl2pPr>
            <a:lvl3pPr marL="1143000" indent="-228600" eaLnBrk="0" hangingPunct="0">
              <a:defRPr sz="900">
                <a:solidFill>
                  <a:srgbClr val="000000"/>
                </a:solidFill>
                <a:latin typeface="Arial" panose="020B0604020202020204" pitchFamily="34" charset="0"/>
                <a:ea typeface="宋体" panose="02010600030101010101" pitchFamily="2" charset="-122"/>
              </a:defRPr>
            </a:lvl3pPr>
            <a:lvl4pPr marL="1600200" indent="-228600" eaLnBrk="0" hangingPunct="0">
              <a:defRPr sz="900">
                <a:solidFill>
                  <a:srgbClr val="000000"/>
                </a:solidFill>
                <a:latin typeface="Arial" panose="020B0604020202020204" pitchFamily="34" charset="0"/>
                <a:ea typeface="宋体" panose="02010600030101010101" pitchFamily="2" charset="-122"/>
              </a:defRPr>
            </a:lvl4pPr>
            <a:lvl5pPr marL="2057400" indent="-228600" eaLnBrk="0" hangingPunct="0">
              <a:defRPr sz="9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8917" name="Rectangle 9"/>
          <p:cNvSpPr>
            <a:spLocks noChangeArrowheads="1"/>
          </p:cNvSpPr>
          <p:nvPr/>
        </p:nvSpPr>
        <p:spPr bwMode="auto">
          <a:xfrm>
            <a:off x="1524001" y="2694459"/>
            <a:ext cx="184731"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eaLnBrk="0" hangingPunct="0">
              <a:defRPr sz="900">
                <a:solidFill>
                  <a:srgbClr val="000000"/>
                </a:solidFill>
                <a:latin typeface="Arial" panose="020B0604020202020204" pitchFamily="34" charset="0"/>
                <a:ea typeface="宋体" panose="02010600030101010101" pitchFamily="2" charset="-122"/>
              </a:defRPr>
            </a:lvl1pPr>
            <a:lvl2pPr marL="742950" indent="-285750" eaLnBrk="0" hangingPunct="0">
              <a:defRPr sz="900">
                <a:solidFill>
                  <a:srgbClr val="000000"/>
                </a:solidFill>
                <a:latin typeface="Arial" panose="020B0604020202020204" pitchFamily="34" charset="0"/>
                <a:ea typeface="宋体" panose="02010600030101010101" pitchFamily="2" charset="-122"/>
              </a:defRPr>
            </a:lvl2pPr>
            <a:lvl3pPr marL="1143000" indent="-228600" eaLnBrk="0" hangingPunct="0">
              <a:defRPr sz="900">
                <a:solidFill>
                  <a:srgbClr val="000000"/>
                </a:solidFill>
                <a:latin typeface="Arial" panose="020B0604020202020204" pitchFamily="34" charset="0"/>
                <a:ea typeface="宋体" panose="02010600030101010101" pitchFamily="2" charset="-122"/>
              </a:defRPr>
            </a:lvl3pPr>
            <a:lvl4pPr marL="1600200" indent="-228600" eaLnBrk="0" hangingPunct="0">
              <a:defRPr sz="900">
                <a:solidFill>
                  <a:srgbClr val="000000"/>
                </a:solidFill>
                <a:latin typeface="Arial" panose="020B0604020202020204" pitchFamily="34" charset="0"/>
                <a:ea typeface="宋体" panose="02010600030101010101" pitchFamily="2" charset="-122"/>
              </a:defRPr>
            </a:lvl4pPr>
            <a:lvl5pPr marL="2057400" indent="-228600" eaLnBrk="0" hangingPunct="0">
              <a:defRPr sz="9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8918" name="标题 3"/>
          <p:cNvSpPr>
            <a:spLocks noGrp="1"/>
          </p:cNvSpPr>
          <p:nvPr>
            <p:ph type="title"/>
          </p:nvPr>
        </p:nvSpPr>
        <p:spPr>
          <a:xfrm>
            <a:off x="1666876" y="153988"/>
            <a:ext cx="8316913" cy="431800"/>
          </a:xfrm>
        </p:spPr>
        <p:txBody>
          <a:bodyPr/>
          <a:lstStyle/>
          <a:p>
            <a:r>
              <a:rPr lang="zh-CN" altLang="en-US" smtClean="0"/>
              <a:t>分析方法与过程</a:t>
            </a:r>
          </a:p>
        </p:txBody>
      </p:sp>
      <p:sp>
        <p:nvSpPr>
          <p:cNvPr id="38919" name="Text Box 6"/>
          <p:cNvSpPr txBox="1">
            <a:spLocks noChangeArrowheads="1"/>
          </p:cNvSpPr>
          <p:nvPr/>
        </p:nvSpPr>
        <p:spPr bwMode="auto">
          <a:xfrm>
            <a:off x="2095501" y="1465264"/>
            <a:ext cx="8429625" cy="2397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0" tIns="0" rIns="0" bIns="0">
            <a:spAutoFit/>
          </a:bodyPr>
          <a:lstStyle>
            <a:lvl1pPr marL="457200" indent="-457200" eaLnBrk="0" hangingPunct="0">
              <a:defRPr sz="900">
                <a:solidFill>
                  <a:srgbClr val="000000"/>
                </a:solidFill>
                <a:latin typeface="Arial" panose="020B0604020202020204" pitchFamily="34" charset="0"/>
                <a:ea typeface="宋体" panose="02010600030101010101" pitchFamily="2" charset="-122"/>
              </a:defRPr>
            </a:lvl1pPr>
            <a:lvl2pPr marL="914400" indent="-457200" eaLnBrk="0" hangingPunct="0">
              <a:defRPr sz="900">
                <a:solidFill>
                  <a:srgbClr val="000000"/>
                </a:solidFill>
                <a:latin typeface="Arial" panose="020B0604020202020204" pitchFamily="34" charset="0"/>
                <a:ea typeface="宋体" panose="02010600030101010101" pitchFamily="2" charset="-122"/>
              </a:defRPr>
            </a:lvl2pPr>
            <a:lvl3pPr marL="1143000" indent="-228600" eaLnBrk="0" hangingPunct="0">
              <a:defRPr sz="900">
                <a:solidFill>
                  <a:srgbClr val="000000"/>
                </a:solidFill>
                <a:latin typeface="Arial" panose="020B0604020202020204" pitchFamily="34" charset="0"/>
                <a:ea typeface="宋体" panose="02010600030101010101" pitchFamily="2" charset="-122"/>
              </a:defRPr>
            </a:lvl3pPr>
            <a:lvl4pPr marL="1600200" indent="-228600" eaLnBrk="0" hangingPunct="0">
              <a:defRPr sz="900">
                <a:solidFill>
                  <a:srgbClr val="000000"/>
                </a:solidFill>
                <a:latin typeface="Arial" panose="020B0604020202020204" pitchFamily="34" charset="0"/>
                <a:ea typeface="宋体" panose="02010600030101010101" pitchFamily="2" charset="-122"/>
              </a:defRPr>
            </a:lvl4pPr>
            <a:lvl5pPr marL="2057400" indent="-228600" eaLnBrk="0" hangingPunct="0">
              <a:defRPr sz="9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9pPr>
          </a:lstStyle>
          <a:p>
            <a:pPr>
              <a:lnSpc>
                <a:spcPct val="150000"/>
              </a:lnSpc>
              <a:spcBef>
                <a:spcPct val="20000"/>
              </a:spcBef>
              <a:buClr>
                <a:schemeClr val="hlink"/>
              </a:buClr>
              <a:buFont typeface="Calibri" panose="020F0502020204030204" pitchFamily="34" charset="0"/>
              <a:buAutoNum type="arabicPeriod" startAt="3"/>
            </a:pPr>
            <a:r>
              <a:rPr lang="zh-CN" altLang="en-US" sz="2000">
                <a:solidFill>
                  <a:schemeClr val="tx1"/>
                </a:solidFill>
                <a:latin typeface="微软雅黑" panose="020B0503020204020204" pitchFamily="34" charset="-122"/>
                <a:ea typeface="微软雅黑" panose="020B0503020204020204" pitchFamily="34" charset="-122"/>
              </a:rPr>
              <a:t>数据变换</a:t>
            </a:r>
            <a:endParaRPr lang="en-US" altLang="zh-CN" sz="2000">
              <a:solidFill>
                <a:schemeClr val="tx1"/>
              </a:solidFill>
              <a:latin typeface="微软雅黑" panose="020B0503020204020204" pitchFamily="34" charset="-122"/>
              <a:ea typeface="微软雅黑" panose="020B0503020204020204" pitchFamily="34" charset="-122"/>
            </a:endParaRPr>
          </a:p>
          <a:p>
            <a:pPr lvl="1">
              <a:lnSpc>
                <a:spcPct val="150000"/>
              </a:lnSpc>
              <a:spcBef>
                <a:spcPct val="20000"/>
              </a:spcBef>
              <a:buClr>
                <a:schemeClr val="hlink"/>
              </a:buClr>
              <a:buFont typeface="Calibri" panose="020F0502020204030204" pitchFamily="34" charset="0"/>
              <a:buAutoNum type="alphaLcParenR"/>
            </a:pPr>
            <a:r>
              <a:rPr lang="zh-CN" altLang="en-US" sz="1800">
                <a:solidFill>
                  <a:schemeClr val="tx1"/>
                </a:solidFill>
                <a:latin typeface="微软雅黑" panose="020B0503020204020204" pitchFamily="34" charset="-122"/>
                <a:ea typeface="微软雅黑" panose="020B0503020204020204" pitchFamily="34" charset="-122"/>
              </a:rPr>
              <a:t>电量趋势下降指标</a:t>
            </a:r>
          </a:p>
          <a:p>
            <a:pPr lvl="1">
              <a:lnSpc>
                <a:spcPct val="150000"/>
              </a:lnSpc>
              <a:spcBef>
                <a:spcPct val="20000"/>
              </a:spcBef>
              <a:buClr>
                <a:schemeClr val="hlink"/>
              </a:buClr>
              <a:buFont typeface="Calibri" panose="020F0502020204030204" pitchFamily="34" charset="0"/>
              <a:buAutoNum type="alphaLcParenR"/>
            </a:pPr>
            <a:r>
              <a:rPr lang="zh-CN" altLang="en-US" sz="1800">
                <a:solidFill>
                  <a:schemeClr val="tx1"/>
                </a:solidFill>
                <a:latin typeface="微软雅黑" panose="020B0503020204020204" pitchFamily="34" charset="-122"/>
                <a:ea typeface="微软雅黑" panose="020B0503020204020204" pitchFamily="34" charset="-122"/>
              </a:rPr>
              <a:t>线损指标</a:t>
            </a:r>
            <a:endParaRPr lang="en-US" altLang="zh-CN" sz="1800">
              <a:solidFill>
                <a:schemeClr val="tx1"/>
              </a:solidFill>
              <a:latin typeface="微软雅黑" panose="020B0503020204020204" pitchFamily="34" charset="-122"/>
              <a:ea typeface="微软雅黑" panose="020B0503020204020204" pitchFamily="34" charset="-122"/>
            </a:endParaRPr>
          </a:p>
          <a:p>
            <a:pPr lvl="1">
              <a:lnSpc>
                <a:spcPct val="150000"/>
              </a:lnSpc>
              <a:spcBef>
                <a:spcPct val="20000"/>
              </a:spcBef>
              <a:buClr>
                <a:schemeClr val="hlink"/>
              </a:buClr>
              <a:buFont typeface="Calibri" panose="020F0502020204030204" pitchFamily="34" charset="0"/>
              <a:buAutoNum type="alphaLcParenR"/>
            </a:pPr>
            <a:r>
              <a:rPr lang="zh-CN" altLang="en-US" sz="1800">
                <a:solidFill>
                  <a:schemeClr val="tx1"/>
                </a:solidFill>
                <a:latin typeface="微软雅黑" panose="020B0503020204020204" pitchFamily="34" charset="-122"/>
                <a:ea typeface="微软雅黑" panose="020B0503020204020204" pitchFamily="34" charset="-122"/>
              </a:rPr>
              <a:t>告警类指标</a:t>
            </a:r>
          </a:p>
          <a:p>
            <a:pPr>
              <a:lnSpc>
                <a:spcPct val="150000"/>
              </a:lnSpc>
              <a:spcBef>
                <a:spcPct val="20000"/>
              </a:spcBef>
              <a:buClr>
                <a:schemeClr val="hlink"/>
              </a:buClr>
              <a:buFont typeface="Calibri" panose="020F0502020204030204" pitchFamily="34" charset="0"/>
              <a:buAutoNum type="arabicPeriod" startAt="3"/>
            </a:pPr>
            <a:endParaRPr lang="en-US" altLang="zh-CN" sz="2000">
              <a:solidFill>
                <a:schemeClr val="tx1"/>
              </a:solidFill>
              <a:latin typeface="微软雅黑" panose="020B0503020204020204" pitchFamily="34" charset="-122"/>
              <a:ea typeface="微软雅黑" panose="020B0503020204020204" pitchFamily="34" charset="-122"/>
            </a:endParaRPr>
          </a:p>
        </p:txBody>
      </p:sp>
      <p:sp>
        <p:nvSpPr>
          <p:cNvPr id="38920" name="Text Box 6"/>
          <p:cNvSpPr txBox="1">
            <a:spLocks noChangeArrowheads="1"/>
          </p:cNvSpPr>
          <p:nvPr/>
        </p:nvSpPr>
        <p:spPr bwMode="auto">
          <a:xfrm>
            <a:off x="1809751" y="857250"/>
            <a:ext cx="8429625"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0" tIns="0" rIns="0" bIns="0">
            <a:spAutoFit/>
          </a:bodyPr>
          <a:lstStyle>
            <a:lvl1pPr marL="457200" indent="-457200" eaLnBrk="0" hangingPunct="0">
              <a:defRPr sz="900">
                <a:solidFill>
                  <a:srgbClr val="000000"/>
                </a:solidFill>
                <a:latin typeface="Arial" panose="020B0604020202020204" pitchFamily="34" charset="0"/>
                <a:ea typeface="宋体" panose="02010600030101010101" pitchFamily="2" charset="-122"/>
              </a:defRPr>
            </a:lvl1pPr>
            <a:lvl2pPr marL="742950" indent="-285750" eaLnBrk="0" hangingPunct="0">
              <a:defRPr sz="900">
                <a:solidFill>
                  <a:srgbClr val="000000"/>
                </a:solidFill>
                <a:latin typeface="Arial" panose="020B0604020202020204" pitchFamily="34" charset="0"/>
                <a:ea typeface="宋体" panose="02010600030101010101" pitchFamily="2" charset="-122"/>
              </a:defRPr>
            </a:lvl2pPr>
            <a:lvl3pPr marL="1143000" indent="-228600" eaLnBrk="0" hangingPunct="0">
              <a:defRPr sz="900">
                <a:solidFill>
                  <a:srgbClr val="000000"/>
                </a:solidFill>
                <a:latin typeface="Arial" panose="020B0604020202020204" pitchFamily="34" charset="0"/>
                <a:ea typeface="宋体" panose="02010600030101010101" pitchFamily="2" charset="-122"/>
              </a:defRPr>
            </a:lvl3pPr>
            <a:lvl4pPr marL="1600200" indent="-228600" eaLnBrk="0" hangingPunct="0">
              <a:defRPr sz="900">
                <a:solidFill>
                  <a:srgbClr val="000000"/>
                </a:solidFill>
                <a:latin typeface="Arial" panose="020B0604020202020204" pitchFamily="34" charset="0"/>
                <a:ea typeface="宋体" panose="02010600030101010101" pitchFamily="2" charset="-122"/>
              </a:defRPr>
            </a:lvl4pPr>
            <a:lvl5pPr marL="2057400" indent="-228600" eaLnBrk="0" hangingPunct="0">
              <a:defRPr sz="9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9pPr>
          </a:lstStyle>
          <a:p>
            <a:pPr>
              <a:lnSpc>
                <a:spcPct val="150000"/>
              </a:lnSpc>
              <a:spcBef>
                <a:spcPct val="20000"/>
              </a:spcBef>
              <a:buClr>
                <a:schemeClr val="hlink"/>
              </a:buClr>
            </a:pPr>
            <a:r>
              <a:rPr lang="zh-CN" altLang="en-US" sz="2200">
                <a:solidFill>
                  <a:schemeClr val="tx1"/>
                </a:solidFill>
                <a:latin typeface="微软雅黑" panose="020B0503020204020204" pitchFamily="34" charset="-122"/>
                <a:ea typeface="微软雅黑" panose="020B0503020204020204" pitchFamily="34" charset="-122"/>
              </a:rPr>
              <a:t>第</a:t>
            </a:r>
            <a:r>
              <a:rPr lang="en-US" altLang="zh-CN" sz="2200">
                <a:solidFill>
                  <a:schemeClr val="tx1"/>
                </a:solidFill>
                <a:latin typeface="微软雅黑" panose="020B0503020204020204" pitchFamily="34" charset="-122"/>
                <a:ea typeface="微软雅黑" panose="020B0503020204020204" pitchFamily="34" charset="-122"/>
              </a:rPr>
              <a:t>3</a:t>
            </a:r>
            <a:r>
              <a:rPr lang="zh-CN" altLang="en-US" sz="2200">
                <a:solidFill>
                  <a:schemeClr val="tx1"/>
                </a:solidFill>
                <a:latin typeface="微软雅黑" panose="020B0503020204020204" pitchFamily="34" charset="-122"/>
                <a:ea typeface="微软雅黑" panose="020B0503020204020204" pitchFamily="34" charset="-122"/>
              </a:rPr>
              <a:t>步：数据预处理</a:t>
            </a:r>
          </a:p>
        </p:txBody>
      </p:sp>
      <p:sp>
        <p:nvSpPr>
          <p:cNvPr id="153602" name="Rectangle 2"/>
          <p:cNvSpPr>
            <a:spLocks noChangeArrowheads="1"/>
          </p:cNvSpPr>
          <p:nvPr/>
        </p:nvSpPr>
        <p:spPr bwMode="auto">
          <a:xfrm>
            <a:off x="1524001" y="-184666"/>
            <a:ext cx="184731" cy="369332"/>
          </a:xfrm>
          <a:prstGeom prst="rect">
            <a:avLst/>
          </a:prstGeom>
          <a:noFill/>
          <a:ln w="9525">
            <a:noFill/>
            <a:miter lim="800000"/>
            <a:headEnd/>
            <a:tailEnd/>
          </a:ln>
          <a:effectLst>
            <a:prstShdw prst="shdw17" dist="17961" dir="2700000">
              <a:schemeClr val="accent1">
                <a:gamma/>
                <a:shade val="60000"/>
                <a:invGamma/>
              </a:schemeClr>
            </a:prstShdw>
          </a:effectLst>
        </p:spPr>
        <p:txBody>
          <a:bodyPr wrap="none" anchor="ctr">
            <a:spAutoFit/>
          </a:bodyPr>
          <a:lstStyle/>
          <a:p>
            <a:pPr>
              <a:defRPr/>
            </a:pPr>
            <a:endParaRPr lang="zh-CN" altLang="en-US">
              <a:latin typeface="Arial" charset="0"/>
            </a:endParaRPr>
          </a:p>
        </p:txBody>
      </p:sp>
      <p:graphicFrame>
        <p:nvGraphicFramePr>
          <p:cNvPr id="38922" name="Object 1"/>
          <p:cNvGraphicFramePr>
            <a:graphicFrameLocks noChangeAspect="1"/>
          </p:cNvGraphicFramePr>
          <p:nvPr/>
        </p:nvGraphicFramePr>
        <p:xfrm>
          <a:off x="3906838" y="4071939"/>
          <a:ext cx="6661150" cy="2357437"/>
        </p:xfrm>
        <a:graphic>
          <a:graphicData uri="http://schemas.openxmlformats.org/presentationml/2006/ole">
            <mc:AlternateContent xmlns:mc="http://schemas.openxmlformats.org/markup-compatibility/2006">
              <mc:Choice xmlns:v="urn:schemas-microsoft-com:vml" Requires="v">
                <p:oleObj spid="_x0000_s98322" name="Visio" r:id="rId4" imgW="6548884" imgH="2329774" progId="Visio.Drawing.11">
                  <p:embed/>
                </p:oleObj>
              </mc:Choice>
              <mc:Fallback>
                <p:oleObj name="Visio" r:id="rId4" imgW="6548884" imgH="2329774" progId="Visio.Drawing.11">
                  <p:embed/>
                  <p:pic>
                    <p:nvPicPr>
                      <p:cNvPr id="38922"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06838" y="4071939"/>
                        <a:ext cx="6661150" cy="2357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1632256247"/>
      </p:ext>
    </p:extLst>
  </p:cSld>
  <p:clrMapOvr>
    <a:masterClrMapping/>
  </p:clrMapOv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4"/>
          <p:cNvSpPr>
            <a:spLocks noChangeArrowheads="1"/>
          </p:cNvSpPr>
          <p:nvPr/>
        </p:nvSpPr>
        <p:spPr bwMode="auto">
          <a:xfrm>
            <a:off x="1524001" y="189384"/>
            <a:ext cx="184731"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eaLnBrk="0" hangingPunct="0">
              <a:defRPr sz="900">
                <a:solidFill>
                  <a:srgbClr val="000000"/>
                </a:solidFill>
                <a:latin typeface="Arial" panose="020B0604020202020204" pitchFamily="34" charset="0"/>
                <a:ea typeface="宋体" panose="02010600030101010101" pitchFamily="2" charset="-122"/>
              </a:defRPr>
            </a:lvl1pPr>
            <a:lvl2pPr marL="742950" indent="-285750" eaLnBrk="0" hangingPunct="0">
              <a:defRPr sz="900">
                <a:solidFill>
                  <a:srgbClr val="000000"/>
                </a:solidFill>
                <a:latin typeface="Arial" panose="020B0604020202020204" pitchFamily="34" charset="0"/>
                <a:ea typeface="宋体" panose="02010600030101010101" pitchFamily="2" charset="-122"/>
              </a:defRPr>
            </a:lvl2pPr>
            <a:lvl3pPr marL="1143000" indent="-228600" eaLnBrk="0" hangingPunct="0">
              <a:defRPr sz="900">
                <a:solidFill>
                  <a:srgbClr val="000000"/>
                </a:solidFill>
                <a:latin typeface="Arial" panose="020B0604020202020204" pitchFamily="34" charset="0"/>
                <a:ea typeface="宋体" panose="02010600030101010101" pitchFamily="2" charset="-122"/>
              </a:defRPr>
            </a:lvl3pPr>
            <a:lvl4pPr marL="1600200" indent="-228600" eaLnBrk="0" hangingPunct="0">
              <a:defRPr sz="900">
                <a:solidFill>
                  <a:srgbClr val="000000"/>
                </a:solidFill>
                <a:latin typeface="Arial" panose="020B0604020202020204" pitchFamily="34" charset="0"/>
                <a:ea typeface="宋体" panose="02010600030101010101" pitchFamily="2" charset="-122"/>
              </a:defRPr>
            </a:lvl4pPr>
            <a:lvl5pPr marL="2057400" indent="-228600" eaLnBrk="0" hangingPunct="0">
              <a:defRPr sz="9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9939" name="Rectangle 5"/>
          <p:cNvSpPr>
            <a:spLocks noChangeArrowheads="1"/>
          </p:cNvSpPr>
          <p:nvPr/>
        </p:nvSpPr>
        <p:spPr bwMode="auto">
          <a:xfrm>
            <a:off x="1524001" y="1684809"/>
            <a:ext cx="184731"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eaLnBrk="0" hangingPunct="0">
              <a:defRPr sz="900">
                <a:solidFill>
                  <a:srgbClr val="000000"/>
                </a:solidFill>
                <a:latin typeface="Arial" panose="020B0604020202020204" pitchFamily="34" charset="0"/>
                <a:ea typeface="宋体" panose="02010600030101010101" pitchFamily="2" charset="-122"/>
              </a:defRPr>
            </a:lvl1pPr>
            <a:lvl2pPr marL="742950" indent="-285750" eaLnBrk="0" hangingPunct="0">
              <a:defRPr sz="900">
                <a:solidFill>
                  <a:srgbClr val="000000"/>
                </a:solidFill>
                <a:latin typeface="Arial" panose="020B0604020202020204" pitchFamily="34" charset="0"/>
                <a:ea typeface="宋体" panose="02010600030101010101" pitchFamily="2" charset="-122"/>
              </a:defRPr>
            </a:lvl2pPr>
            <a:lvl3pPr marL="1143000" indent="-228600" eaLnBrk="0" hangingPunct="0">
              <a:defRPr sz="900">
                <a:solidFill>
                  <a:srgbClr val="000000"/>
                </a:solidFill>
                <a:latin typeface="Arial" panose="020B0604020202020204" pitchFamily="34" charset="0"/>
                <a:ea typeface="宋体" panose="02010600030101010101" pitchFamily="2" charset="-122"/>
              </a:defRPr>
            </a:lvl3pPr>
            <a:lvl4pPr marL="1600200" indent="-228600" eaLnBrk="0" hangingPunct="0">
              <a:defRPr sz="900">
                <a:solidFill>
                  <a:srgbClr val="000000"/>
                </a:solidFill>
                <a:latin typeface="Arial" panose="020B0604020202020204" pitchFamily="34" charset="0"/>
                <a:ea typeface="宋体" panose="02010600030101010101" pitchFamily="2" charset="-122"/>
              </a:defRPr>
            </a:lvl4pPr>
            <a:lvl5pPr marL="2057400" indent="-228600" eaLnBrk="0" hangingPunct="0">
              <a:defRPr sz="9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9940" name="Rectangle 6"/>
          <p:cNvSpPr>
            <a:spLocks noChangeArrowheads="1"/>
          </p:cNvSpPr>
          <p:nvPr/>
        </p:nvSpPr>
        <p:spPr bwMode="auto">
          <a:xfrm>
            <a:off x="1524001" y="2646834"/>
            <a:ext cx="184731"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eaLnBrk="0" hangingPunct="0">
              <a:defRPr sz="900">
                <a:solidFill>
                  <a:srgbClr val="000000"/>
                </a:solidFill>
                <a:latin typeface="Arial" panose="020B0604020202020204" pitchFamily="34" charset="0"/>
                <a:ea typeface="宋体" panose="02010600030101010101" pitchFamily="2" charset="-122"/>
              </a:defRPr>
            </a:lvl1pPr>
            <a:lvl2pPr marL="742950" indent="-285750" eaLnBrk="0" hangingPunct="0">
              <a:defRPr sz="900">
                <a:solidFill>
                  <a:srgbClr val="000000"/>
                </a:solidFill>
                <a:latin typeface="Arial" panose="020B0604020202020204" pitchFamily="34" charset="0"/>
                <a:ea typeface="宋体" panose="02010600030101010101" pitchFamily="2" charset="-122"/>
              </a:defRPr>
            </a:lvl2pPr>
            <a:lvl3pPr marL="1143000" indent="-228600" eaLnBrk="0" hangingPunct="0">
              <a:defRPr sz="900">
                <a:solidFill>
                  <a:srgbClr val="000000"/>
                </a:solidFill>
                <a:latin typeface="Arial" panose="020B0604020202020204" pitchFamily="34" charset="0"/>
                <a:ea typeface="宋体" panose="02010600030101010101" pitchFamily="2" charset="-122"/>
              </a:defRPr>
            </a:lvl3pPr>
            <a:lvl4pPr marL="1600200" indent="-228600" eaLnBrk="0" hangingPunct="0">
              <a:defRPr sz="900">
                <a:solidFill>
                  <a:srgbClr val="000000"/>
                </a:solidFill>
                <a:latin typeface="Arial" panose="020B0604020202020204" pitchFamily="34" charset="0"/>
                <a:ea typeface="宋体" panose="02010600030101010101" pitchFamily="2" charset="-122"/>
              </a:defRPr>
            </a:lvl4pPr>
            <a:lvl5pPr marL="2057400" indent="-228600" eaLnBrk="0" hangingPunct="0">
              <a:defRPr sz="9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9941" name="Rectangle 9"/>
          <p:cNvSpPr>
            <a:spLocks noChangeArrowheads="1"/>
          </p:cNvSpPr>
          <p:nvPr/>
        </p:nvSpPr>
        <p:spPr bwMode="auto">
          <a:xfrm>
            <a:off x="1524001" y="2694459"/>
            <a:ext cx="184731"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eaLnBrk="0" hangingPunct="0">
              <a:defRPr sz="900">
                <a:solidFill>
                  <a:srgbClr val="000000"/>
                </a:solidFill>
                <a:latin typeface="Arial" panose="020B0604020202020204" pitchFamily="34" charset="0"/>
                <a:ea typeface="宋体" panose="02010600030101010101" pitchFamily="2" charset="-122"/>
              </a:defRPr>
            </a:lvl1pPr>
            <a:lvl2pPr marL="742950" indent="-285750" eaLnBrk="0" hangingPunct="0">
              <a:defRPr sz="900">
                <a:solidFill>
                  <a:srgbClr val="000000"/>
                </a:solidFill>
                <a:latin typeface="Arial" panose="020B0604020202020204" pitchFamily="34" charset="0"/>
                <a:ea typeface="宋体" panose="02010600030101010101" pitchFamily="2" charset="-122"/>
              </a:defRPr>
            </a:lvl2pPr>
            <a:lvl3pPr marL="1143000" indent="-228600" eaLnBrk="0" hangingPunct="0">
              <a:defRPr sz="900">
                <a:solidFill>
                  <a:srgbClr val="000000"/>
                </a:solidFill>
                <a:latin typeface="Arial" panose="020B0604020202020204" pitchFamily="34" charset="0"/>
                <a:ea typeface="宋体" panose="02010600030101010101" pitchFamily="2" charset="-122"/>
              </a:defRPr>
            </a:lvl3pPr>
            <a:lvl4pPr marL="1600200" indent="-228600" eaLnBrk="0" hangingPunct="0">
              <a:defRPr sz="900">
                <a:solidFill>
                  <a:srgbClr val="000000"/>
                </a:solidFill>
                <a:latin typeface="Arial" panose="020B0604020202020204" pitchFamily="34" charset="0"/>
                <a:ea typeface="宋体" panose="02010600030101010101" pitchFamily="2" charset="-122"/>
              </a:defRPr>
            </a:lvl4pPr>
            <a:lvl5pPr marL="2057400" indent="-228600" eaLnBrk="0" hangingPunct="0">
              <a:defRPr sz="9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9942" name="标题 3"/>
          <p:cNvSpPr>
            <a:spLocks noGrp="1"/>
          </p:cNvSpPr>
          <p:nvPr>
            <p:ph type="title"/>
          </p:nvPr>
        </p:nvSpPr>
        <p:spPr>
          <a:xfrm>
            <a:off x="1666876" y="153988"/>
            <a:ext cx="8316913" cy="431800"/>
          </a:xfrm>
        </p:spPr>
        <p:txBody>
          <a:bodyPr/>
          <a:lstStyle/>
          <a:p>
            <a:r>
              <a:rPr lang="zh-CN" altLang="en-US" smtClean="0"/>
              <a:t>分析方法与过程</a:t>
            </a:r>
          </a:p>
        </p:txBody>
      </p:sp>
      <p:sp>
        <p:nvSpPr>
          <p:cNvPr id="39943" name="Text Box 6"/>
          <p:cNvSpPr txBox="1">
            <a:spLocks noChangeArrowheads="1"/>
          </p:cNvSpPr>
          <p:nvPr/>
        </p:nvSpPr>
        <p:spPr bwMode="auto">
          <a:xfrm>
            <a:off x="2095501" y="1465264"/>
            <a:ext cx="3857625" cy="1925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0" tIns="0" rIns="0" bIns="0">
            <a:spAutoFit/>
          </a:bodyPr>
          <a:lstStyle>
            <a:lvl1pPr marL="457200" indent="-457200" eaLnBrk="0" hangingPunct="0">
              <a:defRPr sz="900">
                <a:solidFill>
                  <a:srgbClr val="000000"/>
                </a:solidFill>
                <a:latin typeface="Arial" panose="020B0604020202020204" pitchFamily="34" charset="0"/>
                <a:ea typeface="宋体" panose="02010600030101010101" pitchFamily="2" charset="-122"/>
              </a:defRPr>
            </a:lvl1pPr>
            <a:lvl2pPr marL="914400" indent="-457200" eaLnBrk="0" hangingPunct="0">
              <a:defRPr sz="900">
                <a:solidFill>
                  <a:srgbClr val="000000"/>
                </a:solidFill>
                <a:latin typeface="Arial" panose="020B0604020202020204" pitchFamily="34" charset="0"/>
                <a:ea typeface="宋体" panose="02010600030101010101" pitchFamily="2" charset="-122"/>
              </a:defRPr>
            </a:lvl2pPr>
            <a:lvl3pPr marL="1143000" indent="-228600" eaLnBrk="0" hangingPunct="0">
              <a:defRPr sz="900">
                <a:solidFill>
                  <a:srgbClr val="000000"/>
                </a:solidFill>
                <a:latin typeface="Arial" panose="020B0604020202020204" pitchFamily="34" charset="0"/>
                <a:ea typeface="宋体" panose="02010600030101010101" pitchFamily="2" charset="-122"/>
              </a:defRPr>
            </a:lvl3pPr>
            <a:lvl4pPr marL="1600200" indent="-228600" eaLnBrk="0" hangingPunct="0">
              <a:defRPr sz="900">
                <a:solidFill>
                  <a:srgbClr val="000000"/>
                </a:solidFill>
                <a:latin typeface="Arial" panose="020B0604020202020204" pitchFamily="34" charset="0"/>
                <a:ea typeface="宋体" panose="02010600030101010101" pitchFamily="2" charset="-122"/>
              </a:defRPr>
            </a:lvl4pPr>
            <a:lvl5pPr marL="2057400" indent="-228600" eaLnBrk="0" hangingPunct="0">
              <a:defRPr sz="9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9pPr>
          </a:lstStyle>
          <a:p>
            <a:pPr>
              <a:lnSpc>
                <a:spcPct val="150000"/>
              </a:lnSpc>
              <a:spcBef>
                <a:spcPct val="20000"/>
              </a:spcBef>
              <a:buClr>
                <a:schemeClr val="hlink"/>
              </a:buClr>
              <a:buFont typeface="Calibri" panose="020F0502020204030204" pitchFamily="34" charset="0"/>
              <a:buAutoNum type="arabicPeriod" startAt="3"/>
            </a:pPr>
            <a:r>
              <a:rPr lang="zh-CN" altLang="en-US" sz="2000">
                <a:solidFill>
                  <a:schemeClr val="tx1"/>
                </a:solidFill>
                <a:latin typeface="微软雅黑" panose="020B0503020204020204" pitchFamily="34" charset="-122"/>
                <a:ea typeface="微软雅黑" panose="020B0503020204020204" pitchFamily="34" charset="-122"/>
              </a:rPr>
              <a:t>数据变换</a:t>
            </a:r>
            <a:endParaRPr lang="en-US" altLang="zh-CN" sz="2000">
              <a:solidFill>
                <a:schemeClr val="tx1"/>
              </a:solidFill>
              <a:latin typeface="微软雅黑" panose="020B0503020204020204" pitchFamily="34" charset="-122"/>
              <a:ea typeface="微软雅黑" panose="020B0503020204020204" pitchFamily="34" charset="-122"/>
            </a:endParaRPr>
          </a:p>
          <a:p>
            <a:pPr lvl="1">
              <a:lnSpc>
                <a:spcPct val="150000"/>
              </a:lnSpc>
              <a:spcBef>
                <a:spcPct val="20000"/>
              </a:spcBef>
              <a:buClr>
                <a:schemeClr val="hlink"/>
              </a:buClr>
              <a:buFont typeface="Calibri" panose="020F0502020204030204" pitchFamily="34" charset="0"/>
              <a:buAutoNum type="alphaLcParenR"/>
            </a:pPr>
            <a:r>
              <a:rPr lang="zh-CN" altLang="en-US" sz="1800" b="1">
                <a:solidFill>
                  <a:srgbClr val="FF0000"/>
                </a:solidFill>
                <a:latin typeface="微软雅黑" panose="020B0503020204020204" pitchFamily="34" charset="-122"/>
                <a:ea typeface="微软雅黑" panose="020B0503020204020204" pitchFamily="34" charset="-122"/>
              </a:rPr>
              <a:t>电量趋势下降指标</a:t>
            </a:r>
          </a:p>
          <a:p>
            <a:pPr lvl="1">
              <a:lnSpc>
                <a:spcPct val="150000"/>
              </a:lnSpc>
              <a:spcBef>
                <a:spcPct val="20000"/>
              </a:spcBef>
              <a:buClr>
                <a:schemeClr val="hlink"/>
              </a:buClr>
            </a:pPr>
            <a:r>
              <a:rPr lang="zh-CN" altLang="en-US" sz="1800">
                <a:solidFill>
                  <a:schemeClr val="tx1"/>
                </a:solidFill>
                <a:latin typeface="微软雅黑" panose="020B0503020204020204" pitchFamily="34" charset="-122"/>
                <a:ea typeface="微软雅黑" panose="020B0503020204020204" pitchFamily="34" charset="-122"/>
              </a:rPr>
              <a:t>   </a:t>
            </a:r>
            <a:r>
              <a:rPr lang="zh-CN" altLang="en-US" sz="1800"/>
              <a:t>从正常用电到窃漏电特征分析</a:t>
            </a:r>
            <a:endParaRPr lang="en-US" altLang="zh-CN" sz="1800"/>
          </a:p>
          <a:p>
            <a:pPr>
              <a:lnSpc>
                <a:spcPct val="150000"/>
              </a:lnSpc>
              <a:spcBef>
                <a:spcPct val="20000"/>
              </a:spcBef>
              <a:buClr>
                <a:schemeClr val="hlink"/>
              </a:buClr>
            </a:pPr>
            <a:endParaRPr lang="en-US" altLang="zh-CN" sz="2000">
              <a:solidFill>
                <a:schemeClr val="tx1"/>
              </a:solidFill>
              <a:latin typeface="微软雅黑" panose="020B0503020204020204" pitchFamily="34" charset="-122"/>
              <a:ea typeface="微软雅黑" panose="020B0503020204020204" pitchFamily="34" charset="-122"/>
            </a:endParaRPr>
          </a:p>
        </p:txBody>
      </p:sp>
      <p:sp>
        <p:nvSpPr>
          <p:cNvPr id="39944" name="Text Box 6"/>
          <p:cNvSpPr txBox="1">
            <a:spLocks noChangeArrowheads="1"/>
          </p:cNvSpPr>
          <p:nvPr/>
        </p:nvSpPr>
        <p:spPr bwMode="auto">
          <a:xfrm>
            <a:off x="1809751" y="857250"/>
            <a:ext cx="8429625"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0" tIns="0" rIns="0" bIns="0">
            <a:spAutoFit/>
          </a:bodyPr>
          <a:lstStyle>
            <a:lvl1pPr marL="457200" indent="-457200" eaLnBrk="0" hangingPunct="0">
              <a:defRPr sz="900">
                <a:solidFill>
                  <a:srgbClr val="000000"/>
                </a:solidFill>
                <a:latin typeface="Arial" panose="020B0604020202020204" pitchFamily="34" charset="0"/>
                <a:ea typeface="宋体" panose="02010600030101010101" pitchFamily="2" charset="-122"/>
              </a:defRPr>
            </a:lvl1pPr>
            <a:lvl2pPr marL="742950" indent="-285750" eaLnBrk="0" hangingPunct="0">
              <a:defRPr sz="900">
                <a:solidFill>
                  <a:srgbClr val="000000"/>
                </a:solidFill>
                <a:latin typeface="Arial" panose="020B0604020202020204" pitchFamily="34" charset="0"/>
                <a:ea typeface="宋体" panose="02010600030101010101" pitchFamily="2" charset="-122"/>
              </a:defRPr>
            </a:lvl2pPr>
            <a:lvl3pPr marL="1143000" indent="-228600" eaLnBrk="0" hangingPunct="0">
              <a:defRPr sz="900">
                <a:solidFill>
                  <a:srgbClr val="000000"/>
                </a:solidFill>
                <a:latin typeface="Arial" panose="020B0604020202020204" pitchFamily="34" charset="0"/>
                <a:ea typeface="宋体" panose="02010600030101010101" pitchFamily="2" charset="-122"/>
              </a:defRPr>
            </a:lvl3pPr>
            <a:lvl4pPr marL="1600200" indent="-228600" eaLnBrk="0" hangingPunct="0">
              <a:defRPr sz="900">
                <a:solidFill>
                  <a:srgbClr val="000000"/>
                </a:solidFill>
                <a:latin typeface="Arial" panose="020B0604020202020204" pitchFamily="34" charset="0"/>
                <a:ea typeface="宋体" panose="02010600030101010101" pitchFamily="2" charset="-122"/>
              </a:defRPr>
            </a:lvl4pPr>
            <a:lvl5pPr marL="2057400" indent="-228600" eaLnBrk="0" hangingPunct="0">
              <a:defRPr sz="9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9pPr>
          </a:lstStyle>
          <a:p>
            <a:pPr>
              <a:lnSpc>
                <a:spcPct val="150000"/>
              </a:lnSpc>
              <a:spcBef>
                <a:spcPct val="20000"/>
              </a:spcBef>
              <a:buClr>
                <a:schemeClr val="hlink"/>
              </a:buClr>
            </a:pPr>
            <a:r>
              <a:rPr lang="zh-CN" altLang="en-US" sz="2200">
                <a:solidFill>
                  <a:schemeClr val="tx1"/>
                </a:solidFill>
                <a:latin typeface="微软雅黑" panose="020B0503020204020204" pitchFamily="34" charset="-122"/>
                <a:ea typeface="微软雅黑" panose="020B0503020204020204" pitchFamily="34" charset="-122"/>
              </a:rPr>
              <a:t>第</a:t>
            </a:r>
            <a:r>
              <a:rPr lang="en-US" altLang="zh-CN" sz="2200">
                <a:solidFill>
                  <a:schemeClr val="tx1"/>
                </a:solidFill>
                <a:latin typeface="微软雅黑" panose="020B0503020204020204" pitchFamily="34" charset="-122"/>
                <a:ea typeface="微软雅黑" panose="020B0503020204020204" pitchFamily="34" charset="-122"/>
              </a:rPr>
              <a:t>3</a:t>
            </a:r>
            <a:r>
              <a:rPr lang="zh-CN" altLang="en-US" sz="2200">
                <a:solidFill>
                  <a:schemeClr val="tx1"/>
                </a:solidFill>
                <a:latin typeface="微软雅黑" panose="020B0503020204020204" pitchFamily="34" charset="-122"/>
                <a:ea typeface="微软雅黑" panose="020B0503020204020204" pitchFamily="34" charset="-122"/>
              </a:rPr>
              <a:t>步：数据预处理</a:t>
            </a:r>
          </a:p>
        </p:txBody>
      </p:sp>
      <p:sp>
        <p:nvSpPr>
          <p:cNvPr id="153602" name="Rectangle 2"/>
          <p:cNvSpPr>
            <a:spLocks noChangeArrowheads="1"/>
          </p:cNvSpPr>
          <p:nvPr/>
        </p:nvSpPr>
        <p:spPr bwMode="auto">
          <a:xfrm>
            <a:off x="1524001" y="-184666"/>
            <a:ext cx="184731" cy="369332"/>
          </a:xfrm>
          <a:prstGeom prst="rect">
            <a:avLst/>
          </a:prstGeom>
          <a:noFill/>
          <a:ln w="9525">
            <a:noFill/>
            <a:miter lim="800000"/>
            <a:headEnd/>
            <a:tailEnd/>
          </a:ln>
          <a:effectLst>
            <a:prstShdw prst="shdw17" dist="17961" dir="2700000">
              <a:schemeClr val="accent1">
                <a:gamma/>
                <a:shade val="60000"/>
                <a:invGamma/>
              </a:schemeClr>
            </a:prstShdw>
          </a:effectLst>
        </p:spPr>
        <p:txBody>
          <a:bodyPr wrap="none" anchor="ctr">
            <a:spAutoFit/>
          </a:bodyPr>
          <a:lstStyle/>
          <a:p>
            <a:pPr>
              <a:defRPr/>
            </a:pPr>
            <a:endParaRPr lang="zh-CN" altLang="en-US">
              <a:latin typeface="Arial" charset="0"/>
            </a:endParaRPr>
          </a:p>
        </p:txBody>
      </p:sp>
      <p:pic>
        <p:nvPicPr>
          <p:cNvPr id="15667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39063" y="1000126"/>
            <a:ext cx="2786062" cy="5432425"/>
          </a:xfrm>
          <a:prstGeom prst="rect">
            <a:avLst/>
          </a:prstGeom>
          <a:noFill/>
          <a:ln>
            <a:noFill/>
          </a:ln>
          <a:effectLst>
            <a:prstShdw prst="shdw17" dist="17961" dir="2700000">
              <a:schemeClr val="bg1"/>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47" name="Text Box 6"/>
          <p:cNvSpPr txBox="1">
            <a:spLocks noChangeArrowheads="1"/>
          </p:cNvSpPr>
          <p:nvPr/>
        </p:nvSpPr>
        <p:spPr bwMode="auto">
          <a:xfrm>
            <a:off x="6096000" y="857250"/>
            <a:ext cx="1714500" cy="5570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0" tIns="0" rIns="0" bIns="0">
            <a:spAutoFit/>
          </a:bodyPr>
          <a:lstStyle>
            <a:lvl1pPr marL="457200" indent="-457200" eaLnBrk="0" hangingPunct="0">
              <a:defRPr sz="900">
                <a:solidFill>
                  <a:srgbClr val="000000"/>
                </a:solidFill>
                <a:latin typeface="Arial" panose="020B0604020202020204" pitchFamily="34" charset="0"/>
                <a:ea typeface="宋体" panose="02010600030101010101" pitchFamily="2" charset="-122"/>
              </a:defRPr>
            </a:lvl1pPr>
            <a:lvl2pPr marL="742950" indent="-285750" eaLnBrk="0" hangingPunct="0">
              <a:defRPr sz="900">
                <a:solidFill>
                  <a:srgbClr val="000000"/>
                </a:solidFill>
                <a:latin typeface="Arial" panose="020B0604020202020204" pitchFamily="34" charset="0"/>
                <a:ea typeface="宋体" panose="02010600030101010101" pitchFamily="2" charset="-122"/>
              </a:defRPr>
            </a:lvl2pPr>
            <a:lvl3pPr marL="1143000" indent="-228600" eaLnBrk="0" hangingPunct="0">
              <a:defRPr sz="900">
                <a:solidFill>
                  <a:srgbClr val="000000"/>
                </a:solidFill>
                <a:latin typeface="Arial" panose="020B0604020202020204" pitchFamily="34" charset="0"/>
                <a:ea typeface="宋体" panose="02010600030101010101" pitchFamily="2" charset="-122"/>
              </a:defRPr>
            </a:lvl3pPr>
            <a:lvl4pPr marL="1600200" indent="-228600" eaLnBrk="0" hangingPunct="0">
              <a:defRPr sz="900">
                <a:solidFill>
                  <a:srgbClr val="000000"/>
                </a:solidFill>
                <a:latin typeface="Arial" panose="020B0604020202020204" pitchFamily="34" charset="0"/>
                <a:ea typeface="宋体" panose="02010600030101010101" pitchFamily="2" charset="-122"/>
              </a:defRPr>
            </a:lvl4pPr>
            <a:lvl5pPr marL="2057400" indent="-228600" eaLnBrk="0" hangingPunct="0">
              <a:defRPr sz="9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9pPr>
          </a:lstStyle>
          <a:p>
            <a:pPr>
              <a:lnSpc>
                <a:spcPct val="285000"/>
              </a:lnSpc>
              <a:spcBef>
                <a:spcPct val="20000"/>
              </a:spcBef>
              <a:buClr>
                <a:schemeClr val="hlink"/>
              </a:buClr>
            </a:pPr>
            <a:r>
              <a:rPr lang="zh-CN" altLang="en-US" sz="2000" b="1">
                <a:solidFill>
                  <a:schemeClr val="tx1"/>
                </a:solidFill>
                <a:latin typeface="华文楷体" panose="02010600040101010101" pitchFamily="2" charset="-122"/>
                <a:ea typeface="华文楷体" panose="02010600040101010101" pitchFamily="2" charset="-122"/>
              </a:rPr>
              <a:t>用电量趋势</a:t>
            </a:r>
            <a:endParaRPr lang="en-US" altLang="zh-CN" sz="2000" b="1">
              <a:solidFill>
                <a:schemeClr val="tx1"/>
              </a:solidFill>
              <a:latin typeface="华文楷体" panose="02010600040101010101" pitchFamily="2" charset="-122"/>
              <a:ea typeface="华文楷体" panose="02010600040101010101" pitchFamily="2" charset="-122"/>
            </a:endParaRPr>
          </a:p>
          <a:p>
            <a:pPr>
              <a:lnSpc>
                <a:spcPct val="285000"/>
              </a:lnSpc>
              <a:spcBef>
                <a:spcPct val="20000"/>
              </a:spcBef>
              <a:buClr>
                <a:schemeClr val="hlink"/>
              </a:buClr>
            </a:pPr>
            <a:r>
              <a:rPr lang="zh-CN" altLang="en-US" sz="2000">
                <a:solidFill>
                  <a:schemeClr val="tx1"/>
                </a:solidFill>
                <a:latin typeface="华文楷体" panose="02010600040101010101" pitchFamily="2" charset="-122"/>
                <a:ea typeface="华文楷体" panose="02010600040101010101" pitchFamily="2" charset="-122"/>
              </a:rPr>
              <a:t>正常用电</a:t>
            </a:r>
            <a:endParaRPr lang="en-US" altLang="zh-CN" sz="2000">
              <a:solidFill>
                <a:schemeClr val="tx1"/>
              </a:solidFill>
              <a:latin typeface="华文楷体" panose="02010600040101010101" pitchFamily="2" charset="-122"/>
              <a:ea typeface="华文楷体" panose="02010600040101010101" pitchFamily="2" charset="-122"/>
            </a:endParaRPr>
          </a:p>
          <a:p>
            <a:pPr>
              <a:lnSpc>
                <a:spcPct val="285000"/>
              </a:lnSpc>
              <a:spcBef>
                <a:spcPct val="20000"/>
              </a:spcBef>
              <a:buClr>
                <a:schemeClr val="hlink"/>
              </a:buClr>
            </a:pPr>
            <a:r>
              <a:rPr lang="zh-CN" altLang="en-US" sz="2000">
                <a:solidFill>
                  <a:schemeClr val="tx1"/>
                </a:solidFill>
                <a:latin typeface="华文楷体" panose="02010600040101010101" pitchFamily="2" charset="-122"/>
                <a:ea typeface="华文楷体" panose="02010600040101010101" pitchFamily="2" charset="-122"/>
              </a:rPr>
              <a:t>正常用电</a:t>
            </a:r>
            <a:endParaRPr lang="en-US" altLang="zh-CN" sz="2000">
              <a:solidFill>
                <a:schemeClr val="tx1"/>
              </a:solidFill>
              <a:latin typeface="华文楷体" panose="02010600040101010101" pitchFamily="2" charset="-122"/>
              <a:ea typeface="华文楷体" panose="02010600040101010101" pitchFamily="2" charset="-122"/>
            </a:endParaRPr>
          </a:p>
          <a:p>
            <a:pPr>
              <a:lnSpc>
                <a:spcPct val="285000"/>
              </a:lnSpc>
              <a:spcBef>
                <a:spcPct val="20000"/>
              </a:spcBef>
              <a:buClr>
                <a:schemeClr val="hlink"/>
              </a:buClr>
            </a:pPr>
            <a:r>
              <a:rPr lang="zh-CN" altLang="en-US" sz="2000">
                <a:solidFill>
                  <a:schemeClr val="tx1"/>
                </a:solidFill>
                <a:latin typeface="华文楷体" panose="02010600040101010101" pitchFamily="2" charset="-122"/>
                <a:ea typeface="华文楷体" panose="02010600040101010101" pitchFamily="2" charset="-122"/>
              </a:rPr>
              <a:t>第</a:t>
            </a:r>
            <a:r>
              <a:rPr lang="en-US" altLang="zh-CN" sz="2000">
                <a:solidFill>
                  <a:schemeClr val="tx1"/>
                </a:solidFill>
                <a:latin typeface="华文楷体" panose="02010600040101010101" pitchFamily="2" charset="-122"/>
                <a:ea typeface="华文楷体" panose="02010600040101010101" pitchFamily="2" charset="-122"/>
              </a:rPr>
              <a:t>1</a:t>
            </a:r>
            <a:r>
              <a:rPr lang="zh-CN" altLang="en-US" sz="2000">
                <a:solidFill>
                  <a:schemeClr val="tx1"/>
                </a:solidFill>
                <a:latin typeface="华文楷体" panose="02010600040101010101" pitchFamily="2" charset="-122"/>
                <a:ea typeface="华文楷体" panose="02010600040101010101" pitchFamily="2" charset="-122"/>
              </a:rPr>
              <a:t>天窃漏电</a:t>
            </a:r>
            <a:endParaRPr lang="en-US" altLang="zh-CN" sz="2000">
              <a:solidFill>
                <a:schemeClr val="tx1"/>
              </a:solidFill>
              <a:latin typeface="华文楷体" panose="02010600040101010101" pitchFamily="2" charset="-122"/>
              <a:ea typeface="华文楷体" panose="02010600040101010101" pitchFamily="2" charset="-122"/>
            </a:endParaRPr>
          </a:p>
          <a:p>
            <a:pPr>
              <a:lnSpc>
                <a:spcPct val="285000"/>
              </a:lnSpc>
              <a:spcBef>
                <a:spcPct val="20000"/>
              </a:spcBef>
              <a:buClr>
                <a:schemeClr val="hlink"/>
              </a:buClr>
            </a:pPr>
            <a:r>
              <a:rPr lang="zh-CN" altLang="en-US" sz="2000">
                <a:solidFill>
                  <a:schemeClr val="tx1"/>
                </a:solidFill>
                <a:latin typeface="华文楷体" panose="02010600040101010101" pitchFamily="2" charset="-122"/>
                <a:ea typeface="华文楷体" panose="02010600040101010101" pitchFamily="2" charset="-122"/>
              </a:rPr>
              <a:t>第</a:t>
            </a:r>
            <a:r>
              <a:rPr lang="en-US" altLang="zh-CN" sz="2000">
                <a:solidFill>
                  <a:schemeClr val="tx1"/>
                </a:solidFill>
                <a:latin typeface="华文楷体" panose="02010600040101010101" pitchFamily="2" charset="-122"/>
                <a:ea typeface="华文楷体" panose="02010600040101010101" pitchFamily="2" charset="-122"/>
              </a:rPr>
              <a:t>2</a:t>
            </a:r>
            <a:r>
              <a:rPr lang="zh-CN" altLang="en-US" sz="2000">
                <a:solidFill>
                  <a:schemeClr val="tx1"/>
                </a:solidFill>
                <a:latin typeface="华文楷体" panose="02010600040101010101" pitchFamily="2" charset="-122"/>
                <a:ea typeface="华文楷体" panose="02010600040101010101" pitchFamily="2" charset="-122"/>
              </a:rPr>
              <a:t>天窃漏电</a:t>
            </a:r>
            <a:endParaRPr lang="en-US" altLang="zh-CN" sz="2000">
              <a:solidFill>
                <a:schemeClr val="tx1"/>
              </a:solidFill>
              <a:latin typeface="华文楷体" panose="02010600040101010101" pitchFamily="2" charset="-122"/>
              <a:ea typeface="华文楷体" panose="02010600040101010101" pitchFamily="2" charset="-122"/>
            </a:endParaRPr>
          </a:p>
          <a:p>
            <a:pPr>
              <a:lnSpc>
                <a:spcPct val="285000"/>
              </a:lnSpc>
              <a:spcBef>
                <a:spcPct val="20000"/>
              </a:spcBef>
              <a:buClr>
                <a:schemeClr val="hlink"/>
              </a:buClr>
            </a:pPr>
            <a:r>
              <a:rPr lang="zh-CN" altLang="en-US" sz="2000">
                <a:solidFill>
                  <a:schemeClr val="tx1"/>
                </a:solidFill>
                <a:latin typeface="华文楷体" panose="02010600040101010101" pitchFamily="2" charset="-122"/>
                <a:ea typeface="华文楷体" panose="02010600040101010101" pitchFamily="2" charset="-122"/>
              </a:rPr>
              <a:t>第</a:t>
            </a:r>
            <a:r>
              <a:rPr lang="en-US" altLang="zh-CN" sz="2000">
                <a:solidFill>
                  <a:schemeClr val="tx1"/>
                </a:solidFill>
                <a:latin typeface="华文楷体" panose="02010600040101010101" pitchFamily="2" charset="-122"/>
                <a:ea typeface="华文楷体" panose="02010600040101010101" pitchFamily="2" charset="-122"/>
              </a:rPr>
              <a:t>3</a:t>
            </a:r>
            <a:r>
              <a:rPr lang="zh-CN" altLang="en-US" sz="2000">
                <a:solidFill>
                  <a:schemeClr val="tx1"/>
                </a:solidFill>
                <a:latin typeface="华文楷体" panose="02010600040101010101" pitchFamily="2" charset="-122"/>
                <a:ea typeface="华文楷体" panose="02010600040101010101" pitchFamily="2" charset="-122"/>
              </a:rPr>
              <a:t>天窃漏电</a:t>
            </a:r>
            <a:endParaRPr lang="en-US" altLang="zh-CN" sz="2000">
              <a:solidFill>
                <a:schemeClr val="tx1"/>
              </a:solidFill>
              <a:latin typeface="华文楷体" panose="02010600040101010101" pitchFamily="2" charset="-122"/>
              <a:ea typeface="华文楷体" panose="02010600040101010101" pitchFamily="2" charset="-122"/>
            </a:endParaRPr>
          </a:p>
        </p:txBody>
      </p:sp>
      <p:pic>
        <p:nvPicPr>
          <p:cNvPr id="156678"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39063" y="1000126"/>
            <a:ext cx="2819400" cy="5286375"/>
          </a:xfrm>
          <a:prstGeom prst="rect">
            <a:avLst/>
          </a:prstGeom>
          <a:noFill/>
          <a:ln>
            <a:noFill/>
          </a:ln>
          <a:effectLst>
            <a:prstShdw prst="shdw17" dist="17961" dir="2700000">
              <a:schemeClr val="bg1"/>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3516423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xit" presetSubtype="10" fill="hold" nodeType="clickEffect">
                                  <p:stCondLst>
                                    <p:cond delay="0"/>
                                  </p:stCondLst>
                                  <p:childTnLst>
                                    <p:animEffect transition="out" filter="checkerboard(across)">
                                      <p:cBhvr>
                                        <p:cTn id="6" dur="500"/>
                                        <p:tgtEl>
                                          <p:spTgt spid="156677"/>
                                        </p:tgtEl>
                                      </p:cBhvr>
                                    </p:animEffect>
                                    <p:set>
                                      <p:cBhvr>
                                        <p:cTn id="7" dur="1" fill="hold">
                                          <p:stCondLst>
                                            <p:cond delay="499"/>
                                          </p:stCondLst>
                                        </p:cTn>
                                        <p:tgtEl>
                                          <p:spTgt spid="156677"/>
                                        </p:tgtEl>
                                        <p:attrNameLst>
                                          <p:attrName>style.visibility</p:attrName>
                                        </p:attrNameLst>
                                      </p:cBhvr>
                                      <p:to>
                                        <p:strVal val="hidden"/>
                                      </p:to>
                                    </p:set>
                                  </p:childTnLst>
                                </p:cTn>
                              </p:par>
                            </p:childTnLst>
                          </p:cTn>
                        </p:par>
                        <p:par>
                          <p:cTn id="8" fill="hold" nodeType="afterGroup">
                            <p:stCondLst>
                              <p:cond delay="500"/>
                            </p:stCondLst>
                            <p:childTnLst>
                              <p:par>
                                <p:cTn id="9" presetID="5" presetClass="entr" presetSubtype="10" fill="hold" nodeType="afterEffect">
                                  <p:stCondLst>
                                    <p:cond delay="0"/>
                                  </p:stCondLst>
                                  <p:childTnLst>
                                    <p:set>
                                      <p:cBhvr>
                                        <p:cTn id="10" dur="1" fill="hold">
                                          <p:stCondLst>
                                            <p:cond delay="0"/>
                                          </p:stCondLst>
                                        </p:cTn>
                                        <p:tgtEl>
                                          <p:spTgt spid="156678"/>
                                        </p:tgtEl>
                                        <p:attrNameLst>
                                          <p:attrName>style.visibility</p:attrName>
                                        </p:attrNameLst>
                                      </p:cBhvr>
                                      <p:to>
                                        <p:strVal val="visible"/>
                                      </p:to>
                                    </p:set>
                                    <p:animEffect transition="in" filter="checkerboard(across)">
                                      <p:cBhvr>
                                        <p:cTn id="11" dur="500"/>
                                        <p:tgtEl>
                                          <p:spTgt spid="1566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669925" y="78668"/>
            <a:ext cx="7026275" cy="521970"/>
          </a:xfrm>
          <a:prstGeom prst="rect">
            <a:avLst/>
          </a:prstGeom>
        </p:spPr>
        <p:txBody>
          <a:bodyPr wrap="square">
            <a:spAutoFit/>
          </a:bodyPr>
          <a:lstStyle/>
          <a:p>
            <a:r>
              <a:rPr lang="zh-CN" altLang="en-US" sz="2800" b="1" dirty="0" smtClean="0">
                <a:solidFill>
                  <a:schemeClr val="bg1"/>
                </a:solidFill>
                <a:latin typeface="黑体" panose="02010609060101010101" pitchFamily="49" charset="-122"/>
                <a:ea typeface="黑体" panose="02010609060101010101" pitchFamily="49" charset="-122"/>
                <a:cs typeface="黑体" panose="02010609060101010101" pitchFamily="49" charset="-122"/>
              </a:rPr>
              <a:t>回顾：基本常识</a:t>
            </a:r>
            <a:endParaRPr lang="zh-CN" altLang="en-US" sz="2800" b="1" dirty="0">
              <a:solidFill>
                <a:schemeClr val="bg1"/>
              </a:solidFill>
              <a:latin typeface="黑体" panose="02010609060101010101" pitchFamily="49" charset="-122"/>
              <a:ea typeface="黑体" panose="02010609060101010101" pitchFamily="49" charset="-122"/>
              <a:cs typeface="黑体" panose="02010609060101010101" pitchFamily="49" charset="-122"/>
            </a:endParaRPr>
          </a:p>
        </p:txBody>
      </p:sp>
      <p:sp>
        <p:nvSpPr>
          <p:cNvPr id="5" name="文本框 4"/>
          <p:cNvSpPr txBox="1"/>
          <p:nvPr/>
        </p:nvSpPr>
        <p:spPr>
          <a:xfrm>
            <a:off x="576375" y="1048743"/>
            <a:ext cx="3944221" cy="4247317"/>
          </a:xfrm>
          <a:prstGeom prst="rect">
            <a:avLst/>
          </a:prstGeom>
          <a:noFill/>
        </p:spPr>
        <p:txBody>
          <a:bodyPr wrap="none" rtlCol="0">
            <a:spAutoFit/>
          </a:bodyPr>
          <a:lstStyle/>
          <a:p>
            <a:pPr marL="285750" indent="-285750">
              <a:lnSpc>
                <a:spcPct val="150000"/>
              </a:lnSpc>
              <a:buFont typeface="Wingdings" panose="05000000000000000000" pitchFamily="2" charset="2"/>
              <a:buChar char="n"/>
            </a:pPr>
            <a:r>
              <a:rPr lang="zh-CN" altLang="en-US" sz="2400" b="1" dirty="0"/>
              <a:t>训练，</a:t>
            </a:r>
            <a:r>
              <a:rPr lang="zh-CN" altLang="en-US" sz="2400" b="1" dirty="0" smtClean="0"/>
              <a:t>测试</a:t>
            </a:r>
            <a:endParaRPr lang="en-US" altLang="zh-CN" sz="2400" b="1" dirty="0" smtClean="0"/>
          </a:p>
          <a:p>
            <a:pPr marL="742950" lvl="1" indent="-285750">
              <a:lnSpc>
                <a:spcPct val="150000"/>
              </a:lnSpc>
              <a:buFont typeface="Wingdings" panose="05000000000000000000" pitchFamily="2" charset="2"/>
              <a:buChar char="n"/>
            </a:pPr>
            <a:r>
              <a:rPr lang="zh-CN" altLang="en-US" dirty="0" smtClean="0"/>
              <a:t>教 </a:t>
            </a:r>
            <a:r>
              <a:rPr lang="en-US" altLang="zh-CN" dirty="0" err="1" smtClean="0"/>
              <a:t>v.s</a:t>
            </a:r>
            <a:r>
              <a:rPr lang="en-US" altLang="zh-CN" dirty="0" smtClean="0"/>
              <a:t>. </a:t>
            </a:r>
            <a:r>
              <a:rPr lang="zh-CN" altLang="en-US" dirty="0"/>
              <a:t>用</a:t>
            </a:r>
          </a:p>
          <a:p>
            <a:pPr marL="285750" indent="-285750">
              <a:lnSpc>
                <a:spcPct val="150000"/>
              </a:lnSpc>
              <a:buFont typeface="Wingdings" panose="05000000000000000000" pitchFamily="2" charset="2"/>
              <a:buChar char="n"/>
            </a:pPr>
            <a:r>
              <a:rPr lang="zh-CN" altLang="en-US" sz="2400" b="1" dirty="0"/>
              <a:t>没有最好，只有最合适</a:t>
            </a:r>
            <a:endParaRPr lang="en-US" altLang="zh-CN" sz="2400" b="1" dirty="0"/>
          </a:p>
          <a:p>
            <a:pPr marL="742950" lvl="1" indent="-285750">
              <a:lnSpc>
                <a:spcPct val="150000"/>
              </a:lnSpc>
              <a:buFont typeface="Wingdings" panose="05000000000000000000" pitchFamily="2" charset="2"/>
              <a:buChar char="n"/>
            </a:pPr>
            <a:r>
              <a:rPr lang="zh-CN" altLang="en-US" dirty="0"/>
              <a:t>大数据 </a:t>
            </a:r>
            <a:r>
              <a:rPr lang="en-US" altLang="zh-CN" dirty="0" err="1"/>
              <a:t>v.s</a:t>
            </a:r>
            <a:r>
              <a:rPr lang="en-US" altLang="zh-CN" dirty="0"/>
              <a:t>. </a:t>
            </a:r>
            <a:r>
              <a:rPr lang="zh-CN" altLang="en-US" dirty="0"/>
              <a:t>小数据</a:t>
            </a:r>
            <a:endParaRPr lang="en-US" altLang="zh-CN" dirty="0"/>
          </a:p>
          <a:p>
            <a:pPr marL="742950" lvl="1" indent="-285750">
              <a:lnSpc>
                <a:spcPct val="150000"/>
              </a:lnSpc>
              <a:buFont typeface="Wingdings" panose="05000000000000000000" pitchFamily="2" charset="2"/>
              <a:buChar char="n"/>
            </a:pPr>
            <a:r>
              <a:rPr lang="zh-CN" altLang="en-US" dirty="0"/>
              <a:t>有监督数据 </a:t>
            </a:r>
            <a:r>
              <a:rPr lang="en-US" altLang="zh-CN" dirty="0" err="1"/>
              <a:t>v.s</a:t>
            </a:r>
            <a:r>
              <a:rPr lang="en-US" altLang="zh-CN" dirty="0"/>
              <a:t>. </a:t>
            </a:r>
            <a:r>
              <a:rPr lang="zh-CN" altLang="en-US" dirty="0"/>
              <a:t>无监督数据</a:t>
            </a:r>
            <a:endParaRPr lang="en-US" altLang="zh-CN" dirty="0"/>
          </a:p>
          <a:p>
            <a:pPr marL="742950" lvl="1" indent="-285750">
              <a:lnSpc>
                <a:spcPct val="150000"/>
              </a:lnSpc>
              <a:buFont typeface="Wingdings" panose="05000000000000000000" pitchFamily="2" charset="2"/>
              <a:buChar char="n"/>
            </a:pPr>
            <a:r>
              <a:rPr lang="zh-CN" altLang="en-US" dirty="0"/>
              <a:t>结构化数据 </a:t>
            </a:r>
            <a:r>
              <a:rPr lang="en-US" altLang="zh-CN" dirty="0" err="1"/>
              <a:t>v.s</a:t>
            </a:r>
            <a:r>
              <a:rPr lang="en-US" altLang="zh-CN" dirty="0"/>
              <a:t>. </a:t>
            </a:r>
            <a:r>
              <a:rPr lang="zh-CN" altLang="en-US" dirty="0"/>
              <a:t>非结构化数据</a:t>
            </a:r>
            <a:endParaRPr lang="en-US" altLang="zh-CN" dirty="0"/>
          </a:p>
          <a:p>
            <a:pPr marL="742950" lvl="1" indent="-285750">
              <a:lnSpc>
                <a:spcPct val="150000"/>
              </a:lnSpc>
              <a:buFont typeface="Wingdings" panose="05000000000000000000" pitchFamily="2" charset="2"/>
              <a:buChar char="n"/>
            </a:pPr>
            <a:r>
              <a:rPr lang="zh-CN" altLang="en-US" dirty="0"/>
              <a:t>大计算量 </a:t>
            </a:r>
            <a:r>
              <a:rPr lang="en-US" altLang="zh-CN" dirty="0" err="1"/>
              <a:t>v.s</a:t>
            </a:r>
            <a:r>
              <a:rPr lang="en-US" altLang="zh-CN" dirty="0"/>
              <a:t>. </a:t>
            </a:r>
            <a:r>
              <a:rPr lang="zh-CN" altLang="en-US" dirty="0"/>
              <a:t>小计算量</a:t>
            </a:r>
            <a:endParaRPr lang="en-US" altLang="zh-CN" dirty="0"/>
          </a:p>
          <a:p>
            <a:pPr marL="742950" lvl="1" indent="-285750">
              <a:lnSpc>
                <a:spcPct val="150000"/>
              </a:lnSpc>
              <a:buFont typeface="Wingdings" panose="05000000000000000000" pitchFamily="2" charset="2"/>
              <a:buChar char="n"/>
            </a:pPr>
            <a:r>
              <a:rPr lang="en-US" altLang="zh-CN" dirty="0"/>
              <a:t>…</a:t>
            </a:r>
          </a:p>
          <a:p>
            <a:pPr marL="285750" indent="-285750">
              <a:lnSpc>
                <a:spcPct val="150000"/>
              </a:lnSpc>
              <a:buFont typeface="Wingdings" panose="05000000000000000000" pitchFamily="2" charset="2"/>
              <a:buChar char="n"/>
            </a:pPr>
            <a:r>
              <a:rPr lang="zh-CN" altLang="en-US" sz="2400" b="1" dirty="0" smtClean="0"/>
              <a:t>懂了才会用，用了才更懂</a:t>
            </a:r>
            <a:endParaRPr lang="en-US" altLang="zh-CN" sz="2400" b="1" dirty="0" smtClean="0"/>
          </a:p>
        </p:txBody>
      </p:sp>
      <p:sp>
        <p:nvSpPr>
          <p:cNvPr id="6" name="圆柱形 5"/>
          <p:cNvSpPr/>
          <p:nvPr/>
        </p:nvSpPr>
        <p:spPr>
          <a:xfrm>
            <a:off x="6088777" y="1659788"/>
            <a:ext cx="1391102" cy="1144083"/>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圆柱形 6"/>
          <p:cNvSpPr/>
          <p:nvPr/>
        </p:nvSpPr>
        <p:spPr>
          <a:xfrm>
            <a:off x="10209478" y="1659788"/>
            <a:ext cx="1391102" cy="1144083"/>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6307274" y="2895048"/>
            <a:ext cx="954107" cy="400110"/>
          </a:xfrm>
          <a:prstGeom prst="rect">
            <a:avLst/>
          </a:prstGeom>
          <a:noFill/>
        </p:spPr>
        <p:txBody>
          <a:bodyPr wrap="none" rtlCol="0" anchor="t">
            <a:spAutoFit/>
          </a:bodyPr>
          <a:lstStyle/>
          <a:p>
            <a:pPr algn="ctr" fontAlgn="auto"/>
            <a:r>
              <a:rPr lang="zh-CN" altLang="en-US" sz="2000" dirty="0" smtClean="0">
                <a:solidFill>
                  <a:srgbClr val="FF0000"/>
                </a:solidFill>
                <a:latin typeface="黑体" panose="02010609060101010101" pitchFamily="49" charset="-122"/>
                <a:ea typeface="黑体" panose="02010609060101010101" pitchFamily="49" charset="-122"/>
                <a:cs typeface="宋体" panose="02010600030101010101" pitchFamily="2" charset="-122"/>
              </a:rPr>
              <a:t>训练集</a:t>
            </a:r>
            <a:endParaRPr lang="zh-CN" altLang="en-US" sz="2000" dirty="0">
              <a:solidFill>
                <a:srgbClr val="FF0000"/>
              </a:solidFill>
              <a:latin typeface="黑体" panose="02010609060101010101" pitchFamily="49" charset="-122"/>
              <a:ea typeface="黑体" panose="02010609060101010101" pitchFamily="49" charset="-122"/>
              <a:cs typeface="宋体" panose="02010600030101010101" pitchFamily="2" charset="-122"/>
            </a:endParaRPr>
          </a:p>
        </p:txBody>
      </p:sp>
      <p:sp>
        <p:nvSpPr>
          <p:cNvPr id="10" name="文本框 9"/>
          <p:cNvSpPr txBox="1"/>
          <p:nvPr/>
        </p:nvSpPr>
        <p:spPr>
          <a:xfrm>
            <a:off x="10427975" y="2895048"/>
            <a:ext cx="954107" cy="400110"/>
          </a:xfrm>
          <a:prstGeom prst="rect">
            <a:avLst/>
          </a:prstGeom>
          <a:noFill/>
        </p:spPr>
        <p:txBody>
          <a:bodyPr wrap="none" rtlCol="0" anchor="t">
            <a:spAutoFit/>
          </a:bodyPr>
          <a:lstStyle/>
          <a:p>
            <a:pPr algn="ctr" fontAlgn="auto"/>
            <a:r>
              <a:rPr lang="zh-CN" altLang="en-US" sz="2000" dirty="0" smtClean="0">
                <a:solidFill>
                  <a:srgbClr val="FF0000"/>
                </a:solidFill>
                <a:latin typeface="黑体" panose="02010609060101010101" pitchFamily="49" charset="-122"/>
                <a:ea typeface="黑体" panose="02010609060101010101" pitchFamily="49" charset="-122"/>
                <a:cs typeface="宋体" panose="02010600030101010101" pitchFamily="2" charset="-122"/>
              </a:rPr>
              <a:t>测试集</a:t>
            </a:r>
            <a:endParaRPr lang="zh-CN" altLang="en-US" sz="2000" dirty="0">
              <a:solidFill>
                <a:srgbClr val="FF0000"/>
              </a:solidFill>
              <a:latin typeface="黑体" panose="02010609060101010101" pitchFamily="49" charset="-122"/>
              <a:ea typeface="黑体" panose="02010609060101010101" pitchFamily="49" charset="-122"/>
              <a:cs typeface="宋体" panose="02010600030101010101" pitchFamily="2" charset="-122"/>
            </a:endParaRPr>
          </a:p>
        </p:txBody>
      </p:sp>
      <p:sp>
        <p:nvSpPr>
          <p:cNvPr id="12" name="右箭头 11"/>
          <p:cNvSpPr/>
          <p:nvPr/>
        </p:nvSpPr>
        <p:spPr>
          <a:xfrm>
            <a:off x="8371781" y="2000285"/>
            <a:ext cx="945795" cy="46308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8455716" y="1600175"/>
            <a:ext cx="697628" cy="400110"/>
          </a:xfrm>
          <a:prstGeom prst="rect">
            <a:avLst/>
          </a:prstGeom>
          <a:noFill/>
        </p:spPr>
        <p:txBody>
          <a:bodyPr wrap="none" rtlCol="0" anchor="t">
            <a:spAutoFit/>
          </a:bodyPr>
          <a:lstStyle/>
          <a:p>
            <a:pPr algn="ctr" fontAlgn="auto"/>
            <a:r>
              <a:rPr lang="zh-CN" altLang="en-US" sz="2000" dirty="0">
                <a:solidFill>
                  <a:srgbClr val="FF0000"/>
                </a:solidFill>
                <a:latin typeface="黑体" panose="02010609060101010101" pitchFamily="49" charset="-122"/>
                <a:ea typeface="黑体" panose="02010609060101010101" pitchFamily="49" charset="-122"/>
                <a:cs typeface="宋体" panose="02010600030101010101" pitchFamily="2" charset="-122"/>
              </a:rPr>
              <a:t>模型</a:t>
            </a:r>
          </a:p>
        </p:txBody>
      </p:sp>
      <p:sp>
        <p:nvSpPr>
          <p:cNvPr id="15" name="文本框 14"/>
          <p:cNvSpPr txBox="1"/>
          <p:nvPr/>
        </p:nvSpPr>
        <p:spPr>
          <a:xfrm>
            <a:off x="10299734" y="4070190"/>
            <a:ext cx="1210588" cy="400110"/>
          </a:xfrm>
          <a:prstGeom prst="rect">
            <a:avLst/>
          </a:prstGeom>
          <a:noFill/>
        </p:spPr>
        <p:txBody>
          <a:bodyPr wrap="none" rtlCol="0" anchor="t">
            <a:spAutoFit/>
          </a:bodyPr>
          <a:lstStyle/>
          <a:p>
            <a:pPr algn="ctr" fontAlgn="auto"/>
            <a:r>
              <a:rPr lang="zh-CN" altLang="en-US" sz="2000" dirty="0" smtClean="0">
                <a:solidFill>
                  <a:srgbClr val="FF0000"/>
                </a:solidFill>
                <a:latin typeface="黑体" panose="02010609060101010101" pitchFamily="49" charset="-122"/>
                <a:ea typeface="黑体" panose="02010609060101010101" pitchFamily="49" charset="-122"/>
                <a:cs typeface="宋体" panose="02010600030101010101" pitchFamily="2" charset="-122"/>
              </a:rPr>
              <a:t>真实环境</a:t>
            </a:r>
            <a:endParaRPr lang="zh-CN" altLang="en-US" sz="2000" dirty="0">
              <a:solidFill>
                <a:srgbClr val="FF0000"/>
              </a:solidFill>
              <a:latin typeface="黑体" panose="02010609060101010101" pitchFamily="49" charset="-122"/>
              <a:ea typeface="黑体" panose="02010609060101010101" pitchFamily="49" charset="-122"/>
              <a:cs typeface="宋体" panose="02010600030101010101" pitchFamily="2" charset="-122"/>
            </a:endParaRPr>
          </a:p>
        </p:txBody>
      </p:sp>
      <p:cxnSp>
        <p:nvCxnSpPr>
          <p:cNvPr id="17" name="直接箭头连接符 16"/>
          <p:cNvCxnSpPr>
            <a:endCxn id="10" idx="1"/>
          </p:cNvCxnSpPr>
          <p:nvPr/>
        </p:nvCxnSpPr>
        <p:spPr>
          <a:xfrm>
            <a:off x="7315200" y="3095103"/>
            <a:ext cx="3112775" cy="0"/>
          </a:xfrm>
          <a:prstGeom prst="straightConnector1">
            <a:avLst/>
          </a:prstGeom>
          <a:ln w="15875">
            <a:prstDash val="dash"/>
            <a:tailEnd type="triangle"/>
          </a:ln>
        </p:spPr>
        <p:style>
          <a:lnRef idx="1">
            <a:schemeClr val="dk1"/>
          </a:lnRef>
          <a:fillRef idx="0">
            <a:schemeClr val="dk1"/>
          </a:fillRef>
          <a:effectRef idx="0">
            <a:schemeClr val="dk1"/>
          </a:effectRef>
          <a:fontRef idx="minor">
            <a:schemeClr val="tx1"/>
          </a:fontRef>
        </p:style>
      </p:cxnSp>
      <p:cxnSp>
        <p:nvCxnSpPr>
          <p:cNvPr id="18" name="直接箭头连接符 17"/>
          <p:cNvCxnSpPr>
            <a:stCxn id="10" idx="2"/>
            <a:endCxn id="15" idx="0"/>
          </p:cNvCxnSpPr>
          <p:nvPr/>
        </p:nvCxnSpPr>
        <p:spPr>
          <a:xfrm flipH="1">
            <a:off x="10905028" y="3295158"/>
            <a:ext cx="1" cy="775032"/>
          </a:xfrm>
          <a:prstGeom prst="straightConnector1">
            <a:avLst/>
          </a:prstGeom>
          <a:ln w="15875">
            <a:prstDash val="dash"/>
            <a:tailEnd type="triangle"/>
          </a:ln>
        </p:spPr>
        <p:style>
          <a:lnRef idx="1">
            <a:schemeClr val="dk1"/>
          </a:lnRef>
          <a:fillRef idx="0">
            <a:schemeClr val="dk1"/>
          </a:fillRef>
          <a:effectRef idx="0">
            <a:schemeClr val="dk1"/>
          </a:effectRef>
          <a:fontRef idx="minor">
            <a:schemeClr val="tx1"/>
          </a:fontRef>
        </p:style>
      </p:cxnSp>
      <p:sp>
        <p:nvSpPr>
          <p:cNvPr id="22" name="文本框 21"/>
          <p:cNvSpPr txBox="1"/>
          <p:nvPr/>
        </p:nvSpPr>
        <p:spPr>
          <a:xfrm>
            <a:off x="8494227" y="3182537"/>
            <a:ext cx="697627" cy="400110"/>
          </a:xfrm>
          <a:prstGeom prst="rect">
            <a:avLst/>
          </a:prstGeom>
          <a:noFill/>
        </p:spPr>
        <p:txBody>
          <a:bodyPr wrap="none" rtlCol="0" anchor="t">
            <a:spAutoFit/>
          </a:bodyPr>
          <a:lstStyle/>
          <a:p>
            <a:pPr algn="ctr" fontAlgn="auto"/>
            <a:r>
              <a:rPr lang="zh-CN" altLang="en-US" sz="2000" dirty="0" smtClean="0">
                <a:solidFill>
                  <a:srgbClr val="60ABF5"/>
                </a:solidFill>
                <a:latin typeface="黑体" panose="02010609060101010101" pitchFamily="49" charset="-122"/>
                <a:ea typeface="黑体" panose="02010609060101010101" pitchFamily="49" charset="-122"/>
                <a:cs typeface="宋体" panose="02010600030101010101" pitchFamily="2" charset="-122"/>
              </a:rPr>
              <a:t>模拟</a:t>
            </a:r>
            <a:endParaRPr lang="zh-CN" altLang="en-US" sz="2000" dirty="0">
              <a:solidFill>
                <a:srgbClr val="60ABF5"/>
              </a:solidFill>
              <a:latin typeface="黑体" panose="02010609060101010101" pitchFamily="49" charset="-122"/>
              <a:ea typeface="黑体" panose="02010609060101010101" pitchFamily="49" charset="-122"/>
              <a:cs typeface="宋体" panose="02010600030101010101" pitchFamily="2" charset="-122"/>
            </a:endParaRPr>
          </a:p>
        </p:txBody>
      </p:sp>
      <p:sp>
        <p:nvSpPr>
          <p:cNvPr id="23" name="文本框 22"/>
          <p:cNvSpPr txBox="1"/>
          <p:nvPr/>
        </p:nvSpPr>
        <p:spPr>
          <a:xfrm>
            <a:off x="10995465" y="3421610"/>
            <a:ext cx="697627" cy="400110"/>
          </a:xfrm>
          <a:prstGeom prst="rect">
            <a:avLst/>
          </a:prstGeom>
          <a:noFill/>
        </p:spPr>
        <p:txBody>
          <a:bodyPr wrap="none" rtlCol="0" anchor="t">
            <a:spAutoFit/>
          </a:bodyPr>
          <a:lstStyle/>
          <a:p>
            <a:pPr algn="ctr" fontAlgn="auto"/>
            <a:r>
              <a:rPr lang="zh-CN" altLang="en-US" sz="2000" dirty="0" smtClean="0">
                <a:solidFill>
                  <a:srgbClr val="60ABF5"/>
                </a:solidFill>
                <a:latin typeface="黑体" panose="02010609060101010101" pitchFamily="49" charset="-122"/>
                <a:ea typeface="黑体" panose="02010609060101010101" pitchFamily="49" charset="-122"/>
                <a:cs typeface="宋体" panose="02010600030101010101" pitchFamily="2" charset="-122"/>
              </a:rPr>
              <a:t>模拟</a:t>
            </a:r>
            <a:endParaRPr lang="zh-CN" altLang="en-US" sz="2000" dirty="0">
              <a:solidFill>
                <a:srgbClr val="60ABF5"/>
              </a:solidFill>
              <a:latin typeface="黑体" panose="02010609060101010101" pitchFamily="49" charset="-122"/>
              <a:ea typeface="黑体" panose="02010609060101010101" pitchFamily="49" charset="-122"/>
              <a:cs typeface="宋体" panose="02010600030101010101" pitchFamily="2" charset="-122"/>
            </a:endParaRPr>
          </a:p>
        </p:txBody>
      </p:sp>
      <p:sp>
        <p:nvSpPr>
          <p:cNvPr id="24" name="文本框 23"/>
          <p:cNvSpPr txBox="1"/>
          <p:nvPr/>
        </p:nvSpPr>
        <p:spPr>
          <a:xfrm>
            <a:off x="5345474" y="1168501"/>
            <a:ext cx="2877712" cy="400110"/>
          </a:xfrm>
          <a:prstGeom prst="rect">
            <a:avLst/>
          </a:prstGeom>
          <a:noFill/>
        </p:spPr>
        <p:txBody>
          <a:bodyPr wrap="none" rtlCol="0" anchor="t">
            <a:spAutoFit/>
          </a:bodyPr>
          <a:lstStyle/>
          <a:p>
            <a:pPr algn="ctr" fontAlgn="auto"/>
            <a:r>
              <a:rPr lang="zh-CN" altLang="en-US" sz="2000" dirty="0" smtClean="0">
                <a:latin typeface="黑体" panose="02010609060101010101" pitchFamily="49" charset="-122"/>
                <a:ea typeface="黑体" panose="02010609060101010101" pitchFamily="49" charset="-122"/>
                <a:cs typeface="宋体" panose="02010600030101010101" pitchFamily="2" charset="-122"/>
              </a:rPr>
              <a:t>年龄、性别 → 买</a:t>
            </a:r>
            <a:r>
              <a:rPr lang="en-US" altLang="zh-CN" sz="2000" dirty="0" smtClean="0">
                <a:latin typeface="黑体" panose="02010609060101010101" pitchFamily="49" charset="-122"/>
                <a:ea typeface="黑体" panose="02010609060101010101" pitchFamily="49" charset="-122"/>
                <a:cs typeface="宋体" panose="02010600030101010101" pitchFamily="2" charset="-122"/>
              </a:rPr>
              <a:t>/</a:t>
            </a:r>
            <a:r>
              <a:rPr lang="zh-CN" altLang="en-US" sz="2000" dirty="0" smtClean="0">
                <a:latin typeface="黑体" panose="02010609060101010101" pitchFamily="49" charset="-122"/>
                <a:ea typeface="黑体" panose="02010609060101010101" pitchFamily="49" charset="-122"/>
                <a:cs typeface="宋体" panose="02010600030101010101" pitchFamily="2" charset="-122"/>
              </a:rPr>
              <a:t>不买</a:t>
            </a:r>
            <a:endParaRPr lang="zh-CN" altLang="en-US" sz="2000" dirty="0">
              <a:latin typeface="黑体" panose="02010609060101010101" pitchFamily="49" charset="-122"/>
              <a:ea typeface="黑体" panose="02010609060101010101" pitchFamily="49" charset="-122"/>
              <a:cs typeface="宋体" panose="02010600030101010101" pitchFamily="2" charset="-122"/>
            </a:endParaRPr>
          </a:p>
        </p:txBody>
      </p:sp>
      <p:sp>
        <p:nvSpPr>
          <p:cNvPr id="25" name="文本框 24"/>
          <p:cNvSpPr txBox="1"/>
          <p:nvPr/>
        </p:nvSpPr>
        <p:spPr>
          <a:xfrm>
            <a:off x="9747072" y="1168501"/>
            <a:ext cx="2315911" cy="400110"/>
          </a:xfrm>
          <a:prstGeom prst="rect">
            <a:avLst/>
          </a:prstGeom>
          <a:noFill/>
        </p:spPr>
        <p:txBody>
          <a:bodyPr wrap="square" rtlCol="0" anchor="t">
            <a:spAutoFit/>
          </a:bodyPr>
          <a:lstStyle/>
          <a:p>
            <a:pPr algn="ctr" fontAlgn="auto"/>
            <a:r>
              <a:rPr lang="zh-CN" altLang="en-US" sz="2000" dirty="0" smtClean="0">
                <a:latin typeface="黑体" panose="02010609060101010101" pitchFamily="49" charset="-122"/>
                <a:ea typeface="黑体" panose="02010609060101010101" pitchFamily="49" charset="-122"/>
                <a:cs typeface="宋体" panose="02010600030101010101" pitchFamily="2" charset="-122"/>
              </a:rPr>
              <a:t>年龄、性别 → 买？</a:t>
            </a:r>
            <a:endParaRPr lang="zh-CN" altLang="en-US" sz="2000" dirty="0">
              <a:latin typeface="黑体" panose="02010609060101010101" pitchFamily="49" charset="-122"/>
              <a:ea typeface="黑体" panose="02010609060101010101" pitchFamily="49" charset="-122"/>
              <a:cs typeface="宋体" panose="02010600030101010101" pitchFamily="2" charset="-122"/>
            </a:endParaRPr>
          </a:p>
        </p:txBody>
      </p:sp>
      <p:sp>
        <p:nvSpPr>
          <p:cNvPr id="26" name="文本框 25"/>
          <p:cNvSpPr txBox="1"/>
          <p:nvPr/>
        </p:nvSpPr>
        <p:spPr>
          <a:xfrm>
            <a:off x="9747072" y="4471116"/>
            <a:ext cx="2315911" cy="400110"/>
          </a:xfrm>
          <a:prstGeom prst="rect">
            <a:avLst/>
          </a:prstGeom>
          <a:noFill/>
        </p:spPr>
        <p:txBody>
          <a:bodyPr wrap="square" rtlCol="0" anchor="t">
            <a:spAutoFit/>
          </a:bodyPr>
          <a:lstStyle/>
          <a:p>
            <a:pPr algn="ctr" fontAlgn="auto"/>
            <a:r>
              <a:rPr lang="zh-CN" altLang="en-US" sz="2000" dirty="0" smtClean="0">
                <a:latin typeface="黑体" panose="02010609060101010101" pitchFamily="49" charset="-122"/>
                <a:ea typeface="黑体" panose="02010609060101010101" pitchFamily="49" charset="-122"/>
                <a:cs typeface="宋体" panose="02010600030101010101" pitchFamily="2" charset="-122"/>
              </a:rPr>
              <a:t>年龄、性别 → 买？</a:t>
            </a:r>
            <a:endParaRPr lang="zh-CN" altLang="en-US" sz="2000" dirty="0">
              <a:latin typeface="黑体" panose="02010609060101010101" pitchFamily="49" charset="-122"/>
              <a:ea typeface="黑体" panose="02010609060101010101" pitchFamily="49" charset="-122"/>
              <a:cs typeface="宋体" panose="02010600030101010101" pitchFamily="2" charset="-122"/>
            </a:endParaRPr>
          </a:p>
        </p:txBody>
      </p:sp>
    </p:spTree>
    <p:extLst>
      <p:ext uri="{BB962C8B-B14F-4D97-AF65-F5344CB8AC3E}">
        <p14:creationId xmlns:p14="http://schemas.microsoft.com/office/powerpoint/2010/main" val="129705936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4"/>
          <p:cNvSpPr>
            <a:spLocks noChangeArrowheads="1"/>
          </p:cNvSpPr>
          <p:nvPr/>
        </p:nvSpPr>
        <p:spPr bwMode="auto">
          <a:xfrm>
            <a:off x="1524001" y="189384"/>
            <a:ext cx="184731"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eaLnBrk="0" hangingPunct="0">
              <a:defRPr sz="900">
                <a:solidFill>
                  <a:srgbClr val="000000"/>
                </a:solidFill>
                <a:latin typeface="Arial" panose="020B0604020202020204" pitchFamily="34" charset="0"/>
                <a:ea typeface="宋体" panose="02010600030101010101" pitchFamily="2" charset="-122"/>
              </a:defRPr>
            </a:lvl1pPr>
            <a:lvl2pPr marL="742950" indent="-285750" eaLnBrk="0" hangingPunct="0">
              <a:defRPr sz="900">
                <a:solidFill>
                  <a:srgbClr val="000000"/>
                </a:solidFill>
                <a:latin typeface="Arial" panose="020B0604020202020204" pitchFamily="34" charset="0"/>
                <a:ea typeface="宋体" panose="02010600030101010101" pitchFamily="2" charset="-122"/>
              </a:defRPr>
            </a:lvl2pPr>
            <a:lvl3pPr marL="1143000" indent="-228600" eaLnBrk="0" hangingPunct="0">
              <a:defRPr sz="900">
                <a:solidFill>
                  <a:srgbClr val="000000"/>
                </a:solidFill>
                <a:latin typeface="Arial" panose="020B0604020202020204" pitchFamily="34" charset="0"/>
                <a:ea typeface="宋体" panose="02010600030101010101" pitchFamily="2" charset="-122"/>
              </a:defRPr>
            </a:lvl3pPr>
            <a:lvl4pPr marL="1600200" indent="-228600" eaLnBrk="0" hangingPunct="0">
              <a:defRPr sz="900">
                <a:solidFill>
                  <a:srgbClr val="000000"/>
                </a:solidFill>
                <a:latin typeface="Arial" panose="020B0604020202020204" pitchFamily="34" charset="0"/>
                <a:ea typeface="宋体" panose="02010600030101010101" pitchFamily="2" charset="-122"/>
              </a:defRPr>
            </a:lvl4pPr>
            <a:lvl5pPr marL="2057400" indent="-228600" eaLnBrk="0" hangingPunct="0">
              <a:defRPr sz="9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0963" name="Rectangle 5"/>
          <p:cNvSpPr>
            <a:spLocks noChangeArrowheads="1"/>
          </p:cNvSpPr>
          <p:nvPr/>
        </p:nvSpPr>
        <p:spPr bwMode="auto">
          <a:xfrm>
            <a:off x="1524001" y="1684809"/>
            <a:ext cx="184731"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eaLnBrk="0" hangingPunct="0">
              <a:defRPr sz="900">
                <a:solidFill>
                  <a:srgbClr val="000000"/>
                </a:solidFill>
                <a:latin typeface="Arial" panose="020B0604020202020204" pitchFamily="34" charset="0"/>
                <a:ea typeface="宋体" panose="02010600030101010101" pitchFamily="2" charset="-122"/>
              </a:defRPr>
            </a:lvl1pPr>
            <a:lvl2pPr marL="742950" indent="-285750" eaLnBrk="0" hangingPunct="0">
              <a:defRPr sz="900">
                <a:solidFill>
                  <a:srgbClr val="000000"/>
                </a:solidFill>
                <a:latin typeface="Arial" panose="020B0604020202020204" pitchFamily="34" charset="0"/>
                <a:ea typeface="宋体" panose="02010600030101010101" pitchFamily="2" charset="-122"/>
              </a:defRPr>
            </a:lvl2pPr>
            <a:lvl3pPr marL="1143000" indent="-228600" eaLnBrk="0" hangingPunct="0">
              <a:defRPr sz="900">
                <a:solidFill>
                  <a:srgbClr val="000000"/>
                </a:solidFill>
                <a:latin typeface="Arial" panose="020B0604020202020204" pitchFamily="34" charset="0"/>
                <a:ea typeface="宋体" panose="02010600030101010101" pitchFamily="2" charset="-122"/>
              </a:defRPr>
            </a:lvl3pPr>
            <a:lvl4pPr marL="1600200" indent="-228600" eaLnBrk="0" hangingPunct="0">
              <a:defRPr sz="900">
                <a:solidFill>
                  <a:srgbClr val="000000"/>
                </a:solidFill>
                <a:latin typeface="Arial" panose="020B0604020202020204" pitchFamily="34" charset="0"/>
                <a:ea typeface="宋体" panose="02010600030101010101" pitchFamily="2" charset="-122"/>
              </a:defRPr>
            </a:lvl4pPr>
            <a:lvl5pPr marL="2057400" indent="-228600" eaLnBrk="0" hangingPunct="0">
              <a:defRPr sz="9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0964" name="Rectangle 6"/>
          <p:cNvSpPr>
            <a:spLocks noChangeArrowheads="1"/>
          </p:cNvSpPr>
          <p:nvPr/>
        </p:nvSpPr>
        <p:spPr bwMode="auto">
          <a:xfrm>
            <a:off x="1524001" y="2646834"/>
            <a:ext cx="184731"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eaLnBrk="0" hangingPunct="0">
              <a:defRPr sz="900">
                <a:solidFill>
                  <a:srgbClr val="000000"/>
                </a:solidFill>
                <a:latin typeface="Arial" panose="020B0604020202020204" pitchFamily="34" charset="0"/>
                <a:ea typeface="宋体" panose="02010600030101010101" pitchFamily="2" charset="-122"/>
              </a:defRPr>
            </a:lvl1pPr>
            <a:lvl2pPr marL="742950" indent="-285750" eaLnBrk="0" hangingPunct="0">
              <a:defRPr sz="900">
                <a:solidFill>
                  <a:srgbClr val="000000"/>
                </a:solidFill>
                <a:latin typeface="Arial" panose="020B0604020202020204" pitchFamily="34" charset="0"/>
                <a:ea typeface="宋体" panose="02010600030101010101" pitchFamily="2" charset="-122"/>
              </a:defRPr>
            </a:lvl2pPr>
            <a:lvl3pPr marL="1143000" indent="-228600" eaLnBrk="0" hangingPunct="0">
              <a:defRPr sz="900">
                <a:solidFill>
                  <a:srgbClr val="000000"/>
                </a:solidFill>
                <a:latin typeface="Arial" panose="020B0604020202020204" pitchFamily="34" charset="0"/>
                <a:ea typeface="宋体" panose="02010600030101010101" pitchFamily="2" charset="-122"/>
              </a:defRPr>
            </a:lvl3pPr>
            <a:lvl4pPr marL="1600200" indent="-228600" eaLnBrk="0" hangingPunct="0">
              <a:defRPr sz="900">
                <a:solidFill>
                  <a:srgbClr val="000000"/>
                </a:solidFill>
                <a:latin typeface="Arial" panose="020B0604020202020204" pitchFamily="34" charset="0"/>
                <a:ea typeface="宋体" panose="02010600030101010101" pitchFamily="2" charset="-122"/>
              </a:defRPr>
            </a:lvl4pPr>
            <a:lvl5pPr marL="2057400" indent="-228600" eaLnBrk="0" hangingPunct="0">
              <a:defRPr sz="9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0965" name="Rectangle 9"/>
          <p:cNvSpPr>
            <a:spLocks noChangeArrowheads="1"/>
          </p:cNvSpPr>
          <p:nvPr/>
        </p:nvSpPr>
        <p:spPr bwMode="auto">
          <a:xfrm>
            <a:off x="1524001" y="2694459"/>
            <a:ext cx="184731"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eaLnBrk="0" hangingPunct="0">
              <a:defRPr sz="900">
                <a:solidFill>
                  <a:srgbClr val="000000"/>
                </a:solidFill>
                <a:latin typeface="Arial" panose="020B0604020202020204" pitchFamily="34" charset="0"/>
                <a:ea typeface="宋体" panose="02010600030101010101" pitchFamily="2" charset="-122"/>
              </a:defRPr>
            </a:lvl1pPr>
            <a:lvl2pPr marL="742950" indent="-285750" eaLnBrk="0" hangingPunct="0">
              <a:defRPr sz="900">
                <a:solidFill>
                  <a:srgbClr val="000000"/>
                </a:solidFill>
                <a:latin typeface="Arial" panose="020B0604020202020204" pitchFamily="34" charset="0"/>
                <a:ea typeface="宋体" panose="02010600030101010101" pitchFamily="2" charset="-122"/>
              </a:defRPr>
            </a:lvl2pPr>
            <a:lvl3pPr marL="1143000" indent="-228600" eaLnBrk="0" hangingPunct="0">
              <a:defRPr sz="900">
                <a:solidFill>
                  <a:srgbClr val="000000"/>
                </a:solidFill>
                <a:latin typeface="Arial" panose="020B0604020202020204" pitchFamily="34" charset="0"/>
                <a:ea typeface="宋体" panose="02010600030101010101" pitchFamily="2" charset="-122"/>
              </a:defRPr>
            </a:lvl3pPr>
            <a:lvl4pPr marL="1600200" indent="-228600" eaLnBrk="0" hangingPunct="0">
              <a:defRPr sz="900">
                <a:solidFill>
                  <a:srgbClr val="000000"/>
                </a:solidFill>
                <a:latin typeface="Arial" panose="020B0604020202020204" pitchFamily="34" charset="0"/>
                <a:ea typeface="宋体" panose="02010600030101010101" pitchFamily="2" charset="-122"/>
              </a:defRPr>
            </a:lvl4pPr>
            <a:lvl5pPr marL="2057400" indent="-228600" eaLnBrk="0" hangingPunct="0">
              <a:defRPr sz="9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0966" name="标题 3"/>
          <p:cNvSpPr>
            <a:spLocks noGrp="1"/>
          </p:cNvSpPr>
          <p:nvPr>
            <p:ph type="title"/>
          </p:nvPr>
        </p:nvSpPr>
        <p:spPr>
          <a:xfrm>
            <a:off x="1666876" y="153988"/>
            <a:ext cx="8316913" cy="431800"/>
          </a:xfrm>
        </p:spPr>
        <p:txBody>
          <a:bodyPr/>
          <a:lstStyle/>
          <a:p>
            <a:r>
              <a:rPr lang="zh-CN" altLang="en-US" smtClean="0"/>
              <a:t>分析方法与过程</a:t>
            </a:r>
          </a:p>
        </p:txBody>
      </p:sp>
      <p:sp>
        <p:nvSpPr>
          <p:cNvPr id="40967" name="Text Box 6"/>
          <p:cNvSpPr txBox="1">
            <a:spLocks noChangeArrowheads="1"/>
          </p:cNvSpPr>
          <p:nvPr/>
        </p:nvSpPr>
        <p:spPr bwMode="auto">
          <a:xfrm>
            <a:off x="2095501" y="1465263"/>
            <a:ext cx="8429625" cy="2235200"/>
          </a:xfrm>
          <a:prstGeom prst="rect">
            <a:avLst/>
          </a:prstGeom>
          <a:noFill/>
          <a:ln>
            <a:noFill/>
          </a:ln>
          <a:extLst/>
        </p:spPr>
        <p:txBody>
          <a:bodyPr lIns="0" tIns="0" rIns="0" bIns="0">
            <a:spAutoFit/>
          </a:bodyPr>
          <a:lstStyle>
            <a:lvl1pPr marL="457200" indent="-457200" eaLnBrk="0" hangingPunct="0">
              <a:defRPr sz="900">
                <a:solidFill>
                  <a:srgbClr val="000000"/>
                </a:solidFill>
                <a:latin typeface="Arial" charset="0"/>
                <a:ea typeface="宋体" pitchFamily="2" charset="-122"/>
              </a:defRPr>
            </a:lvl1pPr>
            <a:lvl2pPr marL="914400" indent="-457200" eaLnBrk="0" hangingPunct="0">
              <a:defRPr sz="900">
                <a:solidFill>
                  <a:srgbClr val="000000"/>
                </a:solidFill>
                <a:latin typeface="Arial" charset="0"/>
                <a:ea typeface="宋体" pitchFamily="2" charset="-122"/>
              </a:defRPr>
            </a:lvl2pPr>
            <a:lvl3pPr marL="1143000" indent="-228600" eaLnBrk="0" hangingPunct="0">
              <a:defRPr sz="900">
                <a:solidFill>
                  <a:srgbClr val="000000"/>
                </a:solidFill>
                <a:latin typeface="Arial" charset="0"/>
                <a:ea typeface="宋体" pitchFamily="2" charset="-122"/>
              </a:defRPr>
            </a:lvl3pPr>
            <a:lvl4pPr marL="1600200" indent="-228600" eaLnBrk="0" hangingPunct="0">
              <a:defRPr sz="900">
                <a:solidFill>
                  <a:srgbClr val="000000"/>
                </a:solidFill>
                <a:latin typeface="Arial" charset="0"/>
                <a:ea typeface="宋体" pitchFamily="2" charset="-122"/>
              </a:defRPr>
            </a:lvl4pPr>
            <a:lvl5pPr marL="2057400" indent="-228600" eaLnBrk="0" hangingPunct="0">
              <a:defRPr sz="900">
                <a:solidFill>
                  <a:srgbClr val="000000"/>
                </a:solidFill>
                <a:latin typeface="Arial" charset="0"/>
                <a:ea typeface="宋体" pitchFamily="2" charset="-122"/>
              </a:defRPr>
            </a:lvl5pPr>
            <a:lvl6pPr marL="2514600" indent="-228600" eaLnBrk="0" fontAlgn="base" hangingPunct="0">
              <a:spcBef>
                <a:spcPct val="0"/>
              </a:spcBef>
              <a:spcAft>
                <a:spcPct val="0"/>
              </a:spcAft>
              <a:defRPr sz="900">
                <a:solidFill>
                  <a:srgbClr val="000000"/>
                </a:solidFill>
                <a:latin typeface="Arial" charset="0"/>
                <a:ea typeface="宋体" pitchFamily="2" charset="-122"/>
              </a:defRPr>
            </a:lvl6pPr>
            <a:lvl7pPr marL="2971800" indent="-228600" eaLnBrk="0" fontAlgn="base" hangingPunct="0">
              <a:spcBef>
                <a:spcPct val="0"/>
              </a:spcBef>
              <a:spcAft>
                <a:spcPct val="0"/>
              </a:spcAft>
              <a:defRPr sz="900">
                <a:solidFill>
                  <a:srgbClr val="000000"/>
                </a:solidFill>
                <a:latin typeface="Arial" charset="0"/>
                <a:ea typeface="宋体" pitchFamily="2" charset="-122"/>
              </a:defRPr>
            </a:lvl7pPr>
            <a:lvl8pPr marL="3429000" indent="-228600" eaLnBrk="0" fontAlgn="base" hangingPunct="0">
              <a:spcBef>
                <a:spcPct val="0"/>
              </a:spcBef>
              <a:spcAft>
                <a:spcPct val="0"/>
              </a:spcAft>
              <a:defRPr sz="900">
                <a:solidFill>
                  <a:srgbClr val="000000"/>
                </a:solidFill>
                <a:latin typeface="Arial" charset="0"/>
                <a:ea typeface="宋体" pitchFamily="2" charset="-122"/>
              </a:defRPr>
            </a:lvl8pPr>
            <a:lvl9pPr marL="3886200" indent="-228600" eaLnBrk="0" fontAlgn="base" hangingPunct="0">
              <a:spcBef>
                <a:spcPct val="0"/>
              </a:spcBef>
              <a:spcAft>
                <a:spcPct val="0"/>
              </a:spcAft>
              <a:defRPr sz="900">
                <a:solidFill>
                  <a:srgbClr val="000000"/>
                </a:solidFill>
                <a:latin typeface="Arial" charset="0"/>
                <a:ea typeface="宋体" pitchFamily="2" charset="-122"/>
              </a:defRPr>
            </a:lvl9pPr>
          </a:lstStyle>
          <a:p>
            <a:pPr>
              <a:lnSpc>
                <a:spcPct val="150000"/>
              </a:lnSpc>
              <a:spcBef>
                <a:spcPct val="20000"/>
              </a:spcBef>
              <a:buClr>
                <a:schemeClr val="hlink"/>
              </a:buClr>
              <a:buFont typeface="Calibri" pitchFamily="34" charset="0"/>
              <a:buAutoNum type="arabicPeriod" startAt="3"/>
              <a:defRPr/>
            </a:pPr>
            <a:r>
              <a:rPr lang="zh-CN" altLang="en-US" sz="2000" dirty="0">
                <a:solidFill>
                  <a:schemeClr val="tx1"/>
                </a:solidFill>
                <a:latin typeface="微软雅黑" pitchFamily="34" charset="-122"/>
                <a:ea typeface="微软雅黑" pitchFamily="34" charset="-122"/>
              </a:rPr>
              <a:t>数据变换</a:t>
            </a:r>
            <a:endParaRPr lang="en-US" altLang="zh-CN" sz="2000" dirty="0">
              <a:solidFill>
                <a:schemeClr val="tx1"/>
              </a:solidFill>
              <a:latin typeface="微软雅黑" pitchFamily="34" charset="-122"/>
              <a:ea typeface="微软雅黑" pitchFamily="34" charset="-122"/>
            </a:endParaRPr>
          </a:p>
          <a:p>
            <a:pPr lvl="1">
              <a:lnSpc>
                <a:spcPct val="150000"/>
              </a:lnSpc>
              <a:spcBef>
                <a:spcPct val="20000"/>
              </a:spcBef>
              <a:buClr>
                <a:schemeClr val="hlink"/>
              </a:buClr>
              <a:buFont typeface="Calibri" pitchFamily="34" charset="0"/>
              <a:buAutoNum type="alphaLcParenR"/>
              <a:defRPr/>
            </a:pPr>
            <a:r>
              <a:rPr lang="zh-CN" altLang="en-US" sz="1800" b="1" dirty="0">
                <a:solidFill>
                  <a:srgbClr val="FF0000"/>
                </a:solidFill>
                <a:latin typeface="微软雅黑" pitchFamily="34" charset="-122"/>
                <a:ea typeface="微软雅黑" pitchFamily="34" charset="-122"/>
              </a:rPr>
              <a:t>电量趋势下降指标</a:t>
            </a:r>
            <a:endParaRPr lang="en-US" altLang="zh-CN" sz="1800" b="1" dirty="0">
              <a:solidFill>
                <a:srgbClr val="FF0000"/>
              </a:solidFill>
              <a:latin typeface="微软雅黑" pitchFamily="34" charset="-122"/>
              <a:ea typeface="微软雅黑" pitchFamily="34" charset="-122"/>
            </a:endParaRPr>
          </a:p>
          <a:p>
            <a:pPr marL="457200" lvl="1" indent="0">
              <a:lnSpc>
                <a:spcPct val="150000"/>
              </a:lnSpc>
              <a:spcBef>
                <a:spcPct val="20000"/>
              </a:spcBef>
              <a:buClr>
                <a:schemeClr val="hlink"/>
              </a:buClr>
              <a:defRPr/>
            </a:pPr>
            <a:r>
              <a:rPr lang="en-US" altLang="zh-CN" sz="1800" b="1" dirty="0">
                <a:solidFill>
                  <a:srgbClr val="FF0000"/>
                </a:solidFill>
                <a:latin typeface="微软雅黑" pitchFamily="34" charset="-122"/>
                <a:ea typeface="微软雅黑" pitchFamily="34" charset="-122"/>
              </a:rPr>
              <a:t>      </a:t>
            </a:r>
            <a:r>
              <a:rPr lang="zh-CN" altLang="en-US" sz="1800" dirty="0">
                <a:solidFill>
                  <a:schemeClr val="tx1"/>
                </a:solidFill>
                <a:latin typeface="华文楷体" pitchFamily="2" charset="-122"/>
                <a:ea typeface="华文楷体" pitchFamily="2" charset="-122"/>
              </a:rPr>
              <a:t>对统计当天设定前后</a:t>
            </a:r>
            <a:r>
              <a:rPr lang="en-US" altLang="en-US" sz="1800" dirty="0">
                <a:solidFill>
                  <a:schemeClr val="tx1"/>
                </a:solidFill>
                <a:latin typeface="华文楷体" pitchFamily="2" charset="-122"/>
                <a:ea typeface="华文楷体" pitchFamily="2" charset="-122"/>
              </a:rPr>
              <a:t>5</a:t>
            </a:r>
            <a:r>
              <a:rPr lang="zh-CN" altLang="en-US" sz="1800" dirty="0">
                <a:solidFill>
                  <a:schemeClr val="tx1"/>
                </a:solidFill>
                <a:latin typeface="华文楷体" pitchFamily="2" charset="-122"/>
                <a:ea typeface="华文楷体" pitchFamily="2" charset="-122"/>
              </a:rPr>
              <a:t>天为统计窗口期，计算这</a:t>
            </a:r>
            <a:r>
              <a:rPr lang="en-US" altLang="en-US" sz="1800" dirty="0">
                <a:solidFill>
                  <a:schemeClr val="tx1"/>
                </a:solidFill>
                <a:latin typeface="华文楷体" pitchFamily="2" charset="-122"/>
                <a:ea typeface="华文楷体" pitchFamily="2" charset="-122"/>
              </a:rPr>
              <a:t>11</a:t>
            </a:r>
            <a:r>
              <a:rPr lang="zh-CN" altLang="en-US" sz="1800" dirty="0">
                <a:solidFill>
                  <a:schemeClr val="tx1"/>
                </a:solidFill>
                <a:latin typeface="华文楷体" pitchFamily="2" charset="-122"/>
                <a:ea typeface="华文楷体" pitchFamily="2" charset="-122"/>
              </a:rPr>
              <a:t>天内的电量趋势下降情况，首先计算这</a:t>
            </a:r>
            <a:r>
              <a:rPr lang="en-US" altLang="en-US" sz="1800" dirty="0">
                <a:solidFill>
                  <a:schemeClr val="tx1"/>
                </a:solidFill>
                <a:latin typeface="华文楷体" pitchFamily="2" charset="-122"/>
                <a:ea typeface="华文楷体" pitchFamily="2" charset="-122"/>
              </a:rPr>
              <a:t>11</a:t>
            </a:r>
            <a:r>
              <a:rPr lang="zh-CN" altLang="en-US" sz="1800" dirty="0">
                <a:solidFill>
                  <a:schemeClr val="tx1"/>
                </a:solidFill>
                <a:latin typeface="华文楷体" pitchFamily="2" charset="-122"/>
                <a:ea typeface="华文楷体" pitchFamily="2" charset="-122"/>
              </a:rPr>
              <a:t>天的每天的电量趋势，计算第</a:t>
            </a:r>
            <a:r>
              <a:rPr lang="en-US" altLang="en-US" sz="1800" dirty="0">
                <a:solidFill>
                  <a:schemeClr val="tx1"/>
                </a:solidFill>
                <a:latin typeface="华文楷体" pitchFamily="2" charset="-122"/>
                <a:ea typeface="华文楷体" pitchFamily="2" charset="-122"/>
              </a:rPr>
              <a:t>i</a:t>
            </a:r>
            <a:r>
              <a:rPr lang="zh-CN" altLang="en-US" sz="1800" dirty="0">
                <a:solidFill>
                  <a:schemeClr val="tx1"/>
                </a:solidFill>
                <a:latin typeface="华文楷体" pitchFamily="2" charset="-122"/>
                <a:ea typeface="华文楷体" pitchFamily="2" charset="-122"/>
              </a:rPr>
              <a:t>天的用电量趋势是考虑前后</a:t>
            </a:r>
            <a:r>
              <a:rPr lang="en-US" altLang="en-US" sz="1800" dirty="0">
                <a:solidFill>
                  <a:schemeClr val="tx1"/>
                </a:solidFill>
                <a:latin typeface="华文楷体" pitchFamily="2" charset="-122"/>
                <a:ea typeface="华文楷体" pitchFamily="2" charset="-122"/>
              </a:rPr>
              <a:t>5</a:t>
            </a:r>
            <a:r>
              <a:rPr lang="zh-CN" altLang="en-US" sz="1800" dirty="0">
                <a:solidFill>
                  <a:schemeClr val="tx1"/>
                </a:solidFill>
                <a:latin typeface="华文楷体" pitchFamily="2" charset="-122"/>
                <a:ea typeface="华文楷体" pitchFamily="2" charset="-122"/>
              </a:rPr>
              <a:t>天期间的用电量斜率，即：</a:t>
            </a:r>
          </a:p>
        </p:txBody>
      </p:sp>
      <p:sp>
        <p:nvSpPr>
          <p:cNvPr id="40968" name="Text Box 6"/>
          <p:cNvSpPr txBox="1">
            <a:spLocks noChangeArrowheads="1"/>
          </p:cNvSpPr>
          <p:nvPr/>
        </p:nvSpPr>
        <p:spPr bwMode="auto">
          <a:xfrm>
            <a:off x="1809751" y="857250"/>
            <a:ext cx="8429625"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0" tIns="0" rIns="0" bIns="0">
            <a:spAutoFit/>
          </a:bodyPr>
          <a:lstStyle>
            <a:lvl1pPr marL="457200" indent="-457200" eaLnBrk="0" hangingPunct="0">
              <a:defRPr sz="900">
                <a:solidFill>
                  <a:srgbClr val="000000"/>
                </a:solidFill>
                <a:latin typeface="Arial" panose="020B0604020202020204" pitchFamily="34" charset="0"/>
                <a:ea typeface="宋体" panose="02010600030101010101" pitchFamily="2" charset="-122"/>
              </a:defRPr>
            </a:lvl1pPr>
            <a:lvl2pPr marL="742950" indent="-285750" eaLnBrk="0" hangingPunct="0">
              <a:defRPr sz="900">
                <a:solidFill>
                  <a:srgbClr val="000000"/>
                </a:solidFill>
                <a:latin typeface="Arial" panose="020B0604020202020204" pitchFamily="34" charset="0"/>
                <a:ea typeface="宋体" panose="02010600030101010101" pitchFamily="2" charset="-122"/>
              </a:defRPr>
            </a:lvl2pPr>
            <a:lvl3pPr marL="1143000" indent="-228600" eaLnBrk="0" hangingPunct="0">
              <a:defRPr sz="900">
                <a:solidFill>
                  <a:srgbClr val="000000"/>
                </a:solidFill>
                <a:latin typeface="Arial" panose="020B0604020202020204" pitchFamily="34" charset="0"/>
                <a:ea typeface="宋体" panose="02010600030101010101" pitchFamily="2" charset="-122"/>
              </a:defRPr>
            </a:lvl3pPr>
            <a:lvl4pPr marL="1600200" indent="-228600" eaLnBrk="0" hangingPunct="0">
              <a:defRPr sz="900">
                <a:solidFill>
                  <a:srgbClr val="000000"/>
                </a:solidFill>
                <a:latin typeface="Arial" panose="020B0604020202020204" pitchFamily="34" charset="0"/>
                <a:ea typeface="宋体" panose="02010600030101010101" pitchFamily="2" charset="-122"/>
              </a:defRPr>
            </a:lvl4pPr>
            <a:lvl5pPr marL="2057400" indent="-228600" eaLnBrk="0" hangingPunct="0">
              <a:defRPr sz="9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9pPr>
          </a:lstStyle>
          <a:p>
            <a:pPr>
              <a:lnSpc>
                <a:spcPct val="150000"/>
              </a:lnSpc>
              <a:spcBef>
                <a:spcPct val="20000"/>
              </a:spcBef>
              <a:buClr>
                <a:schemeClr val="hlink"/>
              </a:buClr>
            </a:pPr>
            <a:r>
              <a:rPr lang="zh-CN" altLang="en-US" sz="2200">
                <a:solidFill>
                  <a:schemeClr val="tx1"/>
                </a:solidFill>
                <a:latin typeface="微软雅黑" panose="020B0503020204020204" pitchFamily="34" charset="-122"/>
                <a:ea typeface="微软雅黑" panose="020B0503020204020204" pitchFamily="34" charset="-122"/>
              </a:rPr>
              <a:t>第</a:t>
            </a:r>
            <a:r>
              <a:rPr lang="en-US" altLang="zh-CN" sz="2200">
                <a:solidFill>
                  <a:schemeClr val="tx1"/>
                </a:solidFill>
                <a:latin typeface="微软雅黑" panose="020B0503020204020204" pitchFamily="34" charset="-122"/>
                <a:ea typeface="微软雅黑" panose="020B0503020204020204" pitchFamily="34" charset="-122"/>
              </a:rPr>
              <a:t>3</a:t>
            </a:r>
            <a:r>
              <a:rPr lang="zh-CN" altLang="en-US" sz="2200">
                <a:solidFill>
                  <a:schemeClr val="tx1"/>
                </a:solidFill>
                <a:latin typeface="微软雅黑" panose="020B0503020204020204" pitchFamily="34" charset="-122"/>
                <a:ea typeface="微软雅黑" panose="020B0503020204020204" pitchFamily="34" charset="-122"/>
              </a:rPr>
              <a:t>步：数据预处理</a:t>
            </a:r>
          </a:p>
        </p:txBody>
      </p:sp>
      <p:sp>
        <p:nvSpPr>
          <p:cNvPr id="153602" name="Rectangle 2"/>
          <p:cNvSpPr>
            <a:spLocks noChangeArrowheads="1"/>
          </p:cNvSpPr>
          <p:nvPr/>
        </p:nvSpPr>
        <p:spPr bwMode="auto">
          <a:xfrm>
            <a:off x="1524001" y="-184666"/>
            <a:ext cx="184731" cy="369332"/>
          </a:xfrm>
          <a:prstGeom prst="rect">
            <a:avLst/>
          </a:prstGeom>
          <a:noFill/>
          <a:ln w="9525">
            <a:noFill/>
            <a:miter lim="800000"/>
            <a:headEnd/>
            <a:tailEnd/>
          </a:ln>
          <a:effectLst>
            <a:prstShdw prst="shdw17" dist="17961" dir="2700000">
              <a:schemeClr val="accent1">
                <a:gamma/>
                <a:shade val="60000"/>
                <a:invGamma/>
              </a:schemeClr>
            </a:prstShdw>
          </a:effectLst>
        </p:spPr>
        <p:txBody>
          <a:bodyPr wrap="none" anchor="ctr">
            <a:spAutoFit/>
          </a:bodyPr>
          <a:lstStyle/>
          <a:p>
            <a:pPr>
              <a:defRPr/>
            </a:pPr>
            <a:endParaRPr lang="zh-CN" altLang="en-US">
              <a:latin typeface="Arial" charset="0"/>
            </a:endParaRPr>
          </a:p>
        </p:txBody>
      </p:sp>
      <p:sp>
        <p:nvSpPr>
          <p:cNvPr id="159746" name="Rectangle 2"/>
          <p:cNvSpPr>
            <a:spLocks noChangeArrowheads="1"/>
          </p:cNvSpPr>
          <p:nvPr/>
        </p:nvSpPr>
        <p:spPr bwMode="auto">
          <a:xfrm>
            <a:off x="1524001" y="-184666"/>
            <a:ext cx="184731" cy="369332"/>
          </a:xfrm>
          <a:prstGeom prst="rect">
            <a:avLst/>
          </a:prstGeom>
          <a:noFill/>
          <a:ln w="9525">
            <a:noFill/>
            <a:miter lim="800000"/>
            <a:headEnd/>
            <a:tailEnd/>
          </a:ln>
          <a:effectLst>
            <a:prstShdw prst="shdw17" dist="17961" dir="2700000">
              <a:schemeClr val="accent1">
                <a:gamma/>
                <a:shade val="60000"/>
                <a:invGamma/>
              </a:schemeClr>
            </a:prstShdw>
          </a:effectLst>
        </p:spPr>
        <p:txBody>
          <a:bodyPr wrap="none" anchor="ctr">
            <a:spAutoFit/>
          </a:bodyPr>
          <a:lstStyle/>
          <a:p>
            <a:pPr>
              <a:defRPr/>
            </a:pPr>
            <a:endParaRPr lang="zh-CN" altLang="en-US">
              <a:latin typeface="Arial" charset="0"/>
            </a:endParaRPr>
          </a:p>
        </p:txBody>
      </p:sp>
      <p:sp>
        <p:nvSpPr>
          <p:cNvPr id="40972" name="矩形 13"/>
          <p:cNvSpPr>
            <a:spLocks noChangeArrowheads="1"/>
          </p:cNvSpPr>
          <p:nvPr/>
        </p:nvSpPr>
        <p:spPr bwMode="auto">
          <a:xfrm>
            <a:off x="2459038" y="4797426"/>
            <a:ext cx="8208962"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sz="900">
                <a:solidFill>
                  <a:srgbClr val="000000"/>
                </a:solidFill>
                <a:latin typeface="Arial" panose="020B0604020202020204" pitchFamily="34" charset="0"/>
                <a:ea typeface="宋体" panose="02010600030101010101" pitchFamily="2" charset="-122"/>
              </a:defRPr>
            </a:lvl1pPr>
            <a:lvl2pPr eaLnBrk="0" hangingPunct="0">
              <a:defRPr sz="900">
                <a:solidFill>
                  <a:srgbClr val="000000"/>
                </a:solidFill>
                <a:latin typeface="Arial" panose="020B0604020202020204" pitchFamily="34" charset="0"/>
                <a:ea typeface="宋体" panose="02010600030101010101" pitchFamily="2" charset="-122"/>
              </a:defRPr>
            </a:lvl2pPr>
            <a:lvl3pPr marL="1143000" indent="-228600" eaLnBrk="0" hangingPunct="0">
              <a:defRPr sz="900">
                <a:solidFill>
                  <a:srgbClr val="000000"/>
                </a:solidFill>
                <a:latin typeface="Arial" panose="020B0604020202020204" pitchFamily="34" charset="0"/>
                <a:ea typeface="宋体" panose="02010600030101010101" pitchFamily="2" charset="-122"/>
              </a:defRPr>
            </a:lvl3pPr>
            <a:lvl4pPr marL="1600200" indent="-228600" eaLnBrk="0" hangingPunct="0">
              <a:defRPr sz="900">
                <a:solidFill>
                  <a:srgbClr val="000000"/>
                </a:solidFill>
                <a:latin typeface="Arial" panose="020B0604020202020204" pitchFamily="34" charset="0"/>
                <a:ea typeface="宋体" panose="02010600030101010101" pitchFamily="2" charset="-122"/>
              </a:defRPr>
            </a:lvl4pPr>
            <a:lvl5pPr marL="2057400" indent="-228600" eaLnBrk="0" hangingPunct="0">
              <a:defRPr sz="9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9pPr>
          </a:lstStyle>
          <a:p>
            <a:pPr lvl="1" eaLnBrk="1" hangingPunct="1">
              <a:lnSpc>
                <a:spcPct val="150000"/>
              </a:lnSpc>
              <a:spcBef>
                <a:spcPct val="20000"/>
              </a:spcBef>
              <a:buClr>
                <a:schemeClr val="hlink"/>
              </a:buClr>
            </a:pPr>
            <a:r>
              <a:rPr lang="zh-CN" altLang="en-US" sz="1800">
                <a:solidFill>
                  <a:schemeClr val="tx1"/>
                </a:solidFill>
                <a:latin typeface="华文楷体" panose="02010600040101010101" pitchFamily="2" charset="-122"/>
                <a:ea typeface="华文楷体" panose="02010600040101010101" pitchFamily="2" charset="-122"/>
              </a:rPr>
              <a:t>其中               ，           ， 为第  天的电量趋势， 为第 天的用电量。</a:t>
            </a:r>
          </a:p>
        </p:txBody>
      </p:sp>
      <p:graphicFrame>
        <p:nvGraphicFramePr>
          <p:cNvPr id="40975" name="对象 17"/>
          <p:cNvGraphicFramePr>
            <a:graphicFrameLocks noChangeAspect="1"/>
          </p:cNvGraphicFramePr>
          <p:nvPr/>
        </p:nvGraphicFramePr>
        <p:xfrm>
          <a:off x="5303838" y="4972051"/>
          <a:ext cx="146050" cy="239713"/>
        </p:xfrm>
        <a:graphic>
          <a:graphicData uri="http://schemas.openxmlformats.org/presentationml/2006/ole">
            <mc:AlternateContent xmlns:mc="http://schemas.openxmlformats.org/markup-compatibility/2006">
              <mc:Choice xmlns:v="urn:schemas-microsoft-com:vml" Requires="v">
                <p:oleObj spid="_x0000_s99394" name="Equation" r:id="rId4" imgW="139700" imgH="228600" progId="Equation.DSMT4">
                  <p:embed/>
                </p:oleObj>
              </mc:Choice>
              <mc:Fallback>
                <p:oleObj name="Equation" r:id="rId4" imgW="139700" imgH="228600" progId="Equation.DSMT4">
                  <p:embed/>
                  <p:pic>
                    <p:nvPicPr>
                      <p:cNvPr id="40975" name="对象 1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03838" y="4972051"/>
                        <a:ext cx="146050" cy="239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0976" name="对象 18"/>
          <p:cNvGraphicFramePr>
            <a:graphicFrameLocks noChangeAspect="1"/>
          </p:cNvGraphicFramePr>
          <p:nvPr/>
        </p:nvGraphicFramePr>
        <p:xfrm>
          <a:off x="5951538" y="4984750"/>
          <a:ext cx="93662" cy="173038"/>
        </p:xfrm>
        <a:graphic>
          <a:graphicData uri="http://schemas.openxmlformats.org/presentationml/2006/ole">
            <mc:AlternateContent xmlns:mc="http://schemas.openxmlformats.org/markup-compatibility/2006">
              <mc:Choice xmlns:v="urn:schemas-microsoft-com:vml" Requires="v">
                <p:oleObj spid="_x0000_s99395" name="Equation" r:id="rId6" imgW="88707" imgH="164742" progId="Equation.DSMT4">
                  <p:embed/>
                </p:oleObj>
              </mc:Choice>
              <mc:Fallback>
                <p:oleObj name="Equation" r:id="rId6" imgW="88707" imgH="164742" progId="Equation.DSMT4">
                  <p:embed/>
                  <p:pic>
                    <p:nvPicPr>
                      <p:cNvPr id="40976" name="对象 1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951538" y="4984750"/>
                        <a:ext cx="93662"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0977" name="对象 20"/>
          <p:cNvGraphicFramePr>
            <a:graphicFrameLocks noChangeAspect="1"/>
          </p:cNvGraphicFramePr>
          <p:nvPr/>
        </p:nvGraphicFramePr>
        <p:xfrm>
          <a:off x="7599364" y="4989513"/>
          <a:ext cx="160337" cy="239712"/>
        </p:xfrm>
        <a:graphic>
          <a:graphicData uri="http://schemas.openxmlformats.org/presentationml/2006/ole">
            <mc:AlternateContent xmlns:mc="http://schemas.openxmlformats.org/markup-compatibility/2006">
              <mc:Choice xmlns:v="urn:schemas-microsoft-com:vml" Requires="v">
                <p:oleObj spid="_x0000_s99396" name="Equation" r:id="rId8" imgW="152334" imgH="228501" progId="Equation.DSMT4">
                  <p:embed/>
                </p:oleObj>
              </mc:Choice>
              <mc:Fallback>
                <p:oleObj name="Equation" r:id="rId8" imgW="152334" imgH="228501" progId="Equation.DSMT4">
                  <p:embed/>
                  <p:pic>
                    <p:nvPicPr>
                      <p:cNvPr id="40977" name="对象 2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599364" y="4989513"/>
                        <a:ext cx="160337" cy="239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0978" name="对象 21"/>
          <p:cNvGraphicFramePr>
            <a:graphicFrameLocks noChangeAspect="1"/>
          </p:cNvGraphicFramePr>
          <p:nvPr/>
        </p:nvGraphicFramePr>
        <p:xfrm>
          <a:off x="8183563" y="5013326"/>
          <a:ext cx="93662" cy="187325"/>
        </p:xfrm>
        <a:graphic>
          <a:graphicData uri="http://schemas.openxmlformats.org/presentationml/2006/ole">
            <mc:AlternateContent xmlns:mc="http://schemas.openxmlformats.org/markup-compatibility/2006">
              <mc:Choice xmlns:v="urn:schemas-microsoft-com:vml" Requires="v">
                <p:oleObj spid="_x0000_s99397" name="Equation" r:id="rId10" imgW="88669" imgH="177338" progId="Equation.DSMT4">
                  <p:embed/>
                </p:oleObj>
              </mc:Choice>
              <mc:Fallback>
                <p:oleObj name="Equation" r:id="rId10" imgW="88669" imgH="177338" progId="Equation.DSMT4">
                  <p:embed/>
                  <p:pic>
                    <p:nvPicPr>
                      <p:cNvPr id="40978" name="对象 2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183563" y="5013326"/>
                        <a:ext cx="93662" cy="187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2" name="图片 1"/>
          <p:cNvPicPr>
            <a:picLocks noChangeAspect="1"/>
          </p:cNvPicPr>
          <p:nvPr/>
        </p:nvPicPr>
        <p:blipFill>
          <a:blip r:embed="rId12"/>
          <a:stretch>
            <a:fillRect/>
          </a:stretch>
        </p:blipFill>
        <p:spPr>
          <a:xfrm>
            <a:off x="5046735" y="3729494"/>
            <a:ext cx="1903267" cy="1047126"/>
          </a:xfrm>
          <a:prstGeom prst="rect">
            <a:avLst/>
          </a:prstGeom>
        </p:spPr>
      </p:pic>
      <p:pic>
        <p:nvPicPr>
          <p:cNvPr id="3" name="图片 2"/>
          <p:cNvPicPr>
            <a:picLocks noChangeAspect="1"/>
          </p:cNvPicPr>
          <p:nvPr/>
        </p:nvPicPr>
        <p:blipFill rotWithShape="1">
          <a:blip r:embed="rId13"/>
          <a:srcRect r="50054"/>
          <a:stretch/>
        </p:blipFill>
        <p:spPr>
          <a:xfrm>
            <a:off x="3455916" y="4778954"/>
            <a:ext cx="851045" cy="507318"/>
          </a:xfrm>
          <a:prstGeom prst="rect">
            <a:avLst/>
          </a:prstGeom>
        </p:spPr>
      </p:pic>
      <p:pic>
        <p:nvPicPr>
          <p:cNvPr id="21" name="图片 20"/>
          <p:cNvPicPr>
            <a:picLocks noChangeAspect="1"/>
          </p:cNvPicPr>
          <p:nvPr/>
        </p:nvPicPr>
        <p:blipFill rotWithShape="1">
          <a:blip r:embed="rId13"/>
          <a:srcRect l="53869"/>
          <a:stretch/>
        </p:blipFill>
        <p:spPr>
          <a:xfrm>
            <a:off x="4427507" y="4797426"/>
            <a:ext cx="786042" cy="507318"/>
          </a:xfrm>
          <a:prstGeom prst="rect">
            <a:avLst/>
          </a:prstGeom>
        </p:spPr>
      </p:pic>
    </p:spTree>
    <p:extLst>
      <p:ext uri="{BB962C8B-B14F-4D97-AF65-F5344CB8AC3E}">
        <p14:creationId xmlns:p14="http://schemas.microsoft.com/office/powerpoint/2010/main" val="1754974625"/>
      </p:ext>
    </p:extLst>
  </p:cSld>
  <p:clrMapOvr>
    <a:masterClrMapping/>
  </p:clrMapOv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4"/>
          <p:cNvSpPr>
            <a:spLocks noChangeArrowheads="1"/>
          </p:cNvSpPr>
          <p:nvPr/>
        </p:nvSpPr>
        <p:spPr bwMode="auto">
          <a:xfrm>
            <a:off x="1524001" y="189384"/>
            <a:ext cx="184731"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eaLnBrk="0" hangingPunct="0">
              <a:defRPr sz="900">
                <a:solidFill>
                  <a:srgbClr val="000000"/>
                </a:solidFill>
                <a:latin typeface="Arial" panose="020B0604020202020204" pitchFamily="34" charset="0"/>
                <a:ea typeface="宋体" panose="02010600030101010101" pitchFamily="2" charset="-122"/>
              </a:defRPr>
            </a:lvl1pPr>
            <a:lvl2pPr marL="742950" indent="-285750" eaLnBrk="0" hangingPunct="0">
              <a:defRPr sz="900">
                <a:solidFill>
                  <a:srgbClr val="000000"/>
                </a:solidFill>
                <a:latin typeface="Arial" panose="020B0604020202020204" pitchFamily="34" charset="0"/>
                <a:ea typeface="宋体" panose="02010600030101010101" pitchFamily="2" charset="-122"/>
              </a:defRPr>
            </a:lvl2pPr>
            <a:lvl3pPr marL="1143000" indent="-228600" eaLnBrk="0" hangingPunct="0">
              <a:defRPr sz="900">
                <a:solidFill>
                  <a:srgbClr val="000000"/>
                </a:solidFill>
                <a:latin typeface="Arial" panose="020B0604020202020204" pitchFamily="34" charset="0"/>
                <a:ea typeface="宋体" panose="02010600030101010101" pitchFamily="2" charset="-122"/>
              </a:defRPr>
            </a:lvl3pPr>
            <a:lvl4pPr marL="1600200" indent="-228600" eaLnBrk="0" hangingPunct="0">
              <a:defRPr sz="900">
                <a:solidFill>
                  <a:srgbClr val="000000"/>
                </a:solidFill>
                <a:latin typeface="Arial" panose="020B0604020202020204" pitchFamily="34" charset="0"/>
                <a:ea typeface="宋体" panose="02010600030101010101" pitchFamily="2" charset="-122"/>
              </a:defRPr>
            </a:lvl4pPr>
            <a:lvl5pPr marL="2057400" indent="-228600" eaLnBrk="0" hangingPunct="0">
              <a:defRPr sz="9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1987" name="Rectangle 5"/>
          <p:cNvSpPr>
            <a:spLocks noChangeArrowheads="1"/>
          </p:cNvSpPr>
          <p:nvPr/>
        </p:nvSpPr>
        <p:spPr bwMode="auto">
          <a:xfrm>
            <a:off x="1524001" y="1684809"/>
            <a:ext cx="184731"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eaLnBrk="0" hangingPunct="0">
              <a:defRPr sz="900">
                <a:solidFill>
                  <a:srgbClr val="000000"/>
                </a:solidFill>
                <a:latin typeface="Arial" panose="020B0604020202020204" pitchFamily="34" charset="0"/>
                <a:ea typeface="宋体" panose="02010600030101010101" pitchFamily="2" charset="-122"/>
              </a:defRPr>
            </a:lvl1pPr>
            <a:lvl2pPr marL="742950" indent="-285750" eaLnBrk="0" hangingPunct="0">
              <a:defRPr sz="900">
                <a:solidFill>
                  <a:srgbClr val="000000"/>
                </a:solidFill>
                <a:latin typeface="Arial" panose="020B0604020202020204" pitchFamily="34" charset="0"/>
                <a:ea typeface="宋体" panose="02010600030101010101" pitchFamily="2" charset="-122"/>
              </a:defRPr>
            </a:lvl2pPr>
            <a:lvl3pPr marL="1143000" indent="-228600" eaLnBrk="0" hangingPunct="0">
              <a:defRPr sz="900">
                <a:solidFill>
                  <a:srgbClr val="000000"/>
                </a:solidFill>
                <a:latin typeface="Arial" panose="020B0604020202020204" pitchFamily="34" charset="0"/>
                <a:ea typeface="宋体" panose="02010600030101010101" pitchFamily="2" charset="-122"/>
              </a:defRPr>
            </a:lvl3pPr>
            <a:lvl4pPr marL="1600200" indent="-228600" eaLnBrk="0" hangingPunct="0">
              <a:defRPr sz="900">
                <a:solidFill>
                  <a:srgbClr val="000000"/>
                </a:solidFill>
                <a:latin typeface="Arial" panose="020B0604020202020204" pitchFamily="34" charset="0"/>
                <a:ea typeface="宋体" panose="02010600030101010101" pitchFamily="2" charset="-122"/>
              </a:defRPr>
            </a:lvl4pPr>
            <a:lvl5pPr marL="2057400" indent="-228600" eaLnBrk="0" hangingPunct="0">
              <a:defRPr sz="9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1988" name="Rectangle 6"/>
          <p:cNvSpPr>
            <a:spLocks noChangeArrowheads="1"/>
          </p:cNvSpPr>
          <p:nvPr/>
        </p:nvSpPr>
        <p:spPr bwMode="auto">
          <a:xfrm>
            <a:off x="1524001" y="2646834"/>
            <a:ext cx="184731"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eaLnBrk="0" hangingPunct="0">
              <a:defRPr sz="900">
                <a:solidFill>
                  <a:srgbClr val="000000"/>
                </a:solidFill>
                <a:latin typeface="Arial" panose="020B0604020202020204" pitchFamily="34" charset="0"/>
                <a:ea typeface="宋体" panose="02010600030101010101" pitchFamily="2" charset="-122"/>
              </a:defRPr>
            </a:lvl1pPr>
            <a:lvl2pPr marL="742950" indent="-285750" eaLnBrk="0" hangingPunct="0">
              <a:defRPr sz="900">
                <a:solidFill>
                  <a:srgbClr val="000000"/>
                </a:solidFill>
                <a:latin typeface="Arial" panose="020B0604020202020204" pitchFamily="34" charset="0"/>
                <a:ea typeface="宋体" panose="02010600030101010101" pitchFamily="2" charset="-122"/>
              </a:defRPr>
            </a:lvl2pPr>
            <a:lvl3pPr marL="1143000" indent="-228600" eaLnBrk="0" hangingPunct="0">
              <a:defRPr sz="900">
                <a:solidFill>
                  <a:srgbClr val="000000"/>
                </a:solidFill>
                <a:latin typeface="Arial" panose="020B0604020202020204" pitchFamily="34" charset="0"/>
                <a:ea typeface="宋体" panose="02010600030101010101" pitchFamily="2" charset="-122"/>
              </a:defRPr>
            </a:lvl3pPr>
            <a:lvl4pPr marL="1600200" indent="-228600" eaLnBrk="0" hangingPunct="0">
              <a:defRPr sz="900">
                <a:solidFill>
                  <a:srgbClr val="000000"/>
                </a:solidFill>
                <a:latin typeface="Arial" panose="020B0604020202020204" pitchFamily="34" charset="0"/>
                <a:ea typeface="宋体" panose="02010600030101010101" pitchFamily="2" charset="-122"/>
              </a:defRPr>
            </a:lvl4pPr>
            <a:lvl5pPr marL="2057400" indent="-228600" eaLnBrk="0" hangingPunct="0">
              <a:defRPr sz="9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1989" name="Rectangle 9"/>
          <p:cNvSpPr>
            <a:spLocks noChangeArrowheads="1"/>
          </p:cNvSpPr>
          <p:nvPr/>
        </p:nvSpPr>
        <p:spPr bwMode="auto">
          <a:xfrm>
            <a:off x="1524001" y="2694459"/>
            <a:ext cx="184731"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eaLnBrk="0" hangingPunct="0">
              <a:defRPr sz="900">
                <a:solidFill>
                  <a:srgbClr val="000000"/>
                </a:solidFill>
                <a:latin typeface="Arial" panose="020B0604020202020204" pitchFamily="34" charset="0"/>
                <a:ea typeface="宋体" panose="02010600030101010101" pitchFamily="2" charset="-122"/>
              </a:defRPr>
            </a:lvl1pPr>
            <a:lvl2pPr marL="742950" indent="-285750" eaLnBrk="0" hangingPunct="0">
              <a:defRPr sz="900">
                <a:solidFill>
                  <a:srgbClr val="000000"/>
                </a:solidFill>
                <a:latin typeface="Arial" panose="020B0604020202020204" pitchFamily="34" charset="0"/>
                <a:ea typeface="宋体" panose="02010600030101010101" pitchFamily="2" charset="-122"/>
              </a:defRPr>
            </a:lvl2pPr>
            <a:lvl3pPr marL="1143000" indent="-228600" eaLnBrk="0" hangingPunct="0">
              <a:defRPr sz="900">
                <a:solidFill>
                  <a:srgbClr val="000000"/>
                </a:solidFill>
                <a:latin typeface="Arial" panose="020B0604020202020204" pitchFamily="34" charset="0"/>
                <a:ea typeface="宋体" panose="02010600030101010101" pitchFamily="2" charset="-122"/>
              </a:defRPr>
            </a:lvl3pPr>
            <a:lvl4pPr marL="1600200" indent="-228600" eaLnBrk="0" hangingPunct="0">
              <a:defRPr sz="900">
                <a:solidFill>
                  <a:srgbClr val="000000"/>
                </a:solidFill>
                <a:latin typeface="Arial" panose="020B0604020202020204" pitchFamily="34" charset="0"/>
                <a:ea typeface="宋体" panose="02010600030101010101" pitchFamily="2" charset="-122"/>
              </a:defRPr>
            </a:lvl4pPr>
            <a:lvl5pPr marL="2057400" indent="-228600" eaLnBrk="0" hangingPunct="0">
              <a:defRPr sz="9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1990" name="标题 3"/>
          <p:cNvSpPr>
            <a:spLocks noGrp="1"/>
          </p:cNvSpPr>
          <p:nvPr>
            <p:ph type="title"/>
          </p:nvPr>
        </p:nvSpPr>
        <p:spPr>
          <a:xfrm>
            <a:off x="1666876" y="153988"/>
            <a:ext cx="8316913" cy="431800"/>
          </a:xfrm>
        </p:spPr>
        <p:txBody>
          <a:bodyPr/>
          <a:lstStyle/>
          <a:p>
            <a:r>
              <a:rPr lang="zh-CN" altLang="en-US" smtClean="0"/>
              <a:t>分析方法与过程</a:t>
            </a:r>
          </a:p>
        </p:txBody>
      </p:sp>
      <p:sp>
        <p:nvSpPr>
          <p:cNvPr id="41991" name="Text Box 6"/>
          <p:cNvSpPr txBox="1">
            <a:spLocks noChangeArrowheads="1"/>
          </p:cNvSpPr>
          <p:nvPr/>
        </p:nvSpPr>
        <p:spPr bwMode="auto">
          <a:xfrm>
            <a:off x="2095501" y="1465263"/>
            <a:ext cx="8429625" cy="3702050"/>
          </a:xfrm>
          <a:prstGeom prst="rect">
            <a:avLst/>
          </a:prstGeom>
          <a:noFill/>
          <a:ln>
            <a:noFill/>
          </a:ln>
          <a:extLst/>
        </p:spPr>
        <p:txBody>
          <a:bodyPr lIns="0" tIns="0" rIns="0" bIns="0">
            <a:spAutoFit/>
          </a:bodyPr>
          <a:lstStyle>
            <a:lvl1pPr marL="457200" indent="-457200" eaLnBrk="0" hangingPunct="0">
              <a:defRPr sz="900">
                <a:solidFill>
                  <a:srgbClr val="000000"/>
                </a:solidFill>
                <a:latin typeface="Arial" charset="0"/>
                <a:ea typeface="宋体" pitchFamily="2" charset="-122"/>
              </a:defRPr>
            </a:lvl1pPr>
            <a:lvl2pPr marL="914400" indent="-457200" eaLnBrk="0" hangingPunct="0">
              <a:defRPr sz="900">
                <a:solidFill>
                  <a:srgbClr val="000000"/>
                </a:solidFill>
                <a:latin typeface="Arial" charset="0"/>
                <a:ea typeface="宋体" pitchFamily="2" charset="-122"/>
              </a:defRPr>
            </a:lvl2pPr>
            <a:lvl3pPr marL="1143000" indent="-228600" eaLnBrk="0" hangingPunct="0">
              <a:defRPr sz="900">
                <a:solidFill>
                  <a:srgbClr val="000000"/>
                </a:solidFill>
                <a:latin typeface="Arial" charset="0"/>
                <a:ea typeface="宋体" pitchFamily="2" charset="-122"/>
              </a:defRPr>
            </a:lvl3pPr>
            <a:lvl4pPr marL="1600200" indent="-228600" eaLnBrk="0" hangingPunct="0">
              <a:defRPr sz="900">
                <a:solidFill>
                  <a:srgbClr val="000000"/>
                </a:solidFill>
                <a:latin typeface="Arial" charset="0"/>
                <a:ea typeface="宋体" pitchFamily="2" charset="-122"/>
              </a:defRPr>
            </a:lvl4pPr>
            <a:lvl5pPr marL="2057400" indent="-228600" eaLnBrk="0" hangingPunct="0">
              <a:defRPr sz="900">
                <a:solidFill>
                  <a:srgbClr val="000000"/>
                </a:solidFill>
                <a:latin typeface="Arial" charset="0"/>
                <a:ea typeface="宋体" pitchFamily="2" charset="-122"/>
              </a:defRPr>
            </a:lvl5pPr>
            <a:lvl6pPr marL="2514600" indent="-228600" eaLnBrk="0" fontAlgn="base" hangingPunct="0">
              <a:spcBef>
                <a:spcPct val="0"/>
              </a:spcBef>
              <a:spcAft>
                <a:spcPct val="0"/>
              </a:spcAft>
              <a:defRPr sz="900">
                <a:solidFill>
                  <a:srgbClr val="000000"/>
                </a:solidFill>
                <a:latin typeface="Arial" charset="0"/>
                <a:ea typeface="宋体" pitchFamily="2" charset="-122"/>
              </a:defRPr>
            </a:lvl6pPr>
            <a:lvl7pPr marL="2971800" indent="-228600" eaLnBrk="0" fontAlgn="base" hangingPunct="0">
              <a:spcBef>
                <a:spcPct val="0"/>
              </a:spcBef>
              <a:spcAft>
                <a:spcPct val="0"/>
              </a:spcAft>
              <a:defRPr sz="900">
                <a:solidFill>
                  <a:srgbClr val="000000"/>
                </a:solidFill>
                <a:latin typeface="Arial" charset="0"/>
                <a:ea typeface="宋体" pitchFamily="2" charset="-122"/>
              </a:defRPr>
            </a:lvl7pPr>
            <a:lvl8pPr marL="3429000" indent="-228600" eaLnBrk="0" fontAlgn="base" hangingPunct="0">
              <a:spcBef>
                <a:spcPct val="0"/>
              </a:spcBef>
              <a:spcAft>
                <a:spcPct val="0"/>
              </a:spcAft>
              <a:defRPr sz="900">
                <a:solidFill>
                  <a:srgbClr val="000000"/>
                </a:solidFill>
                <a:latin typeface="Arial" charset="0"/>
                <a:ea typeface="宋体" pitchFamily="2" charset="-122"/>
              </a:defRPr>
            </a:lvl8pPr>
            <a:lvl9pPr marL="3886200" indent="-228600" eaLnBrk="0" fontAlgn="base" hangingPunct="0">
              <a:spcBef>
                <a:spcPct val="0"/>
              </a:spcBef>
              <a:spcAft>
                <a:spcPct val="0"/>
              </a:spcAft>
              <a:defRPr sz="900">
                <a:solidFill>
                  <a:srgbClr val="000000"/>
                </a:solidFill>
                <a:latin typeface="Arial" charset="0"/>
                <a:ea typeface="宋体" pitchFamily="2" charset="-122"/>
              </a:defRPr>
            </a:lvl9pPr>
          </a:lstStyle>
          <a:p>
            <a:pPr>
              <a:lnSpc>
                <a:spcPct val="150000"/>
              </a:lnSpc>
              <a:spcBef>
                <a:spcPct val="20000"/>
              </a:spcBef>
              <a:buClr>
                <a:schemeClr val="hlink"/>
              </a:buClr>
              <a:buFont typeface="Calibri" pitchFamily="34" charset="0"/>
              <a:buAutoNum type="arabicPeriod" startAt="3"/>
              <a:defRPr/>
            </a:pPr>
            <a:r>
              <a:rPr lang="zh-CN" altLang="en-US" sz="2000" dirty="0">
                <a:solidFill>
                  <a:schemeClr val="tx1"/>
                </a:solidFill>
                <a:latin typeface="微软雅黑" pitchFamily="34" charset="-122"/>
                <a:ea typeface="微软雅黑" pitchFamily="34" charset="-122"/>
              </a:rPr>
              <a:t>数据变换</a:t>
            </a:r>
            <a:endParaRPr lang="en-US" altLang="zh-CN" sz="2000" dirty="0">
              <a:solidFill>
                <a:schemeClr val="tx1"/>
              </a:solidFill>
              <a:latin typeface="微软雅黑" pitchFamily="34" charset="-122"/>
              <a:ea typeface="微软雅黑" pitchFamily="34" charset="-122"/>
            </a:endParaRPr>
          </a:p>
          <a:p>
            <a:pPr lvl="1">
              <a:lnSpc>
                <a:spcPct val="150000"/>
              </a:lnSpc>
              <a:spcBef>
                <a:spcPct val="20000"/>
              </a:spcBef>
              <a:buClr>
                <a:schemeClr val="hlink"/>
              </a:buClr>
              <a:buFont typeface="Calibri" pitchFamily="34" charset="0"/>
              <a:buAutoNum type="alphaLcParenR"/>
              <a:defRPr/>
            </a:pPr>
            <a:r>
              <a:rPr lang="zh-CN" altLang="en-US" sz="1800" b="1" dirty="0">
                <a:solidFill>
                  <a:srgbClr val="FF0000"/>
                </a:solidFill>
                <a:latin typeface="微软雅黑" pitchFamily="34" charset="-122"/>
                <a:ea typeface="微软雅黑" pitchFamily="34" charset="-122"/>
              </a:rPr>
              <a:t>电量趋势下降指标</a:t>
            </a:r>
            <a:endParaRPr lang="en-US" altLang="zh-CN" sz="1800" b="1" dirty="0">
              <a:solidFill>
                <a:srgbClr val="FF0000"/>
              </a:solidFill>
              <a:latin typeface="微软雅黑" pitchFamily="34" charset="-122"/>
              <a:ea typeface="微软雅黑" pitchFamily="34" charset="-122"/>
            </a:endParaRPr>
          </a:p>
          <a:p>
            <a:pPr marL="457200" lvl="1" indent="0">
              <a:lnSpc>
                <a:spcPct val="150000"/>
              </a:lnSpc>
              <a:spcBef>
                <a:spcPct val="20000"/>
              </a:spcBef>
              <a:buClr>
                <a:schemeClr val="hlink"/>
              </a:buClr>
              <a:defRPr/>
            </a:pPr>
            <a:r>
              <a:rPr lang="en-US" altLang="zh-CN" sz="1800" dirty="0">
                <a:solidFill>
                  <a:schemeClr val="tx1"/>
                </a:solidFill>
                <a:latin typeface="华文楷体" pitchFamily="2" charset="-122"/>
                <a:ea typeface="华文楷体" pitchFamily="2" charset="-122"/>
              </a:rPr>
              <a:t>        </a:t>
            </a:r>
            <a:r>
              <a:rPr lang="zh-CN" altLang="zh-CN" sz="1800" dirty="0">
                <a:solidFill>
                  <a:schemeClr val="tx1"/>
                </a:solidFill>
                <a:latin typeface="华文楷体" pitchFamily="2" charset="-122"/>
                <a:ea typeface="华文楷体" pitchFamily="2" charset="-122"/>
              </a:rPr>
              <a:t>若电量趋势为不断下降的，则认为具有一定的窃电嫌疑，故计算这</a:t>
            </a:r>
            <a:r>
              <a:rPr lang="en-US" altLang="zh-CN" sz="1800" dirty="0">
                <a:solidFill>
                  <a:schemeClr val="tx1"/>
                </a:solidFill>
                <a:latin typeface="华文楷体" pitchFamily="2" charset="-122"/>
                <a:ea typeface="华文楷体" pitchFamily="2" charset="-122"/>
              </a:rPr>
              <a:t>11</a:t>
            </a:r>
            <a:r>
              <a:rPr lang="zh-CN" altLang="zh-CN" sz="1800" dirty="0">
                <a:solidFill>
                  <a:schemeClr val="tx1"/>
                </a:solidFill>
                <a:latin typeface="华文楷体" pitchFamily="2" charset="-122"/>
                <a:ea typeface="华文楷体" pitchFamily="2" charset="-122"/>
              </a:rPr>
              <a:t>天内，当天比前一天用电量趋势为递减的天数，即设有</a:t>
            </a:r>
            <a:endParaRPr lang="en-US" altLang="zh-CN" sz="1800" dirty="0">
              <a:solidFill>
                <a:schemeClr val="tx1"/>
              </a:solidFill>
              <a:latin typeface="华文楷体" pitchFamily="2" charset="-122"/>
              <a:ea typeface="华文楷体" pitchFamily="2" charset="-122"/>
            </a:endParaRPr>
          </a:p>
          <a:p>
            <a:pPr marL="457200" lvl="1" indent="0">
              <a:lnSpc>
                <a:spcPct val="150000"/>
              </a:lnSpc>
              <a:spcBef>
                <a:spcPct val="20000"/>
              </a:spcBef>
              <a:buClr>
                <a:schemeClr val="hlink"/>
              </a:buClr>
              <a:defRPr/>
            </a:pPr>
            <a:endParaRPr lang="en-US" altLang="zh-CN" sz="1800" dirty="0">
              <a:solidFill>
                <a:schemeClr val="tx1"/>
              </a:solidFill>
              <a:latin typeface="华文楷体" pitchFamily="2" charset="-122"/>
              <a:ea typeface="华文楷体" pitchFamily="2" charset="-122"/>
            </a:endParaRPr>
          </a:p>
          <a:p>
            <a:pPr marL="457200" lvl="1" indent="0">
              <a:lnSpc>
                <a:spcPct val="150000"/>
              </a:lnSpc>
              <a:spcBef>
                <a:spcPct val="20000"/>
              </a:spcBef>
              <a:buClr>
                <a:schemeClr val="hlink"/>
              </a:buClr>
              <a:defRPr/>
            </a:pPr>
            <a:endParaRPr lang="en-US" altLang="zh-CN" sz="1800" dirty="0">
              <a:solidFill>
                <a:schemeClr val="tx1"/>
              </a:solidFill>
              <a:latin typeface="华文楷体" pitchFamily="2" charset="-122"/>
              <a:ea typeface="华文楷体" pitchFamily="2" charset="-122"/>
            </a:endParaRPr>
          </a:p>
          <a:p>
            <a:pPr marL="457200" lvl="1" indent="0">
              <a:lnSpc>
                <a:spcPct val="150000"/>
              </a:lnSpc>
              <a:spcBef>
                <a:spcPct val="20000"/>
              </a:spcBef>
              <a:buClr>
                <a:schemeClr val="hlink"/>
              </a:buClr>
              <a:defRPr/>
            </a:pPr>
            <a:r>
              <a:rPr lang="en-US" altLang="zh-CN" sz="1800" dirty="0">
                <a:solidFill>
                  <a:schemeClr val="tx1"/>
                </a:solidFill>
                <a:latin typeface="华文楷体" pitchFamily="2" charset="-122"/>
                <a:ea typeface="华文楷体" pitchFamily="2" charset="-122"/>
              </a:rPr>
              <a:t>         </a:t>
            </a:r>
            <a:r>
              <a:rPr lang="zh-CN" altLang="zh-CN" sz="1800" dirty="0">
                <a:solidFill>
                  <a:schemeClr val="tx1"/>
                </a:solidFill>
                <a:latin typeface="华文楷体" pitchFamily="2" charset="-122"/>
                <a:ea typeface="华文楷体" pitchFamily="2" charset="-122"/>
              </a:rPr>
              <a:t>则这</a:t>
            </a:r>
            <a:r>
              <a:rPr lang="en-US" altLang="zh-CN" sz="1800" dirty="0">
                <a:solidFill>
                  <a:schemeClr val="tx1"/>
                </a:solidFill>
                <a:latin typeface="华文楷体" pitchFamily="2" charset="-122"/>
                <a:ea typeface="华文楷体" pitchFamily="2" charset="-122"/>
              </a:rPr>
              <a:t>11</a:t>
            </a:r>
            <a:r>
              <a:rPr lang="zh-CN" altLang="zh-CN" sz="1800" dirty="0">
                <a:solidFill>
                  <a:schemeClr val="tx1"/>
                </a:solidFill>
                <a:latin typeface="华文楷体" pitchFamily="2" charset="-122"/>
                <a:ea typeface="华文楷体" pitchFamily="2" charset="-122"/>
              </a:rPr>
              <a:t>天内的电量趋势下降指标为</a:t>
            </a:r>
          </a:p>
          <a:p>
            <a:pPr marL="457200" lvl="1" indent="0">
              <a:lnSpc>
                <a:spcPct val="150000"/>
              </a:lnSpc>
              <a:spcBef>
                <a:spcPct val="20000"/>
              </a:spcBef>
              <a:buClr>
                <a:schemeClr val="hlink"/>
              </a:buClr>
              <a:defRPr/>
            </a:pPr>
            <a:endParaRPr lang="zh-CN" altLang="en-US" sz="1800" dirty="0">
              <a:solidFill>
                <a:schemeClr val="tx1"/>
              </a:solidFill>
              <a:latin typeface="华文楷体" pitchFamily="2" charset="-122"/>
              <a:ea typeface="华文楷体" pitchFamily="2" charset="-122"/>
            </a:endParaRPr>
          </a:p>
        </p:txBody>
      </p:sp>
      <p:sp>
        <p:nvSpPr>
          <p:cNvPr id="41992" name="Text Box 6"/>
          <p:cNvSpPr txBox="1">
            <a:spLocks noChangeArrowheads="1"/>
          </p:cNvSpPr>
          <p:nvPr/>
        </p:nvSpPr>
        <p:spPr bwMode="auto">
          <a:xfrm>
            <a:off x="1809751" y="857250"/>
            <a:ext cx="8429625"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0" tIns="0" rIns="0" bIns="0">
            <a:spAutoFit/>
          </a:bodyPr>
          <a:lstStyle>
            <a:lvl1pPr marL="457200" indent="-457200" eaLnBrk="0" hangingPunct="0">
              <a:defRPr sz="900">
                <a:solidFill>
                  <a:srgbClr val="000000"/>
                </a:solidFill>
                <a:latin typeface="Arial" panose="020B0604020202020204" pitchFamily="34" charset="0"/>
                <a:ea typeface="宋体" panose="02010600030101010101" pitchFamily="2" charset="-122"/>
              </a:defRPr>
            </a:lvl1pPr>
            <a:lvl2pPr marL="742950" indent="-285750" eaLnBrk="0" hangingPunct="0">
              <a:defRPr sz="900">
                <a:solidFill>
                  <a:srgbClr val="000000"/>
                </a:solidFill>
                <a:latin typeface="Arial" panose="020B0604020202020204" pitchFamily="34" charset="0"/>
                <a:ea typeface="宋体" panose="02010600030101010101" pitchFamily="2" charset="-122"/>
              </a:defRPr>
            </a:lvl2pPr>
            <a:lvl3pPr marL="1143000" indent="-228600" eaLnBrk="0" hangingPunct="0">
              <a:defRPr sz="900">
                <a:solidFill>
                  <a:srgbClr val="000000"/>
                </a:solidFill>
                <a:latin typeface="Arial" panose="020B0604020202020204" pitchFamily="34" charset="0"/>
                <a:ea typeface="宋体" panose="02010600030101010101" pitchFamily="2" charset="-122"/>
              </a:defRPr>
            </a:lvl3pPr>
            <a:lvl4pPr marL="1600200" indent="-228600" eaLnBrk="0" hangingPunct="0">
              <a:defRPr sz="900">
                <a:solidFill>
                  <a:srgbClr val="000000"/>
                </a:solidFill>
                <a:latin typeface="Arial" panose="020B0604020202020204" pitchFamily="34" charset="0"/>
                <a:ea typeface="宋体" panose="02010600030101010101" pitchFamily="2" charset="-122"/>
              </a:defRPr>
            </a:lvl4pPr>
            <a:lvl5pPr marL="2057400" indent="-228600" eaLnBrk="0" hangingPunct="0">
              <a:defRPr sz="9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9pPr>
          </a:lstStyle>
          <a:p>
            <a:pPr>
              <a:lnSpc>
                <a:spcPct val="150000"/>
              </a:lnSpc>
              <a:spcBef>
                <a:spcPct val="20000"/>
              </a:spcBef>
              <a:buClr>
                <a:schemeClr val="hlink"/>
              </a:buClr>
            </a:pPr>
            <a:r>
              <a:rPr lang="zh-CN" altLang="en-US" sz="2200">
                <a:solidFill>
                  <a:schemeClr val="tx1"/>
                </a:solidFill>
                <a:latin typeface="微软雅黑" panose="020B0503020204020204" pitchFamily="34" charset="-122"/>
                <a:ea typeface="微软雅黑" panose="020B0503020204020204" pitchFamily="34" charset="-122"/>
              </a:rPr>
              <a:t>第</a:t>
            </a:r>
            <a:r>
              <a:rPr lang="en-US" altLang="zh-CN" sz="2200">
                <a:solidFill>
                  <a:schemeClr val="tx1"/>
                </a:solidFill>
                <a:latin typeface="微软雅黑" panose="020B0503020204020204" pitchFamily="34" charset="-122"/>
                <a:ea typeface="微软雅黑" panose="020B0503020204020204" pitchFamily="34" charset="-122"/>
              </a:rPr>
              <a:t>3</a:t>
            </a:r>
            <a:r>
              <a:rPr lang="zh-CN" altLang="en-US" sz="2200">
                <a:solidFill>
                  <a:schemeClr val="tx1"/>
                </a:solidFill>
                <a:latin typeface="微软雅黑" panose="020B0503020204020204" pitchFamily="34" charset="-122"/>
                <a:ea typeface="微软雅黑" panose="020B0503020204020204" pitchFamily="34" charset="-122"/>
              </a:rPr>
              <a:t>步：数据预处理</a:t>
            </a:r>
          </a:p>
        </p:txBody>
      </p:sp>
      <p:sp>
        <p:nvSpPr>
          <p:cNvPr id="153602" name="Rectangle 2"/>
          <p:cNvSpPr>
            <a:spLocks noChangeArrowheads="1"/>
          </p:cNvSpPr>
          <p:nvPr/>
        </p:nvSpPr>
        <p:spPr bwMode="auto">
          <a:xfrm>
            <a:off x="1524001" y="-184666"/>
            <a:ext cx="184731" cy="369332"/>
          </a:xfrm>
          <a:prstGeom prst="rect">
            <a:avLst/>
          </a:prstGeom>
          <a:noFill/>
          <a:ln w="9525">
            <a:noFill/>
            <a:miter lim="800000"/>
            <a:headEnd/>
            <a:tailEnd/>
          </a:ln>
          <a:effectLst>
            <a:prstShdw prst="shdw17" dist="17961" dir="2700000">
              <a:schemeClr val="accent1">
                <a:gamma/>
                <a:shade val="60000"/>
                <a:invGamma/>
              </a:schemeClr>
            </a:prstShdw>
          </a:effectLst>
        </p:spPr>
        <p:txBody>
          <a:bodyPr wrap="none" anchor="ctr">
            <a:spAutoFit/>
          </a:bodyPr>
          <a:lstStyle/>
          <a:p>
            <a:pPr>
              <a:defRPr/>
            </a:pPr>
            <a:endParaRPr lang="zh-CN" altLang="en-US">
              <a:latin typeface="Arial" charset="0"/>
            </a:endParaRPr>
          </a:p>
        </p:txBody>
      </p:sp>
      <p:sp>
        <p:nvSpPr>
          <p:cNvPr id="159746" name="Rectangle 2"/>
          <p:cNvSpPr>
            <a:spLocks noChangeArrowheads="1"/>
          </p:cNvSpPr>
          <p:nvPr/>
        </p:nvSpPr>
        <p:spPr bwMode="auto">
          <a:xfrm>
            <a:off x="1524001" y="-184666"/>
            <a:ext cx="184731" cy="369332"/>
          </a:xfrm>
          <a:prstGeom prst="rect">
            <a:avLst/>
          </a:prstGeom>
          <a:noFill/>
          <a:ln w="9525">
            <a:noFill/>
            <a:miter lim="800000"/>
            <a:headEnd/>
            <a:tailEnd/>
          </a:ln>
          <a:effectLst>
            <a:prstShdw prst="shdw17" dist="17961" dir="2700000">
              <a:schemeClr val="accent1">
                <a:gamma/>
                <a:shade val="60000"/>
                <a:invGamma/>
              </a:schemeClr>
            </a:prstShdw>
          </a:effectLst>
        </p:spPr>
        <p:txBody>
          <a:bodyPr wrap="none" anchor="ctr">
            <a:spAutoFit/>
          </a:bodyPr>
          <a:lstStyle/>
          <a:p>
            <a:pPr>
              <a:defRPr/>
            </a:pPr>
            <a:endParaRPr lang="zh-CN" altLang="en-US">
              <a:latin typeface="Arial" charset="0"/>
            </a:endParaRPr>
          </a:p>
        </p:txBody>
      </p:sp>
      <p:sp>
        <p:nvSpPr>
          <p:cNvPr id="3" name="Rectangle 13"/>
          <p:cNvSpPr>
            <a:spLocks noChangeArrowheads="1"/>
          </p:cNvSpPr>
          <p:nvPr/>
        </p:nvSpPr>
        <p:spPr bwMode="auto">
          <a:xfrm>
            <a:off x="1524001" y="-184666"/>
            <a:ext cx="184731" cy="369332"/>
          </a:xfrm>
          <a:prstGeom prst="rect">
            <a:avLst/>
          </a:prstGeom>
          <a:noFill/>
          <a:ln>
            <a:noFill/>
          </a:ln>
          <a:effectLst>
            <a:prstShdw prst="shdw17" dist="17961" dir="2700000">
              <a:schemeClr val="accent1">
                <a:gamma/>
                <a:shade val="60000"/>
                <a:invGamma/>
              </a:schemeClr>
            </a:prstShdw>
          </a:effectLst>
          <a:extLst/>
        </p:spPr>
        <p:txBody>
          <a:bodyPr wrap="none" anchor="ctr">
            <a:spAutoFit/>
          </a:bodyPr>
          <a:lstStyle/>
          <a:p>
            <a:pPr>
              <a:defRPr/>
            </a:pPr>
            <a:endParaRPr lang="zh-CN" altLang="en-US">
              <a:latin typeface="Arial" charset="0"/>
            </a:endParaRPr>
          </a:p>
        </p:txBody>
      </p:sp>
      <p:graphicFrame>
        <p:nvGraphicFramePr>
          <p:cNvPr id="41996" name="对象 3"/>
          <p:cNvGraphicFramePr>
            <a:graphicFrameLocks noChangeAspect="1"/>
          </p:cNvGraphicFramePr>
          <p:nvPr/>
        </p:nvGraphicFramePr>
        <p:xfrm>
          <a:off x="5808663" y="3573464"/>
          <a:ext cx="1217612" cy="517525"/>
        </p:xfrm>
        <a:graphic>
          <a:graphicData uri="http://schemas.openxmlformats.org/presentationml/2006/ole">
            <mc:AlternateContent xmlns:mc="http://schemas.openxmlformats.org/markup-compatibility/2006">
              <mc:Choice xmlns:v="urn:schemas-microsoft-com:vml" Requires="v">
                <p:oleObj spid="_x0000_s100386" name="Equation" r:id="rId4" imgW="1143000" imgH="482600" progId="Equation.DSMT4">
                  <p:embed/>
                </p:oleObj>
              </mc:Choice>
              <mc:Fallback>
                <p:oleObj name="Equation" r:id="rId4" imgW="1143000" imgH="482600" progId="Equation.DSMT4">
                  <p:embed/>
                  <p:pic>
                    <p:nvPicPr>
                      <p:cNvPr id="41996" name="对象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08663" y="3573464"/>
                        <a:ext cx="1217612"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 name="Rectangle 15"/>
          <p:cNvSpPr>
            <a:spLocks noChangeArrowheads="1"/>
          </p:cNvSpPr>
          <p:nvPr/>
        </p:nvSpPr>
        <p:spPr bwMode="auto">
          <a:xfrm>
            <a:off x="1524001" y="-184666"/>
            <a:ext cx="184731" cy="369332"/>
          </a:xfrm>
          <a:prstGeom prst="rect">
            <a:avLst/>
          </a:prstGeom>
          <a:noFill/>
          <a:ln>
            <a:noFill/>
          </a:ln>
          <a:effectLst>
            <a:prstShdw prst="shdw17" dist="17961" dir="2700000">
              <a:schemeClr val="accent1">
                <a:gamma/>
                <a:shade val="60000"/>
                <a:invGamma/>
              </a:schemeClr>
            </a:prstShdw>
          </a:effectLst>
          <a:extLst/>
        </p:spPr>
        <p:txBody>
          <a:bodyPr wrap="none" anchor="ctr">
            <a:spAutoFit/>
          </a:bodyPr>
          <a:lstStyle/>
          <a:p>
            <a:pPr>
              <a:defRPr/>
            </a:pPr>
            <a:endParaRPr lang="zh-CN" altLang="en-US">
              <a:latin typeface="Arial" charset="0"/>
            </a:endParaRPr>
          </a:p>
        </p:txBody>
      </p:sp>
      <p:graphicFrame>
        <p:nvGraphicFramePr>
          <p:cNvPr id="41998" name="对象 7"/>
          <p:cNvGraphicFramePr>
            <a:graphicFrameLocks noChangeAspect="1"/>
          </p:cNvGraphicFramePr>
          <p:nvPr/>
        </p:nvGraphicFramePr>
        <p:xfrm>
          <a:off x="6096001" y="4757739"/>
          <a:ext cx="847725" cy="428625"/>
        </p:xfrm>
        <a:graphic>
          <a:graphicData uri="http://schemas.openxmlformats.org/presentationml/2006/ole">
            <mc:AlternateContent xmlns:mc="http://schemas.openxmlformats.org/markup-compatibility/2006">
              <mc:Choice xmlns:v="urn:schemas-microsoft-com:vml" Requires="v">
                <p:oleObj spid="_x0000_s100387" name="Equation" r:id="rId6" imgW="850531" imgH="431613" progId="Equation.DSMT4">
                  <p:embed/>
                </p:oleObj>
              </mc:Choice>
              <mc:Fallback>
                <p:oleObj name="Equation" r:id="rId6" imgW="850531" imgH="431613" progId="Equation.DSMT4">
                  <p:embed/>
                  <p:pic>
                    <p:nvPicPr>
                      <p:cNvPr id="41998" name="对象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96001" y="4757739"/>
                        <a:ext cx="847725"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414059395"/>
      </p:ext>
    </p:extLst>
  </p:cSld>
  <p:clrMapOvr>
    <a:masterClrMapping/>
  </p:clrMapOv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4"/>
          <p:cNvSpPr>
            <a:spLocks noChangeArrowheads="1"/>
          </p:cNvSpPr>
          <p:nvPr/>
        </p:nvSpPr>
        <p:spPr bwMode="auto">
          <a:xfrm>
            <a:off x="1524001" y="189384"/>
            <a:ext cx="184731"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eaLnBrk="0" hangingPunct="0">
              <a:defRPr sz="900">
                <a:solidFill>
                  <a:srgbClr val="000000"/>
                </a:solidFill>
                <a:latin typeface="Arial" panose="020B0604020202020204" pitchFamily="34" charset="0"/>
                <a:ea typeface="宋体" panose="02010600030101010101" pitchFamily="2" charset="-122"/>
              </a:defRPr>
            </a:lvl1pPr>
            <a:lvl2pPr marL="742950" indent="-285750" eaLnBrk="0" hangingPunct="0">
              <a:defRPr sz="900">
                <a:solidFill>
                  <a:srgbClr val="000000"/>
                </a:solidFill>
                <a:latin typeface="Arial" panose="020B0604020202020204" pitchFamily="34" charset="0"/>
                <a:ea typeface="宋体" panose="02010600030101010101" pitchFamily="2" charset="-122"/>
              </a:defRPr>
            </a:lvl2pPr>
            <a:lvl3pPr marL="1143000" indent="-228600" eaLnBrk="0" hangingPunct="0">
              <a:defRPr sz="900">
                <a:solidFill>
                  <a:srgbClr val="000000"/>
                </a:solidFill>
                <a:latin typeface="Arial" panose="020B0604020202020204" pitchFamily="34" charset="0"/>
                <a:ea typeface="宋体" panose="02010600030101010101" pitchFamily="2" charset="-122"/>
              </a:defRPr>
            </a:lvl3pPr>
            <a:lvl4pPr marL="1600200" indent="-228600" eaLnBrk="0" hangingPunct="0">
              <a:defRPr sz="900">
                <a:solidFill>
                  <a:srgbClr val="000000"/>
                </a:solidFill>
                <a:latin typeface="Arial" panose="020B0604020202020204" pitchFamily="34" charset="0"/>
                <a:ea typeface="宋体" panose="02010600030101010101" pitchFamily="2" charset="-122"/>
              </a:defRPr>
            </a:lvl4pPr>
            <a:lvl5pPr marL="2057400" indent="-228600" eaLnBrk="0" hangingPunct="0">
              <a:defRPr sz="9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3011" name="Rectangle 5"/>
          <p:cNvSpPr>
            <a:spLocks noChangeArrowheads="1"/>
          </p:cNvSpPr>
          <p:nvPr/>
        </p:nvSpPr>
        <p:spPr bwMode="auto">
          <a:xfrm>
            <a:off x="1524001" y="1684809"/>
            <a:ext cx="184731"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eaLnBrk="0" hangingPunct="0">
              <a:defRPr sz="900">
                <a:solidFill>
                  <a:srgbClr val="000000"/>
                </a:solidFill>
                <a:latin typeface="Arial" panose="020B0604020202020204" pitchFamily="34" charset="0"/>
                <a:ea typeface="宋体" panose="02010600030101010101" pitchFamily="2" charset="-122"/>
              </a:defRPr>
            </a:lvl1pPr>
            <a:lvl2pPr marL="742950" indent="-285750" eaLnBrk="0" hangingPunct="0">
              <a:defRPr sz="900">
                <a:solidFill>
                  <a:srgbClr val="000000"/>
                </a:solidFill>
                <a:latin typeface="Arial" panose="020B0604020202020204" pitchFamily="34" charset="0"/>
                <a:ea typeface="宋体" panose="02010600030101010101" pitchFamily="2" charset="-122"/>
              </a:defRPr>
            </a:lvl2pPr>
            <a:lvl3pPr marL="1143000" indent="-228600" eaLnBrk="0" hangingPunct="0">
              <a:defRPr sz="900">
                <a:solidFill>
                  <a:srgbClr val="000000"/>
                </a:solidFill>
                <a:latin typeface="Arial" panose="020B0604020202020204" pitchFamily="34" charset="0"/>
                <a:ea typeface="宋体" panose="02010600030101010101" pitchFamily="2" charset="-122"/>
              </a:defRPr>
            </a:lvl3pPr>
            <a:lvl4pPr marL="1600200" indent="-228600" eaLnBrk="0" hangingPunct="0">
              <a:defRPr sz="900">
                <a:solidFill>
                  <a:srgbClr val="000000"/>
                </a:solidFill>
                <a:latin typeface="Arial" panose="020B0604020202020204" pitchFamily="34" charset="0"/>
                <a:ea typeface="宋体" panose="02010600030101010101" pitchFamily="2" charset="-122"/>
              </a:defRPr>
            </a:lvl4pPr>
            <a:lvl5pPr marL="2057400" indent="-228600" eaLnBrk="0" hangingPunct="0">
              <a:defRPr sz="9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3012" name="Rectangle 6"/>
          <p:cNvSpPr>
            <a:spLocks noChangeArrowheads="1"/>
          </p:cNvSpPr>
          <p:nvPr/>
        </p:nvSpPr>
        <p:spPr bwMode="auto">
          <a:xfrm>
            <a:off x="1524001" y="2646834"/>
            <a:ext cx="184731"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eaLnBrk="0" hangingPunct="0">
              <a:defRPr sz="900">
                <a:solidFill>
                  <a:srgbClr val="000000"/>
                </a:solidFill>
                <a:latin typeface="Arial" panose="020B0604020202020204" pitchFamily="34" charset="0"/>
                <a:ea typeface="宋体" panose="02010600030101010101" pitchFamily="2" charset="-122"/>
              </a:defRPr>
            </a:lvl1pPr>
            <a:lvl2pPr marL="742950" indent="-285750" eaLnBrk="0" hangingPunct="0">
              <a:defRPr sz="900">
                <a:solidFill>
                  <a:srgbClr val="000000"/>
                </a:solidFill>
                <a:latin typeface="Arial" panose="020B0604020202020204" pitchFamily="34" charset="0"/>
                <a:ea typeface="宋体" panose="02010600030101010101" pitchFamily="2" charset="-122"/>
              </a:defRPr>
            </a:lvl2pPr>
            <a:lvl3pPr marL="1143000" indent="-228600" eaLnBrk="0" hangingPunct="0">
              <a:defRPr sz="900">
                <a:solidFill>
                  <a:srgbClr val="000000"/>
                </a:solidFill>
                <a:latin typeface="Arial" panose="020B0604020202020204" pitchFamily="34" charset="0"/>
                <a:ea typeface="宋体" panose="02010600030101010101" pitchFamily="2" charset="-122"/>
              </a:defRPr>
            </a:lvl3pPr>
            <a:lvl4pPr marL="1600200" indent="-228600" eaLnBrk="0" hangingPunct="0">
              <a:defRPr sz="900">
                <a:solidFill>
                  <a:srgbClr val="000000"/>
                </a:solidFill>
                <a:latin typeface="Arial" panose="020B0604020202020204" pitchFamily="34" charset="0"/>
                <a:ea typeface="宋体" panose="02010600030101010101" pitchFamily="2" charset="-122"/>
              </a:defRPr>
            </a:lvl4pPr>
            <a:lvl5pPr marL="2057400" indent="-228600" eaLnBrk="0" hangingPunct="0">
              <a:defRPr sz="9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3013" name="Rectangle 9"/>
          <p:cNvSpPr>
            <a:spLocks noChangeArrowheads="1"/>
          </p:cNvSpPr>
          <p:nvPr/>
        </p:nvSpPr>
        <p:spPr bwMode="auto">
          <a:xfrm>
            <a:off x="1524001" y="2694459"/>
            <a:ext cx="184731"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eaLnBrk="0" hangingPunct="0">
              <a:defRPr sz="900">
                <a:solidFill>
                  <a:srgbClr val="000000"/>
                </a:solidFill>
                <a:latin typeface="Arial" panose="020B0604020202020204" pitchFamily="34" charset="0"/>
                <a:ea typeface="宋体" panose="02010600030101010101" pitchFamily="2" charset="-122"/>
              </a:defRPr>
            </a:lvl1pPr>
            <a:lvl2pPr marL="742950" indent="-285750" eaLnBrk="0" hangingPunct="0">
              <a:defRPr sz="900">
                <a:solidFill>
                  <a:srgbClr val="000000"/>
                </a:solidFill>
                <a:latin typeface="Arial" panose="020B0604020202020204" pitchFamily="34" charset="0"/>
                <a:ea typeface="宋体" panose="02010600030101010101" pitchFamily="2" charset="-122"/>
              </a:defRPr>
            </a:lvl2pPr>
            <a:lvl3pPr marL="1143000" indent="-228600" eaLnBrk="0" hangingPunct="0">
              <a:defRPr sz="900">
                <a:solidFill>
                  <a:srgbClr val="000000"/>
                </a:solidFill>
                <a:latin typeface="Arial" panose="020B0604020202020204" pitchFamily="34" charset="0"/>
                <a:ea typeface="宋体" panose="02010600030101010101" pitchFamily="2" charset="-122"/>
              </a:defRPr>
            </a:lvl3pPr>
            <a:lvl4pPr marL="1600200" indent="-228600" eaLnBrk="0" hangingPunct="0">
              <a:defRPr sz="900">
                <a:solidFill>
                  <a:srgbClr val="000000"/>
                </a:solidFill>
                <a:latin typeface="Arial" panose="020B0604020202020204" pitchFamily="34" charset="0"/>
                <a:ea typeface="宋体" panose="02010600030101010101" pitchFamily="2" charset="-122"/>
              </a:defRPr>
            </a:lvl4pPr>
            <a:lvl5pPr marL="2057400" indent="-228600" eaLnBrk="0" hangingPunct="0">
              <a:defRPr sz="9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3014" name="标题 3"/>
          <p:cNvSpPr>
            <a:spLocks noGrp="1"/>
          </p:cNvSpPr>
          <p:nvPr>
            <p:ph type="title"/>
          </p:nvPr>
        </p:nvSpPr>
        <p:spPr>
          <a:xfrm>
            <a:off x="1666876" y="153988"/>
            <a:ext cx="8316913" cy="431800"/>
          </a:xfrm>
        </p:spPr>
        <p:txBody>
          <a:bodyPr/>
          <a:lstStyle/>
          <a:p>
            <a:r>
              <a:rPr lang="zh-CN" altLang="en-US" smtClean="0"/>
              <a:t>分析方法与过程</a:t>
            </a:r>
          </a:p>
        </p:txBody>
      </p:sp>
      <p:sp>
        <p:nvSpPr>
          <p:cNvPr id="43015" name="Text Box 6"/>
          <p:cNvSpPr txBox="1">
            <a:spLocks noChangeArrowheads="1"/>
          </p:cNvSpPr>
          <p:nvPr/>
        </p:nvSpPr>
        <p:spPr bwMode="auto">
          <a:xfrm>
            <a:off x="2095501" y="1465263"/>
            <a:ext cx="8429625" cy="1403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0" tIns="0" rIns="0" bIns="0">
            <a:spAutoFit/>
          </a:bodyPr>
          <a:lstStyle>
            <a:lvl1pPr marL="457200" indent="-457200" eaLnBrk="0" hangingPunct="0">
              <a:defRPr sz="900">
                <a:solidFill>
                  <a:srgbClr val="000000"/>
                </a:solidFill>
                <a:latin typeface="Arial" panose="020B0604020202020204" pitchFamily="34" charset="0"/>
                <a:ea typeface="宋体" panose="02010600030101010101" pitchFamily="2" charset="-122"/>
              </a:defRPr>
            </a:lvl1pPr>
            <a:lvl2pPr marL="914400" indent="-457200" eaLnBrk="0" hangingPunct="0">
              <a:defRPr sz="900">
                <a:solidFill>
                  <a:srgbClr val="000000"/>
                </a:solidFill>
                <a:latin typeface="Arial" panose="020B0604020202020204" pitchFamily="34" charset="0"/>
                <a:ea typeface="宋体" panose="02010600030101010101" pitchFamily="2" charset="-122"/>
              </a:defRPr>
            </a:lvl2pPr>
            <a:lvl3pPr marL="1143000" indent="-228600" eaLnBrk="0" hangingPunct="0">
              <a:defRPr sz="900">
                <a:solidFill>
                  <a:srgbClr val="000000"/>
                </a:solidFill>
                <a:latin typeface="Arial" panose="020B0604020202020204" pitchFamily="34" charset="0"/>
                <a:ea typeface="宋体" panose="02010600030101010101" pitchFamily="2" charset="-122"/>
              </a:defRPr>
            </a:lvl3pPr>
            <a:lvl4pPr marL="1600200" indent="-228600" eaLnBrk="0" hangingPunct="0">
              <a:defRPr sz="900">
                <a:solidFill>
                  <a:srgbClr val="000000"/>
                </a:solidFill>
                <a:latin typeface="Arial" panose="020B0604020202020204" pitchFamily="34" charset="0"/>
                <a:ea typeface="宋体" panose="02010600030101010101" pitchFamily="2" charset="-122"/>
              </a:defRPr>
            </a:lvl4pPr>
            <a:lvl5pPr marL="2057400" indent="-228600" eaLnBrk="0" hangingPunct="0">
              <a:defRPr sz="9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9pPr>
          </a:lstStyle>
          <a:p>
            <a:pPr>
              <a:lnSpc>
                <a:spcPct val="150000"/>
              </a:lnSpc>
              <a:spcBef>
                <a:spcPct val="20000"/>
              </a:spcBef>
              <a:buClr>
                <a:schemeClr val="hlink"/>
              </a:buClr>
              <a:buFont typeface="Calibri" panose="020F0502020204030204" pitchFamily="34" charset="0"/>
              <a:buAutoNum type="arabicPeriod" startAt="3"/>
            </a:pPr>
            <a:r>
              <a:rPr lang="zh-CN" altLang="en-US" sz="2000">
                <a:solidFill>
                  <a:schemeClr val="tx1"/>
                </a:solidFill>
                <a:latin typeface="微软雅黑" panose="020B0503020204020204" pitchFamily="34" charset="-122"/>
                <a:ea typeface="微软雅黑" panose="020B0503020204020204" pitchFamily="34" charset="-122"/>
              </a:rPr>
              <a:t>数据变换</a:t>
            </a:r>
            <a:endParaRPr lang="en-US" altLang="zh-CN" sz="2000">
              <a:solidFill>
                <a:schemeClr val="tx1"/>
              </a:solidFill>
              <a:latin typeface="微软雅黑" panose="020B0503020204020204" pitchFamily="34" charset="-122"/>
              <a:ea typeface="微软雅黑" panose="020B0503020204020204" pitchFamily="34" charset="-122"/>
            </a:endParaRPr>
          </a:p>
          <a:p>
            <a:pPr lvl="1">
              <a:lnSpc>
                <a:spcPct val="150000"/>
              </a:lnSpc>
              <a:spcBef>
                <a:spcPct val="20000"/>
              </a:spcBef>
              <a:buClr>
                <a:schemeClr val="hlink"/>
              </a:buClr>
              <a:buFont typeface="Calibri" panose="020F0502020204030204" pitchFamily="34" charset="0"/>
              <a:buAutoNum type="alphaLcParenR"/>
            </a:pPr>
            <a:r>
              <a:rPr lang="zh-CN" altLang="en-US" sz="1800">
                <a:solidFill>
                  <a:schemeClr val="tx1"/>
                </a:solidFill>
                <a:latin typeface="微软雅黑" panose="020B0503020204020204" pitchFamily="34" charset="-122"/>
                <a:ea typeface="微软雅黑" panose="020B0503020204020204" pitchFamily="34" charset="-122"/>
              </a:rPr>
              <a:t>电量趋势增长指标</a:t>
            </a:r>
          </a:p>
          <a:p>
            <a:pPr lvl="1">
              <a:lnSpc>
                <a:spcPct val="150000"/>
              </a:lnSpc>
              <a:spcBef>
                <a:spcPct val="20000"/>
              </a:spcBef>
              <a:buClr>
                <a:schemeClr val="hlink"/>
              </a:buClr>
              <a:buFont typeface="Calibri" panose="020F0502020204030204" pitchFamily="34" charset="0"/>
              <a:buAutoNum type="alphaLcParenR"/>
            </a:pPr>
            <a:r>
              <a:rPr lang="zh-CN" altLang="en-US" sz="1800" b="1">
                <a:solidFill>
                  <a:srgbClr val="FF0000"/>
                </a:solidFill>
                <a:latin typeface="微软雅黑" panose="020B0503020204020204" pitchFamily="34" charset="-122"/>
                <a:ea typeface="微软雅黑" panose="020B0503020204020204" pitchFamily="34" charset="-122"/>
              </a:rPr>
              <a:t>线损指标</a:t>
            </a:r>
            <a:endParaRPr lang="en-US" altLang="zh-CN" sz="1800" b="1">
              <a:solidFill>
                <a:srgbClr val="FF0000"/>
              </a:solidFill>
              <a:latin typeface="微软雅黑" panose="020B0503020204020204" pitchFamily="34" charset="-122"/>
              <a:ea typeface="微软雅黑" panose="020B0503020204020204" pitchFamily="34" charset="-122"/>
            </a:endParaRPr>
          </a:p>
        </p:txBody>
      </p:sp>
      <p:sp>
        <p:nvSpPr>
          <p:cNvPr id="43016" name="Text Box 6"/>
          <p:cNvSpPr txBox="1">
            <a:spLocks noChangeArrowheads="1"/>
          </p:cNvSpPr>
          <p:nvPr/>
        </p:nvSpPr>
        <p:spPr bwMode="auto">
          <a:xfrm>
            <a:off x="1809751" y="857250"/>
            <a:ext cx="8429625"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0" tIns="0" rIns="0" bIns="0">
            <a:spAutoFit/>
          </a:bodyPr>
          <a:lstStyle>
            <a:lvl1pPr marL="457200" indent="-457200" eaLnBrk="0" hangingPunct="0">
              <a:defRPr sz="900">
                <a:solidFill>
                  <a:srgbClr val="000000"/>
                </a:solidFill>
                <a:latin typeface="Arial" panose="020B0604020202020204" pitchFamily="34" charset="0"/>
                <a:ea typeface="宋体" panose="02010600030101010101" pitchFamily="2" charset="-122"/>
              </a:defRPr>
            </a:lvl1pPr>
            <a:lvl2pPr marL="742950" indent="-285750" eaLnBrk="0" hangingPunct="0">
              <a:defRPr sz="900">
                <a:solidFill>
                  <a:srgbClr val="000000"/>
                </a:solidFill>
                <a:latin typeface="Arial" panose="020B0604020202020204" pitchFamily="34" charset="0"/>
                <a:ea typeface="宋体" panose="02010600030101010101" pitchFamily="2" charset="-122"/>
              </a:defRPr>
            </a:lvl2pPr>
            <a:lvl3pPr marL="1143000" indent="-228600" eaLnBrk="0" hangingPunct="0">
              <a:defRPr sz="900">
                <a:solidFill>
                  <a:srgbClr val="000000"/>
                </a:solidFill>
                <a:latin typeface="Arial" panose="020B0604020202020204" pitchFamily="34" charset="0"/>
                <a:ea typeface="宋体" panose="02010600030101010101" pitchFamily="2" charset="-122"/>
              </a:defRPr>
            </a:lvl3pPr>
            <a:lvl4pPr marL="1600200" indent="-228600" eaLnBrk="0" hangingPunct="0">
              <a:defRPr sz="900">
                <a:solidFill>
                  <a:srgbClr val="000000"/>
                </a:solidFill>
                <a:latin typeface="Arial" panose="020B0604020202020204" pitchFamily="34" charset="0"/>
                <a:ea typeface="宋体" panose="02010600030101010101" pitchFamily="2" charset="-122"/>
              </a:defRPr>
            </a:lvl4pPr>
            <a:lvl5pPr marL="2057400" indent="-228600" eaLnBrk="0" hangingPunct="0">
              <a:defRPr sz="9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9pPr>
          </a:lstStyle>
          <a:p>
            <a:pPr>
              <a:lnSpc>
                <a:spcPct val="150000"/>
              </a:lnSpc>
              <a:spcBef>
                <a:spcPct val="20000"/>
              </a:spcBef>
              <a:buClr>
                <a:schemeClr val="hlink"/>
              </a:buClr>
            </a:pPr>
            <a:r>
              <a:rPr lang="zh-CN" altLang="en-US" sz="2200">
                <a:solidFill>
                  <a:schemeClr val="tx1"/>
                </a:solidFill>
                <a:latin typeface="微软雅黑" panose="020B0503020204020204" pitchFamily="34" charset="-122"/>
                <a:ea typeface="微软雅黑" panose="020B0503020204020204" pitchFamily="34" charset="-122"/>
              </a:rPr>
              <a:t>第</a:t>
            </a:r>
            <a:r>
              <a:rPr lang="en-US" altLang="zh-CN" sz="2200">
                <a:solidFill>
                  <a:schemeClr val="tx1"/>
                </a:solidFill>
                <a:latin typeface="微软雅黑" panose="020B0503020204020204" pitchFamily="34" charset="-122"/>
                <a:ea typeface="微软雅黑" panose="020B0503020204020204" pitchFamily="34" charset="-122"/>
              </a:rPr>
              <a:t>3</a:t>
            </a:r>
            <a:r>
              <a:rPr lang="zh-CN" altLang="en-US" sz="2200">
                <a:solidFill>
                  <a:schemeClr val="tx1"/>
                </a:solidFill>
                <a:latin typeface="微软雅黑" panose="020B0503020204020204" pitchFamily="34" charset="-122"/>
                <a:ea typeface="微软雅黑" panose="020B0503020204020204" pitchFamily="34" charset="-122"/>
              </a:rPr>
              <a:t>步：数据预处理</a:t>
            </a:r>
          </a:p>
        </p:txBody>
      </p:sp>
      <p:sp>
        <p:nvSpPr>
          <p:cNvPr id="153602" name="Rectangle 2"/>
          <p:cNvSpPr>
            <a:spLocks noChangeArrowheads="1"/>
          </p:cNvSpPr>
          <p:nvPr/>
        </p:nvSpPr>
        <p:spPr bwMode="auto">
          <a:xfrm>
            <a:off x="1524001" y="-184666"/>
            <a:ext cx="184731" cy="369332"/>
          </a:xfrm>
          <a:prstGeom prst="rect">
            <a:avLst/>
          </a:prstGeom>
          <a:noFill/>
          <a:ln w="9525">
            <a:noFill/>
            <a:miter lim="800000"/>
            <a:headEnd/>
            <a:tailEnd/>
          </a:ln>
          <a:effectLst>
            <a:prstShdw prst="shdw17" dist="17961" dir="2700000">
              <a:schemeClr val="accent1">
                <a:gamma/>
                <a:shade val="60000"/>
                <a:invGamma/>
              </a:schemeClr>
            </a:prstShdw>
          </a:effectLst>
        </p:spPr>
        <p:txBody>
          <a:bodyPr wrap="none" anchor="ctr">
            <a:spAutoFit/>
          </a:bodyPr>
          <a:lstStyle/>
          <a:p>
            <a:pPr>
              <a:defRPr/>
            </a:pPr>
            <a:endParaRPr lang="zh-CN" altLang="en-US">
              <a:latin typeface="Arial" charset="0"/>
            </a:endParaRPr>
          </a:p>
        </p:txBody>
      </p:sp>
      <p:pic>
        <p:nvPicPr>
          <p:cNvPr id="43018"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02239" y="1687514"/>
            <a:ext cx="5214937" cy="1457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9" name="矩形 15"/>
          <p:cNvSpPr>
            <a:spLocks noChangeArrowheads="1"/>
          </p:cNvSpPr>
          <p:nvPr/>
        </p:nvSpPr>
        <p:spPr bwMode="auto">
          <a:xfrm>
            <a:off x="2640013" y="3155950"/>
            <a:ext cx="19288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900">
                <a:solidFill>
                  <a:srgbClr val="000000"/>
                </a:solidFill>
                <a:latin typeface="Arial" panose="020B0604020202020204" pitchFamily="34" charset="0"/>
                <a:ea typeface="宋体" panose="02010600030101010101" pitchFamily="2" charset="-122"/>
              </a:defRPr>
            </a:lvl1pPr>
            <a:lvl2pPr marL="742950" indent="-285750" eaLnBrk="0" hangingPunct="0">
              <a:defRPr sz="900">
                <a:solidFill>
                  <a:srgbClr val="000000"/>
                </a:solidFill>
                <a:latin typeface="Arial" panose="020B0604020202020204" pitchFamily="34" charset="0"/>
                <a:ea typeface="宋体" panose="02010600030101010101" pitchFamily="2" charset="-122"/>
              </a:defRPr>
            </a:lvl2pPr>
            <a:lvl3pPr marL="1143000" indent="-228600" eaLnBrk="0" hangingPunct="0">
              <a:defRPr sz="900">
                <a:solidFill>
                  <a:srgbClr val="000000"/>
                </a:solidFill>
                <a:latin typeface="Arial" panose="020B0604020202020204" pitchFamily="34" charset="0"/>
                <a:ea typeface="宋体" panose="02010600030101010101" pitchFamily="2" charset="-122"/>
              </a:defRPr>
            </a:lvl3pPr>
            <a:lvl4pPr marL="1600200" indent="-228600" eaLnBrk="0" hangingPunct="0">
              <a:defRPr sz="900">
                <a:solidFill>
                  <a:srgbClr val="000000"/>
                </a:solidFill>
                <a:latin typeface="Arial" panose="020B0604020202020204" pitchFamily="34" charset="0"/>
                <a:ea typeface="宋体" panose="02010600030101010101" pitchFamily="2" charset="-122"/>
              </a:defRPr>
            </a:lvl4pPr>
            <a:lvl5pPr marL="2057400" indent="-228600" eaLnBrk="0" hangingPunct="0">
              <a:defRPr sz="9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9pPr>
          </a:lstStyle>
          <a:p>
            <a:pPr eaLnBrk="1" hangingPunct="1"/>
            <a:r>
              <a:rPr lang="zh-CN" altLang="en-US" sz="1800">
                <a:solidFill>
                  <a:srgbClr val="FF0000"/>
                </a:solidFill>
                <a:latin typeface="微软雅黑" panose="020B0503020204020204" pitchFamily="34" charset="-122"/>
                <a:ea typeface="微软雅黑" panose="020B0503020204020204" pitchFamily="34" charset="-122"/>
              </a:rPr>
              <a:t>线损率公式：</a:t>
            </a:r>
          </a:p>
        </p:txBody>
      </p:sp>
      <p:sp>
        <p:nvSpPr>
          <p:cNvPr id="43020" name="TextBox 19"/>
          <p:cNvSpPr txBox="1">
            <a:spLocks noChangeArrowheads="1"/>
          </p:cNvSpPr>
          <p:nvPr/>
        </p:nvSpPr>
        <p:spPr bwMode="auto">
          <a:xfrm>
            <a:off x="2706688" y="4916489"/>
            <a:ext cx="698976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900">
                <a:solidFill>
                  <a:srgbClr val="000000"/>
                </a:solidFill>
                <a:latin typeface="Arial" panose="020B0604020202020204" pitchFamily="34" charset="0"/>
                <a:ea typeface="宋体" panose="02010600030101010101" pitchFamily="2" charset="-122"/>
              </a:defRPr>
            </a:lvl1pPr>
            <a:lvl2pPr marL="742950" indent="-285750" eaLnBrk="0" hangingPunct="0">
              <a:defRPr sz="900">
                <a:solidFill>
                  <a:srgbClr val="000000"/>
                </a:solidFill>
                <a:latin typeface="Arial" panose="020B0604020202020204" pitchFamily="34" charset="0"/>
                <a:ea typeface="宋体" panose="02010600030101010101" pitchFamily="2" charset="-122"/>
              </a:defRPr>
            </a:lvl2pPr>
            <a:lvl3pPr marL="1143000" indent="-228600" eaLnBrk="0" hangingPunct="0">
              <a:defRPr sz="900">
                <a:solidFill>
                  <a:srgbClr val="000000"/>
                </a:solidFill>
                <a:latin typeface="Arial" panose="020B0604020202020204" pitchFamily="34" charset="0"/>
                <a:ea typeface="宋体" panose="02010600030101010101" pitchFamily="2" charset="-122"/>
              </a:defRPr>
            </a:lvl3pPr>
            <a:lvl4pPr marL="1600200" indent="-228600" eaLnBrk="0" hangingPunct="0">
              <a:defRPr sz="900">
                <a:solidFill>
                  <a:srgbClr val="000000"/>
                </a:solidFill>
                <a:latin typeface="Arial" panose="020B0604020202020204" pitchFamily="34" charset="0"/>
                <a:ea typeface="宋体" panose="02010600030101010101" pitchFamily="2" charset="-122"/>
              </a:defRPr>
            </a:lvl4pPr>
            <a:lvl5pPr marL="2057400" indent="-228600" eaLnBrk="0" hangingPunct="0">
              <a:defRPr sz="9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9pPr>
          </a:lstStyle>
          <a:p>
            <a:pPr eaLnBrk="1" hangingPunct="1"/>
            <a:r>
              <a:rPr lang="zh-CN" altLang="en-US" sz="1800">
                <a:latin typeface="华文楷体" panose="02010600040101010101" pitchFamily="2" charset="-122"/>
                <a:ea typeface="华文楷体" panose="02010600040101010101" pitchFamily="2" charset="-122"/>
              </a:rPr>
              <a:t>其中   为</a:t>
            </a:r>
            <a:r>
              <a:rPr lang="zh-CN" altLang="zh-CN" sz="1800">
                <a:latin typeface="华文楷体" panose="02010600040101010101" pitchFamily="2" charset="-122"/>
                <a:ea typeface="华文楷体" panose="02010600040101010101" pitchFamily="2" charset="-122"/>
              </a:rPr>
              <a:t>第</a:t>
            </a:r>
            <a:r>
              <a:rPr lang="en-US" altLang="zh-CN" sz="1800">
                <a:latin typeface="华文楷体" panose="02010600040101010101" pitchFamily="2" charset="-122"/>
                <a:ea typeface="华文楷体" panose="02010600040101010101" pitchFamily="2" charset="-122"/>
              </a:rPr>
              <a:t>  </a:t>
            </a:r>
            <a:r>
              <a:rPr lang="zh-CN" altLang="zh-CN" sz="1800">
                <a:latin typeface="华文楷体" panose="02010600040101010101" pitchFamily="2" charset="-122"/>
                <a:ea typeface="华文楷体" panose="02010600040101010101" pitchFamily="2" charset="-122"/>
              </a:rPr>
              <a:t>天的线路供电量</a:t>
            </a:r>
            <a:r>
              <a:rPr lang="zh-CN" altLang="en-US" sz="1800">
                <a:latin typeface="华文楷体" panose="02010600040101010101" pitchFamily="2" charset="-122"/>
                <a:ea typeface="华文楷体" panose="02010600040101010101" pitchFamily="2" charset="-122"/>
              </a:rPr>
              <a:t>，       为</a:t>
            </a:r>
            <a:r>
              <a:rPr lang="zh-CN" altLang="zh-CN" sz="1800">
                <a:latin typeface="华文楷体" panose="02010600040101010101" pitchFamily="2" charset="-122"/>
                <a:ea typeface="华文楷体" panose="02010600040101010101" pitchFamily="2" charset="-122"/>
              </a:rPr>
              <a:t>线路上各个用户的总用电量</a:t>
            </a:r>
            <a:endParaRPr lang="zh-CN" altLang="en-US" sz="1800">
              <a:latin typeface="华文楷体" panose="02010600040101010101" pitchFamily="2" charset="-122"/>
              <a:ea typeface="华文楷体" panose="02010600040101010101" pitchFamily="2" charset="-122"/>
            </a:endParaRPr>
          </a:p>
        </p:txBody>
      </p:sp>
      <p:graphicFrame>
        <p:nvGraphicFramePr>
          <p:cNvPr id="43021" name="对象 20"/>
          <p:cNvGraphicFramePr>
            <a:graphicFrameLocks noChangeAspect="1"/>
          </p:cNvGraphicFramePr>
          <p:nvPr/>
        </p:nvGraphicFramePr>
        <p:xfrm>
          <a:off x="3254375" y="4922838"/>
          <a:ext cx="215900" cy="354012"/>
        </p:xfrm>
        <a:graphic>
          <a:graphicData uri="http://schemas.openxmlformats.org/presentationml/2006/ole">
            <mc:AlternateContent xmlns:mc="http://schemas.openxmlformats.org/markup-compatibility/2006">
              <mc:Choice xmlns:v="urn:schemas-microsoft-com:vml" Requires="v">
                <p:oleObj spid="_x0000_s101410" name="Equation" r:id="rId5" imgW="139700" imgH="228600" progId="Equation.DSMT4">
                  <p:embed/>
                </p:oleObj>
              </mc:Choice>
              <mc:Fallback>
                <p:oleObj name="Equation" r:id="rId5" imgW="139700" imgH="228600" progId="Equation.DSMT4">
                  <p:embed/>
                  <p:pic>
                    <p:nvPicPr>
                      <p:cNvPr id="43021" name="对象 2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54375" y="4922838"/>
                        <a:ext cx="215900" cy="354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3022" name="对象 21"/>
          <p:cNvGraphicFramePr>
            <a:graphicFrameLocks noChangeAspect="1"/>
          </p:cNvGraphicFramePr>
          <p:nvPr/>
        </p:nvGraphicFramePr>
        <p:xfrm>
          <a:off x="3902075" y="4992688"/>
          <a:ext cx="88900" cy="215900"/>
        </p:xfrm>
        <a:graphic>
          <a:graphicData uri="http://schemas.openxmlformats.org/presentationml/2006/ole">
            <mc:AlternateContent xmlns:mc="http://schemas.openxmlformats.org/markup-compatibility/2006">
              <mc:Choice xmlns:v="urn:schemas-microsoft-com:vml" Requires="v">
                <p:oleObj spid="_x0000_s101411" name="Equation" r:id="rId7" imgW="88669" imgH="177338" progId="Equation.DSMT4">
                  <p:embed/>
                </p:oleObj>
              </mc:Choice>
              <mc:Fallback>
                <p:oleObj name="Equation" r:id="rId7" imgW="88669" imgH="177338" progId="Equation.DSMT4">
                  <p:embed/>
                  <p:pic>
                    <p:nvPicPr>
                      <p:cNvPr id="43022" name="对象 2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902075" y="4992688"/>
                        <a:ext cx="889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2" name="图片 1"/>
          <p:cNvPicPr>
            <a:picLocks noChangeAspect="1"/>
          </p:cNvPicPr>
          <p:nvPr/>
        </p:nvPicPr>
        <p:blipFill>
          <a:blip r:embed="rId9"/>
          <a:stretch>
            <a:fillRect/>
          </a:stretch>
        </p:blipFill>
        <p:spPr>
          <a:xfrm>
            <a:off x="4519696" y="3640849"/>
            <a:ext cx="2688616" cy="923130"/>
          </a:xfrm>
          <a:prstGeom prst="rect">
            <a:avLst/>
          </a:prstGeom>
        </p:spPr>
      </p:pic>
      <p:pic>
        <p:nvPicPr>
          <p:cNvPr id="18" name="图片 17"/>
          <p:cNvPicPr>
            <a:picLocks noChangeAspect="1"/>
          </p:cNvPicPr>
          <p:nvPr/>
        </p:nvPicPr>
        <p:blipFill rotWithShape="1">
          <a:blip r:embed="rId9"/>
          <a:srcRect l="37298" r="35255" b="40768"/>
          <a:stretch/>
        </p:blipFill>
        <p:spPr>
          <a:xfrm>
            <a:off x="5728323" y="4905917"/>
            <a:ext cx="513460" cy="380459"/>
          </a:xfrm>
          <a:prstGeom prst="rect">
            <a:avLst/>
          </a:prstGeom>
        </p:spPr>
      </p:pic>
    </p:spTree>
    <p:extLst>
      <p:ext uri="{BB962C8B-B14F-4D97-AF65-F5344CB8AC3E}">
        <p14:creationId xmlns:p14="http://schemas.microsoft.com/office/powerpoint/2010/main" val="1808425117"/>
      </p:ext>
    </p:extLst>
  </p:cSld>
  <p:clrMapOvr>
    <a:masterClrMapping/>
  </p:clrMapOv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4"/>
          <p:cNvSpPr>
            <a:spLocks noChangeArrowheads="1"/>
          </p:cNvSpPr>
          <p:nvPr/>
        </p:nvSpPr>
        <p:spPr bwMode="auto">
          <a:xfrm>
            <a:off x="1524001" y="189384"/>
            <a:ext cx="184731"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eaLnBrk="0" hangingPunct="0">
              <a:defRPr sz="900">
                <a:solidFill>
                  <a:srgbClr val="000000"/>
                </a:solidFill>
                <a:latin typeface="Arial" panose="020B0604020202020204" pitchFamily="34" charset="0"/>
                <a:ea typeface="宋体" panose="02010600030101010101" pitchFamily="2" charset="-122"/>
              </a:defRPr>
            </a:lvl1pPr>
            <a:lvl2pPr marL="742950" indent="-285750" eaLnBrk="0" hangingPunct="0">
              <a:defRPr sz="900">
                <a:solidFill>
                  <a:srgbClr val="000000"/>
                </a:solidFill>
                <a:latin typeface="Arial" panose="020B0604020202020204" pitchFamily="34" charset="0"/>
                <a:ea typeface="宋体" panose="02010600030101010101" pitchFamily="2" charset="-122"/>
              </a:defRPr>
            </a:lvl2pPr>
            <a:lvl3pPr marL="1143000" indent="-228600" eaLnBrk="0" hangingPunct="0">
              <a:defRPr sz="900">
                <a:solidFill>
                  <a:srgbClr val="000000"/>
                </a:solidFill>
                <a:latin typeface="Arial" panose="020B0604020202020204" pitchFamily="34" charset="0"/>
                <a:ea typeface="宋体" panose="02010600030101010101" pitchFamily="2" charset="-122"/>
              </a:defRPr>
            </a:lvl3pPr>
            <a:lvl4pPr marL="1600200" indent="-228600" eaLnBrk="0" hangingPunct="0">
              <a:defRPr sz="900">
                <a:solidFill>
                  <a:srgbClr val="000000"/>
                </a:solidFill>
                <a:latin typeface="Arial" panose="020B0604020202020204" pitchFamily="34" charset="0"/>
                <a:ea typeface="宋体" panose="02010600030101010101" pitchFamily="2" charset="-122"/>
              </a:defRPr>
            </a:lvl4pPr>
            <a:lvl5pPr marL="2057400" indent="-228600" eaLnBrk="0" hangingPunct="0">
              <a:defRPr sz="9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4035" name="Rectangle 5"/>
          <p:cNvSpPr>
            <a:spLocks noChangeArrowheads="1"/>
          </p:cNvSpPr>
          <p:nvPr/>
        </p:nvSpPr>
        <p:spPr bwMode="auto">
          <a:xfrm>
            <a:off x="1524001" y="1684809"/>
            <a:ext cx="184731"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eaLnBrk="0" hangingPunct="0">
              <a:defRPr sz="900">
                <a:solidFill>
                  <a:srgbClr val="000000"/>
                </a:solidFill>
                <a:latin typeface="Arial" panose="020B0604020202020204" pitchFamily="34" charset="0"/>
                <a:ea typeface="宋体" panose="02010600030101010101" pitchFamily="2" charset="-122"/>
              </a:defRPr>
            </a:lvl1pPr>
            <a:lvl2pPr marL="742950" indent="-285750" eaLnBrk="0" hangingPunct="0">
              <a:defRPr sz="900">
                <a:solidFill>
                  <a:srgbClr val="000000"/>
                </a:solidFill>
                <a:latin typeface="Arial" panose="020B0604020202020204" pitchFamily="34" charset="0"/>
                <a:ea typeface="宋体" panose="02010600030101010101" pitchFamily="2" charset="-122"/>
              </a:defRPr>
            </a:lvl2pPr>
            <a:lvl3pPr marL="1143000" indent="-228600" eaLnBrk="0" hangingPunct="0">
              <a:defRPr sz="900">
                <a:solidFill>
                  <a:srgbClr val="000000"/>
                </a:solidFill>
                <a:latin typeface="Arial" panose="020B0604020202020204" pitchFamily="34" charset="0"/>
                <a:ea typeface="宋体" panose="02010600030101010101" pitchFamily="2" charset="-122"/>
              </a:defRPr>
            </a:lvl3pPr>
            <a:lvl4pPr marL="1600200" indent="-228600" eaLnBrk="0" hangingPunct="0">
              <a:defRPr sz="900">
                <a:solidFill>
                  <a:srgbClr val="000000"/>
                </a:solidFill>
                <a:latin typeface="Arial" panose="020B0604020202020204" pitchFamily="34" charset="0"/>
                <a:ea typeface="宋体" panose="02010600030101010101" pitchFamily="2" charset="-122"/>
              </a:defRPr>
            </a:lvl4pPr>
            <a:lvl5pPr marL="2057400" indent="-228600" eaLnBrk="0" hangingPunct="0">
              <a:defRPr sz="9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4036" name="Rectangle 6"/>
          <p:cNvSpPr>
            <a:spLocks noChangeArrowheads="1"/>
          </p:cNvSpPr>
          <p:nvPr/>
        </p:nvSpPr>
        <p:spPr bwMode="auto">
          <a:xfrm>
            <a:off x="1524001" y="2646834"/>
            <a:ext cx="184731"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eaLnBrk="0" hangingPunct="0">
              <a:defRPr sz="900">
                <a:solidFill>
                  <a:srgbClr val="000000"/>
                </a:solidFill>
                <a:latin typeface="Arial" panose="020B0604020202020204" pitchFamily="34" charset="0"/>
                <a:ea typeface="宋体" panose="02010600030101010101" pitchFamily="2" charset="-122"/>
              </a:defRPr>
            </a:lvl1pPr>
            <a:lvl2pPr marL="742950" indent="-285750" eaLnBrk="0" hangingPunct="0">
              <a:defRPr sz="900">
                <a:solidFill>
                  <a:srgbClr val="000000"/>
                </a:solidFill>
                <a:latin typeface="Arial" panose="020B0604020202020204" pitchFamily="34" charset="0"/>
                <a:ea typeface="宋体" panose="02010600030101010101" pitchFamily="2" charset="-122"/>
              </a:defRPr>
            </a:lvl2pPr>
            <a:lvl3pPr marL="1143000" indent="-228600" eaLnBrk="0" hangingPunct="0">
              <a:defRPr sz="900">
                <a:solidFill>
                  <a:srgbClr val="000000"/>
                </a:solidFill>
                <a:latin typeface="Arial" panose="020B0604020202020204" pitchFamily="34" charset="0"/>
                <a:ea typeface="宋体" panose="02010600030101010101" pitchFamily="2" charset="-122"/>
              </a:defRPr>
            </a:lvl3pPr>
            <a:lvl4pPr marL="1600200" indent="-228600" eaLnBrk="0" hangingPunct="0">
              <a:defRPr sz="900">
                <a:solidFill>
                  <a:srgbClr val="000000"/>
                </a:solidFill>
                <a:latin typeface="Arial" panose="020B0604020202020204" pitchFamily="34" charset="0"/>
                <a:ea typeface="宋体" panose="02010600030101010101" pitchFamily="2" charset="-122"/>
              </a:defRPr>
            </a:lvl4pPr>
            <a:lvl5pPr marL="2057400" indent="-228600" eaLnBrk="0" hangingPunct="0">
              <a:defRPr sz="9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4037" name="Rectangle 9"/>
          <p:cNvSpPr>
            <a:spLocks noChangeArrowheads="1"/>
          </p:cNvSpPr>
          <p:nvPr/>
        </p:nvSpPr>
        <p:spPr bwMode="auto">
          <a:xfrm>
            <a:off x="1524001" y="2694459"/>
            <a:ext cx="184731"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eaLnBrk="0" hangingPunct="0">
              <a:defRPr sz="900">
                <a:solidFill>
                  <a:srgbClr val="000000"/>
                </a:solidFill>
                <a:latin typeface="Arial" panose="020B0604020202020204" pitchFamily="34" charset="0"/>
                <a:ea typeface="宋体" panose="02010600030101010101" pitchFamily="2" charset="-122"/>
              </a:defRPr>
            </a:lvl1pPr>
            <a:lvl2pPr marL="742950" indent="-285750" eaLnBrk="0" hangingPunct="0">
              <a:defRPr sz="900">
                <a:solidFill>
                  <a:srgbClr val="000000"/>
                </a:solidFill>
                <a:latin typeface="Arial" panose="020B0604020202020204" pitchFamily="34" charset="0"/>
                <a:ea typeface="宋体" panose="02010600030101010101" pitchFamily="2" charset="-122"/>
              </a:defRPr>
            </a:lvl2pPr>
            <a:lvl3pPr marL="1143000" indent="-228600" eaLnBrk="0" hangingPunct="0">
              <a:defRPr sz="900">
                <a:solidFill>
                  <a:srgbClr val="000000"/>
                </a:solidFill>
                <a:latin typeface="Arial" panose="020B0604020202020204" pitchFamily="34" charset="0"/>
                <a:ea typeface="宋体" panose="02010600030101010101" pitchFamily="2" charset="-122"/>
              </a:defRPr>
            </a:lvl3pPr>
            <a:lvl4pPr marL="1600200" indent="-228600" eaLnBrk="0" hangingPunct="0">
              <a:defRPr sz="900">
                <a:solidFill>
                  <a:srgbClr val="000000"/>
                </a:solidFill>
                <a:latin typeface="Arial" panose="020B0604020202020204" pitchFamily="34" charset="0"/>
                <a:ea typeface="宋体" panose="02010600030101010101" pitchFamily="2" charset="-122"/>
              </a:defRPr>
            </a:lvl4pPr>
            <a:lvl5pPr marL="2057400" indent="-228600" eaLnBrk="0" hangingPunct="0">
              <a:defRPr sz="9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4038" name="标题 3"/>
          <p:cNvSpPr>
            <a:spLocks noGrp="1"/>
          </p:cNvSpPr>
          <p:nvPr>
            <p:ph type="title"/>
          </p:nvPr>
        </p:nvSpPr>
        <p:spPr>
          <a:xfrm>
            <a:off x="1666876" y="153988"/>
            <a:ext cx="8316913" cy="431800"/>
          </a:xfrm>
        </p:spPr>
        <p:txBody>
          <a:bodyPr/>
          <a:lstStyle/>
          <a:p>
            <a:r>
              <a:rPr lang="zh-CN" altLang="en-US" smtClean="0"/>
              <a:t>分析方法与过程</a:t>
            </a:r>
          </a:p>
        </p:txBody>
      </p:sp>
      <p:sp>
        <p:nvSpPr>
          <p:cNvPr id="44040" name="Text Box 6"/>
          <p:cNvSpPr txBox="1">
            <a:spLocks noChangeArrowheads="1"/>
          </p:cNvSpPr>
          <p:nvPr/>
        </p:nvSpPr>
        <p:spPr bwMode="auto">
          <a:xfrm>
            <a:off x="2095501" y="1250951"/>
            <a:ext cx="8429625" cy="4894263"/>
          </a:xfrm>
          <a:prstGeom prst="rect">
            <a:avLst/>
          </a:prstGeom>
          <a:noFill/>
          <a:ln>
            <a:noFill/>
          </a:ln>
          <a:extLst/>
        </p:spPr>
        <p:txBody>
          <a:bodyPr lIns="0" tIns="0" rIns="0" bIns="0">
            <a:spAutoFit/>
          </a:bodyPr>
          <a:lstStyle>
            <a:lvl1pPr marL="457200" indent="-457200" eaLnBrk="0" hangingPunct="0">
              <a:defRPr sz="900">
                <a:solidFill>
                  <a:srgbClr val="000000"/>
                </a:solidFill>
                <a:latin typeface="Arial" charset="0"/>
                <a:ea typeface="宋体" pitchFamily="2" charset="-122"/>
              </a:defRPr>
            </a:lvl1pPr>
            <a:lvl2pPr marL="914400" indent="-457200" eaLnBrk="0" hangingPunct="0">
              <a:defRPr sz="900">
                <a:solidFill>
                  <a:srgbClr val="000000"/>
                </a:solidFill>
                <a:latin typeface="Arial" charset="0"/>
                <a:ea typeface="宋体" pitchFamily="2" charset="-122"/>
              </a:defRPr>
            </a:lvl2pPr>
            <a:lvl3pPr marL="1143000" indent="-228600" eaLnBrk="0" hangingPunct="0">
              <a:defRPr sz="900">
                <a:solidFill>
                  <a:srgbClr val="000000"/>
                </a:solidFill>
                <a:latin typeface="Arial" charset="0"/>
                <a:ea typeface="宋体" pitchFamily="2" charset="-122"/>
              </a:defRPr>
            </a:lvl3pPr>
            <a:lvl4pPr marL="1600200" indent="-228600" eaLnBrk="0" hangingPunct="0">
              <a:defRPr sz="900">
                <a:solidFill>
                  <a:srgbClr val="000000"/>
                </a:solidFill>
                <a:latin typeface="Arial" charset="0"/>
                <a:ea typeface="宋体" pitchFamily="2" charset="-122"/>
              </a:defRPr>
            </a:lvl4pPr>
            <a:lvl5pPr marL="2057400" indent="-228600" eaLnBrk="0" hangingPunct="0">
              <a:defRPr sz="900">
                <a:solidFill>
                  <a:srgbClr val="000000"/>
                </a:solidFill>
                <a:latin typeface="Arial" charset="0"/>
                <a:ea typeface="宋体" pitchFamily="2" charset="-122"/>
              </a:defRPr>
            </a:lvl5pPr>
            <a:lvl6pPr marL="2514600" indent="-228600" eaLnBrk="0" fontAlgn="base" hangingPunct="0">
              <a:spcBef>
                <a:spcPct val="0"/>
              </a:spcBef>
              <a:spcAft>
                <a:spcPct val="0"/>
              </a:spcAft>
              <a:defRPr sz="900">
                <a:solidFill>
                  <a:srgbClr val="000000"/>
                </a:solidFill>
                <a:latin typeface="Arial" charset="0"/>
                <a:ea typeface="宋体" pitchFamily="2" charset="-122"/>
              </a:defRPr>
            </a:lvl6pPr>
            <a:lvl7pPr marL="2971800" indent="-228600" eaLnBrk="0" fontAlgn="base" hangingPunct="0">
              <a:spcBef>
                <a:spcPct val="0"/>
              </a:spcBef>
              <a:spcAft>
                <a:spcPct val="0"/>
              </a:spcAft>
              <a:defRPr sz="900">
                <a:solidFill>
                  <a:srgbClr val="000000"/>
                </a:solidFill>
                <a:latin typeface="Arial" charset="0"/>
                <a:ea typeface="宋体" pitchFamily="2" charset="-122"/>
              </a:defRPr>
            </a:lvl7pPr>
            <a:lvl8pPr marL="3429000" indent="-228600" eaLnBrk="0" fontAlgn="base" hangingPunct="0">
              <a:spcBef>
                <a:spcPct val="0"/>
              </a:spcBef>
              <a:spcAft>
                <a:spcPct val="0"/>
              </a:spcAft>
              <a:defRPr sz="900">
                <a:solidFill>
                  <a:srgbClr val="000000"/>
                </a:solidFill>
                <a:latin typeface="Arial" charset="0"/>
                <a:ea typeface="宋体" pitchFamily="2" charset="-122"/>
              </a:defRPr>
            </a:lvl8pPr>
            <a:lvl9pPr marL="3886200" indent="-228600" eaLnBrk="0" fontAlgn="base" hangingPunct="0">
              <a:spcBef>
                <a:spcPct val="0"/>
              </a:spcBef>
              <a:spcAft>
                <a:spcPct val="0"/>
              </a:spcAft>
              <a:defRPr sz="900">
                <a:solidFill>
                  <a:srgbClr val="000000"/>
                </a:solidFill>
                <a:latin typeface="Arial" charset="0"/>
                <a:ea typeface="宋体" pitchFamily="2" charset="-122"/>
              </a:defRPr>
            </a:lvl9pPr>
          </a:lstStyle>
          <a:p>
            <a:pPr>
              <a:lnSpc>
                <a:spcPct val="150000"/>
              </a:lnSpc>
              <a:spcBef>
                <a:spcPct val="20000"/>
              </a:spcBef>
              <a:buClr>
                <a:schemeClr val="hlink"/>
              </a:buClr>
              <a:buFont typeface="Calibri" pitchFamily="34" charset="0"/>
              <a:buAutoNum type="arabicPeriod" startAt="3"/>
              <a:defRPr/>
            </a:pPr>
            <a:r>
              <a:rPr lang="zh-CN" altLang="en-US" sz="2000" dirty="0">
                <a:solidFill>
                  <a:schemeClr val="tx1"/>
                </a:solidFill>
                <a:latin typeface="微软雅黑" pitchFamily="34" charset="-122"/>
                <a:ea typeface="微软雅黑" pitchFamily="34" charset="-122"/>
              </a:rPr>
              <a:t>数据变换</a:t>
            </a:r>
            <a:endParaRPr lang="en-US" altLang="zh-CN" sz="2000" dirty="0">
              <a:solidFill>
                <a:schemeClr val="tx1"/>
              </a:solidFill>
              <a:latin typeface="微软雅黑" pitchFamily="34" charset="-122"/>
              <a:ea typeface="微软雅黑" pitchFamily="34" charset="-122"/>
            </a:endParaRPr>
          </a:p>
          <a:p>
            <a:pPr lvl="1">
              <a:lnSpc>
                <a:spcPct val="150000"/>
              </a:lnSpc>
              <a:spcBef>
                <a:spcPct val="20000"/>
              </a:spcBef>
              <a:buClr>
                <a:schemeClr val="hlink"/>
              </a:buClr>
              <a:buFont typeface="Calibri" pitchFamily="34" charset="0"/>
              <a:buAutoNum type="alphaLcParenR"/>
              <a:defRPr/>
            </a:pPr>
            <a:r>
              <a:rPr lang="zh-CN" altLang="en-US" sz="1800" dirty="0">
                <a:solidFill>
                  <a:schemeClr val="tx1"/>
                </a:solidFill>
                <a:latin typeface="微软雅黑" pitchFamily="34" charset="-122"/>
                <a:ea typeface="微软雅黑" pitchFamily="34" charset="-122"/>
              </a:rPr>
              <a:t>电量趋势增长指标</a:t>
            </a:r>
          </a:p>
          <a:p>
            <a:pPr lvl="1">
              <a:lnSpc>
                <a:spcPct val="150000"/>
              </a:lnSpc>
              <a:spcBef>
                <a:spcPct val="20000"/>
              </a:spcBef>
              <a:buClr>
                <a:schemeClr val="hlink"/>
              </a:buClr>
              <a:buFont typeface="Calibri" pitchFamily="34" charset="0"/>
              <a:buAutoNum type="alphaLcParenR"/>
              <a:defRPr/>
            </a:pPr>
            <a:r>
              <a:rPr lang="zh-CN" altLang="en-US" sz="1800" b="1" dirty="0">
                <a:solidFill>
                  <a:srgbClr val="FF0000"/>
                </a:solidFill>
                <a:latin typeface="微软雅黑" pitchFamily="34" charset="-122"/>
                <a:ea typeface="微软雅黑" pitchFamily="34" charset="-122"/>
              </a:rPr>
              <a:t>线损指标</a:t>
            </a:r>
            <a:endParaRPr lang="en-US" altLang="zh-CN" sz="1800" b="1" dirty="0">
              <a:solidFill>
                <a:srgbClr val="FF0000"/>
              </a:solidFill>
              <a:latin typeface="微软雅黑" pitchFamily="34" charset="-122"/>
              <a:ea typeface="微软雅黑" pitchFamily="34" charset="-122"/>
            </a:endParaRPr>
          </a:p>
          <a:p>
            <a:pPr marL="457200" lvl="1" indent="0">
              <a:lnSpc>
                <a:spcPct val="150000"/>
              </a:lnSpc>
              <a:spcBef>
                <a:spcPct val="20000"/>
              </a:spcBef>
              <a:buClr>
                <a:schemeClr val="hlink"/>
              </a:buClr>
              <a:defRPr/>
            </a:pPr>
            <a:r>
              <a:rPr lang="zh-CN" altLang="en-US" sz="1800" dirty="0" smtClean="0">
                <a:latin typeface="华文楷体" pitchFamily="2" charset="-122"/>
                <a:ea typeface="华文楷体" pitchFamily="2" charset="-122"/>
              </a:rPr>
              <a:t>       线路的线损率可作为用户线损率的参考值，若用户发生窃漏电，则当天的线损率会下降，但由于用户每天的用电量存在波动，单纯以当天线损率下降了作为窃漏电特征则误差过大，所以考虑前后几天的线损率平均值，判断其增长率是否大于</a:t>
            </a:r>
            <a:r>
              <a:rPr lang="en-US" altLang="zh-CN" sz="1800" dirty="0" smtClean="0">
                <a:latin typeface="华文楷体" pitchFamily="2" charset="-122"/>
                <a:ea typeface="华文楷体" pitchFamily="2" charset="-122"/>
              </a:rPr>
              <a:t>1%</a:t>
            </a:r>
            <a:r>
              <a:rPr lang="zh-CN" altLang="en-US" sz="1800" dirty="0" smtClean="0">
                <a:latin typeface="华文楷体" pitchFamily="2" charset="-122"/>
                <a:ea typeface="华文楷体" pitchFamily="2" charset="-122"/>
              </a:rPr>
              <a:t>，若线损率的增长率大于</a:t>
            </a:r>
            <a:r>
              <a:rPr lang="en-US" altLang="zh-CN" sz="1800" dirty="0" smtClean="0">
                <a:latin typeface="华文楷体" pitchFamily="2" charset="-122"/>
                <a:ea typeface="华文楷体" pitchFamily="2" charset="-122"/>
              </a:rPr>
              <a:t>1%</a:t>
            </a:r>
            <a:r>
              <a:rPr lang="zh-CN" altLang="en-US" sz="1800" dirty="0" smtClean="0">
                <a:latin typeface="华文楷体" pitchFamily="2" charset="-122"/>
                <a:ea typeface="华文楷体" pitchFamily="2" charset="-122"/>
              </a:rPr>
              <a:t>则具有窃漏电的可能性。</a:t>
            </a:r>
          </a:p>
          <a:p>
            <a:pPr marL="457200" lvl="1" indent="0">
              <a:lnSpc>
                <a:spcPct val="150000"/>
              </a:lnSpc>
              <a:spcBef>
                <a:spcPct val="20000"/>
              </a:spcBef>
              <a:buClr>
                <a:schemeClr val="hlink"/>
              </a:buClr>
              <a:defRPr/>
            </a:pPr>
            <a:r>
              <a:rPr lang="zh-CN" altLang="en-US" sz="1800" dirty="0" smtClean="0">
                <a:latin typeface="华文楷体" pitchFamily="2" charset="-122"/>
                <a:ea typeface="华文楷体" pitchFamily="2" charset="-122"/>
              </a:rPr>
              <a:t>      对统计当天设定前后</a:t>
            </a:r>
            <a:r>
              <a:rPr lang="en-US" altLang="zh-CN" sz="1800" dirty="0" smtClean="0">
                <a:latin typeface="华文楷体" pitchFamily="2" charset="-122"/>
                <a:ea typeface="华文楷体" pitchFamily="2" charset="-122"/>
              </a:rPr>
              <a:t>5</a:t>
            </a:r>
            <a:r>
              <a:rPr lang="zh-CN" altLang="en-US" sz="1800" dirty="0" smtClean="0">
                <a:latin typeface="华文楷体" pitchFamily="2" charset="-122"/>
                <a:ea typeface="华文楷体" pitchFamily="2" charset="-122"/>
              </a:rPr>
              <a:t>天为统计窗口期，首先分别计算统计当天与前</a:t>
            </a:r>
            <a:r>
              <a:rPr lang="en-US" altLang="zh-CN" sz="1800" dirty="0" smtClean="0">
                <a:latin typeface="华文楷体" pitchFamily="2" charset="-122"/>
                <a:ea typeface="华文楷体" pitchFamily="2" charset="-122"/>
              </a:rPr>
              <a:t>5</a:t>
            </a:r>
            <a:r>
              <a:rPr lang="zh-CN" altLang="en-US" sz="1800" dirty="0" smtClean="0">
                <a:latin typeface="华文楷体" pitchFamily="2" charset="-122"/>
                <a:ea typeface="华文楷体" pitchFamily="2" charset="-122"/>
              </a:rPr>
              <a:t>天之间的线损率平均值   和统计当天与后</a:t>
            </a:r>
            <a:r>
              <a:rPr lang="en-US" altLang="zh-CN" sz="1800" dirty="0" smtClean="0">
                <a:latin typeface="华文楷体" pitchFamily="2" charset="-122"/>
                <a:ea typeface="华文楷体" pitchFamily="2" charset="-122"/>
              </a:rPr>
              <a:t>5</a:t>
            </a:r>
            <a:r>
              <a:rPr lang="zh-CN" altLang="en-US" sz="1800" dirty="0" smtClean="0">
                <a:latin typeface="华文楷体" pitchFamily="2" charset="-122"/>
                <a:ea typeface="华文楷体" pitchFamily="2" charset="-122"/>
              </a:rPr>
              <a:t>天之间的线损率平均值  ，若   比   的增长率大于</a:t>
            </a:r>
            <a:r>
              <a:rPr lang="en-US" altLang="zh-CN" sz="1800" dirty="0" smtClean="0">
                <a:latin typeface="华文楷体" pitchFamily="2" charset="-122"/>
                <a:ea typeface="华文楷体" pitchFamily="2" charset="-122"/>
              </a:rPr>
              <a:t>1%</a:t>
            </a:r>
            <a:r>
              <a:rPr lang="zh-CN" altLang="en-US" sz="1800" dirty="0" smtClean="0">
                <a:latin typeface="华文楷体" pitchFamily="2" charset="-122"/>
                <a:ea typeface="华文楷体" pitchFamily="2" charset="-122"/>
              </a:rPr>
              <a:t>，则认为具有一定的窃电嫌疑，故定义线损指标</a:t>
            </a:r>
          </a:p>
          <a:p>
            <a:pPr lvl="1">
              <a:lnSpc>
                <a:spcPct val="150000"/>
              </a:lnSpc>
              <a:spcBef>
                <a:spcPct val="20000"/>
              </a:spcBef>
              <a:buClr>
                <a:schemeClr val="hlink"/>
              </a:buClr>
              <a:buFont typeface="Calibri" pitchFamily="34" charset="0"/>
              <a:buAutoNum type="alphaLcParenR"/>
              <a:defRPr/>
            </a:pPr>
            <a:endParaRPr lang="en-US" altLang="zh-CN" sz="1800" b="1" dirty="0">
              <a:solidFill>
                <a:srgbClr val="FF0000"/>
              </a:solidFill>
              <a:latin typeface="微软雅黑" pitchFamily="34" charset="-122"/>
              <a:ea typeface="微软雅黑" pitchFamily="34" charset="-122"/>
            </a:endParaRPr>
          </a:p>
        </p:txBody>
      </p:sp>
      <p:sp>
        <p:nvSpPr>
          <p:cNvPr id="3" name="Text Box 6"/>
          <p:cNvSpPr txBox="1">
            <a:spLocks noChangeArrowheads="1"/>
          </p:cNvSpPr>
          <p:nvPr/>
        </p:nvSpPr>
        <p:spPr bwMode="auto">
          <a:xfrm>
            <a:off x="1809751" y="642938"/>
            <a:ext cx="8429625"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0" tIns="0" rIns="0" bIns="0">
            <a:spAutoFit/>
          </a:bodyPr>
          <a:lstStyle>
            <a:lvl1pPr marL="457200" indent="-457200" eaLnBrk="0" hangingPunct="0">
              <a:defRPr sz="900">
                <a:solidFill>
                  <a:srgbClr val="000000"/>
                </a:solidFill>
                <a:latin typeface="Arial" panose="020B0604020202020204" pitchFamily="34" charset="0"/>
                <a:ea typeface="宋体" panose="02010600030101010101" pitchFamily="2" charset="-122"/>
              </a:defRPr>
            </a:lvl1pPr>
            <a:lvl2pPr marL="742950" indent="-285750" eaLnBrk="0" hangingPunct="0">
              <a:defRPr sz="900">
                <a:solidFill>
                  <a:srgbClr val="000000"/>
                </a:solidFill>
                <a:latin typeface="Arial" panose="020B0604020202020204" pitchFamily="34" charset="0"/>
                <a:ea typeface="宋体" panose="02010600030101010101" pitchFamily="2" charset="-122"/>
              </a:defRPr>
            </a:lvl2pPr>
            <a:lvl3pPr marL="1143000" indent="-228600" eaLnBrk="0" hangingPunct="0">
              <a:defRPr sz="900">
                <a:solidFill>
                  <a:srgbClr val="000000"/>
                </a:solidFill>
                <a:latin typeface="Arial" panose="020B0604020202020204" pitchFamily="34" charset="0"/>
                <a:ea typeface="宋体" panose="02010600030101010101" pitchFamily="2" charset="-122"/>
              </a:defRPr>
            </a:lvl3pPr>
            <a:lvl4pPr marL="1600200" indent="-228600" eaLnBrk="0" hangingPunct="0">
              <a:defRPr sz="900">
                <a:solidFill>
                  <a:srgbClr val="000000"/>
                </a:solidFill>
                <a:latin typeface="Arial" panose="020B0604020202020204" pitchFamily="34" charset="0"/>
                <a:ea typeface="宋体" panose="02010600030101010101" pitchFamily="2" charset="-122"/>
              </a:defRPr>
            </a:lvl4pPr>
            <a:lvl5pPr marL="2057400" indent="-228600" eaLnBrk="0" hangingPunct="0">
              <a:defRPr sz="9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9pPr>
          </a:lstStyle>
          <a:p>
            <a:pPr>
              <a:lnSpc>
                <a:spcPct val="150000"/>
              </a:lnSpc>
              <a:spcBef>
                <a:spcPct val="20000"/>
              </a:spcBef>
              <a:buClr>
                <a:schemeClr val="hlink"/>
              </a:buClr>
            </a:pPr>
            <a:r>
              <a:rPr lang="zh-CN" altLang="en-US" sz="2200">
                <a:solidFill>
                  <a:schemeClr val="tx1"/>
                </a:solidFill>
                <a:latin typeface="微软雅黑" panose="020B0503020204020204" pitchFamily="34" charset="-122"/>
                <a:ea typeface="微软雅黑" panose="020B0503020204020204" pitchFamily="34" charset="-122"/>
              </a:rPr>
              <a:t>第</a:t>
            </a:r>
            <a:r>
              <a:rPr lang="en-US" altLang="zh-CN" sz="2200">
                <a:solidFill>
                  <a:schemeClr val="tx1"/>
                </a:solidFill>
                <a:latin typeface="微软雅黑" panose="020B0503020204020204" pitchFamily="34" charset="-122"/>
                <a:ea typeface="微软雅黑" panose="020B0503020204020204" pitchFamily="34" charset="-122"/>
              </a:rPr>
              <a:t>3</a:t>
            </a:r>
            <a:r>
              <a:rPr lang="zh-CN" altLang="en-US" sz="2200">
                <a:solidFill>
                  <a:schemeClr val="tx1"/>
                </a:solidFill>
                <a:latin typeface="微软雅黑" panose="020B0503020204020204" pitchFamily="34" charset="-122"/>
                <a:ea typeface="微软雅黑" panose="020B0503020204020204" pitchFamily="34" charset="-122"/>
              </a:rPr>
              <a:t>步：数据预处理</a:t>
            </a:r>
          </a:p>
        </p:txBody>
      </p:sp>
      <p:sp>
        <p:nvSpPr>
          <p:cNvPr id="153602" name="Rectangle 2"/>
          <p:cNvSpPr>
            <a:spLocks noChangeArrowheads="1"/>
          </p:cNvSpPr>
          <p:nvPr/>
        </p:nvSpPr>
        <p:spPr bwMode="auto">
          <a:xfrm>
            <a:off x="1524001" y="-184666"/>
            <a:ext cx="184731" cy="369332"/>
          </a:xfrm>
          <a:prstGeom prst="rect">
            <a:avLst/>
          </a:prstGeom>
          <a:noFill/>
          <a:ln w="9525">
            <a:noFill/>
            <a:miter lim="800000"/>
            <a:headEnd/>
            <a:tailEnd/>
          </a:ln>
          <a:effectLst>
            <a:prstShdw prst="shdw17" dist="17961" dir="2700000">
              <a:schemeClr val="accent1">
                <a:gamma/>
                <a:shade val="60000"/>
                <a:invGamma/>
              </a:schemeClr>
            </a:prstShdw>
          </a:effectLst>
        </p:spPr>
        <p:txBody>
          <a:bodyPr wrap="none" anchor="ctr">
            <a:spAutoFit/>
          </a:bodyPr>
          <a:lstStyle/>
          <a:p>
            <a:pPr>
              <a:defRPr/>
            </a:pPr>
            <a:endParaRPr lang="zh-CN" altLang="en-US">
              <a:latin typeface="Arial" charset="0"/>
            </a:endParaRPr>
          </a:p>
        </p:txBody>
      </p:sp>
      <p:sp>
        <p:nvSpPr>
          <p:cNvPr id="2" name="Rectangle 12"/>
          <p:cNvSpPr>
            <a:spLocks noChangeArrowheads="1"/>
          </p:cNvSpPr>
          <p:nvPr/>
        </p:nvSpPr>
        <p:spPr bwMode="auto">
          <a:xfrm>
            <a:off x="1524001" y="-184666"/>
            <a:ext cx="184731" cy="369332"/>
          </a:xfrm>
          <a:prstGeom prst="rect">
            <a:avLst/>
          </a:prstGeom>
          <a:noFill/>
          <a:ln>
            <a:noFill/>
          </a:ln>
          <a:effectLst>
            <a:prstShdw prst="shdw17" dist="17961" dir="2700000">
              <a:schemeClr val="accent1">
                <a:gamma/>
                <a:shade val="60000"/>
                <a:invGamma/>
              </a:schemeClr>
            </a:prstShdw>
          </a:effectLst>
          <a:extLst/>
        </p:spPr>
        <p:txBody>
          <a:bodyPr wrap="none" anchor="ctr">
            <a:spAutoFit/>
          </a:bodyPr>
          <a:lstStyle/>
          <a:p>
            <a:pPr>
              <a:defRPr/>
            </a:pPr>
            <a:endParaRPr lang="zh-CN" altLang="en-US">
              <a:latin typeface="Arial" charset="0"/>
            </a:endParaRPr>
          </a:p>
        </p:txBody>
      </p:sp>
      <p:graphicFrame>
        <p:nvGraphicFramePr>
          <p:cNvPr id="44043" name="对象 2"/>
          <p:cNvGraphicFramePr>
            <a:graphicFrameLocks noChangeAspect="1"/>
          </p:cNvGraphicFramePr>
          <p:nvPr/>
        </p:nvGraphicFramePr>
        <p:xfrm>
          <a:off x="5664201" y="5673726"/>
          <a:ext cx="1476375" cy="942975"/>
        </p:xfrm>
        <a:graphic>
          <a:graphicData uri="http://schemas.openxmlformats.org/presentationml/2006/ole">
            <mc:AlternateContent xmlns:mc="http://schemas.openxmlformats.org/markup-compatibility/2006">
              <mc:Choice xmlns:v="urn:schemas-microsoft-com:vml" Requires="v">
                <p:oleObj spid="_x0000_s102482" name="Equation" r:id="rId4" imgW="1473200" imgH="939800" progId="Equation.DSMT4">
                  <p:embed/>
                </p:oleObj>
              </mc:Choice>
              <mc:Fallback>
                <p:oleObj name="Equation" r:id="rId4" imgW="1473200" imgH="939800" progId="Equation.DSMT4">
                  <p:embed/>
                  <p:pic>
                    <p:nvPicPr>
                      <p:cNvPr id="44043" name="对象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64201" y="5673726"/>
                        <a:ext cx="1476375" cy="94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 name="Rectangle 14"/>
          <p:cNvSpPr>
            <a:spLocks noChangeArrowheads="1"/>
          </p:cNvSpPr>
          <p:nvPr/>
        </p:nvSpPr>
        <p:spPr bwMode="auto">
          <a:xfrm>
            <a:off x="1524001" y="-184666"/>
            <a:ext cx="184731" cy="369332"/>
          </a:xfrm>
          <a:prstGeom prst="rect">
            <a:avLst/>
          </a:prstGeom>
          <a:noFill/>
          <a:ln>
            <a:noFill/>
          </a:ln>
          <a:effectLst>
            <a:prstShdw prst="shdw17" dist="17961" dir="2700000">
              <a:schemeClr val="accent1">
                <a:gamma/>
                <a:shade val="60000"/>
                <a:invGamma/>
              </a:schemeClr>
            </a:prstShdw>
          </a:effectLst>
          <a:extLst/>
        </p:spPr>
        <p:txBody>
          <a:bodyPr wrap="none" anchor="ctr">
            <a:spAutoFit/>
          </a:bodyPr>
          <a:lstStyle/>
          <a:p>
            <a:pPr>
              <a:defRPr/>
            </a:pPr>
            <a:endParaRPr lang="zh-CN" altLang="en-US">
              <a:latin typeface="Arial" charset="0"/>
            </a:endParaRPr>
          </a:p>
        </p:txBody>
      </p:sp>
      <p:graphicFrame>
        <p:nvGraphicFramePr>
          <p:cNvPr id="44045" name="对象 4"/>
          <p:cNvGraphicFramePr>
            <a:graphicFrameLocks noChangeAspect="1"/>
          </p:cNvGraphicFramePr>
          <p:nvPr/>
        </p:nvGraphicFramePr>
        <p:xfrm>
          <a:off x="4151314" y="4895851"/>
          <a:ext cx="219075" cy="288925"/>
        </p:xfrm>
        <a:graphic>
          <a:graphicData uri="http://schemas.openxmlformats.org/presentationml/2006/ole">
            <mc:AlternateContent xmlns:mc="http://schemas.openxmlformats.org/markup-compatibility/2006">
              <mc:Choice xmlns:v="urn:schemas-microsoft-com:vml" Requires="v">
                <p:oleObj spid="_x0000_s102483" name="Equation" r:id="rId6" imgW="177646" imgH="241091" progId="Equation.DSMT4">
                  <p:embed/>
                </p:oleObj>
              </mc:Choice>
              <mc:Fallback>
                <p:oleObj name="Equation" r:id="rId6" imgW="177646" imgH="241091" progId="Equation.DSMT4">
                  <p:embed/>
                  <p:pic>
                    <p:nvPicPr>
                      <p:cNvPr id="44045" name="对象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51314" y="4895851"/>
                        <a:ext cx="219075" cy="28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4046" name="对象 5"/>
          <p:cNvGraphicFramePr>
            <a:graphicFrameLocks noChangeAspect="1"/>
          </p:cNvGraphicFramePr>
          <p:nvPr/>
        </p:nvGraphicFramePr>
        <p:xfrm>
          <a:off x="8312151" y="4895850"/>
          <a:ext cx="250825" cy="287338"/>
        </p:xfrm>
        <a:graphic>
          <a:graphicData uri="http://schemas.openxmlformats.org/presentationml/2006/ole">
            <mc:AlternateContent xmlns:mc="http://schemas.openxmlformats.org/markup-compatibility/2006">
              <mc:Choice xmlns:v="urn:schemas-microsoft-com:vml" Requires="v">
                <p:oleObj spid="_x0000_s102484" name="Equation" r:id="rId8" imgW="203112" imgH="241195" progId="Equation.DSMT4">
                  <p:embed/>
                </p:oleObj>
              </mc:Choice>
              <mc:Fallback>
                <p:oleObj name="Equation" r:id="rId8" imgW="203112" imgH="241195" progId="Equation.DSMT4">
                  <p:embed/>
                  <p:pic>
                    <p:nvPicPr>
                      <p:cNvPr id="44046" name="对象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312151" y="4895850"/>
                        <a:ext cx="250825"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4047" name="对象 6"/>
          <p:cNvGraphicFramePr>
            <a:graphicFrameLocks noChangeAspect="1"/>
          </p:cNvGraphicFramePr>
          <p:nvPr/>
        </p:nvGraphicFramePr>
        <p:xfrm>
          <a:off x="8901114" y="4895850"/>
          <a:ext cx="219075" cy="287338"/>
        </p:xfrm>
        <a:graphic>
          <a:graphicData uri="http://schemas.openxmlformats.org/presentationml/2006/ole">
            <mc:AlternateContent xmlns:mc="http://schemas.openxmlformats.org/markup-compatibility/2006">
              <mc:Choice xmlns:v="urn:schemas-microsoft-com:vml" Requires="v">
                <p:oleObj spid="_x0000_s102485" name="Equation" r:id="rId10" imgW="177646" imgH="241091" progId="Equation.DSMT4">
                  <p:embed/>
                </p:oleObj>
              </mc:Choice>
              <mc:Fallback>
                <p:oleObj name="Equation" r:id="rId10" imgW="177646" imgH="241091" progId="Equation.DSMT4">
                  <p:embed/>
                  <p:pic>
                    <p:nvPicPr>
                      <p:cNvPr id="44047" name="对象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901114" y="4895850"/>
                        <a:ext cx="219075"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4048" name="对象 7"/>
          <p:cNvGraphicFramePr>
            <a:graphicFrameLocks noChangeAspect="1"/>
          </p:cNvGraphicFramePr>
          <p:nvPr/>
        </p:nvGraphicFramePr>
        <p:xfrm>
          <a:off x="9264651" y="4895850"/>
          <a:ext cx="250825" cy="287338"/>
        </p:xfrm>
        <a:graphic>
          <a:graphicData uri="http://schemas.openxmlformats.org/presentationml/2006/ole">
            <mc:AlternateContent xmlns:mc="http://schemas.openxmlformats.org/markup-compatibility/2006">
              <mc:Choice xmlns:v="urn:schemas-microsoft-com:vml" Requires="v">
                <p:oleObj spid="_x0000_s102486" name="Equation" r:id="rId11" imgW="203112" imgH="241195" progId="Equation.DSMT4">
                  <p:embed/>
                </p:oleObj>
              </mc:Choice>
              <mc:Fallback>
                <p:oleObj name="Equation" r:id="rId11" imgW="203112" imgH="241195" progId="Equation.DSMT4">
                  <p:embed/>
                  <p:pic>
                    <p:nvPicPr>
                      <p:cNvPr id="44048" name="对象 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264651" y="4895850"/>
                        <a:ext cx="250825"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4098108099"/>
      </p:ext>
    </p:extLst>
  </p:cSld>
  <p:clrMapOvr>
    <a:masterClrMapping/>
  </p:clrMapOv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4"/>
          <p:cNvSpPr>
            <a:spLocks noChangeArrowheads="1"/>
          </p:cNvSpPr>
          <p:nvPr/>
        </p:nvSpPr>
        <p:spPr bwMode="auto">
          <a:xfrm>
            <a:off x="1524001" y="189384"/>
            <a:ext cx="184731"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eaLnBrk="0" hangingPunct="0">
              <a:defRPr sz="900">
                <a:solidFill>
                  <a:srgbClr val="000000"/>
                </a:solidFill>
                <a:latin typeface="Arial" panose="020B0604020202020204" pitchFamily="34" charset="0"/>
                <a:ea typeface="宋体" panose="02010600030101010101" pitchFamily="2" charset="-122"/>
              </a:defRPr>
            </a:lvl1pPr>
            <a:lvl2pPr marL="742950" indent="-285750" eaLnBrk="0" hangingPunct="0">
              <a:defRPr sz="900">
                <a:solidFill>
                  <a:srgbClr val="000000"/>
                </a:solidFill>
                <a:latin typeface="Arial" panose="020B0604020202020204" pitchFamily="34" charset="0"/>
                <a:ea typeface="宋体" panose="02010600030101010101" pitchFamily="2" charset="-122"/>
              </a:defRPr>
            </a:lvl2pPr>
            <a:lvl3pPr marL="1143000" indent="-228600" eaLnBrk="0" hangingPunct="0">
              <a:defRPr sz="900">
                <a:solidFill>
                  <a:srgbClr val="000000"/>
                </a:solidFill>
                <a:latin typeface="Arial" panose="020B0604020202020204" pitchFamily="34" charset="0"/>
                <a:ea typeface="宋体" panose="02010600030101010101" pitchFamily="2" charset="-122"/>
              </a:defRPr>
            </a:lvl3pPr>
            <a:lvl4pPr marL="1600200" indent="-228600" eaLnBrk="0" hangingPunct="0">
              <a:defRPr sz="900">
                <a:solidFill>
                  <a:srgbClr val="000000"/>
                </a:solidFill>
                <a:latin typeface="Arial" panose="020B0604020202020204" pitchFamily="34" charset="0"/>
                <a:ea typeface="宋体" panose="02010600030101010101" pitchFamily="2" charset="-122"/>
              </a:defRPr>
            </a:lvl4pPr>
            <a:lvl5pPr marL="2057400" indent="-228600" eaLnBrk="0" hangingPunct="0">
              <a:defRPr sz="9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5059" name="Rectangle 5"/>
          <p:cNvSpPr>
            <a:spLocks noChangeArrowheads="1"/>
          </p:cNvSpPr>
          <p:nvPr/>
        </p:nvSpPr>
        <p:spPr bwMode="auto">
          <a:xfrm>
            <a:off x="1524001" y="1684809"/>
            <a:ext cx="184731"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eaLnBrk="0" hangingPunct="0">
              <a:defRPr sz="900">
                <a:solidFill>
                  <a:srgbClr val="000000"/>
                </a:solidFill>
                <a:latin typeface="Arial" panose="020B0604020202020204" pitchFamily="34" charset="0"/>
                <a:ea typeface="宋体" panose="02010600030101010101" pitchFamily="2" charset="-122"/>
              </a:defRPr>
            </a:lvl1pPr>
            <a:lvl2pPr marL="742950" indent="-285750" eaLnBrk="0" hangingPunct="0">
              <a:defRPr sz="900">
                <a:solidFill>
                  <a:srgbClr val="000000"/>
                </a:solidFill>
                <a:latin typeface="Arial" panose="020B0604020202020204" pitchFamily="34" charset="0"/>
                <a:ea typeface="宋体" panose="02010600030101010101" pitchFamily="2" charset="-122"/>
              </a:defRPr>
            </a:lvl2pPr>
            <a:lvl3pPr marL="1143000" indent="-228600" eaLnBrk="0" hangingPunct="0">
              <a:defRPr sz="900">
                <a:solidFill>
                  <a:srgbClr val="000000"/>
                </a:solidFill>
                <a:latin typeface="Arial" panose="020B0604020202020204" pitchFamily="34" charset="0"/>
                <a:ea typeface="宋体" panose="02010600030101010101" pitchFamily="2" charset="-122"/>
              </a:defRPr>
            </a:lvl3pPr>
            <a:lvl4pPr marL="1600200" indent="-228600" eaLnBrk="0" hangingPunct="0">
              <a:defRPr sz="900">
                <a:solidFill>
                  <a:srgbClr val="000000"/>
                </a:solidFill>
                <a:latin typeface="Arial" panose="020B0604020202020204" pitchFamily="34" charset="0"/>
                <a:ea typeface="宋体" panose="02010600030101010101" pitchFamily="2" charset="-122"/>
              </a:defRPr>
            </a:lvl4pPr>
            <a:lvl5pPr marL="2057400" indent="-228600" eaLnBrk="0" hangingPunct="0">
              <a:defRPr sz="9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5060" name="Rectangle 6"/>
          <p:cNvSpPr>
            <a:spLocks noChangeArrowheads="1"/>
          </p:cNvSpPr>
          <p:nvPr/>
        </p:nvSpPr>
        <p:spPr bwMode="auto">
          <a:xfrm>
            <a:off x="1524001" y="2646834"/>
            <a:ext cx="184731"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eaLnBrk="0" hangingPunct="0">
              <a:defRPr sz="900">
                <a:solidFill>
                  <a:srgbClr val="000000"/>
                </a:solidFill>
                <a:latin typeface="Arial" panose="020B0604020202020204" pitchFamily="34" charset="0"/>
                <a:ea typeface="宋体" panose="02010600030101010101" pitchFamily="2" charset="-122"/>
              </a:defRPr>
            </a:lvl1pPr>
            <a:lvl2pPr marL="742950" indent="-285750" eaLnBrk="0" hangingPunct="0">
              <a:defRPr sz="900">
                <a:solidFill>
                  <a:srgbClr val="000000"/>
                </a:solidFill>
                <a:latin typeface="Arial" panose="020B0604020202020204" pitchFamily="34" charset="0"/>
                <a:ea typeface="宋体" panose="02010600030101010101" pitchFamily="2" charset="-122"/>
              </a:defRPr>
            </a:lvl2pPr>
            <a:lvl3pPr marL="1143000" indent="-228600" eaLnBrk="0" hangingPunct="0">
              <a:defRPr sz="900">
                <a:solidFill>
                  <a:srgbClr val="000000"/>
                </a:solidFill>
                <a:latin typeface="Arial" panose="020B0604020202020204" pitchFamily="34" charset="0"/>
                <a:ea typeface="宋体" panose="02010600030101010101" pitchFamily="2" charset="-122"/>
              </a:defRPr>
            </a:lvl3pPr>
            <a:lvl4pPr marL="1600200" indent="-228600" eaLnBrk="0" hangingPunct="0">
              <a:defRPr sz="900">
                <a:solidFill>
                  <a:srgbClr val="000000"/>
                </a:solidFill>
                <a:latin typeface="Arial" panose="020B0604020202020204" pitchFamily="34" charset="0"/>
                <a:ea typeface="宋体" panose="02010600030101010101" pitchFamily="2" charset="-122"/>
              </a:defRPr>
            </a:lvl4pPr>
            <a:lvl5pPr marL="2057400" indent="-228600" eaLnBrk="0" hangingPunct="0">
              <a:defRPr sz="9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5061" name="Rectangle 9"/>
          <p:cNvSpPr>
            <a:spLocks noChangeArrowheads="1"/>
          </p:cNvSpPr>
          <p:nvPr/>
        </p:nvSpPr>
        <p:spPr bwMode="auto">
          <a:xfrm>
            <a:off x="1524001" y="2694459"/>
            <a:ext cx="184731"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eaLnBrk="0" hangingPunct="0">
              <a:defRPr sz="900">
                <a:solidFill>
                  <a:srgbClr val="000000"/>
                </a:solidFill>
                <a:latin typeface="Arial" panose="020B0604020202020204" pitchFamily="34" charset="0"/>
                <a:ea typeface="宋体" panose="02010600030101010101" pitchFamily="2" charset="-122"/>
              </a:defRPr>
            </a:lvl1pPr>
            <a:lvl2pPr marL="742950" indent="-285750" eaLnBrk="0" hangingPunct="0">
              <a:defRPr sz="900">
                <a:solidFill>
                  <a:srgbClr val="000000"/>
                </a:solidFill>
                <a:latin typeface="Arial" panose="020B0604020202020204" pitchFamily="34" charset="0"/>
                <a:ea typeface="宋体" panose="02010600030101010101" pitchFamily="2" charset="-122"/>
              </a:defRPr>
            </a:lvl2pPr>
            <a:lvl3pPr marL="1143000" indent="-228600" eaLnBrk="0" hangingPunct="0">
              <a:defRPr sz="900">
                <a:solidFill>
                  <a:srgbClr val="000000"/>
                </a:solidFill>
                <a:latin typeface="Arial" panose="020B0604020202020204" pitchFamily="34" charset="0"/>
                <a:ea typeface="宋体" panose="02010600030101010101" pitchFamily="2" charset="-122"/>
              </a:defRPr>
            </a:lvl3pPr>
            <a:lvl4pPr marL="1600200" indent="-228600" eaLnBrk="0" hangingPunct="0">
              <a:defRPr sz="900">
                <a:solidFill>
                  <a:srgbClr val="000000"/>
                </a:solidFill>
                <a:latin typeface="Arial" panose="020B0604020202020204" pitchFamily="34" charset="0"/>
                <a:ea typeface="宋体" panose="02010600030101010101" pitchFamily="2" charset="-122"/>
              </a:defRPr>
            </a:lvl4pPr>
            <a:lvl5pPr marL="2057400" indent="-228600" eaLnBrk="0" hangingPunct="0">
              <a:defRPr sz="9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5062" name="标题 3"/>
          <p:cNvSpPr>
            <a:spLocks noGrp="1"/>
          </p:cNvSpPr>
          <p:nvPr>
            <p:ph type="title"/>
          </p:nvPr>
        </p:nvSpPr>
        <p:spPr>
          <a:xfrm>
            <a:off x="1666876" y="153988"/>
            <a:ext cx="8316913" cy="431800"/>
          </a:xfrm>
        </p:spPr>
        <p:txBody>
          <a:bodyPr/>
          <a:lstStyle/>
          <a:p>
            <a:r>
              <a:rPr lang="zh-CN" altLang="en-US" smtClean="0"/>
              <a:t>分析方法与过程</a:t>
            </a:r>
          </a:p>
        </p:txBody>
      </p:sp>
      <p:sp>
        <p:nvSpPr>
          <p:cNvPr id="45063" name="Text Box 6"/>
          <p:cNvSpPr txBox="1">
            <a:spLocks noChangeArrowheads="1"/>
          </p:cNvSpPr>
          <p:nvPr/>
        </p:nvSpPr>
        <p:spPr bwMode="auto">
          <a:xfrm>
            <a:off x="2095500" y="1250951"/>
            <a:ext cx="8572500" cy="2760663"/>
          </a:xfrm>
          <a:prstGeom prst="rect">
            <a:avLst/>
          </a:prstGeom>
          <a:noFill/>
          <a:ln>
            <a:noFill/>
          </a:ln>
          <a:extLst/>
        </p:spPr>
        <p:txBody>
          <a:bodyPr lIns="0" tIns="0" rIns="0" bIns="0">
            <a:spAutoFit/>
          </a:bodyPr>
          <a:lstStyle>
            <a:lvl1pPr marL="457200" indent="-457200" eaLnBrk="0" hangingPunct="0">
              <a:defRPr sz="900">
                <a:solidFill>
                  <a:srgbClr val="000000"/>
                </a:solidFill>
                <a:latin typeface="Arial" charset="0"/>
                <a:ea typeface="宋体" pitchFamily="2" charset="-122"/>
              </a:defRPr>
            </a:lvl1pPr>
            <a:lvl2pPr marL="914400" indent="-457200" eaLnBrk="0" hangingPunct="0">
              <a:defRPr sz="900">
                <a:solidFill>
                  <a:srgbClr val="000000"/>
                </a:solidFill>
                <a:latin typeface="Arial" charset="0"/>
                <a:ea typeface="宋体" pitchFamily="2" charset="-122"/>
              </a:defRPr>
            </a:lvl2pPr>
            <a:lvl3pPr marL="1143000" indent="-228600" eaLnBrk="0" hangingPunct="0">
              <a:defRPr sz="900">
                <a:solidFill>
                  <a:srgbClr val="000000"/>
                </a:solidFill>
                <a:latin typeface="Arial" charset="0"/>
                <a:ea typeface="宋体" pitchFamily="2" charset="-122"/>
              </a:defRPr>
            </a:lvl3pPr>
            <a:lvl4pPr marL="1600200" indent="-228600" eaLnBrk="0" hangingPunct="0">
              <a:defRPr sz="900">
                <a:solidFill>
                  <a:srgbClr val="000000"/>
                </a:solidFill>
                <a:latin typeface="Arial" charset="0"/>
                <a:ea typeface="宋体" pitchFamily="2" charset="-122"/>
              </a:defRPr>
            </a:lvl4pPr>
            <a:lvl5pPr marL="2057400" indent="-228600" eaLnBrk="0" hangingPunct="0">
              <a:defRPr sz="900">
                <a:solidFill>
                  <a:srgbClr val="000000"/>
                </a:solidFill>
                <a:latin typeface="Arial" charset="0"/>
                <a:ea typeface="宋体" pitchFamily="2" charset="-122"/>
              </a:defRPr>
            </a:lvl5pPr>
            <a:lvl6pPr marL="2514600" indent="-228600" eaLnBrk="0" fontAlgn="base" hangingPunct="0">
              <a:spcBef>
                <a:spcPct val="0"/>
              </a:spcBef>
              <a:spcAft>
                <a:spcPct val="0"/>
              </a:spcAft>
              <a:defRPr sz="900">
                <a:solidFill>
                  <a:srgbClr val="000000"/>
                </a:solidFill>
                <a:latin typeface="Arial" charset="0"/>
                <a:ea typeface="宋体" pitchFamily="2" charset="-122"/>
              </a:defRPr>
            </a:lvl6pPr>
            <a:lvl7pPr marL="2971800" indent="-228600" eaLnBrk="0" fontAlgn="base" hangingPunct="0">
              <a:spcBef>
                <a:spcPct val="0"/>
              </a:spcBef>
              <a:spcAft>
                <a:spcPct val="0"/>
              </a:spcAft>
              <a:defRPr sz="900">
                <a:solidFill>
                  <a:srgbClr val="000000"/>
                </a:solidFill>
                <a:latin typeface="Arial" charset="0"/>
                <a:ea typeface="宋体" pitchFamily="2" charset="-122"/>
              </a:defRPr>
            </a:lvl7pPr>
            <a:lvl8pPr marL="3429000" indent="-228600" eaLnBrk="0" fontAlgn="base" hangingPunct="0">
              <a:spcBef>
                <a:spcPct val="0"/>
              </a:spcBef>
              <a:spcAft>
                <a:spcPct val="0"/>
              </a:spcAft>
              <a:defRPr sz="900">
                <a:solidFill>
                  <a:srgbClr val="000000"/>
                </a:solidFill>
                <a:latin typeface="Arial" charset="0"/>
                <a:ea typeface="宋体" pitchFamily="2" charset="-122"/>
              </a:defRPr>
            </a:lvl8pPr>
            <a:lvl9pPr marL="3886200" indent="-228600" eaLnBrk="0" fontAlgn="base" hangingPunct="0">
              <a:spcBef>
                <a:spcPct val="0"/>
              </a:spcBef>
              <a:spcAft>
                <a:spcPct val="0"/>
              </a:spcAft>
              <a:defRPr sz="900">
                <a:solidFill>
                  <a:srgbClr val="000000"/>
                </a:solidFill>
                <a:latin typeface="Arial" charset="0"/>
                <a:ea typeface="宋体" pitchFamily="2" charset="-122"/>
              </a:defRPr>
            </a:lvl9pPr>
          </a:lstStyle>
          <a:p>
            <a:pPr>
              <a:lnSpc>
                <a:spcPct val="150000"/>
              </a:lnSpc>
              <a:spcBef>
                <a:spcPct val="20000"/>
              </a:spcBef>
              <a:buClr>
                <a:schemeClr val="hlink"/>
              </a:buClr>
              <a:buFont typeface="Calibri" pitchFamily="34" charset="0"/>
              <a:buAutoNum type="arabicPeriod" startAt="3"/>
              <a:defRPr/>
            </a:pPr>
            <a:r>
              <a:rPr lang="zh-CN" altLang="en-US" sz="2000" dirty="0">
                <a:solidFill>
                  <a:schemeClr val="tx1"/>
                </a:solidFill>
                <a:latin typeface="微软雅黑" pitchFamily="34" charset="-122"/>
                <a:ea typeface="微软雅黑" pitchFamily="34" charset="-122"/>
              </a:rPr>
              <a:t>数据变换</a:t>
            </a:r>
            <a:endParaRPr lang="en-US" altLang="zh-CN" sz="2000" dirty="0">
              <a:solidFill>
                <a:schemeClr val="tx1"/>
              </a:solidFill>
              <a:latin typeface="微软雅黑" pitchFamily="34" charset="-122"/>
              <a:ea typeface="微软雅黑" pitchFamily="34" charset="-122"/>
            </a:endParaRPr>
          </a:p>
          <a:p>
            <a:pPr lvl="1">
              <a:lnSpc>
                <a:spcPct val="150000"/>
              </a:lnSpc>
              <a:spcBef>
                <a:spcPct val="20000"/>
              </a:spcBef>
              <a:buClr>
                <a:schemeClr val="hlink"/>
              </a:buClr>
              <a:buFont typeface="Calibri" pitchFamily="34" charset="0"/>
              <a:buAutoNum type="alphaLcParenR"/>
              <a:defRPr/>
            </a:pPr>
            <a:r>
              <a:rPr lang="zh-CN" altLang="en-US" sz="1800" dirty="0">
                <a:solidFill>
                  <a:schemeClr val="tx1"/>
                </a:solidFill>
                <a:latin typeface="微软雅黑" pitchFamily="34" charset="-122"/>
                <a:ea typeface="微软雅黑" pitchFamily="34" charset="-122"/>
              </a:rPr>
              <a:t>电量趋势增长指标</a:t>
            </a:r>
          </a:p>
          <a:p>
            <a:pPr lvl="1">
              <a:lnSpc>
                <a:spcPct val="150000"/>
              </a:lnSpc>
              <a:spcBef>
                <a:spcPct val="20000"/>
              </a:spcBef>
              <a:buClr>
                <a:schemeClr val="hlink"/>
              </a:buClr>
              <a:buFont typeface="Calibri" pitchFamily="34" charset="0"/>
              <a:buAutoNum type="alphaLcParenR"/>
              <a:defRPr/>
            </a:pPr>
            <a:r>
              <a:rPr lang="zh-CN" altLang="en-US" sz="1800" dirty="0">
                <a:solidFill>
                  <a:schemeClr val="tx1"/>
                </a:solidFill>
                <a:latin typeface="微软雅黑" pitchFamily="34" charset="-122"/>
                <a:ea typeface="微软雅黑" pitchFamily="34" charset="-122"/>
              </a:rPr>
              <a:t>线损指标</a:t>
            </a:r>
            <a:endParaRPr lang="en-US" altLang="zh-CN" sz="1800" dirty="0">
              <a:solidFill>
                <a:schemeClr val="tx1"/>
              </a:solidFill>
              <a:latin typeface="微软雅黑" pitchFamily="34" charset="-122"/>
              <a:ea typeface="微软雅黑" pitchFamily="34" charset="-122"/>
            </a:endParaRPr>
          </a:p>
          <a:p>
            <a:pPr lvl="1">
              <a:lnSpc>
                <a:spcPct val="150000"/>
              </a:lnSpc>
              <a:spcBef>
                <a:spcPct val="20000"/>
              </a:spcBef>
              <a:buClr>
                <a:schemeClr val="hlink"/>
              </a:buClr>
              <a:buFont typeface="Calibri" pitchFamily="34" charset="0"/>
              <a:buAutoNum type="alphaLcParenR"/>
              <a:defRPr/>
            </a:pPr>
            <a:r>
              <a:rPr lang="zh-CN" altLang="en-US" sz="1800" b="1" dirty="0">
                <a:solidFill>
                  <a:srgbClr val="FF0000"/>
                </a:solidFill>
                <a:latin typeface="微软雅黑" pitchFamily="34" charset="-122"/>
                <a:ea typeface="微软雅黑" pitchFamily="34" charset="-122"/>
              </a:rPr>
              <a:t>告警类指标</a:t>
            </a:r>
            <a:endParaRPr lang="en-US" altLang="zh-CN" sz="1800" b="1" dirty="0">
              <a:solidFill>
                <a:srgbClr val="FF0000"/>
              </a:solidFill>
              <a:latin typeface="微软雅黑" pitchFamily="34" charset="-122"/>
              <a:ea typeface="微软雅黑" pitchFamily="34" charset="-122"/>
            </a:endParaRPr>
          </a:p>
          <a:p>
            <a:pPr marL="457200" lvl="1" indent="0">
              <a:lnSpc>
                <a:spcPct val="150000"/>
              </a:lnSpc>
              <a:spcBef>
                <a:spcPct val="20000"/>
              </a:spcBef>
              <a:buClr>
                <a:schemeClr val="hlink"/>
              </a:buClr>
              <a:defRPr/>
            </a:pPr>
            <a:r>
              <a:rPr lang="en-US" altLang="zh-CN" sz="1800" b="1" dirty="0">
                <a:solidFill>
                  <a:srgbClr val="FF0000"/>
                </a:solidFill>
                <a:latin typeface="微软雅黑" pitchFamily="34" charset="-122"/>
                <a:ea typeface="微软雅黑" pitchFamily="34" charset="-122"/>
              </a:rPr>
              <a:t>      </a:t>
            </a:r>
            <a:r>
              <a:rPr lang="zh-CN" altLang="en-US" sz="1800" dirty="0">
                <a:latin typeface="华文楷体" pitchFamily="2" charset="-122"/>
                <a:ea typeface="华文楷体" pitchFamily="2" charset="-122"/>
              </a:rPr>
              <a:t>与窃漏电相关的终端报警主要有电压缺相、电压断相、电流反极性等告警，计算发生与窃漏电相关的终端报警的次数总和，作为告警类指标。</a:t>
            </a:r>
            <a:endParaRPr lang="en-US" altLang="zh-CN" sz="1800" b="1" dirty="0">
              <a:solidFill>
                <a:srgbClr val="FF0000"/>
              </a:solidFill>
              <a:latin typeface="华文楷体" pitchFamily="2" charset="-122"/>
              <a:ea typeface="华文楷体" pitchFamily="2" charset="-122"/>
            </a:endParaRPr>
          </a:p>
        </p:txBody>
      </p:sp>
      <p:sp>
        <p:nvSpPr>
          <p:cNvPr id="45064" name="Text Box 6"/>
          <p:cNvSpPr txBox="1">
            <a:spLocks noChangeArrowheads="1"/>
          </p:cNvSpPr>
          <p:nvPr/>
        </p:nvSpPr>
        <p:spPr bwMode="auto">
          <a:xfrm>
            <a:off x="1809751" y="642938"/>
            <a:ext cx="8429625"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0" tIns="0" rIns="0" bIns="0">
            <a:spAutoFit/>
          </a:bodyPr>
          <a:lstStyle>
            <a:lvl1pPr marL="457200" indent="-457200" eaLnBrk="0" hangingPunct="0">
              <a:defRPr sz="900">
                <a:solidFill>
                  <a:srgbClr val="000000"/>
                </a:solidFill>
                <a:latin typeface="Arial" panose="020B0604020202020204" pitchFamily="34" charset="0"/>
                <a:ea typeface="宋体" panose="02010600030101010101" pitchFamily="2" charset="-122"/>
              </a:defRPr>
            </a:lvl1pPr>
            <a:lvl2pPr marL="742950" indent="-285750" eaLnBrk="0" hangingPunct="0">
              <a:defRPr sz="900">
                <a:solidFill>
                  <a:srgbClr val="000000"/>
                </a:solidFill>
                <a:latin typeface="Arial" panose="020B0604020202020204" pitchFamily="34" charset="0"/>
                <a:ea typeface="宋体" panose="02010600030101010101" pitchFamily="2" charset="-122"/>
              </a:defRPr>
            </a:lvl2pPr>
            <a:lvl3pPr marL="1143000" indent="-228600" eaLnBrk="0" hangingPunct="0">
              <a:defRPr sz="900">
                <a:solidFill>
                  <a:srgbClr val="000000"/>
                </a:solidFill>
                <a:latin typeface="Arial" panose="020B0604020202020204" pitchFamily="34" charset="0"/>
                <a:ea typeface="宋体" panose="02010600030101010101" pitchFamily="2" charset="-122"/>
              </a:defRPr>
            </a:lvl3pPr>
            <a:lvl4pPr marL="1600200" indent="-228600" eaLnBrk="0" hangingPunct="0">
              <a:defRPr sz="900">
                <a:solidFill>
                  <a:srgbClr val="000000"/>
                </a:solidFill>
                <a:latin typeface="Arial" panose="020B0604020202020204" pitchFamily="34" charset="0"/>
                <a:ea typeface="宋体" panose="02010600030101010101" pitchFamily="2" charset="-122"/>
              </a:defRPr>
            </a:lvl4pPr>
            <a:lvl5pPr marL="2057400" indent="-228600" eaLnBrk="0" hangingPunct="0">
              <a:defRPr sz="9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9pPr>
          </a:lstStyle>
          <a:p>
            <a:pPr>
              <a:lnSpc>
                <a:spcPct val="150000"/>
              </a:lnSpc>
              <a:spcBef>
                <a:spcPct val="20000"/>
              </a:spcBef>
              <a:buClr>
                <a:schemeClr val="hlink"/>
              </a:buClr>
            </a:pPr>
            <a:r>
              <a:rPr lang="zh-CN" altLang="en-US" sz="2200">
                <a:solidFill>
                  <a:schemeClr val="tx1"/>
                </a:solidFill>
                <a:latin typeface="微软雅黑" panose="020B0503020204020204" pitchFamily="34" charset="-122"/>
                <a:ea typeface="微软雅黑" panose="020B0503020204020204" pitchFamily="34" charset="-122"/>
              </a:rPr>
              <a:t>第</a:t>
            </a:r>
            <a:r>
              <a:rPr lang="en-US" altLang="zh-CN" sz="2200">
                <a:solidFill>
                  <a:schemeClr val="tx1"/>
                </a:solidFill>
                <a:latin typeface="微软雅黑" panose="020B0503020204020204" pitchFamily="34" charset="-122"/>
                <a:ea typeface="微软雅黑" panose="020B0503020204020204" pitchFamily="34" charset="-122"/>
              </a:rPr>
              <a:t>3</a:t>
            </a:r>
            <a:r>
              <a:rPr lang="zh-CN" altLang="en-US" sz="2200">
                <a:solidFill>
                  <a:schemeClr val="tx1"/>
                </a:solidFill>
                <a:latin typeface="微软雅黑" panose="020B0503020204020204" pitchFamily="34" charset="-122"/>
                <a:ea typeface="微软雅黑" panose="020B0503020204020204" pitchFamily="34" charset="-122"/>
              </a:rPr>
              <a:t>步：数据预处理</a:t>
            </a:r>
          </a:p>
        </p:txBody>
      </p:sp>
      <p:sp>
        <p:nvSpPr>
          <p:cNvPr id="153602" name="Rectangle 2"/>
          <p:cNvSpPr>
            <a:spLocks noChangeArrowheads="1"/>
          </p:cNvSpPr>
          <p:nvPr/>
        </p:nvSpPr>
        <p:spPr bwMode="auto">
          <a:xfrm>
            <a:off x="1524001" y="-184666"/>
            <a:ext cx="184731" cy="369332"/>
          </a:xfrm>
          <a:prstGeom prst="rect">
            <a:avLst/>
          </a:prstGeom>
          <a:noFill/>
          <a:ln w="9525">
            <a:noFill/>
            <a:miter lim="800000"/>
            <a:headEnd/>
            <a:tailEnd/>
          </a:ln>
          <a:effectLst>
            <a:prstShdw prst="shdw17" dist="17961" dir="2700000">
              <a:schemeClr val="accent1">
                <a:gamma/>
                <a:shade val="60000"/>
                <a:invGamma/>
              </a:schemeClr>
            </a:prstShdw>
          </a:effectLst>
        </p:spPr>
        <p:txBody>
          <a:bodyPr wrap="none" anchor="ctr">
            <a:spAutoFit/>
          </a:bodyPr>
          <a:lstStyle/>
          <a:p>
            <a:pPr>
              <a:defRPr/>
            </a:pPr>
            <a:endParaRPr lang="zh-CN" altLang="en-US">
              <a:latin typeface="Arial" charset="0"/>
            </a:endParaRPr>
          </a:p>
        </p:txBody>
      </p:sp>
    </p:spTree>
    <p:extLst>
      <p:ext uri="{BB962C8B-B14F-4D97-AF65-F5344CB8AC3E}">
        <p14:creationId xmlns:p14="http://schemas.microsoft.com/office/powerpoint/2010/main" val="1431520807"/>
      </p:ext>
    </p:extLst>
  </p:cSld>
  <p:clrMapOvr>
    <a:masterClrMapping/>
  </p:clrMapOv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4"/>
          <p:cNvSpPr>
            <a:spLocks noChangeArrowheads="1"/>
          </p:cNvSpPr>
          <p:nvPr/>
        </p:nvSpPr>
        <p:spPr bwMode="auto">
          <a:xfrm>
            <a:off x="1524001" y="189384"/>
            <a:ext cx="184731"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eaLnBrk="0" hangingPunct="0">
              <a:defRPr sz="900">
                <a:solidFill>
                  <a:srgbClr val="000000"/>
                </a:solidFill>
                <a:latin typeface="Arial" panose="020B0604020202020204" pitchFamily="34" charset="0"/>
                <a:ea typeface="宋体" panose="02010600030101010101" pitchFamily="2" charset="-122"/>
              </a:defRPr>
            </a:lvl1pPr>
            <a:lvl2pPr marL="742950" indent="-285750" eaLnBrk="0" hangingPunct="0">
              <a:defRPr sz="900">
                <a:solidFill>
                  <a:srgbClr val="000000"/>
                </a:solidFill>
                <a:latin typeface="Arial" panose="020B0604020202020204" pitchFamily="34" charset="0"/>
                <a:ea typeface="宋体" panose="02010600030101010101" pitchFamily="2" charset="-122"/>
              </a:defRPr>
            </a:lvl2pPr>
            <a:lvl3pPr marL="1143000" indent="-228600" eaLnBrk="0" hangingPunct="0">
              <a:defRPr sz="900">
                <a:solidFill>
                  <a:srgbClr val="000000"/>
                </a:solidFill>
                <a:latin typeface="Arial" panose="020B0604020202020204" pitchFamily="34" charset="0"/>
                <a:ea typeface="宋体" panose="02010600030101010101" pitchFamily="2" charset="-122"/>
              </a:defRPr>
            </a:lvl3pPr>
            <a:lvl4pPr marL="1600200" indent="-228600" eaLnBrk="0" hangingPunct="0">
              <a:defRPr sz="900">
                <a:solidFill>
                  <a:srgbClr val="000000"/>
                </a:solidFill>
                <a:latin typeface="Arial" panose="020B0604020202020204" pitchFamily="34" charset="0"/>
                <a:ea typeface="宋体" panose="02010600030101010101" pitchFamily="2" charset="-122"/>
              </a:defRPr>
            </a:lvl4pPr>
            <a:lvl5pPr marL="2057400" indent="-228600" eaLnBrk="0" hangingPunct="0">
              <a:defRPr sz="9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6083" name="Rectangle 5"/>
          <p:cNvSpPr>
            <a:spLocks noChangeArrowheads="1"/>
          </p:cNvSpPr>
          <p:nvPr/>
        </p:nvSpPr>
        <p:spPr bwMode="auto">
          <a:xfrm>
            <a:off x="1524001" y="1684809"/>
            <a:ext cx="184731"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eaLnBrk="0" hangingPunct="0">
              <a:defRPr sz="900">
                <a:solidFill>
                  <a:srgbClr val="000000"/>
                </a:solidFill>
                <a:latin typeface="Arial" panose="020B0604020202020204" pitchFamily="34" charset="0"/>
                <a:ea typeface="宋体" panose="02010600030101010101" pitchFamily="2" charset="-122"/>
              </a:defRPr>
            </a:lvl1pPr>
            <a:lvl2pPr marL="742950" indent="-285750" eaLnBrk="0" hangingPunct="0">
              <a:defRPr sz="900">
                <a:solidFill>
                  <a:srgbClr val="000000"/>
                </a:solidFill>
                <a:latin typeface="Arial" panose="020B0604020202020204" pitchFamily="34" charset="0"/>
                <a:ea typeface="宋体" panose="02010600030101010101" pitchFamily="2" charset="-122"/>
              </a:defRPr>
            </a:lvl2pPr>
            <a:lvl3pPr marL="1143000" indent="-228600" eaLnBrk="0" hangingPunct="0">
              <a:defRPr sz="900">
                <a:solidFill>
                  <a:srgbClr val="000000"/>
                </a:solidFill>
                <a:latin typeface="Arial" panose="020B0604020202020204" pitchFamily="34" charset="0"/>
                <a:ea typeface="宋体" panose="02010600030101010101" pitchFamily="2" charset="-122"/>
              </a:defRPr>
            </a:lvl3pPr>
            <a:lvl4pPr marL="1600200" indent="-228600" eaLnBrk="0" hangingPunct="0">
              <a:defRPr sz="900">
                <a:solidFill>
                  <a:srgbClr val="000000"/>
                </a:solidFill>
                <a:latin typeface="Arial" panose="020B0604020202020204" pitchFamily="34" charset="0"/>
                <a:ea typeface="宋体" panose="02010600030101010101" pitchFamily="2" charset="-122"/>
              </a:defRPr>
            </a:lvl4pPr>
            <a:lvl5pPr marL="2057400" indent="-228600" eaLnBrk="0" hangingPunct="0">
              <a:defRPr sz="9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6084" name="Rectangle 6"/>
          <p:cNvSpPr>
            <a:spLocks noChangeArrowheads="1"/>
          </p:cNvSpPr>
          <p:nvPr/>
        </p:nvSpPr>
        <p:spPr bwMode="auto">
          <a:xfrm>
            <a:off x="1524001" y="2646834"/>
            <a:ext cx="184731"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eaLnBrk="0" hangingPunct="0">
              <a:defRPr sz="900">
                <a:solidFill>
                  <a:srgbClr val="000000"/>
                </a:solidFill>
                <a:latin typeface="Arial" panose="020B0604020202020204" pitchFamily="34" charset="0"/>
                <a:ea typeface="宋体" panose="02010600030101010101" pitchFamily="2" charset="-122"/>
              </a:defRPr>
            </a:lvl1pPr>
            <a:lvl2pPr marL="742950" indent="-285750" eaLnBrk="0" hangingPunct="0">
              <a:defRPr sz="900">
                <a:solidFill>
                  <a:srgbClr val="000000"/>
                </a:solidFill>
                <a:latin typeface="Arial" panose="020B0604020202020204" pitchFamily="34" charset="0"/>
                <a:ea typeface="宋体" panose="02010600030101010101" pitchFamily="2" charset="-122"/>
              </a:defRPr>
            </a:lvl2pPr>
            <a:lvl3pPr marL="1143000" indent="-228600" eaLnBrk="0" hangingPunct="0">
              <a:defRPr sz="900">
                <a:solidFill>
                  <a:srgbClr val="000000"/>
                </a:solidFill>
                <a:latin typeface="Arial" panose="020B0604020202020204" pitchFamily="34" charset="0"/>
                <a:ea typeface="宋体" panose="02010600030101010101" pitchFamily="2" charset="-122"/>
              </a:defRPr>
            </a:lvl3pPr>
            <a:lvl4pPr marL="1600200" indent="-228600" eaLnBrk="0" hangingPunct="0">
              <a:defRPr sz="900">
                <a:solidFill>
                  <a:srgbClr val="000000"/>
                </a:solidFill>
                <a:latin typeface="Arial" panose="020B0604020202020204" pitchFamily="34" charset="0"/>
                <a:ea typeface="宋体" panose="02010600030101010101" pitchFamily="2" charset="-122"/>
              </a:defRPr>
            </a:lvl4pPr>
            <a:lvl5pPr marL="2057400" indent="-228600" eaLnBrk="0" hangingPunct="0">
              <a:defRPr sz="9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6085" name="Rectangle 9"/>
          <p:cNvSpPr>
            <a:spLocks noChangeArrowheads="1"/>
          </p:cNvSpPr>
          <p:nvPr/>
        </p:nvSpPr>
        <p:spPr bwMode="auto">
          <a:xfrm>
            <a:off x="1524001" y="2694459"/>
            <a:ext cx="184731"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eaLnBrk="0" hangingPunct="0">
              <a:defRPr sz="900">
                <a:solidFill>
                  <a:srgbClr val="000000"/>
                </a:solidFill>
                <a:latin typeface="Arial" panose="020B0604020202020204" pitchFamily="34" charset="0"/>
                <a:ea typeface="宋体" panose="02010600030101010101" pitchFamily="2" charset="-122"/>
              </a:defRPr>
            </a:lvl1pPr>
            <a:lvl2pPr marL="742950" indent="-285750" eaLnBrk="0" hangingPunct="0">
              <a:defRPr sz="900">
                <a:solidFill>
                  <a:srgbClr val="000000"/>
                </a:solidFill>
                <a:latin typeface="Arial" panose="020B0604020202020204" pitchFamily="34" charset="0"/>
                <a:ea typeface="宋体" panose="02010600030101010101" pitchFamily="2" charset="-122"/>
              </a:defRPr>
            </a:lvl2pPr>
            <a:lvl3pPr marL="1143000" indent="-228600" eaLnBrk="0" hangingPunct="0">
              <a:defRPr sz="900">
                <a:solidFill>
                  <a:srgbClr val="000000"/>
                </a:solidFill>
                <a:latin typeface="Arial" panose="020B0604020202020204" pitchFamily="34" charset="0"/>
                <a:ea typeface="宋体" panose="02010600030101010101" pitchFamily="2" charset="-122"/>
              </a:defRPr>
            </a:lvl3pPr>
            <a:lvl4pPr marL="1600200" indent="-228600" eaLnBrk="0" hangingPunct="0">
              <a:defRPr sz="900">
                <a:solidFill>
                  <a:srgbClr val="000000"/>
                </a:solidFill>
                <a:latin typeface="Arial" panose="020B0604020202020204" pitchFamily="34" charset="0"/>
                <a:ea typeface="宋体" panose="02010600030101010101" pitchFamily="2" charset="-122"/>
              </a:defRPr>
            </a:lvl4pPr>
            <a:lvl5pPr marL="2057400" indent="-228600" eaLnBrk="0" hangingPunct="0">
              <a:defRPr sz="9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6086" name="标题 3"/>
          <p:cNvSpPr>
            <a:spLocks noGrp="1"/>
          </p:cNvSpPr>
          <p:nvPr>
            <p:ph type="title"/>
          </p:nvPr>
        </p:nvSpPr>
        <p:spPr>
          <a:xfrm>
            <a:off x="1666876" y="153988"/>
            <a:ext cx="8316913" cy="431800"/>
          </a:xfrm>
        </p:spPr>
        <p:txBody>
          <a:bodyPr/>
          <a:lstStyle/>
          <a:p>
            <a:r>
              <a:rPr lang="zh-CN" altLang="en-US" smtClean="0"/>
              <a:t>分析方法与过程</a:t>
            </a:r>
          </a:p>
        </p:txBody>
      </p:sp>
      <p:sp>
        <p:nvSpPr>
          <p:cNvPr id="46087" name="Text Box 6"/>
          <p:cNvSpPr txBox="1">
            <a:spLocks noChangeArrowheads="1"/>
          </p:cNvSpPr>
          <p:nvPr/>
        </p:nvSpPr>
        <p:spPr bwMode="auto">
          <a:xfrm>
            <a:off x="902368" y="1428751"/>
            <a:ext cx="9408445" cy="87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lIns="0" tIns="0" rIns="0" bIns="0">
            <a:spAutoFit/>
          </a:bodyPr>
          <a:lstStyle>
            <a:lvl1pPr marL="457200" indent="-457200" eaLnBrk="0" hangingPunct="0">
              <a:defRPr sz="900">
                <a:solidFill>
                  <a:srgbClr val="000000"/>
                </a:solidFill>
                <a:latin typeface="Arial" panose="020B0604020202020204" pitchFamily="34" charset="0"/>
                <a:ea typeface="宋体" panose="02010600030101010101" pitchFamily="2" charset="-122"/>
              </a:defRPr>
            </a:lvl1pPr>
            <a:lvl2pPr marL="742950" indent="-285750" eaLnBrk="0" hangingPunct="0">
              <a:defRPr sz="900">
                <a:solidFill>
                  <a:srgbClr val="000000"/>
                </a:solidFill>
                <a:latin typeface="Arial" panose="020B0604020202020204" pitchFamily="34" charset="0"/>
                <a:ea typeface="宋体" panose="02010600030101010101" pitchFamily="2" charset="-122"/>
              </a:defRPr>
            </a:lvl2pPr>
            <a:lvl3pPr marL="1143000" indent="-228600" eaLnBrk="0" hangingPunct="0">
              <a:defRPr sz="900">
                <a:solidFill>
                  <a:srgbClr val="000000"/>
                </a:solidFill>
                <a:latin typeface="Arial" panose="020B0604020202020204" pitchFamily="34" charset="0"/>
                <a:ea typeface="宋体" panose="02010600030101010101" pitchFamily="2" charset="-122"/>
              </a:defRPr>
            </a:lvl3pPr>
            <a:lvl4pPr marL="1600200" indent="-228600" eaLnBrk="0" hangingPunct="0">
              <a:defRPr sz="900">
                <a:solidFill>
                  <a:srgbClr val="000000"/>
                </a:solidFill>
                <a:latin typeface="Arial" panose="020B0604020202020204" pitchFamily="34" charset="0"/>
                <a:ea typeface="宋体" panose="02010600030101010101" pitchFamily="2" charset="-122"/>
              </a:defRPr>
            </a:lvl4pPr>
            <a:lvl5pPr marL="2057400" indent="-228600" eaLnBrk="0" hangingPunct="0">
              <a:defRPr sz="9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9pPr>
          </a:lstStyle>
          <a:p>
            <a:pPr>
              <a:lnSpc>
                <a:spcPct val="150000"/>
              </a:lnSpc>
              <a:spcBef>
                <a:spcPct val="20000"/>
              </a:spcBef>
              <a:buClr>
                <a:schemeClr val="hlink"/>
              </a:buClr>
            </a:pPr>
            <a:r>
              <a:rPr lang="zh-CN" altLang="en-US" sz="2000" dirty="0">
                <a:solidFill>
                  <a:schemeClr val="tx1"/>
                </a:solidFill>
                <a:latin typeface="微软雅黑" panose="020B0503020204020204" pitchFamily="34" charset="-122"/>
                <a:ea typeface="微软雅黑" panose="020B0503020204020204" pitchFamily="34" charset="-122"/>
              </a:rPr>
              <a:t>       </a:t>
            </a:r>
            <a:r>
              <a:rPr lang="zh-CN" altLang="en-US" sz="1800" dirty="0">
                <a:solidFill>
                  <a:schemeClr val="tx1"/>
                </a:solidFill>
                <a:latin typeface="华文楷体" panose="02010600040101010101" pitchFamily="2" charset="-122"/>
                <a:ea typeface="华文楷体" panose="02010600040101010101" pitchFamily="2" charset="-122"/>
              </a:rPr>
              <a:t>对</a:t>
            </a:r>
            <a:r>
              <a:rPr lang="en-US" altLang="en-US" sz="1800" dirty="0">
                <a:solidFill>
                  <a:schemeClr val="tx1"/>
                </a:solidFill>
                <a:latin typeface="华文楷体" panose="02010600040101010101" pitchFamily="2" charset="-122"/>
                <a:ea typeface="华文楷体" panose="02010600040101010101" pitchFamily="2" charset="-122"/>
              </a:rPr>
              <a:t>2009</a:t>
            </a:r>
            <a:r>
              <a:rPr lang="zh-CN" altLang="en-US" sz="1800" dirty="0">
                <a:solidFill>
                  <a:schemeClr val="tx1"/>
                </a:solidFill>
                <a:latin typeface="华文楷体" panose="02010600040101010101" pitchFamily="2" charset="-122"/>
                <a:ea typeface="华文楷体" panose="02010600040101010101" pitchFamily="2" charset="-122"/>
              </a:rPr>
              <a:t>年</a:t>
            </a:r>
            <a:r>
              <a:rPr lang="en-US" altLang="en-US" sz="1800" dirty="0">
                <a:solidFill>
                  <a:schemeClr val="tx1"/>
                </a:solidFill>
                <a:latin typeface="华文楷体" panose="02010600040101010101" pitchFamily="2" charset="-122"/>
                <a:ea typeface="华文楷体" panose="02010600040101010101" pitchFamily="2" charset="-122"/>
              </a:rPr>
              <a:t>1</a:t>
            </a:r>
            <a:r>
              <a:rPr lang="zh-CN" altLang="en-US" sz="1800" dirty="0">
                <a:solidFill>
                  <a:schemeClr val="tx1"/>
                </a:solidFill>
                <a:latin typeface="华文楷体" panose="02010600040101010101" pitchFamily="2" charset="-122"/>
                <a:ea typeface="华文楷体" panose="02010600040101010101" pitchFamily="2" charset="-122"/>
              </a:rPr>
              <a:t>月</a:t>
            </a:r>
            <a:r>
              <a:rPr lang="en-US" altLang="en-US" sz="1800" dirty="0">
                <a:solidFill>
                  <a:schemeClr val="tx1"/>
                </a:solidFill>
                <a:latin typeface="华文楷体" panose="02010600040101010101" pitchFamily="2" charset="-122"/>
                <a:ea typeface="华文楷体" panose="02010600040101010101" pitchFamily="2" charset="-122"/>
              </a:rPr>
              <a:t>1</a:t>
            </a:r>
            <a:r>
              <a:rPr lang="zh-CN" altLang="en-US" sz="1800" dirty="0">
                <a:solidFill>
                  <a:schemeClr val="tx1"/>
                </a:solidFill>
                <a:latin typeface="华文楷体" panose="02010600040101010101" pitchFamily="2" charset="-122"/>
                <a:ea typeface="华文楷体" panose="02010600040101010101" pitchFamily="2" charset="-122"/>
              </a:rPr>
              <a:t>日至</a:t>
            </a:r>
            <a:r>
              <a:rPr lang="en-US" altLang="en-US" sz="1800" dirty="0">
                <a:solidFill>
                  <a:schemeClr val="tx1"/>
                </a:solidFill>
                <a:latin typeface="华文楷体" panose="02010600040101010101" pitchFamily="2" charset="-122"/>
                <a:ea typeface="华文楷体" panose="02010600040101010101" pitchFamily="2" charset="-122"/>
              </a:rPr>
              <a:t>2014</a:t>
            </a:r>
            <a:r>
              <a:rPr lang="zh-CN" altLang="en-US" sz="1800" dirty="0">
                <a:solidFill>
                  <a:schemeClr val="tx1"/>
                </a:solidFill>
                <a:latin typeface="华文楷体" panose="02010600040101010101" pitchFamily="2" charset="-122"/>
                <a:ea typeface="华文楷体" panose="02010600040101010101" pitchFamily="2" charset="-122"/>
              </a:rPr>
              <a:t>年</a:t>
            </a:r>
            <a:r>
              <a:rPr lang="en-US" altLang="en-US" sz="1800" dirty="0">
                <a:solidFill>
                  <a:schemeClr val="tx1"/>
                </a:solidFill>
                <a:latin typeface="华文楷体" panose="02010600040101010101" pitchFamily="2" charset="-122"/>
                <a:ea typeface="华文楷体" panose="02010600040101010101" pitchFamily="2" charset="-122"/>
              </a:rPr>
              <a:t>12</a:t>
            </a:r>
            <a:r>
              <a:rPr lang="zh-CN" altLang="en-US" sz="1800" dirty="0">
                <a:solidFill>
                  <a:schemeClr val="tx1"/>
                </a:solidFill>
                <a:latin typeface="华文楷体" panose="02010600040101010101" pitchFamily="2" charset="-122"/>
                <a:ea typeface="华文楷体" panose="02010600040101010101" pitchFamily="2" charset="-122"/>
              </a:rPr>
              <a:t>月</a:t>
            </a:r>
            <a:r>
              <a:rPr lang="en-US" altLang="en-US" sz="1800" dirty="0">
                <a:solidFill>
                  <a:schemeClr val="tx1"/>
                </a:solidFill>
                <a:latin typeface="华文楷体" panose="02010600040101010101" pitchFamily="2" charset="-122"/>
                <a:ea typeface="华文楷体" panose="02010600040101010101" pitchFamily="2" charset="-122"/>
              </a:rPr>
              <a:t>31</a:t>
            </a:r>
            <a:r>
              <a:rPr lang="zh-CN" altLang="en-US" sz="1800" dirty="0">
                <a:solidFill>
                  <a:schemeClr val="tx1"/>
                </a:solidFill>
                <a:latin typeface="华文楷体" panose="02010600040101010101" pitchFamily="2" charset="-122"/>
                <a:ea typeface="华文楷体" panose="02010600040101010101" pitchFamily="2" charset="-122"/>
              </a:rPr>
              <a:t>日所有窃漏电用户及部分正常用户的电量、告警及线损数据和该用户在当天是否窃漏电的标识，按窃漏电评价指标进行处理，得到专家样本库。</a:t>
            </a:r>
            <a:endParaRPr lang="en-US" altLang="zh-CN" sz="1800" dirty="0">
              <a:solidFill>
                <a:schemeClr val="tx1"/>
              </a:solidFill>
              <a:latin typeface="华文楷体" panose="02010600040101010101" pitchFamily="2" charset="-122"/>
              <a:ea typeface="华文楷体" panose="02010600040101010101" pitchFamily="2" charset="-122"/>
            </a:endParaRPr>
          </a:p>
        </p:txBody>
      </p:sp>
      <p:sp>
        <p:nvSpPr>
          <p:cNvPr id="46088" name="Text Box 6"/>
          <p:cNvSpPr txBox="1">
            <a:spLocks noChangeArrowheads="1"/>
          </p:cNvSpPr>
          <p:nvPr/>
        </p:nvSpPr>
        <p:spPr bwMode="auto">
          <a:xfrm>
            <a:off x="1809751" y="989013"/>
            <a:ext cx="8429625"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0" tIns="0" rIns="0" bIns="0">
            <a:spAutoFit/>
          </a:bodyPr>
          <a:lstStyle>
            <a:lvl1pPr marL="457200" indent="-457200" eaLnBrk="0" hangingPunct="0">
              <a:defRPr sz="900">
                <a:solidFill>
                  <a:srgbClr val="000000"/>
                </a:solidFill>
                <a:latin typeface="Arial" panose="020B0604020202020204" pitchFamily="34" charset="0"/>
                <a:ea typeface="宋体" panose="02010600030101010101" pitchFamily="2" charset="-122"/>
              </a:defRPr>
            </a:lvl1pPr>
            <a:lvl2pPr marL="742950" indent="-285750" eaLnBrk="0" hangingPunct="0">
              <a:defRPr sz="900">
                <a:solidFill>
                  <a:srgbClr val="000000"/>
                </a:solidFill>
                <a:latin typeface="Arial" panose="020B0604020202020204" pitchFamily="34" charset="0"/>
                <a:ea typeface="宋体" panose="02010600030101010101" pitchFamily="2" charset="-122"/>
              </a:defRPr>
            </a:lvl2pPr>
            <a:lvl3pPr marL="1143000" indent="-228600" eaLnBrk="0" hangingPunct="0">
              <a:defRPr sz="900">
                <a:solidFill>
                  <a:srgbClr val="000000"/>
                </a:solidFill>
                <a:latin typeface="Arial" panose="020B0604020202020204" pitchFamily="34" charset="0"/>
                <a:ea typeface="宋体" panose="02010600030101010101" pitchFamily="2" charset="-122"/>
              </a:defRPr>
            </a:lvl3pPr>
            <a:lvl4pPr marL="1600200" indent="-228600" eaLnBrk="0" hangingPunct="0">
              <a:defRPr sz="900">
                <a:solidFill>
                  <a:srgbClr val="000000"/>
                </a:solidFill>
                <a:latin typeface="Arial" panose="020B0604020202020204" pitchFamily="34" charset="0"/>
                <a:ea typeface="宋体" panose="02010600030101010101" pitchFamily="2" charset="-122"/>
              </a:defRPr>
            </a:lvl4pPr>
            <a:lvl5pPr marL="2057400" indent="-228600" eaLnBrk="0" hangingPunct="0">
              <a:defRPr sz="9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9pPr>
          </a:lstStyle>
          <a:p>
            <a:pPr>
              <a:lnSpc>
                <a:spcPct val="150000"/>
              </a:lnSpc>
              <a:spcBef>
                <a:spcPct val="20000"/>
              </a:spcBef>
              <a:buClr>
                <a:schemeClr val="hlink"/>
              </a:buClr>
            </a:pPr>
            <a:r>
              <a:rPr lang="zh-CN" altLang="en-US" sz="2200" dirty="0">
                <a:solidFill>
                  <a:schemeClr val="tx1"/>
                </a:solidFill>
                <a:latin typeface="微软雅黑" panose="020B0503020204020204" pitchFamily="34" charset="-122"/>
                <a:ea typeface="微软雅黑" panose="020B0503020204020204" pitchFamily="34" charset="-122"/>
              </a:rPr>
              <a:t>第</a:t>
            </a:r>
            <a:r>
              <a:rPr lang="en-US" altLang="zh-CN" sz="2200" dirty="0">
                <a:solidFill>
                  <a:schemeClr val="tx1"/>
                </a:solidFill>
                <a:latin typeface="微软雅黑" panose="020B0503020204020204" pitchFamily="34" charset="-122"/>
                <a:ea typeface="微软雅黑" panose="020B0503020204020204" pitchFamily="34" charset="-122"/>
              </a:rPr>
              <a:t>4</a:t>
            </a:r>
            <a:r>
              <a:rPr lang="zh-CN" altLang="en-US" sz="2200" dirty="0">
                <a:solidFill>
                  <a:schemeClr val="tx1"/>
                </a:solidFill>
                <a:latin typeface="微软雅黑" panose="020B0503020204020204" pitchFamily="34" charset="-122"/>
                <a:ea typeface="微软雅黑" panose="020B0503020204020204" pitchFamily="34" charset="-122"/>
              </a:rPr>
              <a:t>步：构建专家</a:t>
            </a:r>
            <a:r>
              <a:rPr lang="zh-CN" altLang="en-US" sz="2200" dirty="0" smtClean="0">
                <a:solidFill>
                  <a:schemeClr val="tx1"/>
                </a:solidFill>
                <a:latin typeface="微软雅黑" panose="020B0503020204020204" pitchFamily="34" charset="-122"/>
                <a:ea typeface="微软雅黑" panose="020B0503020204020204" pitchFamily="34" charset="-122"/>
              </a:rPr>
              <a:t>样本 → 监督学习标记样本</a:t>
            </a:r>
            <a:endParaRPr lang="zh-CN" altLang="en-US" sz="2200" dirty="0">
              <a:solidFill>
                <a:schemeClr val="tx1"/>
              </a:solidFill>
              <a:latin typeface="微软雅黑" panose="020B0503020204020204" pitchFamily="34" charset="-122"/>
              <a:ea typeface="微软雅黑" panose="020B0503020204020204" pitchFamily="34" charset="-122"/>
            </a:endParaRPr>
          </a:p>
        </p:txBody>
      </p:sp>
      <p:sp>
        <p:nvSpPr>
          <p:cNvPr id="153602" name="Rectangle 2"/>
          <p:cNvSpPr>
            <a:spLocks noChangeArrowheads="1"/>
          </p:cNvSpPr>
          <p:nvPr/>
        </p:nvSpPr>
        <p:spPr bwMode="auto">
          <a:xfrm>
            <a:off x="1524001" y="-184666"/>
            <a:ext cx="184731" cy="369332"/>
          </a:xfrm>
          <a:prstGeom prst="rect">
            <a:avLst/>
          </a:prstGeom>
          <a:noFill/>
          <a:ln w="9525">
            <a:noFill/>
            <a:miter lim="800000"/>
            <a:headEnd/>
            <a:tailEnd/>
          </a:ln>
          <a:effectLst>
            <a:prstShdw prst="shdw17" dist="17961" dir="2700000">
              <a:schemeClr val="accent1">
                <a:gamma/>
                <a:shade val="60000"/>
                <a:invGamma/>
              </a:schemeClr>
            </a:prstShdw>
          </a:effectLst>
        </p:spPr>
        <p:txBody>
          <a:bodyPr wrap="none" anchor="ctr">
            <a:spAutoFit/>
          </a:bodyPr>
          <a:lstStyle/>
          <a:p>
            <a:pPr>
              <a:defRPr/>
            </a:pPr>
            <a:endParaRPr lang="zh-CN" altLang="en-US">
              <a:latin typeface="Arial" charset="0"/>
            </a:endParaRPr>
          </a:p>
        </p:txBody>
      </p:sp>
      <p:pic>
        <p:nvPicPr>
          <p:cNvPr id="460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02668" y="2505379"/>
            <a:ext cx="6607843" cy="3863457"/>
          </a:xfrm>
          <a:prstGeom prst="rect">
            <a:avLst/>
          </a:prstGeom>
          <a:noFill/>
          <a:ln>
            <a:noFill/>
          </a:ln>
          <a:effectLst>
            <a:prstShdw prst="shdw17" dist="17961" dir="2700000">
              <a:schemeClr val="bg1"/>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12341490"/>
      </p:ext>
    </p:extLst>
  </p:cSld>
  <p:clrMapOvr>
    <a:masterClrMapping/>
  </p:clrMapOvr>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4"/>
          <p:cNvSpPr>
            <a:spLocks noChangeArrowheads="1"/>
          </p:cNvSpPr>
          <p:nvPr/>
        </p:nvSpPr>
        <p:spPr bwMode="auto">
          <a:xfrm>
            <a:off x="1524001" y="189384"/>
            <a:ext cx="184731"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eaLnBrk="0" hangingPunct="0">
              <a:defRPr sz="900">
                <a:solidFill>
                  <a:srgbClr val="000000"/>
                </a:solidFill>
                <a:latin typeface="Arial" panose="020B0604020202020204" pitchFamily="34" charset="0"/>
                <a:ea typeface="宋体" panose="02010600030101010101" pitchFamily="2" charset="-122"/>
              </a:defRPr>
            </a:lvl1pPr>
            <a:lvl2pPr marL="742950" indent="-285750" eaLnBrk="0" hangingPunct="0">
              <a:defRPr sz="900">
                <a:solidFill>
                  <a:srgbClr val="000000"/>
                </a:solidFill>
                <a:latin typeface="Arial" panose="020B0604020202020204" pitchFamily="34" charset="0"/>
                <a:ea typeface="宋体" panose="02010600030101010101" pitchFamily="2" charset="-122"/>
              </a:defRPr>
            </a:lvl2pPr>
            <a:lvl3pPr marL="1143000" indent="-228600" eaLnBrk="0" hangingPunct="0">
              <a:defRPr sz="900">
                <a:solidFill>
                  <a:srgbClr val="000000"/>
                </a:solidFill>
                <a:latin typeface="Arial" panose="020B0604020202020204" pitchFamily="34" charset="0"/>
                <a:ea typeface="宋体" panose="02010600030101010101" pitchFamily="2" charset="-122"/>
              </a:defRPr>
            </a:lvl3pPr>
            <a:lvl4pPr marL="1600200" indent="-228600" eaLnBrk="0" hangingPunct="0">
              <a:defRPr sz="900">
                <a:solidFill>
                  <a:srgbClr val="000000"/>
                </a:solidFill>
                <a:latin typeface="Arial" panose="020B0604020202020204" pitchFamily="34" charset="0"/>
                <a:ea typeface="宋体" panose="02010600030101010101" pitchFamily="2" charset="-122"/>
              </a:defRPr>
            </a:lvl4pPr>
            <a:lvl5pPr marL="2057400" indent="-228600" eaLnBrk="0" hangingPunct="0">
              <a:defRPr sz="9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7107" name="Rectangle 5"/>
          <p:cNvSpPr>
            <a:spLocks noChangeArrowheads="1"/>
          </p:cNvSpPr>
          <p:nvPr/>
        </p:nvSpPr>
        <p:spPr bwMode="auto">
          <a:xfrm>
            <a:off x="1524001" y="1684809"/>
            <a:ext cx="184731"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eaLnBrk="0" hangingPunct="0">
              <a:defRPr sz="900">
                <a:solidFill>
                  <a:srgbClr val="000000"/>
                </a:solidFill>
                <a:latin typeface="Arial" panose="020B0604020202020204" pitchFamily="34" charset="0"/>
                <a:ea typeface="宋体" panose="02010600030101010101" pitchFamily="2" charset="-122"/>
              </a:defRPr>
            </a:lvl1pPr>
            <a:lvl2pPr marL="742950" indent="-285750" eaLnBrk="0" hangingPunct="0">
              <a:defRPr sz="900">
                <a:solidFill>
                  <a:srgbClr val="000000"/>
                </a:solidFill>
                <a:latin typeface="Arial" panose="020B0604020202020204" pitchFamily="34" charset="0"/>
                <a:ea typeface="宋体" panose="02010600030101010101" pitchFamily="2" charset="-122"/>
              </a:defRPr>
            </a:lvl2pPr>
            <a:lvl3pPr marL="1143000" indent="-228600" eaLnBrk="0" hangingPunct="0">
              <a:defRPr sz="900">
                <a:solidFill>
                  <a:srgbClr val="000000"/>
                </a:solidFill>
                <a:latin typeface="Arial" panose="020B0604020202020204" pitchFamily="34" charset="0"/>
                <a:ea typeface="宋体" panose="02010600030101010101" pitchFamily="2" charset="-122"/>
              </a:defRPr>
            </a:lvl3pPr>
            <a:lvl4pPr marL="1600200" indent="-228600" eaLnBrk="0" hangingPunct="0">
              <a:defRPr sz="900">
                <a:solidFill>
                  <a:srgbClr val="000000"/>
                </a:solidFill>
                <a:latin typeface="Arial" panose="020B0604020202020204" pitchFamily="34" charset="0"/>
                <a:ea typeface="宋体" panose="02010600030101010101" pitchFamily="2" charset="-122"/>
              </a:defRPr>
            </a:lvl4pPr>
            <a:lvl5pPr marL="2057400" indent="-228600" eaLnBrk="0" hangingPunct="0">
              <a:defRPr sz="9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7108" name="Rectangle 6"/>
          <p:cNvSpPr>
            <a:spLocks noChangeArrowheads="1"/>
          </p:cNvSpPr>
          <p:nvPr/>
        </p:nvSpPr>
        <p:spPr bwMode="auto">
          <a:xfrm>
            <a:off x="1524001" y="2646834"/>
            <a:ext cx="184731"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eaLnBrk="0" hangingPunct="0">
              <a:defRPr sz="900">
                <a:solidFill>
                  <a:srgbClr val="000000"/>
                </a:solidFill>
                <a:latin typeface="Arial" panose="020B0604020202020204" pitchFamily="34" charset="0"/>
                <a:ea typeface="宋体" panose="02010600030101010101" pitchFamily="2" charset="-122"/>
              </a:defRPr>
            </a:lvl1pPr>
            <a:lvl2pPr marL="742950" indent="-285750" eaLnBrk="0" hangingPunct="0">
              <a:defRPr sz="900">
                <a:solidFill>
                  <a:srgbClr val="000000"/>
                </a:solidFill>
                <a:latin typeface="Arial" panose="020B0604020202020204" pitchFamily="34" charset="0"/>
                <a:ea typeface="宋体" panose="02010600030101010101" pitchFamily="2" charset="-122"/>
              </a:defRPr>
            </a:lvl2pPr>
            <a:lvl3pPr marL="1143000" indent="-228600" eaLnBrk="0" hangingPunct="0">
              <a:defRPr sz="900">
                <a:solidFill>
                  <a:srgbClr val="000000"/>
                </a:solidFill>
                <a:latin typeface="Arial" panose="020B0604020202020204" pitchFamily="34" charset="0"/>
                <a:ea typeface="宋体" panose="02010600030101010101" pitchFamily="2" charset="-122"/>
              </a:defRPr>
            </a:lvl3pPr>
            <a:lvl4pPr marL="1600200" indent="-228600" eaLnBrk="0" hangingPunct="0">
              <a:defRPr sz="900">
                <a:solidFill>
                  <a:srgbClr val="000000"/>
                </a:solidFill>
                <a:latin typeface="Arial" panose="020B0604020202020204" pitchFamily="34" charset="0"/>
                <a:ea typeface="宋体" panose="02010600030101010101" pitchFamily="2" charset="-122"/>
              </a:defRPr>
            </a:lvl4pPr>
            <a:lvl5pPr marL="2057400" indent="-228600" eaLnBrk="0" hangingPunct="0">
              <a:defRPr sz="9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7109" name="Rectangle 9"/>
          <p:cNvSpPr>
            <a:spLocks noChangeArrowheads="1"/>
          </p:cNvSpPr>
          <p:nvPr/>
        </p:nvSpPr>
        <p:spPr bwMode="auto">
          <a:xfrm>
            <a:off x="1524001" y="2694459"/>
            <a:ext cx="184731"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eaLnBrk="0" hangingPunct="0">
              <a:defRPr sz="900">
                <a:solidFill>
                  <a:srgbClr val="000000"/>
                </a:solidFill>
                <a:latin typeface="Arial" panose="020B0604020202020204" pitchFamily="34" charset="0"/>
                <a:ea typeface="宋体" panose="02010600030101010101" pitchFamily="2" charset="-122"/>
              </a:defRPr>
            </a:lvl1pPr>
            <a:lvl2pPr marL="742950" indent="-285750" eaLnBrk="0" hangingPunct="0">
              <a:defRPr sz="900">
                <a:solidFill>
                  <a:srgbClr val="000000"/>
                </a:solidFill>
                <a:latin typeface="Arial" panose="020B0604020202020204" pitchFamily="34" charset="0"/>
                <a:ea typeface="宋体" panose="02010600030101010101" pitchFamily="2" charset="-122"/>
              </a:defRPr>
            </a:lvl2pPr>
            <a:lvl3pPr marL="1143000" indent="-228600" eaLnBrk="0" hangingPunct="0">
              <a:defRPr sz="900">
                <a:solidFill>
                  <a:srgbClr val="000000"/>
                </a:solidFill>
                <a:latin typeface="Arial" panose="020B0604020202020204" pitchFamily="34" charset="0"/>
                <a:ea typeface="宋体" panose="02010600030101010101" pitchFamily="2" charset="-122"/>
              </a:defRPr>
            </a:lvl3pPr>
            <a:lvl4pPr marL="1600200" indent="-228600" eaLnBrk="0" hangingPunct="0">
              <a:defRPr sz="900">
                <a:solidFill>
                  <a:srgbClr val="000000"/>
                </a:solidFill>
                <a:latin typeface="Arial" panose="020B0604020202020204" pitchFamily="34" charset="0"/>
                <a:ea typeface="宋体" panose="02010600030101010101" pitchFamily="2" charset="-122"/>
              </a:defRPr>
            </a:lvl4pPr>
            <a:lvl5pPr marL="2057400" indent="-228600" eaLnBrk="0" hangingPunct="0">
              <a:defRPr sz="9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7110" name="标题 3"/>
          <p:cNvSpPr>
            <a:spLocks noGrp="1"/>
          </p:cNvSpPr>
          <p:nvPr>
            <p:ph type="title"/>
          </p:nvPr>
        </p:nvSpPr>
        <p:spPr>
          <a:xfrm>
            <a:off x="1666876" y="153988"/>
            <a:ext cx="8316913" cy="431800"/>
          </a:xfrm>
        </p:spPr>
        <p:txBody>
          <a:bodyPr/>
          <a:lstStyle/>
          <a:p>
            <a:r>
              <a:rPr lang="zh-CN" altLang="en-US" smtClean="0"/>
              <a:t>分析方法与过程</a:t>
            </a:r>
          </a:p>
        </p:txBody>
      </p:sp>
      <p:sp>
        <p:nvSpPr>
          <p:cNvPr id="47111" name="Text Box 6"/>
          <p:cNvSpPr txBox="1">
            <a:spLocks noChangeArrowheads="1"/>
          </p:cNvSpPr>
          <p:nvPr/>
        </p:nvSpPr>
        <p:spPr bwMode="auto">
          <a:xfrm>
            <a:off x="1809751" y="989013"/>
            <a:ext cx="8429625"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0" tIns="0" rIns="0" bIns="0">
            <a:spAutoFit/>
          </a:bodyPr>
          <a:lstStyle>
            <a:lvl1pPr marL="457200" indent="-457200" eaLnBrk="0" hangingPunct="0">
              <a:defRPr sz="900">
                <a:solidFill>
                  <a:srgbClr val="000000"/>
                </a:solidFill>
                <a:latin typeface="Arial" panose="020B0604020202020204" pitchFamily="34" charset="0"/>
                <a:ea typeface="宋体" panose="02010600030101010101" pitchFamily="2" charset="-122"/>
              </a:defRPr>
            </a:lvl1pPr>
            <a:lvl2pPr marL="742950" indent="-285750" eaLnBrk="0" hangingPunct="0">
              <a:defRPr sz="900">
                <a:solidFill>
                  <a:srgbClr val="000000"/>
                </a:solidFill>
                <a:latin typeface="Arial" panose="020B0604020202020204" pitchFamily="34" charset="0"/>
                <a:ea typeface="宋体" panose="02010600030101010101" pitchFamily="2" charset="-122"/>
              </a:defRPr>
            </a:lvl2pPr>
            <a:lvl3pPr marL="1143000" indent="-228600" eaLnBrk="0" hangingPunct="0">
              <a:defRPr sz="900">
                <a:solidFill>
                  <a:srgbClr val="000000"/>
                </a:solidFill>
                <a:latin typeface="Arial" panose="020B0604020202020204" pitchFamily="34" charset="0"/>
                <a:ea typeface="宋体" panose="02010600030101010101" pitchFamily="2" charset="-122"/>
              </a:defRPr>
            </a:lvl3pPr>
            <a:lvl4pPr marL="1600200" indent="-228600" eaLnBrk="0" hangingPunct="0">
              <a:defRPr sz="900">
                <a:solidFill>
                  <a:srgbClr val="000000"/>
                </a:solidFill>
                <a:latin typeface="Arial" panose="020B0604020202020204" pitchFamily="34" charset="0"/>
                <a:ea typeface="宋体" panose="02010600030101010101" pitchFamily="2" charset="-122"/>
              </a:defRPr>
            </a:lvl4pPr>
            <a:lvl5pPr marL="2057400" indent="-228600" eaLnBrk="0" hangingPunct="0">
              <a:defRPr sz="9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9pPr>
          </a:lstStyle>
          <a:p>
            <a:pPr>
              <a:lnSpc>
                <a:spcPct val="150000"/>
              </a:lnSpc>
              <a:spcBef>
                <a:spcPct val="20000"/>
              </a:spcBef>
              <a:buClr>
                <a:schemeClr val="hlink"/>
              </a:buClr>
            </a:pPr>
            <a:r>
              <a:rPr lang="zh-CN" altLang="en-US" sz="2200">
                <a:solidFill>
                  <a:schemeClr val="tx1"/>
                </a:solidFill>
                <a:latin typeface="微软雅黑" panose="020B0503020204020204" pitchFamily="34" charset="-122"/>
                <a:ea typeface="微软雅黑" panose="020B0503020204020204" pitchFamily="34" charset="-122"/>
              </a:rPr>
              <a:t>第</a:t>
            </a:r>
            <a:r>
              <a:rPr lang="en-US" altLang="zh-CN" sz="2200">
                <a:solidFill>
                  <a:schemeClr val="tx1"/>
                </a:solidFill>
                <a:latin typeface="微软雅黑" panose="020B0503020204020204" pitchFamily="34" charset="-122"/>
                <a:ea typeface="微软雅黑" panose="020B0503020204020204" pitchFamily="34" charset="-122"/>
              </a:rPr>
              <a:t>5</a:t>
            </a:r>
            <a:r>
              <a:rPr lang="zh-CN" altLang="en-US" sz="2200">
                <a:solidFill>
                  <a:schemeClr val="tx1"/>
                </a:solidFill>
                <a:latin typeface="微软雅黑" panose="020B0503020204020204" pitchFamily="34" charset="-122"/>
                <a:ea typeface="微软雅黑" panose="020B0503020204020204" pitchFamily="34" charset="-122"/>
              </a:rPr>
              <a:t>步：构建模型</a:t>
            </a:r>
          </a:p>
        </p:txBody>
      </p:sp>
      <p:sp>
        <p:nvSpPr>
          <p:cNvPr id="153602" name="Rectangle 2"/>
          <p:cNvSpPr>
            <a:spLocks noChangeArrowheads="1"/>
          </p:cNvSpPr>
          <p:nvPr/>
        </p:nvSpPr>
        <p:spPr bwMode="auto">
          <a:xfrm>
            <a:off x="1524001" y="-184666"/>
            <a:ext cx="184731" cy="369332"/>
          </a:xfrm>
          <a:prstGeom prst="rect">
            <a:avLst/>
          </a:prstGeom>
          <a:noFill/>
          <a:ln w="9525">
            <a:noFill/>
            <a:miter lim="800000"/>
            <a:headEnd/>
            <a:tailEnd/>
          </a:ln>
          <a:effectLst>
            <a:prstShdw prst="shdw17" dist="17961" dir="2700000">
              <a:schemeClr val="accent1">
                <a:gamma/>
                <a:shade val="60000"/>
                <a:invGamma/>
              </a:schemeClr>
            </a:prstShdw>
          </a:effectLst>
        </p:spPr>
        <p:txBody>
          <a:bodyPr wrap="none" anchor="ctr">
            <a:spAutoFit/>
          </a:bodyPr>
          <a:lstStyle/>
          <a:p>
            <a:pPr>
              <a:defRPr/>
            </a:pPr>
            <a:endParaRPr lang="zh-CN" altLang="en-US">
              <a:latin typeface="Arial" charset="0"/>
            </a:endParaRPr>
          </a:p>
        </p:txBody>
      </p:sp>
      <p:sp>
        <p:nvSpPr>
          <p:cNvPr id="47113" name="Text Box 6"/>
          <p:cNvSpPr txBox="1">
            <a:spLocks noChangeArrowheads="1"/>
          </p:cNvSpPr>
          <p:nvPr/>
        </p:nvSpPr>
        <p:spPr bwMode="auto">
          <a:xfrm>
            <a:off x="2095501" y="1525589"/>
            <a:ext cx="8429625" cy="1927225"/>
          </a:xfrm>
          <a:prstGeom prst="rect">
            <a:avLst/>
          </a:prstGeom>
          <a:noFill/>
          <a:ln>
            <a:noFill/>
          </a:ln>
          <a:extLst/>
        </p:spPr>
        <p:txBody>
          <a:bodyPr lIns="0" tIns="0" rIns="0" bIns="0">
            <a:spAutoFit/>
          </a:bodyPr>
          <a:lstStyle>
            <a:lvl1pPr marL="457200" indent="-457200" eaLnBrk="0" hangingPunct="0">
              <a:defRPr sz="900">
                <a:solidFill>
                  <a:srgbClr val="000000"/>
                </a:solidFill>
                <a:latin typeface="Arial" charset="0"/>
                <a:ea typeface="宋体" pitchFamily="2" charset="-122"/>
              </a:defRPr>
            </a:lvl1pPr>
            <a:lvl2pPr marL="914400" indent="-457200" eaLnBrk="0" hangingPunct="0">
              <a:defRPr sz="900">
                <a:solidFill>
                  <a:srgbClr val="000000"/>
                </a:solidFill>
                <a:latin typeface="Arial" charset="0"/>
                <a:ea typeface="宋体" pitchFamily="2" charset="-122"/>
              </a:defRPr>
            </a:lvl2pPr>
            <a:lvl3pPr marL="1143000" indent="-228600" eaLnBrk="0" hangingPunct="0">
              <a:defRPr sz="900">
                <a:solidFill>
                  <a:srgbClr val="000000"/>
                </a:solidFill>
                <a:latin typeface="Arial" charset="0"/>
                <a:ea typeface="宋体" pitchFamily="2" charset="-122"/>
              </a:defRPr>
            </a:lvl3pPr>
            <a:lvl4pPr marL="1600200" indent="-228600" eaLnBrk="0" hangingPunct="0">
              <a:defRPr sz="900">
                <a:solidFill>
                  <a:srgbClr val="000000"/>
                </a:solidFill>
                <a:latin typeface="Arial" charset="0"/>
                <a:ea typeface="宋体" pitchFamily="2" charset="-122"/>
              </a:defRPr>
            </a:lvl4pPr>
            <a:lvl5pPr marL="2057400" indent="-228600" eaLnBrk="0" hangingPunct="0">
              <a:defRPr sz="900">
                <a:solidFill>
                  <a:srgbClr val="000000"/>
                </a:solidFill>
                <a:latin typeface="Arial" charset="0"/>
                <a:ea typeface="宋体" pitchFamily="2" charset="-122"/>
              </a:defRPr>
            </a:lvl5pPr>
            <a:lvl6pPr marL="2514600" indent="-228600" eaLnBrk="0" fontAlgn="base" hangingPunct="0">
              <a:spcBef>
                <a:spcPct val="0"/>
              </a:spcBef>
              <a:spcAft>
                <a:spcPct val="0"/>
              </a:spcAft>
              <a:defRPr sz="900">
                <a:solidFill>
                  <a:srgbClr val="000000"/>
                </a:solidFill>
                <a:latin typeface="Arial" charset="0"/>
                <a:ea typeface="宋体" pitchFamily="2" charset="-122"/>
              </a:defRPr>
            </a:lvl6pPr>
            <a:lvl7pPr marL="2971800" indent="-228600" eaLnBrk="0" fontAlgn="base" hangingPunct="0">
              <a:spcBef>
                <a:spcPct val="0"/>
              </a:spcBef>
              <a:spcAft>
                <a:spcPct val="0"/>
              </a:spcAft>
              <a:defRPr sz="900">
                <a:solidFill>
                  <a:srgbClr val="000000"/>
                </a:solidFill>
                <a:latin typeface="Arial" charset="0"/>
                <a:ea typeface="宋体" pitchFamily="2" charset="-122"/>
              </a:defRPr>
            </a:lvl7pPr>
            <a:lvl8pPr marL="3429000" indent="-228600" eaLnBrk="0" fontAlgn="base" hangingPunct="0">
              <a:spcBef>
                <a:spcPct val="0"/>
              </a:spcBef>
              <a:spcAft>
                <a:spcPct val="0"/>
              </a:spcAft>
              <a:defRPr sz="900">
                <a:solidFill>
                  <a:srgbClr val="000000"/>
                </a:solidFill>
                <a:latin typeface="Arial" charset="0"/>
                <a:ea typeface="宋体" pitchFamily="2" charset="-122"/>
              </a:defRPr>
            </a:lvl8pPr>
            <a:lvl9pPr marL="3886200" indent="-228600" eaLnBrk="0" fontAlgn="base" hangingPunct="0">
              <a:spcBef>
                <a:spcPct val="0"/>
              </a:spcBef>
              <a:spcAft>
                <a:spcPct val="0"/>
              </a:spcAft>
              <a:defRPr sz="900">
                <a:solidFill>
                  <a:srgbClr val="000000"/>
                </a:solidFill>
                <a:latin typeface="Arial" charset="0"/>
                <a:ea typeface="宋体" pitchFamily="2" charset="-122"/>
              </a:defRPr>
            </a:lvl9pPr>
          </a:lstStyle>
          <a:p>
            <a:pPr>
              <a:lnSpc>
                <a:spcPct val="150000"/>
              </a:lnSpc>
              <a:spcBef>
                <a:spcPct val="20000"/>
              </a:spcBef>
              <a:buClr>
                <a:schemeClr val="hlink"/>
              </a:buClr>
              <a:buFont typeface="Calibri" pitchFamily="34" charset="0"/>
              <a:buAutoNum type="arabicPeriod"/>
              <a:defRPr/>
            </a:pPr>
            <a:r>
              <a:rPr lang="zh-CN" altLang="en-US" sz="2000" dirty="0">
                <a:solidFill>
                  <a:schemeClr val="tx1"/>
                </a:solidFill>
                <a:latin typeface="微软雅黑" pitchFamily="34" charset="-122"/>
                <a:ea typeface="微软雅黑" pitchFamily="34" charset="-122"/>
              </a:rPr>
              <a:t>构建窃漏电用户识别模型</a:t>
            </a:r>
            <a:endParaRPr lang="en-US" altLang="zh-CN" sz="2000" dirty="0">
              <a:solidFill>
                <a:schemeClr val="tx1"/>
              </a:solidFill>
              <a:latin typeface="微软雅黑" pitchFamily="34" charset="-122"/>
              <a:ea typeface="微软雅黑" pitchFamily="34" charset="-122"/>
            </a:endParaRPr>
          </a:p>
          <a:p>
            <a:pPr marL="0" indent="0">
              <a:lnSpc>
                <a:spcPct val="150000"/>
              </a:lnSpc>
              <a:spcBef>
                <a:spcPct val="20000"/>
              </a:spcBef>
              <a:buClr>
                <a:schemeClr val="hlink"/>
              </a:buClr>
              <a:defRPr/>
            </a:pPr>
            <a:r>
              <a:rPr lang="zh-CN" altLang="en-US" sz="2000" dirty="0">
                <a:solidFill>
                  <a:schemeClr val="tx1"/>
                </a:solidFill>
                <a:latin typeface="微软雅黑" pitchFamily="34" charset="-122"/>
                <a:ea typeface="微软雅黑" pitchFamily="34" charset="-122"/>
              </a:rPr>
              <a:t>      </a:t>
            </a:r>
            <a:r>
              <a:rPr lang="zh-CN" altLang="en-US" sz="2000" dirty="0">
                <a:solidFill>
                  <a:schemeClr val="tx1"/>
                </a:solidFill>
                <a:latin typeface="华文楷体" pitchFamily="2" charset="-122"/>
                <a:ea typeface="华文楷体" pitchFamily="2" charset="-122"/>
              </a:rPr>
              <a:t>对专家样本随机选取</a:t>
            </a:r>
            <a:r>
              <a:rPr lang="en-US" altLang="zh-CN" sz="2000" dirty="0">
                <a:solidFill>
                  <a:schemeClr val="tx1"/>
                </a:solidFill>
                <a:latin typeface="华文楷体" pitchFamily="2" charset="-122"/>
                <a:ea typeface="华文楷体" pitchFamily="2" charset="-122"/>
              </a:rPr>
              <a:t>20%</a:t>
            </a:r>
            <a:r>
              <a:rPr lang="zh-CN" altLang="en-US" sz="2000" dirty="0">
                <a:solidFill>
                  <a:schemeClr val="tx1"/>
                </a:solidFill>
                <a:latin typeface="华文楷体" pitchFamily="2" charset="-122"/>
                <a:ea typeface="华文楷体" pitchFamily="2" charset="-122"/>
              </a:rPr>
              <a:t>的作为测试样本，剩下</a:t>
            </a:r>
            <a:r>
              <a:rPr lang="en-US" altLang="zh-CN" sz="2000" dirty="0">
                <a:solidFill>
                  <a:schemeClr val="tx1"/>
                </a:solidFill>
                <a:latin typeface="华文楷体" pitchFamily="2" charset="-122"/>
                <a:ea typeface="华文楷体" pitchFamily="2" charset="-122"/>
              </a:rPr>
              <a:t>80%</a:t>
            </a:r>
            <a:r>
              <a:rPr lang="zh-CN" altLang="en-US" sz="2000" dirty="0">
                <a:solidFill>
                  <a:schemeClr val="tx1"/>
                </a:solidFill>
                <a:latin typeface="华文楷体" pitchFamily="2" charset="-122"/>
                <a:ea typeface="华文楷体" pitchFamily="2" charset="-122"/>
              </a:rPr>
              <a:t>的作为训练样本。</a:t>
            </a:r>
            <a:endParaRPr lang="en-US" altLang="zh-CN" sz="2000" dirty="0">
              <a:solidFill>
                <a:schemeClr val="tx1"/>
              </a:solidFill>
              <a:latin typeface="华文楷体" pitchFamily="2" charset="-122"/>
              <a:ea typeface="华文楷体" pitchFamily="2" charset="-122"/>
            </a:endParaRPr>
          </a:p>
          <a:p>
            <a:pPr lvl="1">
              <a:lnSpc>
                <a:spcPct val="150000"/>
              </a:lnSpc>
              <a:spcBef>
                <a:spcPct val="20000"/>
              </a:spcBef>
              <a:buClr>
                <a:schemeClr val="hlink"/>
              </a:buClr>
              <a:buFont typeface="Calibri" pitchFamily="34" charset="0"/>
              <a:buAutoNum type="alphaLcParenR"/>
              <a:defRPr/>
            </a:pPr>
            <a:r>
              <a:rPr lang="en-US" altLang="zh-CN" sz="1800" dirty="0" smtClean="0">
                <a:solidFill>
                  <a:schemeClr val="tx1"/>
                </a:solidFill>
                <a:latin typeface="微软雅黑" pitchFamily="34" charset="-122"/>
                <a:ea typeface="微软雅黑" pitchFamily="34" charset="-122"/>
              </a:rPr>
              <a:t>MLP</a:t>
            </a:r>
            <a:r>
              <a:rPr lang="zh-CN" altLang="en-US" sz="1800" dirty="0" smtClean="0">
                <a:solidFill>
                  <a:schemeClr val="tx1"/>
                </a:solidFill>
                <a:latin typeface="微软雅黑" pitchFamily="34" charset="-122"/>
                <a:ea typeface="微软雅黑" pitchFamily="34" charset="-122"/>
              </a:rPr>
              <a:t>神经网络</a:t>
            </a:r>
            <a:r>
              <a:rPr lang="zh-CN" altLang="en-US" sz="1800" dirty="0">
                <a:solidFill>
                  <a:schemeClr val="tx1"/>
                </a:solidFill>
                <a:latin typeface="微软雅黑" pitchFamily="34" charset="-122"/>
                <a:ea typeface="微软雅黑" pitchFamily="34" charset="-122"/>
              </a:rPr>
              <a:t>建模</a:t>
            </a:r>
            <a:endParaRPr lang="en-US" altLang="zh-CN" sz="1800" dirty="0">
              <a:solidFill>
                <a:schemeClr val="tx1"/>
              </a:solidFill>
              <a:latin typeface="微软雅黑" pitchFamily="34" charset="-122"/>
              <a:ea typeface="微软雅黑" pitchFamily="34" charset="-122"/>
            </a:endParaRPr>
          </a:p>
          <a:p>
            <a:pPr lvl="1">
              <a:lnSpc>
                <a:spcPct val="150000"/>
              </a:lnSpc>
              <a:spcBef>
                <a:spcPct val="20000"/>
              </a:spcBef>
              <a:buClr>
                <a:schemeClr val="hlink"/>
              </a:buClr>
              <a:buFont typeface="Calibri" pitchFamily="34" charset="0"/>
              <a:buAutoNum type="alphaLcParenR"/>
              <a:defRPr/>
            </a:pPr>
            <a:r>
              <a:rPr lang="en-US" altLang="en-US" sz="1800" dirty="0">
                <a:solidFill>
                  <a:schemeClr val="tx1"/>
                </a:solidFill>
                <a:latin typeface="微软雅黑" pitchFamily="34" charset="-122"/>
                <a:ea typeface="微软雅黑" pitchFamily="34" charset="-122"/>
              </a:rPr>
              <a:t>CART</a:t>
            </a:r>
            <a:r>
              <a:rPr lang="zh-CN" altLang="en-US" sz="1800" dirty="0">
                <a:solidFill>
                  <a:schemeClr val="tx1"/>
                </a:solidFill>
                <a:latin typeface="微软雅黑" pitchFamily="34" charset="-122"/>
                <a:ea typeface="微软雅黑" pitchFamily="34" charset="-122"/>
              </a:rPr>
              <a:t>决策树建模</a:t>
            </a:r>
          </a:p>
        </p:txBody>
      </p:sp>
    </p:spTree>
    <p:extLst>
      <p:ext uri="{BB962C8B-B14F-4D97-AF65-F5344CB8AC3E}">
        <p14:creationId xmlns:p14="http://schemas.microsoft.com/office/powerpoint/2010/main" val="1691394169"/>
      </p:ext>
    </p:extLst>
  </p:cSld>
  <p:clrMapOvr>
    <a:masterClrMapping/>
  </p:clrMapOvr>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4"/>
          <p:cNvSpPr>
            <a:spLocks noChangeArrowheads="1"/>
          </p:cNvSpPr>
          <p:nvPr/>
        </p:nvSpPr>
        <p:spPr bwMode="auto">
          <a:xfrm>
            <a:off x="1524001" y="189384"/>
            <a:ext cx="184731"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eaLnBrk="0" hangingPunct="0">
              <a:defRPr sz="900">
                <a:solidFill>
                  <a:srgbClr val="000000"/>
                </a:solidFill>
                <a:latin typeface="Arial" panose="020B0604020202020204" pitchFamily="34" charset="0"/>
                <a:ea typeface="宋体" panose="02010600030101010101" pitchFamily="2" charset="-122"/>
              </a:defRPr>
            </a:lvl1pPr>
            <a:lvl2pPr marL="742950" indent="-285750" eaLnBrk="0" hangingPunct="0">
              <a:defRPr sz="900">
                <a:solidFill>
                  <a:srgbClr val="000000"/>
                </a:solidFill>
                <a:latin typeface="Arial" panose="020B0604020202020204" pitchFamily="34" charset="0"/>
                <a:ea typeface="宋体" panose="02010600030101010101" pitchFamily="2" charset="-122"/>
              </a:defRPr>
            </a:lvl2pPr>
            <a:lvl3pPr marL="1143000" indent="-228600" eaLnBrk="0" hangingPunct="0">
              <a:defRPr sz="900">
                <a:solidFill>
                  <a:srgbClr val="000000"/>
                </a:solidFill>
                <a:latin typeface="Arial" panose="020B0604020202020204" pitchFamily="34" charset="0"/>
                <a:ea typeface="宋体" panose="02010600030101010101" pitchFamily="2" charset="-122"/>
              </a:defRPr>
            </a:lvl3pPr>
            <a:lvl4pPr marL="1600200" indent="-228600" eaLnBrk="0" hangingPunct="0">
              <a:defRPr sz="900">
                <a:solidFill>
                  <a:srgbClr val="000000"/>
                </a:solidFill>
                <a:latin typeface="Arial" panose="020B0604020202020204" pitchFamily="34" charset="0"/>
                <a:ea typeface="宋体" panose="02010600030101010101" pitchFamily="2" charset="-122"/>
              </a:defRPr>
            </a:lvl4pPr>
            <a:lvl5pPr marL="2057400" indent="-228600" eaLnBrk="0" hangingPunct="0">
              <a:defRPr sz="9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8131" name="Rectangle 5"/>
          <p:cNvSpPr>
            <a:spLocks noChangeArrowheads="1"/>
          </p:cNvSpPr>
          <p:nvPr/>
        </p:nvSpPr>
        <p:spPr bwMode="auto">
          <a:xfrm>
            <a:off x="1524001" y="1684809"/>
            <a:ext cx="184731"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eaLnBrk="0" hangingPunct="0">
              <a:defRPr sz="900">
                <a:solidFill>
                  <a:srgbClr val="000000"/>
                </a:solidFill>
                <a:latin typeface="Arial" panose="020B0604020202020204" pitchFamily="34" charset="0"/>
                <a:ea typeface="宋体" panose="02010600030101010101" pitchFamily="2" charset="-122"/>
              </a:defRPr>
            </a:lvl1pPr>
            <a:lvl2pPr marL="742950" indent="-285750" eaLnBrk="0" hangingPunct="0">
              <a:defRPr sz="900">
                <a:solidFill>
                  <a:srgbClr val="000000"/>
                </a:solidFill>
                <a:latin typeface="Arial" panose="020B0604020202020204" pitchFamily="34" charset="0"/>
                <a:ea typeface="宋体" panose="02010600030101010101" pitchFamily="2" charset="-122"/>
              </a:defRPr>
            </a:lvl2pPr>
            <a:lvl3pPr marL="1143000" indent="-228600" eaLnBrk="0" hangingPunct="0">
              <a:defRPr sz="900">
                <a:solidFill>
                  <a:srgbClr val="000000"/>
                </a:solidFill>
                <a:latin typeface="Arial" panose="020B0604020202020204" pitchFamily="34" charset="0"/>
                <a:ea typeface="宋体" panose="02010600030101010101" pitchFamily="2" charset="-122"/>
              </a:defRPr>
            </a:lvl3pPr>
            <a:lvl4pPr marL="1600200" indent="-228600" eaLnBrk="0" hangingPunct="0">
              <a:defRPr sz="900">
                <a:solidFill>
                  <a:srgbClr val="000000"/>
                </a:solidFill>
                <a:latin typeface="Arial" panose="020B0604020202020204" pitchFamily="34" charset="0"/>
                <a:ea typeface="宋体" panose="02010600030101010101" pitchFamily="2" charset="-122"/>
              </a:defRPr>
            </a:lvl4pPr>
            <a:lvl5pPr marL="2057400" indent="-228600" eaLnBrk="0" hangingPunct="0">
              <a:defRPr sz="9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8132" name="Rectangle 6"/>
          <p:cNvSpPr>
            <a:spLocks noChangeArrowheads="1"/>
          </p:cNvSpPr>
          <p:nvPr/>
        </p:nvSpPr>
        <p:spPr bwMode="auto">
          <a:xfrm>
            <a:off x="1524001" y="2646834"/>
            <a:ext cx="184731"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eaLnBrk="0" hangingPunct="0">
              <a:defRPr sz="900">
                <a:solidFill>
                  <a:srgbClr val="000000"/>
                </a:solidFill>
                <a:latin typeface="Arial" panose="020B0604020202020204" pitchFamily="34" charset="0"/>
                <a:ea typeface="宋体" panose="02010600030101010101" pitchFamily="2" charset="-122"/>
              </a:defRPr>
            </a:lvl1pPr>
            <a:lvl2pPr marL="742950" indent="-285750" eaLnBrk="0" hangingPunct="0">
              <a:defRPr sz="900">
                <a:solidFill>
                  <a:srgbClr val="000000"/>
                </a:solidFill>
                <a:latin typeface="Arial" panose="020B0604020202020204" pitchFamily="34" charset="0"/>
                <a:ea typeface="宋体" panose="02010600030101010101" pitchFamily="2" charset="-122"/>
              </a:defRPr>
            </a:lvl2pPr>
            <a:lvl3pPr marL="1143000" indent="-228600" eaLnBrk="0" hangingPunct="0">
              <a:defRPr sz="900">
                <a:solidFill>
                  <a:srgbClr val="000000"/>
                </a:solidFill>
                <a:latin typeface="Arial" panose="020B0604020202020204" pitchFamily="34" charset="0"/>
                <a:ea typeface="宋体" panose="02010600030101010101" pitchFamily="2" charset="-122"/>
              </a:defRPr>
            </a:lvl3pPr>
            <a:lvl4pPr marL="1600200" indent="-228600" eaLnBrk="0" hangingPunct="0">
              <a:defRPr sz="900">
                <a:solidFill>
                  <a:srgbClr val="000000"/>
                </a:solidFill>
                <a:latin typeface="Arial" panose="020B0604020202020204" pitchFamily="34" charset="0"/>
                <a:ea typeface="宋体" panose="02010600030101010101" pitchFamily="2" charset="-122"/>
              </a:defRPr>
            </a:lvl4pPr>
            <a:lvl5pPr marL="2057400" indent="-228600" eaLnBrk="0" hangingPunct="0">
              <a:defRPr sz="9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8133" name="Rectangle 9"/>
          <p:cNvSpPr>
            <a:spLocks noChangeArrowheads="1"/>
          </p:cNvSpPr>
          <p:nvPr/>
        </p:nvSpPr>
        <p:spPr bwMode="auto">
          <a:xfrm>
            <a:off x="1524001" y="2694459"/>
            <a:ext cx="184731"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eaLnBrk="0" hangingPunct="0">
              <a:defRPr sz="900">
                <a:solidFill>
                  <a:srgbClr val="000000"/>
                </a:solidFill>
                <a:latin typeface="Arial" panose="020B0604020202020204" pitchFamily="34" charset="0"/>
                <a:ea typeface="宋体" panose="02010600030101010101" pitchFamily="2" charset="-122"/>
              </a:defRPr>
            </a:lvl1pPr>
            <a:lvl2pPr marL="742950" indent="-285750" eaLnBrk="0" hangingPunct="0">
              <a:defRPr sz="900">
                <a:solidFill>
                  <a:srgbClr val="000000"/>
                </a:solidFill>
                <a:latin typeface="Arial" panose="020B0604020202020204" pitchFamily="34" charset="0"/>
                <a:ea typeface="宋体" panose="02010600030101010101" pitchFamily="2" charset="-122"/>
              </a:defRPr>
            </a:lvl2pPr>
            <a:lvl3pPr marL="1143000" indent="-228600" eaLnBrk="0" hangingPunct="0">
              <a:defRPr sz="900">
                <a:solidFill>
                  <a:srgbClr val="000000"/>
                </a:solidFill>
                <a:latin typeface="Arial" panose="020B0604020202020204" pitchFamily="34" charset="0"/>
                <a:ea typeface="宋体" panose="02010600030101010101" pitchFamily="2" charset="-122"/>
              </a:defRPr>
            </a:lvl3pPr>
            <a:lvl4pPr marL="1600200" indent="-228600" eaLnBrk="0" hangingPunct="0">
              <a:defRPr sz="900">
                <a:solidFill>
                  <a:srgbClr val="000000"/>
                </a:solidFill>
                <a:latin typeface="Arial" panose="020B0604020202020204" pitchFamily="34" charset="0"/>
                <a:ea typeface="宋体" panose="02010600030101010101" pitchFamily="2" charset="-122"/>
              </a:defRPr>
            </a:lvl4pPr>
            <a:lvl5pPr marL="2057400" indent="-228600" eaLnBrk="0" hangingPunct="0">
              <a:defRPr sz="9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8134" name="标题 3"/>
          <p:cNvSpPr>
            <a:spLocks noGrp="1"/>
          </p:cNvSpPr>
          <p:nvPr>
            <p:ph type="title"/>
          </p:nvPr>
        </p:nvSpPr>
        <p:spPr>
          <a:xfrm>
            <a:off x="1666876" y="153988"/>
            <a:ext cx="8316913" cy="431800"/>
          </a:xfrm>
        </p:spPr>
        <p:txBody>
          <a:bodyPr/>
          <a:lstStyle/>
          <a:p>
            <a:r>
              <a:rPr lang="zh-CN" altLang="en-US" smtClean="0"/>
              <a:t>分析方法与过程</a:t>
            </a:r>
          </a:p>
        </p:txBody>
      </p:sp>
      <p:sp>
        <p:nvSpPr>
          <p:cNvPr id="48135" name="Text Box 6"/>
          <p:cNvSpPr txBox="1">
            <a:spLocks noChangeArrowheads="1"/>
          </p:cNvSpPr>
          <p:nvPr/>
        </p:nvSpPr>
        <p:spPr bwMode="auto">
          <a:xfrm>
            <a:off x="1809751" y="989013"/>
            <a:ext cx="8429625"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0" tIns="0" rIns="0" bIns="0">
            <a:spAutoFit/>
          </a:bodyPr>
          <a:lstStyle>
            <a:lvl1pPr marL="457200" indent="-457200" eaLnBrk="0" hangingPunct="0">
              <a:defRPr sz="900">
                <a:solidFill>
                  <a:srgbClr val="000000"/>
                </a:solidFill>
                <a:latin typeface="Arial" panose="020B0604020202020204" pitchFamily="34" charset="0"/>
                <a:ea typeface="宋体" panose="02010600030101010101" pitchFamily="2" charset="-122"/>
              </a:defRPr>
            </a:lvl1pPr>
            <a:lvl2pPr marL="742950" indent="-285750" eaLnBrk="0" hangingPunct="0">
              <a:defRPr sz="900">
                <a:solidFill>
                  <a:srgbClr val="000000"/>
                </a:solidFill>
                <a:latin typeface="Arial" panose="020B0604020202020204" pitchFamily="34" charset="0"/>
                <a:ea typeface="宋体" panose="02010600030101010101" pitchFamily="2" charset="-122"/>
              </a:defRPr>
            </a:lvl2pPr>
            <a:lvl3pPr marL="1143000" indent="-228600" eaLnBrk="0" hangingPunct="0">
              <a:defRPr sz="900">
                <a:solidFill>
                  <a:srgbClr val="000000"/>
                </a:solidFill>
                <a:latin typeface="Arial" panose="020B0604020202020204" pitchFamily="34" charset="0"/>
                <a:ea typeface="宋体" panose="02010600030101010101" pitchFamily="2" charset="-122"/>
              </a:defRPr>
            </a:lvl3pPr>
            <a:lvl4pPr marL="1600200" indent="-228600" eaLnBrk="0" hangingPunct="0">
              <a:defRPr sz="900">
                <a:solidFill>
                  <a:srgbClr val="000000"/>
                </a:solidFill>
                <a:latin typeface="Arial" panose="020B0604020202020204" pitchFamily="34" charset="0"/>
                <a:ea typeface="宋体" panose="02010600030101010101" pitchFamily="2" charset="-122"/>
              </a:defRPr>
            </a:lvl4pPr>
            <a:lvl5pPr marL="2057400" indent="-228600" eaLnBrk="0" hangingPunct="0">
              <a:defRPr sz="9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9pPr>
          </a:lstStyle>
          <a:p>
            <a:pPr>
              <a:lnSpc>
                <a:spcPct val="150000"/>
              </a:lnSpc>
              <a:spcBef>
                <a:spcPct val="20000"/>
              </a:spcBef>
              <a:buClr>
                <a:schemeClr val="hlink"/>
              </a:buClr>
            </a:pPr>
            <a:r>
              <a:rPr lang="zh-CN" altLang="en-US" sz="2200">
                <a:solidFill>
                  <a:schemeClr val="tx1"/>
                </a:solidFill>
                <a:latin typeface="微软雅黑" panose="020B0503020204020204" pitchFamily="34" charset="-122"/>
                <a:ea typeface="微软雅黑" panose="020B0503020204020204" pitchFamily="34" charset="-122"/>
              </a:rPr>
              <a:t>第</a:t>
            </a:r>
            <a:r>
              <a:rPr lang="en-US" altLang="zh-CN" sz="2200">
                <a:solidFill>
                  <a:schemeClr val="tx1"/>
                </a:solidFill>
                <a:latin typeface="微软雅黑" panose="020B0503020204020204" pitchFamily="34" charset="-122"/>
                <a:ea typeface="微软雅黑" panose="020B0503020204020204" pitchFamily="34" charset="-122"/>
              </a:rPr>
              <a:t>5</a:t>
            </a:r>
            <a:r>
              <a:rPr lang="zh-CN" altLang="en-US" sz="2200">
                <a:solidFill>
                  <a:schemeClr val="tx1"/>
                </a:solidFill>
                <a:latin typeface="微软雅黑" panose="020B0503020204020204" pitchFamily="34" charset="-122"/>
                <a:ea typeface="微软雅黑" panose="020B0503020204020204" pitchFamily="34" charset="-122"/>
              </a:rPr>
              <a:t>步：构建模型</a:t>
            </a:r>
          </a:p>
        </p:txBody>
      </p:sp>
      <p:sp>
        <p:nvSpPr>
          <p:cNvPr id="153602" name="Rectangle 2"/>
          <p:cNvSpPr>
            <a:spLocks noChangeArrowheads="1"/>
          </p:cNvSpPr>
          <p:nvPr/>
        </p:nvSpPr>
        <p:spPr bwMode="auto">
          <a:xfrm>
            <a:off x="1524001" y="-184666"/>
            <a:ext cx="184731" cy="369332"/>
          </a:xfrm>
          <a:prstGeom prst="rect">
            <a:avLst/>
          </a:prstGeom>
          <a:noFill/>
          <a:ln w="9525">
            <a:noFill/>
            <a:miter lim="800000"/>
            <a:headEnd/>
            <a:tailEnd/>
          </a:ln>
          <a:effectLst>
            <a:prstShdw prst="shdw17" dist="17961" dir="2700000">
              <a:schemeClr val="accent1">
                <a:gamma/>
                <a:shade val="60000"/>
                <a:invGamma/>
              </a:schemeClr>
            </a:prstShdw>
          </a:effectLst>
        </p:spPr>
        <p:txBody>
          <a:bodyPr wrap="none" anchor="ctr">
            <a:spAutoFit/>
          </a:bodyPr>
          <a:lstStyle/>
          <a:p>
            <a:pPr>
              <a:defRPr/>
            </a:pPr>
            <a:endParaRPr lang="zh-CN" altLang="en-US">
              <a:latin typeface="Arial" charset="0"/>
            </a:endParaRPr>
          </a:p>
        </p:txBody>
      </p:sp>
      <p:sp>
        <p:nvSpPr>
          <p:cNvPr id="48137" name="Text Box 6"/>
          <p:cNvSpPr txBox="1">
            <a:spLocks noChangeArrowheads="1"/>
          </p:cNvSpPr>
          <p:nvPr/>
        </p:nvSpPr>
        <p:spPr bwMode="auto">
          <a:xfrm>
            <a:off x="2095500" y="1525588"/>
            <a:ext cx="3714750" cy="4311650"/>
          </a:xfrm>
          <a:prstGeom prst="rect">
            <a:avLst/>
          </a:prstGeom>
          <a:noFill/>
          <a:ln>
            <a:noFill/>
          </a:ln>
          <a:extLst/>
        </p:spPr>
        <p:txBody>
          <a:bodyPr lIns="0" tIns="0" rIns="0" bIns="0">
            <a:spAutoFit/>
          </a:bodyPr>
          <a:lstStyle>
            <a:lvl1pPr marL="457200" indent="-457200" eaLnBrk="0" hangingPunct="0">
              <a:defRPr sz="900">
                <a:solidFill>
                  <a:srgbClr val="000000"/>
                </a:solidFill>
                <a:latin typeface="Arial" charset="0"/>
                <a:ea typeface="宋体" pitchFamily="2" charset="-122"/>
              </a:defRPr>
            </a:lvl1pPr>
            <a:lvl2pPr marL="914400" indent="-457200" eaLnBrk="0" hangingPunct="0">
              <a:defRPr sz="900">
                <a:solidFill>
                  <a:srgbClr val="000000"/>
                </a:solidFill>
                <a:latin typeface="Arial" charset="0"/>
                <a:ea typeface="宋体" pitchFamily="2" charset="-122"/>
              </a:defRPr>
            </a:lvl2pPr>
            <a:lvl3pPr marL="1143000" indent="-228600" eaLnBrk="0" hangingPunct="0">
              <a:defRPr sz="900">
                <a:solidFill>
                  <a:srgbClr val="000000"/>
                </a:solidFill>
                <a:latin typeface="Arial" charset="0"/>
                <a:ea typeface="宋体" pitchFamily="2" charset="-122"/>
              </a:defRPr>
            </a:lvl3pPr>
            <a:lvl4pPr marL="1600200" indent="-228600" eaLnBrk="0" hangingPunct="0">
              <a:defRPr sz="900">
                <a:solidFill>
                  <a:srgbClr val="000000"/>
                </a:solidFill>
                <a:latin typeface="Arial" charset="0"/>
                <a:ea typeface="宋体" pitchFamily="2" charset="-122"/>
              </a:defRPr>
            </a:lvl4pPr>
            <a:lvl5pPr marL="2057400" indent="-228600" eaLnBrk="0" hangingPunct="0">
              <a:defRPr sz="900">
                <a:solidFill>
                  <a:srgbClr val="000000"/>
                </a:solidFill>
                <a:latin typeface="Arial" charset="0"/>
                <a:ea typeface="宋体" pitchFamily="2" charset="-122"/>
              </a:defRPr>
            </a:lvl5pPr>
            <a:lvl6pPr marL="2514600" indent="-228600" eaLnBrk="0" fontAlgn="base" hangingPunct="0">
              <a:spcBef>
                <a:spcPct val="0"/>
              </a:spcBef>
              <a:spcAft>
                <a:spcPct val="0"/>
              </a:spcAft>
              <a:defRPr sz="900">
                <a:solidFill>
                  <a:srgbClr val="000000"/>
                </a:solidFill>
                <a:latin typeface="Arial" charset="0"/>
                <a:ea typeface="宋体" pitchFamily="2" charset="-122"/>
              </a:defRPr>
            </a:lvl6pPr>
            <a:lvl7pPr marL="2971800" indent="-228600" eaLnBrk="0" fontAlgn="base" hangingPunct="0">
              <a:spcBef>
                <a:spcPct val="0"/>
              </a:spcBef>
              <a:spcAft>
                <a:spcPct val="0"/>
              </a:spcAft>
              <a:defRPr sz="900">
                <a:solidFill>
                  <a:srgbClr val="000000"/>
                </a:solidFill>
                <a:latin typeface="Arial" charset="0"/>
                <a:ea typeface="宋体" pitchFamily="2" charset="-122"/>
              </a:defRPr>
            </a:lvl7pPr>
            <a:lvl8pPr marL="3429000" indent="-228600" eaLnBrk="0" fontAlgn="base" hangingPunct="0">
              <a:spcBef>
                <a:spcPct val="0"/>
              </a:spcBef>
              <a:spcAft>
                <a:spcPct val="0"/>
              </a:spcAft>
              <a:defRPr sz="900">
                <a:solidFill>
                  <a:srgbClr val="000000"/>
                </a:solidFill>
                <a:latin typeface="Arial" charset="0"/>
                <a:ea typeface="宋体" pitchFamily="2" charset="-122"/>
              </a:defRPr>
            </a:lvl8pPr>
            <a:lvl9pPr marL="3886200" indent="-228600" eaLnBrk="0" fontAlgn="base" hangingPunct="0">
              <a:spcBef>
                <a:spcPct val="0"/>
              </a:spcBef>
              <a:spcAft>
                <a:spcPct val="0"/>
              </a:spcAft>
              <a:defRPr sz="900">
                <a:solidFill>
                  <a:srgbClr val="000000"/>
                </a:solidFill>
                <a:latin typeface="Arial" charset="0"/>
                <a:ea typeface="宋体" pitchFamily="2" charset="-122"/>
              </a:defRPr>
            </a:lvl9pPr>
          </a:lstStyle>
          <a:p>
            <a:pPr>
              <a:lnSpc>
                <a:spcPct val="150000"/>
              </a:lnSpc>
              <a:spcBef>
                <a:spcPct val="20000"/>
              </a:spcBef>
              <a:buClr>
                <a:schemeClr val="hlink"/>
              </a:buClr>
              <a:buFont typeface="Calibri" pitchFamily="34" charset="0"/>
              <a:buAutoNum type="arabicPeriod"/>
              <a:defRPr/>
            </a:pPr>
            <a:r>
              <a:rPr lang="zh-CN" altLang="en-US" sz="2000" dirty="0">
                <a:solidFill>
                  <a:schemeClr val="tx1"/>
                </a:solidFill>
                <a:latin typeface="微软雅黑" pitchFamily="34" charset="-122"/>
                <a:ea typeface="微软雅黑" pitchFamily="34" charset="-122"/>
              </a:rPr>
              <a:t>构建窃漏电用户识别模型</a:t>
            </a:r>
            <a:endParaRPr lang="en-US" altLang="zh-CN" sz="2000" dirty="0">
              <a:solidFill>
                <a:schemeClr val="tx1"/>
              </a:solidFill>
              <a:latin typeface="微软雅黑" pitchFamily="34" charset="-122"/>
              <a:ea typeface="微软雅黑" pitchFamily="34" charset="-122"/>
            </a:endParaRPr>
          </a:p>
          <a:p>
            <a:pPr lvl="1">
              <a:lnSpc>
                <a:spcPct val="150000"/>
              </a:lnSpc>
              <a:spcBef>
                <a:spcPct val="20000"/>
              </a:spcBef>
              <a:buClr>
                <a:schemeClr val="hlink"/>
              </a:buClr>
              <a:buFont typeface="Calibri" pitchFamily="34" charset="0"/>
              <a:buAutoNum type="alphaLcParenR"/>
              <a:defRPr/>
            </a:pPr>
            <a:r>
              <a:rPr lang="zh-CN" altLang="en-US" sz="1800" dirty="0" smtClean="0">
                <a:solidFill>
                  <a:schemeClr val="tx1"/>
                </a:solidFill>
                <a:latin typeface="微软雅黑" pitchFamily="34" charset="-122"/>
                <a:ea typeface="微软雅黑" pitchFamily="34" charset="-122"/>
              </a:rPr>
              <a:t>神经网络</a:t>
            </a:r>
            <a:endParaRPr lang="en-US" altLang="zh-CN" sz="1800" dirty="0">
              <a:solidFill>
                <a:schemeClr val="tx1"/>
              </a:solidFill>
              <a:latin typeface="微软雅黑" pitchFamily="34" charset="-122"/>
              <a:ea typeface="微软雅黑" pitchFamily="34" charset="-122"/>
            </a:endParaRPr>
          </a:p>
          <a:p>
            <a:pPr marL="457200" lvl="1" indent="0">
              <a:lnSpc>
                <a:spcPct val="150000"/>
              </a:lnSpc>
              <a:spcBef>
                <a:spcPct val="20000"/>
              </a:spcBef>
              <a:buClr>
                <a:schemeClr val="hlink"/>
              </a:buClr>
              <a:defRPr/>
            </a:pPr>
            <a:r>
              <a:rPr lang="zh-CN" altLang="en-US" sz="1800" dirty="0">
                <a:latin typeface="华文楷体" pitchFamily="2" charset="-122"/>
                <a:ea typeface="华文楷体" pitchFamily="2" charset="-122"/>
              </a:rPr>
              <a:t>由混淆矩阵（训练样本），可以算得分类准确率为</a:t>
            </a:r>
            <a:r>
              <a:rPr lang="en-US" altLang="zh-CN" sz="1800" dirty="0">
                <a:latin typeface="华文楷体" pitchFamily="2" charset="-122"/>
                <a:ea typeface="华文楷体" pitchFamily="2" charset="-122"/>
              </a:rPr>
              <a:t>(161+58)/(161+58+6+7)=94.4%</a:t>
            </a:r>
            <a:r>
              <a:rPr lang="zh-CN" altLang="en-US" sz="1800" dirty="0">
                <a:latin typeface="华文楷体" pitchFamily="2" charset="-122"/>
                <a:ea typeface="华文楷体" pitchFamily="2" charset="-122"/>
              </a:rPr>
              <a:t>，正常用户被误判为窃漏电用户占正常用户的</a:t>
            </a:r>
            <a:r>
              <a:rPr lang="en-US" altLang="zh-CN" sz="1800" dirty="0">
                <a:latin typeface="华文楷体" pitchFamily="2" charset="-122"/>
                <a:ea typeface="华文楷体" pitchFamily="2" charset="-122"/>
              </a:rPr>
              <a:t>7/(161+7)=4.2%</a:t>
            </a:r>
            <a:r>
              <a:rPr lang="zh-CN" altLang="en-US" sz="1800" dirty="0">
                <a:latin typeface="华文楷体" pitchFamily="2" charset="-122"/>
                <a:ea typeface="华文楷体" pitchFamily="2" charset="-122"/>
              </a:rPr>
              <a:t>，窃漏电用户被误判为正常用户占正常窃漏电用户的</a:t>
            </a:r>
            <a:r>
              <a:rPr lang="en-US" altLang="zh-CN" sz="1800" dirty="0">
                <a:latin typeface="华文楷体" pitchFamily="2" charset="-122"/>
                <a:ea typeface="华文楷体" pitchFamily="2" charset="-122"/>
              </a:rPr>
              <a:t>6/(6+58)=9.4%</a:t>
            </a:r>
            <a:r>
              <a:rPr lang="zh-CN" altLang="en-US" sz="1800" dirty="0">
                <a:latin typeface="华文楷体" pitchFamily="2" charset="-122"/>
                <a:ea typeface="华文楷体" pitchFamily="2" charset="-122"/>
              </a:rPr>
              <a:t>。</a:t>
            </a:r>
            <a:endParaRPr lang="en-US" altLang="zh-CN" sz="1800" dirty="0">
              <a:solidFill>
                <a:schemeClr val="tx1"/>
              </a:solidFill>
              <a:latin typeface="华文楷体" pitchFamily="2" charset="-122"/>
              <a:ea typeface="华文楷体" pitchFamily="2" charset="-122"/>
            </a:endParaRPr>
          </a:p>
        </p:txBody>
      </p:sp>
      <p:pic>
        <p:nvPicPr>
          <p:cNvPr id="48138" name="Picture 11" descr="figure_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30926" y="2781300"/>
            <a:ext cx="4373563" cy="3430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14980954"/>
      </p:ext>
    </p:extLst>
  </p:cSld>
  <p:clrMapOvr>
    <a:masterClrMapping/>
  </p:clrMapOvr>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4"/>
          <p:cNvSpPr>
            <a:spLocks noChangeArrowheads="1"/>
          </p:cNvSpPr>
          <p:nvPr/>
        </p:nvSpPr>
        <p:spPr bwMode="auto">
          <a:xfrm>
            <a:off x="1524001" y="189384"/>
            <a:ext cx="184731"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eaLnBrk="0" hangingPunct="0">
              <a:defRPr sz="900">
                <a:solidFill>
                  <a:srgbClr val="000000"/>
                </a:solidFill>
                <a:latin typeface="Arial" panose="020B0604020202020204" pitchFamily="34" charset="0"/>
                <a:ea typeface="宋体" panose="02010600030101010101" pitchFamily="2" charset="-122"/>
              </a:defRPr>
            </a:lvl1pPr>
            <a:lvl2pPr marL="742950" indent="-285750" eaLnBrk="0" hangingPunct="0">
              <a:defRPr sz="900">
                <a:solidFill>
                  <a:srgbClr val="000000"/>
                </a:solidFill>
                <a:latin typeface="Arial" panose="020B0604020202020204" pitchFamily="34" charset="0"/>
                <a:ea typeface="宋体" panose="02010600030101010101" pitchFamily="2" charset="-122"/>
              </a:defRPr>
            </a:lvl2pPr>
            <a:lvl3pPr marL="1143000" indent="-228600" eaLnBrk="0" hangingPunct="0">
              <a:defRPr sz="900">
                <a:solidFill>
                  <a:srgbClr val="000000"/>
                </a:solidFill>
                <a:latin typeface="Arial" panose="020B0604020202020204" pitchFamily="34" charset="0"/>
                <a:ea typeface="宋体" panose="02010600030101010101" pitchFamily="2" charset="-122"/>
              </a:defRPr>
            </a:lvl3pPr>
            <a:lvl4pPr marL="1600200" indent="-228600" eaLnBrk="0" hangingPunct="0">
              <a:defRPr sz="900">
                <a:solidFill>
                  <a:srgbClr val="000000"/>
                </a:solidFill>
                <a:latin typeface="Arial" panose="020B0604020202020204" pitchFamily="34" charset="0"/>
                <a:ea typeface="宋体" panose="02010600030101010101" pitchFamily="2" charset="-122"/>
              </a:defRPr>
            </a:lvl4pPr>
            <a:lvl5pPr marL="2057400" indent="-228600" eaLnBrk="0" hangingPunct="0">
              <a:defRPr sz="9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9155" name="Rectangle 5"/>
          <p:cNvSpPr>
            <a:spLocks noChangeArrowheads="1"/>
          </p:cNvSpPr>
          <p:nvPr/>
        </p:nvSpPr>
        <p:spPr bwMode="auto">
          <a:xfrm>
            <a:off x="1524001" y="1684809"/>
            <a:ext cx="184731"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eaLnBrk="0" hangingPunct="0">
              <a:defRPr sz="900">
                <a:solidFill>
                  <a:srgbClr val="000000"/>
                </a:solidFill>
                <a:latin typeface="Arial" panose="020B0604020202020204" pitchFamily="34" charset="0"/>
                <a:ea typeface="宋体" panose="02010600030101010101" pitchFamily="2" charset="-122"/>
              </a:defRPr>
            </a:lvl1pPr>
            <a:lvl2pPr marL="742950" indent="-285750" eaLnBrk="0" hangingPunct="0">
              <a:defRPr sz="900">
                <a:solidFill>
                  <a:srgbClr val="000000"/>
                </a:solidFill>
                <a:latin typeface="Arial" panose="020B0604020202020204" pitchFamily="34" charset="0"/>
                <a:ea typeface="宋体" panose="02010600030101010101" pitchFamily="2" charset="-122"/>
              </a:defRPr>
            </a:lvl2pPr>
            <a:lvl3pPr marL="1143000" indent="-228600" eaLnBrk="0" hangingPunct="0">
              <a:defRPr sz="900">
                <a:solidFill>
                  <a:srgbClr val="000000"/>
                </a:solidFill>
                <a:latin typeface="Arial" panose="020B0604020202020204" pitchFamily="34" charset="0"/>
                <a:ea typeface="宋体" panose="02010600030101010101" pitchFamily="2" charset="-122"/>
              </a:defRPr>
            </a:lvl3pPr>
            <a:lvl4pPr marL="1600200" indent="-228600" eaLnBrk="0" hangingPunct="0">
              <a:defRPr sz="900">
                <a:solidFill>
                  <a:srgbClr val="000000"/>
                </a:solidFill>
                <a:latin typeface="Arial" panose="020B0604020202020204" pitchFamily="34" charset="0"/>
                <a:ea typeface="宋体" panose="02010600030101010101" pitchFamily="2" charset="-122"/>
              </a:defRPr>
            </a:lvl4pPr>
            <a:lvl5pPr marL="2057400" indent="-228600" eaLnBrk="0" hangingPunct="0">
              <a:defRPr sz="9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9156" name="Rectangle 6"/>
          <p:cNvSpPr>
            <a:spLocks noChangeArrowheads="1"/>
          </p:cNvSpPr>
          <p:nvPr/>
        </p:nvSpPr>
        <p:spPr bwMode="auto">
          <a:xfrm>
            <a:off x="1524001" y="2646834"/>
            <a:ext cx="184731"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eaLnBrk="0" hangingPunct="0">
              <a:defRPr sz="900">
                <a:solidFill>
                  <a:srgbClr val="000000"/>
                </a:solidFill>
                <a:latin typeface="Arial" panose="020B0604020202020204" pitchFamily="34" charset="0"/>
                <a:ea typeface="宋体" panose="02010600030101010101" pitchFamily="2" charset="-122"/>
              </a:defRPr>
            </a:lvl1pPr>
            <a:lvl2pPr marL="742950" indent="-285750" eaLnBrk="0" hangingPunct="0">
              <a:defRPr sz="900">
                <a:solidFill>
                  <a:srgbClr val="000000"/>
                </a:solidFill>
                <a:latin typeface="Arial" panose="020B0604020202020204" pitchFamily="34" charset="0"/>
                <a:ea typeface="宋体" panose="02010600030101010101" pitchFamily="2" charset="-122"/>
              </a:defRPr>
            </a:lvl2pPr>
            <a:lvl3pPr marL="1143000" indent="-228600" eaLnBrk="0" hangingPunct="0">
              <a:defRPr sz="900">
                <a:solidFill>
                  <a:srgbClr val="000000"/>
                </a:solidFill>
                <a:latin typeface="Arial" panose="020B0604020202020204" pitchFamily="34" charset="0"/>
                <a:ea typeface="宋体" panose="02010600030101010101" pitchFamily="2" charset="-122"/>
              </a:defRPr>
            </a:lvl3pPr>
            <a:lvl4pPr marL="1600200" indent="-228600" eaLnBrk="0" hangingPunct="0">
              <a:defRPr sz="900">
                <a:solidFill>
                  <a:srgbClr val="000000"/>
                </a:solidFill>
                <a:latin typeface="Arial" panose="020B0604020202020204" pitchFamily="34" charset="0"/>
                <a:ea typeface="宋体" panose="02010600030101010101" pitchFamily="2" charset="-122"/>
              </a:defRPr>
            </a:lvl4pPr>
            <a:lvl5pPr marL="2057400" indent="-228600" eaLnBrk="0" hangingPunct="0">
              <a:defRPr sz="9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9157" name="Rectangle 9"/>
          <p:cNvSpPr>
            <a:spLocks noChangeArrowheads="1"/>
          </p:cNvSpPr>
          <p:nvPr/>
        </p:nvSpPr>
        <p:spPr bwMode="auto">
          <a:xfrm>
            <a:off x="1524001" y="2694459"/>
            <a:ext cx="184731"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eaLnBrk="0" hangingPunct="0">
              <a:defRPr sz="900">
                <a:solidFill>
                  <a:srgbClr val="000000"/>
                </a:solidFill>
                <a:latin typeface="Arial" panose="020B0604020202020204" pitchFamily="34" charset="0"/>
                <a:ea typeface="宋体" panose="02010600030101010101" pitchFamily="2" charset="-122"/>
              </a:defRPr>
            </a:lvl1pPr>
            <a:lvl2pPr marL="742950" indent="-285750" eaLnBrk="0" hangingPunct="0">
              <a:defRPr sz="900">
                <a:solidFill>
                  <a:srgbClr val="000000"/>
                </a:solidFill>
                <a:latin typeface="Arial" panose="020B0604020202020204" pitchFamily="34" charset="0"/>
                <a:ea typeface="宋体" panose="02010600030101010101" pitchFamily="2" charset="-122"/>
              </a:defRPr>
            </a:lvl2pPr>
            <a:lvl3pPr marL="1143000" indent="-228600" eaLnBrk="0" hangingPunct="0">
              <a:defRPr sz="900">
                <a:solidFill>
                  <a:srgbClr val="000000"/>
                </a:solidFill>
                <a:latin typeface="Arial" panose="020B0604020202020204" pitchFamily="34" charset="0"/>
                <a:ea typeface="宋体" panose="02010600030101010101" pitchFamily="2" charset="-122"/>
              </a:defRPr>
            </a:lvl3pPr>
            <a:lvl4pPr marL="1600200" indent="-228600" eaLnBrk="0" hangingPunct="0">
              <a:defRPr sz="900">
                <a:solidFill>
                  <a:srgbClr val="000000"/>
                </a:solidFill>
                <a:latin typeface="Arial" panose="020B0604020202020204" pitchFamily="34" charset="0"/>
                <a:ea typeface="宋体" panose="02010600030101010101" pitchFamily="2" charset="-122"/>
              </a:defRPr>
            </a:lvl4pPr>
            <a:lvl5pPr marL="2057400" indent="-228600" eaLnBrk="0" hangingPunct="0">
              <a:defRPr sz="9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9158" name="标题 3"/>
          <p:cNvSpPr>
            <a:spLocks noGrp="1"/>
          </p:cNvSpPr>
          <p:nvPr>
            <p:ph type="title"/>
          </p:nvPr>
        </p:nvSpPr>
        <p:spPr>
          <a:xfrm>
            <a:off x="1666876" y="153988"/>
            <a:ext cx="8316913" cy="431800"/>
          </a:xfrm>
        </p:spPr>
        <p:txBody>
          <a:bodyPr/>
          <a:lstStyle/>
          <a:p>
            <a:r>
              <a:rPr lang="zh-CN" altLang="en-US" smtClean="0"/>
              <a:t>分析方法与过程</a:t>
            </a:r>
          </a:p>
        </p:txBody>
      </p:sp>
      <p:sp>
        <p:nvSpPr>
          <p:cNvPr id="19" name="Rectangle 2"/>
          <p:cNvSpPr>
            <a:spLocks noChangeArrowheads="1"/>
          </p:cNvSpPr>
          <p:nvPr/>
        </p:nvSpPr>
        <p:spPr bwMode="auto">
          <a:xfrm>
            <a:off x="1524001" y="-184666"/>
            <a:ext cx="184731" cy="369332"/>
          </a:xfrm>
          <a:prstGeom prst="rect">
            <a:avLst/>
          </a:prstGeom>
          <a:noFill/>
          <a:ln w="9525">
            <a:noFill/>
            <a:miter lim="800000"/>
            <a:headEnd/>
            <a:tailEnd/>
          </a:ln>
          <a:effectLst>
            <a:prstShdw prst="shdw17" dist="17961" dir="2700000">
              <a:schemeClr val="accent1">
                <a:gamma/>
                <a:shade val="60000"/>
                <a:invGamma/>
              </a:schemeClr>
            </a:prstShdw>
          </a:effectLst>
        </p:spPr>
        <p:txBody>
          <a:bodyPr wrap="none" anchor="ctr">
            <a:spAutoFit/>
          </a:bodyPr>
          <a:lstStyle/>
          <a:p>
            <a:pPr>
              <a:defRPr/>
            </a:pPr>
            <a:endParaRPr lang="zh-CN" altLang="en-US">
              <a:latin typeface="Arial" charset="0"/>
            </a:endParaRPr>
          </a:p>
        </p:txBody>
      </p:sp>
      <p:sp>
        <p:nvSpPr>
          <p:cNvPr id="49160" name="Text Box 6"/>
          <p:cNvSpPr txBox="1">
            <a:spLocks noChangeArrowheads="1"/>
          </p:cNvSpPr>
          <p:nvPr/>
        </p:nvSpPr>
        <p:spPr bwMode="auto">
          <a:xfrm>
            <a:off x="2095500" y="1525589"/>
            <a:ext cx="3714750" cy="3794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0" tIns="0" rIns="0" bIns="0">
            <a:spAutoFit/>
          </a:bodyPr>
          <a:lstStyle>
            <a:lvl1pPr marL="342900" indent="-342900" eaLnBrk="0" hangingPunct="0">
              <a:defRPr sz="900">
                <a:solidFill>
                  <a:srgbClr val="000000"/>
                </a:solidFill>
                <a:latin typeface="Arial" panose="020B0604020202020204" pitchFamily="34" charset="0"/>
                <a:ea typeface="宋体" panose="02010600030101010101" pitchFamily="2" charset="-122"/>
              </a:defRPr>
            </a:lvl1pPr>
            <a:lvl2pPr eaLnBrk="0" hangingPunct="0">
              <a:defRPr sz="900">
                <a:solidFill>
                  <a:srgbClr val="000000"/>
                </a:solidFill>
                <a:latin typeface="Arial" panose="020B0604020202020204" pitchFamily="34" charset="0"/>
                <a:ea typeface="宋体" panose="02010600030101010101" pitchFamily="2" charset="-122"/>
              </a:defRPr>
            </a:lvl2pPr>
            <a:lvl3pPr marL="1143000" indent="-228600" eaLnBrk="0" hangingPunct="0">
              <a:defRPr sz="900">
                <a:solidFill>
                  <a:srgbClr val="000000"/>
                </a:solidFill>
                <a:latin typeface="Arial" panose="020B0604020202020204" pitchFamily="34" charset="0"/>
                <a:ea typeface="宋体" panose="02010600030101010101" pitchFamily="2" charset="-122"/>
              </a:defRPr>
            </a:lvl3pPr>
            <a:lvl4pPr marL="1600200" indent="-228600" eaLnBrk="0" hangingPunct="0">
              <a:defRPr sz="900">
                <a:solidFill>
                  <a:srgbClr val="000000"/>
                </a:solidFill>
                <a:latin typeface="Arial" panose="020B0604020202020204" pitchFamily="34" charset="0"/>
                <a:ea typeface="宋体" panose="02010600030101010101" pitchFamily="2" charset="-122"/>
              </a:defRPr>
            </a:lvl4pPr>
            <a:lvl5pPr marL="2057400" indent="-228600" eaLnBrk="0" hangingPunct="0">
              <a:defRPr sz="9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9pPr>
          </a:lstStyle>
          <a:p>
            <a:pPr lvl="1">
              <a:lnSpc>
                <a:spcPct val="150000"/>
              </a:lnSpc>
              <a:spcBef>
                <a:spcPct val="20000"/>
              </a:spcBef>
              <a:buClr>
                <a:schemeClr val="hlink"/>
              </a:buClr>
            </a:pPr>
            <a:r>
              <a:rPr lang="en-US" altLang="en-US" sz="1800">
                <a:solidFill>
                  <a:srgbClr val="4C40EA"/>
                </a:solidFill>
                <a:latin typeface="微软雅黑" panose="020B0503020204020204" pitchFamily="34" charset="-122"/>
                <a:ea typeface="微软雅黑" panose="020B0503020204020204" pitchFamily="34" charset="-122"/>
              </a:rPr>
              <a:t>b)  </a:t>
            </a:r>
            <a:r>
              <a:rPr lang="en-US" altLang="en-US" sz="1800">
                <a:solidFill>
                  <a:schemeClr val="tx1"/>
                </a:solidFill>
                <a:latin typeface="微软雅黑" panose="020B0503020204020204" pitchFamily="34" charset="-122"/>
                <a:ea typeface="微软雅黑" panose="020B0503020204020204" pitchFamily="34" charset="-122"/>
              </a:rPr>
              <a:t>CART</a:t>
            </a:r>
            <a:r>
              <a:rPr lang="zh-CN" altLang="en-US" sz="1800">
                <a:solidFill>
                  <a:schemeClr val="tx1"/>
                </a:solidFill>
                <a:latin typeface="微软雅黑" panose="020B0503020204020204" pitchFamily="34" charset="-122"/>
                <a:ea typeface="微软雅黑" panose="020B0503020204020204" pitchFamily="34" charset="-122"/>
              </a:rPr>
              <a:t>决策树</a:t>
            </a:r>
          </a:p>
          <a:p>
            <a:pPr lvl="1">
              <a:lnSpc>
                <a:spcPct val="150000"/>
              </a:lnSpc>
              <a:spcBef>
                <a:spcPct val="20000"/>
              </a:spcBef>
              <a:buClr>
                <a:schemeClr val="hlink"/>
              </a:buClr>
            </a:pPr>
            <a:r>
              <a:rPr lang="zh-CN" altLang="en-US" sz="1800">
                <a:latin typeface="华文楷体" panose="02010600040101010101" pitchFamily="2" charset="-122"/>
                <a:ea typeface="华文楷体" panose="02010600040101010101" pitchFamily="2" charset="-122"/>
              </a:rPr>
              <a:t>由混淆矩阵（训练样本），分类准确率为</a:t>
            </a:r>
            <a:r>
              <a:rPr lang="en-US" altLang="zh-CN" sz="1800">
                <a:latin typeface="华文楷体" panose="02010600040101010101" pitchFamily="2" charset="-122"/>
                <a:ea typeface="华文楷体" panose="02010600040101010101" pitchFamily="2" charset="-122"/>
              </a:rPr>
              <a:t>(160+56)/(160+56+3+13)=93.1%</a:t>
            </a:r>
            <a:r>
              <a:rPr lang="zh-CN" altLang="en-US" sz="1800">
                <a:latin typeface="华文楷体" panose="02010600040101010101" pitchFamily="2" charset="-122"/>
                <a:ea typeface="华文楷体" panose="02010600040101010101" pitchFamily="2" charset="-122"/>
              </a:rPr>
              <a:t>，正常用户被误判为窃漏电用户占正常用户的</a:t>
            </a:r>
            <a:r>
              <a:rPr lang="en-US" altLang="zh-CN" sz="1800">
                <a:latin typeface="华文楷体" panose="02010600040101010101" pitchFamily="2" charset="-122"/>
                <a:ea typeface="华文楷体" panose="02010600040101010101" pitchFamily="2" charset="-122"/>
              </a:rPr>
              <a:t>13/(13+160)=7.5%</a:t>
            </a:r>
            <a:r>
              <a:rPr lang="zh-CN" altLang="en-US" sz="1800">
                <a:latin typeface="华文楷体" panose="02010600040101010101" pitchFamily="2" charset="-122"/>
                <a:ea typeface="华文楷体" panose="02010600040101010101" pitchFamily="2" charset="-122"/>
              </a:rPr>
              <a:t>，窃漏电用户被误判为正常用户占正常窃漏电用户的</a:t>
            </a:r>
            <a:r>
              <a:rPr lang="en-US" altLang="zh-CN" sz="1800">
                <a:latin typeface="华文楷体" panose="02010600040101010101" pitchFamily="2" charset="-122"/>
                <a:ea typeface="华文楷体" panose="02010600040101010101" pitchFamily="2" charset="-122"/>
              </a:rPr>
              <a:t>3/(3+56)=5.1%</a:t>
            </a:r>
            <a:r>
              <a:rPr lang="zh-CN" altLang="en-US" sz="1800">
                <a:latin typeface="华文楷体" panose="02010600040101010101" pitchFamily="2" charset="-122"/>
                <a:ea typeface="华文楷体" panose="02010600040101010101" pitchFamily="2" charset="-122"/>
              </a:rPr>
              <a:t>。</a:t>
            </a:r>
            <a:endParaRPr lang="en-US" altLang="zh-CN" sz="1800">
              <a:solidFill>
                <a:schemeClr val="tx1"/>
              </a:solidFill>
              <a:latin typeface="华文楷体" panose="02010600040101010101" pitchFamily="2" charset="-122"/>
              <a:ea typeface="华文楷体" panose="02010600040101010101" pitchFamily="2" charset="-122"/>
            </a:endParaRPr>
          </a:p>
        </p:txBody>
      </p:sp>
      <p:pic>
        <p:nvPicPr>
          <p:cNvPr id="49161" name="Picture 10" descr="d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51538" y="2762250"/>
            <a:ext cx="4481512" cy="358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1331580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BFE8E7C1-345A-443D-89BE-C70B133CC16B}"/>
              </a:ext>
            </a:extLst>
          </p:cNvPr>
          <p:cNvSpPr>
            <a:spLocks noGrp="1"/>
          </p:cNvSpPr>
          <p:nvPr>
            <p:ph idx="1"/>
          </p:nvPr>
        </p:nvSpPr>
        <p:spPr/>
        <p:txBody>
          <a:bodyPr/>
          <a:lstStyle/>
          <a:p>
            <a:pPr marL="0" indent="0">
              <a:buNone/>
            </a:pPr>
            <a:r>
              <a:rPr lang="en-US" altLang="zh-CN" dirty="0"/>
              <a:t>       K</a:t>
            </a:r>
            <a:r>
              <a:rPr lang="zh-CN" altLang="en-US" dirty="0"/>
              <a:t>近邻（</a:t>
            </a:r>
            <a:r>
              <a:rPr lang="en-US" altLang="zh-CN" dirty="0"/>
              <a:t>K-Nearest Neighbor</a:t>
            </a:r>
            <a:r>
              <a:rPr lang="zh-CN" altLang="en-US" dirty="0"/>
              <a:t>，</a:t>
            </a:r>
            <a:r>
              <a:rPr lang="en-US" altLang="zh-CN" dirty="0"/>
              <a:t>KNN</a:t>
            </a:r>
            <a:r>
              <a:rPr lang="zh-CN" altLang="en-US" dirty="0"/>
              <a:t>）算法是一种常用的监督学习方法。其原理非常简单：对于给定测试样本，基于指定的距离度量找出训练集中与其最近的</a:t>
            </a:r>
            <a:r>
              <a:rPr lang="en-US" altLang="zh-CN" dirty="0"/>
              <a:t>k</a:t>
            </a:r>
            <a:r>
              <a:rPr lang="zh-CN" altLang="en-US" dirty="0"/>
              <a:t>个样本，然后基于这</a:t>
            </a:r>
            <a:r>
              <a:rPr lang="en-US" altLang="zh-CN" dirty="0"/>
              <a:t>k</a:t>
            </a:r>
            <a:r>
              <a:rPr lang="zh-CN" altLang="en-US" dirty="0"/>
              <a:t>个“邻居”的信息来进行预测。</a:t>
            </a:r>
            <a:endParaRPr lang="en-US" altLang="zh-CN" dirty="0"/>
          </a:p>
          <a:p>
            <a:pPr marL="0" indent="0">
              <a:buNone/>
            </a:pPr>
            <a:r>
              <a:rPr lang="zh-CN" altLang="en-US" dirty="0"/>
              <a:t>       距离度量一般采用欧式距离，</a:t>
            </a:r>
            <a:r>
              <a:rPr lang="zh-CN" altLang="en-US" dirty="0" smtClean="0"/>
              <a:t>对于</a:t>
            </a:r>
            <a:r>
              <a:rPr lang="en-US" altLang="zh-CN" dirty="0" smtClean="0"/>
              <a:t>n</a:t>
            </a:r>
            <a:r>
              <a:rPr lang="zh-CN" altLang="en-US" dirty="0" smtClean="0"/>
              <a:t>维</a:t>
            </a:r>
            <a:r>
              <a:rPr lang="zh-CN" altLang="en-US" dirty="0"/>
              <a:t>欧式空间的两点                         、                       ，两点间的欧式距离计算为：</a:t>
            </a:r>
            <a:endParaRPr lang="en-US" altLang="zh-CN" dirty="0"/>
          </a:p>
          <a:p>
            <a:pPr marL="0" indent="0">
              <a:buNone/>
            </a:pPr>
            <a:endParaRPr lang="zh-CN" altLang="en-US" dirty="0"/>
          </a:p>
        </p:txBody>
      </p:sp>
      <p:sp>
        <p:nvSpPr>
          <p:cNvPr id="3" name="标题 2">
            <a:extLst>
              <a:ext uri="{FF2B5EF4-FFF2-40B4-BE49-F238E27FC236}">
                <a16:creationId xmlns:a16="http://schemas.microsoft.com/office/drawing/2014/main" id="{EFD1EDB9-6D48-4A39-ADEA-31C84D051C5C}"/>
              </a:ext>
            </a:extLst>
          </p:cNvPr>
          <p:cNvSpPr>
            <a:spLocks noGrp="1"/>
          </p:cNvSpPr>
          <p:nvPr>
            <p:ph type="title"/>
          </p:nvPr>
        </p:nvSpPr>
        <p:spPr/>
        <p:txBody>
          <a:bodyPr/>
          <a:lstStyle/>
          <a:p>
            <a:r>
              <a:rPr lang="zh-CN" altLang="en-US" dirty="0"/>
              <a:t>最近邻分类</a:t>
            </a:r>
          </a:p>
        </p:txBody>
      </p:sp>
      <p:graphicFrame>
        <p:nvGraphicFramePr>
          <p:cNvPr id="2" name="对象 1">
            <a:extLst>
              <a:ext uri="{FF2B5EF4-FFF2-40B4-BE49-F238E27FC236}">
                <a16:creationId xmlns:a16="http://schemas.microsoft.com/office/drawing/2014/main" id="{2D543550-1AEA-4D64-80EC-021F961F27A1}"/>
              </a:ext>
            </a:extLst>
          </p:cNvPr>
          <p:cNvGraphicFramePr>
            <a:graphicFrameLocks noChangeAspect="1"/>
          </p:cNvGraphicFramePr>
          <p:nvPr>
            <p:extLst/>
          </p:nvPr>
        </p:nvGraphicFramePr>
        <p:xfrm>
          <a:off x="6377559" y="1912558"/>
          <a:ext cx="1635224" cy="366095"/>
        </p:xfrm>
        <a:graphic>
          <a:graphicData uri="http://schemas.openxmlformats.org/presentationml/2006/ole">
            <mc:AlternateContent xmlns:mc="http://schemas.openxmlformats.org/markup-compatibility/2006">
              <mc:Choice xmlns:v="urn:schemas-microsoft-com:vml" Requires="v">
                <p:oleObj spid="_x0000_s104489" name="Equation" r:id="rId3" imgW="850680" imgH="190440" progId="Equation.DSMT4">
                  <p:embed/>
                </p:oleObj>
              </mc:Choice>
              <mc:Fallback>
                <p:oleObj name="Equation" r:id="rId3" imgW="850680" imgH="190440" progId="Equation.DSMT4">
                  <p:embed/>
                  <p:pic>
                    <p:nvPicPr>
                      <p:cNvPr id="2" name="对象 1">
                        <a:extLst>
                          <a:ext uri="{FF2B5EF4-FFF2-40B4-BE49-F238E27FC236}">
                            <a16:creationId xmlns:a16="http://schemas.microsoft.com/office/drawing/2014/main" id="{2D543550-1AEA-4D64-80EC-021F961F27A1}"/>
                          </a:ext>
                        </a:extLst>
                      </p:cNvPr>
                      <p:cNvPicPr/>
                      <p:nvPr/>
                    </p:nvPicPr>
                    <p:blipFill>
                      <a:blip r:embed="rId4"/>
                      <a:stretch>
                        <a:fillRect/>
                      </a:stretch>
                    </p:blipFill>
                    <p:spPr>
                      <a:xfrm>
                        <a:off x="6377559" y="1912558"/>
                        <a:ext cx="1635224" cy="366095"/>
                      </a:xfrm>
                      <a:prstGeom prst="rect">
                        <a:avLst/>
                      </a:prstGeom>
                    </p:spPr>
                  </p:pic>
                </p:oleObj>
              </mc:Fallback>
            </mc:AlternateContent>
          </a:graphicData>
        </a:graphic>
      </p:graphicFrame>
      <p:graphicFrame>
        <p:nvGraphicFramePr>
          <p:cNvPr id="5" name="对象 4">
            <a:extLst>
              <a:ext uri="{FF2B5EF4-FFF2-40B4-BE49-F238E27FC236}">
                <a16:creationId xmlns:a16="http://schemas.microsoft.com/office/drawing/2014/main" id="{2771D215-B6FB-4B92-9291-6DC9C80D34B5}"/>
              </a:ext>
            </a:extLst>
          </p:cNvPr>
          <p:cNvGraphicFramePr>
            <a:graphicFrameLocks noChangeAspect="1"/>
          </p:cNvGraphicFramePr>
          <p:nvPr>
            <p:extLst/>
          </p:nvPr>
        </p:nvGraphicFramePr>
        <p:xfrm>
          <a:off x="8151999" y="1912558"/>
          <a:ext cx="1708440" cy="366094"/>
        </p:xfrm>
        <a:graphic>
          <a:graphicData uri="http://schemas.openxmlformats.org/presentationml/2006/ole">
            <mc:AlternateContent xmlns:mc="http://schemas.openxmlformats.org/markup-compatibility/2006">
              <mc:Choice xmlns:v="urn:schemas-microsoft-com:vml" Requires="v">
                <p:oleObj spid="_x0000_s104490" name="Equation" r:id="rId5" imgW="888840" imgH="190440" progId="Equation.DSMT4">
                  <p:embed/>
                </p:oleObj>
              </mc:Choice>
              <mc:Fallback>
                <p:oleObj name="Equation" r:id="rId5" imgW="888840" imgH="190440" progId="Equation.DSMT4">
                  <p:embed/>
                  <p:pic>
                    <p:nvPicPr>
                      <p:cNvPr id="5" name="对象 4">
                        <a:extLst>
                          <a:ext uri="{FF2B5EF4-FFF2-40B4-BE49-F238E27FC236}">
                            <a16:creationId xmlns:a16="http://schemas.microsoft.com/office/drawing/2014/main" id="{2771D215-B6FB-4B92-9291-6DC9C80D34B5}"/>
                          </a:ext>
                        </a:extLst>
                      </p:cNvPr>
                      <p:cNvPicPr/>
                      <p:nvPr/>
                    </p:nvPicPr>
                    <p:blipFill>
                      <a:blip r:embed="rId6"/>
                      <a:stretch>
                        <a:fillRect/>
                      </a:stretch>
                    </p:blipFill>
                    <p:spPr>
                      <a:xfrm>
                        <a:off x="8151999" y="1912558"/>
                        <a:ext cx="1708440" cy="366094"/>
                      </a:xfrm>
                      <a:prstGeom prst="rect">
                        <a:avLst/>
                      </a:prstGeom>
                    </p:spPr>
                  </p:pic>
                </p:oleObj>
              </mc:Fallback>
            </mc:AlternateContent>
          </a:graphicData>
        </a:graphic>
      </p:graphicFrame>
      <p:graphicFrame>
        <p:nvGraphicFramePr>
          <p:cNvPr id="6" name="对象 5">
            <a:extLst>
              <a:ext uri="{FF2B5EF4-FFF2-40B4-BE49-F238E27FC236}">
                <a16:creationId xmlns:a16="http://schemas.microsoft.com/office/drawing/2014/main" id="{2533A1B3-AD24-4200-A18D-03374605440B}"/>
              </a:ext>
            </a:extLst>
          </p:cNvPr>
          <p:cNvGraphicFramePr>
            <a:graphicFrameLocks noChangeAspect="1"/>
          </p:cNvGraphicFramePr>
          <p:nvPr>
            <p:extLst/>
          </p:nvPr>
        </p:nvGraphicFramePr>
        <p:xfrm>
          <a:off x="1231741" y="3793098"/>
          <a:ext cx="3661403" cy="989568"/>
        </p:xfrm>
        <a:graphic>
          <a:graphicData uri="http://schemas.openxmlformats.org/presentationml/2006/ole">
            <mc:AlternateContent xmlns:mc="http://schemas.openxmlformats.org/markup-compatibility/2006">
              <mc:Choice xmlns:v="urn:schemas-microsoft-com:vml" Requires="v">
                <p:oleObj spid="_x0000_s104491" name="Equation" r:id="rId7" imgW="1409400" imgH="380880" progId="Equation.DSMT4">
                  <p:embed/>
                </p:oleObj>
              </mc:Choice>
              <mc:Fallback>
                <p:oleObj name="Equation" r:id="rId7" imgW="1409400" imgH="380880" progId="Equation.DSMT4">
                  <p:embed/>
                  <p:pic>
                    <p:nvPicPr>
                      <p:cNvPr id="6" name="对象 5">
                        <a:extLst>
                          <a:ext uri="{FF2B5EF4-FFF2-40B4-BE49-F238E27FC236}">
                            <a16:creationId xmlns:a16="http://schemas.microsoft.com/office/drawing/2014/main" id="{2533A1B3-AD24-4200-A18D-03374605440B}"/>
                          </a:ext>
                        </a:extLst>
                      </p:cNvPr>
                      <p:cNvPicPr/>
                      <p:nvPr/>
                    </p:nvPicPr>
                    <p:blipFill>
                      <a:blip r:embed="rId8"/>
                      <a:stretch>
                        <a:fillRect/>
                      </a:stretch>
                    </p:blipFill>
                    <p:spPr>
                      <a:xfrm>
                        <a:off x="1231741" y="3793098"/>
                        <a:ext cx="3661403" cy="989568"/>
                      </a:xfrm>
                      <a:prstGeom prst="rect">
                        <a:avLst/>
                      </a:prstGeom>
                    </p:spPr>
                  </p:pic>
                </p:oleObj>
              </mc:Fallback>
            </mc:AlternateContent>
          </a:graphicData>
        </a:graphic>
      </p:graphicFrame>
      <p:pic>
        <p:nvPicPr>
          <p:cNvPr id="8" name="图片 7"/>
          <p:cNvPicPr>
            <a:picLocks noChangeAspect="1"/>
          </p:cNvPicPr>
          <p:nvPr/>
        </p:nvPicPr>
        <p:blipFill>
          <a:blip r:embed="rId9"/>
          <a:stretch>
            <a:fillRect/>
          </a:stretch>
        </p:blipFill>
        <p:spPr>
          <a:xfrm>
            <a:off x="6244877" y="2968831"/>
            <a:ext cx="3535812" cy="2859541"/>
          </a:xfrm>
          <a:prstGeom prst="rect">
            <a:avLst/>
          </a:prstGeom>
        </p:spPr>
      </p:pic>
      <p:sp>
        <p:nvSpPr>
          <p:cNvPr id="9" name="椭圆 8"/>
          <p:cNvSpPr/>
          <p:nvPr/>
        </p:nvSpPr>
        <p:spPr>
          <a:xfrm>
            <a:off x="7757082" y="3263651"/>
            <a:ext cx="190800" cy="19000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 name="直接箭头连接符 10"/>
          <p:cNvCxnSpPr/>
          <p:nvPr/>
        </p:nvCxnSpPr>
        <p:spPr>
          <a:xfrm flipH="1">
            <a:off x="7336868" y="3453656"/>
            <a:ext cx="459367" cy="1105343"/>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13" name="直接箭头连接符 12"/>
          <p:cNvCxnSpPr>
            <a:stCxn id="9" idx="5"/>
          </p:cNvCxnSpPr>
          <p:nvPr/>
        </p:nvCxnSpPr>
        <p:spPr>
          <a:xfrm>
            <a:off x="7919940" y="3425830"/>
            <a:ext cx="536325" cy="262106"/>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16" name="直接箭头连接符 15"/>
          <p:cNvCxnSpPr>
            <a:stCxn id="9" idx="4"/>
          </p:cNvCxnSpPr>
          <p:nvPr/>
        </p:nvCxnSpPr>
        <p:spPr>
          <a:xfrm>
            <a:off x="7852482" y="3453656"/>
            <a:ext cx="1084388" cy="1504039"/>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67142314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 name="直接连接符 6">
            <a:extLst>
              <a:ext uri="{FF2B5EF4-FFF2-40B4-BE49-F238E27FC236}">
                <a16:creationId xmlns:a16="http://schemas.microsoft.com/office/drawing/2014/main" id="{0655586B-F6B4-426E-80D1-04ADB3C76375}"/>
              </a:ext>
            </a:extLst>
          </p:cNvPr>
          <p:cNvCxnSpPr>
            <a:cxnSpLocks/>
          </p:cNvCxnSpPr>
          <p:nvPr/>
        </p:nvCxnSpPr>
        <p:spPr>
          <a:xfrm>
            <a:off x="3491191" y="1084111"/>
            <a:ext cx="0" cy="4428000"/>
          </a:xfrm>
          <a:prstGeom prst="line">
            <a:avLst/>
          </a:prstGeom>
        </p:spPr>
        <p:style>
          <a:lnRef idx="2">
            <a:schemeClr val="dk1"/>
          </a:lnRef>
          <a:fillRef idx="0">
            <a:schemeClr val="dk1"/>
          </a:fillRef>
          <a:effectRef idx="1">
            <a:schemeClr val="dk1"/>
          </a:effectRef>
          <a:fontRef idx="minor">
            <a:schemeClr val="tx1"/>
          </a:fontRef>
        </p:style>
      </p:cxnSp>
      <p:sp>
        <p:nvSpPr>
          <p:cNvPr id="19" name="Line 2">
            <a:extLst>
              <a:ext uri="{FF2B5EF4-FFF2-40B4-BE49-F238E27FC236}">
                <a16:creationId xmlns:a16="http://schemas.microsoft.com/office/drawing/2014/main" id="{E878D2EE-7AD5-42B3-80C8-BF594574CC4F}"/>
              </a:ext>
            </a:extLst>
          </p:cNvPr>
          <p:cNvSpPr>
            <a:spLocks noChangeShapeType="1"/>
          </p:cNvSpPr>
          <p:nvPr/>
        </p:nvSpPr>
        <p:spPr bwMode="auto">
          <a:xfrm>
            <a:off x="2876030" y="2087472"/>
            <a:ext cx="6604980" cy="0"/>
          </a:xfrm>
          <a:prstGeom prst="line">
            <a:avLst/>
          </a:prstGeom>
        </p:spPr>
        <p:style>
          <a:lnRef idx="2">
            <a:schemeClr val="dk1"/>
          </a:lnRef>
          <a:fillRef idx="0">
            <a:schemeClr val="dk1"/>
          </a:fillRef>
          <a:effectRef idx="1">
            <a:schemeClr val="dk1"/>
          </a:effectRef>
          <a:fontRef idx="minor">
            <a:schemeClr val="tx1"/>
          </a:fontRef>
        </p:style>
        <p:txBody>
          <a:bodyPr/>
          <a:lstStyle/>
          <a:p>
            <a:pPr algn="ctr">
              <a:defRPr/>
            </a:pPr>
            <a:endParaRPr lang="zh-CN" altLang="en-US" sz="1905" kern="0">
              <a:solidFill>
                <a:sysClr val="windowText" lastClr="000000"/>
              </a:solidFill>
              <a:latin typeface="微软雅黑" pitchFamily="34" charset="-122"/>
              <a:ea typeface="微软雅黑" pitchFamily="34" charset="-122"/>
            </a:endParaRPr>
          </a:p>
        </p:txBody>
      </p:sp>
      <p:sp>
        <p:nvSpPr>
          <p:cNvPr id="20" name="Oval 15">
            <a:extLst>
              <a:ext uri="{FF2B5EF4-FFF2-40B4-BE49-F238E27FC236}">
                <a16:creationId xmlns:a16="http://schemas.microsoft.com/office/drawing/2014/main" id="{4AA2E115-B5CF-48D7-AAF4-34243C4DB9F7}"/>
              </a:ext>
            </a:extLst>
          </p:cNvPr>
          <p:cNvSpPr>
            <a:spLocks noChangeArrowheads="1"/>
          </p:cNvSpPr>
          <p:nvPr/>
        </p:nvSpPr>
        <p:spPr bwMode="auto">
          <a:xfrm>
            <a:off x="3131191" y="1799472"/>
            <a:ext cx="684000" cy="648000"/>
          </a:xfrm>
          <a:prstGeom prst="ellipse">
            <a:avLst/>
          </a:prstGeom>
          <a:solidFill>
            <a:srgbClr val="FB9708"/>
          </a:solidFill>
          <a:ln>
            <a:solidFill>
              <a:schemeClr val="bg1"/>
            </a:solidFill>
          </a:ln>
          <a:scene3d>
            <a:camera prst="orthographicFront">
              <a:rot lat="0" lon="0" rev="0"/>
            </a:camera>
            <a:lightRig rig="threePt" dir="t">
              <a:rot lat="0" lon="0" rev="1200000"/>
            </a:lightRig>
          </a:scene3d>
        </p:spPr>
        <p:style>
          <a:lnRef idx="0">
            <a:schemeClr val="dk1"/>
          </a:lnRef>
          <a:fillRef idx="3">
            <a:schemeClr val="dk1"/>
          </a:fillRef>
          <a:effectRef idx="3">
            <a:schemeClr val="dk1"/>
          </a:effectRef>
          <a:fontRef idx="minor">
            <a:schemeClr val="lt1"/>
          </a:fontRef>
        </p:style>
        <p:txBody>
          <a:bodyPr wrap="none" anchor="ctr"/>
          <a:lstStyle>
            <a:lvl1pPr>
              <a:defRPr sz="900">
                <a:solidFill>
                  <a:srgbClr val="000000"/>
                </a:solidFill>
                <a:latin typeface="Arial" charset="0"/>
                <a:ea typeface="宋体" pitchFamily="2" charset="-122"/>
              </a:defRPr>
            </a:lvl1pPr>
            <a:lvl2pPr marL="742950" indent="-285750">
              <a:defRPr sz="900">
                <a:solidFill>
                  <a:srgbClr val="000000"/>
                </a:solidFill>
                <a:latin typeface="Arial" charset="0"/>
                <a:ea typeface="宋体" pitchFamily="2" charset="-122"/>
              </a:defRPr>
            </a:lvl2pPr>
            <a:lvl3pPr marL="1143000" indent="-228600">
              <a:defRPr sz="900">
                <a:solidFill>
                  <a:srgbClr val="000000"/>
                </a:solidFill>
                <a:latin typeface="Arial" charset="0"/>
                <a:ea typeface="宋体" pitchFamily="2" charset="-122"/>
              </a:defRPr>
            </a:lvl3pPr>
            <a:lvl4pPr marL="1600200" indent="-228600">
              <a:defRPr sz="900">
                <a:solidFill>
                  <a:srgbClr val="000000"/>
                </a:solidFill>
                <a:latin typeface="Arial" charset="0"/>
                <a:ea typeface="宋体" pitchFamily="2" charset="-122"/>
              </a:defRPr>
            </a:lvl4pPr>
            <a:lvl5pPr marL="2057400" indent="-228600">
              <a:defRPr sz="900">
                <a:solidFill>
                  <a:srgbClr val="000000"/>
                </a:solidFill>
                <a:latin typeface="Arial" charset="0"/>
                <a:ea typeface="宋体" pitchFamily="2" charset="-122"/>
              </a:defRPr>
            </a:lvl5pPr>
            <a:lvl6pPr marL="2514600" indent="-228600" eaLnBrk="0" fontAlgn="base" hangingPunct="0">
              <a:spcBef>
                <a:spcPct val="0"/>
              </a:spcBef>
              <a:spcAft>
                <a:spcPct val="0"/>
              </a:spcAft>
              <a:defRPr sz="900">
                <a:solidFill>
                  <a:srgbClr val="000000"/>
                </a:solidFill>
                <a:latin typeface="Arial" charset="0"/>
                <a:ea typeface="宋体" pitchFamily="2" charset="-122"/>
              </a:defRPr>
            </a:lvl6pPr>
            <a:lvl7pPr marL="2971800" indent="-228600" eaLnBrk="0" fontAlgn="base" hangingPunct="0">
              <a:spcBef>
                <a:spcPct val="0"/>
              </a:spcBef>
              <a:spcAft>
                <a:spcPct val="0"/>
              </a:spcAft>
              <a:defRPr sz="900">
                <a:solidFill>
                  <a:srgbClr val="000000"/>
                </a:solidFill>
                <a:latin typeface="Arial" charset="0"/>
                <a:ea typeface="宋体" pitchFamily="2" charset="-122"/>
              </a:defRPr>
            </a:lvl7pPr>
            <a:lvl8pPr marL="3429000" indent="-228600" eaLnBrk="0" fontAlgn="base" hangingPunct="0">
              <a:spcBef>
                <a:spcPct val="0"/>
              </a:spcBef>
              <a:spcAft>
                <a:spcPct val="0"/>
              </a:spcAft>
              <a:defRPr sz="900">
                <a:solidFill>
                  <a:srgbClr val="000000"/>
                </a:solidFill>
                <a:latin typeface="Arial" charset="0"/>
                <a:ea typeface="宋体" pitchFamily="2" charset="-122"/>
              </a:defRPr>
            </a:lvl8pPr>
            <a:lvl9pPr marL="3886200" indent="-228600" eaLnBrk="0" fontAlgn="base" hangingPunct="0">
              <a:spcBef>
                <a:spcPct val="0"/>
              </a:spcBef>
              <a:spcAft>
                <a:spcPct val="0"/>
              </a:spcAft>
              <a:defRPr sz="900">
                <a:solidFill>
                  <a:srgbClr val="000000"/>
                </a:solidFill>
                <a:latin typeface="Arial" charset="0"/>
                <a:ea typeface="宋体" pitchFamily="2" charset="-122"/>
              </a:defRPr>
            </a:lvl9pPr>
          </a:lstStyle>
          <a:p>
            <a:pPr algn="ctr" eaLnBrk="1" hangingPunct="1">
              <a:defRPr/>
            </a:pPr>
            <a:r>
              <a:rPr lang="zh-CN" altLang="zh-CN" sz="2200" dirty="0">
                <a:solidFill>
                  <a:schemeClr val="bg1"/>
                </a:solidFill>
                <a:latin typeface="微软雅黑" pitchFamily="34" charset="-122"/>
                <a:ea typeface="微软雅黑" pitchFamily="34" charset="-122"/>
              </a:rPr>
              <a:t>1</a:t>
            </a:r>
            <a:endParaRPr lang="en-US" altLang="zh-CN" sz="2200" dirty="0">
              <a:solidFill>
                <a:schemeClr val="bg1"/>
              </a:solidFill>
              <a:latin typeface="微软雅黑" pitchFamily="34" charset="-122"/>
              <a:ea typeface="微软雅黑" pitchFamily="34" charset="-122"/>
            </a:endParaRPr>
          </a:p>
        </p:txBody>
      </p:sp>
      <p:sp>
        <p:nvSpPr>
          <p:cNvPr id="23" name="AutoShape 17">
            <a:extLst>
              <a:ext uri="{FF2B5EF4-FFF2-40B4-BE49-F238E27FC236}">
                <a16:creationId xmlns:a16="http://schemas.microsoft.com/office/drawing/2014/main" id="{4997871B-E7BB-4D54-93A1-FFDCB109D603}"/>
              </a:ext>
            </a:extLst>
          </p:cNvPr>
          <p:cNvSpPr>
            <a:spLocks noChangeArrowheads="1"/>
          </p:cNvSpPr>
          <p:nvPr/>
        </p:nvSpPr>
        <p:spPr bwMode="auto">
          <a:xfrm>
            <a:off x="4226775" y="4110173"/>
            <a:ext cx="4859850" cy="684000"/>
          </a:xfrm>
          <a:prstGeom prst="actionButtonBlank">
            <a:avLst/>
          </a:prstGeom>
          <a:solidFill>
            <a:srgbClr val="00AEA9"/>
          </a:solidFill>
          <a:ln>
            <a:solidFill>
              <a:schemeClr val="bg1"/>
            </a:solidFill>
          </a:ln>
          <a:scene3d>
            <a:camera prst="orthographicFront">
              <a:rot lat="0" lon="0" rev="0"/>
            </a:camera>
            <a:lightRig rig="threePt" dir="t">
              <a:rot lat="0" lon="0" rev="1200000"/>
            </a:lightRig>
          </a:scene3d>
        </p:spPr>
        <p:style>
          <a:lnRef idx="0">
            <a:schemeClr val="dk1"/>
          </a:lnRef>
          <a:fillRef idx="3">
            <a:schemeClr val="dk1"/>
          </a:fillRef>
          <a:effectRef idx="3">
            <a:schemeClr val="dk1"/>
          </a:effectRef>
          <a:fontRef idx="minor">
            <a:schemeClr val="lt1"/>
          </a:fontRef>
        </p:style>
        <p:txBody>
          <a:bodyPr wrap="none" anchor="ctr"/>
          <a:lstStyle/>
          <a:p>
            <a:pPr algn="ctr">
              <a:defRPr/>
            </a:pPr>
            <a:r>
              <a:rPr lang="zh-CN" altLang="en-US" sz="2200" dirty="0">
                <a:latin typeface="微软雅黑" pitchFamily="34" charset="-122"/>
                <a:ea typeface="微软雅黑" pitchFamily="34" charset="-122"/>
                <a:sym typeface="微软雅黑" pitchFamily="34" charset="-122"/>
              </a:rPr>
              <a:t>聚类</a:t>
            </a:r>
            <a:endParaRPr lang="zh-CN" altLang="en-US" sz="2200" dirty="0">
              <a:latin typeface="微软雅黑" pitchFamily="34" charset="-122"/>
              <a:ea typeface="微软雅黑" pitchFamily="34" charset="-122"/>
            </a:endParaRPr>
          </a:p>
        </p:txBody>
      </p:sp>
      <p:sp>
        <p:nvSpPr>
          <p:cNvPr id="4" name="标题 3">
            <a:extLst>
              <a:ext uri="{FF2B5EF4-FFF2-40B4-BE49-F238E27FC236}">
                <a16:creationId xmlns:a16="http://schemas.microsoft.com/office/drawing/2014/main" id="{23AA43DE-EC22-42DF-863E-F4636BE2010D}"/>
              </a:ext>
            </a:extLst>
          </p:cNvPr>
          <p:cNvSpPr>
            <a:spLocks noGrp="1"/>
          </p:cNvSpPr>
          <p:nvPr>
            <p:ph type="title"/>
          </p:nvPr>
        </p:nvSpPr>
        <p:spPr/>
        <p:txBody>
          <a:bodyPr/>
          <a:lstStyle/>
          <a:p>
            <a:r>
              <a:rPr lang="zh-CN" altLang="en-US" dirty="0" smtClean="0"/>
              <a:t>经典算法</a:t>
            </a:r>
            <a:r>
              <a:rPr lang="en-US" altLang="zh-CN" dirty="0" smtClean="0"/>
              <a:t>-</a:t>
            </a:r>
            <a:r>
              <a:rPr lang="zh-CN" altLang="en-US" dirty="0" smtClean="0"/>
              <a:t>目录</a:t>
            </a:r>
            <a:endParaRPr lang="zh-CN" altLang="en-US" dirty="0"/>
          </a:p>
        </p:txBody>
      </p:sp>
      <p:sp>
        <p:nvSpPr>
          <p:cNvPr id="13" name="AutoShape 17">
            <a:extLst>
              <a:ext uri="{FF2B5EF4-FFF2-40B4-BE49-F238E27FC236}">
                <a16:creationId xmlns:a16="http://schemas.microsoft.com/office/drawing/2014/main" id="{4997871B-E7BB-4D54-93A1-FFDCB109D603}"/>
              </a:ext>
            </a:extLst>
          </p:cNvPr>
          <p:cNvSpPr>
            <a:spLocks noChangeArrowheads="1"/>
          </p:cNvSpPr>
          <p:nvPr/>
        </p:nvSpPr>
        <p:spPr bwMode="auto">
          <a:xfrm>
            <a:off x="4226775" y="1727472"/>
            <a:ext cx="4859850" cy="684000"/>
          </a:xfrm>
          <a:prstGeom prst="actionButtonBlank">
            <a:avLst/>
          </a:prstGeom>
          <a:solidFill>
            <a:srgbClr val="FB9708"/>
          </a:solidFill>
          <a:ln>
            <a:solidFill>
              <a:schemeClr val="bg1"/>
            </a:solidFill>
          </a:ln>
          <a:scene3d>
            <a:camera prst="orthographicFront">
              <a:rot lat="0" lon="0" rev="0"/>
            </a:camera>
            <a:lightRig rig="threePt" dir="t">
              <a:rot lat="0" lon="0" rev="1200000"/>
            </a:lightRig>
          </a:scene3d>
        </p:spPr>
        <p:style>
          <a:lnRef idx="0">
            <a:schemeClr val="dk1"/>
          </a:lnRef>
          <a:fillRef idx="3">
            <a:schemeClr val="dk1"/>
          </a:fillRef>
          <a:effectRef idx="3">
            <a:schemeClr val="dk1"/>
          </a:effectRef>
          <a:fontRef idx="minor">
            <a:schemeClr val="lt1"/>
          </a:fontRef>
        </p:style>
        <p:txBody>
          <a:bodyPr wrap="none" anchor="ctr"/>
          <a:lstStyle/>
          <a:p>
            <a:pPr algn="ctr">
              <a:defRPr/>
            </a:pPr>
            <a:r>
              <a:rPr lang="zh-CN" altLang="en-US" sz="2200" dirty="0">
                <a:solidFill>
                  <a:schemeClr val="bg1"/>
                </a:solidFill>
                <a:latin typeface="微软雅黑" pitchFamily="34" charset="-122"/>
                <a:ea typeface="微软雅黑" pitchFamily="34" charset="-122"/>
                <a:sym typeface="微软雅黑" pitchFamily="34" charset="-122"/>
              </a:rPr>
              <a:t>分类与回归</a:t>
            </a:r>
            <a:endParaRPr lang="zh-CN" altLang="en-US" sz="2200" dirty="0">
              <a:solidFill>
                <a:schemeClr val="bg1"/>
              </a:solidFill>
              <a:latin typeface="微软雅黑" pitchFamily="34" charset="-122"/>
              <a:ea typeface="微软雅黑" pitchFamily="34" charset="-122"/>
            </a:endParaRPr>
          </a:p>
        </p:txBody>
      </p:sp>
      <p:sp>
        <p:nvSpPr>
          <p:cNvPr id="15" name="Oval 15">
            <a:extLst>
              <a:ext uri="{FF2B5EF4-FFF2-40B4-BE49-F238E27FC236}">
                <a16:creationId xmlns:a16="http://schemas.microsoft.com/office/drawing/2014/main" id="{4AA2E115-B5CF-48D7-AAF4-34243C4DB9F7}"/>
              </a:ext>
            </a:extLst>
          </p:cNvPr>
          <p:cNvSpPr>
            <a:spLocks noChangeArrowheads="1"/>
          </p:cNvSpPr>
          <p:nvPr/>
        </p:nvSpPr>
        <p:spPr bwMode="auto">
          <a:xfrm>
            <a:off x="3155101" y="4128173"/>
            <a:ext cx="684000" cy="648000"/>
          </a:xfrm>
          <a:prstGeom prst="ellipse">
            <a:avLst/>
          </a:prstGeom>
          <a:solidFill>
            <a:srgbClr val="00AEA9"/>
          </a:solidFill>
          <a:ln>
            <a:solidFill>
              <a:schemeClr val="bg1"/>
            </a:solidFill>
          </a:ln>
          <a:scene3d>
            <a:camera prst="orthographicFront">
              <a:rot lat="0" lon="0" rev="0"/>
            </a:camera>
            <a:lightRig rig="threePt" dir="t">
              <a:rot lat="0" lon="0" rev="1200000"/>
            </a:lightRig>
          </a:scene3d>
        </p:spPr>
        <p:style>
          <a:lnRef idx="0">
            <a:schemeClr val="dk1"/>
          </a:lnRef>
          <a:fillRef idx="3">
            <a:schemeClr val="dk1"/>
          </a:fillRef>
          <a:effectRef idx="3">
            <a:schemeClr val="dk1"/>
          </a:effectRef>
          <a:fontRef idx="minor">
            <a:schemeClr val="lt1"/>
          </a:fontRef>
        </p:style>
        <p:txBody>
          <a:bodyPr wrap="none" anchor="ctr"/>
          <a:lstStyle>
            <a:lvl1pPr>
              <a:defRPr sz="900">
                <a:solidFill>
                  <a:srgbClr val="000000"/>
                </a:solidFill>
                <a:latin typeface="Arial" charset="0"/>
                <a:ea typeface="宋体" pitchFamily="2" charset="-122"/>
              </a:defRPr>
            </a:lvl1pPr>
            <a:lvl2pPr marL="742950" indent="-285750">
              <a:defRPr sz="900">
                <a:solidFill>
                  <a:srgbClr val="000000"/>
                </a:solidFill>
                <a:latin typeface="Arial" charset="0"/>
                <a:ea typeface="宋体" pitchFamily="2" charset="-122"/>
              </a:defRPr>
            </a:lvl2pPr>
            <a:lvl3pPr marL="1143000" indent="-228600">
              <a:defRPr sz="900">
                <a:solidFill>
                  <a:srgbClr val="000000"/>
                </a:solidFill>
                <a:latin typeface="Arial" charset="0"/>
                <a:ea typeface="宋体" pitchFamily="2" charset="-122"/>
              </a:defRPr>
            </a:lvl3pPr>
            <a:lvl4pPr marL="1600200" indent="-228600">
              <a:defRPr sz="900">
                <a:solidFill>
                  <a:srgbClr val="000000"/>
                </a:solidFill>
                <a:latin typeface="Arial" charset="0"/>
                <a:ea typeface="宋体" pitchFamily="2" charset="-122"/>
              </a:defRPr>
            </a:lvl4pPr>
            <a:lvl5pPr marL="2057400" indent="-228600">
              <a:defRPr sz="900">
                <a:solidFill>
                  <a:srgbClr val="000000"/>
                </a:solidFill>
                <a:latin typeface="Arial" charset="0"/>
                <a:ea typeface="宋体" pitchFamily="2" charset="-122"/>
              </a:defRPr>
            </a:lvl5pPr>
            <a:lvl6pPr marL="2514600" indent="-228600" eaLnBrk="0" fontAlgn="base" hangingPunct="0">
              <a:spcBef>
                <a:spcPct val="0"/>
              </a:spcBef>
              <a:spcAft>
                <a:spcPct val="0"/>
              </a:spcAft>
              <a:defRPr sz="900">
                <a:solidFill>
                  <a:srgbClr val="000000"/>
                </a:solidFill>
                <a:latin typeface="Arial" charset="0"/>
                <a:ea typeface="宋体" pitchFamily="2" charset="-122"/>
              </a:defRPr>
            </a:lvl6pPr>
            <a:lvl7pPr marL="2971800" indent="-228600" eaLnBrk="0" fontAlgn="base" hangingPunct="0">
              <a:spcBef>
                <a:spcPct val="0"/>
              </a:spcBef>
              <a:spcAft>
                <a:spcPct val="0"/>
              </a:spcAft>
              <a:defRPr sz="900">
                <a:solidFill>
                  <a:srgbClr val="000000"/>
                </a:solidFill>
                <a:latin typeface="Arial" charset="0"/>
                <a:ea typeface="宋体" pitchFamily="2" charset="-122"/>
              </a:defRPr>
            </a:lvl7pPr>
            <a:lvl8pPr marL="3429000" indent="-228600" eaLnBrk="0" fontAlgn="base" hangingPunct="0">
              <a:spcBef>
                <a:spcPct val="0"/>
              </a:spcBef>
              <a:spcAft>
                <a:spcPct val="0"/>
              </a:spcAft>
              <a:defRPr sz="900">
                <a:solidFill>
                  <a:srgbClr val="000000"/>
                </a:solidFill>
                <a:latin typeface="Arial" charset="0"/>
                <a:ea typeface="宋体" pitchFamily="2" charset="-122"/>
              </a:defRPr>
            </a:lvl8pPr>
            <a:lvl9pPr marL="3886200" indent="-228600" eaLnBrk="0" fontAlgn="base" hangingPunct="0">
              <a:spcBef>
                <a:spcPct val="0"/>
              </a:spcBef>
              <a:spcAft>
                <a:spcPct val="0"/>
              </a:spcAft>
              <a:defRPr sz="900">
                <a:solidFill>
                  <a:srgbClr val="000000"/>
                </a:solidFill>
                <a:latin typeface="Arial" charset="0"/>
                <a:ea typeface="宋体" pitchFamily="2" charset="-122"/>
              </a:defRPr>
            </a:lvl9pPr>
          </a:lstStyle>
          <a:p>
            <a:pPr algn="ctr" eaLnBrk="1" hangingPunct="1">
              <a:defRPr/>
            </a:pPr>
            <a:r>
              <a:rPr lang="en-US" altLang="zh-CN" sz="2200" dirty="0">
                <a:solidFill>
                  <a:schemeClr val="bg1"/>
                </a:solidFill>
                <a:latin typeface="微软雅黑" pitchFamily="34" charset="-122"/>
                <a:ea typeface="微软雅黑" pitchFamily="34" charset="-122"/>
              </a:rPr>
              <a:t>2</a:t>
            </a:r>
          </a:p>
        </p:txBody>
      </p:sp>
    </p:spTree>
    <p:extLst>
      <p:ext uri="{BB962C8B-B14F-4D97-AF65-F5344CB8AC3E}">
        <p14:creationId xmlns:p14="http://schemas.microsoft.com/office/powerpoint/2010/main" val="3641615888"/>
      </p:ext>
    </p:extLst>
  </p:cSld>
  <p:clrMapOvr>
    <a:masterClrMapping/>
  </p:clrMapOvr>
  <p:transition spd="slow">
    <p:push dir="u"/>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A82D09B-B58E-4645-A377-20DB6A9EFBD3}"/>
              </a:ext>
            </a:extLst>
          </p:cNvPr>
          <p:cNvSpPr>
            <a:spLocks noGrp="1"/>
          </p:cNvSpPr>
          <p:nvPr>
            <p:ph idx="1"/>
          </p:nvPr>
        </p:nvSpPr>
        <p:spPr/>
        <p:txBody>
          <a:bodyPr/>
          <a:lstStyle/>
          <a:p>
            <a:pPr marL="0" indent="0">
              <a:buNone/>
            </a:pPr>
            <a:r>
              <a:rPr lang="zh-CN" altLang="en-US" dirty="0"/>
              <a:t>      使用</a:t>
            </a:r>
            <a:r>
              <a:rPr lang="en-US" altLang="zh-CN" dirty="0"/>
              <a:t>scikit-learn</a:t>
            </a:r>
            <a:r>
              <a:rPr lang="zh-CN" altLang="en-US" dirty="0"/>
              <a:t>库中</a:t>
            </a:r>
            <a:r>
              <a:rPr lang="en-US" altLang="zh-CN" dirty="0"/>
              <a:t>neighbors</a:t>
            </a:r>
            <a:r>
              <a:rPr lang="zh-CN" altLang="en-US" dirty="0"/>
              <a:t>模块的</a:t>
            </a:r>
            <a:r>
              <a:rPr lang="en-US" altLang="zh-CN" dirty="0" err="1"/>
              <a:t>KNeighborsClassifier</a:t>
            </a:r>
            <a:r>
              <a:rPr lang="zh-CN" altLang="en-US" dirty="0"/>
              <a:t>类可以实现</a:t>
            </a:r>
            <a:r>
              <a:rPr lang="en-US" altLang="zh-CN" dirty="0"/>
              <a:t>K</a:t>
            </a:r>
            <a:r>
              <a:rPr lang="zh-CN" altLang="en-US" dirty="0"/>
              <a:t>近邻算法对数据进行分类，</a:t>
            </a:r>
            <a:r>
              <a:rPr lang="en-US" altLang="zh-CN" dirty="0" err="1"/>
              <a:t>KNeighborsClassifier</a:t>
            </a:r>
            <a:r>
              <a:rPr lang="zh-CN" altLang="en-US" dirty="0"/>
              <a:t>类的基本使用格式和常用参数说明如下：</a:t>
            </a:r>
          </a:p>
          <a:p>
            <a:pPr>
              <a:buFont typeface="Arial" panose="020B0604020202020204" pitchFamily="34" charset="0"/>
              <a:buChar char="•"/>
            </a:pPr>
            <a:r>
              <a:rPr lang="en-US" altLang="zh-CN" dirty="0">
                <a:latin typeface="Consolas" panose="020B0609020204030204" pitchFamily="49" charset="0"/>
              </a:rPr>
              <a:t>class </a:t>
            </a:r>
            <a:r>
              <a:rPr lang="en-US" altLang="zh-CN" dirty="0" err="1">
                <a:latin typeface="Consolas" panose="020B0609020204030204" pitchFamily="49" charset="0"/>
              </a:rPr>
              <a:t>sklearn.neighbors.KNeighborsClassifier</a:t>
            </a:r>
            <a:r>
              <a:rPr lang="en-US" altLang="zh-CN" dirty="0">
                <a:latin typeface="Consolas" panose="020B0609020204030204" pitchFamily="49" charset="0"/>
              </a:rPr>
              <a:t>(</a:t>
            </a:r>
            <a:r>
              <a:rPr lang="en-US" altLang="zh-CN" dirty="0" err="1">
                <a:latin typeface="Consolas" panose="020B0609020204030204" pitchFamily="49" charset="0"/>
              </a:rPr>
              <a:t>n_neighbors</a:t>
            </a:r>
            <a:r>
              <a:rPr lang="en-US" altLang="zh-CN" dirty="0">
                <a:latin typeface="Consolas" panose="020B0609020204030204" pitchFamily="49" charset="0"/>
              </a:rPr>
              <a:t>=5, *, weights='uniform', algorithm='auto', p=2, metric='</a:t>
            </a:r>
            <a:r>
              <a:rPr lang="en-US" altLang="zh-CN" dirty="0" err="1">
                <a:latin typeface="Consolas" panose="020B0609020204030204" pitchFamily="49" charset="0"/>
              </a:rPr>
              <a:t>minkowski</a:t>
            </a:r>
            <a:r>
              <a:rPr lang="en-US" altLang="zh-CN" dirty="0">
                <a:latin typeface="Consolas" panose="020B0609020204030204" pitchFamily="49" charset="0"/>
              </a:rPr>
              <a:t>', </a:t>
            </a:r>
            <a:r>
              <a:rPr lang="en-US" altLang="zh-CN" dirty="0" err="1">
                <a:latin typeface="Consolas" panose="020B0609020204030204" pitchFamily="49" charset="0"/>
              </a:rPr>
              <a:t>metric_params</a:t>
            </a:r>
            <a:r>
              <a:rPr lang="en-US" altLang="zh-CN" dirty="0">
                <a:latin typeface="Consolas" panose="020B0609020204030204" pitchFamily="49" charset="0"/>
              </a:rPr>
              <a:t>=None, </a:t>
            </a:r>
            <a:r>
              <a:rPr lang="en-US" altLang="zh-CN" dirty="0" err="1">
                <a:latin typeface="Consolas" panose="020B0609020204030204" pitchFamily="49" charset="0"/>
              </a:rPr>
              <a:t>n_jobs</a:t>
            </a:r>
            <a:r>
              <a:rPr lang="en-US" altLang="zh-CN" dirty="0">
                <a:latin typeface="Consolas" panose="020B0609020204030204" pitchFamily="49" charset="0"/>
              </a:rPr>
              <a:t>=None, **</a:t>
            </a:r>
            <a:r>
              <a:rPr lang="en-US" altLang="zh-CN" dirty="0" err="1">
                <a:latin typeface="Consolas" panose="020B0609020204030204" pitchFamily="49" charset="0"/>
              </a:rPr>
              <a:t>kwargs</a:t>
            </a:r>
            <a:r>
              <a:rPr lang="en-US" altLang="zh-CN" dirty="0">
                <a:latin typeface="Consolas" panose="020B0609020204030204" pitchFamily="49" charset="0"/>
              </a:rPr>
              <a:t>)</a:t>
            </a:r>
          </a:p>
          <a:p>
            <a:endParaRPr lang="zh-CN" altLang="en-US" dirty="0"/>
          </a:p>
        </p:txBody>
      </p:sp>
      <p:sp>
        <p:nvSpPr>
          <p:cNvPr id="3" name="标题 2">
            <a:extLst>
              <a:ext uri="{FF2B5EF4-FFF2-40B4-BE49-F238E27FC236}">
                <a16:creationId xmlns:a16="http://schemas.microsoft.com/office/drawing/2014/main" id="{56738A82-67EC-4DF1-93CC-D2DC96764414}"/>
              </a:ext>
            </a:extLst>
          </p:cNvPr>
          <p:cNvSpPr>
            <a:spLocks noGrp="1"/>
          </p:cNvSpPr>
          <p:nvPr>
            <p:ph type="title"/>
          </p:nvPr>
        </p:nvSpPr>
        <p:spPr/>
        <p:txBody>
          <a:bodyPr/>
          <a:lstStyle/>
          <a:p>
            <a:r>
              <a:rPr lang="zh-CN" altLang="en-US" dirty="0"/>
              <a:t>最近邻分类</a:t>
            </a:r>
          </a:p>
        </p:txBody>
      </p:sp>
      <p:graphicFrame>
        <p:nvGraphicFramePr>
          <p:cNvPr id="4" name="表格 3">
            <a:extLst>
              <a:ext uri="{FF2B5EF4-FFF2-40B4-BE49-F238E27FC236}">
                <a16:creationId xmlns:a16="http://schemas.microsoft.com/office/drawing/2014/main" id="{2C7F458B-C246-4881-8E98-9C1AE9875666}"/>
              </a:ext>
            </a:extLst>
          </p:cNvPr>
          <p:cNvGraphicFramePr>
            <a:graphicFrameLocks noGrp="1"/>
          </p:cNvGraphicFramePr>
          <p:nvPr>
            <p:extLst/>
          </p:nvPr>
        </p:nvGraphicFramePr>
        <p:xfrm>
          <a:off x="735995" y="2945876"/>
          <a:ext cx="9190430" cy="3335040"/>
        </p:xfrm>
        <a:graphic>
          <a:graphicData uri="http://schemas.openxmlformats.org/drawingml/2006/table">
            <a:tbl>
              <a:tblPr firstRow="1" firstCol="1" bandRow="1">
                <a:tableStyleId>{5C22544A-7EE6-4342-B048-85BDC9FD1C3A}</a:tableStyleId>
              </a:tblPr>
              <a:tblGrid>
                <a:gridCol w="1413678">
                  <a:extLst>
                    <a:ext uri="{9D8B030D-6E8A-4147-A177-3AD203B41FA5}">
                      <a16:colId xmlns:a16="http://schemas.microsoft.com/office/drawing/2014/main" val="2767619680"/>
                    </a:ext>
                  </a:extLst>
                </a:gridCol>
                <a:gridCol w="7776752">
                  <a:extLst>
                    <a:ext uri="{9D8B030D-6E8A-4147-A177-3AD203B41FA5}">
                      <a16:colId xmlns:a16="http://schemas.microsoft.com/office/drawing/2014/main" val="102750201"/>
                    </a:ext>
                  </a:extLst>
                </a:gridCol>
              </a:tblGrid>
              <a:tr h="468000">
                <a:tc>
                  <a:txBody>
                    <a:bodyPr/>
                    <a:lstStyle/>
                    <a:p>
                      <a:pPr algn="ctr"/>
                      <a:r>
                        <a:rPr lang="zh-CN" sz="1600" kern="100">
                          <a:effectLst/>
                          <a:latin typeface="微软雅黑" panose="020B0503020204020204" pitchFamily="34" charset="-122"/>
                          <a:ea typeface="微软雅黑" panose="020B0503020204020204" pitchFamily="34" charset="-122"/>
                        </a:rPr>
                        <a:t>参数名称</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50403" marR="50403" marT="0" marB="0" anchor="ctr"/>
                </a:tc>
                <a:tc>
                  <a:txBody>
                    <a:bodyPr/>
                    <a:lstStyle/>
                    <a:p>
                      <a:pPr algn="ctr"/>
                      <a:r>
                        <a:rPr lang="zh-CN" sz="1600" kern="100" dirty="0">
                          <a:effectLst/>
                          <a:latin typeface="微软雅黑" panose="020B0503020204020204" pitchFamily="34" charset="-122"/>
                          <a:ea typeface="微软雅黑" panose="020B0503020204020204" pitchFamily="34" charset="-122"/>
                        </a:rPr>
                        <a:t>说明</a:t>
                      </a:r>
                      <a:endPar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50403" marR="50403" marT="0" marB="0" anchor="ctr"/>
                </a:tc>
                <a:extLst>
                  <a:ext uri="{0D108BD9-81ED-4DB2-BD59-A6C34878D82A}">
                    <a16:rowId xmlns:a16="http://schemas.microsoft.com/office/drawing/2014/main" val="1980243717"/>
                  </a:ext>
                </a:extLst>
              </a:tr>
              <a:tr h="468000">
                <a:tc>
                  <a:txBody>
                    <a:bodyPr/>
                    <a:lstStyle/>
                    <a:p>
                      <a:pPr algn="l"/>
                      <a:r>
                        <a:rPr lang="en-US" sz="1600" b="0" kern="100">
                          <a:effectLst/>
                          <a:latin typeface="微软雅黑" panose="020B0503020204020204" pitchFamily="34" charset="-122"/>
                          <a:ea typeface="微软雅黑" panose="020B0503020204020204" pitchFamily="34" charset="-122"/>
                        </a:rPr>
                        <a:t>n_neighbors</a:t>
                      </a:r>
                      <a:endParaRPr lang="zh-CN" sz="1600" b="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50403" marR="50403" marT="0" marB="0" anchor="ctr"/>
                </a:tc>
                <a:tc>
                  <a:txBody>
                    <a:bodyPr/>
                    <a:lstStyle/>
                    <a:p>
                      <a:pPr algn="l"/>
                      <a:r>
                        <a:rPr lang="zh-CN" sz="1600" kern="100">
                          <a:effectLst/>
                          <a:latin typeface="微软雅黑" panose="020B0503020204020204" pitchFamily="34" charset="-122"/>
                          <a:ea typeface="微软雅黑" panose="020B0503020204020204" pitchFamily="34" charset="-122"/>
                        </a:rPr>
                        <a:t>接收</a:t>
                      </a:r>
                      <a:r>
                        <a:rPr lang="en-US" sz="1600" kern="100">
                          <a:effectLst/>
                          <a:latin typeface="微软雅黑" panose="020B0503020204020204" pitchFamily="34" charset="-122"/>
                          <a:ea typeface="微软雅黑" panose="020B0503020204020204" pitchFamily="34" charset="-122"/>
                        </a:rPr>
                        <a:t>int</a:t>
                      </a:r>
                      <a:r>
                        <a:rPr lang="zh-CN" sz="1600" kern="100">
                          <a:effectLst/>
                          <a:latin typeface="微软雅黑" panose="020B0503020204020204" pitchFamily="34" charset="-122"/>
                          <a:ea typeface="微软雅黑" panose="020B0503020204020204" pitchFamily="34" charset="-122"/>
                        </a:rPr>
                        <a:t>。表示“邻居”数。默认为</a:t>
                      </a:r>
                      <a:r>
                        <a:rPr lang="en-US" sz="1600" kern="100">
                          <a:effectLst/>
                          <a:latin typeface="微软雅黑" panose="020B0503020204020204" pitchFamily="34" charset="-122"/>
                          <a:ea typeface="微软雅黑" panose="020B0503020204020204" pitchFamily="34" charset="-122"/>
                        </a:rPr>
                        <a:t>5</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50403" marR="50403" marT="0" marB="0" anchor="ctr"/>
                </a:tc>
                <a:extLst>
                  <a:ext uri="{0D108BD9-81ED-4DB2-BD59-A6C34878D82A}">
                    <a16:rowId xmlns:a16="http://schemas.microsoft.com/office/drawing/2014/main" val="410777078"/>
                  </a:ext>
                </a:extLst>
              </a:tr>
              <a:tr h="468000">
                <a:tc>
                  <a:txBody>
                    <a:bodyPr/>
                    <a:lstStyle/>
                    <a:p>
                      <a:pPr algn="l"/>
                      <a:r>
                        <a:rPr lang="en-US" sz="1600" b="0" kern="100">
                          <a:effectLst/>
                          <a:latin typeface="微软雅黑" panose="020B0503020204020204" pitchFamily="34" charset="-122"/>
                          <a:ea typeface="微软雅黑" panose="020B0503020204020204" pitchFamily="34" charset="-122"/>
                        </a:rPr>
                        <a:t>weights</a:t>
                      </a:r>
                      <a:endParaRPr lang="zh-CN" sz="1600" b="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50403" marR="50403" marT="0" marB="0" anchor="ctr"/>
                </a:tc>
                <a:tc>
                  <a:txBody>
                    <a:bodyPr/>
                    <a:lstStyle/>
                    <a:p>
                      <a:pPr algn="l"/>
                      <a:r>
                        <a:rPr lang="zh-CN" sz="1600" kern="100" dirty="0">
                          <a:effectLst/>
                          <a:latin typeface="微软雅黑" panose="020B0503020204020204" pitchFamily="34" charset="-122"/>
                          <a:ea typeface="微软雅黑" panose="020B0503020204020204" pitchFamily="34" charset="-122"/>
                        </a:rPr>
                        <a:t>接收</a:t>
                      </a:r>
                      <a:r>
                        <a:rPr lang="en-US" sz="1600" kern="100" dirty="0">
                          <a:effectLst/>
                          <a:latin typeface="微软雅黑" panose="020B0503020204020204" pitchFamily="34" charset="-122"/>
                          <a:ea typeface="微软雅黑" panose="020B0503020204020204" pitchFamily="34" charset="-122"/>
                        </a:rPr>
                        <a:t>str</a:t>
                      </a:r>
                      <a:r>
                        <a:rPr lang="zh-CN" sz="1600" kern="100" dirty="0">
                          <a:effectLst/>
                          <a:latin typeface="微软雅黑" panose="020B0503020204020204" pitchFamily="34" charset="-122"/>
                          <a:ea typeface="微软雅黑" panose="020B0503020204020204" pitchFamily="34" charset="-122"/>
                        </a:rPr>
                        <a:t>。表示分类判断时最近邻的权重，可选参数为</a:t>
                      </a:r>
                      <a:r>
                        <a:rPr lang="en-US" sz="1600" kern="100" dirty="0">
                          <a:effectLst/>
                          <a:latin typeface="微软雅黑" panose="020B0503020204020204" pitchFamily="34" charset="-122"/>
                          <a:ea typeface="微软雅黑" panose="020B0503020204020204" pitchFamily="34" charset="-122"/>
                        </a:rPr>
                        <a:t>uniform</a:t>
                      </a:r>
                      <a:r>
                        <a:rPr lang="zh-CN" sz="1600" kern="100" dirty="0">
                          <a:effectLst/>
                          <a:latin typeface="微软雅黑" panose="020B0503020204020204" pitchFamily="34" charset="-122"/>
                          <a:ea typeface="微软雅黑" panose="020B0503020204020204" pitchFamily="34" charset="-122"/>
                        </a:rPr>
                        <a:t>和</a:t>
                      </a:r>
                      <a:r>
                        <a:rPr lang="en-US" sz="1600" kern="100" dirty="0">
                          <a:effectLst/>
                          <a:latin typeface="微软雅黑" panose="020B0503020204020204" pitchFamily="34" charset="-122"/>
                          <a:ea typeface="微软雅黑" panose="020B0503020204020204" pitchFamily="34" charset="-122"/>
                        </a:rPr>
                        <a:t>distance</a:t>
                      </a:r>
                      <a:r>
                        <a:rPr lang="zh-CN" sz="1600" kern="100" dirty="0">
                          <a:effectLst/>
                          <a:latin typeface="微软雅黑" panose="020B0503020204020204" pitchFamily="34" charset="-122"/>
                          <a:ea typeface="微软雅黑" panose="020B0503020204020204" pitchFamily="34" charset="-122"/>
                        </a:rPr>
                        <a:t>，</a:t>
                      </a:r>
                      <a:r>
                        <a:rPr lang="en-US" sz="1600" kern="100" dirty="0">
                          <a:effectLst/>
                          <a:latin typeface="微软雅黑" panose="020B0503020204020204" pitchFamily="34" charset="-122"/>
                          <a:ea typeface="微软雅黑" panose="020B0503020204020204" pitchFamily="34" charset="-122"/>
                        </a:rPr>
                        <a:t>uniform</a:t>
                      </a:r>
                      <a:r>
                        <a:rPr lang="zh-CN" sz="1600" kern="100" dirty="0">
                          <a:effectLst/>
                          <a:latin typeface="微软雅黑" panose="020B0503020204020204" pitchFamily="34" charset="-122"/>
                          <a:ea typeface="微软雅黑" panose="020B0503020204020204" pitchFamily="34" charset="-122"/>
                        </a:rPr>
                        <a:t>表示权重相等，</a:t>
                      </a:r>
                      <a:r>
                        <a:rPr lang="en-US" sz="1600" kern="100" dirty="0">
                          <a:effectLst/>
                          <a:latin typeface="微软雅黑" panose="020B0503020204020204" pitchFamily="34" charset="-122"/>
                          <a:ea typeface="微软雅黑" panose="020B0503020204020204" pitchFamily="34" charset="-122"/>
                        </a:rPr>
                        <a:t>distance</a:t>
                      </a:r>
                      <a:r>
                        <a:rPr lang="zh-CN" sz="1600" kern="100" dirty="0">
                          <a:effectLst/>
                          <a:latin typeface="微软雅黑" panose="020B0503020204020204" pitchFamily="34" charset="-122"/>
                          <a:ea typeface="微软雅黑" panose="020B0503020204020204" pitchFamily="34" charset="-122"/>
                        </a:rPr>
                        <a:t>表示按距离的倒数赋予权重。默认为</a:t>
                      </a:r>
                      <a:r>
                        <a:rPr lang="en-US" sz="1600" kern="100" dirty="0">
                          <a:effectLst/>
                          <a:latin typeface="微软雅黑" panose="020B0503020204020204" pitchFamily="34" charset="-122"/>
                          <a:ea typeface="微软雅黑" panose="020B0503020204020204" pitchFamily="34" charset="-122"/>
                        </a:rPr>
                        <a:t>uniform</a:t>
                      </a:r>
                      <a:endPar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50403" marR="50403" marT="0" marB="0" anchor="ctr"/>
                </a:tc>
                <a:extLst>
                  <a:ext uri="{0D108BD9-81ED-4DB2-BD59-A6C34878D82A}">
                    <a16:rowId xmlns:a16="http://schemas.microsoft.com/office/drawing/2014/main" val="3262892796"/>
                  </a:ext>
                </a:extLst>
              </a:tr>
              <a:tr h="468000">
                <a:tc>
                  <a:txBody>
                    <a:bodyPr/>
                    <a:lstStyle/>
                    <a:p>
                      <a:pPr algn="l"/>
                      <a:r>
                        <a:rPr lang="en-US" sz="1600" b="0" kern="100">
                          <a:effectLst/>
                          <a:latin typeface="微软雅黑" panose="020B0503020204020204" pitchFamily="34" charset="-122"/>
                          <a:ea typeface="微软雅黑" panose="020B0503020204020204" pitchFamily="34" charset="-122"/>
                        </a:rPr>
                        <a:t>algorithm</a:t>
                      </a:r>
                      <a:endParaRPr lang="zh-CN" sz="1600" b="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50403" marR="50403" marT="0" marB="0" anchor="ctr"/>
                </a:tc>
                <a:tc>
                  <a:txBody>
                    <a:bodyPr/>
                    <a:lstStyle/>
                    <a:p>
                      <a:pPr algn="l"/>
                      <a:r>
                        <a:rPr lang="zh-CN" sz="1600" kern="100" dirty="0">
                          <a:effectLst/>
                          <a:latin typeface="微软雅黑" panose="020B0503020204020204" pitchFamily="34" charset="-122"/>
                          <a:ea typeface="微软雅黑" panose="020B0503020204020204" pitchFamily="34" charset="-122"/>
                        </a:rPr>
                        <a:t>接收</a:t>
                      </a:r>
                      <a:r>
                        <a:rPr lang="en-US" sz="1600" kern="100" dirty="0">
                          <a:effectLst/>
                          <a:latin typeface="微软雅黑" panose="020B0503020204020204" pitchFamily="34" charset="-122"/>
                          <a:ea typeface="微软雅黑" panose="020B0503020204020204" pitchFamily="34" charset="-122"/>
                        </a:rPr>
                        <a:t>str</a:t>
                      </a:r>
                      <a:r>
                        <a:rPr lang="zh-CN" sz="1600" kern="100" dirty="0">
                          <a:effectLst/>
                          <a:latin typeface="微软雅黑" panose="020B0503020204020204" pitchFamily="34" charset="-122"/>
                          <a:ea typeface="微软雅黑" panose="020B0503020204020204" pitchFamily="34" charset="-122"/>
                        </a:rPr>
                        <a:t>。表示分类时采取的算法，可选参数为</a:t>
                      </a:r>
                      <a:r>
                        <a:rPr lang="en-US" sz="1600" kern="100" dirty="0">
                          <a:effectLst/>
                          <a:latin typeface="微软雅黑" panose="020B0503020204020204" pitchFamily="34" charset="-122"/>
                          <a:ea typeface="微软雅黑" panose="020B0503020204020204" pitchFamily="34" charset="-122"/>
                        </a:rPr>
                        <a:t>auto</a:t>
                      </a:r>
                      <a:r>
                        <a:rPr lang="zh-CN" sz="1600" kern="100" dirty="0">
                          <a:effectLst/>
                          <a:latin typeface="微软雅黑" panose="020B0503020204020204" pitchFamily="34" charset="-122"/>
                          <a:ea typeface="微软雅黑" panose="020B0503020204020204" pitchFamily="34" charset="-122"/>
                        </a:rPr>
                        <a:t>、</a:t>
                      </a:r>
                      <a:r>
                        <a:rPr lang="en-US" sz="1600" kern="100" dirty="0" err="1">
                          <a:effectLst/>
                          <a:latin typeface="微软雅黑" panose="020B0503020204020204" pitchFamily="34" charset="-122"/>
                          <a:ea typeface="微软雅黑" panose="020B0503020204020204" pitchFamily="34" charset="-122"/>
                        </a:rPr>
                        <a:t>ball_tree</a:t>
                      </a:r>
                      <a:r>
                        <a:rPr lang="zh-CN" sz="1600" kern="100" dirty="0">
                          <a:effectLst/>
                          <a:latin typeface="微软雅黑" panose="020B0503020204020204" pitchFamily="34" charset="-122"/>
                          <a:ea typeface="微软雅黑" panose="020B0503020204020204" pitchFamily="34" charset="-122"/>
                        </a:rPr>
                        <a:t>、</a:t>
                      </a:r>
                      <a:r>
                        <a:rPr lang="en-US" sz="1600" kern="100" dirty="0" err="1">
                          <a:effectLst/>
                          <a:latin typeface="微软雅黑" panose="020B0503020204020204" pitchFamily="34" charset="-122"/>
                          <a:ea typeface="微软雅黑" panose="020B0503020204020204" pitchFamily="34" charset="-122"/>
                        </a:rPr>
                        <a:t>kd_tree</a:t>
                      </a:r>
                      <a:r>
                        <a:rPr lang="zh-CN" sz="1600" kern="100" dirty="0">
                          <a:effectLst/>
                          <a:latin typeface="微软雅黑" panose="020B0503020204020204" pitchFamily="34" charset="-122"/>
                          <a:ea typeface="微软雅黑" panose="020B0503020204020204" pitchFamily="34" charset="-122"/>
                        </a:rPr>
                        <a:t>和</a:t>
                      </a:r>
                      <a:r>
                        <a:rPr lang="en-US" sz="1600" kern="100" dirty="0">
                          <a:effectLst/>
                          <a:latin typeface="微软雅黑" panose="020B0503020204020204" pitchFamily="34" charset="-122"/>
                          <a:ea typeface="微软雅黑" panose="020B0503020204020204" pitchFamily="34" charset="-122"/>
                        </a:rPr>
                        <a:t>brute</a:t>
                      </a:r>
                      <a:r>
                        <a:rPr lang="zh-CN" sz="1600" kern="100" dirty="0">
                          <a:effectLst/>
                          <a:latin typeface="微软雅黑" panose="020B0503020204020204" pitchFamily="34" charset="-122"/>
                          <a:ea typeface="微软雅黑" panose="020B0503020204020204" pitchFamily="34" charset="-122"/>
                        </a:rPr>
                        <a:t>，一般选择</a:t>
                      </a:r>
                      <a:r>
                        <a:rPr lang="en-US" sz="1600" kern="100" dirty="0">
                          <a:effectLst/>
                          <a:latin typeface="微软雅黑" panose="020B0503020204020204" pitchFamily="34" charset="-122"/>
                          <a:ea typeface="微软雅黑" panose="020B0503020204020204" pitchFamily="34" charset="-122"/>
                        </a:rPr>
                        <a:t>auto</a:t>
                      </a:r>
                      <a:r>
                        <a:rPr lang="zh-CN" sz="1600" kern="100" dirty="0">
                          <a:effectLst/>
                          <a:latin typeface="微软雅黑" panose="020B0503020204020204" pitchFamily="34" charset="-122"/>
                          <a:ea typeface="微软雅黑" panose="020B0503020204020204" pitchFamily="34" charset="-122"/>
                        </a:rPr>
                        <a:t>自动选择最优的算法。默认为</a:t>
                      </a:r>
                      <a:r>
                        <a:rPr lang="en-US" sz="1600" kern="100" dirty="0">
                          <a:effectLst/>
                          <a:latin typeface="微软雅黑" panose="020B0503020204020204" pitchFamily="34" charset="-122"/>
                          <a:ea typeface="微软雅黑" panose="020B0503020204020204" pitchFamily="34" charset="-122"/>
                        </a:rPr>
                        <a:t>auto</a:t>
                      </a:r>
                      <a:endPar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50403" marR="50403" marT="0" marB="0" anchor="ctr"/>
                </a:tc>
                <a:extLst>
                  <a:ext uri="{0D108BD9-81ED-4DB2-BD59-A6C34878D82A}">
                    <a16:rowId xmlns:a16="http://schemas.microsoft.com/office/drawing/2014/main" val="2063913837"/>
                  </a:ext>
                </a:extLst>
              </a:tr>
              <a:tr h="468000">
                <a:tc>
                  <a:txBody>
                    <a:bodyPr/>
                    <a:lstStyle/>
                    <a:p>
                      <a:pPr algn="l"/>
                      <a:r>
                        <a:rPr lang="en-US" sz="1600" b="0" kern="100">
                          <a:effectLst/>
                          <a:latin typeface="微软雅黑" panose="020B0503020204020204" pitchFamily="34" charset="-122"/>
                          <a:ea typeface="微软雅黑" panose="020B0503020204020204" pitchFamily="34" charset="-122"/>
                        </a:rPr>
                        <a:t>p</a:t>
                      </a:r>
                      <a:endParaRPr lang="zh-CN" sz="1600" b="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50403" marR="50403" marT="0" marB="0" anchor="ctr"/>
                </a:tc>
                <a:tc>
                  <a:txBody>
                    <a:bodyPr/>
                    <a:lstStyle/>
                    <a:p>
                      <a:pPr algn="l"/>
                      <a:r>
                        <a:rPr lang="zh-CN" sz="1600" kern="100" dirty="0">
                          <a:effectLst/>
                          <a:latin typeface="微软雅黑" panose="020B0503020204020204" pitchFamily="34" charset="-122"/>
                          <a:ea typeface="微软雅黑" panose="020B0503020204020204" pitchFamily="34" charset="-122"/>
                        </a:rPr>
                        <a:t>接收</a:t>
                      </a:r>
                      <a:r>
                        <a:rPr lang="en-US" sz="1600" kern="100" dirty="0">
                          <a:effectLst/>
                          <a:latin typeface="微软雅黑" panose="020B0503020204020204" pitchFamily="34" charset="-122"/>
                          <a:ea typeface="微软雅黑" panose="020B0503020204020204" pitchFamily="34" charset="-122"/>
                        </a:rPr>
                        <a:t>int</a:t>
                      </a:r>
                      <a:r>
                        <a:rPr lang="zh-CN" sz="1600" kern="100" dirty="0">
                          <a:effectLst/>
                          <a:latin typeface="微软雅黑" panose="020B0503020204020204" pitchFamily="34" charset="-122"/>
                          <a:ea typeface="微软雅黑" panose="020B0503020204020204" pitchFamily="34" charset="-122"/>
                        </a:rPr>
                        <a:t>。表示</a:t>
                      </a:r>
                      <a:r>
                        <a:rPr lang="en-US" sz="1600" kern="100" dirty="0" err="1">
                          <a:effectLst/>
                          <a:latin typeface="微软雅黑" panose="020B0503020204020204" pitchFamily="34" charset="-122"/>
                          <a:ea typeface="微软雅黑" panose="020B0503020204020204" pitchFamily="34" charset="-122"/>
                        </a:rPr>
                        <a:t>Minkowski</a:t>
                      </a:r>
                      <a:r>
                        <a:rPr lang="zh-CN" sz="1600" kern="100" dirty="0">
                          <a:effectLst/>
                          <a:latin typeface="微软雅黑" panose="020B0503020204020204" pitchFamily="34" charset="-122"/>
                          <a:ea typeface="微软雅黑" panose="020B0503020204020204" pitchFamily="34" charset="-122"/>
                        </a:rPr>
                        <a:t>指标的功率参数，</a:t>
                      </a:r>
                      <a:r>
                        <a:rPr lang="en-US" sz="1600" kern="100" dirty="0">
                          <a:effectLst/>
                          <a:latin typeface="微软雅黑" panose="020B0503020204020204" pitchFamily="34" charset="-122"/>
                          <a:ea typeface="微软雅黑" panose="020B0503020204020204" pitchFamily="34" charset="-122"/>
                        </a:rPr>
                        <a:t>p=1</a:t>
                      </a:r>
                      <a:r>
                        <a:rPr lang="zh-CN" sz="1600" kern="100" dirty="0">
                          <a:effectLst/>
                          <a:latin typeface="微软雅黑" panose="020B0503020204020204" pitchFamily="34" charset="-122"/>
                          <a:ea typeface="微软雅黑" panose="020B0503020204020204" pitchFamily="34" charset="-122"/>
                        </a:rPr>
                        <a:t>表示曼哈顿距离，</a:t>
                      </a:r>
                      <a:r>
                        <a:rPr lang="en-US" sz="1600" kern="100" dirty="0">
                          <a:effectLst/>
                          <a:latin typeface="微软雅黑" panose="020B0503020204020204" pitchFamily="34" charset="-122"/>
                          <a:ea typeface="微软雅黑" panose="020B0503020204020204" pitchFamily="34" charset="-122"/>
                        </a:rPr>
                        <a:t>p=2</a:t>
                      </a:r>
                      <a:r>
                        <a:rPr lang="zh-CN" sz="1600" kern="100" dirty="0">
                          <a:effectLst/>
                          <a:latin typeface="微软雅黑" panose="020B0503020204020204" pitchFamily="34" charset="-122"/>
                          <a:ea typeface="微软雅黑" panose="020B0503020204020204" pitchFamily="34" charset="-122"/>
                        </a:rPr>
                        <a:t>表示欧式距离。默认为</a:t>
                      </a:r>
                      <a:r>
                        <a:rPr lang="en-US" sz="1600" kern="100" dirty="0">
                          <a:effectLst/>
                          <a:latin typeface="微软雅黑" panose="020B0503020204020204" pitchFamily="34" charset="-122"/>
                          <a:ea typeface="微软雅黑" panose="020B0503020204020204" pitchFamily="34" charset="-122"/>
                        </a:rPr>
                        <a:t>2</a:t>
                      </a:r>
                      <a:endPar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50403" marR="50403" marT="0" marB="0" anchor="ctr"/>
                </a:tc>
                <a:extLst>
                  <a:ext uri="{0D108BD9-81ED-4DB2-BD59-A6C34878D82A}">
                    <a16:rowId xmlns:a16="http://schemas.microsoft.com/office/drawing/2014/main" val="2134291350"/>
                  </a:ext>
                </a:extLst>
              </a:tr>
              <a:tr h="468000">
                <a:tc>
                  <a:txBody>
                    <a:bodyPr/>
                    <a:lstStyle/>
                    <a:p>
                      <a:pPr algn="l"/>
                      <a:r>
                        <a:rPr lang="en-US" sz="1600" b="0" kern="100">
                          <a:effectLst/>
                          <a:latin typeface="微软雅黑" panose="020B0503020204020204" pitchFamily="34" charset="-122"/>
                          <a:ea typeface="微软雅黑" panose="020B0503020204020204" pitchFamily="34" charset="-122"/>
                        </a:rPr>
                        <a:t>metric</a:t>
                      </a:r>
                      <a:endParaRPr lang="zh-CN" sz="1600" b="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50403" marR="50403" marT="0" marB="0" anchor="ctr"/>
                </a:tc>
                <a:tc>
                  <a:txBody>
                    <a:bodyPr/>
                    <a:lstStyle/>
                    <a:p>
                      <a:pPr algn="l"/>
                      <a:r>
                        <a:rPr lang="zh-CN" sz="1600" kern="100">
                          <a:effectLst/>
                          <a:latin typeface="微软雅黑" panose="020B0503020204020204" pitchFamily="34" charset="-122"/>
                          <a:ea typeface="微软雅黑" panose="020B0503020204020204" pitchFamily="34" charset="-122"/>
                        </a:rPr>
                        <a:t>接收</a:t>
                      </a:r>
                      <a:r>
                        <a:rPr lang="en-US" sz="1600" kern="100">
                          <a:effectLst/>
                          <a:latin typeface="微软雅黑" panose="020B0503020204020204" pitchFamily="34" charset="-122"/>
                          <a:ea typeface="微软雅黑" panose="020B0503020204020204" pitchFamily="34" charset="-122"/>
                        </a:rPr>
                        <a:t>str</a:t>
                      </a:r>
                      <a:r>
                        <a:rPr lang="zh-CN" sz="1600" kern="100">
                          <a:effectLst/>
                          <a:latin typeface="微软雅黑" panose="020B0503020204020204" pitchFamily="34" charset="-122"/>
                          <a:ea typeface="微软雅黑" panose="020B0503020204020204" pitchFamily="34" charset="-122"/>
                        </a:rPr>
                        <a:t>。表示距离度量。默认为</a:t>
                      </a:r>
                      <a:r>
                        <a:rPr lang="en-US" sz="1600" kern="100">
                          <a:effectLst/>
                          <a:latin typeface="微软雅黑" panose="020B0503020204020204" pitchFamily="34" charset="-122"/>
                          <a:ea typeface="微软雅黑" panose="020B0503020204020204" pitchFamily="34" charset="-122"/>
                        </a:rPr>
                        <a:t>minkowski</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50403" marR="50403" marT="0" marB="0" anchor="ctr"/>
                </a:tc>
                <a:extLst>
                  <a:ext uri="{0D108BD9-81ED-4DB2-BD59-A6C34878D82A}">
                    <a16:rowId xmlns:a16="http://schemas.microsoft.com/office/drawing/2014/main" val="3972389870"/>
                  </a:ext>
                </a:extLst>
              </a:tr>
              <a:tr h="468000">
                <a:tc>
                  <a:txBody>
                    <a:bodyPr/>
                    <a:lstStyle/>
                    <a:p>
                      <a:pPr algn="l"/>
                      <a:r>
                        <a:rPr lang="en-US" sz="1600" b="0" kern="100" dirty="0" err="1">
                          <a:effectLst/>
                          <a:latin typeface="微软雅黑" panose="020B0503020204020204" pitchFamily="34" charset="-122"/>
                          <a:ea typeface="微软雅黑" panose="020B0503020204020204" pitchFamily="34" charset="-122"/>
                        </a:rPr>
                        <a:t>n_jobs</a:t>
                      </a:r>
                      <a:endParaRPr lang="zh-CN" sz="1600" b="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50403" marR="50403" marT="0" marB="0" anchor="ctr"/>
                </a:tc>
                <a:tc>
                  <a:txBody>
                    <a:bodyPr/>
                    <a:lstStyle/>
                    <a:p>
                      <a:pPr algn="l"/>
                      <a:r>
                        <a:rPr lang="zh-CN" sz="1600" kern="100" dirty="0">
                          <a:effectLst/>
                          <a:latin typeface="微软雅黑" panose="020B0503020204020204" pitchFamily="34" charset="-122"/>
                          <a:ea typeface="微软雅黑" panose="020B0503020204020204" pitchFamily="34" charset="-122"/>
                        </a:rPr>
                        <a:t>接收</a:t>
                      </a:r>
                      <a:r>
                        <a:rPr lang="en-US" sz="1600" kern="100" dirty="0">
                          <a:effectLst/>
                          <a:latin typeface="微软雅黑" panose="020B0503020204020204" pitchFamily="34" charset="-122"/>
                          <a:ea typeface="微软雅黑" panose="020B0503020204020204" pitchFamily="34" charset="-122"/>
                        </a:rPr>
                        <a:t>int</a:t>
                      </a:r>
                      <a:r>
                        <a:rPr lang="zh-CN" sz="1600" kern="100" dirty="0">
                          <a:effectLst/>
                          <a:latin typeface="微软雅黑" panose="020B0503020204020204" pitchFamily="34" charset="-122"/>
                          <a:ea typeface="微软雅黑" panose="020B0503020204020204" pitchFamily="34" charset="-122"/>
                        </a:rPr>
                        <a:t>。表示计算时使用的核数。默认为</a:t>
                      </a:r>
                      <a:r>
                        <a:rPr lang="en-US" sz="1600" kern="100" dirty="0">
                          <a:effectLst/>
                          <a:latin typeface="微软雅黑" panose="020B0503020204020204" pitchFamily="34" charset="-122"/>
                          <a:ea typeface="微软雅黑" panose="020B0503020204020204" pitchFamily="34" charset="-122"/>
                        </a:rPr>
                        <a:t>None</a:t>
                      </a:r>
                      <a:endPar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50403" marR="50403" marT="0" marB="0" anchor="ctr"/>
                </a:tc>
                <a:extLst>
                  <a:ext uri="{0D108BD9-81ED-4DB2-BD59-A6C34878D82A}">
                    <a16:rowId xmlns:a16="http://schemas.microsoft.com/office/drawing/2014/main" val="4196858833"/>
                  </a:ext>
                </a:extLst>
              </a:tr>
            </a:tbl>
          </a:graphicData>
        </a:graphic>
      </p:graphicFrame>
    </p:spTree>
    <p:extLst>
      <p:ext uri="{BB962C8B-B14F-4D97-AF65-F5344CB8AC3E}">
        <p14:creationId xmlns:p14="http://schemas.microsoft.com/office/powerpoint/2010/main" val="280242109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 name="直接连接符 6">
            <a:extLst>
              <a:ext uri="{FF2B5EF4-FFF2-40B4-BE49-F238E27FC236}">
                <a16:creationId xmlns:a16="http://schemas.microsoft.com/office/drawing/2014/main" id="{0655586B-F6B4-426E-80D1-04ADB3C76375}"/>
              </a:ext>
            </a:extLst>
          </p:cNvPr>
          <p:cNvCxnSpPr>
            <a:cxnSpLocks/>
          </p:cNvCxnSpPr>
          <p:nvPr/>
        </p:nvCxnSpPr>
        <p:spPr>
          <a:xfrm>
            <a:off x="3491191" y="1084111"/>
            <a:ext cx="0" cy="4428000"/>
          </a:xfrm>
          <a:prstGeom prst="line">
            <a:avLst/>
          </a:prstGeom>
        </p:spPr>
        <p:style>
          <a:lnRef idx="2">
            <a:schemeClr val="dk1"/>
          </a:lnRef>
          <a:fillRef idx="0">
            <a:schemeClr val="dk1"/>
          </a:fillRef>
          <a:effectRef idx="1">
            <a:schemeClr val="dk1"/>
          </a:effectRef>
          <a:fontRef idx="minor">
            <a:schemeClr val="tx1"/>
          </a:fontRef>
        </p:style>
      </p:cxnSp>
      <p:sp>
        <p:nvSpPr>
          <p:cNvPr id="19" name="Line 2">
            <a:extLst>
              <a:ext uri="{FF2B5EF4-FFF2-40B4-BE49-F238E27FC236}">
                <a16:creationId xmlns:a16="http://schemas.microsoft.com/office/drawing/2014/main" id="{E878D2EE-7AD5-42B3-80C8-BF594574CC4F}"/>
              </a:ext>
            </a:extLst>
          </p:cNvPr>
          <p:cNvSpPr>
            <a:spLocks noChangeShapeType="1"/>
          </p:cNvSpPr>
          <p:nvPr/>
        </p:nvSpPr>
        <p:spPr bwMode="auto">
          <a:xfrm>
            <a:off x="2913737" y="4495715"/>
            <a:ext cx="6604980" cy="0"/>
          </a:xfrm>
          <a:prstGeom prst="line">
            <a:avLst/>
          </a:prstGeom>
        </p:spPr>
        <p:style>
          <a:lnRef idx="2">
            <a:schemeClr val="dk1"/>
          </a:lnRef>
          <a:fillRef idx="0">
            <a:schemeClr val="dk1"/>
          </a:fillRef>
          <a:effectRef idx="1">
            <a:schemeClr val="dk1"/>
          </a:effectRef>
          <a:fontRef idx="minor">
            <a:schemeClr val="tx1"/>
          </a:fontRef>
        </p:style>
        <p:txBody>
          <a:bodyPr/>
          <a:lstStyle/>
          <a:p>
            <a:pPr algn="ctr">
              <a:defRPr/>
            </a:pPr>
            <a:endParaRPr lang="zh-CN" altLang="en-US" sz="1905" kern="0">
              <a:solidFill>
                <a:sysClr val="windowText" lastClr="000000"/>
              </a:solidFill>
              <a:latin typeface="微软雅黑" pitchFamily="34" charset="-122"/>
              <a:ea typeface="微软雅黑" pitchFamily="34" charset="-122"/>
            </a:endParaRPr>
          </a:p>
        </p:txBody>
      </p:sp>
      <p:sp>
        <p:nvSpPr>
          <p:cNvPr id="20" name="Oval 15">
            <a:extLst>
              <a:ext uri="{FF2B5EF4-FFF2-40B4-BE49-F238E27FC236}">
                <a16:creationId xmlns:a16="http://schemas.microsoft.com/office/drawing/2014/main" id="{4AA2E115-B5CF-48D7-AAF4-34243C4DB9F7}"/>
              </a:ext>
            </a:extLst>
          </p:cNvPr>
          <p:cNvSpPr>
            <a:spLocks noChangeArrowheads="1"/>
          </p:cNvSpPr>
          <p:nvPr/>
        </p:nvSpPr>
        <p:spPr bwMode="auto">
          <a:xfrm>
            <a:off x="3131191" y="1724255"/>
            <a:ext cx="684000" cy="648000"/>
          </a:xfrm>
          <a:prstGeom prst="ellipse">
            <a:avLst/>
          </a:prstGeom>
          <a:solidFill>
            <a:srgbClr val="00AEA9"/>
          </a:solidFill>
          <a:ln>
            <a:solidFill>
              <a:schemeClr val="bg1"/>
            </a:solidFill>
          </a:ln>
          <a:scene3d>
            <a:camera prst="orthographicFront">
              <a:rot lat="0" lon="0" rev="0"/>
            </a:camera>
            <a:lightRig rig="threePt" dir="t">
              <a:rot lat="0" lon="0" rev="1200000"/>
            </a:lightRig>
          </a:scene3d>
        </p:spPr>
        <p:style>
          <a:lnRef idx="0">
            <a:schemeClr val="dk1"/>
          </a:lnRef>
          <a:fillRef idx="3">
            <a:schemeClr val="dk1"/>
          </a:fillRef>
          <a:effectRef idx="3">
            <a:schemeClr val="dk1"/>
          </a:effectRef>
          <a:fontRef idx="minor">
            <a:schemeClr val="lt1"/>
          </a:fontRef>
        </p:style>
        <p:txBody>
          <a:bodyPr wrap="none" anchor="ctr"/>
          <a:lstStyle>
            <a:lvl1pPr>
              <a:defRPr sz="900">
                <a:solidFill>
                  <a:srgbClr val="000000"/>
                </a:solidFill>
                <a:latin typeface="Arial" charset="0"/>
                <a:ea typeface="宋体" pitchFamily="2" charset="-122"/>
              </a:defRPr>
            </a:lvl1pPr>
            <a:lvl2pPr marL="742950" indent="-285750">
              <a:defRPr sz="900">
                <a:solidFill>
                  <a:srgbClr val="000000"/>
                </a:solidFill>
                <a:latin typeface="Arial" charset="0"/>
                <a:ea typeface="宋体" pitchFamily="2" charset="-122"/>
              </a:defRPr>
            </a:lvl2pPr>
            <a:lvl3pPr marL="1143000" indent="-228600">
              <a:defRPr sz="900">
                <a:solidFill>
                  <a:srgbClr val="000000"/>
                </a:solidFill>
                <a:latin typeface="Arial" charset="0"/>
                <a:ea typeface="宋体" pitchFamily="2" charset="-122"/>
              </a:defRPr>
            </a:lvl3pPr>
            <a:lvl4pPr marL="1600200" indent="-228600">
              <a:defRPr sz="900">
                <a:solidFill>
                  <a:srgbClr val="000000"/>
                </a:solidFill>
                <a:latin typeface="Arial" charset="0"/>
                <a:ea typeface="宋体" pitchFamily="2" charset="-122"/>
              </a:defRPr>
            </a:lvl4pPr>
            <a:lvl5pPr marL="2057400" indent="-228600">
              <a:defRPr sz="900">
                <a:solidFill>
                  <a:srgbClr val="000000"/>
                </a:solidFill>
                <a:latin typeface="Arial" charset="0"/>
                <a:ea typeface="宋体" pitchFamily="2" charset="-122"/>
              </a:defRPr>
            </a:lvl5pPr>
            <a:lvl6pPr marL="2514600" indent="-228600" eaLnBrk="0" fontAlgn="base" hangingPunct="0">
              <a:spcBef>
                <a:spcPct val="0"/>
              </a:spcBef>
              <a:spcAft>
                <a:spcPct val="0"/>
              </a:spcAft>
              <a:defRPr sz="900">
                <a:solidFill>
                  <a:srgbClr val="000000"/>
                </a:solidFill>
                <a:latin typeface="Arial" charset="0"/>
                <a:ea typeface="宋体" pitchFamily="2" charset="-122"/>
              </a:defRPr>
            </a:lvl6pPr>
            <a:lvl7pPr marL="2971800" indent="-228600" eaLnBrk="0" fontAlgn="base" hangingPunct="0">
              <a:spcBef>
                <a:spcPct val="0"/>
              </a:spcBef>
              <a:spcAft>
                <a:spcPct val="0"/>
              </a:spcAft>
              <a:defRPr sz="900">
                <a:solidFill>
                  <a:srgbClr val="000000"/>
                </a:solidFill>
                <a:latin typeface="Arial" charset="0"/>
                <a:ea typeface="宋体" pitchFamily="2" charset="-122"/>
              </a:defRPr>
            </a:lvl7pPr>
            <a:lvl8pPr marL="3429000" indent="-228600" eaLnBrk="0" fontAlgn="base" hangingPunct="0">
              <a:spcBef>
                <a:spcPct val="0"/>
              </a:spcBef>
              <a:spcAft>
                <a:spcPct val="0"/>
              </a:spcAft>
              <a:defRPr sz="900">
                <a:solidFill>
                  <a:srgbClr val="000000"/>
                </a:solidFill>
                <a:latin typeface="Arial" charset="0"/>
                <a:ea typeface="宋体" pitchFamily="2" charset="-122"/>
              </a:defRPr>
            </a:lvl8pPr>
            <a:lvl9pPr marL="3886200" indent="-228600" eaLnBrk="0" fontAlgn="base" hangingPunct="0">
              <a:spcBef>
                <a:spcPct val="0"/>
              </a:spcBef>
              <a:spcAft>
                <a:spcPct val="0"/>
              </a:spcAft>
              <a:defRPr sz="900">
                <a:solidFill>
                  <a:srgbClr val="000000"/>
                </a:solidFill>
                <a:latin typeface="Arial" charset="0"/>
                <a:ea typeface="宋体" pitchFamily="2" charset="-122"/>
              </a:defRPr>
            </a:lvl9pPr>
          </a:lstStyle>
          <a:p>
            <a:pPr algn="ctr" eaLnBrk="1" hangingPunct="1">
              <a:defRPr/>
            </a:pPr>
            <a:r>
              <a:rPr lang="zh-CN" altLang="zh-CN" sz="2200" dirty="0">
                <a:solidFill>
                  <a:schemeClr val="bg1"/>
                </a:solidFill>
                <a:latin typeface="微软雅黑" pitchFamily="34" charset="-122"/>
                <a:ea typeface="微软雅黑" pitchFamily="34" charset="-122"/>
              </a:rPr>
              <a:t>1</a:t>
            </a:r>
            <a:endParaRPr lang="en-US" altLang="zh-CN" sz="2200" dirty="0">
              <a:solidFill>
                <a:schemeClr val="bg1"/>
              </a:solidFill>
              <a:latin typeface="微软雅黑" pitchFamily="34" charset="-122"/>
              <a:ea typeface="微软雅黑" pitchFamily="34" charset="-122"/>
            </a:endParaRPr>
          </a:p>
        </p:txBody>
      </p:sp>
      <p:sp>
        <p:nvSpPr>
          <p:cNvPr id="23" name="AutoShape 17">
            <a:extLst>
              <a:ext uri="{FF2B5EF4-FFF2-40B4-BE49-F238E27FC236}">
                <a16:creationId xmlns:a16="http://schemas.microsoft.com/office/drawing/2014/main" id="{4997871B-E7BB-4D54-93A1-FFDCB109D603}"/>
              </a:ext>
            </a:extLst>
          </p:cNvPr>
          <p:cNvSpPr>
            <a:spLocks noChangeArrowheads="1"/>
          </p:cNvSpPr>
          <p:nvPr/>
        </p:nvSpPr>
        <p:spPr bwMode="auto">
          <a:xfrm>
            <a:off x="4226775" y="4153715"/>
            <a:ext cx="4859850" cy="684000"/>
          </a:xfrm>
          <a:prstGeom prst="actionButtonBlank">
            <a:avLst/>
          </a:prstGeom>
          <a:solidFill>
            <a:srgbClr val="FFA20D"/>
          </a:solidFill>
          <a:ln>
            <a:solidFill>
              <a:schemeClr val="bg1"/>
            </a:solidFill>
          </a:ln>
          <a:scene3d>
            <a:camera prst="orthographicFront">
              <a:rot lat="0" lon="0" rev="0"/>
            </a:camera>
            <a:lightRig rig="threePt" dir="t">
              <a:rot lat="0" lon="0" rev="1200000"/>
            </a:lightRig>
          </a:scene3d>
        </p:spPr>
        <p:style>
          <a:lnRef idx="0">
            <a:schemeClr val="dk1"/>
          </a:lnRef>
          <a:fillRef idx="3">
            <a:schemeClr val="dk1"/>
          </a:fillRef>
          <a:effectRef idx="3">
            <a:schemeClr val="dk1"/>
          </a:effectRef>
          <a:fontRef idx="minor">
            <a:schemeClr val="lt1"/>
          </a:fontRef>
        </p:style>
        <p:txBody>
          <a:bodyPr wrap="none" anchor="ctr"/>
          <a:lstStyle/>
          <a:p>
            <a:pPr algn="ctr">
              <a:defRPr/>
            </a:pPr>
            <a:r>
              <a:rPr lang="zh-CN" altLang="en-US" sz="2200" dirty="0">
                <a:latin typeface="微软雅黑" pitchFamily="34" charset="-122"/>
                <a:ea typeface="微软雅黑" pitchFamily="34" charset="-122"/>
                <a:sym typeface="微软雅黑" pitchFamily="34" charset="-122"/>
              </a:rPr>
              <a:t>聚类</a:t>
            </a:r>
            <a:endParaRPr lang="zh-CN" altLang="en-US" sz="2200" dirty="0">
              <a:latin typeface="微软雅黑" pitchFamily="34" charset="-122"/>
              <a:ea typeface="微软雅黑" pitchFamily="34" charset="-122"/>
            </a:endParaRPr>
          </a:p>
        </p:txBody>
      </p:sp>
      <p:sp>
        <p:nvSpPr>
          <p:cNvPr id="4" name="标题 3">
            <a:extLst>
              <a:ext uri="{FF2B5EF4-FFF2-40B4-BE49-F238E27FC236}">
                <a16:creationId xmlns:a16="http://schemas.microsoft.com/office/drawing/2014/main" id="{23AA43DE-EC22-42DF-863E-F4636BE2010D}"/>
              </a:ext>
            </a:extLst>
          </p:cNvPr>
          <p:cNvSpPr>
            <a:spLocks noGrp="1"/>
          </p:cNvSpPr>
          <p:nvPr>
            <p:ph type="title"/>
          </p:nvPr>
        </p:nvSpPr>
        <p:spPr/>
        <p:txBody>
          <a:bodyPr/>
          <a:lstStyle/>
          <a:p>
            <a:r>
              <a:rPr lang="zh-CN" altLang="en-US" dirty="0"/>
              <a:t>目录</a:t>
            </a:r>
          </a:p>
        </p:txBody>
      </p:sp>
      <p:sp>
        <p:nvSpPr>
          <p:cNvPr id="13" name="AutoShape 17">
            <a:extLst>
              <a:ext uri="{FF2B5EF4-FFF2-40B4-BE49-F238E27FC236}">
                <a16:creationId xmlns:a16="http://schemas.microsoft.com/office/drawing/2014/main" id="{4997871B-E7BB-4D54-93A1-FFDCB109D603}"/>
              </a:ext>
            </a:extLst>
          </p:cNvPr>
          <p:cNvSpPr>
            <a:spLocks noChangeArrowheads="1"/>
          </p:cNvSpPr>
          <p:nvPr/>
        </p:nvSpPr>
        <p:spPr bwMode="auto">
          <a:xfrm>
            <a:off x="4226775" y="1652255"/>
            <a:ext cx="4859850" cy="684000"/>
          </a:xfrm>
          <a:prstGeom prst="actionButtonBlank">
            <a:avLst/>
          </a:prstGeom>
          <a:solidFill>
            <a:srgbClr val="00AEA9"/>
          </a:solidFill>
          <a:ln>
            <a:solidFill>
              <a:schemeClr val="bg1"/>
            </a:solidFill>
          </a:ln>
          <a:scene3d>
            <a:camera prst="orthographicFront">
              <a:rot lat="0" lon="0" rev="0"/>
            </a:camera>
            <a:lightRig rig="threePt" dir="t">
              <a:rot lat="0" lon="0" rev="1200000"/>
            </a:lightRig>
          </a:scene3d>
        </p:spPr>
        <p:style>
          <a:lnRef idx="0">
            <a:schemeClr val="dk1"/>
          </a:lnRef>
          <a:fillRef idx="3">
            <a:schemeClr val="dk1"/>
          </a:fillRef>
          <a:effectRef idx="3">
            <a:schemeClr val="dk1"/>
          </a:effectRef>
          <a:fontRef idx="minor">
            <a:schemeClr val="lt1"/>
          </a:fontRef>
        </p:style>
        <p:txBody>
          <a:bodyPr wrap="none" anchor="ctr"/>
          <a:lstStyle/>
          <a:p>
            <a:pPr algn="ctr">
              <a:defRPr/>
            </a:pPr>
            <a:r>
              <a:rPr lang="zh-CN" altLang="en-US" sz="2200" dirty="0">
                <a:solidFill>
                  <a:schemeClr val="bg1"/>
                </a:solidFill>
                <a:latin typeface="微软雅黑" pitchFamily="34" charset="-122"/>
                <a:ea typeface="微软雅黑" pitchFamily="34" charset="-122"/>
                <a:sym typeface="微软雅黑" pitchFamily="34" charset="-122"/>
              </a:rPr>
              <a:t>分类与回归</a:t>
            </a:r>
            <a:endParaRPr lang="zh-CN" altLang="en-US" sz="2200" dirty="0">
              <a:solidFill>
                <a:schemeClr val="bg1"/>
              </a:solidFill>
              <a:latin typeface="微软雅黑" pitchFamily="34" charset="-122"/>
              <a:ea typeface="微软雅黑" pitchFamily="34" charset="-122"/>
            </a:endParaRPr>
          </a:p>
        </p:txBody>
      </p:sp>
      <p:sp>
        <p:nvSpPr>
          <p:cNvPr id="15" name="Oval 15">
            <a:extLst>
              <a:ext uri="{FF2B5EF4-FFF2-40B4-BE49-F238E27FC236}">
                <a16:creationId xmlns:a16="http://schemas.microsoft.com/office/drawing/2014/main" id="{4AA2E115-B5CF-48D7-AAF4-34243C4DB9F7}"/>
              </a:ext>
            </a:extLst>
          </p:cNvPr>
          <p:cNvSpPr>
            <a:spLocks noChangeArrowheads="1"/>
          </p:cNvSpPr>
          <p:nvPr/>
        </p:nvSpPr>
        <p:spPr bwMode="auto">
          <a:xfrm>
            <a:off x="3155101" y="4171715"/>
            <a:ext cx="684000" cy="648000"/>
          </a:xfrm>
          <a:prstGeom prst="ellipse">
            <a:avLst/>
          </a:prstGeom>
          <a:solidFill>
            <a:srgbClr val="FFA20D"/>
          </a:solidFill>
          <a:ln>
            <a:solidFill>
              <a:schemeClr val="bg1"/>
            </a:solidFill>
          </a:ln>
          <a:scene3d>
            <a:camera prst="orthographicFront">
              <a:rot lat="0" lon="0" rev="0"/>
            </a:camera>
            <a:lightRig rig="threePt" dir="t">
              <a:rot lat="0" lon="0" rev="1200000"/>
            </a:lightRig>
          </a:scene3d>
        </p:spPr>
        <p:style>
          <a:lnRef idx="0">
            <a:schemeClr val="dk1"/>
          </a:lnRef>
          <a:fillRef idx="3">
            <a:schemeClr val="dk1"/>
          </a:fillRef>
          <a:effectRef idx="3">
            <a:schemeClr val="dk1"/>
          </a:effectRef>
          <a:fontRef idx="minor">
            <a:schemeClr val="lt1"/>
          </a:fontRef>
        </p:style>
        <p:txBody>
          <a:bodyPr wrap="none" anchor="ctr"/>
          <a:lstStyle>
            <a:lvl1pPr>
              <a:defRPr sz="900">
                <a:solidFill>
                  <a:srgbClr val="000000"/>
                </a:solidFill>
                <a:latin typeface="Arial" charset="0"/>
                <a:ea typeface="宋体" pitchFamily="2" charset="-122"/>
              </a:defRPr>
            </a:lvl1pPr>
            <a:lvl2pPr marL="742950" indent="-285750">
              <a:defRPr sz="900">
                <a:solidFill>
                  <a:srgbClr val="000000"/>
                </a:solidFill>
                <a:latin typeface="Arial" charset="0"/>
                <a:ea typeface="宋体" pitchFamily="2" charset="-122"/>
              </a:defRPr>
            </a:lvl2pPr>
            <a:lvl3pPr marL="1143000" indent="-228600">
              <a:defRPr sz="900">
                <a:solidFill>
                  <a:srgbClr val="000000"/>
                </a:solidFill>
                <a:latin typeface="Arial" charset="0"/>
                <a:ea typeface="宋体" pitchFamily="2" charset="-122"/>
              </a:defRPr>
            </a:lvl3pPr>
            <a:lvl4pPr marL="1600200" indent="-228600">
              <a:defRPr sz="900">
                <a:solidFill>
                  <a:srgbClr val="000000"/>
                </a:solidFill>
                <a:latin typeface="Arial" charset="0"/>
                <a:ea typeface="宋体" pitchFamily="2" charset="-122"/>
              </a:defRPr>
            </a:lvl4pPr>
            <a:lvl5pPr marL="2057400" indent="-228600">
              <a:defRPr sz="900">
                <a:solidFill>
                  <a:srgbClr val="000000"/>
                </a:solidFill>
                <a:latin typeface="Arial" charset="0"/>
                <a:ea typeface="宋体" pitchFamily="2" charset="-122"/>
              </a:defRPr>
            </a:lvl5pPr>
            <a:lvl6pPr marL="2514600" indent="-228600" eaLnBrk="0" fontAlgn="base" hangingPunct="0">
              <a:spcBef>
                <a:spcPct val="0"/>
              </a:spcBef>
              <a:spcAft>
                <a:spcPct val="0"/>
              </a:spcAft>
              <a:defRPr sz="900">
                <a:solidFill>
                  <a:srgbClr val="000000"/>
                </a:solidFill>
                <a:latin typeface="Arial" charset="0"/>
                <a:ea typeface="宋体" pitchFamily="2" charset="-122"/>
              </a:defRPr>
            </a:lvl6pPr>
            <a:lvl7pPr marL="2971800" indent="-228600" eaLnBrk="0" fontAlgn="base" hangingPunct="0">
              <a:spcBef>
                <a:spcPct val="0"/>
              </a:spcBef>
              <a:spcAft>
                <a:spcPct val="0"/>
              </a:spcAft>
              <a:defRPr sz="900">
                <a:solidFill>
                  <a:srgbClr val="000000"/>
                </a:solidFill>
                <a:latin typeface="Arial" charset="0"/>
                <a:ea typeface="宋体" pitchFamily="2" charset="-122"/>
              </a:defRPr>
            </a:lvl7pPr>
            <a:lvl8pPr marL="3429000" indent="-228600" eaLnBrk="0" fontAlgn="base" hangingPunct="0">
              <a:spcBef>
                <a:spcPct val="0"/>
              </a:spcBef>
              <a:spcAft>
                <a:spcPct val="0"/>
              </a:spcAft>
              <a:defRPr sz="900">
                <a:solidFill>
                  <a:srgbClr val="000000"/>
                </a:solidFill>
                <a:latin typeface="Arial" charset="0"/>
                <a:ea typeface="宋体" pitchFamily="2" charset="-122"/>
              </a:defRPr>
            </a:lvl8pPr>
            <a:lvl9pPr marL="3886200" indent="-228600" eaLnBrk="0" fontAlgn="base" hangingPunct="0">
              <a:spcBef>
                <a:spcPct val="0"/>
              </a:spcBef>
              <a:spcAft>
                <a:spcPct val="0"/>
              </a:spcAft>
              <a:defRPr sz="900">
                <a:solidFill>
                  <a:srgbClr val="000000"/>
                </a:solidFill>
                <a:latin typeface="Arial" charset="0"/>
                <a:ea typeface="宋体" pitchFamily="2" charset="-122"/>
              </a:defRPr>
            </a:lvl9pPr>
          </a:lstStyle>
          <a:p>
            <a:pPr algn="ctr" eaLnBrk="1" hangingPunct="1">
              <a:defRPr/>
            </a:pPr>
            <a:r>
              <a:rPr lang="en-US" altLang="zh-CN" sz="2200" dirty="0">
                <a:solidFill>
                  <a:schemeClr val="bg1"/>
                </a:solidFill>
                <a:latin typeface="微软雅黑" pitchFamily="34" charset="-122"/>
                <a:ea typeface="微软雅黑" pitchFamily="34" charset="-122"/>
              </a:rPr>
              <a:t>2</a:t>
            </a:r>
          </a:p>
        </p:txBody>
      </p:sp>
    </p:spTree>
    <p:extLst>
      <p:ext uri="{BB962C8B-B14F-4D97-AF65-F5344CB8AC3E}">
        <p14:creationId xmlns:p14="http://schemas.microsoft.com/office/powerpoint/2010/main" val="1036828074"/>
      </p:ext>
    </p:extLst>
  </p:cSld>
  <p:clrMapOvr>
    <a:masterClrMapping/>
  </p:clrMapOvr>
  <p:transition spd="slow">
    <p:push dir="u"/>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BFE8E7C1-345A-443D-89BE-C70B133CC16B}"/>
              </a:ext>
            </a:extLst>
          </p:cNvPr>
          <p:cNvSpPr>
            <a:spLocks noGrp="1"/>
          </p:cNvSpPr>
          <p:nvPr>
            <p:ph idx="1"/>
          </p:nvPr>
        </p:nvSpPr>
        <p:spPr>
          <a:xfrm>
            <a:off x="452099" y="1104181"/>
            <a:ext cx="11107601" cy="5052713"/>
          </a:xfrm>
        </p:spPr>
        <p:txBody>
          <a:bodyPr/>
          <a:lstStyle/>
          <a:p>
            <a:pPr marL="0" indent="0">
              <a:buNone/>
            </a:pPr>
            <a:r>
              <a:rPr lang="zh-CN" altLang="en-US" dirty="0"/>
              <a:t>       与分类不同，聚类分析是在</a:t>
            </a:r>
            <a:r>
              <a:rPr lang="zh-CN" altLang="en-US" dirty="0">
                <a:solidFill>
                  <a:srgbClr val="FF0000"/>
                </a:solidFill>
              </a:rPr>
              <a:t>没有给定划分类别的情况下</a:t>
            </a:r>
            <a:r>
              <a:rPr lang="zh-CN" altLang="en-US" dirty="0"/>
              <a:t>，根据数据相似度进行样本分组的一种方法。聚类的输入是一组</a:t>
            </a:r>
            <a:r>
              <a:rPr lang="zh-CN" altLang="en-US" dirty="0">
                <a:solidFill>
                  <a:srgbClr val="FF0000"/>
                </a:solidFill>
              </a:rPr>
              <a:t>未被标记</a:t>
            </a:r>
            <a:r>
              <a:rPr lang="zh-CN" altLang="en-US" dirty="0"/>
              <a:t>的样本，聚类根据数据自身的距离或相似度将他们划分为若干组，划分的原则是组内样本最小化而组间（外部）距离最大化。</a:t>
            </a:r>
          </a:p>
        </p:txBody>
      </p:sp>
      <p:sp>
        <p:nvSpPr>
          <p:cNvPr id="3" name="标题 2">
            <a:extLst>
              <a:ext uri="{FF2B5EF4-FFF2-40B4-BE49-F238E27FC236}">
                <a16:creationId xmlns:a16="http://schemas.microsoft.com/office/drawing/2014/main" id="{EFD1EDB9-6D48-4A39-ADEA-31C84D051C5C}"/>
              </a:ext>
            </a:extLst>
          </p:cNvPr>
          <p:cNvSpPr>
            <a:spLocks noGrp="1"/>
          </p:cNvSpPr>
          <p:nvPr>
            <p:ph type="title"/>
          </p:nvPr>
        </p:nvSpPr>
        <p:spPr/>
        <p:txBody>
          <a:bodyPr/>
          <a:lstStyle/>
          <a:p>
            <a:r>
              <a:rPr lang="zh-CN" altLang="en-US" dirty="0" smtClean="0"/>
              <a:t>聚类</a:t>
            </a:r>
            <a:endParaRPr lang="zh-CN" altLang="en-US" dirty="0"/>
          </a:p>
        </p:txBody>
      </p:sp>
      <p:pic>
        <p:nvPicPr>
          <p:cNvPr id="2" name="图片 1"/>
          <p:cNvPicPr>
            <a:picLocks noChangeAspect="1"/>
          </p:cNvPicPr>
          <p:nvPr/>
        </p:nvPicPr>
        <p:blipFill rotWithShape="1">
          <a:blip r:embed="rId2"/>
          <a:srcRect r="62027"/>
          <a:stretch/>
        </p:blipFill>
        <p:spPr>
          <a:xfrm>
            <a:off x="1384274" y="2721963"/>
            <a:ext cx="3144390" cy="3212570"/>
          </a:xfrm>
          <a:prstGeom prst="rect">
            <a:avLst/>
          </a:prstGeom>
        </p:spPr>
      </p:pic>
      <p:pic>
        <p:nvPicPr>
          <p:cNvPr id="7" name="图片 6"/>
          <p:cNvPicPr>
            <a:picLocks noChangeAspect="1"/>
          </p:cNvPicPr>
          <p:nvPr/>
        </p:nvPicPr>
        <p:blipFill rotWithShape="1">
          <a:blip r:embed="rId2"/>
          <a:srcRect l="60101"/>
          <a:stretch/>
        </p:blipFill>
        <p:spPr>
          <a:xfrm>
            <a:off x="7111519" y="2721963"/>
            <a:ext cx="3303838" cy="3212570"/>
          </a:xfrm>
          <a:prstGeom prst="rect">
            <a:avLst/>
          </a:prstGeom>
        </p:spPr>
      </p:pic>
      <p:sp>
        <p:nvSpPr>
          <p:cNvPr id="8" name="文本框 7"/>
          <p:cNvSpPr txBox="1"/>
          <p:nvPr/>
        </p:nvSpPr>
        <p:spPr>
          <a:xfrm>
            <a:off x="2222934" y="6068020"/>
            <a:ext cx="1467069" cy="400110"/>
          </a:xfrm>
          <a:prstGeom prst="rect">
            <a:avLst/>
          </a:prstGeom>
          <a:noFill/>
        </p:spPr>
        <p:txBody>
          <a:bodyPr wrap="none" rtlCol="0" anchor="t">
            <a:spAutoFit/>
          </a:bodyPr>
          <a:lstStyle/>
          <a:p>
            <a:pPr algn="ctr" fontAlgn="auto"/>
            <a:r>
              <a:rPr lang="zh-CN" altLang="en-US" sz="2000" dirty="0" smtClean="0">
                <a:latin typeface="黑体" panose="02010609060101010101" pitchFamily="49" charset="-122"/>
                <a:ea typeface="黑体" panose="02010609060101010101" pitchFamily="49" charset="-122"/>
                <a:cs typeface="宋体" panose="02010600030101010101" pitchFamily="2" charset="-122"/>
              </a:rPr>
              <a:t>无标注数据</a:t>
            </a:r>
            <a:endParaRPr lang="zh-CN" altLang="en-US" sz="2000" dirty="0">
              <a:latin typeface="黑体" panose="02010609060101010101" pitchFamily="49" charset="-122"/>
              <a:ea typeface="黑体" panose="02010609060101010101" pitchFamily="49" charset="-122"/>
              <a:cs typeface="宋体" panose="02010600030101010101" pitchFamily="2" charset="-122"/>
            </a:endParaRPr>
          </a:p>
        </p:txBody>
      </p:sp>
      <p:sp>
        <p:nvSpPr>
          <p:cNvPr id="9" name="文本框 8"/>
          <p:cNvSpPr txBox="1"/>
          <p:nvPr/>
        </p:nvSpPr>
        <p:spPr>
          <a:xfrm>
            <a:off x="7516942" y="6068020"/>
            <a:ext cx="2492990" cy="400110"/>
          </a:xfrm>
          <a:prstGeom prst="rect">
            <a:avLst/>
          </a:prstGeom>
          <a:noFill/>
        </p:spPr>
        <p:txBody>
          <a:bodyPr wrap="none" rtlCol="0" anchor="t">
            <a:spAutoFit/>
          </a:bodyPr>
          <a:lstStyle/>
          <a:p>
            <a:pPr algn="ctr" fontAlgn="auto"/>
            <a:r>
              <a:rPr lang="zh-CN" altLang="en-US" sz="2000" dirty="0" smtClean="0">
                <a:latin typeface="黑体" panose="02010609060101010101" pitchFamily="49" charset="-122"/>
                <a:ea typeface="黑体" panose="02010609060101010101" pitchFamily="49" charset="-122"/>
                <a:cs typeface="宋体" panose="02010600030101010101" pitchFamily="2" charset="-122"/>
              </a:rPr>
              <a:t>物以类聚，人以群分</a:t>
            </a:r>
            <a:endParaRPr lang="zh-CN" altLang="en-US" sz="2000" dirty="0">
              <a:latin typeface="黑体" panose="02010609060101010101" pitchFamily="49" charset="-122"/>
              <a:ea typeface="黑体" panose="02010609060101010101" pitchFamily="49" charset="-122"/>
              <a:cs typeface="宋体" panose="02010600030101010101" pitchFamily="2" charset="-122"/>
            </a:endParaRPr>
          </a:p>
        </p:txBody>
      </p:sp>
      <p:sp>
        <p:nvSpPr>
          <p:cNvPr id="10" name="右箭头 9"/>
          <p:cNvSpPr/>
          <p:nvPr/>
        </p:nvSpPr>
        <p:spPr>
          <a:xfrm>
            <a:off x="5252124" y="4004292"/>
            <a:ext cx="1430104" cy="82232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382933741"/>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smtClean="0"/>
              <a:t>聚类</a:t>
            </a:r>
            <a:endParaRPr lang="zh-CN" altLang="en-US" dirty="0"/>
          </a:p>
        </p:txBody>
      </p:sp>
      <p:pic>
        <p:nvPicPr>
          <p:cNvPr id="4" name="Picture 2" descr="http://www-sipl.technion.ac.il/UploadedFiles/imageSegmentation.gif"/>
          <p:cNvPicPr>
            <a:picLocks noChangeAspect="1" noChangeArrowheads="1"/>
          </p:cNvPicPr>
          <p:nvPr/>
        </p:nvPicPr>
        <p:blipFill>
          <a:blip r:embed="rId2"/>
          <a:srcRect/>
          <a:stretch>
            <a:fillRect/>
          </a:stretch>
        </p:blipFill>
        <p:spPr bwMode="auto">
          <a:xfrm>
            <a:off x="2707563" y="1436255"/>
            <a:ext cx="6067425" cy="4572000"/>
          </a:xfrm>
          <a:prstGeom prst="rect">
            <a:avLst/>
          </a:prstGeom>
          <a:noFill/>
        </p:spPr>
      </p:pic>
    </p:spTree>
    <p:extLst>
      <p:ext uri="{BB962C8B-B14F-4D97-AF65-F5344CB8AC3E}">
        <p14:creationId xmlns:p14="http://schemas.microsoft.com/office/powerpoint/2010/main" val="1539519287"/>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F6F96705-200C-4AF0-AEAC-E82918DFBF1E}"/>
              </a:ext>
            </a:extLst>
          </p:cNvPr>
          <p:cNvSpPr>
            <a:spLocks noGrp="1"/>
          </p:cNvSpPr>
          <p:nvPr>
            <p:ph idx="1"/>
          </p:nvPr>
        </p:nvSpPr>
        <p:spPr/>
        <p:txBody>
          <a:bodyPr/>
          <a:lstStyle/>
          <a:p>
            <a:pPr marL="0" indent="0">
              <a:buNone/>
            </a:pPr>
            <a:r>
              <a:rPr lang="zh-CN" altLang="en-US" dirty="0"/>
              <a:t>常用聚类算法：</a:t>
            </a:r>
            <a:endParaRPr lang="en-US" altLang="zh-CN" dirty="0"/>
          </a:p>
          <a:p>
            <a:pPr marL="0" indent="0">
              <a:buNone/>
            </a:pPr>
            <a:endParaRPr lang="zh-CN" altLang="en-US" dirty="0"/>
          </a:p>
        </p:txBody>
      </p:sp>
      <p:sp>
        <p:nvSpPr>
          <p:cNvPr id="3" name="标题 2">
            <a:extLst>
              <a:ext uri="{FF2B5EF4-FFF2-40B4-BE49-F238E27FC236}">
                <a16:creationId xmlns:a16="http://schemas.microsoft.com/office/drawing/2014/main" id="{4E8B38A4-3488-402A-B99F-C9235C18A7C8}"/>
              </a:ext>
            </a:extLst>
          </p:cNvPr>
          <p:cNvSpPr>
            <a:spLocks noGrp="1"/>
          </p:cNvSpPr>
          <p:nvPr>
            <p:ph type="title"/>
          </p:nvPr>
        </p:nvSpPr>
        <p:spPr/>
        <p:txBody>
          <a:bodyPr/>
          <a:lstStyle/>
          <a:p>
            <a:r>
              <a:rPr lang="zh-CN" altLang="en-US" dirty="0"/>
              <a:t>常见聚类算法</a:t>
            </a:r>
          </a:p>
        </p:txBody>
      </p:sp>
      <p:graphicFrame>
        <p:nvGraphicFramePr>
          <p:cNvPr id="4" name="表格 3">
            <a:extLst>
              <a:ext uri="{FF2B5EF4-FFF2-40B4-BE49-F238E27FC236}">
                <a16:creationId xmlns:a16="http://schemas.microsoft.com/office/drawing/2014/main" id="{D5879E36-9D92-46C9-ACC7-FAD497FDDE95}"/>
              </a:ext>
            </a:extLst>
          </p:cNvPr>
          <p:cNvGraphicFramePr>
            <a:graphicFrameLocks noGrp="1"/>
          </p:cNvGraphicFramePr>
          <p:nvPr>
            <p:extLst>
              <p:ext uri="{D42A27DB-BD31-4B8C-83A1-F6EECF244321}">
                <p14:modId xmlns:p14="http://schemas.microsoft.com/office/powerpoint/2010/main" val="1222586142"/>
              </p:ext>
            </p:extLst>
          </p:nvPr>
        </p:nvGraphicFramePr>
        <p:xfrm>
          <a:off x="95340" y="1896334"/>
          <a:ext cx="11999875" cy="2782371"/>
        </p:xfrm>
        <a:graphic>
          <a:graphicData uri="http://schemas.openxmlformats.org/drawingml/2006/table">
            <a:tbl>
              <a:tblPr firstRow="1" firstCol="1" bandRow="1">
                <a:tableStyleId>{5C22544A-7EE6-4342-B048-85BDC9FD1C3A}</a:tableStyleId>
              </a:tblPr>
              <a:tblGrid>
                <a:gridCol w="2084339">
                  <a:extLst>
                    <a:ext uri="{9D8B030D-6E8A-4147-A177-3AD203B41FA5}">
                      <a16:colId xmlns:a16="http://schemas.microsoft.com/office/drawing/2014/main" val="2142778684"/>
                    </a:ext>
                  </a:extLst>
                </a:gridCol>
                <a:gridCol w="9915536">
                  <a:extLst>
                    <a:ext uri="{9D8B030D-6E8A-4147-A177-3AD203B41FA5}">
                      <a16:colId xmlns:a16="http://schemas.microsoft.com/office/drawing/2014/main" val="3333581870"/>
                    </a:ext>
                  </a:extLst>
                </a:gridCol>
              </a:tblGrid>
              <a:tr h="540000">
                <a:tc>
                  <a:txBody>
                    <a:bodyPr/>
                    <a:lstStyle/>
                    <a:p>
                      <a:pPr algn="ctr"/>
                      <a:r>
                        <a:rPr lang="zh-CN" sz="1800" kern="100">
                          <a:effectLst/>
                        </a:rPr>
                        <a:t>算法名称</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7667" marR="47667" marT="0" marB="0"/>
                </a:tc>
                <a:tc>
                  <a:txBody>
                    <a:bodyPr/>
                    <a:lstStyle/>
                    <a:p>
                      <a:pPr algn="ctr"/>
                      <a:r>
                        <a:rPr lang="zh-CN" sz="1800" kern="100" dirty="0">
                          <a:effectLst/>
                        </a:rPr>
                        <a:t>算法描述</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7667" marR="47667" marT="0" marB="0"/>
                </a:tc>
                <a:extLst>
                  <a:ext uri="{0D108BD9-81ED-4DB2-BD59-A6C34878D82A}">
                    <a16:rowId xmlns:a16="http://schemas.microsoft.com/office/drawing/2014/main" val="4011310963"/>
                  </a:ext>
                </a:extLst>
              </a:tr>
              <a:tr h="605091">
                <a:tc>
                  <a:txBody>
                    <a:bodyPr/>
                    <a:lstStyle/>
                    <a:p>
                      <a:pPr algn="just"/>
                      <a:r>
                        <a:rPr lang="en-US" sz="1800" kern="100">
                          <a:effectLst/>
                        </a:rPr>
                        <a:t>K-Means</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7667" marR="47667" marT="0" marB="0" anchor="ctr"/>
                </a:tc>
                <a:tc>
                  <a:txBody>
                    <a:bodyPr/>
                    <a:lstStyle/>
                    <a:p>
                      <a:pPr algn="just"/>
                      <a:r>
                        <a:rPr lang="en-US" sz="1800" kern="100" dirty="0">
                          <a:effectLst/>
                        </a:rPr>
                        <a:t>K-Means</a:t>
                      </a:r>
                      <a:r>
                        <a:rPr lang="zh-CN" sz="1800" kern="100" dirty="0">
                          <a:effectLst/>
                        </a:rPr>
                        <a:t>聚类又称快速聚类法，在最小化误差函数的基础上将数据划分为预定的类数</a:t>
                      </a:r>
                      <a:r>
                        <a:rPr lang="en-US" sz="1800" kern="100" dirty="0">
                          <a:effectLst/>
                        </a:rPr>
                        <a:t>K</a:t>
                      </a:r>
                      <a:r>
                        <a:rPr lang="zh-CN" sz="1800" kern="100" dirty="0">
                          <a:effectLst/>
                        </a:rPr>
                        <a:t>。该算法原理简单并便于处理大量数据</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7667" marR="47667" marT="0" marB="0"/>
                </a:tc>
                <a:extLst>
                  <a:ext uri="{0D108BD9-81ED-4DB2-BD59-A6C34878D82A}">
                    <a16:rowId xmlns:a16="http://schemas.microsoft.com/office/drawing/2014/main" val="1004912550"/>
                  </a:ext>
                </a:extLst>
              </a:tr>
              <a:tr h="540000">
                <a:tc>
                  <a:txBody>
                    <a:bodyPr/>
                    <a:lstStyle/>
                    <a:p>
                      <a:pPr algn="just"/>
                      <a:r>
                        <a:rPr lang="en-US" altLang="zh-CN" sz="1800" kern="100" dirty="0" smtClean="0">
                          <a:effectLst/>
                          <a:latin typeface="+mn-lt"/>
                          <a:ea typeface="+mn-ea"/>
                          <a:cs typeface="+mn-cs"/>
                        </a:rPr>
                        <a:t>Sequential</a:t>
                      </a:r>
                      <a:r>
                        <a:rPr lang="en-US" altLang="zh-CN" sz="1800" kern="100" baseline="0" dirty="0" smtClean="0">
                          <a:effectLst/>
                          <a:latin typeface="+mn-lt"/>
                          <a:ea typeface="+mn-ea"/>
                          <a:cs typeface="+mn-cs"/>
                        </a:rPr>
                        <a:t> Leader</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7667" marR="47667" marT="0" marB="0" anchor="ctr"/>
                </a:tc>
                <a:tc>
                  <a:txBody>
                    <a:bodyPr/>
                    <a:lstStyle/>
                    <a:p>
                      <a:pPr algn="just"/>
                      <a:r>
                        <a:rPr lang="zh-CN" altLang="en-US" sz="1800" kern="100" dirty="0" smtClean="0">
                          <a:effectLst/>
                        </a:rPr>
                        <a:t>在线更新的</a:t>
                      </a:r>
                      <a:r>
                        <a:rPr lang="en-US" altLang="zh-CN" sz="1800" kern="100" dirty="0" smtClean="0">
                          <a:effectLst/>
                        </a:rPr>
                        <a:t>K-Means</a:t>
                      </a:r>
                      <a:r>
                        <a:rPr lang="zh-CN" altLang="en-US" sz="1800" kern="100" dirty="0" smtClean="0">
                          <a:effectLst/>
                        </a:rPr>
                        <a:t>聚类</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7667" marR="47667" marT="0" marB="0" anchor="ctr"/>
                </a:tc>
                <a:extLst>
                  <a:ext uri="{0D108BD9-81ED-4DB2-BD59-A6C34878D82A}">
                    <a16:rowId xmlns:a16="http://schemas.microsoft.com/office/drawing/2014/main" val="525050990"/>
                  </a:ext>
                </a:extLst>
              </a:tr>
              <a:tr h="540000">
                <a:tc>
                  <a:txBody>
                    <a:bodyPr/>
                    <a:lstStyle/>
                    <a:p>
                      <a:pPr algn="just"/>
                      <a:r>
                        <a:rPr lang="en-US" sz="1800" kern="100" dirty="0">
                          <a:effectLst/>
                        </a:rPr>
                        <a:t>DBSCAN</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7667" marR="47667" marT="0" marB="0" anchor="ctr"/>
                </a:tc>
                <a:tc>
                  <a:txBody>
                    <a:bodyPr/>
                    <a:lstStyle/>
                    <a:p>
                      <a:pPr algn="just"/>
                      <a:r>
                        <a:rPr lang="en-US" sz="1800" kern="100" dirty="0">
                          <a:effectLst/>
                        </a:rPr>
                        <a:t>DBSCAN</a:t>
                      </a:r>
                      <a:r>
                        <a:rPr lang="zh-CN" sz="1800" kern="100" dirty="0">
                          <a:effectLst/>
                        </a:rPr>
                        <a:t>是指带有噪声的基于密度的空间聚类算法，可查找出高密度的核心样本并从中扩展聚类，适用于包含相似密度簇的数据</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7667" marR="47667" marT="0" marB="0"/>
                </a:tc>
                <a:extLst>
                  <a:ext uri="{0D108BD9-81ED-4DB2-BD59-A6C34878D82A}">
                    <a16:rowId xmlns:a16="http://schemas.microsoft.com/office/drawing/2014/main" val="3954409192"/>
                  </a:ext>
                </a:extLst>
              </a:tr>
              <a:tr h="540000">
                <a:tc>
                  <a:txBody>
                    <a:bodyPr/>
                    <a:lstStyle/>
                    <a:p>
                      <a:pPr algn="just"/>
                      <a:r>
                        <a:rPr lang="zh-CN" altLang="en-US" sz="1800" kern="100" dirty="0" smtClean="0">
                          <a:effectLst/>
                        </a:rPr>
                        <a:t>层次</a:t>
                      </a:r>
                      <a:r>
                        <a:rPr lang="zh-CN" sz="1800" kern="100" dirty="0" smtClean="0">
                          <a:effectLst/>
                        </a:rPr>
                        <a:t>聚类</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7667" marR="47667" marT="0" marB="0" anchor="ctr"/>
                </a:tc>
                <a:tc>
                  <a:txBody>
                    <a:bodyPr/>
                    <a:lstStyle/>
                    <a:p>
                      <a:pPr algn="just"/>
                      <a:r>
                        <a:rPr lang="zh-CN" sz="1800" kern="100" dirty="0" smtClean="0">
                          <a:effectLst/>
                        </a:rPr>
                        <a:t>分类</a:t>
                      </a:r>
                      <a:r>
                        <a:rPr lang="zh-CN" sz="1800" kern="100" dirty="0">
                          <a:effectLst/>
                        </a:rPr>
                        <a:t>的单位由高到低呈树形结构，且所处的位置越低，所包含的对象就越少，但这些对象间的共同属性越多。该聚类方法只适合在小数据量的时候使用，数据量大的时候速度会非常慢</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7667" marR="47667" marT="0" marB="0"/>
                </a:tc>
                <a:extLst>
                  <a:ext uri="{0D108BD9-81ED-4DB2-BD59-A6C34878D82A}">
                    <a16:rowId xmlns:a16="http://schemas.microsoft.com/office/drawing/2014/main" val="4092853426"/>
                  </a:ext>
                </a:extLst>
              </a:tr>
            </a:tbl>
          </a:graphicData>
        </a:graphic>
      </p:graphicFrame>
    </p:spTree>
    <p:extLst>
      <p:ext uri="{BB962C8B-B14F-4D97-AF65-F5344CB8AC3E}">
        <p14:creationId xmlns:p14="http://schemas.microsoft.com/office/powerpoint/2010/main" val="3360943525"/>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EFD1EDB9-6D48-4A39-ADEA-31C84D051C5C}"/>
              </a:ext>
            </a:extLst>
          </p:cNvPr>
          <p:cNvSpPr>
            <a:spLocks noGrp="1"/>
          </p:cNvSpPr>
          <p:nvPr>
            <p:ph type="title"/>
          </p:nvPr>
        </p:nvSpPr>
        <p:spPr/>
        <p:txBody>
          <a:bodyPr/>
          <a:lstStyle/>
          <a:p>
            <a:r>
              <a:rPr lang="zh-CN" altLang="en-US" dirty="0"/>
              <a:t>聚类算法模型评价</a:t>
            </a:r>
          </a:p>
        </p:txBody>
      </p:sp>
      <p:pic>
        <p:nvPicPr>
          <p:cNvPr id="12" name="图片 11"/>
          <p:cNvPicPr>
            <a:picLocks noChangeAspect="1"/>
          </p:cNvPicPr>
          <p:nvPr/>
        </p:nvPicPr>
        <p:blipFill>
          <a:blip r:embed="rId2"/>
          <a:stretch>
            <a:fillRect/>
          </a:stretch>
        </p:blipFill>
        <p:spPr>
          <a:xfrm>
            <a:off x="2439593" y="871059"/>
            <a:ext cx="7527925" cy="5764585"/>
          </a:xfrm>
          <a:prstGeom prst="rect">
            <a:avLst/>
          </a:prstGeom>
        </p:spPr>
      </p:pic>
    </p:spTree>
    <p:extLst>
      <p:ext uri="{BB962C8B-B14F-4D97-AF65-F5344CB8AC3E}">
        <p14:creationId xmlns:p14="http://schemas.microsoft.com/office/powerpoint/2010/main" val="2037826052"/>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DA0F242-6AC4-41BD-8CCE-6AAD9821FF50}"/>
              </a:ext>
            </a:extLst>
          </p:cNvPr>
          <p:cNvSpPr>
            <a:spLocks noGrp="1"/>
          </p:cNvSpPr>
          <p:nvPr>
            <p:ph idx="1"/>
          </p:nvPr>
        </p:nvSpPr>
        <p:spPr>
          <a:xfrm>
            <a:off x="423819" y="1713662"/>
            <a:ext cx="5788445" cy="4339721"/>
          </a:xfrm>
        </p:spPr>
        <p:txBody>
          <a:bodyPr/>
          <a:lstStyle/>
          <a:p>
            <a:pPr marL="0" indent="0">
              <a:buNone/>
            </a:pPr>
            <a:r>
              <a:rPr lang="zh-CN" altLang="en-US" dirty="0" smtClean="0"/>
              <a:t>（</a:t>
            </a:r>
            <a:r>
              <a:rPr lang="en-US" altLang="zh-CN" dirty="0"/>
              <a:t>1</a:t>
            </a:r>
            <a:r>
              <a:rPr lang="zh-CN" altLang="en-US" dirty="0"/>
              <a:t>）从</a:t>
            </a:r>
            <a:r>
              <a:rPr lang="en-US" altLang="zh-CN" dirty="0"/>
              <a:t>N</a:t>
            </a:r>
            <a:r>
              <a:rPr lang="zh-CN" altLang="en-US" dirty="0"/>
              <a:t>个样本数据中随机选取</a:t>
            </a:r>
            <a:r>
              <a:rPr lang="en-US" altLang="zh-CN" dirty="0"/>
              <a:t>K</a:t>
            </a:r>
            <a:r>
              <a:rPr lang="zh-CN" altLang="en-US" dirty="0"/>
              <a:t>个对象作为初始的聚类中心。</a:t>
            </a:r>
          </a:p>
          <a:p>
            <a:pPr marL="0" indent="0">
              <a:buNone/>
            </a:pPr>
            <a:r>
              <a:rPr lang="zh-CN" altLang="en-US" dirty="0"/>
              <a:t>（</a:t>
            </a:r>
            <a:r>
              <a:rPr lang="en-US" altLang="zh-CN" dirty="0"/>
              <a:t>2</a:t>
            </a:r>
            <a:r>
              <a:rPr lang="zh-CN" altLang="en-US" dirty="0"/>
              <a:t>） 分别计算每个样本到各个聚类中心的距离，将对象分配到距离最近的聚类中。</a:t>
            </a:r>
          </a:p>
          <a:p>
            <a:pPr marL="0" indent="0">
              <a:buNone/>
            </a:pPr>
            <a:r>
              <a:rPr lang="zh-CN" altLang="en-US" dirty="0"/>
              <a:t>（</a:t>
            </a:r>
            <a:r>
              <a:rPr lang="en-US" altLang="zh-CN" dirty="0"/>
              <a:t>3</a:t>
            </a:r>
            <a:r>
              <a:rPr lang="zh-CN" altLang="en-US" dirty="0"/>
              <a:t>） 所有对象分配完成后，重新计算</a:t>
            </a:r>
            <a:r>
              <a:rPr lang="en-US" altLang="zh-CN" dirty="0"/>
              <a:t>K</a:t>
            </a:r>
            <a:r>
              <a:rPr lang="zh-CN" altLang="en-US" dirty="0"/>
              <a:t>个聚类的中心。</a:t>
            </a:r>
          </a:p>
          <a:p>
            <a:pPr marL="0" indent="0">
              <a:buNone/>
            </a:pPr>
            <a:r>
              <a:rPr lang="zh-CN" altLang="en-US" dirty="0"/>
              <a:t>（</a:t>
            </a:r>
            <a:r>
              <a:rPr lang="en-US" altLang="zh-CN" dirty="0"/>
              <a:t>4</a:t>
            </a:r>
            <a:r>
              <a:rPr lang="zh-CN" altLang="en-US" dirty="0"/>
              <a:t>） 与前一次计算得到的</a:t>
            </a:r>
            <a:r>
              <a:rPr lang="en-US" altLang="zh-CN" dirty="0"/>
              <a:t>K</a:t>
            </a:r>
            <a:r>
              <a:rPr lang="zh-CN" altLang="en-US" dirty="0"/>
              <a:t>个聚类中心比较，如果聚类中心发生变化，转步骤（</a:t>
            </a:r>
            <a:r>
              <a:rPr lang="en-US" altLang="zh-CN" dirty="0"/>
              <a:t>2</a:t>
            </a:r>
            <a:r>
              <a:rPr lang="zh-CN" altLang="en-US" dirty="0"/>
              <a:t>），否则转步骤（</a:t>
            </a:r>
            <a:r>
              <a:rPr lang="en-US" altLang="zh-CN" dirty="0"/>
              <a:t>5</a:t>
            </a:r>
            <a:r>
              <a:rPr lang="zh-CN" altLang="en-US" dirty="0"/>
              <a:t>）。</a:t>
            </a:r>
          </a:p>
          <a:p>
            <a:pPr marL="0" indent="0">
              <a:buNone/>
            </a:pPr>
            <a:r>
              <a:rPr lang="zh-CN" altLang="en-US" dirty="0"/>
              <a:t>（</a:t>
            </a:r>
            <a:r>
              <a:rPr lang="en-US" altLang="zh-CN" dirty="0"/>
              <a:t>5</a:t>
            </a:r>
            <a:r>
              <a:rPr lang="zh-CN" altLang="en-US" dirty="0"/>
              <a:t>） 当质心不发生变化时停止并输出聚类结果。</a:t>
            </a:r>
          </a:p>
          <a:p>
            <a:pPr marL="0" indent="0">
              <a:buNone/>
            </a:pPr>
            <a:endParaRPr lang="zh-CN" altLang="en-US" dirty="0"/>
          </a:p>
        </p:txBody>
      </p:sp>
      <p:sp>
        <p:nvSpPr>
          <p:cNvPr id="3" name="标题 2">
            <a:extLst>
              <a:ext uri="{FF2B5EF4-FFF2-40B4-BE49-F238E27FC236}">
                <a16:creationId xmlns:a16="http://schemas.microsoft.com/office/drawing/2014/main" id="{F674C97D-7042-49D9-BB58-DB6BC5237984}"/>
              </a:ext>
            </a:extLst>
          </p:cNvPr>
          <p:cNvSpPr>
            <a:spLocks noGrp="1"/>
          </p:cNvSpPr>
          <p:nvPr>
            <p:ph type="title"/>
          </p:nvPr>
        </p:nvSpPr>
        <p:spPr/>
        <p:txBody>
          <a:bodyPr/>
          <a:lstStyle/>
          <a:p>
            <a:r>
              <a:rPr lang="en-US" altLang="zh-CN" dirty="0"/>
              <a:t>K-Means</a:t>
            </a:r>
            <a:r>
              <a:rPr lang="zh-CN" altLang="en-US" dirty="0"/>
              <a:t>聚类</a:t>
            </a:r>
          </a:p>
        </p:txBody>
      </p:sp>
      <p:pic>
        <p:nvPicPr>
          <p:cNvPr id="10242" name="Picture 2" descr="K-Means聚类算法">
            <a:extLst>
              <a:ext uri="{FF2B5EF4-FFF2-40B4-BE49-F238E27FC236}">
                <a16:creationId xmlns:a16="http://schemas.microsoft.com/office/drawing/2014/main" id="{ADAE0291-C882-4B17-86FC-3C9265B378A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6483"/>
          <a:stretch/>
        </p:blipFill>
        <p:spPr bwMode="auto">
          <a:xfrm>
            <a:off x="6394252" y="1817174"/>
            <a:ext cx="5373929" cy="34681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8080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242"/>
                                        </p:tgtEl>
                                        <p:attrNameLst>
                                          <p:attrName>style.visibility</p:attrName>
                                        </p:attrNameLst>
                                      </p:cBhvr>
                                      <p:to>
                                        <p:strVal val="visible"/>
                                      </p:to>
                                    </p:set>
                                    <p:anim calcmode="lin" valueType="num">
                                      <p:cBhvr additive="base">
                                        <p:cTn id="7" dur="500" fill="hold"/>
                                        <p:tgtEl>
                                          <p:spTgt spid="10242"/>
                                        </p:tgtEl>
                                        <p:attrNameLst>
                                          <p:attrName>ppt_x</p:attrName>
                                        </p:attrNameLst>
                                      </p:cBhvr>
                                      <p:tavLst>
                                        <p:tav tm="0">
                                          <p:val>
                                            <p:strVal val="#ppt_x"/>
                                          </p:val>
                                        </p:tav>
                                        <p:tav tm="100000">
                                          <p:val>
                                            <p:strVal val="#ppt_x"/>
                                          </p:val>
                                        </p:tav>
                                      </p:tavLst>
                                    </p:anim>
                                    <p:anim calcmode="lin" valueType="num">
                                      <p:cBhvr additive="base">
                                        <p:cTn id="8" dur="500" fill="hold"/>
                                        <p:tgtEl>
                                          <p:spTgt spid="1024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42EBD75-9425-42AE-9C1A-7791EF8FF702}"/>
              </a:ext>
            </a:extLst>
          </p:cNvPr>
          <p:cNvSpPr>
            <a:spLocks noGrp="1"/>
          </p:cNvSpPr>
          <p:nvPr>
            <p:ph idx="1"/>
          </p:nvPr>
        </p:nvSpPr>
        <p:spPr/>
        <p:txBody>
          <a:bodyPr/>
          <a:lstStyle/>
          <a:p>
            <a:pPr>
              <a:buFont typeface="Arial" panose="020B0604020202020204" pitchFamily="34" charset="0"/>
              <a:buChar char="•"/>
            </a:pPr>
            <a:r>
              <a:rPr lang="zh-CN" altLang="en-US" dirty="0" smtClean="0"/>
              <a:t>欧</a:t>
            </a:r>
            <a:r>
              <a:rPr lang="zh-CN" altLang="en-US" dirty="0"/>
              <a:t>几里得距离：</a:t>
            </a:r>
            <a:endParaRPr lang="en-US" altLang="zh-CN" dirty="0"/>
          </a:p>
          <a:p>
            <a:pPr>
              <a:buFont typeface="Arial" panose="020B0604020202020204" pitchFamily="34" charset="0"/>
              <a:buChar char="•"/>
            </a:pPr>
            <a:endParaRPr lang="en-US" altLang="zh-CN" dirty="0"/>
          </a:p>
          <a:p>
            <a:pPr>
              <a:buFont typeface="Arial" panose="020B0604020202020204" pitchFamily="34" charset="0"/>
              <a:buChar char="•"/>
            </a:pPr>
            <a:r>
              <a:rPr lang="zh-CN" altLang="en-US" dirty="0"/>
              <a:t>曼哈顿距离：</a:t>
            </a:r>
            <a:endParaRPr lang="en-US" altLang="zh-CN" dirty="0"/>
          </a:p>
          <a:p>
            <a:pPr>
              <a:buFont typeface="Arial" panose="020B0604020202020204" pitchFamily="34" charset="0"/>
              <a:buChar char="•"/>
            </a:pPr>
            <a:endParaRPr lang="en-US" altLang="zh-CN" dirty="0"/>
          </a:p>
          <a:p>
            <a:pPr>
              <a:buFont typeface="Arial" panose="020B0604020202020204" pitchFamily="34" charset="0"/>
              <a:buChar char="•"/>
            </a:pPr>
            <a:r>
              <a:rPr lang="zh-CN" altLang="en-US" dirty="0"/>
              <a:t>闵可夫斯基距离：</a:t>
            </a:r>
          </a:p>
        </p:txBody>
      </p:sp>
      <p:sp>
        <p:nvSpPr>
          <p:cNvPr id="3" name="标题 2">
            <a:extLst>
              <a:ext uri="{FF2B5EF4-FFF2-40B4-BE49-F238E27FC236}">
                <a16:creationId xmlns:a16="http://schemas.microsoft.com/office/drawing/2014/main" id="{EFD1EDB9-6D48-4A39-ADEA-31C84D051C5C}"/>
              </a:ext>
            </a:extLst>
          </p:cNvPr>
          <p:cNvSpPr>
            <a:spLocks noGrp="1"/>
          </p:cNvSpPr>
          <p:nvPr>
            <p:ph type="title"/>
          </p:nvPr>
        </p:nvSpPr>
        <p:spPr/>
        <p:txBody>
          <a:bodyPr/>
          <a:lstStyle/>
          <a:p>
            <a:r>
              <a:rPr lang="en-US" altLang="zh-CN" dirty="0"/>
              <a:t>K-Means</a:t>
            </a:r>
            <a:r>
              <a:rPr lang="zh-CN" altLang="en-US" dirty="0"/>
              <a:t>聚类</a:t>
            </a:r>
          </a:p>
        </p:txBody>
      </p:sp>
      <p:sp>
        <p:nvSpPr>
          <p:cNvPr id="5" name="内容占位符 4">
            <a:extLst>
              <a:ext uri="{FF2B5EF4-FFF2-40B4-BE49-F238E27FC236}">
                <a16:creationId xmlns:a16="http://schemas.microsoft.com/office/drawing/2014/main" id="{2427AF1A-5E21-4B56-8B4C-429C27D313C0}"/>
              </a:ext>
            </a:extLst>
          </p:cNvPr>
          <p:cNvSpPr>
            <a:spLocks noGrp="1"/>
          </p:cNvSpPr>
          <p:nvPr>
            <p:ph idx="10"/>
          </p:nvPr>
        </p:nvSpPr>
        <p:spPr/>
        <p:txBody>
          <a:bodyPr/>
          <a:lstStyle/>
          <a:p>
            <a:r>
              <a:rPr lang="zh-CN" altLang="en-US" dirty="0"/>
              <a:t>相似度度量</a:t>
            </a:r>
          </a:p>
        </p:txBody>
      </p:sp>
      <p:sp>
        <p:nvSpPr>
          <p:cNvPr id="4" name="Rectangle 2">
            <a:extLst>
              <a:ext uri="{FF2B5EF4-FFF2-40B4-BE49-F238E27FC236}">
                <a16:creationId xmlns:a16="http://schemas.microsoft.com/office/drawing/2014/main" id="{AD9D16E6-DE57-4A4C-8A0A-A2D25362B484}"/>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6" name="对象 5">
            <a:extLst>
              <a:ext uri="{FF2B5EF4-FFF2-40B4-BE49-F238E27FC236}">
                <a16:creationId xmlns:a16="http://schemas.microsoft.com/office/drawing/2014/main" id="{472D4628-4DC0-49FE-98DA-30006C432465}"/>
              </a:ext>
            </a:extLst>
          </p:cNvPr>
          <p:cNvGraphicFramePr>
            <a:graphicFrameLocks noChangeAspect="1"/>
          </p:cNvGraphicFramePr>
          <p:nvPr>
            <p:extLst>
              <p:ext uri="{D42A27DB-BD31-4B8C-83A1-F6EECF244321}">
                <p14:modId xmlns:p14="http://schemas.microsoft.com/office/powerpoint/2010/main" val="990647947"/>
              </p:ext>
            </p:extLst>
          </p:nvPr>
        </p:nvGraphicFramePr>
        <p:xfrm>
          <a:off x="2646624" y="1720627"/>
          <a:ext cx="5540156" cy="650969"/>
        </p:xfrm>
        <a:graphic>
          <a:graphicData uri="http://schemas.openxmlformats.org/presentationml/2006/ole">
            <mc:AlternateContent xmlns:mc="http://schemas.openxmlformats.org/markup-compatibility/2006">
              <mc:Choice xmlns:v="urn:schemas-microsoft-com:vml" Requires="v">
                <p:oleObj spid="_x0000_s34496" name="Equation" r:id="rId4" imgW="2527200" imgH="304560" progId="Equation.DSMT4">
                  <p:embed/>
                </p:oleObj>
              </mc:Choice>
              <mc:Fallback>
                <p:oleObj name="Equation" r:id="rId4" imgW="2527200" imgH="304560" progId="Equation.DSMT4">
                  <p:embed/>
                  <p:pic>
                    <p:nvPicPr>
                      <p:cNvPr id="6" name="对象 5">
                        <a:extLst>
                          <a:ext uri="{FF2B5EF4-FFF2-40B4-BE49-F238E27FC236}">
                            <a16:creationId xmlns:a16="http://schemas.microsoft.com/office/drawing/2014/main" id="{472D4628-4DC0-49FE-98DA-30006C432465}"/>
                          </a:ext>
                        </a:extLst>
                      </p:cNvPr>
                      <p:cNvPicPr>
                        <a:picLocks noChangeAspect="1" noChangeArrowheads="1"/>
                      </p:cNvPicPr>
                      <p:nvPr/>
                    </p:nvPicPr>
                    <p:blipFill>
                      <a:blip r:embed="rId5"/>
                      <a:srcRect/>
                      <a:stretch>
                        <a:fillRect/>
                      </a:stretch>
                    </p:blipFill>
                    <p:spPr bwMode="auto">
                      <a:xfrm>
                        <a:off x="2646624" y="1720627"/>
                        <a:ext cx="5540156" cy="650969"/>
                      </a:xfrm>
                      <a:prstGeom prst="rect">
                        <a:avLst/>
                      </a:prstGeom>
                      <a:noFill/>
                    </p:spPr>
                  </p:pic>
                </p:oleObj>
              </mc:Fallback>
            </mc:AlternateContent>
          </a:graphicData>
        </a:graphic>
      </p:graphicFrame>
      <p:sp>
        <p:nvSpPr>
          <p:cNvPr id="7" name="Rectangle 4">
            <a:extLst>
              <a:ext uri="{FF2B5EF4-FFF2-40B4-BE49-F238E27FC236}">
                <a16:creationId xmlns:a16="http://schemas.microsoft.com/office/drawing/2014/main" id="{26BB6945-DC06-42E9-9AFB-B2F058FAB7CB}"/>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8" name="对象 7">
            <a:extLst>
              <a:ext uri="{FF2B5EF4-FFF2-40B4-BE49-F238E27FC236}">
                <a16:creationId xmlns:a16="http://schemas.microsoft.com/office/drawing/2014/main" id="{52079389-61D2-4A1F-97CF-60B21D146780}"/>
              </a:ext>
            </a:extLst>
          </p:cNvPr>
          <p:cNvGraphicFramePr>
            <a:graphicFrameLocks noChangeAspect="1"/>
          </p:cNvGraphicFramePr>
          <p:nvPr>
            <p:extLst>
              <p:ext uri="{D42A27DB-BD31-4B8C-83A1-F6EECF244321}">
                <p14:modId xmlns:p14="http://schemas.microsoft.com/office/powerpoint/2010/main" val="720608102"/>
              </p:ext>
            </p:extLst>
          </p:nvPr>
        </p:nvGraphicFramePr>
        <p:xfrm>
          <a:off x="2432114" y="2880676"/>
          <a:ext cx="4892513" cy="566196"/>
        </p:xfrm>
        <a:graphic>
          <a:graphicData uri="http://schemas.openxmlformats.org/presentationml/2006/ole">
            <mc:AlternateContent xmlns:mc="http://schemas.openxmlformats.org/markup-compatibility/2006">
              <mc:Choice xmlns:v="urn:schemas-microsoft-com:vml" Requires="v">
                <p:oleObj spid="_x0000_s34497" name="Equation" r:id="rId6" imgW="2133600" imgH="241300" progId="Equation.DSMT4">
                  <p:embed/>
                </p:oleObj>
              </mc:Choice>
              <mc:Fallback>
                <p:oleObj name="Equation" r:id="rId6" imgW="2133600" imgH="241300" progId="Equation.DSMT4">
                  <p:embed/>
                  <p:pic>
                    <p:nvPicPr>
                      <p:cNvPr id="8" name="对象 7">
                        <a:extLst>
                          <a:ext uri="{FF2B5EF4-FFF2-40B4-BE49-F238E27FC236}">
                            <a16:creationId xmlns:a16="http://schemas.microsoft.com/office/drawing/2014/main" id="{52079389-61D2-4A1F-97CF-60B21D14678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32114" y="2880676"/>
                        <a:ext cx="4892513" cy="566196"/>
                      </a:xfrm>
                      <a:prstGeom prst="rect">
                        <a:avLst/>
                      </a:prstGeom>
                      <a:noFill/>
                    </p:spPr>
                  </p:pic>
                </p:oleObj>
              </mc:Fallback>
            </mc:AlternateContent>
          </a:graphicData>
        </a:graphic>
      </p:graphicFrame>
      <p:sp>
        <p:nvSpPr>
          <p:cNvPr id="9" name="Rectangle 6">
            <a:extLst>
              <a:ext uri="{FF2B5EF4-FFF2-40B4-BE49-F238E27FC236}">
                <a16:creationId xmlns:a16="http://schemas.microsoft.com/office/drawing/2014/main" id="{BEE42903-DF27-4F80-8B4E-FBE902B8F193}"/>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0" name="对象 9">
            <a:extLst>
              <a:ext uri="{FF2B5EF4-FFF2-40B4-BE49-F238E27FC236}">
                <a16:creationId xmlns:a16="http://schemas.microsoft.com/office/drawing/2014/main" id="{C656996C-B92A-4705-B296-A73C431F50E5}"/>
              </a:ext>
            </a:extLst>
          </p:cNvPr>
          <p:cNvGraphicFramePr>
            <a:graphicFrameLocks noChangeAspect="1"/>
          </p:cNvGraphicFramePr>
          <p:nvPr>
            <p:extLst>
              <p:ext uri="{D42A27DB-BD31-4B8C-83A1-F6EECF244321}">
                <p14:modId xmlns:p14="http://schemas.microsoft.com/office/powerpoint/2010/main" val="3597110499"/>
              </p:ext>
            </p:extLst>
          </p:nvPr>
        </p:nvGraphicFramePr>
        <p:xfrm>
          <a:off x="2743196" y="3846690"/>
          <a:ext cx="5540400" cy="685955"/>
        </p:xfrm>
        <a:graphic>
          <a:graphicData uri="http://schemas.openxmlformats.org/presentationml/2006/ole">
            <mc:AlternateContent xmlns:mc="http://schemas.openxmlformats.org/markup-compatibility/2006">
              <mc:Choice xmlns:v="urn:schemas-microsoft-com:vml" Requires="v">
                <p:oleObj spid="_x0000_s34498" name="Equation" r:id="rId8" imgW="2667000" imgH="330200" progId="Equation.DSMT4">
                  <p:embed/>
                </p:oleObj>
              </mc:Choice>
              <mc:Fallback>
                <p:oleObj name="Equation" r:id="rId8" imgW="2667000" imgH="330200" progId="Equation.DSMT4">
                  <p:embed/>
                  <p:pic>
                    <p:nvPicPr>
                      <p:cNvPr id="10" name="对象 9">
                        <a:extLst>
                          <a:ext uri="{FF2B5EF4-FFF2-40B4-BE49-F238E27FC236}">
                            <a16:creationId xmlns:a16="http://schemas.microsoft.com/office/drawing/2014/main" id="{C656996C-B92A-4705-B296-A73C431F50E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743196" y="3846690"/>
                        <a:ext cx="5540400" cy="685955"/>
                      </a:xfrm>
                      <a:prstGeom prst="rect">
                        <a:avLst/>
                      </a:prstGeom>
                      <a:noFill/>
                    </p:spPr>
                  </p:pic>
                </p:oleObj>
              </mc:Fallback>
            </mc:AlternateContent>
          </a:graphicData>
        </a:graphic>
      </p:graphicFrame>
      <p:graphicFrame>
        <p:nvGraphicFramePr>
          <p:cNvPr id="11" name="表格 10">
            <a:extLst>
              <a:ext uri="{FF2B5EF4-FFF2-40B4-BE49-F238E27FC236}">
                <a16:creationId xmlns:a16="http://schemas.microsoft.com/office/drawing/2014/main" id="{5F490772-D5CB-4659-9935-CB143F09706E}"/>
              </a:ext>
            </a:extLst>
          </p:cNvPr>
          <p:cNvGraphicFramePr>
            <a:graphicFrameLocks noGrp="1"/>
          </p:cNvGraphicFramePr>
          <p:nvPr>
            <p:extLst>
              <p:ext uri="{D42A27DB-BD31-4B8C-83A1-F6EECF244321}">
                <p14:modId xmlns:p14="http://schemas.microsoft.com/office/powerpoint/2010/main" val="375187068"/>
              </p:ext>
            </p:extLst>
          </p:nvPr>
        </p:nvGraphicFramePr>
        <p:xfrm>
          <a:off x="1631491" y="4729162"/>
          <a:ext cx="8580114" cy="1879444"/>
        </p:xfrm>
        <a:graphic>
          <a:graphicData uri="http://schemas.openxmlformats.org/drawingml/2006/table">
            <a:tbl>
              <a:tblPr firstRow="1" firstCol="1" bandRow="1">
                <a:tableStyleId>{5C22544A-7EE6-4342-B048-85BDC9FD1C3A}</a:tableStyleId>
              </a:tblPr>
              <a:tblGrid>
                <a:gridCol w="1115991">
                  <a:extLst>
                    <a:ext uri="{9D8B030D-6E8A-4147-A177-3AD203B41FA5}">
                      <a16:colId xmlns:a16="http://schemas.microsoft.com/office/drawing/2014/main" val="14750776"/>
                    </a:ext>
                  </a:extLst>
                </a:gridCol>
                <a:gridCol w="828992">
                  <a:extLst>
                    <a:ext uri="{9D8B030D-6E8A-4147-A177-3AD203B41FA5}">
                      <a16:colId xmlns:a16="http://schemas.microsoft.com/office/drawing/2014/main" val="2891358361"/>
                    </a:ext>
                  </a:extLst>
                </a:gridCol>
                <a:gridCol w="828992">
                  <a:extLst>
                    <a:ext uri="{9D8B030D-6E8A-4147-A177-3AD203B41FA5}">
                      <a16:colId xmlns:a16="http://schemas.microsoft.com/office/drawing/2014/main" val="3275861509"/>
                    </a:ext>
                  </a:extLst>
                </a:gridCol>
                <a:gridCol w="830057">
                  <a:extLst>
                    <a:ext uri="{9D8B030D-6E8A-4147-A177-3AD203B41FA5}">
                      <a16:colId xmlns:a16="http://schemas.microsoft.com/office/drawing/2014/main" val="480115373"/>
                    </a:ext>
                  </a:extLst>
                </a:gridCol>
                <a:gridCol w="828992">
                  <a:extLst>
                    <a:ext uri="{9D8B030D-6E8A-4147-A177-3AD203B41FA5}">
                      <a16:colId xmlns:a16="http://schemas.microsoft.com/office/drawing/2014/main" val="442079679"/>
                    </a:ext>
                  </a:extLst>
                </a:gridCol>
                <a:gridCol w="828992">
                  <a:extLst>
                    <a:ext uri="{9D8B030D-6E8A-4147-A177-3AD203B41FA5}">
                      <a16:colId xmlns:a16="http://schemas.microsoft.com/office/drawing/2014/main" val="3639941287"/>
                    </a:ext>
                  </a:extLst>
                </a:gridCol>
                <a:gridCol w="830057">
                  <a:extLst>
                    <a:ext uri="{9D8B030D-6E8A-4147-A177-3AD203B41FA5}">
                      <a16:colId xmlns:a16="http://schemas.microsoft.com/office/drawing/2014/main" val="3395319834"/>
                    </a:ext>
                  </a:extLst>
                </a:gridCol>
                <a:gridCol w="828992">
                  <a:extLst>
                    <a:ext uri="{9D8B030D-6E8A-4147-A177-3AD203B41FA5}">
                      <a16:colId xmlns:a16="http://schemas.microsoft.com/office/drawing/2014/main" val="1030620434"/>
                    </a:ext>
                  </a:extLst>
                </a:gridCol>
                <a:gridCol w="828992">
                  <a:extLst>
                    <a:ext uri="{9D8B030D-6E8A-4147-A177-3AD203B41FA5}">
                      <a16:colId xmlns:a16="http://schemas.microsoft.com/office/drawing/2014/main" val="1795065678"/>
                    </a:ext>
                  </a:extLst>
                </a:gridCol>
                <a:gridCol w="830057">
                  <a:extLst>
                    <a:ext uri="{9D8B030D-6E8A-4147-A177-3AD203B41FA5}">
                      <a16:colId xmlns:a16="http://schemas.microsoft.com/office/drawing/2014/main" val="2425495459"/>
                    </a:ext>
                  </a:extLst>
                </a:gridCol>
              </a:tblGrid>
              <a:tr h="469861">
                <a:tc>
                  <a:txBody>
                    <a:bodyPr/>
                    <a:lstStyle/>
                    <a:p>
                      <a:pPr algn="ctr" fontAlgn="ctr"/>
                      <a:r>
                        <a:rPr lang="en-US" sz="1800" kern="100">
                          <a:effectLst/>
                        </a:rPr>
                        <a:t>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fontAlgn="ctr"/>
                      <a:r>
                        <a:rPr lang="en-US" sz="1800" kern="100" dirty="0">
                          <a:effectLst/>
                        </a:rPr>
                        <a:t>lost</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fontAlgn="ctr"/>
                      <a:r>
                        <a:rPr lang="en-US" sz="1800" kern="100">
                          <a:effectLst/>
                        </a:rPr>
                        <a:t>win</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fontAlgn="ctr"/>
                      <a:r>
                        <a:rPr lang="en-US" sz="1800" kern="100">
                          <a:effectLst/>
                        </a:rPr>
                        <a:t>team</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fontAlgn="ctr"/>
                      <a:r>
                        <a:rPr lang="en-US" sz="1800" kern="100">
                          <a:effectLst/>
                        </a:rPr>
                        <a:t>score</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fontAlgn="ctr"/>
                      <a:r>
                        <a:rPr lang="en-US" sz="1800" kern="100">
                          <a:effectLst/>
                        </a:rPr>
                        <a:t>music</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fontAlgn="ctr"/>
                      <a:r>
                        <a:rPr lang="en-US" sz="1800" kern="100">
                          <a:effectLst/>
                        </a:rPr>
                        <a:t>happy</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fontAlgn="ctr"/>
                      <a:r>
                        <a:rPr lang="en-US" sz="1800" kern="100">
                          <a:effectLst/>
                        </a:rPr>
                        <a:t>sad</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fontAlgn="ctr"/>
                      <a:r>
                        <a:rPr lang="en-US" sz="1800" kern="100">
                          <a:effectLst/>
                        </a:rPr>
                        <a:t>…</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fontAlgn="ctr"/>
                      <a:r>
                        <a:rPr lang="en-US" sz="1800" kern="100">
                          <a:effectLst/>
                        </a:rPr>
                        <a:t>coach</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4077740259"/>
                  </a:ext>
                </a:extLst>
              </a:tr>
              <a:tr h="469861">
                <a:tc>
                  <a:txBody>
                    <a:bodyPr/>
                    <a:lstStyle/>
                    <a:p>
                      <a:pPr algn="ctr" fontAlgn="ctr"/>
                      <a:r>
                        <a:rPr lang="zh-CN" sz="1800" kern="100">
                          <a:effectLst/>
                        </a:rPr>
                        <a:t>文档一</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fontAlgn="ctr"/>
                      <a:r>
                        <a:rPr lang="en-US" sz="1800" kern="100">
                          <a:effectLst/>
                        </a:rPr>
                        <a:t>14</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fontAlgn="ctr"/>
                      <a:r>
                        <a:rPr lang="en-US" sz="1800" kern="100">
                          <a:effectLst/>
                        </a:rPr>
                        <a:t>2</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fontAlgn="ctr"/>
                      <a:r>
                        <a:rPr lang="en-US" sz="1800" kern="100">
                          <a:effectLst/>
                        </a:rPr>
                        <a:t>8</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fontAlgn="ctr"/>
                      <a:r>
                        <a:rPr lang="en-US" sz="1800" kern="100">
                          <a:effectLst/>
                        </a:rPr>
                        <a:t>0</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fontAlgn="ctr"/>
                      <a:r>
                        <a:rPr lang="en-US" sz="1800" kern="100">
                          <a:effectLst/>
                        </a:rPr>
                        <a:t>8</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fontAlgn="ctr"/>
                      <a:r>
                        <a:rPr lang="en-US" sz="1800" kern="100">
                          <a:effectLst/>
                        </a:rPr>
                        <a:t>7</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fontAlgn="ctr"/>
                      <a:r>
                        <a:rPr lang="en-US" sz="1800" kern="100">
                          <a:effectLst/>
                        </a:rPr>
                        <a:t>10</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fontAlgn="ctr"/>
                      <a:r>
                        <a:rPr lang="en-US" sz="1800" kern="100">
                          <a:effectLst/>
                        </a:rPr>
                        <a:t>…</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fontAlgn="ctr"/>
                      <a:r>
                        <a:rPr lang="en-US" sz="1800" kern="100" dirty="0">
                          <a:effectLst/>
                        </a:rPr>
                        <a:t>6</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74820406"/>
                  </a:ext>
                </a:extLst>
              </a:tr>
              <a:tr h="469861">
                <a:tc>
                  <a:txBody>
                    <a:bodyPr/>
                    <a:lstStyle/>
                    <a:p>
                      <a:pPr algn="ctr" fontAlgn="ctr"/>
                      <a:r>
                        <a:rPr lang="zh-CN" sz="1800" kern="100">
                          <a:effectLst/>
                        </a:rPr>
                        <a:t>文档二</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fontAlgn="ctr"/>
                      <a:r>
                        <a:rPr lang="en-US" sz="1800" kern="100">
                          <a:effectLst/>
                        </a:rPr>
                        <a:t>1</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fontAlgn="ctr"/>
                      <a:r>
                        <a:rPr lang="en-US" sz="1800" kern="100">
                          <a:effectLst/>
                        </a:rPr>
                        <a:t>13</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fontAlgn="ctr"/>
                      <a:r>
                        <a:rPr lang="en-US" sz="1800" kern="100">
                          <a:effectLst/>
                        </a:rPr>
                        <a:t>3</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fontAlgn="ctr"/>
                      <a:r>
                        <a:rPr lang="en-US" sz="1800" kern="100">
                          <a:effectLst/>
                        </a:rPr>
                        <a:t>4</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fontAlgn="ctr"/>
                      <a:r>
                        <a:rPr lang="en-US" sz="1800" kern="100">
                          <a:effectLst/>
                        </a:rPr>
                        <a:t>1</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fontAlgn="ctr"/>
                      <a:r>
                        <a:rPr lang="en-US" sz="1800" kern="100">
                          <a:effectLst/>
                        </a:rPr>
                        <a:t>16</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fontAlgn="ctr"/>
                      <a:r>
                        <a:rPr lang="en-US" sz="1800" kern="100">
                          <a:effectLst/>
                        </a:rPr>
                        <a:t>4</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fontAlgn="ctr"/>
                      <a:r>
                        <a:rPr lang="en-US" sz="1800" kern="100" dirty="0">
                          <a:effectLst/>
                        </a:rPr>
                        <a:t>…</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fontAlgn="ctr"/>
                      <a:r>
                        <a:rPr lang="en-US" sz="1800" kern="100" dirty="0">
                          <a:effectLst/>
                        </a:rPr>
                        <a:t>7</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82749399"/>
                  </a:ext>
                </a:extLst>
              </a:tr>
              <a:tr h="469861">
                <a:tc>
                  <a:txBody>
                    <a:bodyPr/>
                    <a:lstStyle/>
                    <a:p>
                      <a:pPr algn="ctr" fontAlgn="ctr"/>
                      <a:r>
                        <a:rPr lang="zh-CN" sz="1800" kern="100">
                          <a:effectLst/>
                        </a:rPr>
                        <a:t>文档三</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fontAlgn="ctr"/>
                      <a:r>
                        <a:rPr lang="en-US" sz="1800" kern="100">
                          <a:effectLst/>
                        </a:rPr>
                        <a:t>9</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fontAlgn="ctr"/>
                      <a:r>
                        <a:rPr lang="en-US" sz="1800" kern="100">
                          <a:effectLst/>
                        </a:rPr>
                        <a:t>6</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fontAlgn="ctr"/>
                      <a:r>
                        <a:rPr lang="en-US" sz="1800" kern="100">
                          <a:effectLst/>
                        </a:rPr>
                        <a:t>7</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fontAlgn="ctr"/>
                      <a:r>
                        <a:rPr lang="en-US" sz="1800" kern="100">
                          <a:effectLst/>
                        </a:rPr>
                        <a:t>7</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fontAlgn="ctr"/>
                      <a:r>
                        <a:rPr lang="en-US" sz="1800" kern="100">
                          <a:effectLst/>
                        </a:rPr>
                        <a:t>3</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fontAlgn="ctr"/>
                      <a:r>
                        <a:rPr lang="en-US" sz="1800" kern="100">
                          <a:effectLst/>
                        </a:rPr>
                        <a:t>14</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fontAlgn="ctr"/>
                      <a:r>
                        <a:rPr lang="en-US" sz="1800" kern="100">
                          <a:effectLst/>
                        </a:rPr>
                        <a:t>8</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fontAlgn="ctr"/>
                      <a:r>
                        <a:rPr lang="en-US" sz="1800" kern="100">
                          <a:effectLst/>
                        </a:rPr>
                        <a:t>…</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fontAlgn="ctr"/>
                      <a:r>
                        <a:rPr lang="en-US" sz="1800" kern="100" dirty="0">
                          <a:effectLst/>
                        </a:rPr>
                        <a:t>5</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485145804"/>
                  </a:ext>
                </a:extLst>
              </a:tr>
            </a:tbl>
          </a:graphicData>
        </a:graphic>
      </p:graphicFrame>
    </p:spTree>
    <p:extLst>
      <p:ext uri="{BB962C8B-B14F-4D97-AF65-F5344CB8AC3E}">
        <p14:creationId xmlns:p14="http://schemas.microsoft.com/office/powerpoint/2010/main" val="456860487"/>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smtClean="0"/>
              <a:t>K-Means</a:t>
            </a:r>
            <a:r>
              <a:rPr lang="zh-CN" altLang="en-US" dirty="0" smtClean="0"/>
              <a:t>聚类</a:t>
            </a:r>
            <a:endParaRPr lang="zh-CN" altLang="en-US" dirty="0"/>
          </a:p>
        </p:txBody>
      </p:sp>
      <p:sp>
        <p:nvSpPr>
          <p:cNvPr id="4" name="内容占位符 3"/>
          <p:cNvSpPr>
            <a:spLocks noGrp="1"/>
          </p:cNvSpPr>
          <p:nvPr>
            <p:ph idx="10"/>
          </p:nvPr>
        </p:nvSpPr>
        <p:spPr/>
        <p:txBody>
          <a:bodyPr/>
          <a:lstStyle/>
          <a:p>
            <a:r>
              <a:rPr lang="zh-CN" altLang="en-US" dirty="0" smtClean="0"/>
              <a:t>初始化的影响</a:t>
            </a:r>
            <a:endParaRPr lang="zh-CN" altLang="en-US" dirty="0"/>
          </a:p>
        </p:txBody>
      </p:sp>
      <p:pic>
        <p:nvPicPr>
          <p:cNvPr id="5" name="Picture 2"/>
          <p:cNvPicPr>
            <a:picLocks noChangeAspect="1" noChangeArrowheads="1"/>
          </p:cNvPicPr>
          <p:nvPr/>
        </p:nvPicPr>
        <p:blipFill>
          <a:blip r:embed="rId2"/>
          <a:srcRect r="2685"/>
          <a:stretch>
            <a:fillRect/>
          </a:stretch>
        </p:blipFill>
        <p:spPr bwMode="auto">
          <a:xfrm>
            <a:off x="1835697" y="1328972"/>
            <a:ext cx="8283843" cy="5062537"/>
          </a:xfrm>
          <a:prstGeom prst="rect">
            <a:avLst/>
          </a:prstGeom>
          <a:noFill/>
          <a:ln w="9525">
            <a:noFill/>
            <a:miter lim="800000"/>
            <a:headEnd/>
            <a:tailEnd/>
          </a:ln>
          <a:effectLst/>
        </p:spPr>
      </p:pic>
    </p:spTree>
    <p:extLst>
      <p:ext uri="{BB962C8B-B14F-4D97-AF65-F5344CB8AC3E}">
        <p14:creationId xmlns:p14="http://schemas.microsoft.com/office/powerpoint/2010/main" val="3719952215"/>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smtClean="0"/>
              <a:t>K-Means</a:t>
            </a:r>
            <a:r>
              <a:rPr lang="zh-CN" altLang="en-US" dirty="0" smtClean="0"/>
              <a:t>聚类</a:t>
            </a:r>
            <a:endParaRPr lang="zh-CN" altLang="en-US" dirty="0"/>
          </a:p>
        </p:txBody>
      </p:sp>
      <p:sp>
        <p:nvSpPr>
          <p:cNvPr id="4" name="内容占位符 3"/>
          <p:cNvSpPr>
            <a:spLocks noGrp="1"/>
          </p:cNvSpPr>
          <p:nvPr>
            <p:ph idx="10"/>
          </p:nvPr>
        </p:nvSpPr>
        <p:spPr/>
        <p:txBody>
          <a:bodyPr/>
          <a:lstStyle/>
          <a:p>
            <a:r>
              <a:rPr lang="zh-CN" altLang="en-US" dirty="0" smtClean="0"/>
              <a:t>初始化的影响</a:t>
            </a:r>
            <a:endParaRPr lang="zh-CN" altLang="en-US" dirty="0"/>
          </a:p>
        </p:txBody>
      </p:sp>
      <p:pic>
        <p:nvPicPr>
          <p:cNvPr id="6" name="Picture 2"/>
          <p:cNvPicPr>
            <a:picLocks noChangeAspect="1" noChangeArrowheads="1"/>
          </p:cNvPicPr>
          <p:nvPr/>
        </p:nvPicPr>
        <p:blipFill>
          <a:blip r:embed="rId2"/>
          <a:srcRect/>
          <a:stretch>
            <a:fillRect/>
          </a:stretch>
        </p:blipFill>
        <p:spPr bwMode="auto">
          <a:xfrm>
            <a:off x="2141952" y="1162490"/>
            <a:ext cx="8133077" cy="4943475"/>
          </a:xfrm>
          <a:prstGeom prst="rect">
            <a:avLst/>
          </a:prstGeom>
          <a:noFill/>
          <a:ln w="9525">
            <a:noFill/>
            <a:miter lim="800000"/>
            <a:headEnd/>
            <a:tailEnd/>
          </a:ln>
          <a:effectLst/>
        </p:spPr>
      </p:pic>
    </p:spTree>
    <p:extLst>
      <p:ext uri="{BB962C8B-B14F-4D97-AF65-F5344CB8AC3E}">
        <p14:creationId xmlns:p14="http://schemas.microsoft.com/office/powerpoint/2010/main" val="285653179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BB964210-925A-4D90-B351-50AFE25C9F34}"/>
              </a:ext>
            </a:extLst>
          </p:cNvPr>
          <p:cNvSpPr>
            <a:spLocks noGrp="1"/>
          </p:cNvSpPr>
          <p:nvPr>
            <p:ph idx="1"/>
          </p:nvPr>
        </p:nvSpPr>
        <p:spPr>
          <a:xfrm>
            <a:off x="423819" y="1150070"/>
            <a:ext cx="11107601" cy="4903313"/>
          </a:xfrm>
        </p:spPr>
        <p:txBody>
          <a:bodyPr/>
          <a:lstStyle/>
          <a:p>
            <a:pPr marL="0" indent="0">
              <a:buNone/>
            </a:pPr>
            <a:r>
              <a:rPr lang="zh-CN" altLang="en-US" dirty="0"/>
              <a:t>       决策树是一树状结构，它的每一个叶节点对应着一个分类，非叶节点对应着在某个属性上的划分，根据样本在该属性上的不同取值将其划分成若干个子集。对于非纯的叶节点，多数类的标号给出到达这个节点的样本所属的类。</a:t>
            </a:r>
          </a:p>
        </p:txBody>
      </p:sp>
      <p:sp>
        <p:nvSpPr>
          <p:cNvPr id="3" name="标题 2">
            <a:extLst>
              <a:ext uri="{FF2B5EF4-FFF2-40B4-BE49-F238E27FC236}">
                <a16:creationId xmlns:a16="http://schemas.microsoft.com/office/drawing/2014/main" id="{EFD1EDB9-6D48-4A39-ADEA-31C84D051C5C}"/>
              </a:ext>
            </a:extLst>
          </p:cNvPr>
          <p:cNvSpPr>
            <a:spLocks noGrp="1"/>
          </p:cNvSpPr>
          <p:nvPr>
            <p:ph type="title"/>
          </p:nvPr>
        </p:nvSpPr>
        <p:spPr/>
        <p:txBody>
          <a:bodyPr/>
          <a:lstStyle/>
          <a:p>
            <a:r>
              <a:rPr lang="zh-CN" altLang="en-US" dirty="0"/>
              <a:t>决策树</a:t>
            </a:r>
          </a:p>
        </p:txBody>
      </p:sp>
      <p:pic>
        <p:nvPicPr>
          <p:cNvPr id="5" name="Picture 27">
            <a:extLst>
              <a:ext uri="{FF2B5EF4-FFF2-40B4-BE49-F238E27FC236}">
                <a16:creationId xmlns:a16="http://schemas.microsoft.com/office/drawing/2014/main" id="{55E62346-9D57-471D-90BF-186C1F34890F}"/>
              </a:ext>
            </a:extLst>
          </p:cNvPr>
          <p:cNvPicPr>
            <a:picLocks noChangeAspect="1"/>
          </p:cNvPicPr>
          <p:nvPr/>
        </p:nvPicPr>
        <p:blipFill>
          <a:blip r:embed="rId2"/>
          <a:stretch>
            <a:fillRect/>
          </a:stretch>
        </p:blipFill>
        <p:spPr>
          <a:xfrm>
            <a:off x="2613570" y="2269343"/>
            <a:ext cx="5979533" cy="3769325"/>
          </a:xfrm>
          <a:prstGeom prst="rect">
            <a:avLst/>
          </a:prstGeom>
          <a:noFill/>
          <a:ln w="9525">
            <a:noFill/>
          </a:ln>
        </p:spPr>
      </p:pic>
      <p:sp>
        <p:nvSpPr>
          <p:cNvPr id="6" name="矩形 5">
            <a:extLst>
              <a:ext uri="{FF2B5EF4-FFF2-40B4-BE49-F238E27FC236}">
                <a16:creationId xmlns:a16="http://schemas.microsoft.com/office/drawing/2014/main" id="{D7649330-4758-4BFE-B4E6-F3F669173986}"/>
              </a:ext>
            </a:extLst>
          </p:cNvPr>
          <p:cNvSpPr/>
          <p:nvPr/>
        </p:nvSpPr>
        <p:spPr>
          <a:xfrm>
            <a:off x="6874985" y="2492355"/>
            <a:ext cx="2150999" cy="318242"/>
          </a:xfrm>
          <a:prstGeom prst="rect">
            <a:avLst/>
          </a:prstGeom>
        </p:spPr>
        <p:txBody>
          <a:bodyPr wrap="square" lIns="71323" tIns="35662" rIns="71323" bIns="35662">
            <a:spAutoFit/>
          </a:bodyPr>
          <a:lstStyle/>
          <a:p>
            <a:pPr>
              <a:spcBef>
                <a:spcPct val="50000"/>
              </a:spcBef>
              <a:buClr>
                <a:schemeClr val="hlink"/>
              </a:buClr>
              <a:buSzPct val="55000"/>
              <a:buFont typeface="Wingdings" charset="0"/>
              <a:buNone/>
            </a:pPr>
            <a:r>
              <a:rPr lang="zh-TW" altLang="en-US" sz="1600" i="1" dirty="0">
                <a:latin typeface="+mj-ea"/>
                <a:ea typeface="+mj-ea"/>
              </a:rPr>
              <a:t>根部节点</a:t>
            </a:r>
            <a:r>
              <a:rPr lang="en-US" altLang="zh-TW" sz="1600" i="1" dirty="0">
                <a:latin typeface="+mj-ea"/>
                <a:ea typeface="+mj-ea"/>
              </a:rPr>
              <a:t>(root node)</a:t>
            </a:r>
          </a:p>
        </p:txBody>
      </p:sp>
      <p:sp>
        <p:nvSpPr>
          <p:cNvPr id="7" name="矩形 6">
            <a:extLst>
              <a:ext uri="{FF2B5EF4-FFF2-40B4-BE49-F238E27FC236}">
                <a16:creationId xmlns:a16="http://schemas.microsoft.com/office/drawing/2014/main" id="{36D5BBEE-C6DC-426C-81A5-C1AB630EC3A9}"/>
              </a:ext>
            </a:extLst>
          </p:cNvPr>
          <p:cNvSpPr/>
          <p:nvPr/>
        </p:nvSpPr>
        <p:spPr>
          <a:xfrm>
            <a:off x="6874985" y="3407790"/>
            <a:ext cx="2703445" cy="318242"/>
          </a:xfrm>
          <a:prstGeom prst="rect">
            <a:avLst/>
          </a:prstGeom>
        </p:spPr>
        <p:txBody>
          <a:bodyPr wrap="square" lIns="71323" tIns="35662" rIns="71323" bIns="35662">
            <a:spAutoFit/>
          </a:bodyPr>
          <a:lstStyle/>
          <a:p>
            <a:pPr>
              <a:spcBef>
                <a:spcPct val="50000"/>
              </a:spcBef>
              <a:buClr>
                <a:schemeClr val="hlink"/>
              </a:buClr>
              <a:buSzPct val="55000"/>
              <a:buFont typeface="Wingdings" charset="0"/>
              <a:buNone/>
            </a:pPr>
            <a:r>
              <a:rPr lang="zh-TW" altLang="en-US" sz="1600" i="1" dirty="0">
                <a:latin typeface="+mj-ea"/>
                <a:ea typeface="+mj-ea"/>
              </a:rPr>
              <a:t>中间节点</a:t>
            </a:r>
            <a:r>
              <a:rPr lang="en-US" altLang="zh-TW" sz="1600" i="1" dirty="0">
                <a:latin typeface="+mj-ea"/>
                <a:ea typeface="+mj-ea"/>
              </a:rPr>
              <a:t>(non-leaf node)</a:t>
            </a:r>
          </a:p>
        </p:txBody>
      </p:sp>
      <p:sp>
        <p:nvSpPr>
          <p:cNvPr id="8" name="矩形 7">
            <a:extLst>
              <a:ext uri="{FF2B5EF4-FFF2-40B4-BE49-F238E27FC236}">
                <a16:creationId xmlns:a16="http://schemas.microsoft.com/office/drawing/2014/main" id="{9839A98A-F278-4E1D-89BB-2F9211B6AFF1}"/>
              </a:ext>
            </a:extLst>
          </p:cNvPr>
          <p:cNvSpPr/>
          <p:nvPr/>
        </p:nvSpPr>
        <p:spPr>
          <a:xfrm>
            <a:off x="519559" y="4845736"/>
            <a:ext cx="1526633" cy="318242"/>
          </a:xfrm>
          <a:prstGeom prst="rect">
            <a:avLst/>
          </a:prstGeom>
        </p:spPr>
        <p:txBody>
          <a:bodyPr wrap="square" lIns="71323" tIns="35662" rIns="71323" bIns="35662">
            <a:spAutoFit/>
          </a:bodyPr>
          <a:lstStyle/>
          <a:p>
            <a:pPr>
              <a:spcBef>
                <a:spcPct val="50000"/>
              </a:spcBef>
              <a:buClr>
                <a:schemeClr val="hlink"/>
              </a:buClr>
              <a:buSzPct val="55000"/>
              <a:buFont typeface="Wingdings" charset="0"/>
              <a:buNone/>
            </a:pPr>
            <a:r>
              <a:rPr lang="zh-TW" altLang="en-US" sz="1600" i="1" dirty="0">
                <a:latin typeface="+mj-ea"/>
                <a:ea typeface="+mj-ea"/>
              </a:rPr>
              <a:t>分支</a:t>
            </a:r>
            <a:r>
              <a:rPr lang="en-US" altLang="zh-TW" sz="1600" i="1" dirty="0">
                <a:latin typeface="+mj-ea"/>
                <a:ea typeface="+mj-ea"/>
              </a:rPr>
              <a:t>(branches)</a:t>
            </a:r>
          </a:p>
        </p:txBody>
      </p:sp>
      <p:sp>
        <p:nvSpPr>
          <p:cNvPr id="9" name="矩形 8">
            <a:extLst>
              <a:ext uri="{FF2B5EF4-FFF2-40B4-BE49-F238E27FC236}">
                <a16:creationId xmlns:a16="http://schemas.microsoft.com/office/drawing/2014/main" id="{AB5C0E53-3EF8-421A-B173-F067861316E0}"/>
              </a:ext>
            </a:extLst>
          </p:cNvPr>
          <p:cNvSpPr/>
          <p:nvPr/>
        </p:nvSpPr>
        <p:spPr>
          <a:xfrm>
            <a:off x="187789" y="5399952"/>
            <a:ext cx="1954143" cy="318242"/>
          </a:xfrm>
          <a:prstGeom prst="rect">
            <a:avLst/>
          </a:prstGeom>
        </p:spPr>
        <p:txBody>
          <a:bodyPr wrap="square" lIns="71323" tIns="35662" rIns="71323" bIns="35662">
            <a:spAutoFit/>
          </a:bodyPr>
          <a:lstStyle/>
          <a:p>
            <a:pPr>
              <a:spcBef>
                <a:spcPct val="50000"/>
              </a:spcBef>
              <a:buClr>
                <a:schemeClr val="hlink"/>
              </a:buClr>
              <a:buSzPct val="55000"/>
              <a:buFont typeface="Wingdings" charset="0"/>
              <a:buNone/>
            </a:pPr>
            <a:r>
              <a:rPr lang="zh-TW" altLang="en-US" sz="1600" i="1" dirty="0">
                <a:latin typeface="+mj-ea"/>
                <a:ea typeface="+mj-ea"/>
              </a:rPr>
              <a:t>叶节点</a:t>
            </a:r>
            <a:r>
              <a:rPr lang="en-US" altLang="zh-TW" sz="1600" i="1" dirty="0">
                <a:latin typeface="+mj-ea"/>
                <a:ea typeface="+mj-ea"/>
              </a:rPr>
              <a:t>(leaf node</a:t>
            </a:r>
            <a:r>
              <a:rPr lang="zh-CN" altLang="en-US" sz="1600" i="1" dirty="0">
                <a:latin typeface="+mj-ea"/>
                <a:ea typeface="+mj-ea"/>
              </a:rPr>
              <a:t>）</a:t>
            </a:r>
            <a:endParaRPr lang="en-US" altLang="zh-TW" sz="1600" i="1" dirty="0">
              <a:latin typeface="+mj-ea"/>
              <a:ea typeface="+mj-ea"/>
            </a:endParaRPr>
          </a:p>
        </p:txBody>
      </p:sp>
      <p:sp>
        <p:nvSpPr>
          <p:cNvPr id="10" name="圆角矩形 56">
            <a:extLst>
              <a:ext uri="{FF2B5EF4-FFF2-40B4-BE49-F238E27FC236}">
                <a16:creationId xmlns:a16="http://schemas.microsoft.com/office/drawing/2014/main" id="{3E9C3447-C027-4748-9074-FA969E9D5F59}"/>
              </a:ext>
            </a:extLst>
          </p:cNvPr>
          <p:cNvSpPr/>
          <p:nvPr/>
        </p:nvSpPr>
        <p:spPr bwMode="auto">
          <a:xfrm>
            <a:off x="3525625" y="2377016"/>
            <a:ext cx="1889124" cy="572192"/>
          </a:xfrm>
          <a:prstGeom prst="roundRect">
            <a:avLst/>
          </a:prstGeom>
          <a:noFill/>
          <a:ln w="25400" cap="flat" cmpd="sng">
            <a:solidFill>
              <a:srgbClr val="FF0000"/>
            </a:solidFill>
            <a:prstDash val="sysDash"/>
            <a:round/>
            <a:headEnd/>
            <a:tailEnd/>
          </a:ln>
          <a:extLst>
            <a:ext uri="{909E8E84-426E-40dd-AFC4-6F175D3DCCD1}">
              <a14:hiddenFill xmlns:a14="http://schemas.microsoft.com/office/drawing/2010/main" xmlns="">
                <a:solidFill>
                  <a:srgbClr val="FFFFFF"/>
                </a:solidFill>
              </a14:hiddenFill>
            </a:ext>
          </a:extLst>
        </p:spPr>
        <p:txBody>
          <a:bodyPr lIns="71323" tIns="35662" rIns="71323" bIns="35662" rtlCol="0" anchor="ctr"/>
          <a:lstStyle/>
          <a:p>
            <a:pPr algn="ctr"/>
            <a:endParaRPr kumimoji="1" lang="zh-CN" altLang="en-US"/>
          </a:p>
        </p:txBody>
      </p:sp>
      <p:sp>
        <p:nvSpPr>
          <p:cNvPr id="11" name="圆角矩形 57">
            <a:extLst>
              <a:ext uri="{FF2B5EF4-FFF2-40B4-BE49-F238E27FC236}">
                <a16:creationId xmlns:a16="http://schemas.microsoft.com/office/drawing/2014/main" id="{C09327EA-6DFB-4F55-A5F6-5547E2A4A052}"/>
              </a:ext>
            </a:extLst>
          </p:cNvPr>
          <p:cNvSpPr/>
          <p:nvPr/>
        </p:nvSpPr>
        <p:spPr bwMode="auto">
          <a:xfrm>
            <a:off x="4496586" y="3294661"/>
            <a:ext cx="1889124" cy="565411"/>
          </a:xfrm>
          <a:prstGeom prst="roundRect">
            <a:avLst/>
          </a:prstGeom>
          <a:noFill/>
          <a:ln w="25400" cap="flat" cmpd="sng">
            <a:solidFill>
              <a:srgbClr val="FF0000"/>
            </a:solidFill>
            <a:prstDash val="sysDash"/>
            <a:round/>
            <a:headEnd/>
            <a:tailEnd/>
          </a:ln>
          <a:extLst>
            <a:ext uri="{909E8E84-426E-40dd-AFC4-6F175D3DCCD1}">
              <a14:hiddenFill xmlns:a14="http://schemas.microsoft.com/office/drawing/2010/main" xmlns="">
                <a:solidFill>
                  <a:srgbClr val="FFFFFF"/>
                </a:solidFill>
              </a14:hiddenFill>
            </a:ext>
          </a:extLst>
        </p:spPr>
        <p:txBody>
          <a:bodyPr lIns="71323" tIns="35662" rIns="71323" bIns="35662" rtlCol="0" anchor="ctr"/>
          <a:lstStyle/>
          <a:p>
            <a:pPr algn="ctr"/>
            <a:endParaRPr kumimoji="1" lang="zh-CN" altLang="en-US"/>
          </a:p>
        </p:txBody>
      </p:sp>
      <p:sp>
        <p:nvSpPr>
          <p:cNvPr id="12" name="圆角矩形 58">
            <a:extLst>
              <a:ext uri="{FF2B5EF4-FFF2-40B4-BE49-F238E27FC236}">
                <a16:creationId xmlns:a16="http://schemas.microsoft.com/office/drawing/2014/main" id="{21E5C7A4-E29D-4BA6-B6E2-EC75B44841C8}"/>
              </a:ext>
            </a:extLst>
          </p:cNvPr>
          <p:cNvSpPr/>
          <p:nvPr/>
        </p:nvSpPr>
        <p:spPr bwMode="auto">
          <a:xfrm>
            <a:off x="3421930" y="4817494"/>
            <a:ext cx="1800519" cy="310687"/>
          </a:xfrm>
          <a:prstGeom prst="roundRect">
            <a:avLst/>
          </a:prstGeom>
          <a:noFill/>
          <a:ln w="25400" cap="flat" cmpd="sng">
            <a:solidFill>
              <a:srgbClr val="FF0000"/>
            </a:solidFill>
            <a:prstDash val="sysDash"/>
            <a:round/>
            <a:headEnd/>
            <a:tailEnd/>
          </a:ln>
          <a:extLst>
            <a:ext uri="{909E8E84-426E-40dd-AFC4-6F175D3DCCD1}">
              <a14:hiddenFill xmlns:a14="http://schemas.microsoft.com/office/drawing/2010/main" xmlns="">
                <a:solidFill>
                  <a:srgbClr val="FFFFFF"/>
                </a:solidFill>
              </a14:hiddenFill>
            </a:ext>
          </a:extLst>
        </p:spPr>
        <p:txBody>
          <a:bodyPr lIns="71323" tIns="35662" rIns="71323" bIns="35662" rtlCol="0" anchor="ctr"/>
          <a:lstStyle/>
          <a:p>
            <a:pPr algn="ctr"/>
            <a:endParaRPr kumimoji="1" lang="zh-CN" altLang="en-US"/>
          </a:p>
        </p:txBody>
      </p:sp>
      <p:sp>
        <p:nvSpPr>
          <p:cNvPr id="13" name="圆角矩形 59">
            <a:extLst>
              <a:ext uri="{FF2B5EF4-FFF2-40B4-BE49-F238E27FC236}">
                <a16:creationId xmlns:a16="http://schemas.microsoft.com/office/drawing/2014/main" id="{2ACE4991-C0B2-4D21-9262-AB78BC1B755B}"/>
              </a:ext>
            </a:extLst>
          </p:cNvPr>
          <p:cNvSpPr/>
          <p:nvPr/>
        </p:nvSpPr>
        <p:spPr bwMode="auto">
          <a:xfrm>
            <a:off x="2504292" y="5232913"/>
            <a:ext cx="6451171" cy="652321"/>
          </a:xfrm>
          <a:prstGeom prst="roundRect">
            <a:avLst/>
          </a:prstGeom>
          <a:noFill/>
          <a:ln w="25400" cap="flat" cmpd="sng">
            <a:solidFill>
              <a:srgbClr val="FF0000"/>
            </a:solidFill>
            <a:prstDash val="sysDash"/>
            <a:round/>
            <a:headEnd/>
            <a:tailEnd/>
          </a:ln>
          <a:extLst>
            <a:ext uri="{909E8E84-426E-40dd-AFC4-6F175D3DCCD1}">
              <a14:hiddenFill xmlns:a14="http://schemas.microsoft.com/office/drawing/2010/main" xmlns="">
                <a:solidFill>
                  <a:srgbClr val="FFFFFF"/>
                </a:solidFill>
              </a14:hiddenFill>
            </a:ext>
          </a:extLst>
        </p:spPr>
        <p:txBody>
          <a:bodyPr lIns="71323" tIns="35662" rIns="71323" bIns="35662" rtlCol="0" anchor="ctr"/>
          <a:lstStyle/>
          <a:p>
            <a:pPr algn="ctr"/>
            <a:endParaRPr kumimoji="1" lang="zh-CN" altLang="en-US"/>
          </a:p>
        </p:txBody>
      </p:sp>
      <p:cxnSp>
        <p:nvCxnSpPr>
          <p:cNvPr id="14" name="直线箭头连接符 61">
            <a:extLst>
              <a:ext uri="{FF2B5EF4-FFF2-40B4-BE49-F238E27FC236}">
                <a16:creationId xmlns:a16="http://schemas.microsoft.com/office/drawing/2014/main" id="{58D10F86-70E6-4F99-A7A5-0FA2013E7D31}"/>
              </a:ext>
            </a:extLst>
          </p:cNvPr>
          <p:cNvCxnSpPr>
            <a:cxnSpLocks/>
            <a:stCxn id="10" idx="3"/>
            <a:endCxn id="6" idx="1"/>
          </p:cNvCxnSpPr>
          <p:nvPr/>
        </p:nvCxnSpPr>
        <p:spPr>
          <a:xfrm flipV="1">
            <a:off x="5414749" y="2651476"/>
            <a:ext cx="1460236" cy="11636"/>
          </a:xfrm>
          <a:prstGeom prst="straightConnector1">
            <a:avLst/>
          </a:prstGeom>
          <a:ln w="6350" cmpd="sng">
            <a:solidFill>
              <a:srgbClr val="FF0000"/>
            </a:solidFill>
            <a:prstDash val="dash"/>
            <a:tailEnd type="arrow"/>
          </a:ln>
        </p:spPr>
        <p:style>
          <a:lnRef idx="2">
            <a:schemeClr val="accent1"/>
          </a:lnRef>
          <a:fillRef idx="0">
            <a:schemeClr val="accent1"/>
          </a:fillRef>
          <a:effectRef idx="1">
            <a:schemeClr val="accent1"/>
          </a:effectRef>
          <a:fontRef idx="minor">
            <a:schemeClr val="tx1"/>
          </a:fontRef>
        </p:style>
      </p:cxnSp>
      <p:cxnSp>
        <p:nvCxnSpPr>
          <p:cNvPr id="15" name="直线箭头连接符 62">
            <a:extLst>
              <a:ext uri="{FF2B5EF4-FFF2-40B4-BE49-F238E27FC236}">
                <a16:creationId xmlns:a16="http://schemas.microsoft.com/office/drawing/2014/main" id="{A3F78456-6DCA-4CD5-A583-62A14CB7CC61}"/>
              </a:ext>
            </a:extLst>
          </p:cNvPr>
          <p:cNvCxnSpPr>
            <a:cxnSpLocks/>
            <a:stCxn id="11" idx="3"/>
            <a:endCxn id="7" idx="1"/>
          </p:cNvCxnSpPr>
          <p:nvPr/>
        </p:nvCxnSpPr>
        <p:spPr>
          <a:xfrm flipV="1">
            <a:off x="6385710" y="3566911"/>
            <a:ext cx="489275" cy="10456"/>
          </a:xfrm>
          <a:prstGeom prst="straightConnector1">
            <a:avLst/>
          </a:prstGeom>
          <a:ln w="6350" cmpd="sng">
            <a:solidFill>
              <a:srgbClr val="FF0000"/>
            </a:solidFill>
            <a:prstDash val="dash"/>
            <a:tailEnd type="arrow"/>
          </a:ln>
        </p:spPr>
        <p:style>
          <a:lnRef idx="2">
            <a:schemeClr val="accent1"/>
          </a:lnRef>
          <a:fillRef idx="0">
            <a:schemeClr val="accent1"/>
          </a:fillRef>
          <a:effectRef idx="1">
            <a:schemeClr val="accent1"/>
          </a:effectRef>
          <a:fontRef idx="minor">
            <a:schemeClr val="tx1"/>
          </a:fontRef>
        </p:style>
      </p:cxnSp>
      <p:cxnSp>
        <p:nvCxnSpPr>
          <p:cNvPr id="16" name="直线箭头连接符 65">
            <a:extLst>
              <a:ext uri="{FF2B5EF4-FFF2-40B4-BE49-F238E27FC236}">
                <a16:creationId xmlns:a16="http://schemas.microsoft.com/office/drawing/2014/main" id="{257F047B-FEB3-44B5-8B89-647B4BFCE95D}"/>
              </a:ext>
            </a:extLst>
          </p:cNvPr>
          <p:cNvCxnSpPr>
            <a:cxnSpLocks/>
          </p:cNvCxnSpPr>
          <p:nvPr/>
        </p:nvCxnSpPr>
        <p:spPr>
          <a:xfrm flipH="1">
            <a:off x="2141932" y="5004857"/>
            <a:ext cx="1270571" cy="5935"/>
          </a:xfrm>
          <a:prstGeom prst="straightConnector1">
            <a:avLst/>
          </a:prstGeom>
          <a:ln w="6350" cmpd="sng">
            <a:solidFill>
              <a:srgbClr val="FF0000"/>
            </a:solidFill>
            <a:prstDash val="dash"/>
            <a:tailEnd type="arrow"/>
          </a:ln>
        </p:spPr>
        <p:style>
          <a:lnRef idx="2">
            <a:schemeClr val="accent1"/>
          </a:lnRef>
          <a:fillRef idx="0">
            <a:schemeClr val="accent1"/>
          </a:fillRef>
          <a:effectRef idx="1">
            <a:schemeClr val="accent1"/>
          </a:effectRef>
          <a:fontRef idx="minor">
            <a:schemeClr val="tx1"/>
          </a:fontRef>
        </p:style>
      </p:cxnSp>
      <p:cxnSp>
        <p:nvCxnSpPr>
          <p:cNvPr id="17" name="直线箭头连接符 68">
            <a:extLst>
              <a:ext uri="{FF2B5EF4-FFF2-40B4-BE49-F238E27FC236}">
                <a16:creationId xmlns:a16="http://schemas.microsoft.com/office/drawing/2014/main" id="{6279A9AD-5CDA-4C9D-ACFC-A911BFC4445C}"/>
              </a:ext>
            </a:extLst>
          </p:cNvPr>
          <p:cNvCxnSpPr>
            <a:cxnSpLocks/>
            <a:stCxn id="13" idx="1"/>
            <a:endCxn id="9" idx="3"/>
          </p:cNvCxnSpPr>
          <p:nvPr/>
        </p:nvCxnSpPr>
        <p:spPr>
          <a:xfrm flipH="1" flipV="1">
            <a:off x="2141932" y="5559073"/>
            <a:ext cx="362360" cy="1"/>
          </a:xfrm>
          <a:prstGeom prst="straightConnector1">
            <a:avLst/>
          </a:prstGeom>
          <a:ln w="6350" cmpd="sng">
            <a:solidFill>
              <a:srgbClr val="FF0000"/>
            </a:solidFill>
            <a:prstDash val="dash"/>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17664146"/>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42EBD75-9425-42AE-9C1A-7791EF8FF702}"/>
              </a:ext>
            </a:extLst>
          </p:cNvPr>
          <p:cNvSpPr>
            <a:spLocks noGrp="1"/>
          </p:cNvSpPr>
          <p:nvPr>
            <p:ph idx="1"/>
          </p:nvPr>
        </p:nvSpPr>
        <p:spPr>
          <a:xfrm>
            <a:off x="423818" y="1685382"/>
            <a:ext cx="11107601" cy="4339721"/>
          </a:xfrm>
        </p:spPr>
        <p:txBody>
          <a:bodyPr/>
          <a:lstStyle/>
          <a:p>
            <a:pPr marL="0" indent="0">
              <a:buNone/>
            </a:pPr>
            <a:r>
              <a:rPr lang="zh-CN" altLang="en-US" dirty="0"/>
              <a:t>       使用</a:t>
            </a:r>
            <a:r>
              <a:rPr lang="en-US" altLang="zh-CN" dirty="0"/>
              <a:t>scikit-learn</a:t>
            </a:r>
            <a:r>
              <a:rPr lang="zh-CN" altLang="en-US" dirty="0"/>
              <a:t>库中</a:t>
            </a:r>
            <a:r>
              <a:rPr lang="en-US" altLang="zh-CN" dirty="0"/>
              <a:t>cluster</a:t>
            </a:r>
            <a:r>
              <a:rPr lang="zh-CN" altLang="en-US" dirty="0"/>
              <a:t>模块的</a:t>
            </a:r>
            <a:r>
              <a:rPr lang="en-US" altLang="zh-CN" dirty="0" err="1"/>
              <a:t>KMeans</a:t>
            </a:r>
            <a:r>
              <a:rPr lang="zh-CN" altLang="en-US" dirty="0"/>
              <a:t>类可以实现</a:t>
            </a:r>
            <a:r>
              <a:rPr lang="en-US" altLang="zh-CN" dirty="0"/>
              <a:t>K-Means</a:t>
            </a:r>
            <a:r>
              <a:rPr lang="zh-CN" altLang="en-US" dirty="0"/>
              <a:t>聚类算法对数据进行聚类，</a:t>
            </a:r>
            <a:r>
              <a:rPr lang="en-US" altLang="zh-CN" dirty="0" err="1"/>
              <a:t>KMeans</a:t>
            </a:r>
            <a:r>
              <a:rPr lang="zh-CN" altLang="en-US" dirty="0"/>
              <a:t>类的基本使用格式和常用参数说明如下：</a:t>
            </a:r>
            <a:endParaRPr lang="en-US" altLang="zh-CN" dirty="0"/>
          </a:p>
          <a:p>
            <a:pPr>
              <a:buFont typeface="Arial" panose="020B0604020202020204" pitchFamily="34" charset="0"/>
              <a:buChar char="•"/>
            </a:pPr>
            <a:r>
              <a:rPr lang="en-US" altLang="zh-CN" dirty="0">
                <a:latin typeface="Consolas" panose="020B0609020204030204" pitchFamily="49" charset="0"/>
              </a:rPr>
              <a:t>class </a:t>
            </a:r>
            <a:r>
              <a:rPr lang="en-US" altLang="zh-CN" dirty="0" err="1">
                <a:latin typeface="Consolas" panose="020B0609020204030204" pitchFamily="49" charset="0"/>
              </a:rPr>
              <a:t>sklearn.cluster.KMeans</a:t>
            </a:r>
            <a:r>
              <a:rPr lang="en-US" altLang="zh-CN" dirty="0">
                <a:latin typeface="Consolas" panose="020B0609020204030204" pitchFamily="49" charset="0"/>
              </a:rPr>
              <a:t>(</a:t>
            </a:r>
            <a:r>
              <a:rPr lang="en-US" altLang="zh-CN" dirty="0" err="1">
                <a:latin typeface="Consolas" panose="020B0609020204030204" pitchFamily="49" charset="0"/>
              </a:rPr>
              <a:t>n_clusters</a:t>
            </a:r>
            <a:r>
              <a:rPr lang="en-US" altLang="zh-CN" dirty="0">
                <a:latin typeface="Consolas" panose="020B0609020204030204" pitchFamily="49" charset="0"/>
              </a:rPr>
              <a:t>=8, *, </a:t>
            </a:r>
            <a:r>
              <a:rPr lang="en-US" altLang="zh-CN" dirty="0" err="1">
                <a:latin typeface="Consolas" panose="020B0609020204030204" pitchFamily="49" charset="0"/>
              </a:rPr>
              <a:t>init</a:t>
            </a:r>
            <a:r>
              <a:rPr lang="en-US" altLang="zh-CN" dirty="0">
                <a:latin typeface="Consolas" panose="020B0609020204030204" pitchFamily="49" charset="0"/>
              </a:rPr>
              <a:t>=‘k-means++’, </a:t>
            </a:r>
            <a:r>
              <a:rPr lang="en-US" altLang="zh-CN" dirty="0" err="1">
                <a:latin typeface="Consolas" panose="020B0609020204030204" pitchFamily="49" charset="0"/>
              </a:rPr>
              <a:t>n_init</a:t>
            </a:r>
            <a:r>
              <a:rPr lang="en-US" altLang="zh-CN" dirty="0">
                <a:latin typeface="Consolas" panose="020B0609020204030204" pitchFamily="49" charset="0"/>
              </a:rPr>
              <a:t>=10, </a:t>
            </a:r>
            <a:r>
              <a:rPr lang="en-US" altLang="zh-CN" dirty="0" err="1">
                <a:latin typeface="Consolas" panose="020B0609020204030204" pitchFamily="49" charset="0"/>
              </a:rPr>
              <a:t>max_iter</a:t>
            </a:r>
            <a:r>
              <a:rPr lang="en-US" altLang="zh-CN" dirty="0">
                <a:latin typeface="Consolas" panose="020B0609020204030204" pitchFamily="49" charset="0"/>
              </a:rPr>
              <a:t>=300, </a:t>
            </a:r>
            <a:r>
              <a:rPr lang="en-US" altLang="zh-CN" dirty="0" err="1">
                <a:latin typeface="Consolas" panose="020B0609020204030204" pitchFamily="49" charset="0"/>
              </a:rPr>
              <a:t>tol</a:t>
            </a:r>
            <a:r>
              <a:rPr lang="en-US" altLang="zh-CN" dirty="0">
                <a:latin typeface="Consolas" panose="020B0609020204030204" pitchFamily="49" charset="0"/>
              </a:rPr>
              <a:t>=0.0001</a:t>
            </a:r>
            <a:r>
              <a:rPr lang="zh-CN" altLang="en-US" dirty="0">
                <a:latin typeface="Consolas" panose="020B0609020204030204" pitchFamily="49" charset="0"/>
              </a:rPr>
              <a:t>）</a:t>
            </a:r>
          </a:p>
        </p:txBody>
      </p:sp>
      <p:sp>
        <p:nvSpPr>
          <p:cNvPr id="3" name="标题 2">
            <a:extLst>
              <a:ext uri="{FF2B5EF4-FFF2-40B4-BE49-F238E27FC236}">
                <a16:creationId xmlns:a16="http://schemas.microsoft.com/office/drawing/2014/main" id="{EFD1EDB9-6D48-4A39-ADEA-31C84D051C5C}"/>
              </a:ext>
            </a:extLst>
          </p:cNvPr>
          <p:cNvSpPr>
            <a:spLocks noGrp="1"/>
          </p:cNvSpPr>
          <p:nvPr>
            <p:ph type="title"/>
          </p:nvPr>
        </p:nvSpPr>
        <p:spPr/>
        <p:txBody>
          <a:bodyPr/>
          <a:lstStyle/>
          <a:p>
            <a:r>
              <a:rPr lang="en-US" altLang="zh-CN" dirty="0"/>
              <a:t>K-Means</a:t>
            </a:r>
            <a:r>
              <a:rPr lang="zh-CN" altLang="en-US" dirty="0"/>
              <a:t>聚类</a:t>
            </a:r>
          </a:p>
        </p:txBody>
      </p:sp>
      <p:sp>
        <p:nvSpPr>
          <p:cNvPr id="5" name="内容占位符 4">
            <a:extLst>
              <a:ext uri="{FF2B5EF4-FFF2-40B4-BE49-F238E27FC236}">
                <a16:creationId xmlns:a16="http://schemas.microsoft.com/office/drawing/2014/main" id="{2427AF1A-5E21-4B56-8B4C-429C27D313C0}"/>
              </a:ext>
            </a:extLst>
          </p:cNvPr>
          <p:cNvSpPr>
            <a:spLocks noGrp="1"/>
          </p:cNvSpPr>
          <p:nvPr>
            <p:ph idx="10"/>
          </p:nvPr>
        </p:nvSpPr>
        <p:spPr/>
        <p:txBody>
          <a:bodyPr/>
          <a:lstStyle/>
          <a:p>
            <a:r>
              <a:rPr lang="zh-CN" altLang="en-US" dirty="0"/>
              <a:t>具体实现</a:t>
            </a:r>
          </a:p>
        </p:txBody>
      </p:sp>
      <p:graphicFrame>
        <p:nvGraphicFramePr>
          <p:cNvPr id="4" name="表格 3">
            <a:extLst>
              <a:ext uri="{FF2B5EF4-FFF2-40B4-BE49-F238E27FC236}">
                <a16:creationId xmlns:a16="http://schemas.microsoft.com/office/drawing/2014/main" id="{85F84269-030B-4E0C-BDD5-E261E61473F8}"/>
              </a:ext>
            </a:extLst>
          </p:cNvPr>
          <p:cNvGraphicFramePr>
            <a:graphicFrameLocks noGrp="1"/>
          </p:cNvGraphicFramePr>
          <p:nvPr>
            <p:extLst>
              <p:ext uri="{D42A27DB-BD31-4B8C-83A1-F6EECF244321}">
                <p14:modId xmlns:p14="http://schemas.microsoft.com/office/powerpoint/2010/main" val="4044010629"/>
              </p:ext>
            </p:extLst>
          </p:nvPr>
        </p:nvGraphicFramePr>
        <p:xfrm>
          <a:off x="660579" y="3642319"/>
          <a:ext cx="10175863" cy="2528640"/>
        </p:xfrm>
        <a:graphic>
          <a:graphicData uri="http://schemas.openxmlformats.org/drawingml/2006/table">
            <a:tbl>
              <a:tblPr firstRow="1" firstCol="1" bandRow="1">
                <a:tableStyleId>{5C22544A-7EE6-4342-B048-85BDC9FD1C3A}</a:tableStyleId>
              </a:tblPr>
              <a:tblGrid>
                <a:gridCol w="1330470">
                  <a:extLst>
                    <a:ext uri="{9D8B030D-6E8A-4147-A177-3AD203B41FA5}">
                      <a16:colId xmlns:a16="http://schemas.microsoft.com/office/drawing/2014/main" val="2766107254"/>
                    </a:ext>
                  </a:extLst>
                </a:gridCol>
                <a:gridCol w="8845393">
                  <a:extLst>
                    <a:ext uri="{9D8B030D-6E8A-4147-A177-3AD203B41FA5}">
                      <a16:colId xmlns:a16="http://schemas.microsoft.com/office/drawing/2014/main" val="2677426355"/>
                    </a:ext>
                  </a:extLst>
                </a:gridCol>
              </a:tblGrid>
              <a:tr h="396000">
                <a:tc>
                  <a:txBody>
                    <a:bodyPr/>
                    <a:lstStyle/>
                    <a:p>
                      <a:pPr algn="ctr"/>
                      <a:r>
                        <a:rPr lang="zh-CN" sz="1800" kern="100" dirty="0">
                          <a:effectLst/>
                        </a:rPr>
                        <a:t>参数名称</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3004" marR="63004" marT="0" marB="0" anchor="ctr"/>
                </a:tc>
                <a:tc>
                  <a:txBody>
                    <a:bodyPr/>
                    <a:lstStyle/>
                    <a:p>
                      <a:pPr algn="ctr"/>
                      <a:r>
                        <a:rPr lang="zh-CN" sz="1800" kern="100" dirty="0">
                          <a:effectLst/>
                        </a:rPr>
                        <a:t>参数说明</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3004" marR="63004" marT="0" marB="0" anchor="ctr"/>
                </a:tc>
                <a:extLst>
                  <a:ext uri="{0D108BD9-81ED-4DB2-BD59-A6C34878D82A}">
                    <a16:rowId xmlns:a16="http://schemas.microsoft.com/office/drawing/2014/main" val="3658110880"/>
                  </a:ext>
                </a:extLst>
              </a:tr>
              <a:tr h="396000">
                <a:tc>
                  <a:txBody>
                    <a:bodyPr/>
                    <a:lstStyle/>
                    <a:p>
                      <a:pPr algn="just"/>
                      <a:r>
                        <a:rPr lang="en-US" sz="1800" kern="100">
                          <a:effectLst/>
                        </a:rPr>
                        <a:t>n_clusters</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3004" marR="63004" marT="0" marB="0" anchor="ctr"/>
                </a:tc>
                <a:tc>
                  <a:txBody>
                    <a:bodyPr/>
                    <a:lstStyle/>
                    <a:p>
                      <a:pPr algn="just"/>
                      <a:r>
                        <a:rPr lang="zh-CN" sz="1800" kern="100" dirty="0">
                          <a:effectLst/>
                        </a:rPr>
                        <a:t>接收</a:t>
                      </a:r>
                      <a:r>
                        <a:rPr lang="en-US" sz="1800" kern="100" dirty="0">
                          <a:effectLst/>
                        </a:rPr>
                        <a:t>int</a:t>
                      </a:r>
                      <a:r>
                        <a:rPr lang="zh-CN" sz="1800" kern="100" dirty="0">
                          <a:effectLst/>
                        </a:rPr>
                        <a:t>。表示要形成的簇数以及生成的质心数。默认为</a:t>
                      </a:r>
                      <a:r>
                        <a:rPr lang="en-US" sz="1800" kern="100" dirty="0">
                          <a:effectLst/>
                        </a:rPr>
                        <a:t>8</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3004" marR="63004" marT="0" marB="0" anchor="ctr"/>
                </a:tc>
                <a:extLst>
                  <a:ext uri="{0D108BD9-81ED-4DB2-BD59-A6C34878D82A}">
                    <a16:rowId xmlns:a16="http://schemas.microsoft.com/office/drawing/2014/main" val="2503547090"/>
                  </a:ext>
                </a:extLst>
              </a:tr>
              <a:tr h="396000">
                <a:tc>
                  <a:txBody>
                    <a:bodyPr/>
                    <a:lstStyle/>
                    <a:p>
                      <a:pPr algn="just"/>
                      <a:r>
                        <a:rPr lang="en-US" sz="1800" kern="100">
                          <a:effectLst/>
                        </a:rPr>
                        <a:t>init</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3004" marR="63004" marT="0" marB="0" anchor="ctr"/>
                </a:tc>
                <a:tc>
                  <a:txBody>
                    <a:bodyPr/>
                    <a:lstStyle/>
                    <a:p>
                      <a:pPr algn="just"/>
                      <a:r>
                        <a:rPr lang="zh-CN" sz="1800" kern="100" dirty="0">
                          <a:effectLst/>
                        </a:rPr>
                        <a:t>接收方法名。表示所选择的初始化方法，可选</a:t>
                      </a:r>
                      <a:r>
                        <a:rPr lang="en-US" sz="1800" kern="100" dirty="0">
                          <a:effectLst/>
                        </a:rPr>
                        <a:t>'k-means ++'</a:t>
                      </a:r>
                      <a:r>
                        <a:rPr lang="zh-CN" sz="1800" kern="100" dirty="0">
                          <a:effectLst/>
                        </a:rPr>
                        <a:t>，</a:t>
                      </a:r>
                      <a:r>
                        <a:rPr lang="en-US" sz="1800" kern="100" dirty="0">
                          <a:effectLst/>
                        </a:rPr>
                        <a:t>'random'</a:t>
                      </a:r>
                      <a:r>
                        <a:rPr lang="zh-CN" sz="1800" kern="100" dirty="0">
                          <a:effectLst/>
                        </a:rPr>
                        <a:t>，</a:t>
                      </a:r>
                      <a:r>
                        <a:rPr lang="en-US" sz="1800" kern="100" dirty="0" err="1">
                          <a:effectLst/>
                        </a:rPr>
                        <a:t>ndarray</a:t>
                      </a:r>
                      <a:r>
                        <a:rPr lang="zh-CN" sz="1800" kern="100" dirty="0">
                          <a:effectLst/>
                        </a:rPr>
                        <a:t>，</a:t>
                      </a:r>
                      <a:r>
                        <a:rPr lang="en-US" sz="1800" kern="100" dirty="0">
                          <a:effectLst/>
                        </a:rPr>
                        <a:t>callable</a:t>
                      </a:r>
                      <a:r>
                        <a:rPr lang="zh-CN" sz="1800" kern="100" dirty="0">
                          <a:effectLst/>
                        </a:rPr>
                        <a:t>。默认为</a:t>
                      </a:r>
                      <a:r>
                        <a:rPr lang="en-US" sz="1800" kern="100" dirty="0">
                          <a:effectLst/>
                        </a:rPr>
                        <a:t>'k-means ++'</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3004" marR="63004" marT="0" marB="0" anchor="ctr"/>
                </a:tc>
                <a:extLst>
                  <a:ext uri="{0D108BD9-81ED-4DB2-BD59-A6C34878D82A}">
                    <a16:rowId xmlns:a16="http://schemas.microsoft.com/office/drawing/2014/main" val="2479794205"/>
                  </a:ext>
                </a:extLst>
              </a:tr>
              <a:tr h="396000">
                <a:tc>
                  <a:txBody>
                    <a:bodyPr/>
                    <a:lstStyle/>
                    <a:p>
                      <a:pPr algn="just"/>
                      <a:r>
                        <a:rPr lang="en-US" sz="1800" kern="100">
                          <a:effectLst/>
                        </a:rPr>
                        <a:t>n_init</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3004" marR="63004" marT="0" marB="0" anchor="ctr"/>
                </a:tc>
                <a:tc>
                  <a:txBody>
                    <a:bodyPr/>
                    <a:lstStyle/>
                    <a:p>
                      <a:pPr algn="just"/>
                      <a:r>
                        <a:rPr lang="zh-CN" sz="1800" kern="100" dirty="0">
                          <a:effectLst/>
                        </a:rPr>
                        <a:t>接收</a:t>
                      </a:r>
                      <a:r>
                        <a:rPr lang="en-US" sz="1800" kern="100" dirty="0">
                          <a:effectLst/>
                        </a:rPr>
                        <a:t>int</a:t>
                      </a:r>
                      <a:r>
                        <a:rPr lang="zh-CN" sz="1800" kern="100" dirty="0">
                          <a:effectLst/>
                        </a:rPr>
                        <a:t>。表示</a:t>
                      </a:r>
                      <a:r>
                        <a:rPr lang="en-US" sz="1800" kern="100" dirty="0">
                          <a:effectLst/>
                        </a:rPr>
                        <a:t>K</a:t>
                      </a:r>
                      <a:r>
                        <a:rPr lang="zh-CN" sz="1800" kern="100" dirty="0">
                          <a:effectLst/>
                        </a:rPr>
                        <a:t>均值算法将在不同质心下运行的次数。默认为</a:t>
                      </a:r>
                      <a:r>
                        <a:rPr lang="en-US" sz="1800" kern="100" dirty="0">
                          <a:effectLst/>
                        </a:rPr>
                        <a:t>10</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3004" marR="63004" marT="0" marB="0" anchor="ctr"/>
                </a:tc>
                <a:extLst>
                  <a:ext uri="{0D108BD9-81ED-4DB2-BD59-A6C34878D82A}">
                    <a16:rowId xmlns:a16="http://schemas.microsoft.com/office/drawing/2014/main" val="3166202496"/>
                  </a:ext>
                </a:extLst>
              </a:tr>
              <a:tr h="396000">
                <a:tc>
                  <a:txBody>
                    <a:bodyPr/>
                    <a:lstStyle/>
                    <a:p>
                      <a:pPr algn="just"/>
                      <a:r>
                        <a:rPr lang="en-US" sz="1800" kern="100">
                          <a:effectLst/>
                        </a:rPr>
                        <a:t>max_iter</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3004" marR="63004" marT="0" marB="0" anchor="ctr"/>
                </a:tc>
                <a:tc>
                  <a:txBody>
                    <a:bodyPr/>
                    <a:lstStyle/>
                    <a:p>
                      <a:pPr algn="just"/>
                      <a:r>
                        <a:rPr lang="zh-CN" sz="1800" kern="100" dirty="0">
                          <a:effectLst/>
                        </a:rPr>
                        <a:t>接收</a:t>
                      </a:r>
                      <a:r>
                        <a:rPr lang="en-US" sz="1800" kern="100" dirty="0">
                          <a:effectLst/>
                        </a:rPr>
                        <a:t>int</a:t>
                      </a:r>
                      <a:r>
                        <a:rPr lang="zh-CN" sz="1800" kern="100" dirty="0">
                          <a:effectLst/>
                        </a:rPr>
                        <a:t>。表达单次运行的</a:t>
                      </a:r>
                      <a:r>
                        <a:rPr lang="en-US" sz="1800" kern="100" dirty="0">
                          <a:effectLst/>
                        </a:rPr>
                        <a:t>K</a:t>
                      </a:r>
                      <a:r>
                        <a:rPr lang="zh-CN" sz="1800" kern="100" dirty="0">
                          <a:effectLst/>
                        </a:rPr>
                        <a:t>均值算法的最大迭代次数。默认为</a:t>
                      </a:r>
                      <a:r>
                        <a:rPr lang="en-US" sz="1800" kern="100" dirty="0">
                          <a:effectLst/>
                        </a:rPr>
                        <a:t>300</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3004" marR="63004" marT="0" marB="0" anchor="ctr"/>
                </a:tc>
                <a:extLst>
                  <a:ext uri="{0D108BD9-81ED-4DB2-BD59-A6C34878D82A}">
                    <a16:rowId xmlns:a16="http://schemas.microsoft.com/office/drawing/2014/main" val="2232521523"/>
                  </a:ext>
                </a:extLst>
              </a:tr>
              <a:tr h="396000">
                <a:tc>
                  <a:txBody>
                    <a:bodyPr/>
                    <a:lstStyle/>
                    <a:p>
                      <a:pPr algn="just"/>
                      <a:r>
                        <a:rPr lang="en-US" sz="1800" kern="100" dirty="0" err="1">
                          <a:effectLst/>
                        </a:rPr>
                        <a:t>tol</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3004" marR="63004" marT="0" marB="0" anchor="ctr"/>
                </a:tc>
                <a:tc>
                  <a:txBody>
                    <a:bodyPr/>
                    <a:lstStyle/>
                    <a:p>
                      <a:pPr algn="just"/>
                      <a:r>
                        <a:rPr lang="zh-CN" sz="1800" kern="100" dirty="0">
                          <a:effectLst/>
                        </a:rPr>
                        <a:t>接收</a:t>
                      </a:r>
                      <a:r>
                        <a:rPr lang="en-US" sz="1800" kern="100" dirty="0">
                          <a:effectLst/>
                        </a:rPr>
                        <a:t>float</a:t>
                      </a:r>
                      <a:r>
                        <a:rPr lang="zh-CN" sz="1800" kern="100" dirty="0">
                          <a:effectLst/>
                        </a:rPr>
                        <a:t>。表示两个连续迭代的聚类中心的差异，以声明收敛。默认为</a:t>
                      </a:r>
                      <a:r>
                        <a:rPr lang="en-US" sz="1800" kern="100" dirty="0">
                          <a:effectLst/>
                        </a:rPr>
                        <a:t>1e-4</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3004" marR="63004" marT="0" marB="0" anchor="ctr"/>
                </a:tc>
                <a:extLst>
                  <a:ext uri="{0D108BD9-81ED-4DB2-BD59-A6C34878D82A}">
                    <a16:rowId xmlns:a16="http://schemas.microsoft.com/office/drawing/2014/main" val="3411130012"/>
                  </a:ext>
                </a:extLst>
              </a:tr>
            </a:tbl>
          </a:graphicData>
        </a:graphic>
      </p:graphicFrame>
    </p:spTree>
    <p:extLst>
      <p:ext uri="{BB962C8B-B14F-4D97-AF65-F5344CB8AC3E}">
        <p14:creationId xmlns:p14="http://schemas.microsoft.com/office/powerpoint/2010/main" val="467323858"/>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a:lnSpc>
                <a:spcPct val="120000"/>
              </a:lnSpc>
            </a:pPr>
            <a:r>
              <a:rPr lang="en-AU" altLang="zh-CN" sz="1600" dirty="0"/>
              <a:t>A very efficient clustering algorithm.</a:t>
            </a:r>
          </a:p>
          <a:p>
            <a:pPr lvl="1">
              <a:lnSpc>
                <a:spcPct val="120000"/>
              </a:lnSpc>
            </a:pPr>
            <a:r>
              <a:rPr lang="en-AU" altLang="zh-CN" sz="1600" dirty="0"/>
              <a:t>No iteration</a:t>
            </a:r>
          </a:p>
          <a:p>
            <a:pPr lvl="1">
              <a:lnSpc>
                <a:spcPct val="120000"/>
              </a:lnSpc>
            </a:pPr>
            <a:r>
              <a:rPr lang="en-AU" altLang="zh-CN" sz="1600" dirty="0"/>
              <a:t>A single pass of the data</a:t>
            </a:r>
          </a:p>
          <a:p>
            <a:r>
              <a:rPr lang="en-AU" altLang="zh-CN" sz="1600" dirty="0" smtClean="0"/>
              <a:t>No </a:t>
            </a:r>
            <a:r>
              <a:rPr lang="en-AU" altLang="zh-CN" sz="1600" dirty="0"/>
              <a:t>need to specify K in advance.</a:t>
            </a:r>
            <a:endParaRPr lang="en-US" altLang="zh-CN" sz="1600" dirty="0"/>
          </a:p>
          <a:p>
            <a:r>
              <a:rPr lang="en-US" altLang="zh-CN" sz="1600" dirty="0" smtClean="0"/>
              <a:t>Choose </a:t>
            </a:r>
            <a:r>
              <a:rPr lang="en-US" altLang="zh-CN" sz="1600" dirty="0"/>
              <a:t>a cluster threshold value.</a:t>
            </a:r>
          </a:p>
          <a:p>
            <a:r>
              <a:rPr lang="en-US" altLang="zh-CN" sz="1600" dirty="0" smtClean="0"/>
              <a:t>For </a:t>
            </a:r>
            <a:r>
              <a:rPr lang="en-US" altLang="zh-CN" sz="1600" dirty="0"/>
              <a:t>every new data point:</a:t>
            </a:r>
          </a:p>
          <a:p>
            <a:pPr lvl="1">
              <a:lnSpc>
                <a:spcPct val="120000"/>
              </a:lnSpc>
              <a:spcBef>
                <a:spcPts val="1200"/>
              </a:spcBef>
            </a:pPr>
            <a:r>
              <a:rPr lang="en-US" altLang="zh-CN" sz="1600" dirty="0"/>
              <a:t>Compute the distance between the new data point and every cluster's </a:t>
            </a:r>
            <a:r>
              <a:rPr lang="en-US" altLang="zh-CN" sz="1600" dirty="0" smtClean="0"/>
              <a:t>center.</a:t>
            </a:r>
            <a:endParaRPr lang="en-US" altLang="zh-CN" sz="1600" dirty="0"/>
          </a:p>
          <a:p>
            <a:pPr lvl="1" algn="just">
              <a:lnSpc>
                <a:spcPct val="120000"/>
              </a:lnSpc>
              <a:spcBef>
                <a:spcPts val="1200"/>
              </a:spcBef>
            </a:pPr>
            <a:r>
              <a:rPr lang="en-US" altLang="zh-CN" sz="1600" dirty="0"/>
              <a:t>If the minimum distance is smaller than the chosen threshold, assign the new data point to the corresponding cluster and re-compute cluster </a:t>
            </a:r>
            <a:r>
              <a:rPr lang="en-US" altLang="zh-CN" sz="1600" dirty="0" smtClean="0"/>
              <a:t>center.</a:t>
            </a:r>
            <a:endParaRPr lang="en-US" altLang="zh-CN" sz="1600" dirty="0"/>
          </a:p>
          <a:p>
            <a:pPr lvl="1">
              <a:lnSpc>
                <a:spcPct val="120000"/>
              </a:lnSpc>
              <a:spcBef>
                <a:spcPts val="1200"/>
              </a:spcBef>
            </a:pPr>
            <a:r>
              <a:rPr lang="en-US" altLang="zh-CN" sz="1600" dirty="0"/>
              <a:t>Otherwise, create a new cluster with the new data point as its </a:t>
            </a:r>
            <a:r>
              <a:rPr lang="en-US" altLang="zh-CN" sz="1600" dirty="0" smtClean="0"/>
              <a:t>center.</a:t>
            </a:r>
            <a:endParaRPr lang="en-US" altLang="zh-CN" sz="1600" dirty="0"/>
          </a:p>
          <a:p>
            <a:r>
              <a:rPr lang="en-AU" altLang="zh-CN" sz="1600" dirty="0" smtClean="0"/>
              <a:t>Clustering </a:t>
            </a:r>
            <a:r>
              <a:rPr lang="en-AU" altLang="zh-CN" sz="1600" dirty="0"/>
              <a:t>results may be influenced by the sequence of data points.</a:t>
            </a:r>
            <a:endParaRPr lang="zh-CN" altLang="en-US" sz="1600" dirty="0"/>
          </a:p>
          <a:p>
            <a:endParaRPr lang="zh-CN" altLang="en-US" dirty="0"/>
          </a:p>
        </p:txBody>
      </p:sp>
      <p:sp>
        <p:nvSpPr>
          <p:cNvPr id="3" name="标题 2"/>
          <p:cNvSpPr>
            <a:spLocks noGrp="1"/>
          </p:cNvSpPr>
          <p:nvPr>
            <p:ph type="title"/>
          </p:nvPr>
        </p:nvSpPr>
        <p:spPr/>
        <p:txBody>
          <a:bodyPr/>
          <a:lstStyle/>
          <a:p>
            <a:r>
              <a:rPr lang="en-US" altLang="zh-CN" dirty="0" smtClean="0"/>
              <a:t>Sequential Leader Clustering</a:t>
            </a:r>
            <a:endParaRPr lang="zh-CN" altLang="en-US" dirty="0"/>
          </a:p>
        </p:txBody>
      </p:sp>
      <p:sp>
        <p:nvSpPr>
          <p:cNvPr id="4" name="内容占位符 3"/>
          <p:cNvSpPr>
            <a:spLocks noGrp="1"/>
          </p:cNvSpPr>
          <p:nvPr>
            <p:ph idx="10"/>
          </p:nvPr>
        </p:nvSpPr>
        <p:spPr/>
        <p:txBody>
          <a:bodyPr/>
          <a:lstStyle/>
          <a:p>
            <a:r>
              <a:rPr lang="zh-CN" altLang="en-US" dirty="0" smtClean="0"/>
              <a:t>数据在线到来</a:t>
            </a:r>
            <a:endParaRPr lang="zh-CN" altLang="en-US" dirty="0"/>
          </a:p>
        </p:txBody>
      </p:sp>
      <p:grpSp>
        <p:nvGrpSpPr>
          <p:cNvPr id="51" name="组合 50"/>
          <p:cNvGrpSpPr/>
          <p:nvPr/>
        </p:nvGrpSpPr>
        <p:grpSpPr>
          <a:xfrm>
            <a:off x="5206579" y="1092485"/>
            <a:ext cx="5296020" cy="213235"/>
            <a:chOff x="5206579" y="1092485"/>
            <a:chExt cx="5296020" cy="213235"/>
          </a:xfrm>
        </p:grpSpPr>
        <p:sp>
          <p:nvSpPr>
            <p:cNvPr id="5" name="椭圆 4"/>
            <p:cNvSpPr/>
            <p:nvPr/>
          </p:nvSpPr>
          <p:spPr>
            <a:xfrm>
              <a:off x="5206579" y="1104103"/>
              <a:ext cx="190800" cy="19000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6639139" y="1104102"/>
              <a:ext cx="190800" cy="190005"/>
            </a:xfrm>
            <a:prstGeom prst="ellipse">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9473779" y="1104102"/>
              <a:ext cx="190800" cy="190005"/>
            </a:xfrm>
            <a:prstGeom prst="ellipse">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7477159" y="1104102"/>
              <a:ext cx="190800" cy="19000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10311799" y="1104101"/>
              <a:ext cx="190800" cy="190005"/>
            </a:xfrm>
            <a:prstGeom prst="ellipse">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9" name="组合 48"/>
            <p:cNvGrpSpPr/>
            <p:nvPr/>
          </p:nvGrpSpPr>
          <p:grpSpPr>
            <a:xfrm>
              <a:off x="5837919" y="1092485"/>
              <a:ext cx="3370569" cy="213235"/>
              <a:chOff x="5837919" y="1092485"/>
              <a:chExt cx="3370569" cy="213235"/>
            </a:xfrm>
          </p:grpSpPr>
          <p:sp>
            <p:nvSpPr>
              <p:cNvPr id="38" name="右箭头 37"/>
              <p:cNvSpPr/>
              <p:nvPr/>
            </p:nvSpPr>
            <p:spPr>
              <a:xfrm>
                <a:off x="5837919" y="1092485"/>
                <a:ext cx="360680" cy="213235"/>
              </a:xfrm>
              <a:prstGeom prst="rightArrow">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右箭头 38"/>
              <p:cNvSpPr/>
              <p:nvPr/>
            </p:nvSpPr>
            <p:spPr>
              <a:xfrm>
                <a:off x="8847808" y="1092485"/>
                <a:ext cx="360680" cy="213235"/>
              </a:xfrm>
              <a:prstGeom prst="rightArrow">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54" name="组合 53"/>
          <p:cNvGrpSpPr/>
          <p:nvPr/>
        </p:nvGrpSpPr>
        <p:grpSpPr>
          <a:xfrm>
            <a:off x="5206579" y="3459165"/>
            <a:ext cx="6171450" cy="214688"/>
            <a:chOff x="5206579" y="3459165"/>
            <a:chExt cx="6171450" cy="214688"/>
          </a:xfrm>
        </p:grpSpPr>
        <p:sp>
          <p:nvSpPr>
            <p:cNvPr id="8" name="椭圆 7"/>
            <p:cNvSpPr/>
            <p:nvPr/>
          </p:nvSpPr>
          <p:spPr>
            <a:xfrm>
              <a:off x="5206579" y="3459177"/>
              <a:ext cx="190800" cy="19000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6639139" y="3459175"/>
              <a:ext cx="190800" cy="190005"/>
            </a:xfrm>
            <a:prstGeom prst="ellipse">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9473779" y="3459174"/>
              <a:ext cx="190800" cy="190005"/>
            </a:xfrm>
            <a:prstGeom prst="ellipse">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7477159" y="3459172"/>
              <a:ext cx="190800" cy="190005"/>
            </a:xfrm>
            <a:prstGeom prst="ellipse">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a:off x="10311799" y="3462264"/>
              <a:ext cx="190800" cy="190005"/>
            </a:xfrm>
            <a:prstGeom prst="ellipse">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p:cNvSpPr/>
            <p:nvPr/>
          </p:nvSpPr>
          <p:spPr>
            <a:xfrm>
              <a:off x="7705369" y="3459168"/>
              <a:ext cx="190800" cy="190005"/>
            </a:xfrm>
            <a:prstGeom prst="ellipse">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p:cNvSpPr/>
            <p:nvPr/>
          </p:nvSpPr>
          <p:spPr>
            <a:xfrm>
              <a:off x="10540009" y="3459167"/>
              <a:ext cx="190800" cy="190005"/>
            </a:xfrm>
            <a:prstGeom prst="ellipse">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p:cNvSpPr/>
            <p:nvPr/>
          </p:nvSpPr>
          <p:spPr>
            <a:xfrm>
              <a:off x="6867349" y="3459167"/>
              <a:ext cx="190800" cy="190005"/>
            </a:xfrm>
            <a:prstGeom prst="ellipse">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p:nvPr/>
          </p:nvSpPr>
          <p:spPr>
            <a:xfrm>
              <a:off x="9701989" y="3459167"/>
              <a:ext cx="190800" cy="190005"/>
            </a:xfrm>
            <a:prstGeom prst="ellipse">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p:nvPr/>
          </p:nvSpPr>
          <p:spPr>
            <a:xfrm>
              <a:off x="8352589" y="3459166"/>
              <a:ext cx="190800" cy="19000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p:cNvSpPr/>
            <p:nvPr/>
          </p:nvSpPr>
          <p:spPr>
            <a:xfrm>
              <a:off x="11187229" y="3459165"/>
              <a:ext cx="190800" cy="190005"/>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2" name="组合 41"/>
            <p:cNvGrpSpPr/>
            <p:nvPr/>
          </p:nvGrpSpPr>
          <p:grpSpPr>
            <a:xfrm>
              <a:off x="5837919" y="3460618"/>
              <a:ext cx="3370569" cy="213235"/>
              <a:chOff x="5834478" y="3470778"/>
              <a:chExt cx="3370569" cy="213235"/>
            </a:xfrm>
          </p:grpSpPr>
          <p:sp>
            <p:nvSpPr>
              <p:cNvPr id="40" name="右箭头 39"/>
              <p:cNvSpPr/>
              <p:nvPr/>
            </p:nvSpPr>
            <p:spPr>
              <a:xfrm>
                <a:off x="5834478" y="3470778"/>
                <a:ext cx="360680" cy="213235"/>
              </a:xfrm>
              <a:prstGeom prst="rightArrow">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右箭头 40"/>
              <p:cNvSpPr/>
              <p:nvPr/>
            </p:nvSpPr>
            <p:spPr>
              <a:xfrm>
                <a:off x="8844367" y="3470778"/>
                <a:ext cx="360680" cy="213235"/>
              </a:xfrm>
              <a:prstGeom prst="rightArrow">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53" name="组合 52"/>
          <p:cNvGrpSpPr/>
          <p:nvPr/>
        </p:nvGrpSpPr>
        <p:grpSpPr>
          <a:xfrm>
            <a:off x="5206579" y="2671241"/>
            <a:ext cx="5524230" cy="213235"/>
            <a:chOff x="5206579" y="2671241"/>
            <a:chExt cx="5524230" cy="213235"/>
          </a:xfrm>
        </p:grpSpPr>
        <p:sp>
          <p:nvSpPr>
            <p:cNvPr id="7" name="椭圆 6"/>
            <p:cNvSpPr/>
            <p:nvPr/>
          </p:nvSpPr>
          <p:spPr>
            <a:xfrm>
              <a:off x="5206579" y="2674153"/>
              <a:ext cx="190800" cy="19000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6639139" y="2674151"/>
              <a:ext cx="190800" cy="190005"/>
            </a:xfrm>
            <a:prstGeom prst="ellipse">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9473779" y="2674151"/>
              <a:ext cx="190800" cy="190005"/>
            </a:xfrm>
            <a:prstGeom prst="ellipse">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a:off x="7477159" y="2674149"/>
              <a:ext cx="190800" cy="190005"/>
            </a:xfrm>
            <a:prstGeom prst="ellipse">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a:off x="10311799" y="2674148"/>
              <a:ext cx="190800" cy="190005"/>
            </a:xfrm>
            <a:prstGeom prst="ellipse">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p:nvPr/>
          </p:nvSpPr>
          <p:spPr>
            <a:xfrm>
              <a:off x="7705369" y="2674147"/>
              <a:ext cx="190800" cy="190005"/>
            </a:xfrm>
            <a:prstGeom prst="ellipse">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a:off x="10540009" y="2674147"/>
              <a:ext cx="190800" cy="190005"/>
            </a:xfrm>
            <a:prstGeom prst="ellipse">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p:cNvSpPr/>
            <p:nvPr/>
          </p:nvSpPr>
          <p:spPr>
            <a:xfrm>
              <a:off x="6867349" y="2674147"/>
              <a:ext cx="190800" cy="19000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p:nvPr/>
          </p:nvSpPr>
          <p:spPr>
            <a:xfrm>
              <a:off x="9702180" y="2674146"/>
              <a:ext cx="190800" cy="190005"/>
            </a:xfrm>
            <a:prstGeom prst="ellipse">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3" name="组合 42"/>
            <p:cNvGrpSpPr/>
            <p:nvPr/>
          </p:nvGrpSpPr>
          <p:grpSpPr>
            <a:xfrm>
              <a:off x="5837919" y="2671241"/>
              <a:ext cx="3370569" cy="213235"/>
              <a:chOff x="5834478" y="3470778"/>
              <a:chExt cx="3370569" cy="213235"/>
            </a:xfrm>
          </p:grpSpPr>
          <p:sp>
            <p:nvSpPr>
              <p:cNvPr id="44" name="右箭头 43"/>
              <p:cNvSpPr/>
              <p:nvPr/>
            </p:nvSpPr>
            <p:spPr>
              <a:xfrm>
                <a:off x="5834478" y="3470778"/>
                <a:ext cx="360680" cy="213235"/>
              </a:xfrm>
              <a:prstGeom prst="rightArrow">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右箭头 44"/>
              <p:cNvSpPr/>
              <p:nvPr/>
            </p:nvSpPr>
            <p:spPr>
              <a:xfrm>
                <a:off x="8844367" y="3470778"/>
                <a:ext cx="360680" cy="213235"/>
              </a:xfrm>
              <a:prstGeom prst="rightArrow">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52" name="组合 51"/>
          <p:cNvGrpSpPr/>
          <p:nvPr/>
        </p:nvGrpSpPr>
        <p:grpSpPr>
          <a:xfrm>
            <a:off x="5206579" y="1881863"/>
            <a:ext cx="5524230" cy="213235"/>
            <a:chOff x="5206579" y="1881863"/>
            <a:chExt cx="5524230" cy="213235"/>
          </a:xfrm>
        </p:grpSpPr>
        <p:sp>
          <p:nvSpPr>
            <p:cNvPr id="6" name="椭圆 5"/>
            <p:cNvSpPr/>
            <p:nvPr/>
          </p:nvSpPr>
          <p:spPr>
            <a:xfrm>
              <a:off x="5206579" y="1889128"/>
              <a:ext cx="190800" cy="19000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6639139" y="1889127"/>
              <a:ext cx="190800" cy="190005"/>
            </a:xfrm>
            <a:prstGeom prst="ellipse">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9473779" y="1889127"/>
              <a:ext cx="190800" cy="190005"/>
            </a:xfrm>
            <a:prstGeom prst="ellipse">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7477159" y="1889126"/>
              <a:ext cx="190800" cy="190005"/>
            </a:xfrm>
            <a:prstGeom prst="ellipse">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10311799" y="1889126"/>
              <a:ext cx="190800" cy="190005"/>
            </a:xfrm>
            <a:prstGeom prst="ellipse">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nvSpPr>
          <p:spPr>
            <a:xfrm>
              <a:off x="7705369" y="1889126"/>
              <a:ext cx="190800" cy="19000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a:off x="10540009" y="1889125"/>
              <a:ext cx="190800" cy="190005"/>
            </a:xfrm>
            <a:prstGeom prst="ellipse">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6" name="组合 45"/>
            <p:cNvGrpSpPr/>
            <p:nvPr/>
          </p:nvGrpSpPr>
          <p:grpSpPr>
            <a:xfrm>
              <a:off x="5837919" y="1881863"/>
              <a:ext cx="3370569" cy="213235"/>
              <a:chOff x="5834478" y="3470778"/>
              <a:chExt cx="3370569" cy="213235"/>
            </a:xfrm>
          </p:grpSpPr>
          <p:sp>
            <p:nvSpPr>
              <p:cNvPr id="47" name="右箭头 46"/>
              <p:cNvSpPr/>
              <p:nvPr/>
            </p:nvSpPr>
            <p:spPr>
              <a:xfrm>
                <a:off x="5834478" y="3470778"/>
                <a:ext cx="360680" cy="213235"/>
              </a:xfrm>
              <a:prstGeom prst="rightArrow">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右箭头 47"/>
              <p:cNvSpPr/>
              <p:nvPr/>
            </p:nvSpPr>
            <p:spPr>
              <a:xfrm>
                <a:off x="8844367" y="3470778"/>
                <a:ext cx="360680" cy="213235"/>
              </a:xfrm>
              <a:prstGeom prst="rightArrow">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Tree>
    <p:extLst>
      <p:ext uri="{BB962C8B-B14F-4D97-AF65-F5344CB8AC3E}">
        <p14:creationId xmlns:p14="http://schemas.microsoft.com/office/powerpoint/2010/main" val="760758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a:extLst>
              <a:ext uri="{FF2B5EF4-FFF2-40B4-BE49-F238E27FC236}">
                <a16:creationId xmlns:a16="http://schemas.microsoft.com/office/drawing/2014/main" id="{2427AF1A-5E21-4B56-8B4C-429C27D313C0}"/>
              </a:ext>
            </a:extLst>
          </p:cNvPr>
          <p:cNvSpPr>
            <a:spLocks noGrp="1"/>
          </p:cNvSpPr>
          <p:nvPr>
            <p:ph idx="1"/>
          </p:nvPr>
        </p:nvSpPr>
        <p:spPr/>
        <p:txBody>
          <a:bodyPr/>
          <a:lstStyle/>
          <a:p>
            <a:pPr marL="0" indent="0">
              <a:buNone/>
            </a:pPr>
            <a:r>
              <a:rPr lang="en-US" altLang="zh-CN" dirty="0" smtClean="0"/>
              <a:t>K-Means</a:t>
            </a:r>
            <a:r>
              <a:rPr lang="zh-CN" altLang="en-US" dirty="0" smtClean="0"/>
              <a:t>缺点：</a:t>
            </a:r>
            <a:endParaRPr lang="en-US" altLang="zh-CN" dirty="0" smtClean="0"/>
          </a:p>
          <a:p>
            <a:pPr>
              <a:buFont typeface="Wingdings" panose="05000000000000000000" pitchFamily="2" charset="2"/>
              <a:buChar char="u"/>
            </a:pPr>
            <a:r>
              <a:rPr lang="en-US" altLang="zh-CN" dirty="0" smtClean="0"/>
              <a:t>K</a:t>
            </a:r>
            <a:r>
              <a:rPr lang="zh-CN" altLang="en-US" dirty="0" smtClean="0"/>
              <a:t>：预先确定</a:t>
            </a:r>
            <a:r>
              <a:rPr lang="en-US" altLang="zh-CN" dirty="0" smtClean="0"/>
              <a:t>K </a:t>
            </a:r>
            <a:r>
              <a:rPr lang="zh-CN" altLang="en-US" dirty="0" smtClean="0"/>
              <a:t>→ 困难</a:t>
            </a:r>
            <a:endParaRPr lang="en-US" altLang="zh-CN" dirty="0" smtClean="0"/>
          </a:p>
          <a:p>
            <a:pPr>
              <a:buFont typeface="Wingdings" panose="05000000000000000000" pitchFamily="2" charset="2"/>
              <a:buChar char="u"/>
            </a:pPr>
            <a:r>
              <a:rPr lang="en-US" altLang="zh-CN" dirty="0" smtClean="0"/>
              <a:t>Means</a:t>
            </a:r>
            <a:r>
              <a:rPr lang="zh-CN" altLang="en-US" dirty="0" smtClean="0"/>
              <a:t>：受噪音影响，需要</a:t>
            </a:r>
            <a:r>
              <a:rPr lang="en-US" altLang="zh-CN" dirty="0" smtClean="0"/>
              <a:t>cluster</a:t>
            </a:r>
            <a:r>
              <a:rPr lang="zh-CN" altLang="en-US" dirty="0" smtClean="0"/>
              <a:t>像“球”</a:t>
            </a:r>
            <a:endParaRPr lang="en-US" altLang="zh-CN" dirty="0" smtClean="0"/>
          </a:p>
          <a:p>
            <a:pPr>
              <a:buFont typeface="Wingdings" panose="05000000000000000000" pitchFamily="2" charset="2"/>
              <a:buChar char="u"/>
            </a:pPr>
            <a:endParaRPr lang="en-US" altLang="zh-CN" dirty="0"/>
          </a:p>
          <a:p>
            <a:pPr>
              <a:buFont typeface="Wingdings" panose="05000000000000000000" pitchFamily="2" charset="2"/>
              <a:buChar char="u"/>
            </a:pPr>
            <a:endParaRPr lang="en-US" altLang="zh-CN" dirty="0" smtClean="0"/>
          </a:p>
          <a:p>
            <a:pPr marL="0" indent="0">
              <a:buNone/>
            </a:pPr>
            <a:r>
              <a:rPr lang="en-US" altLang="zh-CN" dirty="0" smtClean="0"/>
              <a:t>Density-Based </a:t>
            </a:r>
            <a:r>
              <a:rPr lang="en-US" altLang="zh-CN" dirty="0"/>
              <a:t>Spatial Clustering of Applications with Noise</a:t>
            </a:r>
            <a:r>
              <a:rPr lang="zh-CN" altLang="en-US" dirty="0"/>
              <a:t>，</a:t>
            </a:r>
            <a:r>
              <a:rPr lang="en-US" altLang="zh-CN" dirty="0" smtClean="0"/>
              <a:t>DBSCAN</a:t>
            </a:r>
            <a:endParaRPr lang="zh-CN" altLang="en-US" dirty="0"/>
          </a:p>
          <a:p>
            <a:pPr>
              <a:buFont typeface="Wingdings" panose="05000000000000000000" pitchFamily="2" charset="2"/>
              <a:buChar char="u"/>
            </a:pPr>
            <a:r>
              <a:rPr lang="zh-CN" altLang="en-US" dirty="0"/>
              <a:t>无需设定</a:t>
            </a:r>
            <a:r>
              <a:rPr lang="en-US" altLang="zh-CN" dirty="0"/>
              <a:t>K</a:t>
            </a:r>
            <a:endParaRPr lang="zh-CN" altLang="en-US" dirty="0"/>
          </a:p>
          <a:p>
            <a:pPr>
              <a:buFont typeface="Wingdings" panose="05000000000000000000" pitchFamily="2" charset="2"/>
              <a:buChar char="u"/>
            </a:pPr>
            <a:r>
              <a:rPr lang="zh-CN" altLang="en-US" dirty="0" smtClean="0"/>
              <a:t>噪声鲁棒</a:t>
            </a:r>
            <a:endParaRPr lang="en-US" altLang="zh-CN" dirty="0" smtClean="0"/>
          </a:p>
          <a:p>
            <a:pPr>
              <a:buFont typeface="Wingdings" panose="05000000000000000000" pitchFamily="2" charset="2"/>
              <a:buChar char="u"/>
            </a:pPr>
            <a:r>
              <a:rPr lang="zh-CN" altLang="en-US" dirty="0" smtClean="0"/>
              <a:t>各种形状的</a:t>
            </a:r>
            <a:r>
              <a:rPr lang="en-US" altLang="zh-CN" dirty="0" smtClean="0"/>
              <a:t>cluster</a:t>
            </a:r>
            <a:r>
              <a:rPr lang="zh-CN" altLang="en-US" dirty="0" smtClean="0"/>
              <a:t>都可用</a:t>
            </a:r>
            <a:endParaRPr lang="en-US" altLang="zh-CN" dirty="0" smtClean="0"/>
          </a:p>
          <a:p>
            <a:pPr>
              <a:buFont typeface="Wingdings" panose="05000000000000000000" pitchFamily="2" charset="2"/>
              <a:buChar char="u"/>
            </a:pPr>
            <a:r>
              <a:rPr lang="zh-CN" altLang="en-US" dirty="0"/>
              <a:t>有点</a:t>
            </a:r>
            <a:r>
              <a:rPr lang="zh-CN" altLang="en-US" dirty="0" smtClean="0"/>
              <a:t>像人类视觉</a:t>
            </a:r>
            <a:endParaRPr lang="en-US" altLang="zh-CN" dirty="0" smtClean="0"/>
          </a:p>
        </p:txBody>
      </p:sp>
      <p:sp>
        <p:nvSpPr>
          <p:cNvPr id="3" name="标题 2">
            <a:extLst>
              <a:ext uri="{FF2B5EF4-FFF2-40B4-BE49-F238E27FC236}">
                <a16:creationId xmlns:a16="http://schemas.microsoft.com/office/drawing/2014/main" id="{EFD1EDB9-6D48-4A39-ADEA-31C84D051C5C}"/>
              </a:ext>
            </a:extLst>
          </p:cNvPr>
          <p:cNvSpPr>
            <a:spLocks noGrp="1"/>
          </p:cNvSpPr>
          <p:nvPr>
            <p:ph type="title"/>
          </p:nvPr>
        </p:nvSpPr>
        <p:spPr/>
        <p:txBody>
          <a:bodyPr/>
          <a:lstStyle/>
          <a:p>
            <a:r>
              <a:rPr lang="zh-CN" altLang="en-US" dirty="0"/>
              <a:t>密度聚类</a:t>
            </a:r>
          </a:p>
        </p:txBody>
      </p:sp>
      <p:sp>
        <p:nvSpPr>
          <p:cNvPr id="2" name="Rectangle 2">
            <a:extLst>
              <a:ext uri="{FF2B5EF4-FFF2-40B4-BE49-F238E27FC236}">
                <a16:creationId xmlns:a16="http://schemas.microsoft.com/office/drawing/2014/main" id="{BA05AE8E-17D4-466B-BC59-7B6540D30F58}"/>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6" name="Picture 2"/>
          <p:cNvPicPr>
            <a:picLocks noChangeAspect="1" noChangeArrowheads="1"/>
          </p:cNvPicPr>
          <p:nvPr/>
        </p:nvPicPr>
        <p:blipFill>
          <a:blip r:embed="rId2"/>
          <a:srcRect/>
          <a:stretch>
            <a:fillRect/>
          </a:stretch>
        </p:blipFill>
        <p:spPr bwMode="auto">
          <a:xfrm>
            <a:off x="7350760" y="950875"/>
            <a:ext cx="4076700" cy="2428875"/>
          </a:xfrm>
          <a:prstGeom prst="rect">
            <a:avLst/>
          </a:prstGeom>
          <a:noFill/>
          <a:ln w="9525">
            <a:noFill/>
            <a:miter lim="800000"/>
            <a:headEnd/>
            <a:tailEnd/>
          </a:ln>
          <a:effectLst/>
        </p:spPr>
      </p:pic>
    </p:spTree>
    <p:extLst>
      <p:ext uri="{BB962C8B-B14F-4D97-AF65-F5344CB8AC3E}">
        <p14:creationId xmlns:p14="http://schemas.microsoft.com/office/powerpoint/2010/main" val="1302459698"/>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smtClean="0"/>
              <a:t>密度：固定半径内的点数</a:t>
            </a:r>
            <a:endParaRPr lang="en-US" altLang="zh-CN" dirty="0" smtClean="0"/>
          </a:p>
          <a:p>
            <a:r>
              <a:rPr lang="zh-CN" altLang="en-US" dirty="0" smtClean="0"/>
              <a:t>核心点：高密度的点</a:t>
            </a:r>
            <a:endParaRPr lang="en-US" altLang="zh-CN" dirty="0" smtClean="0"/>
          </a:p>
          <a:p>
            <a:r>
              <a:rPr lang="zh-CN" altLang="en-US" dirty="0" smtClean="0"/>
              <a:t>边界点：低密度但周围有高密度点的点</a:t>
            </a:r>
            <a:endParaRPr lang="en-US" altLang="zh-CN" dirty="0" smtClean="0"/>
          </a:p>
          <a:p>
            <a:r>
              <a:rPr lang="zh-CN" altLang="en-US" dirty="0"/>
              <a:t>噪音</a:t>
            </a:r>
            <a:r>
              <a:rPr lang="zh-CN" altLang="en-US" dirty="0" smtClean="0"/>
              <a:t>点：低密度且非边界点的点</a:t>
            </a:r>
            <a:endParaRPr lang="zh-CN" altLang="en-US" dirty="0"/>
          </a:p>
        </p:txBody>
      </p:sp>
      <p:sp>
        <p:nvSpPr>
          <p:cNvPr id="3" name="标题 2"/>
          <p:cNvSpPr>
            <a:spLocks noGrp="1"/>
          </p:cNvSpPr>
          <p:nvPr>
            <p:ph type="title"/>
          </p:nvPr>
        </p:nvSpPr>
        <p:spPr/>
        <p:txBody>
          <a:bodyPr/>
          <a:lstStyle/>
          <a:p>
            <a:r>
              <a:rPr lang="en-US" altLang="zh-CN" dirty="0" smtClean="0"/>
              <a:t>DBSCAN</a:t>
            </a:r>
            <a:endParaRPr lang="zh-CN" altLang="en-US" dirty="0"/>
          </a:p>
        </p:txBody>
      </p:sp>
      <p:pic>
        <p:nvPicPr>
          <p:cNvPr id="4" name="Picture 2"/>
          <p:cNvPicPr>
            <a:picLocks noChangeAspect="1" noChangeArrowheads="1"/>
          </p:cNvPicPr>
          <p:nvPr/>
        </p:nvPicPr>
        <p:blipFill>
          <a:blip r:embed="rId2"/>
          <a:srcRect r="20690"/>
          <a:stretch>
            <a:fillRect/>
          </a:stretch>
        </p:blipFill>
        <p:spPr bwMode="auto">
          <a:xfrm>
            <a:off x="1371601" y="3397739"/>
            <a:ext cx="5257799" cy="3003061"/>
          </a:xfrm>
          <a:prstGeom prst="rect">
            <a:avLst/>
          </a:prstGeom>
          <a:noFill/>
          <a:ln w="9525">
            <a:noFill/>
            <a:miter lim="800000"/>
            <a:headEnd/>
            <a:tailEnd/>
          </a:ln>
          <a:effectLst/>
        </p:spPr>
      </p:pic>
      <p:sp>
        <p:nvSpPr>
          <p:cNvPr id="5" name="TextBox 5"/>
          <p:cNvSpPr txBox="1"/>
          <p:nvPr/>
        </p:nvSpPr>
        <p:spPr>
          <a:xfrm>
            <a:off x="6629400" y="3733800"/>
            <a:ext cx="1274708" cy="369332"/>
          </a:xfrm>
          <a:prstGeom prst="rect">
            <a:avLst/>
          </a:prstGeom>
          <a:noFill/>
        </p:spPr>
        <p:txBody>
          <a:bodyPr wrap="none" rtlCol="0">
            <a:spAutoFit/>
          </a:bodyPr>
          <a:lstStyle/>
          <a:p>
            <a:r>
              <a:rPr lang="en-AU" altLang="zh-CN" dirty="0" smtClean="0">
                <a:solidFill>
                  <a:srgbClr val="7030A0"/>
                </a:solidFill>
              </a:rPr>
              <a:t>Core Point</a:t>
            </a:r>
            <a:endParaRPr lang="zh-CN" altLang="en-US" dirty="0">
              <a:solidFill>
                <a:srgbClr val="7030A0"/>
              </a:solidFill>
            </a:endParaRPr>
          </a:p>
        </p:txBody>
      </p:sp>
      <p:sp>
        <p:nvSpPr>
          <p:cNvPr id="6" name="TextBox 6"/>
          <p:cNvSpPr txBox="1"/>
          <p:nvPr/>
        </p:nvSpPr>
        <p:spPr>
          <a:xfrm>
            <a:off x="6629400" y="5879068"/>
            <a:ext cx="1364476" cy="369332"/>
          </a:xfrm>
          <a:prstGeom prst="rect">
            <a:avLst/>
          </a:prstGeom>
          <a:noFill/>
        </p:spPr>
        <p:txBody>
          <a:bodyPr wrap="none" rtlCol="0">
            <a:spAutoFit/>
          </a:bodyPr>
          <a:lstStyle/>
          <a:p>
            <a:r>
              <a:rPr lang="en-AU" altLang="zh-CN" dirty="0" smtClean="0">
                <a:solidFill>
                  <a:srgbClr val="7030A0"/>
                </a:solidFill>
              </a:rPr>
              <a:t>Noise Point</a:t>
            </a:r>
            <a:endParaRPr lang="zh-CN" altLang="en-US" dirty="0">
              <a:solidFill>
                <a:srgbClr val="7030A0"/>
              </a:solidFill>
            </a:endParaRPr>
          </a:p>
        </p:txBody>
      </p:sp>
      <p:sp>
        <p:nvSpPr>
          <p:cNvPr id="7" name="TextBox 7"/>
          <p:cNvSpPr txBox="1"/>
          <p:nvPr/>
        </p:nvSpPr>
        <p:spPr>
          <a:xfrm>
            <a:off x="6629400" y="4964668"/>
            <a:ext cx="1467068" cy="369332"/>
          </a:xfrm>
          <a:prstGeom prst="rect">
            <a:avLst/>
          </a:prstGeom>
          <a:noFill/>
        </p:spPr>
        <p:txBody>
          <a:bodyPr wrap="none" rtlCol="0">
            <a:spAutoFit/>
          </a:bodyPr>
          <a:lstStyle/>
          <a:p>
            <a:r>
              <a:rPr lang="en-AU" altLang="zh-CN" dirty="0" smtClean="0">
                <a:solidFill>
                  <a:srgbClr val="7030A0"/>
                </a:solidFill>
              </a:rPr>
              <a:t>Border Point</a:t>
            </a:r>
            <a:endParaRPr lang="zh-CN" altLang="en-US" dirty="0">
              <a:solidFill>
                <a:srgbClr val="7030A0"/>
              </a:solidFill>
            </a:endParaRPr>
          </a:p>
        </p:txBody>
      </p:sp>
    </p:spTree>
    <p:extLst>
      <p:ext uri="{BB962C8B-B14F-4D97-AF65-F5344CB8AC3E}">
        <p14:creationId xmlns:p14="http://schemas.microsoft.com/office/powerpoint/2010/main" val="2023263627"/>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smtClean="0"/>
              <a:t>连通性：解决“非球分布” → 流形空间</a:t>
            </a:r>
            <a:endParaRPr lang="zh-CN" altLang="en-US" dirty="0"/>
          </a:p>
        </p:txBody>
      </p:sp>
      <p:sp>
        <p:nvSpPr>
          <p:cNvPr id="3" name="标题 2"/>
          <p:cNvSpPr>
            <a:spLocks noGrp="1"/>
          </p:cNvSpPr>
          <p:nvPr>
            <p:ph type="title"/>
          </p:nvPr>
        </p:nvSpPr>
        <p:spPr/>
        <p:txBody>
          <a:bodyPr/>
          <a:lstStyle/>
          <a:p>
            <a:r>
              <a:rPr lang="en-US" altLang="zh-CN" dirty="0" smtClean="0"/>
              <a:t>DBSCAN</a:t>
            </a:r>
            <a:endParaRPr lang="zh-CN" altLang="en-US" dirty="0"/>
          </a:p>
        </p:txBody>
      </p:sp>
      <p:pic>
        <p:nvPicPr>
          <p:cNvPr id="4" name="图片 3"/>
          <p:cNvPicPr>
            <a:picLocks noChangeAspect="1"/>
          </p:cNvPicPr>
          <p:nvPr/>
        </p:nvPicPr>
        <p:blipFill>
          <a:blip r:embed="rId2"/>
          <a:stretch>
            <a:fillRect/>
          </a:stretch>
        </p:blipFill>
        <p:spPr>
          <a:xfrm>
            <a:off x="254876" y="1470672"/>
            <a:ext cx="5877825" cy="5175250"/>
          </a:xfrm>
          <a:prstGeom prst="rect">
            <a:avLst/>
          </a:prstGeom>
        </p:spPr>
      </p:pic>
      <p:pic>
        <p:nvPicPr>
          <p:cNvPr id="5" name="Picture 2"/>
          <p:cNvPicPr>
            <a:picLocks noChangeAspect="1" noChangeArrowheads="1"/>
          </p:cNvPicPr>
          <p:nvPr/>
        </p:nvPicPr>
        <p:blipFill>
          <a:blip r:embed="rId3"/>
          <a:srcRect/>
          <a:stretch>
            <a:fillRect/>
          </a:stretch>
        </p:blipFill>
        <p:spPr bwMode="auto">
          <a:xfrm>
            <a:off x="7346426" y="2684335"/>
            <a:ext cx="4076700" cy="2428875"/>
          </a:xfrm>
          <a:prstGeom prst="rect">
            <a:avLst/>
          </a:prstGeom>
          <a:noFill/>
          <a:ln w="9525">
            <a:noFill/>
            <a:miter lim="800000"/>
            <a:headEnd/>
            <a:tailEnd/>
          </a:ln>
          <a:effectLst/>
        </p:spPr>
      </p:pic>
    </p:spTree>
    <p:extLst>
      <p:ext uri="{BB962C8B-B14F-4D97-AF65-F5344CB8AC3E}">
        <p14:creationId xmlns:p14="http://schemas.microsoft.com/office/powerpoint/2010/main" val="3246209202"/>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900C930-D423-44FE-9CA4-6E78B6485F25}"/>
              </a:ext>
            </a:extLst>
          </p:cNvPr>
          <p:cNvSpPr>
            <a:spLocks noGrp="1"/>
          </p:cNvSpPr>
          <p:nvPr>
            <p:ph idx="1"/>
          </p:nvPr>
        </p:nvSpPr>
        <p:spPr/>
        <p:txBody>
          <a:bodyPr/>
          <a:lstStyle/>
          <a:p>
            <a:pPr marL="0" indent="0">
              <a:buNone/>
            </a:pPr>
            <a:r>
              <a:rPr lang="en-US" altLang="zh-CN" dirty="0"/>
              <a:t>DBSCAN</a:t>
            </a:r>
            <a:r>
              <a:rPr lang="zh-CN" altLang="en-US" dirty="0"/>
              <a:t>算法的基本过程：</a:t>
            </a:r>
            <a:endParaRPr lang="en-US" altLang="zh-CN" dirty="0"/>
          </a:p>
          <a:p>
            <a:pPr marL="0" indent="0">
              <a:buNone/>
            </a:pPr>
            <a:r>
              <a:rPr lang="zh-CN" altLang="en-US" dirty="0"/>
              <a:t>（</a:t>
            </a:r>
            <a:r>
              <a:rPr lang="en-US" altLang="zh-CN" dirty="0"/>
              <a:t>1</a:t>
            </a:r>
            <a:r>
              <a:rPr lang="zh-CN" altLang="en-US" dirty="0"/>
              <a:t>） 输入样本</a:t>
            </a:r>
            <a:r>
              <a:rPr lang="zh-CN" altLang="en-US" dirty="0" smtClean="0"/>
              <a:t>集合，初始化半径距离，密度阈值（相邻点数）。</a:t>
            </a:r>
            <a:endParaRPr lang="zh-CN" altLang="en-US" dirty="0"/>
          </a:p>
          <a:p>
            <a:pPr marL="0" indent="0">
              <a:buNone/>
            </a:pPr>
            <a:r>
              <a:rPr lang="zh-CN" altLang="en-US" dirty="0"/>
              <a:t>（</a:t>
            </a:r>
            <a:r>
              <a:rPr lang="en-US" altLang="zh-CN" dirty="0"/>
              <a:t>2</a:t>
            </a:r>
            <a:r>
              <a:rPr lang="zh-CN" altLang="en-US" dirty="0"/>
              <a:t>） 确定核心对象集合。</a:t>
            </a:r>
          </a:p>
          <a:p>
            <a:pPr marL="0" indent="0">
              <a:buNone/>
            </a:pPr>
            <a:r>
              <a:rPr lang="zh-CN" altLang="en-US" dirty="0"/>
              <a:t>（</a:t>
            </a:r>
            <a:r>
              <a:rPr lang="en-US" altLang="zh-CN" dirty="0"/>
              <a:t>3</a:t>
            </a:r>
            <a:r>
              <a:rPr lang="zh-CN" altLang="en-US" dirty="0"/>
              <a:t>） 在核心对象集合中，随机选择一个核心对象作为种子。</a:t>
            </a:r>
          </a:p>
          <a:p>
            <a:pPr marL="0" indent="0">
              <a:buNone/>
            </a:pPr>
            <a:r>
              <a:rPr lang="zh-CN" altLang="en-US" dirty="0"/>
              <a:t>（</a:t>
            </a:r>
            <a:r>
              <a:rPr lang="en-US" altLang="zh-CN" dirty="0"/>
              <a:t>4</a:t>
            </a:r>
            <a:r>
              <a:rPr lang="zh-CN" altLang="en-US" dirty="0"/>
              <a:t>） 依据簇划分原则生成一个簇，并更新核心对象集合。</a:t>
            </a:r>
          </a:p>
          <a:p>
            <a:pPr marL="0" indent="0">
              <a:buNone/>
            </a:pPr>
            <a:r>
              <a:rPr lang="zh-CN" altLang="en-US" dirty="0"/>
              <a:t>（</a:t>
            </a:r>
            <a:r>
              <a:rPr lang="en-US" altLang="zh-CN" dirty="0"/>
              <a:t>5</a:t>
            </a:r>
            <a:r>
              <a:rPr lang="zh-CN" altLang="en-US" dirty="0"/>
              <a:t>） 若核心对象集合为空，则算法结束，否则返回步骤（</a:t>
            </a:r>
            <a:r>
              <a:rPr lang="en-US" altLang="zh-CN" dirty="0"/>
              <a:t>3</a:t>
            </a:r>
            <a:r>
              <a:rPr lang="zh-CN" altLang="en-US" dirty="0"/>
              <a:t>）。</a:t>
            </a:r>
          </a:p>
          <a:p>
            <a:pPr marL="0" indent="0">
              <a:buNone/>
            </a:pPr>
            <a:r>
              <a:rPr lang="zh-CN" altLang="en-US" dirty="0"/>
              <a:t>（</a:t>
            </a:r>
            <a:r>
              <a:rPr lang="en-US" altLang="zh-CN" dirty="0"/>
              <a:t>6</a:t>
            </a:r>
            <a:r>
              <a:rPr lang="zh-CN" altLang="en-US" dirty="0"/>
              <a:t>） 输出聚类结果。</a:t>
            </a:r>
          </a:p>
          <a:p>
            <a:pPr marL="0" indent="0">
              <a:buNone/>
            </a:pPr>
            <a:endParaRPr lang="zh-CN" altLang="en-US" dirty="0"/>
          </a:p>
        </p:txBody>
      </p:sp>
      <p:sp>
        <p:nvSpPr>
          <p:cNvPr id="3" name="标题 2">
            <a:extLst>
              <a:ext uri="{FF2B5EF4-FFF2-40B4-BE49-F238E27FC236}">
                <a16:creationId xmlns:a16="http://schemas.microsoft.com/office/drawing/2014/main" id="{FDE42426-30A7-4404-8385-B5EC8E0774A2}"/>
              </a:ext>
            </a:extLst>
          </p:cNvPr>
          <p:cNvSpPr>
            <a:spLocks noGrp="1"/>
          </p:cNvSpPr>
          <p:nvPr>
            <p:ph type="title"/>
          </p:nvPr>
        </p:nvSpPr>
        <p:spPr/>
        <p:txBody>
          <a:bodyPr/>
          <a:lstStyle/>
          <a:p>
            <a:r>
              <a:rPr lang="zh-CN" altLang="en-US" dirty="0"/>
              <a:t>密度聚类</a:t>
            </a:r>
          </a:p>
        </p:txBody>
      </p:sp>
      <p:pic>
        <p:nvPicPr>
          <p:cNvPr id="4" name="图片 3">
            <a:extLst>
              <a:ext uri="{FF2B5EF4-FFF2-40B4-BE49-F238E27FC236}">
                <a16:creationId xmlns:a16="http://schemas.microsoft.com/office/drawing/2014/main" id="{775505C3-37A8-47FD-8DC7-A9141A4EE06C}"/>
              </a:ext>
            </a:extLst>
          </p:cNvPr>
          <p:cNvPicPr/>
          <p:nvPr/>
        </p:nvPicPr>
        <p:blipFill>
          <a:blip r:embed="rId2" cstate="print">
            <a:extLst>
              <a:ext uri="{28A0092B-C50C-407E-A947-70E740481C1C}">
                <a14:useLocalDpi xmlns:a14="http://schemas.microsoft.com/office/drawing/2010/main" val="0"/>
              </a:ext>
            </a:extLst>
          </a:blip>
          <a:srcRect l="1205" t="1313" r="1396" b="1934"/>
          <a:stretch>
            <a:fillRect/>
          </a:stretch>
        </p:blipFill>
        <p:spPr>
          <a:xfrm>
            <a:off x="7566129" y="1531661"/>
            <a:ext cx="3965291" cy="2459914"/>
          </a:xfrm>
          <a:prstGeom prst="rect">
            <a:avLst/>
          </a:prstGeom>
          <a:ln w="3175">
            <a:solidFill>
              <a:sysClr val="windowText" lastClr="000000"/>
            </a:solidFill>
          </a:ln>
        </p:spPr>
      </p:pic>
      <p:sp>
        <p:nvSpPr>
          <p:cNvPr id="5" name="Rectangle 2">
            <a:extLst>
              <a:ext uri="{FF2B5EF4-FFF2-40B4-BE49-F238E27FC236}">
                <a16:creationId xmlns:a16="http://schemas.microsoft.com/office/drawing/2014/main" id="{654F19ED-64E0-48F4-AD36-B8BB420CD749}"/>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8" name="Picture 2"/>
          <p:cNvPicPr>
            <a:picLocks noChangeAspect="1" noChangeArrowheads="1"/>
          </p:cNvPicPr>
          <p:nvPr/>
        </p:nvPicPr>
        <p:blipFill>
          <a:blip r:embed="rId3"/>
          <a:srcRect/>
          <a:stretch>
            <a:fillRect/>
          </a:stretch>
        </p:blipFill>
        <p:spPr bwMode="auto">
          <a:xfrm>
            <a:off x="3155900" y="4205444"/>
            <a:ext cx="8071777" cy="2514600"/>
          </a:xfrm>
          <a:prstGeom prst="rect">
            <a:avLst/>
          </a:prstGeom>
          <a:noFill/>
          <a:ln w="9525">
            <a:noFill/>
            <a:miter lim="800000"/>
            <a:headEnd/>
            <a:tailEnd/>
          </a:ln>
          <a:effectLst/>
        </p:spPr>
      </p:pic>
    </p:spTree>
    <p:extLst>
      <p:ext uri="{BB962C8B-B14F-4D97-AF65-F5344CB8AC3E}">
        <p14:creationId xmlns:p14="http://schemas.microsoft.com/office/powerpoint/2010/main" val="1000631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8690EE4B-E8FB-43F3-A23C-249110BB1737}"/>
              </a:ext>
            </a:extLst>
          </p:cNvPr>
          <p:cNvSpPr>
            <a:spLocks noGrp="1"/>
          </p:cNvSpPr>
          <p:nvPr>
            <p:ph idx="1"/>
          </p:nvPr>
        </p:nvSpPr>
        <p:spPr/>
        <p:txBody>
          <a:bodyPr/>
          <a:lstStyle/>
          <a:p>
            <a:pPr marL="0" indent="0">
              <a:buNone/>
            </a:pPr>
            <a:r>
              <a:rPr lang="zh-CN" altLang="en-US" dirty="0"/>
              <a:t>     使用</a:t>
            </a:r>
            <a:r>
              <a:rPr lang="en-US" altLang="zh-CN" dirty="0"/>
              <a:t>scikit-learn</a:t>
            </a:r>
            <a:r>
              <a:rPr lang="zh-CN" altLang="en-US" dirty="0"/>
              <a:t>库中</a:t>
            </a:r>
            <a:r>
              <a:rPr lang="en-US" altLang="zh-CN" dirty="0"/>
              <a:t>cluster</a:t>
            </a:r>
            <a:r>
              <a:rPr lang="zh-CN" altLang="en-US" dirty="0"/>
              <a:t>模块的</a:t>
            </a:r>
            <a:r>
              <a:rPr lang="en-US" altLang="zh-CN" dirty="0"/>
              <a:t>DBSCAN</a:t>
            </a:r>
            <a:r>
              <a:rPr lang="zh-CN" altLang="en-US" dirty="0"/>
              <a:t>类可以实现密度聚类算法对数据进行聚类，</a:t>
            </a:r>
            <a:r>
              <a:rPr lang="en-US" altLang="zh-CN" dirty="0"/>
              <a:t>DBSCAN</a:t>
            </a:r>
            <a:r>
              <a:rPr lang="zh-CN" altLang="en-US" dirty="0"/>
              <a:t>类的基本使用格式和常用参数说明如下：</a:t>
            </a:r>
            <a:endParaRPr lang="en-US" altLang="zh-CN" dirty="0"/>
          </a:p>
          <a:p>
            <a:pPr>
              <a:buFont typeface="Arial" panose="020B0604020202020204" pitchFamily="34" charset="0"/>
              <a:buChar char="•"/>
            </a:pPr>
            <a:r>
              <a:rPr lang="en-US" altLang="zh-CN" dirty="0">
                <a:latin typeface="Consolas" panose="020B0609020204030204" pitchFamily="49" charset="0"/>
              </a:rPr>
              <a:t>class </a:t>
            </a:r>
            <a:r>
              <a:rPr lang="en-US" altLang="zh-CN" dirty="0" err="1">
                <a:latin typeface="Consolas" panose="020B0609020204030204" pitchFamily="49" charset="0"/>
              </a:rPr>
              <a:t>sklearn.cluster.DBSCAN</a:t>
            </a:r>
            <a:r>
              <a:rPr lang="en-US" altLang="zh-CN" dirty="0">
                <a:latin typeface="Consolas" panose="020B0609020204030204" pitchFamily="49" charset="0"/>
              </a:rPr>
              <a:t>(eps=0.5, *, </a:t>
            </a:r>
            <a:r>
              <a:rPr lang="en-US" altLang="zh-CN" dirty="0" err="1">
                <a:latin typeface="Consolas" panose="020B0609020204030204" pitchFamily="49" charset="0"/>
              </a:rPr>
              <a:t>min_samples</a:t>
            </a:r>
            <a:r>
              <a:rPr lang="en-US" altLang="zh-CN" dirty="0">
                <a:latin typeface="Consolas" panose="020B0609020204030204" pitchFamily="49" charset="0"/>
              </a:rPr>
              <a:t>=5, metric='</a:t>
            </a:r>
            <a:r>
              <a:rPr lang="en-US" altLang="zh-CN" dirty="0" err="1">
                <a:latin typeface="Consolas" panose="020B0609020204030204" pitchFamily="49" charset="0"/>
              </a:rPr>
              <a:t>euclidean</a:t>
            </a:r>
            <a:r>
              <a:rPr lang="en-US" altLang="zh-CN" dirty="0">
                <a:latin typeface="Consolas" panose="020B0609020204030204" pitchFamily="49" charset="0"/>
              </a:rPr>
              <a:t>', </a:t>
            </a:r>
            <a:r>
              <a:rPr lang="en-US" altLang="zh-CN" dirty="0" err="1">
                <a:latin typeface="Consolas" panose="020B0609020204030204" pitchFamily="49" charset="0"/>
              </a:rPr>
              <a:t>metric_params</a:t>
            </a:r>
            <a:r>
              <a:rPr lang="en-US" altLang="zh-CN" dirty="0">
                <a:latin typeface="Consolas" panose="020B0609020204030204" pitchFamily="49" charset="0"/>
              </a:rPr>
              <a:t>=None, algorithm='auto', </a:t>
            </a:r>
            <a:r>
              <a:rPr lang="en-US" altLang="zh-CN" dirty="0" err="1">
                <a:latin typeface="Consolas" panose="020B0609020204030204" pitchFamily="49" charset="0"/>
              </a:rPr>
              <a:t>leaf_size</a:t>
            </a:r>
            <a:r>
              <a:rPr lang="en-US" altLang="zh-CN" dirty="0">
                <a:latin typeface="Consolas" panose="020B0609020204030204" pitchFamily="49" charset="0"/>
              </a:rPr>
              <a:t>=30, p=None, </a:t>
            </a:r>
            <a:r>
              <a:rPr lang="en-US" altLang="zh-CN" dirty="0" err="1">
                <a:latin typeface="Consolas" panose="020B0609020204030204" pitchFamily="49" charset="0"/>
              </a:rPr>
              <a:t>n_jobs</a:t>
            </a:r>
            <a:r>
              <a:rPr lang="en-US" altLang="zh-CN" dirty="0">
                <a:latin typeface="Consolas" panose="020B0609020204030204" pitchFamily="49" charset="0"/>
              </a:rPr>
              <a:t>=None)</a:t>
            </a:r>
            <a:endParaRPr lang="zh-CN" altLang="en-US" dirty="0">
              <a:latin typeface="Consolas" panose="020B0609020204030204" pitchFamily="49" charset="0"/>
            </a:endParaRPr>
          </a:p>
        </p:txBody>
      </p:sp>
      <p:sp>
        <p:nvSpPr>
          <p:cNvPr id="3" name="标题 2">
            <a:extLst>
              <a:ext uri="{FF2B5EF4-FFF2-40B4-BE49-F238E27FC236}">
                <a16:creationId xmlns:a16="http://schemas.microsoft.com/office/drawing/2014/main" id="{0092064F-4F6B-4C47-83D6-E7038D340047}"/>
              </a:ext>
            </a:extLst>
          </p:cNvPr>
          <p:cNvSpPr>
            <a:spLocks noGrp="1"/>
          </p:cNvSpPr>
          <p:nvPr>
            <p:ph type="title"/>
          </p:nvPr>
        </p:nvSpPr>
        <p:spPr/>
        <p:txBody>
          <a:bodyPr/>
          <a:lstStyle/>
          <a:p>
            <a:r>
              <a:rPr lang="zh-CN" altLang="en-US" dirty="0"/>
              <a:t>密度聚类</a:t>
            </a:r>
          </a:p>
        </p:txBody>
      </p:sp>
      <p:graphicFrame>
        <p:nvGraphicFramePr>
          <p:cNvPr id="4" name="表格 3">
            <a:extLst>
              <a:ext uri="{FF2B5EF4-FFF2-40B4-BE49-F238E27FC236}">
                <a16:creationId xmlns:a16="http://schemas.microsoft.com/office/drawing/2014/main" id="{FCC58196-8727-4FD5-9247-8E1AF72C3C2E}"/>
              </a:ext>
            </a:extLst>
          </p:cNvPr>
          <p:cNvGraphicFramePr>
            <a:graphicFrameLocks noGrp="1"/>
          </p:cNvGraphicFramePr>
          <p:nvPr>
            <p:extLst>
              <p:ext uri="{D42A27DB-BD31-4B8C-83A1-F6EECF244321}">
                <p14:modId xmlns:p14="http://schemas.microsoft.com/office/powerpoint/2010/main" val="3331662573"/>
              </p:ext>
            </p:extLst>
          </p:nvPr>
        </p:nvGraphicFramePr>
        <p:xfrm>
          <a:off x="801981" y="2908578"/>
          <a:ext cx="9857997" cy="3429063"/>
        </p:xfrm>
        <a:graphic>
          <a:graphicData uri="http://schemas.openxmlformats.org/drawingml/2006/table">
            <a:tbl>
              <a:tblPr firstRow="1" firstCol="1" bandRow="1">
                <a:tableStyleId>{5C22544A-7EE6-4342-B048-85BDC9FD1C3A}</a:tableStyleId>
              </a:tblPr>
              <a:tblGrid>
                <a:gridCol w="1766717">
                  <a:extLst>
                    <a:ext uri="{9D8B030D-6E8A-4147-A177-3AD203B41FA5}">
                      <a16:colId xmlns:a16="http://schemas.microsoft.com/office/drawing/2014/main" val="3162382777"/>
                    </a:ext>
                  </a:extLst>
                </a:gridCol>
                <a:gridCol w="8091280">
                  <a:extLst>
                    <a:ext uri="{9D8B030D-6E8A-4147-A177-3AD203B41FA5}">
                      <a16:colId xmlns:a16="http://schemas.microsoft.com/office/drawing/2014/main" val="3333383990"/>
                    </a:ext>
                  </a:extLst>
                </a:gridCol>
              </a:tblGrid>
              <a:tr h="459783">
                <a:tc>
                  <a:txBody>
                    <a:bodyPr/>
                    <a:lstStyle/>
                    <a:p>
                      <a:pPr algn="ctr"/>
                      <a:r>
                        <a:rPr lang="zh-CN" sz="1800" kern="100">
                          <a:effectLst/>
                        </a:rPr>
                        <a:t>参数名称</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50403" marR="50403" marT="0" marB="0" anchor="ctr"/>
                </a:tc>
                <a:tc>
                  <a:txBody>
                    <a:bodyPr/>
                    <a:lstStyle/>
                    <a:p>
                      <a:pPr algn="ctr"/>
                      <a:r>
                        <a:rPr lang="zh-CN" sz="1800" kern="100" dirty="0">
                          <a:effectLst/>
                        </a:rPr>
                        <a:t>参数说明</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50403" marR="50403" marT="0" marB="0" anchor="ctr"/>
                </a:tc>
                <a:extLst>
                  <a:ext uri="{0D108BD9-81ED-4DB2-BD59-A6C34878D82A}">
                    <a16:rowId xmlns:a16="http://schemas.microsoft.com/office/drawing/2014/main" val="1176383736"/>
                  </a:ext>
                </a:extLst>
              </a:tr>
              <a:tr h="468000">
                <a:tc>
                  <a:txBody>
                    <a:bodyPr/>
                    <a:lstStyle/>
                    <a:p>
                      <a:pPr algn="just"/>
                      <a:r>
                        <a:rPr lang="en-US" sz="1800" kern="100">
                          <a:effectLst/>
                        </a:rPr>
                        <a:t>eps</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50403" marR="50403" marT="0" marB="0" anchor="ctr"/>
                </a:tc>
                <a:tc>
                  <a:txBody>
                    <a:bodyPr/>
                    <a:lstStyle/>
                    <a:p>
                      <a:pPr algn="just"/>
                      <a:r>
                        <a:rPr lang="zh-CN" sz="1800" kern="100" dirty="0">
                          <a:effectLst/>
                        </a:rPr>
                        <a:t>接收</a:t>
                      </a:r>
                      <a:r>
                        <a:rPr lang="en-US" sz="1800" kern="100" dirty="0">
                          <a:effectLst/>
                        </a:rPr>
                        <a:t>float</a:t>
                      </a:r>
                      <a:r>
                        <a:rPr lang="zh-CN" sz="1800" kern="100" dirty="0">
                          <a:effectLst/>
                        </a:rPr>
                        <a:t>。表示</a:t>
                      </a:r>
                      <a:r>
                        <a:rPr lang="zh-CN" altLang="en-US" sz="1800" kern="100" dirty="0">
                          <a:effectLst/>
                        </a:rPr>
                        <a:t>邻域半径</a:t>
                      </a:r>
                      <a:r>
                        <a:rPr lang="zh-CN" sz="1800" kern="100" dirty="0">
                          <a:effectLst/>
                        </a:rPr>
                        <a:t>。默认为</a:t>
                      </a:r>
                      <a:r>
                        <a:rPr lang="en-US" sz="1800" kern="100" dirty="0">
                          <a:effectLst/>
                        </a:rPr>
                        <a:t>0.5</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50403" marR="50403" marT="0" marB="0" anchor="ctr"/>
                </a:tc>
                <a:extLst>
                  <a:ext uri="{0D108BD9-81ED-4DB2-BD59-A6C34878D82A}">
                    <a16:rowId xmlns:a16="http://schemas.microsoft.com/office/drawing/2014/main" val="3956818472"/>
                  </a:ext>
                </a:extLst>
              </a:tr>
              <a:tr h="468000">
                <a:tc>
                  <a:txBody>
                    <a:bodyPr/>
                    <a:lstStyle/>
                    <a:p>
                      <a:pPr algn="just"/>
                      <a:r>
                        <a:rPr lang="en-US" sz="1800" kern="100">
                          <a:effectLst/>
                        </a:rPr>
                        <a:t>min_samples</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50403" marR="50403" marT="0" marB="0" anchor="ctr"/>
                </a:tc>
                <a:tc>
                  <a:txBody>
                    <a:bodyPr/>
                    <a:lstStyle/>
                    <a:p>
                      <a:pPr algn="just"/>
                      <a:r>
                        <a:rPr lang="zh-CN" sz="1800" kern="100" dirty="0">
                          <a:effectLst/>
                        </a:rPr>
                        <a:t>接收</a:t>
                      </a:r>
                      <a:r>
                        <a:rPr lang="en-US" sz="1800" kern="100" dirty="0" err="1">
                          <a:effectLst/>
                        </a:rPr>
                        <a:t>int</a:t>
                      </a:r>
                      <a:r>
                        <a:rPr lang="zh-CN" sz="1800" kern="100" dirty="0">
                          <a:effectLst/>
                        </a:rPr>
                        <a:t>。表示一个点附近的样品数量（或总重量）被视为核心点。默认为</a:t>
                      </a:r>
                      <a:r>
                        <a:rPr lang="en-US" sz="1800" kern="100" dirty="0">
                          <a:effectLst/>
                        </a:rPr>
                        <a:t>5</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50403" marR="50403" marT="0" marB="0" anchor="ctr"/>
                </a:tc>
                <a:extLst>
                  <a:ext uri="{0D108BD9-81ED-4DB2-BD59-A6C34878D82A}">
                    <a16:rowId xmlns:a16="http://schemas.microsoft.com/office/drawing/2014/main" val="3177749492"/>
                  </a:ext>
                </a:extLst>
              </a:tr>
              <a:tr h="468000">
                <a:tc>
                  <a:txBody>
                    <a:bodyPr/>
                    <a:lstStyle/>
                    <a:p>
                      <a:pPr algn="just"/>
                      <a:r>
                        <a:rPr lang="en-US" sz="1800" kern="100">
                          <a:effectLst/>
                        </a:rPr>
                        <a:t>metric</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50403" marR="50403" marT="0" marB="0" anchor="ctr"/>
                </a:tc>
                <a:tc>
                  <a:txBody>
                    <a:bodyPr/>
                    <a:lstStyle/>
                    <a:p>
                      <a:pPr algn="just"/>
                      <a:r>
                        <a:rPr lang="zh-CN" sz="1800" kern="100" dirty="0">
                          <a:effectLst/>
                        </a:rPr>
                        <a:t>接收</a:t>
                      </a:r>
                      <a:r>
                        <a:rPr lang="en-US" sz="1800" kern="100" dirty="0">
                          <a:effectLst/>
                        </a:rPr>
                        <a:t>string or callable</a:t>
                      </a:r>
                      <a:r>
                        <a:rPr lang="zh-CN" sz="1800" kern="100" dirty="0">
                          <a:effectLst/>
                        </a:rPr>
                        <a:t>。表示计算要素阵列中实例之间的距离时使用的度量。默认为</a:t>
                      </a:r>
                      <a:r>
                        <a:rPr lang="en-US" sz="1800" kern="100" dirty="0">
                          <a:effectLst/>
                        </a:rPr>
                        <a:t>'</a:t>
                      </a:r>
                      <a:r>
                        <a:rPr lang="en-US" sz="1800" kern="100" dirty="0" err="1">
                          <a:effectLst/>
                        </a:rPr>
                        <a:t>euclidean</a:t>
                      </a:r>
                      <a:r>
                        <a:rPr lang="en-US" sz="1800" kern="100" dirty="0">
                          <a:effectLst/>
                        </a:rPr>
                        <a:t>'</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50403" marR="50403" marT="0" marB="0" anchor="ctr"/>
                </a:tc>
                <a:extLst>
                  <a:ext uri="{0D108BD9-81ED-4DB2-BD59-A6C34878D82A}">
                    <a16:rowId xmlns:a16="http://schemas.microsoft.com/office/drawing/2014/main" val="4194377757"/>
                  </a:ext>
                </a:extLst>
              </a:tr>
              <a:tr h="468000">
                <a:tc>
                  <a:txBody>
                    <a:bodyPr/>
                    <a:lstStyle/>
                    <a:p>
                      <a:pPr algn="just"/>
                      <a:r>
                        <a:rPr lang="en-US" sz="1800" kern="100" dirty="0" err="1">
                          <a:effectLst/>
                        </a:rPr>
                        <a:t>metric_params</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50403" marR="50403" marT="0" marB="0" anchor="ctr"/>
                </a:tc>
                <a:tc>
                  <a:txBody>
                    <a:bodyPr/>
                    <a:lstStyle/>
                    <a:p>
                      <a:pPr algn="just"/>
                      <a:r>
                        <a:rPr lang="zh-CN" sz="1800" kern="100" dirty="0">
                          <a:effectLst/>
                        </a:rPr>
                        <a:t>接收</a:t>
                      </a:r>
                      <a:r>
                        <a:rPr lang="en-US" sz="1800" kern="100" dirty="0" err="1">
                          <a:effectLst/>
                        </a:rPr>
                        <a:t>dict</a:t>
                      </a:r>
                      <a:r>
                        <a:rPr lang="zh-CN" sz="1800" kern="100" dirty="0">
                          <a:effectLst/>
                        </a:rPr>
                        <a:t>。表示度量功能的其他关键字参数。默认为</a:t>
                      </a:r>
                      <a:r>
                        <a:rPr lang="en-US" sz="1800" kern="100" dirty="0">
                          <a:effectLst/>
                        </a:rPr>
                        <a:t>None</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50403" marR="50403" marT="0" marB="0" anchor="ctr"/>
                </a:tc>
                <a:extLst>
                  <a:ext uri="{0D108BD9-81ED-4DB2-BD59-A6C34878D82A}">
                    <a16:rowId xmlns:a16="http://schemas.microsoft.com/office/drawing/2014/main" val="4209265651"/>
                  </a:ext>
                </a:extLst>
              </a:tr>
              <a:tr h="468000">
                <a:tc>
                  <a:txBody>
                    <a:bodyPr/>
                    <a:lstStyle/>
                    <a:p>
                      <a:pPr algn="just"/>
                      <a:r>
                        <a:rPr lang="en-US" sz="1800" kern="100">
                          <a:effectLst/>
                        </a:rPr>
                        <a:t>algorithm</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50403" marR="50403" marT="0" marB="0" anchor="ctr"/>
                </a:tc>
                <a:tc>
                  <a:txBody>
                    <a:bodyPr/>
                    <a:lstStyle/>
                    <a:p>
                      <a:pPr algn="just"/>
                      <a:r>
                        <a:rPr lang="zh-CN" sz="1800" kern="100" dirty="0">
                          <a:effectLst/>
                        </a:rPr>
                        <a:t>接收算法名称。表示</a:t>
                      </a:r>
                      <a:r>
                        <a:rPr lang="en-US" sz="1800" kern="100" dirty="0" err="1">
                          <a:effectLst/>
                        </a:rPr>
                        <a:t>NearestNeighbors</a:t>
                      </a:r>
                      <a:r>
                        <a:rPr lang="zh-CN" sz="1800" kern="100" dirty="0">
                          <a:effectLst/>
                        </a:rPr>
                        <a:t>模块将使用该算法来计算逐点距离并查找最近的邻居。默认为</a:t>
                      </a:r>
                      <a:r>
                        <a:rPr lang="en-US" sz="1800" kern="100" dirty="0">
                          <a:effectLst/>
                        </a:rPr>
                        <a:t>'auto'</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50403" marR="50403" marT="0" marB="0" anchor="ctr"/>
                </a:tc>
                <a:extLst>
                  <a:ext uri="{0D108BD9-81ED-4DB2-BD59-A6C34878D82A}">
                    <a16:rowId xmlns:a16="http://schemas.microsoft.com/office/drawing/2014/main" val="3146081153"/>
                  </a:ext>
                </a:extLst>
              </a:tr>
              <a:tr h="468000">
                <a:tc>
                  <a:txBody>
                    <a:bodyPr/>
                    <a:lstStyle/>
                    <a:p>
                      <a:pPr algn="just"/>
                      <a:r>
                        <a:rPr lang="en-US" sz="1800" kern="100">
                          <a:effectLst/>
                        </a:rPr>
                        <a:t>n_jobs</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50403" marR="50403" marT="0" marB="0" anchor="ctr"/>
                </a:tc>
                <a:tc>
                  <a:txBody>
                    <a:bodyPr/>
                    <a:lstStyle/>
                    <a:p>
                      <a:pPr algn="just"/>
                      <a:r>
                        <a:rPr lang="zh-CN" sz="1800" kern="100" dirty="0">
                          <a:effectLst/>
                        </a:rPr>
                        <a:t>接收</a:t>
                      </a:r>
                      <a:r>
                        <a:rPr lang="en-US" sz="1800" kern="100" dirty="0">
                          <a:effectLst/>
                        </a:rPr>
                        <a:t>int</a:t>
                      </a:r>
                      <a:r>
                        <a:rPr lang="zh-CN" sz="1800" kern="100" dirty="0">
                          <a:effectLst/>
                        </a:rPr>
                        <a:t>。表示要运行的并行作业数。默认为</a:t>
                      </a:r>
                      <a:r>
                        <a:rPr lang="en-US" sz="1800" kern="100" dirty="0">
                          <a:effectLst/>
                        </a:rPr>
                        <a:t>None</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50403" marR="50403" marT="0" marB="0" anchor="ctr"/>
                </a:tc>
                <a:extLst>
                  <a:ext uri="{0D108BD9-81ED-4DB2-BD59-A6C34878D82A}">
                    <a16:rowId xmlns:a16="http://schemas.microsoft.com/office/drawing/2014/main" val="844368884"/>
                  </a:ext>
                </a:extLst>
              </a:tr>
            </a:tbl>
          </a:graphicData>
        </a:graphic>
      </p:graphicFrame>
    </p:spTree>
    <p:extLst>
      <p:ext uri="{BB962C8B-B14F-4D97-AF65-F5344CB8AC3E}">
        <p14:creationId xmlns:p14="http://schemas.microsoft.com/office/powerpoint/2010/main" val="2992095932"/>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a:extLst>
              <a:ext uri="{FF2B5EF4-FFF2-40B4-BE49-F238E27FC236}">
                <a16:creationId xmlns:a16="http://schemas.microsoft.com/office/drawing/2014/main" id="{2427AF1A-5E21-4B56-8B4C-429C27D313C0}"/>
              </a:ext>
            </a:extLst>
          </p:cNvPr>
          <p:cNvSpPr>
            <a:spLocks noGrp="1"/>
          </p:cNvSpPr>
          <p:nvPr>
            <p:ph idx="1"/>
          </p:nvPr>
        </p:nvSpPr>
        <p:spPr>
          <a:xfrm>
            <a:off x="423819" y="1104181"/>
            <a:ext cx="11107601" cy="2412017"/>
          </a:xfrm>
        </p:spPr>
        <p:txBody>
          <a:bodyPr/>
          <a:lstStyle/>
          <a:p>
            <a:pPr marL="0" indent="0">
              <a:buNone/>
            </a:pPr>
            <a:r>
              <a:rPr lang="zh-CN" altLang="en-US" dirty="0"/>
              <a:t>      层次聚类法（</a:t>
            </a:r>
            <a:r>
              <a:rPr lang="en-US" altLang="zh-CN" dirty="0"/>
              <a:t>Hierarchical Clustering Method</a:t>
            </a:r>
            <a:r>
              <a:rPr lang="zh-CN" altLang="en-US" dirty="0"/>
              <a:t>）又称系统聚类法，它试图在不同层次上对样本集进行划分，进而达到形成树形的聚类结构。</a:t>
            </a:r>
            <a:endParaRPr lang="en-US" altLang="zh-CN" dirty="0"/>
          </a:p>
          <a:p>
            <a:pPr marL="0" indent="0">
              <a:buNone/>
            </a:pPr>
            <a:r>
              <a:rPr lang="zh-CN" altLang="en-US" dirty="0"/>
              <a:t>     </a:t>
            </a:r>
          </a:p>
        </p:txBody>
      </p:sp>
      <p:sp>
        <p:nvSpPr>
          <p:cNvPr id="3" name="标题 2">
            <a:extLst>
              <a:ext uri="{FF2B5EF4-FFF2-40B4-BE49-F238E27FC236}">
                <a16:creationId xmlns:a16="http://schemas.microsoft.com/office/drawing/2014/main" id="{EFD1EDB9-6D48-4A39-ADEA-31C84D051C5C}"/>
              </a:ext>
            </a:extLst>
          </p:cNvPr>
          <p:cNvSpPr>
            <a:spLocks noGrp="1"/>
          </p:cNvSpPr>
          <p:nvPr>
            <p:ph type="title"/>
          </p:nvPr>
        </p:nvSpPr>
        <p:spPr/>
        <p:txBody>
          <a:bodyPr/>
          <a:lstStyle/>
          <a:p>
            <a:r>
              <a:rPr lang="zh-CN" altLang="en-US" dirty="0"/>
              <a:t>层次聚类</a:t>
            </a:r>
          </a:p>
        </p:txBody>
      </p:sp>
      <p:pic>
        <p:nvPicPr>
          <p:cNvPr id="1032" name="Picture 8">
            <a:extLst>
              <a:ext uri="{FF2B5EF4-FFF2-40B4-BE49-F238E27FC236}">
                <a16:creationId xmlns:a16="http://schemas.microsoft.com/office/drawing/2014/main" id="{948FD07F-11EF-48F9-9F17-ECCECBCCC0C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9435" y="2451345"/>
            <a:ext cx="7268067" cy="373434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http://dinosaurs.nhm.org/dinosaurs/resources/clado/orni.jpg"/>
          <p:cNvPicPr>
            <a:picLocks noChangeAspect="1" noChangeArrowheads="1"/>
          </p:cNvPicPr>
          <p:nvPr/>
        </p:nvPicPr>
        <p:blipFill>
          <a:blip r:embed="rId3"/>
          <a:srcRect/>
          <a:stretch>
            <a:fillRect/>
          </a:stretch>
        </p:blipFill>
        <p:spPr bwMode="auto">
          <a:xfrm>
            <a:off x="7588114" y="2767035"/>
            <a:ext cx="4150659" cy="3175255"/>
          </a:xfrm>
          <a:prstGeom prst="rect">
            <a:avLst/>
          </a:prstGeom>
          <a:noFill/>
        </p:spPr>
      </p:pic>
    </p:spTree>
    <p:extLst>
      <p:ext uri="{BB962C8B-B14F-4D97-AF65-F5344CB8AC3E}">
        <p14:creationId xmlns:p14="http://schemas.microsoft.com/office/powerpoint/2010/main" val="1135556924"/>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138980AC-95F7-468C-8462-8F58B643393A}"/>
              </a:ext>
            </a:extLst>
          </p:cNvPr>
          <p:cNvSpPr>
            <a:spLocks noGrp="1"/>
          </p:cNvSpPr>
          <p:nvPr>
            <p:ph idx="1"/>
          </p:nvPr>
        </p:nvSpPr>
        <p:spPr>
          <a:xfrm>
            <a:off x="414392" y="1009913"/>
            <a:ext cx="11107601" cy="5052713"/>
          </a:xfrm>
        </p:spPr>
        <p:txBody>
          <a:bodyPr/>
          <a:lstStyle/>
          <a:p>
            <a:pPr marL="0" indent="0">
              <a:buNone/>
            </a:pPr>
            <a:r>
              <a:rPr lang="zh-CN" altLang="en-US" dirty="0"/>
              <a:t>       基于聚集系统法具体步骤如下：</a:t>
            </a:r>
          </a:p>
          <a:p>
            <a:pPr marL="0" indent="0">
              <a:buNone/>
            </a:pPr>
            <a:r>
              <a:rPr lang="zh-CN" altLang="en-US" dirty="0"/>
              <a:t>（</a:t>
            </a:r>
            <a:r>
              <a:rPr lang="en-US" altLang="zh-CN" dirty="0"/>
              <a:t>1</a:t>
            </a:r>
            <a:r>
              <a:rPr lang="zh-CN" altLang="en-US" dirty="0"/>
              <a:t>） 输入样本集合、对聚类簇函数做出规定，给出聚类的簇数。</a:t>
            </a:r>
          </a:p>
          <a:p>
            <a:pPr marL="0" indent="0">
              <a:buNone/>
            </a:pPr>
            <a:r>
              <a:rPr lang="zh-CN" altLang="en-US" dirty="0"/>
              <a:t>（</a:t>
            </a:r>
            <a:r>
              <a:rPr lang="en-US" altLang="zh-CN" dirty="0"/>
              <a:t>2</a:t>
            </a:r>
            <a:r>
              <a:rPr lang="zh-CN" altLang="en-US" dirty="0"/>
              <a:t>） 将每个样本点作为单独的一簇。</a:t>
            </a:r>
          </a:p>
          <a:p>
            <a:pPr marL="0" indent="0">
              <a:buNone/>
            </a:pPr>
            <a:r>
              <a:rPr lang="zh-CN" altLang="en-US" dirty="0"/>
              <a:t>（</a:t>
            </a:r>
            <a:r>
              <a:rPr lang="en-US" altLang="zh-CN" dirty="0"/>
              <a:t>3</a:t>
            </a:r>
            <a:r>
              <a:rPr lang="zh-CN" altLang="en-US" dirty="0"/>
              <a:t>） 计算任何两个簇之间的距离。</a:t>
            </a:r>
          </a:p>
          <a:p>
            <a:pPr marL="0" indent="0">
              <a:buNone/>
            </a:pPr>
            <a:r>
              <a:rPr lang="zh-CN" altLang="en-US" dirty="0"/>
              <a:t>（</a:t>
            </a:r>
            <a:r>
              <a:rPr lang="en-US" altLang="zh-CN" dirty="0"/>
              <a:t>4</a:t>
            </a:r>
            <a:r>
              <a:rPr lang="zh-CN" altLang="en-US" dirty="0"/>
              <a:t>） 按照距离最近原则合并簇。</a:t>
            </a:r>
          </a:p>
          <a:p>
            <a:pPr marL="0" indent="0">
              <a:buNone/>
            </a:pPr>
            <a:r>
              <a:rPr lang="zh-CN" altLang="en-US" dirty="0"/>
              <a:t>（</a:t>
            </a:r>
            <a:r>
              <a:rPr lang="en-US" altLang="zh-CN" dirty="0"/>
              <a:t>5</a:t>
            </a:r>
            <a:r>
              <a:rPr lang="zh-CN" altLang="en-US" dirty="0"/>
              <a:t>） 若当前聚类簇数未到达规定的聚类簇数，则返回步骤（</a:t>
            </a:r>
            <a:r>
              <a:rPr lang="en-US" altLang="zh-CN" dirty="0"/>
              <a:t>3</a:t>
            </a:r>
            <a:r>
              <a:rPr lang="zh-CN" altLang="en-US" dirty="0"/>
              <a:t>），否则聚类结束。</a:t>
            </a:r>
          </a:p>
          <a:p>
            <a:pPr marL="0" indent="0">
              <a:buNone/>
            </a:pPr>
            <a:r>
              <a:rPr lang="zh-CN" altLang="en-US" dirty="0"/>
              <a:t>（</a:t>
            </a:r>
            <a:r>
              <a:rPr lang="en-US" altLang="zh-CN" dirty="0"/>
              <a:t>6</a:t>
            </a:r>
            <a:r>
              <a:rPr lang="zh-CN" altLang="en-US" dirty="0"/>
              <a:t>） 输出聚类结果。</a:t>
            </a:r>
            <a:endParaRPr lang="en-US" altLang="zh-CN" dirty="0"/>
          </a:p>
          <a:p>
            <a:endParaRPr lang="zh-CN" altLang="en-US" dirty="0"/>
          </a:p>
          <a:p>
            <a:endParaRPr lang="zh-CN" altLang="en-US" dirty="0"/>
          </a:p>
        </p:txBody>
      </p:sp>
      <p:sp>
        <p:nvSpPr>
          <p:cNvPr id="3" name="标题 2">
            <a:extLst>
              <a:ext uri="{FF2B5EF4-FFF2-40B4-BE49-F238E27FC236}">
                <a16:creationId xmlns:a16="http://schemas.microsoft.com/office/drawing/2014/main" id="{9E6D3D89-A70B-4975-9A14-6640915BF197}"/>
              </a:ext>
            </a:extLst>
          </p:cNvPr>
          <p:cNvSpPr>
            <a:spLocks noGrp="1"/>
          </p:cNvSpPr>
          <p:nvPr>
            <p:ph type="title"/>
          </p:nvPr>
        </p:nvSpPr>
        <p:spPr/>
        <p:txBody>
          <a:bodyPr/>
          <a:lstStyle/>
          <a:p>
            <a:r>
              <a:rPr lang="zh-CN" altLang="en-US" dirty="0"/>
              <a:t>层次聚类</a:t>
            </a:r>
          </a:p>
        </p:txBody>
      </p:sp>
      <p:pic>
        <p:nvPicPr>
          <p:cNvPr id="8" name="图片 7">
            <a:extLst>
              <a:ext uri="{FF2B5EF4-FFF2-40B4-BE49-F238E27FC236}">
                <a16:creationId xmlns:a16="http://schemas.microsoft.com/office/drawing/2014/main" id="{2469263F-9339-4044-A92F-45AF686A4D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21363" y="4318817"/>
            <a:ext cx="4626925" cy="1743809"/>
          </a:xfrm>
          <a:prstGeom prst="rect">
            <a:avLst/>
          </a:prstGeom>
          <a:ln w="3175">
            <a:solidFill>
              <a:schemeClr val="tx1"/>
            </a:solidFill>
          </a:ln>
        </p:spPr>
      </p:pic>
    </p:spTree>
    <p:extLst>
      <p:ext uri="{BB962C8B-B14F-4D97-AF65-F5344CB8AC3E}">
        <p14:creationId xmlns:p14="http://schemas.microsoft.com/office/powerpoint/2010/main" val="2816039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smtClean="0"/>
              <a:t>例：基于距离的城市聚类</a:t>
            </a:r>
            <a:endParaRPr lang="zh-CN" altLang="en-US" dirty="0"/>
          </a:p>
        </p:txBody>
      </p:sp>
      <p:sp>
        <p:nvSpPr>
          <p:cNvPr id="3" name="标题 2"/>
          <p:cNvSpPr>
            <a:spLocks noGrp="1"/>
          </p:cNvSpPr>
          <p:nvPr>
            <p:ph type="title"/>
          </p:nvPr>
        </p:nvSpPr>
        <p:spPr/>
        <p:txBody>
          <a:bodyPr/>
          <a:lstStyle/>
          <a:p>
            <a:r>
              <a:rPr lang="zh-CN" altLang="en-US" dirty="0"/>
              <a:t>层次聚类</a:t>
            </a:r>
          </a:p>
        </p:txBody>
      </p:sp>
      <p:graphicFrame>
        <p:nvGraphicFramePr>
          <p:cNvPr id="4" name="表格 3"/>
          <p:cNvGraphicFramePr>
            <a:graphicFrameLocks noGrp="1"/>
          </p:cNvGraphicFramePr>
          <p:nvPr>
            <p:extLst>
              <p:ext uri="{D42A27DB-BD31-4B8C-83A1-F6EECF244321}">
                <p14:modId xmlns:p14="http://schemas.microsoft.com/office/powerpoint/2010/main" val="569292319"/>
              </p:ext>
            </p:extLst>
          </p:nvPr>
        </p:nvGraphicFramePr>
        <p:xfrm>
          <a:off x="1066800" y="1676400"/>
          <a:ext cx="3581403" cy="4419601"/>
        </p:xfrm>
        <a:graphic>
          <a:graphicData uri="http://schemas.openxmlformats.org/drawingml/2006/table">
            <a:tbl>
              <a:tblPr>
                <a:tableStyleId>{D27102A9-8310-4765-A935-A1911B00CA55}</a:tableStyleId>
              </a:tblPr>
              <a:tblGrid>
                <a:gridCol w="511629">
                  <a:extLst>
                    <a:ext uri="{9D8B030D-6E8A-4147-A177-3AD203B41FA5}">
                      <a16:colId xmlns:a16="http://schemas.microsoft.com/office/drawing/2014/main" val="20000"/>
                    </a:ext>
                  </a:extLst>
                </a:gridCol>
                <a:gridCol w="511629">
                  <a:extLst>
                    <a:ext uri="{9D8B030D-6E8A-4147-A177-3AD203B41FA5}">
                      <a16:colId xmlns:a16="http://schemas.microsoft.com/office/drawing/2014/main" val="20001"/>
                    </a:ext>
                  </a:extLst>
                </a:gridCol>
                <a:gridCol w="511629">
                  <a:extLst>
                    <a:ext uri="{9D8B030D-6E8A-4147-A177-3AD203B41FA5}">
                      <a16:colId xmlns:a16="http://schemas.microsoft.com/office/drawing/2014/main" val="20002"/>
                    </a:ext>
                  </a:extLst>
                </a:gridCol>
                <a:gridCol w="511629">
                  <a:extLst>
                    <a:ext uri="{9D8B030D-6E8A-4147-A177-3AD203B41FA5}">
                      <a16:colId xmlns:a16="http://schemas.microsoft.com/office/drawing/2014/main" val="20003"/>
                    </a:ext>
                  </a:extLst>
                </a:gridCol>
                <a:gridCol w="511629">
                  <a:extLst>
                    <a:ext uri="{9D8B030D-6E8A-4147-A177-3AD203B41FA5}">
                      <a16:colId xmlns:a16="http://schemas.microsoft.com/office/drawing/2014/main" val="20004"/>
                    </a:ext>
                  </a:extLst>
                </a:gridCol>
                <a:gridCol w="511629">
                  <a:extLst>
                    <a:ext uri="{9D8B030D-6E8A-4147-A177-3AD203B41FA5}">
                      <a16:colId xmlns:a16="http://schemas.microsoft.com/office/drawing/2014/main" val="20005"/>
                    </a:ext>
                  </a:extLst>
                </a:gridCol>
                <a:gridCol w="511629">
                  <a:extLst>
                    <a:ext uri="{9D8B030D-6E8A-4147-A177-3AD203B41FA5}">
                      <a16:colId xmlns:a16="http://schemas.microsoft.com/office/drawing/2014/main" val="20006"/>
                    </a:ext>
                  </a:extLst>
                </a:gridCol>
              </a:tblGrid>
              <a:tr h="461749">
                <a:tc>
                  <a:txBody>
                    <a:bodyPr/>
                    <a:lstStyle/>
                    <a:p>
                      <a:pPr algn="ctr"/>
                      <a:r>
                        <a:rPr lang="zh-CN" altLang="en-US" sz="1400" dirty="0"/>
                        <a:t> </a:t>
                      </a:r>
                    </a:p>
                  </a:txBody>
                  <a:tcPr marL="60657" marR="60657" marT="30328" marB="30328" anchor="ctr"/>
                </a:tc>
                <a:tc>
                  <a:txBody>
                    <a:bodyPr/>
                    <a:lstStyle/>
                    <a:p>
                      <a:pPr algn="ctr"/>
                      <a:r>
                        <a:rPr lang="en-AU" sz="1400" b="1" dirty="0"/>
                        <a:t>BA</a:t>
                      </a:r>
                    </a:p>
                  </a:txBody>
                  <a:tcPr marL="60657" marR="60657" marT="30328" marB="30328" anchor="ctr"/>
                </a:tc>
                <a:tc>
                  <a:txBody>
                    <a:bodyPr/>
                    <a:lstStyle/>
                    <a:p>
                      <a:pPr algn="ctr"/>
                      <a:r>
                        <a:rPr lang="en-AU" sz="1400" b="1" dirty="0"/>
                        <a:t>FI</a:t>
                      </a:r>
                    </a:p>
                  </a:txBody>
                  <a:tcPr marL="60657" marR="60657" marT="30328" marB="30328" anchor="ctr"/>
                </a:tc>
                <a:tc>
                  <a:txBody>
                    <a:bodyPr/>
                    <a:lstStyle/>
                    <a:p>
                      <a:pPr algn="ctr"/>
                      <a:r>
                        <a:rPr lang="en-AU" sz="1400" b="1" dirty="0"/>
                        <a:t>MI</a:t>
                      </a:r>
                    </a:p>
                  </a:txBody>
                  <a:tcPr marL="60657" marR="60657" marT="30328" marB="30328" anchor="ctr"/>
                </a:tc>
                <a:tc>
                  <a:txBody>
                    <a:bodyPr/>
                    <a:lstStyle/>
                    <a:p>
                      <a:pPr algn="ctr"/>
                      <a:r>
                        <a:rPr lang="en-AU" sz="1400" b="1" dirty="0"/>
                        <a:t>NA</a:t>
                      </a:r>
                    </a:p>
                  </a:txBody>
                  <a:tcPr marL="60657" marR="60657" marT="30328" marB="30328" anchor="ctr"/>
                </a:tc>
                <a:tc>
                  <a:txBody>
                    <a:bodyPr/>
                    <a:lstStyle/>
                    <a:p>
                      <a:pPr algn="ctr"/>
                      <a:r>
                        <a:rPr lang="en-AU" sz="1400" b="1" dirty="0"/>
                        <a:t>RM</a:t>
                      </a:r>
                    </a:p>
                  </a:txBody>
                  <a:tcPr marL="60657" marR="60657" marT="30328" marB="30328" anchor="ctr"/>
                </a:tc>
                <a:tc>
                  <a:txBody>
                    <a:bodyPr/>
                    <a:lstStyle/>
                    <a:p>
                      <a:pPr algn="ctr"/>
                      <a:r>
                        <a:rPr lang="en-AU" sz="1400" b="1" dirty="0"/>
                        <a:t>TO</a:t>
                      </a:r>
                    </a:p>
                  </a:txBody>
                  <a:tcPr marL="60657" marR="60657" marT="30328" marB="30328" anchor="ctr"/>
                </a:tc>
                <a:extLst>
                  <a:ext uri="{0D108BD9-81ED-4DB2-BD59-A6C34878D82A}">
                    <a16:rowId xmlns:a16="http://schemas.microsoft.com/office/drawing/2014/main" val="10000"/>
                  </a:ext>
                </a:extLst>
              </a:tr>
              <a:tr h="659642">
                <a:tc>
                  <a:txBody>
                    <a:bodyPr/>
                    <a:lstStyle/>
                    <a:p>
                      <a:pPr algn="ctr"/>
                      <a:r>
                        <a:rPr lang="en-AU" sz="1400" b="1" dirty="0"/>
                        <a:t>BA</a:t>
                      </a:r>
                    </a:p>
                  </a:txBody>
                  <a:tcPr marL="60657" marR="60657" marT="30328" marB="30328" anchor="ctr"/>
                </a:tc>
                <a:tc>
                  <a:txBody>
                    <a:bodyPr/>
                    <a:lstStyle/>
                    <a:p>
                      <a:pPr algn="ctr"/>
                      <a:r>
                        <a:rPr lang="en-US" altLang="zh-CN" sz="1400" dirty="0"/>
                        <a:t>0</a:t>
                      </a:r>
                    </a:p>
                  </a:txBody>
                  <a:tcPr marL="60657" marR="60657" marT="30328" marB="30328" anchor="ctr"/>
                </a:tc>
                <a:tc>
                  <a:txBody>
                    <a:bodyPr/>
                    <a:lstStyle/>
                    <a:p>
                      <a:pPr algn="ctr"/>
                      <a:r>
                        <a:rPr lang="en-US" altLang="zh-CN" sz="1400" dirty="0"/>
                        <a:t>662</a:t>
                      </a:r>
                    </a:p>
                  </a:txBody>
                  <a:tcPr marL="60657" marR="60657" marT="30328" marB="30328" anchor="ctr"/>
                </a:tc>
                <a:tc>
                  <a:txBody>
                    <a:bodyPr/>
                    <a:lstStyle/>
                    <a:p>
                      <a:pPr algn="ctr"/>
                      <a:r>
                        <a:rPr lang="en-US" altLang="zh-CN" sz="1400"/>
                        <a:t>877</a:t>
                      </a:r>
                    </a:p>
                  </a:txBody>
                  <a:tcPr marL="60657" marR="60657" marT="30328" marB="30328" anchor="ctr"/>
                </a:tc>
                <a:tc>
                  <a:txBody>
                    <a:bodyPr/>
                    <a:lstStyle/>
                    <a:p>
                      <a:pPr algn="ctr"/>
                      <a:r>
                        <a:rPr lang="en-US" altLang="zh-CN" sz="1400"/>
                        <a:t>255</a:t>
                      </a:r>
                    </a:p>
                  </a:txBody>
                  <a:tcPr marL="60657" marR="60657" marT="30328" marB="30328" anchor="ctr"/>
                </a:tc>
                <a:tc>
                  <a:txBody>
                    <a:bodyPr/>
                    <a:lstStyle/>
                    <a:p>
                      <a:pPr algn="ctr"/>
                      <a:r>
                        <a:rPr lang="en-US" altLang="zh-CN" sz="1400"/>
                        <a:t>412</a:t>
                      </a:r>
                    </a:p>
                  </a:txBody>
                  <a:tcPr marL="60657" marR="60657" marT="30328" marB="30328" anchor="ctr"/>
                </a:tc>
                <a:tc>
                  <a:txBody>
                    <a:bodyPr/>
                    <a:lstStyle/>
                    <a:p>
                      <a:pPr algn="ctr"/>
                      <a:r>
                        <a:rPr lang="en-US" altLang="zh-CN" sz="1400"/>
                        <a:t>996</a:t>
                      </a:r>
                    </a:p>
                  </a:txBody>
                  <a:tcPr marL="60657" marR="60657" marT="30328" marB="30328" anchor="ctr"/>
                </a:tc>
                <a:extLst>
                  <a:ext uri="{0D108BD9-81ED-4DB2-BD59-A6C34878D82A}">
                    <a16:rowId xmlns:a16="http://schemas.microsoft.com/office/drawing/2014/main" val="10001"/>
                  </a:ext>
                </a:extLst>
              </a:tr>
              <a:tr h="659642">
                <a:tc>
                  <a:txBody>
                    <a:bodyPr/>
                    <a:lstStyle/>
                    <a:p>
                      <a:pPr algn="ctr"/>
                      <a:r>
                        <a:rPr lang="en-AU" sz="1400" b="1" dirty="0"/>
                        <a:t>FI</a:t>
                      </a:r>
                    </a:p>
                  </a:txBody>
                  <a:tcPr marL="60657" marR="60657" marT="30328" marB="30328" anchor="ctr"/>
                </a:tc>
                <a:tc>
                  <a:txBody>
                    <a:bodyPr/>
                    <a:lstStyle/>
                    <a:p>
                      <a:pPr algn="ctr"/>
                      <a:r>
                        <a:rPr lang="en-US" altLang="zh-CN" sz="1400" dirty="0"/>
                        <a:t>662</a:t>
                      </a:r>
                    </a:p>
                  </a:txBody>
                  <a:tcPr marL="60657" marR="60657" marT="30328" marB="30328" anchor="ctr"/>
                </a:tc>
                <a:tc>
                  <a:txBody>
                    <a:bodyPr/>
                    <a:lstStyle/>
                    <a:p>
                      <a:pPr algn="ctr"/>
                      <a:r>
                        <a:rPr lang="en-US" altLang="zh-CN" sz="1400"/>
                        <a:t>0</a:t>
                      </a:r>
                    </a:p>
                  </a:txBody>
                  <a:tcPr marL="60657" marR="60657" marT="30328" marB="30328" anchor="ctr"/>
                </a:tc>
                <a:tc>
                  <a:txBody>
                    <a:bodyPr/>
                    <a:lstStyle/>
                    <a:p>
                      <a:pPr algn="ctr"/>
                      <a:r>
                        <a:rPr lang="en-US" altLang="zh-CN" sz="1400" dirty="0"/>
                        <a:t>295</a:t>
                      </a:r>
                    </a:p>
                  </a:txBody>
                  <a:tcPr marL="60657" marR="60657" marT="30328" marB="30328" anchor="ctr"/>
                </a:tc>
                <a:tc>
                  <a:txBody>
                    <a:bodyPr/>
                    <a:lstStyle/>
                    <a:p>
                      <a:pPr algn="ctr"/>
                      <a:r>
                        <a:rPr lang="en-US" altLang="zh-CN" sz="1400"/>
                        <a:t>468</a:t>
                      </a:r>
                    </a:p>
                  </a:txBody>
                  <a:tcPr marL="60657" marR="60657" marT="30328" marB="30328" anchor="ctr"/>
                </a:tc>
                <a:tc>
                  <a:txBody>
                    <a:bodyPr/>
                    <a:lstStyle/>
                    <a:p>
                      <a:pPr algn="ctr"/>
                      <a:r>
                        <a:rPr lang="en-US" altLang="zh-CN" sz="1400"/>
                        <a:t>268</a:t>
                      </a:r>
                    </a:p>
                  </a:txBody>
                  <a:tcPr marL="60657" marR="60657" marT="30328" marB="30328" anchor="ctr"/>
                </a:tc>
                <a:tc>
                  <a:txBody>
                    <a:bodyPr/>
                    <a:lstStyle/>
                    <a:p>
                      <a:pPr algn="ctr"/>
                      <a:r>
                        <a:rPr lang="en-US" altLang="zh-CN" sz="1400"/>
                        <a:t>400</a:t>
                      </a:r>
                    </a:p>
                  </a:txBody>
                  <a:tcPr marL="60657" marR="60657" marT="30328" marB="30328" anchor="ctr"/>
                </a:tc>
                <a:extLst>
                  <a:ext uri="{0D108BD9-81ED-4DB2-BD59-A6C34878D82A}">
                    <a16:rowId xmlns:a16="http://schemas.microsoft.com/office/drawing/2014/main" val="10002"/>
                  </a:ext>
                </a:extLst>
              </a:tr>
              <a:tr h="659642">
                <a:tc>
                  <a:txBody>
                    <a:bodyPr/>
                    <a:lstStyle/>
                    <a:p>
                      <a:pPr algn="ctr"/>
                      <a:r>
                        <a:rPr lang="en-AU" sz="1400" b="1" dirty="0"/>
                        <a:t>MI</a:t>
                      </a:r>
                    </a:p>
                  </a:txBody>
                  <a:tcPr marL="60657" marR="60657" marT="30328" marB="30328" anchor="ctr"/>
                </a:tc>
                <a:tc>
                  <a:txBody>
                    <a:bodyPr/>
                    <a:lstStyle/>
                    <a:p>
                      <a:pPr algn="ctr"/>
                      <a:r>
                        <a:rPr lang="en-US" altLang="zh-CN" sz="1400"/>
                        <a:t>877</a:t>
                      </a:r>
                    </a:p>
                  </a:txBody>
                  <a:tcPr marL="60657" marR="60657" marT="30328" marB="30328" anchor="ctr"/>
                </a:tc>
                <a:tc>
                  <a:txBody>
                    <a:bodyPr/>
                    <a:lstStyle/>
                    <a:p>
                      <a:pPr algn="ctr"/>
                      <a:r>
                        <a:rPr lang="en-US" altLang="zh-CN" sz="1400"/>
                        <a:t>295</a:t>
                      </a:r>
                    </a:p>
                  </a:txBody>
                  <a:tcPr marL="60657" marR="60657" marT="30328" marB="30328" anchor="ctr"/>
                </a:tc>
                <a:tc>
                  <a:txBody>
                    <a:bodyPr/>
                    <a:lstStyle/>
                    <a:p>
                      <a:pPr algn="ctr"/>
                      <a:r>
                        <a:rPr lang="en-US" altLang="zh-CN" sz="1400"/>
                        <a:t>0</a:t>
                      </a:r>
                    </a:p>
                  </a:txBody>
                  <a:tcPr marL="60657" marR="60657" marT="30328" marB="30328" anchor="ctr"/>
                </a:tc>
                <a:tc>
                  <a:txBody>
                    <a:bodyPr/>
                    <a:lstStyle/>
                    <a:p>
                      <a:pPr algn="ctr"/>
                      <a:r>
                        <a:rPr lang="en-US" altLang="zh-CN" sz="1400" dirty="0"/>
                        <a:t>754</a:t>
                      </a:r>
                    </a:p>
                  </a:txBody>
                  <a:tcPr marL="60657" marR="60657" marT="30328" marB="30328" anchor="ctr"/>
                </a:tc>
                <a:tc>
                  <a:txBody>
                    <a:bodyPr/>
                    <a:lstStyle/>
                    <a:p>
                      <a:pPr algn="ctr"/>
                      <a:r>
                        <a:rPr lang="en-US" altLang="zh-CN" sz="1400"/>
                        <a:t>564</a:t>
                      </a:r>
                    </a:p>
                  </a:txBody>
                  <a:tcPr marL="60657" marR="60657" marT="30328" marB="30328" anchor="ctr"/>
                </a:tc>
                <a:tc>
                  <a:txBody>
                    <a:bodyPr/>
                    <a:lstStyle/>
                    <a:p>
                      <a:pPr algn="ctr"/>
                      <a:r>
                        <a:rPr lang="en-US" altLang="zh-CN" sz="1400"/>
                        <a:t>138</a:t>
                      </a:r>
                    </a:p>
                  </a:txBody>
                  <a:tcPr marL="60657" marR="60657" marT="30328" marB="30328" anchor="ctr"/>
                </a:tc>
                <a:extLst>
                  <a:ext uri="{0D108BD9-81ED-4DB2-BD59-A6C34878D82A}">
                    <a16:rowId xmlns:a16="http://schemas.microsoft.com/office/drawing/2014/main" val="10003"/>
                  </a:ext>
                </a:extLst>
              </a:tr>
              <a:tr h="659642">
                <a:tc>
                  <a:txBody>
                    <a:bodyPr/>
                    <a:lstStyle/>
                    <a:p>
                      <a:pPr algn="ctr"/>
                      <a:r>
                        <a:rPr lang="en-AU" sz="1400" b="1" dirty="0"/>
                        <a:t>NA</a:t>
                      </a:r>
                    </a:p>
                  </a:txBody>
                  <a:tcPr marL="60657" marR="60657" marT="30328" marB="30328" anchor="ctr"/>
                </a:tc>
                <a:tc>
                  <a:txBody>
                    <a:bodyPr/>
                    <a:lstStyle/>
                    <a:p>
                      <a:pPr algn="ctr"/>
                      <a:r>
                        <a:rPr lang="en-US" altLang="zh-CN" sz="1400"/>
                        <a:t>255</a:t>
                      </a:r>
                    </a:p>
                  </a:txBody>
                  <a:tcPr marL="60657" marR="60657" marT="30328" marB="30328" anchor="ctr"/>
                </a:tc>
                <a:tc>
                  <a:txBody>
                    <a:bodyPr/>
                    <a:lstStyle/>
                    <a:p>
                      <a:pPr algn="ctr"/>
                      <a:r>
                        <a:rPr lang="en-US" altLang="zh-CN" sz="1400"/>
                        <a:t>468</a:t>
                      </a:r>
                    </a:p>
                  </a:txBody>
                  <a:tcPr marL="60657" marR="60657" marT="30328" marB="30328" anchor="ctr"/>
                </a:tc>
                <a:tc>
                  <a:txBody>
                    <a:bodyPr/>
                    <a:lstStyle/>
                    <a:p>
                      <a:pPr algn="ctr"/>
                      <a:r>
                        <a:rPr lang="en-US" altLang="zh-CN" sz="1400"/>
                        <a:t>754</a:t>
                      </a:r>
                    </a:p>
                  </a:txBody>
                  <a:tcPr marL="60657" marR="60657" marT="30328" marB="30328" anchor="ctr"/>
                </a:tc>
                <a:tc>
                  <a:txBody>
                    <a:bodyPr/>
                    <a:lstStyle/>
                    <a:p>
                      <a:pPr algn="ctr"/>
                      <a:r>
                        <a:rPr lang="en-US" altLang="zh-CN" sz="1400" dirty="0"/>
                        <a:t>0</a:t>
                      </a:r>
                    </a:p>
                  </a:txBody>
                  <a:tcPr marL="60657" marR="60657" marT="30328" marB="30328" anchor="ctr"/>
                </a:tc>
                <a:tc>
                  <a:txBody>
                    <a:bodyPr/>
                    <a:lstStyle/>
                    <a:p>
                      <a:pPr algn="ctr"/>
                      <a:r>
                        <a:rPr lang="en-US" altLang="zh-CN" sz="1400" dirty="0"/>
                        <a:t>219</a:t>
                      </a:r>
                    </a:p>
                  </a:txBody>
                  <a:tcPr marL="60657" marR="60657" marT="30328" marB="30328" anchor="ctr"/>
                </a:tc>
                <a:tc>
                  <a:txBody>
                    <a:bodyPr/>
                    <a:lstStyle/>
                    <a:p>
                      <a:pPr algn="ctr"/>
                      <a:r>
                        <a:rPr lang="en-US" altLang="zh-CN" sz="1400"/>
                        <a:t>869</a:t>
                      </a:r>
                    </a:p>
                  </a:txBody>
                  <a:tcPr marL="60657" marR="60657" marT="30328" marB="30328" anchor="ctr"/>
                </a:tc>
                <a:extLst>
                  <a:ext uri="{0D108BD9-81ED-4DB2-BD59-A6C34878D82A}">
                    <a16:rowId xmlns:a16="http://schemas.microsoft.com/office/drawing/2014/main" val="10004"/>
                  </a:ext>
                </a:extLst>
              </a:tr>
              <a:tr h="659642">
                <a:tc>
                  <a:txBody>
                    <a:bodyPr/>
                    <a:lstStyle/>
                    <a:p>
                      <a:pPr algn="ctr"/>
                      <a:r>
                        <a:rPr lang="en-AU" sz="1400" b="1" dirty="0"/>
                        <a:t>RM</a:t>
                      </a:r>
                    </a:p>
                  </a:txBody>
                  <a:tcPr marL="60657" marR="60657" marT="30328" marB="30328" anchor="ctr"/>
                </a:tc>
                <a:tc>
                  <a:txBody>
                    <a:bodyPr/>
                    <a:lstStyle/>
                    <a:p>
                      <a:pPr algn="ctr"/>
                      <a:r>
                        <a:rPr lang="en-US" altLang="zh-CN" sz="1400"/>
                        <a:t>412</a:t>
                      </a:r>
                    </a:p>
                  </a:txBody>
                  <a:tcPr marL="60657" marR="60657" marT="30328" marB="30328" anchor="ctr"/>
                </a:tc>
                <a:tc>
                  <a:txBody>
                    <a:bodyPr/>
                    <a:lstStyle/>
                    <a:p>
                      <a:pPr algn="ctr"/>
                      <a:r>
                        <a:rPr lang="en-US" altLang="zh-CN" sz="1400"/>
                        <a:t>268</a:t>
                      </a:r>
                    </a:p>
                  </a:txBody>
                  <a:tcPr marL="60657" marR="60657" marT="30328" marB="30328" anchor="ctr"/>
                </a:tc>
                <a:tc>
                  <a:txBody>
                    <a:bodyPr/>
                    <a:lstStyle/>
                    <a:p>
                      <a:pPr algn="ctr"/>
                      <a:r>
                        <a:rPr lang="en-US" altLang="zh-CN" sz="1400"/>
                        <a:t>564</a:t>
                      </a:r>
                    </a:p>
                  </a:txBody>
                  <a:tcPr marL="60657" marR="60657" marT="30328" marB="30328" anchor="ctr"/>
                </a:tc>
                <a:tc>
                  <a:txBody>
                    <a:bodyPr/>
                    <a:lstStyle/>
                    <a:p>
                      <a:pPr algn="ctr"/>
                      <a:r>
                        <a:rPr lang="en-US" altLang="zh-CN" sz="1400"/>
                        <a:t>219</a:t>
                      </a:r>
                    </a:p>
                  </a:txBody>
                  <a:tcPr marL="60657" marR="60657" marT="30328" marB="30328" anchor="ctr"/>
                </a:tc>
                <a:tc>
                  <a:txBody>
                    <a:bodyPr/>
                    <a:lstStyle/>
                    <a:p>
                      <a:pPr algn="ctr"/>
                      <a:r>
                        <a:rPr lang="en-US" altLang="zh-CN" sz="1400" dirty="0"/>
                        <a:t>0</a:t>
                      </a:r>
                    </a:p>
                  </a:txBody>
                  <a:tcPr marL="60657" marR="60657" marT="30328" marB="30328" anchor="ctr"/>
                </a:tc>
                <a:tc>
                  <a:txBody>
                    <a:bodyPr/>
                    <a:lstStyle/>
                    <a:p>
                      <a:pPr algn="ctr"/>
                      <a:r>
                        <a:rPr lang="en-US" altLang="zh-CN" sz="1400" dirty="0"/>
                        <a:t>669</a:t>
                      </a:r>
                    </a:p>
                  </a:txBody>
                  <a:tcPr marL="60657" marR="60657" marT="30328" marB="30328" anchor="ctr"/>
                </a:tc>
                <a:extLst>
                  <a:ext uri="{0D108BD9-81ED-4DB2-BD59-A6C34878D82A}">
                    <a16:rowId xmlns:a16="http://schemas.microsoft.com/office/drawing/2014/main" val="10005"/>
                  </a:ext>
                </a:extLst>
              </a:tr>
              <a:tr h="659642">
                <a:tc>
                  <a:txBody>
                    <a:bodyPr/>
                    <a:lstStyle/>
                    <a:p>
                      <a:pPr algn="ctr"/>
                      <a:r>
                        <a:rPr lang="en-AU" sz="1400" b="1" dirty="0"/>
                        <a:t>TO</a:t>
                      </a:r>
                    </a:p>
                  </a:txBody>
                  <a:tcPr marL="60657" marR="60657" marT="30328" marB="30328" anchor="ctr"/>
                </a:tc>
                <a:tc>
                  <a:txBody>
                    <a:bodyPr/>
                    <a:lstStyle/>
                    <a:p>
                      <a:pPr algn="ctr"/>
                      <a:r>
                        <a:rPr lang="en-US" altLang="zh-CN" sz="1400"/>
                        <a:t>996</a:t>
                      </a:r>
                    </a:p>
                  </a:txBody>
                  <a:tcPr marL="60657" marR="60657" marT="30328" marB="30328" anchor="ctr"/>
                </a:tc>
                <a:tc>
                  <a:txBody>
                    <a:bodyPr/>
                    <a:lstStyle/>
                    <a:p>
                      <a:pPr algn="ctr"/>
                      <a:r>
                        <a:rPr lang="en-US" altLang="zh-CN" sz="1400"/>
                        <a:t>400</a:t>
                      </a:r>
                    </a:p>
                  </a:txBody>
                  <a:tcPr marL="60657" marR="60657" marT="30328" marB="30328" anchor="ctr"/>
                </a:tc>
                <a:tc>
                  <a:txBody>
                    <a:bodyPr/>
                    <a:lstStyle/>
                    <a:p>
                      <a:pPr algn="ctr"/>
                      <a:r>
                        <a:rPr lang="en-US" altLang="zh-CN" sz="1400" dirty="0">
                          <a:solidFill>
                            <a:srgbClr val="FF0000"/>
                          </a:solidFill>
                        </a:rPr>
                        <a:t>138</a:t>
                      </a:r>
                    </a:p>
                  </a:txBody>
                  <a:tcPr marL="60657" marR="60657" marT="30328" marB="30328" anchor="ctr"/>
                </a:tc>
                <a:tc>
                  <a:txBody>
                    <a:bodyPr/>
                    <a:lstStyle/>
                    <a:p>
                      <a:pPr algn="ctr"/>
                      <a:r>
                        <a:rPr lang="en-US" altLang="zh-CN" sz="1400"/>
                        <a:t>869</a:t>
                      </a:r>
                    </a:p>
                  </a:txBody>
                  <a:tcPr marL="60657" marR="60657" marT="30328" marB="30328" anchor="ctr"/>
                </a:tc>
                <a:tc>
                  <a:txBody>
                    <a:bodyPr/>
                    <a:lstStyle/>
                    <a:p>
                      <a:pPr algn="ctr"/>
                      <a:r>
                        <a:rPr lang="en-US" altLang="zh-CN" sz="1400"/>
                        <a:t>669</a:t>
                      </a:r>
                    </a:p>
                  </a:txBody>
                  <a:tcPr marL="60657" marR="60657" marT="30328" marB="30328" anchor="ctr"/>
                </a:tc>
                <a:tc>
                  <a:txBody>
                    <a:bodyPr/>
                    <a:lstStyle/>
                    <a:p>
                      <a:pPr algn="ctr"/>
                      <a:r>
                        <a:rPr lang="en-US" altLang="zh-CN" sz="1400" dirty="0"/>
                        <a:t>0</a:t>
                      </a:r>
                    </a:p>
                  </a:txBody>
                  <a:tcPr marL="60657" marR="60657" marT="30328" marB="30328" anchor="ctr"/>
                </a:tc>
                <a:extLst>
                  <a:ext uri="{0D108BD9-81ED-4DB2-BD59-A6C34878D82A}">
                    <a16:rowId xmlns:a16="http://schemas.microsoft.com/office/drawing/2014/main" val="10006"/>
                  </a:ext>
                </a:extLst>
              </a:tr>
            </a:tbl>
          </a:graphicData>
        </a:graphic>
      </p:graphicFrame>
      <p:pic>
        <p:nvPicPr>
          <p:cNvPr id="5" name="Picture 2" descr="http://home.dei.polimi.it/matteucc/Clustering/tutorial_html/images/italia02.gif"/>
          <p:cNvPicPr>
            <a:picLocks noChangeAspect="1" noChangeArrowheads="1"/>
          </p:cNvPicPr>
          <p:nvPr/>
        </p:nvPicPr>
        <p:blipFill>
          <a:blip r:embed="rId2"/>
          <a:srcRect/>
          <a:stretch>
            <a:fillRect/>
          </a:stretch>
        </p:blipFill>
        <p:spPr bwMode="auto">
          <a:xfrm>
            <a:off x="5715000" y="2209800"/>
            <a:ext cx="2447239" cy="2819400"/>
          </a:xfrm>
          <a:prstGeom prst="rect">
            <a:avLst/>
          </a:prstGeom>
          <a:noFill/>
        </p:spPr>
      </p:pic>
    </p:spTree>
    <p:extLst>
      <p:ext uri="{BB962C8B-B14F-4D97-AF65-F5344CB8AC3E}">
        <p14:creationId xmlns:p14="http://schemas.microsoft.com/office/powerpoint/2010/main" val="187541972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smtClean="0"/>
              <a:t>决策树</a:t>
            </a:r>
            <a:endParaRPr lang="zh-CN" altLang="en-US" dirty="0"/>
          </a:p>
        </p:txBody>
      </p:sp>
      <p:pic>
        <p:nvPicPr>
          <p:cNvPr id="5" name="图片 4"/>
          <p:cNvPicPr>
            <a:picLocks noChangeAspect="1"/>
          </p:cNvPicPr>
          <p:nvPr/>
        </p:nvPicPr>
        <p:blipFill>
          <a:blip r:embed="rId2"/>
          <a:stretch>
            <a:fillRect/>
          </a:stretch>
        </p:blipFill>
        <p:spPr>
          <a:xfrm>
            <a:off x="1673942" y="881275"/>
            <a:ext cx="8134668" cy="5553903"/>
          </a:xfrm>
          <a:prstGeom prst="rect">
            <a:avLst/>
          </a:prstGeom>
        </p:spPr>
      </p:pic>
    </p:spTree>
    <p:extLst>
      <p:ext uri="{BB962C8B-B14F-4D97-AF65-F5344CB8AC3E}">
        <p14:creationId xmlns:p14="http://schemas.microsoft.com/office/powerpoint/2010/main" val="368177673"/>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en-US" altLang="zh-CN" dirty="0" smtClean="0"/>
              <a:t>cluster</a:t>
            </a:r>
            <a:r>
              <a:rPr lang="zh-CN" altLang="en-US" dirty="0" smtClean="0"/>
              <a:t>距离：最小距离</a:t>
            </a:r>
            <a:endParaRPr lang="zh-CN" altLang="en-US" dirty="0"/>
          </a:p>
        </p:txBody>
      </p:sp>
      <p:sp>
        <p:nvSpPr>
          <p:cNvPr id="3" name="标题 2"/>
          <p:cNvSpPr>
            <a:spLocks noGrp="1"/>
          </p:cNvSpPr>
          <p:nvPr>
            <p:ph type="title"/>
          </p:nvPr>
        </p:nvSpPr>
        <p:spPr/>
        <p:txBody>
          <a:bodyPr/>
          <a:lstStyle/>
          <a:p>
            <a:r>
              <a:rPr lang="zh-CN" altLang="en-US" dirty="0" smtClean="0"/>
              <a:t>层次聚类</a:t>
            </a:r>
            <a:endParaRPr lang="zh-CN" altLang="en-US" dirty="0"/>
          </a:p>
        </p:txBody>
      </p:sp>
      <p:graphicFrame>
        <p:nvGraphicFramePr>
          <p:cNvPr id="4" name="表格 3"/>
          <p:cNvGraphicFramePr>
            <a:graphicFrameLocks noGrp="1"/>
          </p:cNvGraphicFramePr>
          <p:nvPr>
            <p:extLst>
              <p:ext uri="{D42A27DB-BD31-4B8C-83A1-F6EECF244321}">
                <p14:modId xmlns:p14="http://schemas.microsoft.com/office/powerpoint/2010/main" val="222858006"/>
              </p:ext>
            </p:extLst>
          </p:nvPr>
        </p:nvGraphicFramePr>
        <p:xfrm>
          <a:off x="1267593" y="1469828"/>
          <a:ext cx="4191001" cy="3720922"/>
        </p:xfrm>
        <a:graphic>
          <a:graphicData uri="http://schemas.openxmlformats.org/drawingml/2006/table">
            <a:tbl>
              <a:tblPr>
                <a:tableStyleId>{D27102A9-8310-4765-A935-A1911B00CA55}</a:tableStyleId>
              </a:tblPr>
              <a:tblGrid>
                <a:gridCol w="838200">
                  <a:extLst>
                    <a:ext uri="{9D8B030D-6E8A-4147-A177-3AD203B41FA5}">
                      <a16:colId xmlns:a16="http://schemas.microsoft.com/office/drawing/2014/main" val="20000"/>
                    </a:ext>
                  </a:extLst>
                </a:gridCol>
                <a:gridCol w="610541">
                  <a:extLst>
                    <a:ext uri="{9D8B030D-6E8A-4147-A177-3AD203B41FA5}">
                      <a16:colId xmlns:a16="http://schemas.microsoft.com/office/drawing/2014/main" val="20001"/>
                    </a:ext>
                  </a:extLst>
                </a:gridCol>
                <a:gridCol w="685565">
                  <a:extLst>
                    <a:ext uri="{9D8B030D-6E8A-4147-A177-3AD203B41FA5}">
                      <a16:colId xmlns:a16="http://schemas.microsoft.com/office/drawing/2014/main" val="20002"/>
                    </a:ext>
                  </a:extLst>
                </a:gridCol>
                <a:gridCol w="837494">
                  <a:extLst>
                    <a:ext uri="{9D8B030D-6E8A-4147-A177-3AD203B41FA5}">
                      <a16:colId xmlns:a16="http://schemas.microsoft.com/office/drawing/2014/main" val="20003"/>
                    </a:ext>
                  </a:extLst>
                </a:gridCol>
                <a:gridCol w="533636">
                  <a:extLst>
                    <a:ext uri="{9D8B030D-6E8A-4147-A177-3AD203B41FA5}">
                      <a16:colId xmlns:a16="http://schemas.microsoft.com/office/drawing/2014/main" val="20004"/>
                    </a:ext>
                  </a:extLst>
                </a:gridCol>
                <a:gridCol w="685565">
                  <a:extLst>
                    <a:ext uri="{9D8B030D-6E8A-4147-A177-3AD203B41FA5}">
                      <a16:colId xmlns:a16="http://schemas.microsoft.com/office/drawing/2014/main" val="20005"/>
                    </a:ext>
                  </a:extLst>
                </a:gridCol>
              </a:tblGrid>
              <a:tr h="762000">
                <a:tc>
                  <a:txBody>
                    <a:bodyPr/>
                    <a:lstStyle/>
                    <a:p>
                      <a:pPr algn="ctr"/>
                      <a:r>
                        <a:rPr lang="zh-CN" altLang="en-US" sz="1400" dirty="0"/>
                        <a:t> </a:t>
                      </a:r>
                    </a:p>
                  </a:txBody>
                  <a:tcPr marL="56444" marR="56444" marT="28222" marB="28222" anchor="ctr"/>
                </a:tc>
                <a:tc>
                  <a:txBody>
                    <a:bodyPr/>
                    <a:lstStyle/>
                    <a:p>
                      <a:pPr algn="ctr"/>
                      <a:r>
                        <a:rPr lang="en-AU" sz="1400" b="1" dirty="0"/>
                        <a:t>BA</a:t>
                      </a:r>
                    </a:p>
                  </a:txBody>
                  <a:tcPr marL="56444" marR="56444" marT="28222" marB="28222" anchor="ctr"/>
                </a:tc>
                <a:tc>
                  <a:txBody>
                    <a:bodyPr/>
                    <a:lstStyle/>
                    <a:p>
                      <a:pPr algn="ctr"/>
                      <a:r>
                        <a:rPr lang="en-AU" sz="1400" b="1" dirty="0"/>
                        <a:t>FI</a:t>
                      </a:r>
                    </a:p>
                  </a:txBody>
                  <a:tcPr marL="56444" marR="56444" marT="28222" marB="28222" anchor="ctr"/>
                </a:tc>
                <a:tc>
                  <a:txBody>
                    <a:bodyPr/>
                    <a:lstStyle/>
                    <a:p>
                      <a:pPr algn="ctr"/>
                      <a:r>
                        <a:rPr lang="en-AU" sz="1400" b="1" dirty="0"/>
                        <a:t>MI/TO</a:t>
                      </a:r>
                    </a:p>
                  </a:txBody>
                  <a:tcPr marL="56444" marR="56444" marT="28222" marB="28222" anchor="ctr"/>
                </a:tc>
                <a:tc>
                  <a:txBody>
                    <a:bodyPr/>
                    <a:lstStyle/>
                    <a:p>
                      <a:pPr algn="ctr"/>
                      <a:r>
                        <a:rPr lang="en-AU" sz="1400" b="1" dirty="0"/>
                        <a:t>NA</a:t>
                      </a:r>
                    </a:p>
                  </a:txBody>
                  <a:tcPr marL="56444" marR="56444" marT="28222" marB="28222" anchor="ctr"/>
                </a:tc>
                <a:tc>
                  <a:txBody>
                    <a:bodyPr/>
                    <a:lstStyle/>
                    <a:p>
                      <a:pPr algn="ctr"/>
                      <a:r>
                        <a:rPr lang="en-AU" sz="1400" b="1" dirty="0"/>
                        <a:t>RM</a:t>
                      </a:r>
                    </a:p>
                  </a:txBody>
                  <a:tcPr marL="56444" marR="56444" marT="28222" marB="28222" anchor="ctr"/>
                </a:tc>
                <a:extLst>
                  <a:ext uri="{0D108BD9-81ED-4DB2-BD59-A6C34878D82A}">
                    <a16:rowId xmlns:a16="http://schemas.microsoft.com/office/drawing/2014/main" val="10000"/>
                  </a:ext>
                </a:extLst>
              </a:tr>
              <a:tr h="609600">
                <a:tc>
                  <a:txBody>
                    <a:bodyPr/>
                    <a:lstStyle/>
                    <a:p>
                      <a:pPr algn="ctr"/>
                      <a:r>
                        <a:rPr lang="en-AU" sz="1400" b="1" dirty="0"/>
                        <a:t>BA</a:t>
                      </a:r>
                    </a:p>
                  </a:txBody>
                  <a:tcPr marL="56444" marR="56444" marT="28222" marB="28222" anchor="ctr"/>
                </a:tc>
                <a:tc>
                  <a:txBody>
                    <a:bodyPr/>
                    <a:lstStyle/>
                    <a:p>
                      <a:pPr algn="ctr"/>
                      <a:r>
                        <a:rPr lang="en-US" altLang="zh-CN" sz="1400"/>
                        <a:t>0</a:t>
                      </a:r>
                    </a:p>
                  </a:txBody>
                  <a:tcPr marL="56444" marR="56444" marT="28222" marB="28222" anchor="ctr"/>
                </a:tc>
                <a:tc>
                  <a:txBody>
                    <a:bodyPr/>
                    <a:lstStyle/>
                    <a:p>
                      <a:pPr algn="ctr"/>
                      <a:r>
                        <a:rPr lang="en-US" altLang="zh-CN" sz="1400"/>
                        <a:t>662</a:t>
                      </a:r>
                    </a:p>
                  </a:txBody>
                  <a:tcPr marL="56444" marR="56444" marT="28222" marB="28222" anchor="ctr"/>
                </a:tc>
                <a:tc>
                  <a:txBody>
                    <a:bodyPr/>
                    <a:lstStyle/>
                    <a:p>
                      <a:pPr algn="ctr"/>
                      <a:r>
                        <a:rPr lang="en-US" altLang="zh-CN" sz="1400"/>
                        <a:t>877</a:t>
                      </a:r>
                    </a:p>
                  </a:txBody>
                  <a:tcPr marL="56444" marR="56444" marT="28222" marB="28222" anchor="ctr"/>
                </a:tc>
                <a:tc>
                  <a:txBody>
                    <a:bodyPr/>
                    <a:lstStyle/>
                    <a:p>
                      <a:pPr algn="ctr"/>
                      <a:r>
                        <a:rPr lang="en-US" altLang="zh-CN" sz="1400"/>
                        <a:t>255</a:t>
                      </a:r>
                    </a:p>
                  </a:txBody>
                  <a:tcPr marL="56444" marR="56444" marT="28222" marB="28222" anchor="ctr"/>
                </a:tc>
                <a:tc>
                  <a:txBody>
                    <a:bodyPr/>
                    <a:lstStyle/>
                    <a:p>
                      <a:pPr algn="ctr"/>
                      <a:r>
                        <a:rPr lang="en-US" altLang="zh-CN" sz="1400"/>
                        <a:t>412</a:t>
                      </a:r>
                    </a:p>
                  </a:txBody>
                  <a:tcPr marL="56444" marR="56444" marT="28222" marB="28222" anchor="ctr"/>
                </a:tc>
                <a:extLst>
                  <a:ext uri="{0D108BD9-81ED-4DB2-BD59-A6C34878D82A}">
                    <a16:rowId xmlns:a16="http://schemas.microsoft.com/office/drawing/2014/main" val="10001"/>
                  </a:ext>
                </a:extLst>
              </a:tr>
              <a:tr h="582277">
                <a:tc>
                  <a:txBody>
                    <a:bodyPr/>
                    <a:lstStyle/>
                    <a:p>
                      <a:pPr algn="ctr"/>
                      <a:r>
                        <a:rPr lang="en-AU" sz="1400" b="1" dirty="0"/>
                        <a:t>FI</a:t>
                      </a:r>
                    </a:p>
                  </a:txBody>
                  <a:tcPr marL="56444" marR="56444" marT="28222" marB="28222" anchor="ctr"/>
                </a:tc>
                <a:tc>
                  <a:txBody>
                    <a:bodyPr/>
                    <a:lstStyle/>
                    <a:p>
                      <a:pPr algn="ctr"/>
                      <a:r>
                        <a:rPr lang="en-US" altLang="zh-CN" sz="1400" dirty="0"/>
                        <a:t>662</a:t>
                      </a:r>
                    </a:p>
                  </a:txBody>
                  <a:tcPr marL="56444" marR="56444" marT="28222" marB="28222" anchor="ctr"/>
                </a:tc>
                <a:tc>
                  <a:txBody>
                    <a:bodyPr/>
                    <a:lstStyle/>
                    <a:p>
                      <a:pPr algn="ctr"/>
                      <a:r>
                        <a:rPr lang="en-US" altLang="zh-CN" sz="1400"/>
                        <a:t>0</a:t>
                      </a:r>
                    </a:p>
                  </a:txBody>
                  <a:tcPr marL="56444" marR="56444" marT="28222" marB="28222" anchor="ctr"/>
                </a:tc>
                <a:tc>
                  <a:txBody>
                    <a:bodyPr/>
                    <a:lstStyle/>
                    <a:p>
                      <a:pPr algn="ctr"/>
                      <a:r>
                        <a:rPr lang="en-US" altLang="zh-CN" sz="1400"/>
                        <a:t>295</a:t>
                      </a:r>
                    </a:p>
                  </a:txBody>
                  <a:tcPr marL="56444" marR="56444" marT="28222" marB="28222" anchor="ctr"/>
                </a:tc>
                <a:tc>
                  <a:txBody>
                    <a:bodyPr/>
                    <a:lstStyle/>
                    <a:p>
                      <a:pPr algn="ctr"/>
                      <a:r>
                        <a:rPr lang="en-US" altLang="zh-CN" sz="1400"/>
                        <a:t>468</a:t>
                      </a:r>
                    </a:p>
                  </a:txBody>
                  <a:tcPr marL="56444" marR="56444" marT="28222" marB="28222" anchor="ctr"/>
                </a:tc>
                <a:tc>
                  <a:txBody>
                    <a:bodyPr/>
                    <a:lstStyle/>
                    <a:p>
                      <a:pPr algn="ctr"/>
                      <a:r>
                        <a:rPr lang="en-US" altLang="zh-CN" sz="1400"/>
                        <a:t>268</a:t>
                      </a:r>
                    </a:p>
                  </a:txBody>
                  <a:tcPr marL="56444" marR="56444" marT="28222" marB="28222" anchor="ctr"/>
                </a:tc>
                <a:extLst>
                  <a:ext uri="{0D108BD9-81ED-4DB2-BD59-A6C34878D82A}">
                    <a16:rowId xmlns:a16="http://schemas.microsoft.com/office/drawing/2014/main" val="10002"/>
                  </a:ext>
                </a:extLst>
              </a:tr>
              <a:tr h="713123">
                <a:tc>
                  <a:txBody>
                    <a:bodyPr/>
                    <a:lstStyle/>
                    <a:p>
                      <a:pPr algn="ctr"/>
                      <a:r>
                        <a:rPr lang="en-AU" sz="1400" b="1" dirty="0"/>
                        <a:t>MI/TO</a:t>
                      </a:r>
                    </a:p>
                  </a:txBody>
                  <a:tcPr marL="56444" marR="56444" marT="28222" marB="28222" anchor="ctr"/>
                </a:tc>
                <a:tc>
                  <a:txBody>
                    <a:bodyPr/>
                    <a:lstStyle/>
                    <a:p>
                      <a:pPr algn="ctr"/>
                      <a:r>
                        <a:rPr lang="en-US" altLang="zh-CN" sz="1400"/>
                        <a:t>877</a:t>
                      </a:r>
                    </a:p>
                  </a:txBody>
                  <a:tcPr marL="56444" marR="56444" marT="28222" marB="28222" anchor="ctr"/>
                </a:tc>
                <a:tc>
                  <a:txBody>
                    <a:bodyPr/>
                    <a:lstStyle/>
                    <a:p>
                      <a:pPr algn="ctr"/>
                      <a:r>
                        <a:rPr lang="en-US" altLang="zh-CN" sz="1400"/>
                        <a:t>295</a:t>
                      </a:r>
                    </a:p>
                  </a:txBody>
                  <a:tcPr marL="56444" marR="56444" marT="28222" marB="28222" anchor="ctr"/>
                </a:tc>
                <a:tc>
                  <a:txBody>
                    <a:bodyPr/>
                    <a:lstStyle/>
                    <a:p>
                      <a:pPr algn="ctr"/>
                      <a:r>
                        <a:rPr lang="en-US" altLang="zh-CN" sz="1400" dirty="0"/>
                        <a:t>0</a:t>
                      </a:r>
                    </a:p>
                  </a:txBody>
                  <a:tcPr marL="56444" marR="56444" marT="28222" marB="28222" anchor="ctr"/>
                </a:tc>
                <a:tc>
                  <a:txBody>
                    <a:bodyPr/>
                    <a:lstStyle/>
                    <a:p>
                      <a:pPr algn="ctr"/>
                      <a:r>
                        <a:rPr lang="en-US" altLang="zh-CN" sz="1400"/>
                        <a:t>754</a:t>
                      </a:r>
                    </a:p>
                  </a:txBody>
                  <a:tcPr marL="56444" marR="56444" marT="28222" marB="28222" anchor="ctr"/>
                </a:tc>
                <a:tc>
                  <a:txBody>
                    <a:bodyPr/>
                    <a:lstStyle/>
                    <a:p>
                      <a:pPr algn="ctr"/>
                      <a:r>
                        <a:rPr lang="en-US" altLang="zh-CN" sz="1400" dirty="0"/>
                        <a:t>564</a:t>
                      </a:r>
                    </a:p>
                  </a:txBody>
                  <a:tcPr marL="56444" marR="56444" marT="28222" marB="28222" anchor="ctr"/>
                </a:tc>
                <a:extLst>
                  <a:ext uri="{0D108BD9-81ED-4DB2-BD59-A6C34878D82A}">
                    <a16:rowId xmlns:a16="http://schemas.microsoft.com/office/drawing/2014/main" val="10003"/>
                  </a:ext>
                </a:extLst>
              </a:tr>
              <a:tr h="471645">
                <a:tc>
                  <a:txBody>
                    <a:bodyPr/>
                    <a:lstStyle/>
                    <a:p>
                      <a:pPr algn="ctr"/>
                      <a:r>
                        <a:rPr lang="en-AU" sz="1400" b="1" dirty="0"/>
                        <a:t>NA</a:t>
                      </a:r>
                    </a:p>
                  </a:txBody>
                  <a:tcPr marL="56444" marR="56444" marT="28222" marB="28222" anchor="ctr"/>
                </a:tc>
                <a:tc>
                  <a:txBody>
                    <a:bodyPr/>
                    <a:lstStyle/>
                    <a:p>
                      <a:pPr algn="ctr"/>
                      <a:r>
                        <a:rPr lang="en-US" altLang="zh-CN" sz="1400" dirty="0"/>
                        <a:t>255</a:t>
                      </a:r>
                    </a:p>
                  </a:txBody>
                  <a:tcPr marL="56444" marR="56444" marT="28222" marB="28222" anchor="ctr"/>
                </a:tc>
                <a:tc>
                  <a:txBody>
                    <a:bodyPr/>
                    <a:lstStyle/>
                    <a:p>
                      <a:pPr algn="ctr"/>
                      <a:r>
                        <a:rPr lang="en-US" altLang="zh-CN" sz="1400"/>
                        <a:t>468</a:t>
                      </a:r>
                    </a:p>
                  </a:txBody>
                  <a:tcPr marL="56444" marR="56444" marT="28222" marB="28222" anchor="ctr"/>
                </a:tc>
                <a:tc>
                  <a:txBody>
                    <a:bodyPr/>
                    <a:lstStyle/>
                    <a:p>
                      <a:pPr algn="ctr"/>
                      <a:r>
                        <a:rPr lang="en-US" altLang="zh-CN" sz="1400"/>
                        <a:t>754</a:t>
                      </a:r>
                    </a:p>
                  </a:txBody>
                  <a:tcPr marL="56444" marR="56444" marT="28222" marB="28222" anchor="ctr"/>
                </a:tc>
                <a:tc>
                  <a:txBody>
                    <a:bodyPr/>
                    <a:lstStyle/>
                    <a:p>
                      <a:pPr algn="ctr"/>
                      <a:r>
                        <a:rPr lang="en-US" altLang="zh-CN" sz="1400"/>
                        <a:t>0</a:t>
                      </a:r>
                    </a:p>
                  </a:txBody>
                  <a:tcPr marL="56444" marR="56444" marT="28222" marB="28222" anchor="ctr"/>
                </a:tc>
                <a:tc>
                  <a:txBody>
                    <a:bodyPr/>
                    <a:lstStyle/>
                    <a:p>
                      <a:pPr algn="ctr"/>
                      <a:r>
                        <a:rPr lang="en-US" altLang="zh-CN" sz="1400"/>
                        <a:t>219</a:t>
                      </a:r>
                    </a:p>
                  </a:txBody>
                  <a:tcPr marL="56444" marR="56444" marT="28222" marB="28222" anchor="ctr"/>
                </a:tc>
                <a:extLst>
                  <a:ext uri="{0D108BD9-81ED-4DB2-BD59-A6C34878D82A}">
                    <a16:rowId xmlns:a16="http://schemas.microsoft.com/office/drawing/2014/main" val="10004"/>
                  </a:ext>
                </a:extLst>
              </a:tr>
              <a:tr h="582277">
                <a:tc>
                  <a:txBody>
                    <a:bodyPr/>
                    <a:lstStyle/>
                    <a:p>
                      <a:pPr algn="ctr"/>
                      <a:r>
                        <a:rPr lang="en-AU" sz="1400" b="1" dirty="0"/>
                        <a:t>RM</a:t>
                      </a:r>
                    </a:p>
                  </a:txBody>
                  <a:tcPr marL="56444" marR="56444" marT="28222" marB="28222" anchor="ctr"/>
                </a:tc>
                <a:tc>
                  <a:txBody>
                    <a:bodyPr/>
                    <a:lstStyle/>
                    <a:p>
                      <a:pPr algn="ctr"/>
                      <a:r>
                        <a:rPr lang="en-US" altLang="zh-CN" sz="1400" dirty="0"/>
                        <a:t>412</a:t>
                      </a:r>
                    </a:p>
                  </a:txBody>
                  <a:tcPr marL="56444" marR="56444" marT="28222" marB="28222" anchor="ctr"/>
                </a:tc>
                <a:tc>
                  <a:txBody>
                    <a:bodyPr/>
                    <a:lstStyle/>
                    <a:p>
                      <a:pPr algn="ctr"/>
                      <a:r>
                        <a:rPr lang="en-US" altLang="zh-CN" sz="1400"/>
                        <a:t>268</a:t>
                      </a:r>
                    </a:p>
                  </a:txBody>
                  <a:tcPr marL="56444" marR="56444" marT="28222" marB="28222" anchor="ctr"/>
                </a:tc>
                <a:tc>
                  <a:txBody>
                    <a:bodyPr/>
                    <a:lstStyle/>
                    <a:p>
                      <a:pPr algn="ctr"/>
                      <a:r>
                        <a:rPr lang="en-US" altLang="zh-CN" sz="1400" dirty="0"/>
                        <a:t>564</a:t>
                      </a:r>
                    </a:p>
                  </a:txBody>
                  <a:tcPr marL="56444" marR="56444" marT="28222" marB="28222" anchor="ctr"/>
                </a:tc>
                <a:tc>
                  <a:txBody>
                    <a:bodyPr/>
                    <a:lstStyle/>
                    <a:p>
                      <a:pPr algn="ctr"/>
                      <a:r>
                        <a:rPr lang="en-US" altLang="zh-CN" sz="1400" dirty="0">
                          <a:solidFill>
                            <a:srgbClr val="FF0000"/>
                          </a:solidFill>
                        </a:rPr>
                        <a:t>219</a:t>
                      </a:r>
                    </a:p>
                  </a:txBody>
                  <a:tcPr marL="56444" marR="56444" marT="28222" marB="28222" anchor="ctr"/>
                </a:tc>
                <a:tc>
                  <a:txBody>
                    <a:bodyPr/>
                    <a:lstStyle/>
                    <a:p>
                      <a:pPr algn="ctr"/>
                      <a:r>
                        <a:rPr lang="en-US" altLang="zh-CN" sz="1400" dirty="0"/>
                        <a:t>0</a:t>
                      </a:r>
                    </a:p>
                  </a:txBody>
                  <a:tcPr marL="56444" marR="56444" marT="28222" marB="28222" anchor="ctr"/>
                </a:tc>
                <a:extLst>
                  <a:ext uri="{0D108BD9-81ED-4DB2-BD59-A6C34878D82A}">
                    <a16:rowId xmlns:a16="http://schemas.microsoft.com/office/drawing/2014/main" val="10005"/>
                  </a:ext>
                </a:extLst>
              </a:tr>
            </a:tbl>
          </a:graphicData>
        </a:graphic>
      </p:graphicFrame>
      <p:graphicFrame>
        <p:nvGraphicFramePr>
          <p:cNvPr id="5" name="表格 4"/>
          <p:cNvGraphicFramePr>
            <a:graphicFrameLocks noGrp="1"/>
          </p:cNvGraphicFramePr>
          <p:nvPr>
            <p:extLst>
              <p:ext uri="{D42A27DB-BD31-4B8C-83A1-F6EECF244321}">
                <p14:modId xmlns:p14="http://schemas.microsoft.com/office/powerpoint/2010/main" val="4162770467"/>
              </p:ext>
            </p:extLst>
          </p:nvPr>
        </p:nvGraphicFramePr>
        <p:xfrm>
          <a:off x="6325320" y="4136830"/>
          <a:ext cx="4038600" cy="2514599"/>
        </p:xfrm>
        <a:graphic>
          <a:graphicData uri="http://schemas.openxmlformats.org/drawingml/2006/table">
            <a:tbl>
              <a:tblPr>
                <a:tableStyleId>{D27102A9-8310-4765-A935-A1911B00CA55}</a:tableStyleId>
              </a:tblPr>
              <a:tblGrid>
                <a:gridCol w="914400">
                  <a:extLst>
                    <a:ext uri="{9D8B030D-6E8A-4147-A177-3AD203B41FA5}">
                      <a16:colId xmlns:a16="http://schemas.microsoft.com/office/drawing/2014/main" val="20000"/>
                    </a:ext>
                  </a:extLst>
                </a:gridCol>
                <a:gridCol w="675142">
                  <a:extLst>
                    <a:ext uri="{9D8B030D-6E8A-4147-A177-3AD203B41FA5}">
                      <a16:colId xmlns:a16="http://schemas.microsoft.com/office/drawing/2014/main" val="20001"/>
                    </a:ext>
                  </a:extLst>
                </a:gridCol>
                <a:gridCol w="794771">
                  <a:extLst>
                    <a:ext uri="{9D8B030D-6E8A-4147-A177-3AD203B41FA5}">
                      <a16:colId xmlns:a16="http://schemas.microsoft.com/office/drawing/2014/main" val="20002"/>
                    </a:ext>
                  </a:extLst>
                </a:gridCol>
                <a:gridCol w="794771">
                  <a:extLst>
                    <a:ext uri="{9D8B030D-6E8A-4147-A177-3AD203B41FA5}">
                      <a16:colId xmlns:a16="http://schemas.microsoft.com/office/drawing/2014/main" val="20003"/>
                    </a:ext>
                  </a:extLst>
                </a:gridCol>
                <a:gridCol w="859516">
                  <a:extLst>
                    <a:ext uri="{9D8B030D-6E8A-4147-A177-3AD203B41FA5}">
                      <a16:colId xmlns:a16="http://schemas.microsoft.com/office/drawing/2014/main" val="20004"/>
                    </a:ext>
                  </a:extLst>
                </a:gridCol>
              </a:tblGrid>
              <a:tr h="522153">
                <a:tc>
                  <a:txBody>
                    <a:bodyPr/>
                    <a:lstStyle/>
                    <a:p>
                      <a:pPr algn="ctr"/>
                      <a:r>
                        <a:rPr lang="zh-CN" altLang="en-US" sz="1400" dirty="0"/>
                        <a:t> </a:t>
                      </a:r>
                    </a:p>
                  </a:txBody>
                  <a:tcPr marL="59765" marR="59765" marT="29882" marB="29882" anchor="ctr"/>
                </a:tc>
                <a:tc>
                  <a:txBody>
                    <a:bodyPr/>
                    <a:lstStyle/>
                    <a:p>
                      <a:pPr algn="ctr"/>
                      <a:r>
                        <a:rPr lang="en-AU" sz="1400" b="1" dirty="0"/>
                        <a:t>BA</a:t>
                      </a:r>
                    </a:p>
                  </a:txBody>
                  <a:tcPr marL="59765" marR="59765" marT="29882" marB="29882" anchor="ctr"/>
                </a:tc>
                <a:tc>
                  <a:txBody>
                    <a:bodyPr/>
                    <a:lstStyle/>
                    <a:p>
                      <a:pPr algn="ctr"/>
                      <a:r>
                        <a:rPr lang="en-AU" sz="1400" b="1" dirty="0"/>
                        <a:t>FI</a:t>
                      </a:r>
                    </a:p>
                  </a:txBody>
                  <a:tcPr marL="59765" marR="59765" marT="29882" marB="29882" anchor="ctr"/>
                </a:tc>
                <a:tc>
                  <a:txBody>
                    <a:bodyPr/>
                    <a:lstStyle/>
                    <a:p>
                      <a:pPr algn="ctr"/>
                      <a:r>
                        <a:rPr lang="en-AU" sz="1400" b="1" dirty="0"/>
                        <a:t>MI/TO</a:t>
                      </a:r>
                    </a:p>
                  </a:txBody>
                  <a:tcPr marL="59765" marR="59765" marT="29882" marB="29882" anchor="ctr"/>
                </a:tc>
                <a:tc>
                  <a:txBody>
                    <a:bodyPr/>
                    <a:lstStyle/>
                    <a:p>
                      <a:pPr algn="ctr"/>
                      <a:r>
                        <a:rPr lang="en-AU" sz="1400" b="1" dirty="0"/>
                        <a:t>NA/RM</a:t>
                      </a:r>
                    </a:p>
                  </a:txBody>
                  <a:tcPr marL="59765" marR="59765" marT="29882" marB="29882" anchor="ctr"/>
                </a:tc>
                <a:extLst>
                  <a:ext uri="{0D108BD9-81ED-4DB2-BD59-A6C34878D82A}">
                    <a16:rowId xmlns:a16="http://schemas.microsoft.com/office/drawing/2014/main" val="10000"/>
                  </a:ext>
                </a:extLst>
              </a:tr>
              <a:tr h="435399">
                <a:tc>
                  <a:txBody>
                    <a:bodyPr/>
                    <a:lstStyle/>
                    <a:p>
                      <a:pPr algn="ctr"/>
                      <a:r>
                        <a:rPr lang="en-AU" sz="1400" b="1" dirty="0"/>
                        <a:t>BA</a:t>
                      </a:r>
                    </a:p>
                  </a:txBody>
                  <a:tcPr marL="59765" marR="59765" marT="29882" marB="29882" anchor="ctr"/>
                </a:tc>
                <a:tc>
                  <a:txBody>
                    <a:bodyPr/>
                    <a:lstStyle/>
                    <a:p>
                      <a:pPr algn="ctr"/>
                      <a:r>
                        <a:rPr lang="en-US" altLang="zh-CN" sz="1400" dirty="0"/>
                        <a:t>0</a:t>
                      </a:r>
                    </a:p>
                  </a:txBody>
                  <a:tcPr marL="59765" marR="59765" marT="29882" marB="29882" anchor="ctr"/>
                </a:tc>
                <a:tc>
                  <a:txBody>
                    <a:bodyPr/>
                    <a:lstStyle/>
                    <a:p>
                      <a:pPr algn="ctr"/>
                      <a:r>
                        <a:rPr lang="en-US" altLang="zh-CN" sz="1400" dirty="0"/>
                        <a:t>662</a:t>
                      </a:r>
                    </a:p>
                  </a:txBody>
                  <a:tcPr marL="59765" marR="59765" marT="29882" marB="29882" anchor="ctr"/>
                </a:tc>
                <a:tc>
                  <a:txBody>
                    <a:bodyPr/>
                    <a:lstStyle/>
                    <a:p>
                      <a:pPr algn="ctr"/>
                      <a:r>
                        <a:rPr lang="en-US" altLang="zh-CN" sz="1400"/>
                        <a:t>877</a:t>
                      </a:r>
                    </a:p>
                  </a:txBody>
                  <a:tcPr marL="59765" marR="59765" marT="29882" marB="29882" anchor="ctr"/>
                </a:tc>
                <a:tc>
                  <a:txBody>
                    <a:bodyPr/>
                    <a:lstStyle/>
                    <a:p>
                      <a:pPr algn="ctr"/>
                      <a:r>
                        <a:rPr lang="en-US" altLang="zh-CN" sz="1400"/>
                        <a:t>255</a:t>
                      </a:r>
                    </a:p>
                  </a:txBody>
                  <a:tcPr marL="59765" marR="59765" marT="29882" marB="29882" anchor="ctr"/>
                </a:tc>
                <a:extLst>
                  <a:ext uri="{0D108BD9-81ED-4DB2-BD59-A6C34878D82A}">
                    <a16:rowId xmlns:a16="http://schemas.microsoft.com/office/drawing/2014/main" val="10001"/>
                  </a:ext>
                </a:extLst>
              </a:tr>
              <a:tr h="515606">
                <a:tc>
                  <a:txBody>
                    <a:bodyPr/>
                    <a:lstStyle/>
                    <a:p>
                      <a:pPr algn="ctr"/>
                      <a:r>
                        <a:rPr lang="en-AU" sz="1400" b="1" dirty="0"/>
                        <a:t>FI</a:t>
                      </a:r>
                    </a:p>
                  </a:txBody>
                  <a:tcPr marL="59765" marR="59765" marT="29882" marB="29882" anchor="ctr"/>
                </a:tc>
                <a:tc>
                  <a:txBody>
                    <a:bodyPr/>
                    <a:lstStyle/>
                    <a:p>
                      <a:pPr algn="ctr"/>
                      <a:r>
                        <a:rPr lang="en-US" altLang="zh-CN" sz="1400" dirty="0"/>
                        <a:t>662</a:t>
                      </a:r>
                    </a:p>
                  </a:txBody>
                  <a:tcPr marL="59765" marR="59765" marT="29882" marB="29882" anchor="ctr"/>
                </a:tc>
                <a:tc>
                  <a:txBody>
                    <a:bodyPr/>
                    <a:lstStyle/>
                    <a:p>
                      <a:pPr algn="ctr"/>
                      <a:r>
                        <a:rPr lang="en-US" altLang="zh-CN" sz="1400" dirty="0"/>
                        <a:t>0</a:t>
                      </a:r>
                    </a:p>
                  </a:txBody>
                  <a:tcPr marL="59765" marR="59765" marT="29882" marB="29882" anchor="ctr"/>
                </a:tc>
                <a:tc>
                  <a:txBody>
                    <a:bodyPr/>
                    <a:lstStyle/>
                    <a:p>
                      <a:pPr algn="ctr"/>
                      <a:r>
                        <a:rPr lang="en-US" altLang="zh-CN" sz="1400"/>
                        <a:t>295</a:t>
                      </a:r>
                    </a:p>
                  </a:txBody>
                  <a:tcPr marL="59765" marR="59765" marT="29882" marB="29882" anchor="ctr"/>
                </a:tc>
                <a:tc>
                  <a:txBody>
                    <a:bodyPr/>
                    <a:lstStyle/>
                    <a:p>
                      <a:pPr algn="ctr"/>
                      <a:r>
                        <a:rPr lang="en-US" altLang="zh-CN" sz="1400"/>
                        <a:t>268</a:t>
                      </a:r>
                    </a:p>
                  </a:txBody>
                  <a:tcPr marL="59765" marR="59765" marT="29882" marB="29882" anchor="ctr"/>
                </a:tc>
                <a:extLst>
                  <a:ext uri="{0D108BD9-81ED-4DB2-BD59-A6C34878D82A}">
                    <a16:rowId xmlns:a16="http://schemas.microsoft.com/office/drawing/2014/main" val="10002"/>
                  </a:ext>
                </a:extLst>
              </a:tr>
              <a:tr h="519288">
                <a:tc>
                  <a:txBody>
                    <a:bodyPr/>
                    <a:lstStyle/>
                    <a:p>
                      <a:pPr algn="ctr"/>
                      <a:r>
                        <a:rPr lang="en-AU" sz="1400" b="1" dirty="0"/>
                        <a:t>MI/TO</a:t>
                      </a:r>
                    </a:p>
                  </a:txBody>
                  <a:tcPr marL="59765" marR="59765" marT="29882" marB="29882" anchor="ctr"/>
                </a:tc>
                <a:tc>
                  <a:txBody>
                    <a:bodyPr/>
                    <a:lstStyle/>
                    <a:p>
                      <a:pPr algn="ctr"/>
                      <a:r>
                        <a:rPr lang="en-US" altLang="zh-CN" sz="1400" dirty="0"/>
                        <a:t>877</a:t>
                      </a:r>
                    </a:p>
                  </a:txBody>
                  <a:tcPr marL="59765" marR="59765" marT="29882" marB="29882" anchor="ctr"/>
                </a:tc>
                <a:tc>
                  <a:txBody>
                    <a:bodyPr/>
                    <a:lstStyle/>
                    <a:p>
                      <a:pPr algn="ctr"/>
                      <a:r>
                        <a:rPr lang="en-US" altLang="zh-CN" sz="1400"/>
                        <a:t>295</a:t>
                      </a:r>
                    </a:p>
                  </a:txBody>
                  <a:tcPr marL="59765" marR="59765" marT="29882" marB="29882" anchor="ctr"/>
                </a:tc>
                <a:tc>
                  <a:txBody>
                    <a:bodyPr/>
                    <a:lstStyle/>
                    <a:p>
                      <a:pPr algn="ctr"/>
                      <a:r>
                        <a:rPr lang="en-US" altLang="zh-CN" sz="1400" dirty="0"/>
                        <a:t>0</a:t>
                      </a:r>
                    </a:p>
                  </a:txBody>
                  <a:tcPr marL="59765" marR="59765" marT="29882" marB="29882" anchor="ctr"/>
                </a:tc>
                <a:tc>
                  <a:txBody>
                    <a:bodyPr/>
                    <a:lstStyle/>
                    <a:p>
                      <a:pPr algn="ctr"/>
                      <a:r>
                        <a:rPr lang="en-US" altLang="zh-CN" sz="1400" dirty="0"/>
                        <a:t>564</a:t>
                      </a:r>
                    </a:p>
                  </a:txBody>
                  <a:tcPr marL="59765" marR="59765" marT="29882" marB="29882" anchor="ctr"/>
                </a:tc>
                <a:extLst>
                  <a:ext uri="{0D108BD9-81ED-4DB2-BD59-A6C34878D82A}">
                    <a16:rowId xmlns:a16="http://schemas.microsoft.com/office/drawing/2014/main" val="10003"/>
                  </a:ext>
                </a:extLst>
              </a:tr>
              <a:tr h="522153">
                <a:tc>
                  <a:txBody>
                    <a:bodyPr/>
                    <a:lstStyle/>
                    <a:p>
                      <a:pPr algn="ctr"/>
                      <a:r>
                        <a:rPr lang="en-AU" sz="1400" b="1" dirty="0"/>
                        <a:t>NA/RM</a:t>
                      </a:r>
                    </a:p>
                  </a:txBody>
                  <a:tcPr marL="59765" marR="59765" marT="29882" marB="29882" anchor="ctr"/>
                </a:tc>
                <a:tc>
                  <a:txBody>
                    <a:bodyPr/>
                    <a:lstStyle/>
                    <a:p>
                      <a:pPr algn="ctr"/>
                      <a:r>
                        <a:rPr lang="en-US" altLang="zh-CN" sz="1400" dirty="0">
                          <a:solidFill>
                            <a:srgbClr val="FF0000"/>
                          </a:solidFill>
                        </a:rPr>
                        <a:t>255</a:t>
                      </a:r>
                    </a:p>
                  </a:txBody>
                  <a:tcPr marL="59765" marR="59765" marT="29882" marB="29882" anchor="ctr"/>
                </a:tc>
                <a:tc>
                  <a:txBody>
                    <a:bodyPr/>
                    <a:lstStyle/>
                    <a:p>
                      <a:pPr algn="ctr"/>
                      <a:r>
                        <a:rPr lang="en-US" altLang="zh-CN" sz="1400" dirty="0"/>
                        <a:t>268</a:t>
                      </a:r>
                    </a:p>
                  </a:txBody>
                  <a:tcPr marL="59765" marR="59765" marT="29882" marB="29882" anchor="ctr"/>
                </a:tc>
                <a:tc>
                  <a:txBody>
                    <a:bodyPr/>
                    <a:lstStyle/>
                    <a:p>
                      <a:pPr algn="ctr"/>
                      <a:r>
                        <a:rPr lang="en-US" altLang="zh-CN" sz="1400" dirty="0"/>
                        <a:t>564</a:t>
                      </a:r>
                    </a:p>
                  </a:txBody>
                  <a:tcPr marL="59765" marR="59765" marT="29882" marB="29882" anchor="ctr"/>
                </a:tc>
                <a:tc>
                  <a:txBody>
                    <a:bodyPr/>
                    <a:lstStyle/>
                    <a:p>
                      <a:pPr algn="ctr"/>
                      <a:r>
                        <a:rPr lang="en-US" altLang="zh-CN" sz="1400" dirty="0"/>
                        <a:t>0</a:t>
                      </a:r>
                    </a:p>
                  </a:txBody>
                  <a:tcPr marL="59765" marR="59765" marT="29882" marB="29882" anchor="ctr"/>
                </a:tc>
                <a:extLst>
                  <a:ext uri="{0D108BD9-81ED-4DB2-BD59-A6C34878D82A}">
                    <a16:rowId xmlns:a16="http://schemas.microsoft.com/office/drawing/2014/main" val="10004"/>
                  </a:ext>
                </a:extLst>
              </a:tr>
            </a:tbl>
          </a:graphicData>
        </a:graphic>
      </p:graphicFrame>
      <p:sp>
        <p:nvSpPr>
          <p:cNvPr id="6" name="上弧形箭头 5"/>
          <p:cNvSpPr/>
          <p:nvPr/>
        </p:nvSpPr>
        <p:spPr>
          <a:xfrm rot="2661896">
            <a:off x="5604369" y="2965212"/>
            <a:ext cx="1461052" cy="576771"/>
          </a:xfrm>
          <a:prstGeom prst="curvedDownArrow">
            <a:avLst>
              <a:gd name="adj1" fmla="val 25000"/>
              <a:gd name="adj2" fmla="val 50000"/>
              <a:gd name="adj3" fmla="val 27788"/>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extLst>
      <p:ext uri="{BB962C8B-B14F-4D97-AF65-F5344CB8AC3E}">
        <p14:creationId xmlns:p14="http://schemas.microsoft.com/office/powerpoint/2010/main" val="42050749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smtClean="0"/>
              <a:t>最上层：一类</a:t>
            </a:r>
            <a:endParaRPr lang="zh-CN" altLang="en-US" dirty="0"/>
          </a:p>
        </p:txBody>
      </p:sp>
      <p:sp>
        <p:nvSpPr>
          <p:cNvPr id="3" name="标题 2"/>
          <p:cNvSpPr>
            <a:spLocks noGrp="1"/>
          </p:cNvSpPr>
          <p:nvPr>
            <p:ph type="title"/>
          </p:nvPr>
        </p:nvSpPr>
        <p:spPr/>
        <p:txBody>
          <a:bodyPr/>
          <a:lstStyle/>
          <a:p>
            <a:r>
              <a:rPr lang="zh-CN" altLang="en-US" dirty="0" smtClean="0"/>
              <a:t>层次聚类</a:t>
            </a:r>
            <a:endParaRPr lang="zh-CN" altLang="en-US" dirty="0"/>
          </a:p>
        </p:txBody>
      </p:sp>
      <p:graphicFrame>
        <p:nvGraphicFramePr>
          <p:cNvPr id="4" name="表格 3"/>
          <p:cNvGraphicFramePr>
            <a:graphicFrameLocks noGrp="1"/>
          </p:cNvGraphicFramePr>
          <p:nvPr>
            <p:extLst>
              <p:ext uri="{D42A27DB-BD31-4B8C-83A1-F6EECF244321}">
                <p14:modId xmlns:p14="http://schemas.microsoft.com/office/powerpoint/2010/main" val="1395252043"/>
              </p:ext>
            </p:extLst>
          </p:nvPr>
        </p:nvGraphicFramePr>
        <p:xfrm>
          <a:off x="1543140" y="1867443"/>
          <a:ext cx="4724400" cy="1831109"/>
        </p:xfrm>
        <a:graphic>
          <a:graphicData uri="http://schemas.openxmlformats.org/drawingml/2006/table">
            <a:tbl>
              <a:tblPr>
                <a:tableStyleId>{D27102A9-8310-4765-A935-A1911B00CA55}</a:tableStyleId>
              </a:tblPr>
              <a:tblGrid>
                <a:gridCol w="1371600">
                  <a:extLst>
                    <a:ext uri="{9D8B030D-6E8A-4147-A177-3AD203B41FA5}">
                      <a16:colId xmlns:a16="http://schemas.microsoft.com/office/drawing/2014/main" val="20000"/>
                    </a:ext>
                  </a:extLst>
                </a:gridCol>
                <a:gridCol w="1447800">
                  <a:extLst>
                    <a:ext uri="{9D8B030D-6E8A-4147-A177-3AD203B41FA5}">
                      <a16:colId xmlns:a16="http://schemas.microsoft.com/office/drawing/2014/main" val="20001"/>
                    </a:ext>
                  </a:extLst>
                </a:gridCol>
                <a:gridCol w="960120">
                  <a:extLst>
                    <a:ext uri="{9D8B030D-6E8A-4147-A177-3AD203B41FA5}">
                      <a16:colId xmlns:a16="http://schemas.microsoft.com/office/drawing/2014/main" val="20002"/>
                    </a:ext>
                  </a:extLst>
                </a:gridCol>
                <a:gridCol w="944880">
                  <a:extLst>
                    <a:ext uri="{9D8B030D-6E8A-4147-A177-3AD203B41FA5}">
                      <a16:colId xmlns:a16="http://schemas.microsoft.com/office/drawing/2014/main" val="20003"/>
                    </a:ext>
                  </a:extLst>
                </a:gridCol>
              </a:tblGrid>
              <a:tr h="507072">
                <a:tc>
                  <a:txBody>
                    <a:bodyPr/>
                    <a:lstStyle/>
                    <a:p>
                      <a:pPr algn="ctr"/>
                      <a:r>
                        <a:rPr lang="zh-CN" altLang="en-US" sz="1500" dirty="0"/>
                        <a:t> </a:t>
                      </a:r>
                    </a:p>
                  </a:txBody>
                  <a:tcPr marL="73891" marR="73891" marT="36945" marB="36945" anchor="ctr"/>
                </a:tc>
                <a:tc>
                  <a:txBody>
                    <a:bodyPr/>
                    <a:lstStyle/>
                    <a:p>
                      <a:pPr algn="ctr"/>
                      <a:r>
                        <a:rPr lang="en-AU" sz="1500" b="1" dirty="0"/>
                        <a:t>BA/NA/RM</a:t>
                      </a:r>
                    </a:p>
                  </a:txBody>
                  <a:tcPr marL="73891" marR="73891" marT="36945" marB="36945" anchor="ctr"/>
                </a:tc>
                <a:tc>
                  <a:txBody>
                    <a:bodyPr/>
                    <a:lstStyle/>
                    <a:p>
                      <a:pPr algn="ctr"/>
                      <a:r>
                        <a:rPr lang="en-AU" sz="1500" b="1" dirty="0"/>
                        <a:t>FI</a:t>
                      </a:r>
                    </a:p>
                  </a:txBody>
                  <a:tcPr marL="73891" marR="73891" marT="36945" marB="36945" anchor="ctr"/>
                </a:tc>
                <a:tc>
                  <a:txBody>
                    <a:bodyPr/>
                    <a:lstStyle/>
                    <a:p>
                      <a:pPr algn="ctr"/>
                      <a:r>
                        <a:rPr lang="en-AU" sz="1500" b="1" dirty="0"/>
                        <a:t>MI/TO</a:t>
                      </a:r>
                    </a:p>
                  </a:txBody>
                  <a:tcPr marL="73891" marR="73891" marT="36945" marB="36945" anchor="ctr"/>
                </a:tc>
                <a:extLst>
                  <a:ext uri="{0D108BD9-81ED-4DB2-BD59-A6C34878D82A}">
                    <a16:rowId xmlns:a16="http://schemas.microsoft.com/office/drawing/2014/main" val="10000"/>
                  </a:ext>
                </a:extLst>
              </a:tr>
              <a:tr h="483527">
                <a:tc>
                  <a:txBody>
                    <a:bodyPr/>
                    <a:lstStyle/>
                    <a:p>
                      <a:pPr algn="ctr"/>
                      <a:r>
                        <a:rPr lang="en-AU" sz="1500" b="1"/>
                        <a:t>BA/NA/RM</a:t>
                      </a:r>
                    </a:p>
                  </a:txBody>
                  <a:tcPr marL="73891" marR="73891" marT="36945" marB="36945" anchor="ctr"/>
                </a:tc>
                <a:tc>
                  <a:txBody>
                    <a:bodyPr/>
                    <a:lstStyle/>
                    <a:p>
                      <a:pPr algn="ctr"/>
                      <a:r>
                        <a:rPr lang="en-US" altLang="zh-CN" sz="1500" dirty="0"/>
                        <a:t>0</a:t>
                      </a:r>
                    </a:p>
                  </a:txBody>
                  <a:tcPr marL="73891" marR="73891" marT="36945" marB="36945" anchor="ctr"/>
                </a:tc>
                <a:tc>
                  <a:txBody>
                    <a:bodyPr/>
                    <a:lstStyle/>
                    <a:p>
                      <a:pPr algn="ctr"/>
                      <a:r>
                        <a:rPr lang="en-US" altLang="zh-CN" sz="1500"/>
                        <a:t>268</a:t>
                      </a:r>
                    </a:p>
                  </a:txBody>
                  <a:tcPr marL="73891" marR="73891" marT="36945" marB="36945" anchor="ctr"/>
                </a:tc>
                <a:tc>
                  <a:txBody>
                    <a:bodyPr/>
                    <a:lstStyle/>
                    <a:p>
                      <a:pPr algn="ctr"/>
                      <a:r>
                        <a:rPr lang="en-US" altLang="zh-CN" sz="1500"/>
                        <a:t>564</a:t>
                      </a:r>
                    </a:p>
                  </a:txBody>
                  <a:tcPr marL="73891" marR="73891" marT="36945" marB="36945" anchor="ctr"/>
                </a:tc>
                <a:extLst>
                  <a:ext uri="{0D108BD9-81ED-4DB2-BD59-A6C34878D82A}">
                    <a16:rowId xmlns:a16="http://schemas.microsoft.com/office/drawing/2014/main" val="10001"/>
                  </a:ext>
                </a:extLst>
              </a:tr>
              <a:tr h="381000">
                <a:tc>
                  <a:txBody>
                    <a:bodyPr/>
                    <a:lstStyle/>
                    <a:p>
                      <a:pPr algn="ctr"/>
                      <a:r>
                        <a:rPr lang="en-AU" sz="1500" b="1" dirty="0"/>
                        <a:t>FI</a:t>
                      </a:r>
                    </a:p>
                  </a:txBody>
                  <a:tcPr marL="73891" marR="73891" marT="36945" marB="36945" anchor="ctr"/>
                </a:tc>
                <a:tc>
                  <a:txBody>
                    <a:bodyPr/>
                    <a:lstStyle/>
                    <a:p>
                      <a:pPr algn="ctr"/>
                      <a:r>
                        <a:rPr lang="en-US" altLang="zh-CN" sz="1500" dirty="0">
                          <a:solidFill>
                            <a:srgbClr val="FF0000"/>
                          </a:solidFill>
                        </a:rPr>
                        <a:t>268</a:t>
                      </a:r>
                    </a:p>
                  </a:txBody>
                  <a:tcPr marL="73891" marR="73891" marT="36945" marB="36945" anchor="ctr"/>
                </a:tc>
                <a:tc>
                  <a:txBody>
                    <a:bodyPr/>
                    <a:lstStyle/>
                    <a:p>
                      <a:pPr algn="ctr"/>
                      <a:r>
                        <a:rPr lang="en-US" altLang="zh-CN" sz="1500"/>
                        <a:t>0</a:t>
                      </a:r>
                    </a:p>
                  </a:txBody>
                  <a:tcPr marL="73891" marR="73891" marT="36945" marB="36945" anchor="ctr"/>
                </a:tc>
                <a:tc>
                  <a:txBody>
                    <a:bodyPr/>
                    <a:lstStyle/>
                    <a:p>
                      <a:pPr algn="ctr"/>
                      <a:r>
                        <a:rPr lang="en-US" altLang="zh-CN" sz="1500"/>
                        <a:t>295</a:t>
                      </a:r>
                    </a:p>
                  </a:txBody>
                  <a:tcPr marL="73891" marR="73891" marT="36945" marB="36945" anchor="ctr"/>
                </a:tc>
                <a:extLst>
                  <a:ext uri="{0D108BD9-81ED-4DB2-BD59-A6C34878D82A}">
                    <a16:rowId xmlns:a16="http://schemas.microsoft.com/office/drawing/2014/main" val="10002"/>
                  </a:ext>
                </a:extLst>
              </a:tr>
              <a:tr h="459510">
                <a:tc>
                  <a:txBody>
                    <a:bodyPr/>
                    <a:lstStyle/>
                    <a:p>
                      <a:pPr algn="ctr"/>
                      <a:r>
                        <a:rPr lang="en-AU" sz="1500" b="1" dirty="0"/>
                        <a:t>MI/TO</a:t>
                      </a:r>
                    </a:p>
                  </a:txBody>
                  <a:tcPr marL="73891" marR="73891" marT="36945" marB="36945" anchor="ctr"/>
                </a:tc>
                <a:tc>
                  <a:txBody>
                    <a:bodyPr/>
                    <a:lstStyle/>
                    <a:p>
                      <a:pPr algn="ctr"/>
                      <a:r>
                        <a:rPr lang="en-US" altLang="zh-CN" sz="1500" dirty="0"/>
                        <a:t>564</a:t>
                      </a:r>
                    </a:p>
                  </a:txBody>
                  <a:tcPr marL="73891" marR="73891" marT="36945" marB="36945" anchor="ctr"/>
                </a:tc>
                <a:tc>
                  <a:txBody>
                    <a:bodyPr/>
                    <a:lstStyle/>
                    <a:p>
                      <a:pPr algn="ctr"/>
                      <a:r>
                        <a:rPr lang="en-US" altLang="zh-CN" sz="1500"/>
                        <a:t>295</a:t>
                      </a:r>
                    </a:p>
                  </a:txBody>
                  <a:tcPr marL="73891" marR="73891" marT="36945" marB="36945" anchor="ctr"/>
                </a:tc>
                <a:tc>
                  <a:txBody>
                    <a:bodyPr/>
                    <a:lstStyle/>
                    <a:p>
                      <a:pPr algn="ctr"/>
                      <a:r>
                        <a:rPr lang="en-US" altLang="zh-CN" sz="1500" dirty="0"/>
                        <a:t>0</a:t>
                      </a:r>
                    </a:p>
                  </a:txBody>
                  <a:tcPr marL="73891" marR="73891" marT="36945" marB="36945" anchor="ctr"/>
                </a:tc>
                <a:extLst>
                  <a:ext uri="{0D108BD9-81ED-4DB2-BD59-A6C34878D82A}">
                    <a16:rowId xmlns:a16="http://schemas.microsoft.com/office/drawing/2014/main" val="10003"/>
                  </a:ext>
                </a:extLst>
              </a:tr>
            </a:tbl>
          </a:graphicData>
        </a:graphic>
      </p:graphicFrame>
      <p:graphicFrame>
        <p:nvGraphicFramePr>
          <p:cNvPr id="5" name="表格 4"/>
          <p:cNvGraphicFramePr>
            <a:graphicFrameLocks noGrp="1"/>
          </p:cNvGraphicFramePr>
          <p:nvPr>
            <p:extLst>
              <p:ext uri="{D42A27DB-BD31-4B8C-83A1-F6EECF244321}">
                <p14:modId xmlns:p14="http://schemas.microsoft.com/office/powerpoint/2010/main" val="3356782809"/>
              </p:ext>
            </p:extLst>
          </p:nvPr>
        </p:nvGraphicFramePr>
        <p:xfrm>
          <a:off x="1543140" y="4991642"/>
          <a:ext cx="4953000" cy="1371599"/>
        </p:xfrm>
        <a:graphic>
          <a:graphicData uri="http://schemas.openxmlformats.org/drawingml/2006/table">
            <a:tbl>
              <a:tblPr>
                <a:tableStyleId>{D27102A9-8310-4765-A935-A1911B00CA55}</a:tableStyleId>
              </a:tblPr>
              <a:tblGrid>
                <a:gridCol w="1779985">
                  <a:extLst>
                    <a:ext uri="{9D8B030D-6E8A-4147-A177-3AD203B41FA5}">
                      <a16:colId xmlns:a16="http://schemas.microsoft.com/office/drawing/2014/main" val="20000"/>
                    </a:ext>
                  </a:extLst>
                </a:gridCol>
                <a:gridCol w="1857375">
                  <a:extLst>
                    <a:ext uri="{9D8B030D-6E8A-4147-A177-3AD203B41FA5}">
                      <a16:colId xmlns:a16="http://schemas.microsoft.com/office/drawing/2014/main" val="20001"/>
                    </a:ext>
                  </a:extLst>
                </a:gridCol>
                <a:gridCol w="1315640">
                  <a:extLst>
                    <a:ext uri="{9D8B030D-6E8A-4147-A177-3AD203B41FA5}">
                      <a16:colId xmlns:a16="http://schemas.microsoft.com/office/drawing/2014/main" val="20002"/>
                    </a:ext>
                  </a:extLst>
                </a:gridCol>
              </a:tblGrid>
              <a:tr h="509875">
                <a:tc>
                  <a:txBody>
                    <a:bodyPr/>
                    <a:lstStyle/>
                    <a:p>
                      <a:pPr algn="ctr"/>
                      <a:r>
                        <a:rPr lang="zh-CN" altLang="en-US" sz="1500" dirty="0"/>
                        <a:t> </a:t>
                      </a:r>
                    </a:p>
                  </a:txBody>
                  <a:tcPr anchor="ctr"/>
                </a:tc>
                <a:tc>
                  <a:txBody>
                    <a:bodyPr/>
                    <a:lstStyle/>
                    <a:p>
                      <a:pPr algn="ctr"/>
                      <a:r>
                        <a:rPr lang="en-AU" sz="1500" b="1" dirty="0"/>
                        <a:t>BA/FI/NA/RM</a:t>
                      </a:r>
                    </a:p>
                  </a:txBody>
                  <a:tcPr anchor="ctr"/>
                </a:tc>
                <a:tc>
                  <a:txBody>
                    <a:bodyPr/>
                    <a:lstStyle/>
                    <a:p>
                      <a:pPr algn="ctr"/>
                      <a:r>
                        <a:rPr lang="en-AU" sz="1500" b="1" dirty="0"/>
                        <a:t>MI/TO</a:t>
                      </a:r>
                    </a:p>
                  </a:txBody>
                  <a:tcPr anchor="ctr"/>
                </a:tc>
                <a:extLst>
                  <a:ext uri="{0D108BD9-81ED-4DB2-BD59-A6C34878D82A}">
                    <a16:rowId xmlns:a16="http://schemas.microsoft.com/office/drawing/2014/main" val="10000"/>
                  </a:ext>
                </a:extLst>
              </a:tr>
              <a:tr h="509875">
                <a:tc>
                  <a:txBody>
                    <a:bodyPr/>
                    <a:lstStyle/>
                    <a:p>
                      <a:pPr algn="ctr"/>
                      <a:r>
                        <a:rPr lang="en-AU" sz="1500" b="1"/>
                        <a:t>BA/FI/NA/RM</a:t>
                      </a:r>
                    </a:p>
                  </a:txBody>
                  <a:tcPr anchor="ctr"/>
                </a:tc>
                <a:tc>
                  <a:txBody>
                    <a:bodyPr/>
                    <a:lstStyle/>
                    <a:p>
                      <a:pPr algn="ctr"/>
                      <a:r>
                        <a:rPr lang="en-US" altLang="zh-CN" sz="1500"/>
                        <a:t>0</a:t>
                      </a:r>
                    </a:p>
                  </a:txBody>
                  <a:tcPr anchor="ctr"/>
                </a:tc>
                <a:tc>
                  <a:txBody>
                    <a:bodyPr/>
                    <a:lstStyle/>
                    <a:p>
                      <a:pPr algn="ctr"/>
                      <a:r>
                        <a:rPr lang="en-US" altLang="zh-CN" sz="1500" dirty="0"/>
                        <a:t>295</a:t>
                      </a:r>
                    </a:p>
                  </a:txBody>
                  <a:tcPr anchor="ctr"/>
                </a:tc>
                <a:extLst>
                  <a:ext uri="{0D108BD9-81ED-4DB2-BD59-A6C34878D82A}">
                    <a16:rowId xmlns:a16="http://schemas.microsoft.com/office/drawing/2014/main" val="10001"/>
                  </a:ext>
                </a:extLst>
              </a:tr>
              <a:tr h="351849">
                <a:tc>
                  <a:txBody>
                    <a:bodyPr/>
                    <a:lstStyle/>
                    <a:p>
                      <a:pPr algn="ctr"/>
                      <a:r>
                        <a:rPr lang="en-AU" sz="1500" b="1" dirty="0"/>
                        <a:t>MI/TO</a:t>
                      </a:r>
                    </a:p>
                  </a:txBody>
                  <a:tcPr anchor="ctr"/>
                </a:tc>
                <a:tc>
                  <a:txBody>
                    <a:bodyPr/>
                    <a:lstStyle/>
                    <a:p>
                      <a:pPr algn="ctr"/>
                      <a:r>
                        <a:rPr lang="en-US" altLang="zh-CN" sz="1500"/>
                        <a:t>295</a:t>
                      </a:r>
                    </a:p>
                  </a:txBody>
                  <a:tcPr anchor="ctr"/>
                </a:tc>
                <a:tc>
                  <a:txBody>
                    <a:bodyPr/>
                    <a:lstStyle/>
                    <a:p>
                      <a:pPr algn="ctr"/>
                      <a:r>
                        <a:rPr lang="en-US" altLang="zh-CN" sz="1500" dirty="0"/>
                        <a:t>0</a:t>
                      </a:r>
                    </a:p>
                  </a:txBody>
                  <a:tcPr anchor="ctr"/>
                </a:tc>
                <a:extLst>
                  <a:ext uri="{0D108BD9-81ED-4DB2-BD59-A6C34878D82A}">
                    <a16:rowId xmlns:a16="http://schemas.microsoft.com/office/drawing/2014/main" val="10002"/>
                  </a:ext>
                </a:extLst>
              </a:tr>
            </a:tbl>
          </a:graphicData>
        </a:graphic>
      </p:graphicFrame>
      <p:pic>
        <p:nvPicPr>
          <p:cNvPr id="6" name="Picture 2" descr="http://home.dei.polimi.it/matteucc/Clustering/tutorial_html/images/image057.gif"/>
          <p:cNvPicPr>
            <a:picLocks noChangeAspect="1" noChangeArrowheads="1"/>
          </p:cNvPicPr>
          <p:nvPr/>
        </p:nvPicPr>
        <p:blipFill>
          <a:blip r:embed="rId2"/>
          <a:srcRect/>
          <a:stretch>
            <a:fillRect/>
          </a:stretch>
        </p:blipFill>
        <p:spPr bwMode="auto">
          <a:xfrm>
            <a:off x="6648540" y="3239042"/>
            <a:ext cx="2857500" cy="1905000"/>
          </a:xfrm>
          <a:prstGeom prst="rect">
            <a:avLst/>
          </a:prstGeom>
          <a:noFill/>
        </p:spPr>
      </p:pic>
      <p:sp>
        <p:nvSpPr>
          <p:cNvPr id="7" name="下箭头 6"/>
          <p:cNvSpPr/>
          <p:nvPr/>
        </p:nvSpPr>
        <p:spPr>
          <a:xfrm>
            <a:off x="3981540" y="3924842"/>
            <a:ext cx="228600" cy="838200"/>
          </a:xfrm>
          <a:prstGeom prst="downArrow">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417627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1000"/>
                                        <p:tgtEl>
                                          <p:spTgt spid="6"/>
                                        </p:tgtEl>
                                      </p:cBhvr>
                                    </p:animEffect>
                                    <p:anim calcmode="lin" valueType="num">
                                      <p:cBhvr>
                                        <p:cTn id="18" dur="1000" fill="hold"/>
                                        <p:tgtEl>
                                          <p:spTgt spid="6"/>
                                        </p:tgtEl>
                                        <p:attrNameLst>
                                          <p:attrName>ppt_x</p:attrName>
                                        </p:attrNameLst>
                                      </p:cBhvr>
                                      <p:tavLst>
                                        <p:tav tm="0">
                                          <p:val>
                                            <p:strVal val="#ppt_x"/>
                                          </p:val>
                                        </p:tav>
                                        <p:tav tm="100000">
                                          <p:val>
                                            <p:strVal val="#ppt_x"/>
                                          </p:val>
                                        </p:tav>
                                      </p:tavLst>
                                    </p:anim>
                                    <p:anim calcmode="lin" valueType="num">
                                      <p:cBhvr>
                                        <p:cTn id="1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63961BD3-8A9A-455D-86BB-A2FC3023C8B7}"/>
              </a:ext>
            </a:extLst>
          </p:cNvPr>
          <p:cNvSpPr>
            <a:spLocks noGrp="1"/>
          </p:cNvSpPr>
          <p:nvPr>
            <p:ph idx="1"/>
          </p:nvPr>
        </p:nvSpPr>
        <p:spPr/>
        <p:txBody>
          <a:bodyPr/>
          <a:lstStyle/>
          <a:p>
            <a:pPr marL="0" indent="0">
              <a:buNone/>
            </a:pPr>
            <a:r>
              <a:rPr lang="zh-CN" altLang="en-US" b="1" dirty="0" smtClean="0"/>
              <a:t>距离度量</a:t>
            </a:r>
            <a:endParaRPr lang="en-US" altLang="zh-CN" b="1" dirty="0" smtClean="0"/>
          </a:p>
          <a:p>
            <a:endParaRPr lang="en-US" altLang="zh-CN" dirty="0"/>
          </a:p>
          <a:p>
            <a:r>
              <a:rPr lang="zh-CN" altLang="en-US" dirty="0" smtClean="0"/>
              <a:t>最</a:t>
            </a:r>
            <a:r>
              <a:rPr lang="zh-CN" altLang="en-US" dirty="0"/>
              <a:t>短距离：</a:t>
            </a:r>
            <a:endParaRPr lang="en-US" altLang="zh-CN" dirty="0"/>
          </a:p>
          <a:p>
            <a:endParaRPr lang="en-US" altLang="zh-CN" dirty="0"/>
          </a:p>
          <a:p>
            <a:r>
              <a:rPr lang="zh-CN" altLang="en-US" dirty="0"/>
              <a:t>最长距离：</a:t>
            </a:r>
            <a:endParaRPr lang="en-US" altLang="zh-CN" dirty="0"/>
          </a:p>
          <a:p>
            <a:endParaRPr lang="en-US" altLang="zh-CN" dirty="0"/>
          </a:p>
          <a:p>
            <a:r>
              <a:rPr lang="zh-CN" altLang="en-US" dirty="0"/>
              <a:t>平均距离：</a:t>
            </a:r>
            <a:endParaRPr lang="en-US" altLang="zh-CN" dirty="0"/>
          </a:p>
        </p:txBody>
      </p:sp>
      <p:sp>
        <p:nvSpPr>
          <p:cNvPr id="3" name="标题 2">
            <a:extLst>
              <a:ext uri="{FF2B5EF4-FFF2-40B4-BE49-F238E27FC236}">
                <a16:creationId xmlns:a16="http://schemas.microsoft.com/office/drawing/2014/main" id="{A8FEC548-92E9-4E8F-A813-9CF4FAD49C9E}"/>
              </a:ext>
            </a:extLst>
          </p:cNvPr>
          <p:cNvSpPr>
            <a:spLocks noGrp="1"/>
          </p:cNvSpPr>
          <p:nvPr>
            <p:ph type="title"/>
          </p:nvPr>
        </p:nvSpPr>
        <p:spPr/>
        <p:txBody>
          <a:bodyPr/>
          <a:lstStyle/>
          <a:p>
            <a:r>
              <a:rPr lang="zh-CN" altLang="en-US" dirty="0"/>
              <a:t>层次聚类</a:t>
            </a:r>
          </a:p>
        </p:txBody>
      </p:sp>
      <p:graphicFrame>
        <p:nvGraphicFramePr>
          <p:cNvPr id="7" name="对象 6">
            <a:extLst>
              <a:ext uri="{FF2B5EF4-FFF2-40B4-BE49-F238E27FC236}">
                <a16:creationId xmlns:a16="http://schemas.microsoft.com/office/drawing/2014/main" id="{49294C60-E11B-48F0-84D3-4F39DA1EABF8}"/>
              </a:ext>
            </a:extLst>
          </p:cNvPr>
          <p:cNvGraphicFramePr>
            <a:graphicFrameLocks noChangeAspect="1"/>
          </p:cNvGraphicFramePr>
          <p:nvPr>
            <p:extLst>
              <p:ext uri="{D42A27DB-BD31-4B8C-83A1-F6EECF244321}">
                <p14:modId xmlns:p14="http://schemas.microsoft.com/office/powerpoint/2010/main" val="3115762262"/>
              </p:ext>
            </p:extLst>
          </p:nvPr>
        </p:nvGraphicFramePr>
        <p:xfrm>
          <a:off x="1870352" y="2345391"/>
          <a:ext cx="3870924" cy="689142"/>
        </p:xfrm>
        <a:graphic>
          <a:graphicData uri="http://schemas.openxmlformats.org/presentationml/2006/ole">
            <mc:AlternateContent xmlns:mc="http://schemas.openxmlformats.org/markup-compatibility/2006">
              <mc:Choice xmlns:v="urn:schemas-microsoft-com:vml" Requires="v">
                <p:oleObj spid="_x0000_s95370" name="Equation" r:id="rId3" imgW="1689100" imgH="279400" progId="Equation.DSMT4">
                  <p:embed/>
                </p:oleObj>
              </mc:Choice>
              <mc:Fallback>
                <p:oleObj name="Equation" r:id="rId3" imgW="1689100" imgH="279400" progId="Equation.DSMT4">
                  <p:embed/>
                  <p:pic>
                    <p:nvPicPr>
                      <p:cNvPr id="7" name="对象 6">
                        <a:extLst>
                          <a:ext uri="{FF2B5EF4-FFF2-40B4-BE49-F238E27FC236}">
                            <a16:creationId xmlns:a16="http://schemas.microsoft.com/office/drawing/2014/main" id="{49294C60-E11B-48F0-84D3-4F39DA1EABF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70352" y="2345391"/>
                        <a:ext cx="3870924" cy="689142"/>
                      </a:xfrm>
                      <a:prstGeom prst="rect">
                        <a:avLst/>
                      </a:prstGeom>
                      <a:noFill/>
                    </p:spPr>
                  </p:pic>
                </p:oleObj>
              </mc:Fallback>
            </mc:AlternateContent>
          </a:graphicData>
        </a:graphic>
      </p:graphicFrame>
      <p:sp>
        <p:nvSpPr>
          <p:cNvPr id="8" name="Rectangle 3">
            <a:extLst>
              <a:ext uri="{FF2B5EF4-FFF2-40B4-BE49-F238E27FC236}">
                <a16:creationId xmlns:a16="http://schemas.microsoft.com/office/drawing/2014/main" id="{951D5DA1-ADCF-4905-84BA-69BBC2695FA2}"/>
              </a:ext>
            </a:extLst>
          </p:cNvPr>
          <p:cNvSpPr>
            <a:spLocks noChangeArrowheads="1"/>
          </p:cNvSpPr>
          <p:nvPr/>
        </p:nvSpPr>
        <p:spPr bwMode="auto">
          <a:xfrm>
            <a:off x="0" y="29845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800" b="0" i="0" u="none" strike="noStrike" cap="none" normalizeH="0" baseline="0">
                <a:ln>
                  <a:noFill/>
                </a:ln>
                <a:solidFill>
                  <a:schemeClr val="tx1"/>
                </a:solidFill>
                <a:effectLst/>
              </a:rPr>
              <a:t> </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9" name="Rectangle 5">
            <a:extLst>
              <a:ext uri="{FF2B5EF4-FFF2-40B4-BE49-F238E27FC236}">
                <a16:creationId xmlns:a16="http://schemas.microsoft.com/office/drawing/2014/main" id="{FA8D10CD-648D-46D7-968E-A07EDCE317BC}"/>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0" name="对象 9">
            <a:extLst>
              <a:ext uri="{FF2B5EF4-FFF2-40B4-BE49-F238E27FC236}">
                <a16:creationId xmlns:a16="http://schemas.microsoft.com/office/drawing/2014/main" id="{559D1F9E-7B3E-4F2F-AC47-2692EC2DDBE2}"/>
              </a:ext>
            </a:extLst>
          </p:cNvPr>
          <p:cNvGraphicFramePr>
            <a:graphicFrameLocks noChangeAspect="1"/>
          </p:cNvGraphicFramePr>
          <p:nvPr>
            <p:extLst/>
          </p:nvPr>
        </p:nvGraphicFramePr>
        <p:xfrm>
          <a:off x="1779051" y="3436070"/>
          <a:ext cx="3936912" cy="693014"/>
        </p:xfrm>
        <a:graphic>
          <a:graphicData uri="http://schemas.openxmlformats.org/presentationml/2006/ole">
            <mc:AlternateContent xmlns:mc="http://schemas.openxmlformats.org/markup-compatibility/2006">
              <mc:Choice xmlns:v="urn:schemas-microsoft-com:vml" Requires="v">
                <p:oleObj spid="_x0000_s95371" name="Equation" r:id="rId5" imgW="1689100" imgH="279400" progId="Equation.DSMT4">
                  <p:embed/>
                </p:oleObj>
              </mc:Choice>
              <mc:Fallback>
                <p:oleObj name="Equation" r:id="rId5" imgW="1689100" imgH="279400" progId="Equation.DSMT4">
                  <p:embed/>
                  <p:pic>
                    <p:nvPicPr>
                      <p:cNvPr id="10" name="对象 9">
                        <a:extLst>
                          <a:ext uri="{FF2B5EF4-FFF2-40B4-BE49-F238E27FC236}">
                            <a16:creationId xmlns:a16="http://schemas.microsoft.com/office/drawing/2014/main" id="{559D1F9E-7B3E-4F2F-AC47-2692EC2DDBE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79051" y="3436070"/>
                        <a:ext cx="3936912" cy="693014"/>
                      </a:xfrm>
                      <a:prstGeom prst="rect">
                        <a:avLst/>
                      </a:prstGeom>
                      <a:noFill/>
                    </p:spPr>
                  </p:pic>
                </p:oleObj>
              </mc:Fallback>
            </mc:AlternateContent>
          </a:graphicData>
        </a:graphic>
      </p:graphicFrame>
      <p:sp>
        <p:nvSpPr>
          <p:cNvPr id="11" name="Rectangle 7">
            <a:extLst>
              <a:ext uri="{FF2B5EF4-FFF2-40B4-BE49-F238E27FC236}">
                <a16:creationId xmlns:a16="http://schemas.microsoft.com/office/drawing/2014/main" id="{81613DC5-594B-4370-ABD0-4D8024392ACE}"/>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2" name="对象 11">
            <a:extLst>
              <a:ext uri="{FF2B5EF4-FFF2-40B4-BE49-F238E27FC236}">
                <a16:creationId xmlns:a16="http://schemas.microsoft.com/office/drawing/2014/main" id="{B955C5DF-DF4D-4DE3-ACE5-8BC6B634F302}"/>
              </a:ext>
            </a:extLst>
          </p:cNvPr>
          <p:cNvGraphicFramePr>
            <a:graphicFrameLocks noChangeAspect="1"/>
          </p:cNvGraphicFramePr>
          <p:nvPr>
            <p:extLst/>
          </p:nvPr>
        </p:nvGraphicFramePr>
        <p:xfrm>
          <a:off x="1682447" y="4382743"/>
          <a:ext cx="4256145" cy="917149"/>
        </p:xfrm>
        <a:graphic>
          <a:graphicData uri="http://schemas.openxmlformats.org/presentationml/2006/ole">
            <mc:AlternateContent xmlns:mc="http://schemas.openxmlformats.org/markup-compatibility/2006">
              <mc:Choice xmlns:v="urn:schemas-microsoft-com:vml" Requires="v">
                <p:oleObj spid="_x0000_s95372" name="Equation" r:id="rId7" imgW="1866090" imgH="393529" progId="Equation.DSMT4">
                  <p:embed/>
                </p:oleObj>
              </mc:Choice>
              <mc:Fallback>
                <p:oleObj name="Equation" r:id="rId7" imgW="1866090" imgH="393529" progId="Equation.DSMT4">
                  <p:embed/>
                  <p:pic>
                    <p:nvPicPr>
                      <p:cNvPr id="12" name="对象 11">
                        <a:extLst>
                          <a:ext uri="{FF2B5EF4-FFF2-40B4-BE49-F238E27FC236}">
                            <a16:creationId xmlns:a16="http://schemas.microsoft.com/office/drawing/2014/main" id="{B955C5DF-DF4D-4DE3-ACE5-8BC6B634F30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82447" y="4382743"/>
                        <a:ext cx="4256145" cy="917149"/>
                      </a:xfrm>
                      <a:prstGeom prst="rect">
                        <a:avLst/>
                      </a:prstGeom>
                      <a:noFill/>
                    </p:spPr>
                  </p:pic>
                </p:oleObj>
              </mc:Fallback>
            </mc:AlternateContent>
          </a:graphicData>
        </a:graphic>
      </p:graphicFrame>
      <p:sp>
        <p:nvSpPr>
          <p:cNvPr id="13" name="Rectangle 9">
            <a:extLst>
              <a:ext uri="{FF2B5EF4-FFF2-40B4-BE49-F238E27FC236}">
                <a16:creationId xmlns:a16="http://schemas.microsoft.com/office/drawing/2014/main" id="{6C511F00-9E4C-4EE2-BEA3-8B36DB98D344}"/>
              </a:ext>
            </a:extLst>
          </p:cNvPr>
          <p:cNvSpPr>
            <a:spLocks noChangeArrowheads="1"/>
          </p:cNvSpPr>
          <p:nvPr/>
        </p:nvSpPr>
        <p:spPr bwMode="auto">
          <a:xfrm>
            <a:off x="6340823" y="281346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4" name="对象 13">
            <a:extLst>
              <a:ext uri="{FF2B5EF4-FFF2-40B4-BE49-F238E27FC236}">
                <a16:creationId xmlns:a16="http://schemas.microsoft.com/office/drawing/2014/main" id="{8EA5DD05-06C6-4EBF-B3CC-2E5A27DD52B6}"/>
              </a:ext>
            </a:extLst>
          </p:cNvPr>
          <p:cNvGraphicFramePr>
            <a:graphicFrameLocks noChangeAspect="1"/>
          </p:cNvGraphicFramePr>
          <p:nvPr>
            <p:extLst/>
          </p:nvPr>
        </p:nvGraphicFramePr>
        <p:xfrm>
          <a:off x="6530778" y="3012883"/>
          <a:ext cx="5635380" cy="1808310"/>
        </p:xfrm>
        <a:graphic>
          <a:graphicData uri="http://schemas.openxmlformats.org/presentationml/2006/ole">
            <mc:AlternateContent xmlns:mc="http://schemas.openxmlformats.org/markup-compatibility/2006">
              <mc:Choice xmlns:v="urn:schemas-microsoft-com:vml" Requires="v">
                <p:oleObj spid="_x0000_s95373" name="Visio" r:id="rId9" imgW="5554887" imgH="1775303" progId="Visio.Drawing.15">
                  <p:embed/>
                </p:oleObj>
              </mc:Choice>
              <mc:Fallback>
                <p:oleObj name="Visio" r:id="rId9" imgW="5554887" imgH="1775303" progId="Visio.Drawing.15">
                  <p:embed/>
                  <p:pic>
                    <p:nvPicPr>
                      <p:cNvPr id="14" name="对象 13">
                        <a:extLst>
                          <a:ext uri="{FF2B5EF4-FFF2-40B4-BE49-F238E27FC236}">
                            <a16:creationId xmlns:a16="http://schemas.microsoft.com/office/drawing/2014/main" id="{8EA5DD05-06C6-4EBF-B3CC-2E5A27DD52B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530778" y="3012883"/>
                        <a:ext cx="5635380" cy="1808310"/>
                      </a:xfrm>
                      <a:prstGeom prst="rect">
                        <a:avLst/>
                      </a:prstGeom>
                      <a:noFill/>
                    </p:spPr>
                  </p:pic>
                </p:oleObj>
              </mc:Fallback>
            </mc:AlternateContent>
          </a:graphicData>
        </a:graphic>
      </p:graphicFrame>
    </p:spTree>
    <p:extLst>
      <p:ext uri="{BB962C8B-B14F-4D97-AF65-F5344CB8AC3E}">
        <p14:creationId xmlns:p14="http://schemas.microsoft.com/office/powerpoint/2010/main" val="3957358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smtClean="0"/>
              <a:t>不同距离函数会有不同聚类结果</a:t>
            </a:r>
            <a:endParaRPr lang="zh-CN" altLang="en-US" dirty="0"/>
          </a:p>
        </p:txBody>
      </p:sp>
      <p:sp>
        <p:nvSpPr>
          <p:cNvPr id="3" name="标题 2"/>
          <p:cNvSpPr>
            <a:spLocks noGrp="1"/>
          </p:cNvSpPr>
          <p:nvPr>
            <p:ph type="title"/>
          </p:nvPr>
        </p:nvSpPr>
        <p:spPr/>
        <p:txBody>
          <a:bodyPr/>
          <a:lstStyle/>
          <a:p>
            <a:r>
              <a:rPr lang="zh-CN" altLang="en-US" dirty="0" smtClean="0"/>
              <a:t>层次聚类</a:t>
            </a:r>
            <a:endParaRPr lang="zh-CN" altLang="en-US" dirty="0"/>
          </a:p>
        </p:txBody>
      </p:sp>
      <p:sp>
        <p:nvSpPr>
          <p:cNvPr id="4" name="椭圆 3"/>
          <p:cNvSpPr/>
          <p:nvPr/>
        </p:nvSpPr>
        <p:spPr>
          <a:xfrm>
            <a:off x="2933359" y="4092297"/>
            <a:ext cx="152400" cy="152400"/>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3477269" y="4244697"/>
            <a:ext cx="152400" cy="152400"/>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2105669" y="3635097"/>
            <a:ext cx="152400" cy="152400"/>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1419869" y="3527366"/>
            <a:ext cx="152400" cy="152400"/>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2258069" y="4854297"/>
            <a:ext cx="152400" cy="152400"/>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3172469" y="2720697"/>
            <a:ext cx="152400" cy="152400"/>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10"/>
          <p:cNvSpPr txBox="1"/>
          <p:nvPr/>
        </p:nvSpPr>
        <p:spPr>
          <a:xfrm>
            <a:off x="3088163" y="4027765"/>
            <a:ext cx="312906" cy="369332"/>
          </a:xfrm>
          <a:prstGeom prst="rect">
            <a:avLst/>
          </a:prstGeom>
          <a:noFill/>
        </p:spPr>
        <p:txBody>
          <a:bodyPr wrap="none" rtlCol="0">
            <a:spAutoFit/>
          </a:bodyPr>
          <a:lstStyle/>
          <a:p>
            <a:r>
              <a:rPr lang="en-US" altLang="zh-CN" dirty="0" smtClean="0">
                <a:solidFill>
                  <a:schemeClr val="tx2"/>
                </a:solidFill>
              </a:rPr>
              <a:t>3</a:t>
            </a:r>
            <a:endParaRPr lang="zh-CN" altLang="en-US" dirty="0">
              <a:solidFill>
                <a:schemeClr val="tx2"/>
              </a:solidFill>
            </a:endParaRPr>
          </a:p>
        </p:txBody>
      </p:sp>
      <p:sp>
        <p:nvSpPr>
          <p:cNvPr id="11" name="TextBox 11"/>
          <p:cNvSpPr txBox="1"/>
          <p:nvPr/>
        </p:nvSpPr>
        <p:spPr>
          <a:xfrm>
            <a:off x="3621563" y="4180165"/>
            <a:ext cx="312906" cy="369332"/>
          </a:xfrm>
          <a:prstGeom prst="rect">
            <a:avLst/>
          </a:prstGeom>
          <a:noFill/>
        </p:spPr>
        <p:txBody>
          <a:bodyPr wrap="none" rtlCol="0">
            <a:spAutoFit/>
          </a:bodyPr>
          <a:lstStyle/>
          <a:p>
            <a:r>
              <a:rPr lang="en-US" altLang="zh-CN" dirty="0" smtClean="0">
                <a:solidFill>
                  <a:schemeClr val="tx2"/>
                </a:solidFill>
              </a:rPr>
              <a:t>6</a:t>
            </a:r>
            <a:endParaRPr lang="zh-CN" altLang="en-US" dirty="0">
              <a:solidFill>
                <a:schemeClr val="tx2"/>
              </a:solidFill>
            </a:endParaRPr>
          </a:p>
        </p:txBody>
      </p:sp>
      <p:sp>
        <p:nvSpPr>
          <p:cNvPr id="12" name="TextBox 12"/>
          <p:cNvSpPr txBox="1"/>
          <p:nvPr/>
        </p:nvSpPr>
        <p:spPr>
          <a:xfrm>
            <a:off x="1572269" y="3418165"/>
            <a:ext cx="312906" cy="369332"/>
          </a:xfrm>
          <a:prstGeom prst="rect">
            <a:avLst/>
          </a:prstGeom>
          <a:noFill/>
        </p:spPr>
        <p:txBody>
          <a:bodyPr wrap="none" rtlCol="0">
            <a:spAutoFit/>
          </a:bodyPr>
          <a:lstStyle/>
          <a:p>
            <a:r>
              <a:rPr lang="en-US" altLang="zh-CN" dirty="0" smtClean="0">
                <a:solidFill>
                  <a:schemeClr val="tx2"/>
                </a:solidFill>
              </a:rPr>
              <a:t>5</a:t>
            </a:r>
            <a:endParaRPr lang="zh-CN" altLang="en-US" dirty="0">
              <a:solidFill>
                <a:schemeClr val="tx2"/>
              </a:solidFill>
            </a:endParaRPr>
          </a:p>
        </p:txBody>
      </p:sp>
      <p:sp>
        <p:nvSpPr>
          <p:cNvPr id="13" name="TextBox 13"/>
          <p:cNvSpPr txBox="1"/>
          <p:nvPr/>
        </p:nvSpPr>
        <p:spPr>
          <a:xfrm>
            <a:off x="2249963" y="3558897"/>
            <a:ext cx="312906" cy="369332"/>
          </a:xfrm>
          <a:prstGeom prst="rect">
            <a:avLst/>
          </a:prstGeom>
          <a:noFill/>
        </p:spPr>
        <p:txBody>
          <a:bodyPr wrap="none" rtlCol="0">
            <a:spAutoFit/>
          </a:bodyPr>
          <a:lstStyle/>
          <a:p>
            <a:r>
              <a:rPr lang="en-US" altLang="zh-CN" dirty="0" smtClean="0">
                <a:solidFill>
                  <a:schemeClr val="tx2"/>
                </a:solidFill>
              </a:rPr>
              <a:t>2</a:t>
            </a:r>
            <a:endParaRPr lang="zh-CN" altLang="en-US" dirty="0">
              <a:solidFill>
                <a:schemeClr val="tx2"/>
              </a:solidFill>
            </a:endParaRPr>
          </a:p>
        </p:txBody>
      </p:sp>
      <p:sp>
        <p:nvSpPr>
          <p:cNvPr id="14" name="TextBox 14"/>
          <p:cNvSpPr txBox="1"/>
          <p:nvPr/>
        </p:nvSpPr>
        <p:spPr>
          <a:xfrm>
            <a:off x="3316763" y="2644497"/>
            <a:ext cx="312906" cy="369332"/>
          </a:xfrm>
          <a:prstGeom prst="rect">
            <a:avLst/>
          </a:prstGeom>
          <a:noFill/>
        </p:spPr>
        <p:txBody>
          <a:bodyPr wrap="none" rtlCol="0">
            <a:spAutoFit/>
          </a:bodyPr>
          <a:lstStyle/>
          <a:p>
            <a:r>
              <a:rPr lang="en-US" altLang="zh-CN" dirty="0" smtClean="0">
                <a:solidFill>
                  <a:schemeClr val="tx2"/>
                </a:solidFill>
              </a:rPr>
              <a:t>1</a:t>
            </a:r>
            <a:endParaRPr lang="zh-CN" altLang="en-US" dirty="0">
              <a:solidFill>
                <a:schemeClr val="tx2"/>
              </a:solidFill>
            </a:endParaRPr>
          </a:p>
        </p:txBody>
      </p:sp>
      <p:sp>
        <p:nvSpPr>
          <p:cNvPr id="15" name="TextBox 15"/>
          <p:cNvSpPr txBox="1"/>
          <p:nvPr/>
        </p:nvSpPr>
        <p:spPr>
          <a:xfrm>
            <a:off x="2402363" y="4789765"/>
            <a:ext cx="312906" cy="369332"/>
          </a:xfrm>
          <a:prstGeom prst="rect">
            <a:avLst/>
          </a:prstGeom>
          <a:noFill/>
        </p:spPr>
        <p:txBody>
          <a:bodyPr wrap="none" rtlCol="0">
            <a:spAutoFit/>
          </a:bodyPr>
          <a:lstStyle/>
          <a:p>
            <a:r>
              <a:rPr lang="en-US" altLang="zh-CN" dirty="0" smtClean="0">
                <a:solidFill>
                  <a:schemeClr val="tx2"/>
                </a:solidFill>
              </a:rPr>
              <a:t>4</a:t>
            </a:r>
            <a:endParaRPr lang="zh-CN" altLang="en-US" dirty="0">
              <a:solidFill>
                <a:schemeClr val="tx2"/>
              </a:solidFill>
            </a:endParaRPr>
          </a:p>
        </p:txBody>
      </p:sp>
      <p:sp>
        <p:nvSpPr>
          <p:cNvPr id="16" name="椭圆 15"/>
          <p:cNvSpPr/>
          <p:nvPr/>
        </p:nvSpPr>
        <p:spPr>
          <a:xfrm rot="654453">
            <a:off x="2711013" y="4005895"/>
            <a:ext cx="1295400" cy="545801"/>
          </a:xfrm>
          <a:prstGeom prst="ellipse">
            <a:avLst/>
          </a:prstGeom>
          <a:no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rot="654453">
            <a:off x="1335736" y="3406866"/>
            <a:ext cx="1295400" cy="545801"/>
          </a:xfrm>
          <a:prstGeom prst="ellipse">
            <a:avLst/>
          </a:prstGeom>
          <a:no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rot="654453">
            <a:off x="971757" y="3277164"/>
            <a:ext cx="3228306" cy="1397649"/>
          </a:xfrm>
          <a:prstGeom prst="ellipse">
            <a:avLst/>
          </a:prstGeom>
          <a:no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rot="654453">
            <a:off x="858023" y="2963294"/>
            <a:ext cx="3444574" cy="2134261"/>
          </a:xfrm>
          <a:prstGeom prst="ellipse">
            <a:avLst/>
          </a:prstGeom>
          <a:no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734069" y="2415897"/>
            <a:ext cx="3704964" cy="3200400"/>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TextBox 22"/>
          <p:cNvSpPr txBox="1"/>
          <p:nvPr/>
        </p:nvSpPr>
        <p:spPr>
          <a:xfrm>
            <a:off x="3009559" y="3646765"/>
            <a:ext cx="338554" cy="369332"/>
          </a:xfrm>
          <a:prstGeom prst="rect">
            <a:avLst/>
          </a:prstGeom>
          <a:noFill/>
        </p:spPr>
        <p:txBody>
          <a:bodyPr wrap="none" rtlCol="0">
            <a:spAutoFit/>
          </a:bodyPr>
          <a:lstStyle/>
          <a:p>
            <a:r>
              <a:rPr lang="en-US" altLang="zh-CN" dirty="0" smtClean="0">
                <a:solidFill>
                  <a:srgbClr val="FF0000"/>
                </a:solidFill>
              </a:rPr>
              <a:t>A</a:t>
            </a:r>
            <a:endParaRPr lang="zh-CN" altLang="en-US" dirty="0">
              <a:solidFill>
                <a:srgbClr val="FF0000"/>
              </a:solidFill>
            </a:endParaRPr>
          </a:p>
        </p:txBody>
      </p:sp>
      <p:sp>
        <p:nvSpPr>
          <p:cNvPr id="22" name="TextBox 23"/>
          <p:cNvSpPr txBox="1"/>
          <p:nvPr/>
        </p:nvSpPr>
        <p:spPr>
          <a:xfrm>
            <a:off x="1885175" y="3946310"/>
            <a:ext cx="338554" cy="369332"/>
          </a:xfrm>
          <a:prstGeom prst="rect">
            <a:avLst/>
          </a:prstGeom>
          <a:noFill/>
        </p:spPr>
        <p:txBody>
          <a:bodyPr wrap="none" rtlCol="0">
            <a:spAutoFit/>
          </a:bodyPr>
          <a:lstStyle/>
          <a:p>
            <a:r>
              <a:rPr lang="en-US" altLang="zh-CN" dirty="0" smtClean="0">
                <a:solidFill>
                  <a:srgbClr val="FF0000"/>
                </a:solidFill>
              </a:rPr>
              <a:t>B</a:t>
            </a:r>
            <a:endParaRPr lang="zh-CN" altLang="en-US" dirty="0">
              <a:solidFill>
                <a:srgbClr val="FF0000"/>
              </a:solidFill>
            </a:endParaRPr>
          </a:p>
        </p:txBody>
      </p:sp>
      <p:sp>
        <p:nvSpPr>
          <p:cNvPr id="23" name="TextBox 24"/>
          <p:cNvSpPr txBox="1"/>
          <p:nvPr/>
        </p:nvSpPr>
        <p:spPr>
          <a:xfrm>
            <a:off x="2410469" y="2949297"/>
            <a:ext cx="351378" cy="369332"/>
          </a:xfrm>
          <a:prstGeom prst="rect">
            <a:avLst/>
          </a:prstGeom>
          <a:noFill/>
        </p:spPr>
        <p:txBody>
          <a:bodyPr wrap="none" rtlCol="0">
            <a:spAutoFit/>
          </a:bodyPr>
          <a:lstStyle/>
          <a:p>
            <a:r>
              <a:rPr lang="en-US" altLang="zh-CN" dirty="0" smtClean="0">
                <a:solidFill>
                  <a:srgbClr val="FF0000"/>
                </a:solidFill>
              </a:rPr>
              <a:t>C</a:t>
            </a:r>
            <a:endParaRPr lang="zh-CN" altLang="en-US" dirty="0">
              <a:solidFill>
                <a:srgbClr val="FF0000"/>
              </a:solidFill>
            </a:endParaRPr>
          </a:p>
        </p:txBody>
      </p:sp>
      <p:sp>
        <p:nvSpPr>
          <p:cNvPr id="24" name="TextBox 25"/>
          <p:cNvSpPr txBox="1"/>
          <p:nvPr/>
        </p:nvSpPr>
        <p:spPr>
          <a:xfrm>
            <a:off x="2334269" y="5094565"/>
            <a:ext cx="351378" cy="369332"/>
          </a:xfrm>
          <a:prstGeom prst="rect">
            <a:avLst/>
          </a:prstGeom>
          <a:noFill/>
        </p:spPr>
        <p:txBody>
          <a:bodyPr wrap="none" rtlCol="0">
            <a:spAutoFit/>
          </a:bodyPr>
          <a:lstStyle/>
          <a:p>
            <a:r>
              <a:rPr lang="en-US" altLang="zh-CN" dirty="0" smtClean="0">
                <a:solidFill>
                  <a:srgbClr val="FF0000"/>
                </a:solidFill>
              </a:rPr>
              <a:t>D</a:t>
            </a:r>
            <a:endParaRPr lang="zh-CN" altLang="en-US" dirty="0">
              <a:solidFill>
                <a:srgbClr val="FF0000"/>
              </a:solidFill>
            </a:endParaRPr>
          </a:p>
        </p:txBody>
      </p:sp>
      <p:sp>
        <p:nvSpPr>
          <p:cNvPr id="25" name="TextBox 26"/>
          <p:cNvSpPr txBox="1"/>
          <p:nvPr/>
        </p:nvSpPr>
        <p:spPr>
          <a:xfrm>
            <a:off x="3697763" y="2415897"/>
            <a:ext cx="338554" cy="369332"/>
          </a:xfrm>
          <a:prstGeom prst="rect">
            <a:avLst/>
          </a:prstGeom>
          <a:noFill/>
        </p:spPr>
        <p:txBody>
          <a:bodyPr wrap="none" rtlCol="0">
            <a:spAutoFit/>
          </a:bodyPr>
          <a:lstStyle/>
          <a:p>
            <a:r>
              <a:rPr lang="en-US" altLang="zh-CN" dirty="0" smtClean="0">
                <a:solidFill>
                  <a:srgbClr val="FF0000"/>
                </a:solidFill>
              </a:rPr>
              <a:t>E</a:t>
            </a:r>
            <a:endParaRPr lang="zh-CN" altLang="en-US" dirty="0">
              <a:solidFill>
                <a:srgbClr val="FF0000"/>
              </a:solidFill>
            </a:endParaRPr>
          </a:p>
        </p:txBody>
      </p:sp>
      <p:sp>
        <p:nvSpPr>
          <p:cNvPr id="26" name="TextBox 27"/>
          <p:cNvSpPr txBox="1"/>
          <p:nvPr/>
        </p:nvSpPr>
        <p:spPr>
          <a:xfrm>
            <a:off x="4391669" y="3013829"/>
            <a:ext cx="607859" cy="369332"/>
          </a:xfrm>
          <a:prstGeom prst="rect">
            <a:avLst/>
          </a:prstGeom>
          <a:noFill/>
        </p:spPr>
        <p:txBody>
          <a:bodyPr wrap="none" rtlCol="0">
            <a:spAutoFit/>
          </a:bodyPr>
          <a:lstStyle/>
          <a:p>
            <a:r>
              <a:rPr lang="en-US" altLang="zh-CN" b="1" dirty="0" smtClean="0">
                <a:solidFill>
                  <a:srgbClr val="7030A0"/>
                </a:solidFill>
              </a:rPr>
              <a:t>MIN</a:t>
            </a:r>
            <a:endParaRPr lang="zh-CN" altLang="en-US" b="1" dirty="0">
              <a:solidFill>
                <a:srgbClr val="7030A0"/>
              </a:solidFill>
            </a:endParaRPr>
          </a:p>
        </p:txBody>
      </p:sp>
      <p:grpSp>
        <p:nvGrpSpPr>
          <p:cNvPr id="27" name="组合 26"/>
          <p:cNvGrpSpPr/>
          <p:nvPr/>
        </p:nvGrpSpPr>
        <p:grpSpPr>
          <a:xfrm>
            <a:off x="8256609" y="2644497"/>
            <a:ext cx="2514600" cy="2514600"/>
            <a:chOff x="5633259" y="3505200"/>
            <a:chExt cx="2514600" cy="2514600"/>
          </a:xfrm>
        </p:grpSpPr>
        <p:sp>
          <p:nvSpPr>
            <p:cNvPr id="28" name="椭圆 27"/>
            <p:cNvSpPr/>
            <p:nvPr/>
          </p:nvSpPr>
          <p:spPr>
            <a:xfrm>
              <a:off x="7146749" y="4953000"/>
              <a:ext cx="152400" cy="152400"/>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p:cNvSpPr/>
            <p:nvPr/>
          </p:nvSpPr>
          <p:spPr>
            <a:xfrm>
              <a:off x="7690659" y="5105400"/>
              <a:ext cx="152400" cy="152400"/>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p:cNvSpPr/>
            <p:nvPr/>
          </p:nvSpPr>
          <p:spPr>
            <a:xfrm>
              <a:off x="6319059" y="4495800"/>
              <a:ext cx="152400" cy="152400"/>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p:cNvSpPr/>
            <p:nvPr/>
          </p:nvSpPr>
          <p:spPr>
            <a:xfrm>
              <a:off x="5633259" y="4388069"/>
              <a:ext cx="152400" cy="152400"/>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p:nvPr/>
          </p:nvSpPr>
          <p:spPr>
            <a:xfrm>
              <a:off x="6471459" y="5715000"/>
              <a:ext cx="152400" cy="152400"/>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p:cNvSpPr/>
            <p:nvPr/>
          </p:nvSpPr>
          <p:spPr>
            <a:xfrm>
              <a:off x="7385859" y="3581400"/>
              <a:ext cx="152400" cy="152400"/>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TextBox 34"/>
            <p:cNvSpPr txBox="1"/>
            <p:nvPr/>
          </p:nvSpPr>
          <p:spPr>
            <a:xfrm>
              <a:off x="7301553" y="4888468"/>
              <a:ext cx="312906" cy="369332"/>
            </a:xfrm>
            <a:prstGeom prst="rect">
              <a:avLst/>
            </a:prstGeom>
            <a:noFill/>
          </p:spPr>
          <p:txBody>
            <a:bodyPr wrap="none" rtlCol="0">
              <a:spAutoFit/>
            </a:bodyPr>
            <a:lstStyle/>
            <a:p>
              <a:r>
                <a:rPr lang="en-US" altLang="zh-CN" dirty="0" smtClean="0">
                  <a:solidFill>
                    <a:schemeClr val="tx2"/>
                  </a:solidFill>
                </a:rPr>
                <a:t>3</a:t>
              </a:r>
              <a:endParaRPr lang="zh-CN" altLang="en-US" dirty="0">
                <a:solidFill>
                  <a:schemeClr val="tx2"/>
                </a:solidFill>
              </a:endParaRPr>
            </a:p>
          </p:txBody>
        </p:sp>
        <p:sp>
          <p:nvSpPr>
            <p:cNvPr id="35" name="TextBox 35"/>
            <p:cNvSpPr txBox="1"/>
            <p:nvPr/>
          </p:nvSpPr>
          <p:spPr>
            <a:xfrm>
              <a:off x="7834953" y="5040868"/>
              <a:ext cx="312906" cy="369332"/>
            </a:xfrm>
            <a:prstGeom prst="rect">
              <a:avLst/>
            </a:prstGeom>
            <a:noFill/>
          </p:spPr>
          <p:txBody>
            <a:bodyPr wrap="none" rtlCol="0">
              <a:spAutoFit/>
            </a:bodyPr>
            <a:lstStyle/>
            <a:p>
              <a:r>
                <a:rPr lang="en-US" altLang="zh-CN" dirty="0" smtClean="0">
                  <a:solidFill>
                    <a:schemeClr val="tx2"/>
                  </a:solidFill>
                </a:rPr>
                <a:t>6</a:t>
              </a:r>
              <a:endParaRPr lang="zh-CN" altLang="en-US" dirty="0">
                <a:solidFill>
                  <a:schemeClr val="tx2"/>
                </a:solidFill>
              </a:endParaRPr>
            </a:p>
          </p:txBody>
        </p:sp>
        <p:sp>
          <p:nvSpPr>
            <p:cNvPr id="36" name="TextBox 36"/>
            <p:cNvSpPr txBox="1"/>
            <p:nvPr/>
          </p:nvSpPr>
          <p:spPr>
            <a:xfrm>
              <a:off x="5785659" y="4278868"/>
              <a:ext cx="312906" cy="369332"/>
            </a:xfrm>
            <a:prstGeom prst="rect">
              <a:avLst/>
            </a:prstGeom>
            <a:noFill/>
          </p:spPr>
          <p:txBody>
            <a:bodyPr wrap="none" rtlCol="0">
              <a:spAutoFit/>
            </a:bodyPr>
            <a:lstStyle/>
            <a:p>
              <a:r>
                <a:rPr lang="en-US" altLang="zh-CN" dirty="0" smtClean="0">
                  <a:solidFill>
                    <a:schemeClr val="tx2"/>
                  </a:solidFill>
                </a:rPr>
                <a:t>5</a:t>
              </a:r>
              <a:endParaRPr lang="zh-CN" altLang="en-US" dirty="0">
                <a:solidFill>
                  <a:schemeClr val="tx2"/>
                </a:solidFill>
              </a:endParaRPr>
            </a:p>
          </p:txBody>
        </p:sp>
        <p:sp>
          <p:nvSpPr>
            <p:cNvPr id="37" name="TextBox 37"/>
            <p:cNvSpPr txBox="1"/>
            <p:nvPr/>
          </p:nvSpPr>
          <p:spPr>
            <a:xfrm>
              <a:off x="6463353" y="4419600"/>
              <a:ext cx="312906" cy="369332"/>
            </a:xfrm>
            <a:prstGeom prst="rect">
              <a:avLst/>
            </a:prstGeom>
            <a:noFill/>
          </p:spPr>
          <p:txBody>
            <a:bodyPr wrap="none" rtlCol="0">
              <a:spAutoFit/>
            </a:bodyPr>
            <a:lstStyle/>
            <a:p>
              <a:r>
                <a:rPr lang="en-US" altLang="zh-CN" dirty="0" smtClean="0">
                  <a:solidFill>
                    <a:schemeClr val="tx2"/>
                  </a:solidFill>
                </a:rPr>
                <a:t>2</a:t>
              </a:r>
              <a:endParaRPr lang="zh-CN" altLang="en-US" dirty="0">
                <a:solidFill>
                  <a:schemeClr val="tx2"/>
                </a:solidFill>
              </a:endParaRPr>
            </a:p>
          </p:txBody>
        </p:sp>
        <p:sp>
          <p:nvSpPr>
            <p:cNvPr id="38" name="TextBox 38"/>
            <p:cNvSpPr txBox="1"/>
            <p:nvPr/>
          </p:nvSpPr>
          <p:spPr>
            <a:xfrm>
              <a:off x="7530153" y="3505200"/>
              <a:ext cx="312906" cy="369332"/>
            </a:xfrm>
            <a:prstGeom prst="rect">
              <a:avLst/>
            </a:prstGeom>
            <a:noFill/>
          </p:spPr>
          <p:txBody>
            <a:bodyPr wrap="none" rtlCol="0">
              <a:spAutoFit/>
            </a:bodyPr>
            <a:lstStyle/>
            <a:p>
              <a:r>
                <a:rPr lang="en-US" altLang="zh-CN" dirty="0" smtClean="0">
                  <a:solidFill>
                    <a:schemeClr val="tx2"/>
                  </a:solidFill>
                </a:rPr>
                <a:t>1</a:t>
              </a:r>
              <a:endParaRPr lang="zh-CN" altLang="en-US" dirty="0">
                <a:solidFill>
                  <a:schemeClr val="tx2"/>
                </a:solidFill>
              </a:endParaRPr>
            </a:p>
          </p:txBody>
        </p:sp>
        <p:sp>
          <p:nvSpPr>
            <p:cNvPr id="39" name="TextBox 39"/>
            <p:cNvSpPr txBox="1"/>
            <p:nvPr/>
          </p:nvSpPr>
          <p:spPr>
            <a:xfrm>
              <a:off x="6615753" y="5650468"/>
              <a:ext cx="312906" cy="369332"/>
            </a:xfrm>
            <a:prstGeom prst="rect">
              <a:avLst/>
            </a:prstGeom>
            <a:noFill/>
          </p:spPr>
          <p:txBody>
            <a:bodyPr wrap="none" rtlCol="0">
              <a:spAutoFit/>
            </a:bodyPr>
            <a:lstStyle/>
            <a:p>
              <a:r>
                <a:rPr lang="en-US" altLang="zh-CN" dirty="0" smtClean="0">
                  <a:solidFill>
                    <a:schemeClr val="tx2"/>
                  </a:solidFill>
                </a:rPr>
                <a:t>4</a:t>
              </a:r>
              <a:endParaRPr lang="zh-CN" altLang="en-US" dirty="0">
                <a:solidFill>
                  <a:schemeClr val="tx2"/>
                </a:solidFill>
              </a:endParaRPr>
            </a:p>
          </p:txBody>
        </p:sp>
      </p:grpSp>
      <p:sp>
        <p:nvSpPr>
          <p:cNvPr id="40" name="椭圆 39"/>
          <p:cNvSpPr/>
          <p:nvPr/>
        </p:nvSpPr>
        <p:spPr>
          <a:xfrm rot="654453">
            <a:off x="9547753" y="4005895"/>
            <a:ext cx="1295400" cy="545801"/>
          </a:xfrm>
          <a:prstGeom prst="ellipse">
            <a:avLst/>
          </a:prstGeom>
          <a:no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p:nvPr/>
        </p:nvSpPr>
        <p:spPr>
          <a:xfrm rot="654453">
            <a:off x="8172476" y="3406866"/>
            <a:ext cx="1295400" cy="545801"/>
          </a:xfrm>
          <a:prstGeom prst="ellipse">
            <a:avLst/>
          </a:prstGeom>
          <a:no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p:cNvSpPr/>
          <p:nvPr/>
        </p:nvSpPr>
        <p:spPr>
          <a:xfrm rot="3733817">
            <a:off x="9355559" y="3358283"/>
            <a:ext cx="1210820" cy="2243960"/>
          </a:xfrm>
          <a:prstGeom prst="ellipse">
            <a:avLst/>
          </a:prstGeom>
          <a:no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p:nvSpPr>
        <p:spPr>
          <a:xfrm rot="20137558">
            <a:off x="7582214" y="2747608"/>
            <a:ext cx="2982195" cy="1349983"/>
          </a:xfrm>
          <a:prstGeom prst="ellipse">
            <a:avLst/>
          </a:prstGeom>
          <a:no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p:nvPr/>
        </p:nvSpPr>
        <p:spPr>
          <a:xfrm>
            <a:off x="7570809" y="2415897"/>
            <a:ext cx="3704964" cy="3200400"/>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TextBox 45"/>
          <p:cNvSpPr txBox="1"/>
          <p:nvPr/>
        </p:nvSpPr>
        <p:spPr>
          <a:xfrm>
            <a:off x="10367254" y="3743563"/>
            <a:ext cx="338554" cy="369332"/>
          </a:xfrm>
          <a:prstGeom prst="rect">
            <a:avLst/>
          </a:prstGeom>
          <a:noFill/>
        </p:spPr>
        <p:txBody>
          <a:bodyPr wrap="none" rtlCol="0">
            <a:spAutoFit/>
          </a:bodyPr>
          <a:lstStyle/>
          <a:p>
            <a:r>
              <a:rPr lang="en-US" altLang="zh-CN" dirty="0" smtClean="0">
                <a:solidFill>
                  <a:srgbClr val="FF0000"/>
                </a:solidFill>
              </a:rPr>
              <a:t>A</a:t>
            </a:r>
            <a:endParaRPr lang="zh-CN" altLang="en-US" dirty="0">
              <a:solidFill>
                <a:srgbClr val="FF0000"/>
              </a:solidFill>
            </a:endParaRPr>
          </a:p>
        </p:txBody>
      </p:sp>
      <p:sp>
        <p:nvSpPr>
          <p:cNvPr id="46" name="TextBox 46"/>
          <p:cNvSpPr txBox="1"/>
          <p:nvPr/>
        </p:nvSpPr>
        <p:spPr>
          <a:xfrm>
            <a:off x="8880710" y="3104569"/>
            <a:ext cx="338554" cy="369332"/>
          </a:xfrm>
          <a:prstGeom prst="rect">
            <a:avLst/>
          </a:prstGeom>
          <a:noFill/>
        </p:spPr>
        <p:txBody>
          <a:bodyPr wrap="none" rtlCol="0">
            <a:spAutoFit/>
          </a:bodyPr>
          <a:lstStyle/>
          <a:p>
            <a:r>
              <a:rPr lang="en-US" altLang="zh-CN" dirty="0" smtClean="0">
                <a:solidFill>
                  <a:srgbClr val="FF0000"/>
                </a:solidFill>
              </a:rPr>
              <a:t>B</a:t>
            </a:r>
            <a:endParaRPr lang="zh-CN" altLang="en-US" dirty="0">
              <a:solidFill>
                <a:srgbClr val="FF0000"/>
              </a:solidFill>
            </a:endParaRPr>
          </a:p>
        </p:txBody>
      </p:sp>
      <p:sp>
        <p:nvSpPr>
          <p:cNvPr id="47" name="TextBox 47"/>
          <p:cNvSpPr txBox="1"/>
          <p:nvPr/>
        </p:nvSpPr>
        <p:spPr>
          <a:xfrm>
            <a:off x="8591031" y="4787137"/>
            <a:ext cx="351378" cy="369332"/>
          </a:xfrm>
          <a:prstGeom prst="rect">
            <a:avLst/>
          </a:prstGeom>
          <a:noFill/>
        </p:spPr>
        <p:txBody>
          <a:bodyPr wrap="none" rtlCol="0">
            <a:spAutoFit/>
          </a:bodyPr>
          <a:lstStyle/>
          <a:p>
            <a:r>
              <a:rPr lang="en-US" altLang="zh-CN" dirty="0" smtClean="0">
                <a:solidFill>
                  <a:srgbClr val="FF0000"/>
                </a:solidFill>
              </a:rPr>
              <a:t>C</a:t>
            </a:r>
            <a:endParaRPr lang="zh-CN" altLang="en-US" dirty="0">
              <a:solidFill>
                <a:srgbClr val="FF0000"/>
              </a:solidFill>
            </a:endParaRPr>
          </a:p>
        </p:txBody>
      </p:sp>
      <p:sp>
        <p:nvSpPr>
          <p:cNvPr id="48" name="TextBox 48"/>
          <p:cNvSpPr txBox="1"/>
          <p:nvPr/>
        </p:nvSpPr>
        <p:spPr>
          <a:xfrm>
            <a:off x="7976084" y="4280384"/>
            <a:ext cx="351378" cy="369332"/>
          </a:xfrm>
          <a:prstGeom prst="rect">
            <a:avLst/>
          </a:prstGeom>
          <a:noFill/>
        </p:spPr>
        <p:txBody>
          <a:bodyPr wrap="none" rtlCol="0">
            <a:spAutoFit/>
          </a:bodyPr>
          <a:lstStyle/>
          <a:p>
            <a:r>
              <a:rPr lang="en-US" altLang="zh-CN" dirty="0" smtClean="0">
                <a:solidFill>
                  <a:srgbClr val="FF0000"/>
                </a:solidFill>
              </a:rPr>
              <a:t>D</a:t>
            </a:r>
            <a:endParaRPr lang="zh-CN" altLang="en-US" dirty="0">
              <a:solidFill>
                <a:srgbClr val="FF0000"/>
              </a:solidFill>
            </a:endParaRPr>
          </a:p>
        </p:txBody>
      </p:sp>
      <p:sp>
        <p:nvSpPr>
          <p:cNvPr id="49" name="TextBox 49"/>
          <p:cNvSpPr txBox="1"/>
          <p:nvPr/>
        </p:nvSpPr>
        <p:spPr>
          <a:xfrm>
            <a:off x="10534503" y="2415897"/>
            <a:ext cx="338554" cy="369332"/>
          </a:xfrm>
          <a:prstGeom prst="rect">
            <a:avLst/>
          </a:prstGeom>
          <a:noFill/>
        </p:spPr>
        <p:txBody>
          <a:bodyPr wrap="none" rtlCol="0">
            <a:spAutoFit/>
          </a:bodyPr>
          <a:lstStyle/>
          <a:p>
            <a:r>
              <a:rPr lang="en-US" altLang="zh-CN" dirty="0" smtClean="0">
                <a:solidFill>
                  <a:srgbClr val="FF0000"/>
                </a:solidFill>
              </a:rPr>
              <a:t>E</a:t>
            </a:r>
            <a:endParaRPr lang="zh-CN" altLang="en-US" dirty="0">
              <a:solidFill>
                <a:srgbClr val="FF0000"/>
              </a:solidFill>
            </a:endParaRPr>
          </a:p>
        </p:txBody>
      </p:sp>
      <p:sp>
        <p:nvSpPr>
          <p:cNvPr id="50" name="TextBox 50"/>
          <p:cNvSpPr txBox="1"/>
          <p:nvPr/>
        </p:nvSpPr>
        <p:spPr>
          <a:xfrm>
            <a:off x="6839020" y="4484661"/>
            <a:ext cx="697627" cy="369332"/>
          </a:xfrm>
          <a:prstGeom prst="rect">
            <a:avLst/>
          </a:prstGeom>
          <a:noFill/>
        </p:spPr>
        <p:txBody>
          <a:bodyPr wrap="none" rtlCol="0">
            <a:spAutoFit/>
          </a:bodyPr>
          <a:lstStyle/>
          <a:p>
            <a:r>
              <a:rPr lang="en-US" altLang="zh-CN" b="1" dirty="0" smtClean="0">
                <a:solidFill>
                  <a:srgbClr val="7030A0"/>
                </a:solidFill>
              </a:rPr>
              <a:t>MAX</a:t>
            </a:r>
            <a:endParaRPr lang="zh-CN" altLang="en-US" b="1" dirty="0">
              <a:solidFill>
                <a:srgbClr val="7030A0"/>
              </a:solidFill>
            </a:endParaRPr>
          </a:p>
        </p:txBody>
      </p:sp>
    </p:spTree>
    <p:extLst>
      <p:ext uri="{BB962C8B-B14F-4D97-AF65-F5344CB8AC3E}">
        <p14:creationId xmlns:p14="http://schemas.microsoft.com/office/powerpoint/2010/main" val="3776699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2"/>
                                        </p:tgtEl>
                                        <p:attrNameLst>
                                          <p:attrName>style.visibility</p:attrName>
                                        </p:attrNameLst>
                                      </p:cBhvr>
                                      <p:to>
                                        <p:strVal val="visible"/>
                                      </p:to>
                                    </p:set>
                                    <p:animEffect transition="in" filter="fade">
                                      <p:cBhvr>
                                        <p:cTn id="18" dur="500"/>
                                        <p:tgtEl>
                                          <p:spTgt spid="2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500"/>
                                        <p:tgtEl>
                                          <p:spTgt spid="18"/>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3"/>
                                        </p:tgtEl>
                                        <p:attrNameLst>
                                          <p:attrName>style.visibility</p:attrName>
                                        </p:attrNameLst>
                                      </p:cBhvr>
                                      <p:to>
                                        <p:strVal val="visible"/>
                                      </p:to>
                                    </p:set>
                                    <p:animEffect transition="in" filter="fade">
                                      <p:cBhvr>
                                        <p:cTn id="26" dur="500"/>
                                        <p:tgtEl>
                                          <p:spTgt spid="23"/>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fade">
                                      <p:cBhvr>
                                        <p:cTn id="31" dur="500"/>
                                        <p:tgtEl>
                                          <p:spTgt spid="19"/>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4"/>
                                        </p:tgtEl>
                                        <p:attrNameLst>
                                          <p:attrName>style.visibility</p:attrName>
                                        </p:attrNameLst>
                                      </p:cBhvr>
                                      <p:to>
                                        <p:strVal val="visible"/>
                                      </p:to>
                                    </p:set>
                                    <p:animEffect transition="in" filter="fade">
                                      <p:cBhvr>
                                        <p:cTn id="34" dur="500"/>
                                        <p:tgtEl>
                                          <p:spTgt spid="24"/>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20"/>
                                        </p:tgtEl>
                                        <p:attrNameLst>
                                          <p:attrName>style.visibility</p:attrName>
                                        </p:attrNameLst>
                                      </p:cBhvr>
                                      <p:to>
                                        <p:strVal val="visible"/>
                                      </p:to>
                                    </p:set>
                                    <p:animEffect transition="in" filter="fade">
                                      <p:cBhvr>
                                        <p:cTn id="39" dur="500"/>
                                        <p:tgtEl>
                                          <p:spTgt spid="20"/>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5"/>
                                        </p:tgtEl>
                                        <p:attrNameLst>
                                          <p:attrName>style.visibility</p:attrName>
                                        </p:attrNameLst>
                                      </p:cBhvr>
                                      <p:to>
                                        <p:strVal val="visible"/>
                                      </p:to>
                                    </p:set>
                                    <p:animEffect transition="in" filter="fade">
                                      <p:cBhvr>
                                        <p:cTn id="42" dur="500"/>
                                        <p:tgtEl>
                                          <p:spTgt spid="25"/>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7"/>
                                        </p:tgtEl>
                                        <p:attrNameLst>
                                          <p:attrName>style.visibility</p:attrName>
                                        </p:attrNameLst>
                                      </p:cBhvr>
                                      <p:to>
                                        <p:strVal val="visible"/>
                                      </p:to>
                                    </p:set>
                                    <p:animEffect transition="in" filter="fade">
                                      <p:cBhvr>
                                        <p:cTn id="47" dur="500"/>
                                        <p:tgtEl>
                                          <p:spTgt spid="27"/>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50"/>
                                        </p:tgtEl>
                                        <p:attrNameLst>
                                          <p:attrName>style.visibility</p:attrName>
                                        </p:attrNameLst>
                                      </p:cBhvr>
                                      <p:to>
                                        <p:strVal val="visible"/>
                                      </p:to>
                                    </p:set>
                                    <p:animEffect transition="in" filter="fade">
                                      <p:cBhvr>
                                        <p:cTn id="52" dur="500"/>
                                        <p:tgtEl>
                                          <p:spTgt spid="50"/>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40"/>
                                        </p:tgtEl>
                                        <p:attrNameLst>
                                          <p:attrName>style.visibility</p:attrName>
                                        </p:attrNameLst>
                                      </p:cBhvr>
                                      <p:to>
                                        <p:strVal val="visible"/>
                                      </p:to>
                                    </p:set>
                                    <p:animEffect transition="in" filter="fade">
                                      <p:cBhvr>
                                        <p:cTn id="57" dur="500"/>
                                        <p:tgtEl>
                                          <p:spTgt spid="40"/>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45"/>
                                        </p:tgtEl>
                                        <p:attrNameLst>
                                          <p:attrName>style.visibility</p:attrName>
                                        </p:attrNameLst>
                                      </p:cBhvr>
                                      <p:to>
                                        <p:strVal val="visible"/>
                                      </p:to>
                                    </p:set>
                                    <p:animEffect transition="in" filter="fade">
                                      <p:cBhvr>
                                        <p:cTn id="60" dur="500"/>
                                        <p:tgtEl>
                                          <p:spTgt spid="45"/>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41"/>
                                        </p:tgtEl>
                                        <p:attrNameLst>
                                          <p:attrName>style.visibility</p:attrName>
                                        </p:attrNameLst>
                                      </p:cBhvr>
                                      <p:to>
                                        <p:strVal val="visible"/>
                                      </p:to>
                                    </p:set>
                                    <p:animEffect transition="in" filter="fade">
                                      <p:cBhvr>
                                        <p:cTn id="65" dur="500"/>
                                        <p:tgtEl>
                                          <p:spTgt spid="41"/>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46"/>
                                        </p:tgtEl>
                                        <p:attrNameLst>
                                          <p:attrName>style.visibility</p:attrName>
                                        </p:attrNameLst>
                                      </p:cBhvr>
                                      <p:to>
                                        <p:strVal val="visible"/>
                                      </p:to>
                                    </p:set>
                                    <p:animEffect transition="in" filter="fade">
                                      <p:cBhvr>
                                        <p:cTn id="68" dur="500"/>
                                        <p:tgtEl>
                                          <p:spTgt spid="46"/>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42"/>
                                        </p:tgtEl>
                                        <p:attrNameLst>
                                          <p:attrName>style.visibility</p:attrName>
                                        </p:attrNameLst>
                                      </p:cBhvr>
                                      <p:to>
                                        <p:strVal val="visible"/>
                                      </p:to>
                                    </p:set>
                                    <p:animEffect transition="in" filter="fade">
                                      <p:cBhvr>
                                        <p:cTn id="73" dur="500"/>
                                        <p:tgtEl>
                                          <p:spTgt spid="42"/>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47"/>
                                        </p:tgtEl>
                                        <p:attrNameLst>
                                          <p:attrName>style.visibility</p:attrName>
                                        </p:attrNameLst>
                                      </p:cBhvr>
                                      <p:to>
                                        <p:strVal val="visible"/>
                                      </p:to>
                                    </p:set>
                                    <p:animEffect transition="in" filter="fade">
                                      <p:cBhvr>
                                        <p:cTn id="76" dur="500"/>
                                        <p:tgtEl>
                                          <p:spTgt spid="47"/>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grpId="0" nodeType="clickEffect">
                                  <p:stCondLst>
                                    <p:cond delay="0"/>
                                  </p:stCondLst>
                                  <p:childTnLst>
                                    <p:set>
                                      <p:cBhvr>
                                        <p:cTn id="80" dur="1" fill="hold">
                                          <p:stCondLst>
                                            <p:cond delay="0"/>
                                          </p:stCondLst>
                                        </p:cTn>
                                        <p:tgtEl>
                                          <p:spTgt spid="43"/>
                                        </p:tgtEl>
                                        <p:attrNameLst>
                                          <p:attrName>style.visibility</p:attrName>
                                        </p:attrNameLst>
                                      </p:cBhvr>
                                      <p:to>
                                        <p:strVal val="visible"/>
                                      </p:to>
                                    </p:set>
                                    <p:animEffect transition="in" filter="fade">
                                      <p:cBhvr>
                                        <p:cTn id="81" dur="500"/>
                                        <p:tgtEl>
                                          <p:spTgt spid="43"/>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48"/>
                                        </p:tgtEl>
                                        <p:attrNameLst>
                                          <p:attrName>style.visibility</p:attrName>
                                        </p:attrNameLst>
                                      </p:cBhvr>
                                      <p:to>
                                        <p:strVal val="visible"/>
                                      </p:to>
                                    </p:set>
                                    <p:animEffect transition="in" filter="fade">
                                      <p:cBhvr>
                                        <p:cTn id="84" dur="500"/>
                                        <p:tgtEl>
                                          <p:spTgt spid="48"/>
                                        </p:tgtEl>
                                      </p:cBhvr>
                                    </p:animEffect>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grpId="0" nodeType="clickEffect">
                                  <p:stCondLst>
                                    <p:cond delay="0"/>
                                  </p:stCondLst>
                                  <p:childTnLst>
                                    <p:set>
                                      <p:cBhvr>
                                        <p:cTn id="88" dur="1" fill="hold">
                                          <p:stCondLst>
                                            <p:cond delay="0"/>
                                          </p:stCondLst>
                                        </p:cTn>
                                        <p:tgtEl>
                                          <p:spTgt spid="44"/>
                                        </p:tgtEl>
                                        <p:attrNameLst>
                                          <p:attrName>style.visibility</p:attrName>
                                        </p:attrNameLst>
                                      </p:cBhvr>
                                      <p:to>
                                        <p:strVal val="visible"/>
                                      </p:to>
                                    </p:set>
                                    <p:animEffect transition="in" filter="fade">
                                      <p:cBhvr>
                                        <p:cTn id="89" dur="500"/>
                                        <p:tgtEl>
                                          <p:spTgt spid="44"/>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49"/>
                                        </p:tgtEl>
                                        <p:attrNameLst>
                                          <p:attrName>style.visibility</p:attrName>
                                        </p:attrNameLst>
                                      </p:cBhvr>
                                      <p:to>
                                        <p:strVal val="visible"/>
                                      </p:to>
                                    </p:set>
                                    <p:animEffect transition="in" filter="fade">
                                      <p:cBhvr>
                                        <p:cTn id="92"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8" grpId="0" animBg="1"/>
      <p:bldP spid="19" grpId="0" animBg="1"/>
      <p:bldP spid="20" grpId="0" animBg="1"/>
      <p:bldP spid="21" grpId="0"/>
      <p:bldP spid="22" grpId="0"/>
      <p:bldP spid="23" grpId="0"/>
      <p:bldP spid="24" grpId="0"/>
      <p:bldP spid="25" grpId="0"/>
      <p:bldP spid="40" grpId="0" animBg="1"/>
      <p:bldP spid="41" grpId="0" animBg="1"/>
      <p:bldP spid="42" grpId="0" animBg="1"/>
      <p:bldP spid="43" grpId="0" animBg="1"/>
      <p:bldP spid="44" grpId="0" animBg="1"/>
      <p:bldP spid="45" grpId="0"/>
      <p:bldP spid="46" grpId="0"/>
      <p:bldP spid="47" grpId="0"/>
      <p:bldP spid="48" grpId="0"/>
      <p:bldP spid="49" grpId="0"/>
      <p:bldP spid="50"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138980AC-95F7-468C-8462-8F58B643393A}"/>
              </a:ext>
            </a:extLst>
          </p:cNvPr>
          <p:cNvSpPr>
            <a:spLocks noGrp="1"/>
          </p:cNvSpPr>
          <p:nvPr>
            <p:ph idx="1"/>
          </p:nvPr>
        </p:nvSpPr>
        <p:spPr/>
        <p:txBody>
          <a:bodyPr/>
          <a:lstStyle/>
          <a:p>
            <a:pPr marL="0" indent="0">
              <a:buNone/>
            </a:pPr>
            <a:r>
              <a:rPr lang="zh-CN" altLang="en-US" dirty="0"/>
              <a:t>       使用</a:t>
            </a:r>
            <a:r>
              <a:rPr lang="en-US" altLang="zh-CN" dirty="0"/>
              <a:t>scikit-learn</a:t>
            </a:r>
            <a:r>
              <a:rPr lang="zh-CN" altLang="en-US" dirty="0"/>
              <a:t>库中</a:t>
            </a:r>
            <a:r>
              <a:rPr lang="en-US" altLang="zh-CN" dirty="0"/>
              <a:t>cluster</a:t>
            </a:r>
            <a:r>
              <a:rPr lang="zh-CN" altLang="en-US" dirty="0"/>
              <a:t>模块的</a:t>
            </a:r>
            <a:r>
              <a:rPr lang="en-US" altLang="zh-CN" dirty="0" err="1"/>
              <a:t>AgglomerativeClustering</a:t>
            </a:r>
            <a:r>
              <a:rPr lang="zh-CN" altLang="en-US" dirty="0"/>
              <a:t>类可以实现层次聚类算法对数据进行聚类，</a:t>
            </a:r>
            <a:r>
              <a:rPr lang="en-US" altLang="zh-CN" dirty="0" err="1"/>
              <a:t>AgglomerativeClustering</a:t>
            </a:r>
            <a:r>
              <a:rPr lang="zh-CN" altLang="en-US" dirty="0"/>
              <a:t>类的基本使用格式和常用参数说明如下：</a:t>
            </a:r>
            <a:endParaRPr lang="en-US" altLang="zh-CN" dirty="0"/>
          </a:p>
          <a:p>
            <a:pPr>
              <a:buFont typeface="Arial" panose="020B0604020202020204" pitchFamily="34" charset="0"/>
              <a:buChar char="•"/>
            </a:pPr>
            <a:r>
              <a:rPr lang="en-US" altLang="zh-CN" sz="1800" kern="100" dirty="0">
                <a:effectLst/>
                <a:latin typeface="Consolas" panose="020B0609020204030204" pitchFamily="49" charset="0"/>
                <a:ea typeface="宋体" panose="02010600030101010101" pitchFamily="2" charset="-122"/>
              </a:rPr>
              <a:t>class </a:t>
            </a:r>
            <a:r>
              <a:rPr lang="en-US" altLang="zh-CN" sz="1800" kern="100" dirty="0" err="1">
                <a:effectLst/>
                <a:latin typeface="Consolas" panose="020B0609020204030204" pitchFamily="49" charset="0"/>
                <a:ea typeface="宋体" panose="02010600030101010101" pitchFamily="2" charset="-122"/>
              </a:rPr>
              <a:t>sklearn.cluster.AgglomerativeClustering</a:t>
            </a:r>
            <a:r>
              <a:rPr lang="en-US" altLang="zh-CN" sz="1800" kern="100" dirty="0">
                <a:effectLst/>
                <a:latin typeface="Consolas" panose="020B0609020204030204" pitchFamily="49" charset="0"/>
                <a:ea typeface="宋体" panose="02010600030101010101" pitchFamily="2" charset="-122"/>
              </a:rPr>
              <a:t>(</a:t>
            </a:r>
            <a:r>
              <a:rPr lang="en-US" altLang="zh-CN" sz="1800" kern="100" dirty="0" err="1">
                <a:effectLst/>
                <a:latin typeface="Consolas" panose="020B0609020204030204" pitchFamily="49" charset="0"/>
                <a:ea typeface="宋体" panose="02010600030101010101" pitchFamily="2" charset="-122"/>
              </a:rPr>
              <a:t>n_clusters</a:t>
            </a:r>
            <a:r>
              <a:rPr lang="en-US" altLang="zh-CN" sz="1800" kern="100" dirty="0">
                <a:effectLst/>
                <a:latin typeface="Consolas" panose="020B0609020204030204" pitchFamily="49" charset="0"/>
                <a:ea typeface="宋体" panose="02010600030101010101" pitchFamily="2" charset="-122"/>
              </a:rPr>
              <a:t>=2, *, affinity='</a:t>
            </a:r>
            <a:r>
              <a:rPr lang="en-US" altLang="zh-CN" sz="1800" kern="100" dirty="0" err="1">
                <a:effectLst/>
                <a:latin typeface="Consolas" panose="020B0609020204030204" pitchFamily="49" charset="0"/>
                <a:ea typeface="宋体" panose="02010600030101010101" pitchFamily="2" charset="-122"/>
              </a:rPr>
              <a:t>euclidean</a:t>
            </a:r>
            <a:r>
              <a:rPr lang="en-US" altLang="zh-CN" sz="1800" kern="100" dirty="0">
                <a:effectLst/>
                <a:latin typeface="Consolas" panose="020B0609020204030204" pitchFamily="49" charset="0"/>
                <a:ea typeface="宋体" panose="02010600030101010101" pitchFamily="2" charset="-122"/>
              </a:rPr>
              <a:t>', memory=None, connectivity=None, </a:t>
            </a:r>
            <a:r>
              <a:rPr lang="en-US" altLang="zh-CN" sz="1800" kern="100" dirty="0" err="1">
                <a:effectLst/>
                <a:latin typeface="Consolas" panose="020B0609020204030204" pitchFamily="49" charset="0"/>
                <a:ea typeface="宋体" panose="02010600030101010101" pitchFamily="2" charset="-122"/>
              </a:rPr>
              <a:t>compute_full_tree</a:t>
            </a:r>
            <a:r>
              <a:rPr lang="en-US" altLang="zh-CN" sz="1800" kern="100" dirty="0">
                <a:effectLst/>
                <a:latin typeface="Consolas" panose="020B0609020204030204" pitchFamily="49" charset="0"/>
                <a:ea typeface="宋体" panose="02010600030101010101" pitchFamily="2" charset="-122"/>
              </a:rPr>
              <a:t>='auto', linkage='ward', </a:t>
            </a:r>
            <a:r>
              <a:rPr lang="en-US" altLang="zh-CN" sz="1800" kern="100" dirty="0" err="1">
                <a:effectLst/>
                <a:latin typeface="Consolas" panose="020B0609020204030204" pitchFamily="49" charset="0"/>
                <a:ea typeface="宋体" panose="02010600030101010101" pitchFamily="2" charset="-122"/>
              </a:rPr>
              <a:t>distance_threshold</a:t>
            </a:r>
            <a:r>
              <a:rPr lang="en-US" altLang="zh-CN" sz="1800" kern="100" dirty="0">
                <a:effectLst/>
                <a:latin typeface="Consolas" panose="020B0609020204030204" pitchFamily="49" charset="0"/>
                <a:ea typeface="宋体" panose="02010600030101010101" pitchFamily="2" charset="-122"/>
              </a:rPr>
              <a:t>=None)</a:t>
            </a:r>
            <a:endParaRPr lang="zh-CN" altLang="en-US" dirty="0">
              <a:latin typeface="Consolas" panose="020B0609020204030204" pitchFamily="49" charset="0"/>
            </a:endParaRPr>
          </a:p>
        </p:txBody>
      </p:sp>
      <p:sp>
        <p:nvSpPr>
          <p:cNvPr id="3" name="标题 2">
            <a:extLst>
              <a:ext uri="{FF2B5EF4-FFF2-40B4-BE49-F238E27FC236}">
                <a16:creationId xmlns:a16="http://schemas.microsoft.com/office/drawing/2014/main" id="{9E6D3D89-A70B-4975-9A14-6640915BF197}"/>
              </a:ext>
            </a:extLst>
          </p:cNvPr>
          <p:cNvSpPr>
            <a:spLocks noGrp="1"/>
          </p:cNvSpPr>
          <p:nvPr>
            <p:ph type="title"/>
          </p:nvPr>
        </p:nvSpPr>
        <p:spPr/>
        <p:txBody>
          <a:bodyPr/>
          <a:lstStyle/>
          <a:p>
            <a:r>
              <a:rPr lang="zh-CN" altLang="en-US" dirty="0"/>
              <a:t>层次聚类</a:t>
            </a:r>
          </a:p>
        </p:txBody>
      </p:sp>
      <p:graphicFrame>
        <p:nvGraphicFramePr>
          <p:cNvPr id="4" name="表格 3">
            <a:extLst>
              <a:ext uri="{FF2B5EF4-FFF2-40B4-BE49-F238E27FC236}">
                <a16:creationId xmlns:a16="http://schemas.microsoft.com/office/drawing/2014/main" id="{5FCAEE0B-48F5-4DAD-93D3-C23E7F9D099D}"/>
              </a:ext>
            </a:extLst>
          </p:cNvPr>
          <p:cNvGraphicFramePr>
            <a:graphicFrameLocks noGrp="1"/>
          </p:cNvGraphicFramePr>
          <p:nvPr>
            <p:extLst/>
          </p:nvPr>
        </p:nvGraphicFramePr>
        <p:xfrm>
          <a:off x="820549" y="3407790"/>
          <a:ext cx="8983327" cy="2984212"/>
        </p:xfrm>
        <a:graphic>
          <a:graphicData uri="http://schemas.openxmlformats.org/drawingml/2006/table">
            <a:tbl>
              <a:tblPr firstRow="1" firstCol="1" bandRow="1">
                <a:tableStyleId>{5C22544A-7EE6-4342-B048-85BDC9FD1C3A}</a:tableStyleId>
              </a:tblPr>
              <a:tblGrid>
                <a:gridCol w="2412844">
                  <a:extLst>
                    <a:ext uri="{9D8B030D-6E8A-4147-A177-3AD203B41FA5}">
                      <a16:colId xmlns:a16="http://schemas.microsoft.com/office/drawing/2014/main" val="1837948144"/>
                    </a:ext>
                  </a:extLst>
                </a:gridCol>
                <a:gridCol w="6570483">
                  <a:extLst>
                    <a:ext uri="{9D8B030D-6E8A-4147-A177-3AD203B41FA5}">
                      <a16:colId xmlns:a16="http://schemas.microsoft.com/office/drawing/2014/main" val="1926443532"/>
                    </a:ext>
                  </a:extLst>
                </a:gridCol>
              </a:tblGrid>
              <a:tr h="471733">
                <a:tc>
                  <a:txBody>
                    <a:bodyPr/>
                    <a:lstStyle/>
                    <a:p>
                      <a:pPr algn="ctr"/>
                      <a:r>
                        <a:rPr lang="zh-CN" sz="1800" kern="100">
                          <a:effectLst/>
                          <a:latin typeface="微软雅黑" panose="020B0503020204020204" pitchFamily="34" charset="-122"/>
                          <a:ea typeface="微软雅黑" panose="020B0503020204020204" pitchFamily="34" charset="-122"/>
                        </a:rPr>
                        <a:t>参数名称</a:t>
                      </a:r>
                      <a:endParaRPr lang="zh-CN" sz="18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algn="ctr"/>
                      <a:r>
                        <a:rPr lang="zh-CN" sz="1800" kern="100">
                          <a:effectLst/>
                          <a:latin typeface="微软雅黑" panose="020B0503020204020204" pitchFamily="34" charset="-122"/>
                          <a:ea typeface="微软雅黑" panose="020B0503020204020204" pitchFamily="34" charset="-122"/>
                        </a:rPr>
                        <a:t>参数说明</a:t>
                      </a:r>
                      <a:endParaRPr lang="zh-CN" sz="18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185079298"/>
                  </a:ext>
                </a:extLst>
              </a:tr>
              <a:tr h="471733">
                <a:tc>
                  <a:txBody>
                    <a:bodyPr/>
                    <a:lstStyle/>
                    <a:p>
                      <a:pPr algn="just"/>
                      <a:r>
                        <a:rPr lang="en-US" sz="1800" b="0" kern="100">
                          <a:effectLst/>
                          <a:latin typeface="微软雅黑" panose="020B0503020204020204" pitchFamily="34" charset="-122"/>
                          <a:ea typeface="微软雅黑" panose="020B0503020204020204" pitchFamily="34" charset="-122"/>
                        </a:rPr>
                        <a:t>n_clusters</a:t>
                      </a:r>
                      <a:endParaRPr lang="zh-CN" sz="1800" b="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algn="just"/>
                      <a:r>
                        <a:rPr lang="zh-CN" sz="1800" kern="100">
                          <a:effectLst/>
                          <a:latin typeface="微软雅黑" panose="020B0503020204020204" pitchFamily="34" charset="-122"/>
                          <a:ea typeface="微软雅黑" panose="020B0503020204020204" pitchFamily="34" charset="-122"/>
                        </a:rPr>
                        <a:t>接收</a:t>
                      </a:r>
                      <a:r>
                        <a:rPr lang="en-US" sz="1800" kern="100">
                          <a:effectLst/>
                          <a:latin typeface="微软雅黑" panose="020B0503020204020204" pitchFamily="34" charset="-122"/>
                          <a:ea typeface="微软雅黑" panose="020B0503020204020204" pitchFamily="34" charset="-122"/>
                        </a:rPr>
                        <a:t>int or None</a:t>
                      </a:r>
                      <a:r>
                        <a:rPr lang="zh-CN" sz="1800" kern="100">
                          <a:effectLst/>
                          <a:latin typeface="微软雅黑" panose="020B0503020204020204" pitchFamily="34" charset="-122"/>
                          <a:ea typeface="微软雅黑" panose="020B0503020204020204" pitchFamily="34" charset="-122"/>
                        </a:rPr>
                        <a:t>。表示要查找的集群数。默认为</a:t>
                      </a:r>
                      <a:r>
                        <a:rPr lang="en-US" sz="1800" kern="100">
                          <a:effectLst/>
                          <a:latin typeface="微软雅黑" panose="020B0503020204020204" pitchFamily="34" charset="-122"/>
                          <a:ea typeface="微软雅黑" panose="020B0503020204020204" pitchFamily="34" charset="-122"/>
                        </a:rPr>
                        <a:t>2</a:t>
                      </a:r>
                      <a:endParaRPr lang="zh-CN" sz="18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extLst>
                  <a:ext uri="{0D108BD9-81ED-4DB2-BD59-A6C34878D82A}">
                    <a16:rowId xmlns:a16="http://schemas.microsoft.com/office/drawing/2014/main" val="748728609"/>
                  </a:ext>
                </a:extLst>
              </a:tr>
              <a:tr h="471733">
                <a:tc>
                  <a:txBody>
                    <a:bodyPr/>
                    <a:lstStyle/>
                    <a:p>
                      <a:pPr algn="just"/>
                      <a:r>
                        <a:rPr lang="en-US" sz="1800" b="0" kern="100">
                          <a:effectLst/>
                          <a:latin typeface="微软雅黑" panose="020B0503020204020204" pitchFamily="34" charset="-122"/>
                          <a:ea typeface="微软雅黑" panose="020B0503020204020204" pitchFamily="34" charset="-122"/>
                        </a:rPr>
                        <a:t>affinity</a:t>
                      </a:r>
                      <a:endParaRPr lang="zh-CN" sz="1800" b="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algn="just"/>
                      <a:r>
                        <a:rPr lang="zh-CN" sz="1800" kern="100">
                          <a:effectLst/>
                          <a:latin typeface="微软雅黑" panose="020B0503020204020204" pitchFamily="34" charset="-122"/>
                          <a:ea typeface="微软雅黑" panose="020B0503020204020204" pitchFamily="34" charset="-122"/>
                        </a:rPr>
                        <a:t>接收</a:t>
                      </a:r>
                      <a:r>
                        <a:rPr lang="en-US" sz="1800" kern="100">
                          <a:effectLst/>
                          <a:latin typeface="微软雅黑" panose="020B0503020204020204" pitchFamily="34" charset="-122"/>
                          <a:ea typeface="微软雅黑" panose="020B0503020204020204" pitchFamily="34" charset="-122"/>
                        </a:rPr>
                        <a:t>str or callable</a:t>
                      </a:r>
                      <a:r>
                        <a:rPr lang="zh-CN" sz="1800" kern="100">
                          <a:effectLst/>
                          <a:latin typeface="微软雅黑" panose="020B0503020204020204" pitchFamily="34" charset="-122"/>
                          <a:ea typeface="微软雅黑" panose="020B0503020204020204" pitchFamily="34" charset="-122"/>
                        </a:rPr>
                        <a:t>。表示用于计算链接的度量。默认为</a:t>
                      </a:r>
                      <a:r>
                        <a:rPr lang="en-US" sz="1800" kern="100">
                          <a:effectLst/>
                          <a:latin typeface="微软雅黑" panose="020B0503020204020204" pitchFamily="34" charset="-122"/>
                          <a:ea typeface="微软雅黑" panose="020B0503020204020204" pitchFamily="34" charset="-122"/>
                        </a:rPr>
                        <a:t>'euclidean'</a:t>
                      </a:r>
                      <a:endParaRPr lang="zh-CN" sz="18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17389056"/>
                  </a:ext>
                </a:extLst>
              </a:tr>
              <a:tr h="471733">
                <a:tc>
                  <a:txBody>
                    <a:bodyPr/>
                    <a:lstStyle/>
                    <a:p>
                      <a:pPr algn="just"/>
                      <a:r>
                        <a:rPr lang="en-US" sz="1800" b="0" kern="100">
                          <a:effectLst/>
                          <a:latin typeface="微软雅黑" panose="020B0503020204020204" pitchFamily="34" charset="-122"/>
                          <a:ea typeface="微软雅黑" panose="020B0503020204020204" pitchFamily="34" charset="-122"/>
                        </a:rPr>
                        <a:t>memory</a:t>
                      </a:r>
                      <a:endParaRPr lang="zh-CN" sz="1800" b="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algn="just"/>
                      <a:r>
                        <a:rPr lang="zh-CN" sz="1800" kern="100">
                          <a:effectLst/>
                          <a:latin typeface="微软雅黑" panose="020B0503020204020204" pitchFamily="34" charset="-122"/>
                          <a:ea typeface="微软雅黑" panose="020B0503020204020204" pitchFamily="34" charset="-122"/>
                        </a:rPr>
                        <a:t>接收具有</a:t>
                      </a:r>
                      <a:r>
                        <a:rPr lang="en-US" sz="1800" kern="100">
                          <a:effectLst/>
                          <a:latin typeface="微软雅黑" panose="020B0503020204020204" pitchFamily="34" charset="-122"/>
                          <a:ea typeface="微软雅黑" panose="020B0503020204020204" pitchFamily="34" charset="-122"/>
                        </a:rPr>
                        <a:t>joblib</a:t>
                      </a:r>
                      <a:r>
                        <a:rPr lang="zh-CN" sz="1800" kern="100">
                          <a:effectLst/>
                          <a:latin typeface="微软雅黑" panose="020B0503020204020204" pitchFamily="34" charset="-122"/>
                          <a:ea typeface="微软雅黑" panose="020B0503020204020204" pitchFamily="34" charset="-122"/>
                        </a:rPr>
                        <a:t>的内存</a:t>
                      </a:r>
                      <a:r>
                        <a:rPr lang="en-US" sz="1800" kern="100">
                          <a:effectLst/>
                          <a:latin typeface="微软雅黑" panose="020B0503020204020204" pitchFamily="34" charset="-122"/>
                          <a:ea typeface="微软雅黑" panose="020B0503020204020204" pitchFamily="34" charset="-122"/>
                        </a:rPr>
                        <a:t>str</a:t>
                      </a:r>
                      <a:r>
                        <a:rPr lang="zh-CN" sz="1800" kern="100">
                          <a:effectLst/>
                          <a:latin typeface="微软雅黑" panose="020B0503020204020204" pitchFamily="34" charset="-122"/>
                          <a:ea typeface="微软雅黑" panose="020B0503020204020204" pitchFamily="34" charset="-122"/>
                        </a:rPr>
                        <a:t>或对象。表示用于缓存树计算的输出。默认为</a:t>
                      </a:r>
                      <a:r>
                        <a:rPr lang="en-US" sz="1800" kern="100">
                          <a:effectLst/>
                          <a:latin typeface="微软雅黑" panose="020B0503020204020204" pitchFamily="34" charset="-122"/>
                          <a:ea typeface="微软雅黑" panose="020B0503020204020204" pitchFamily="34" charset="-122"/>
                        </a:rPr>
                        <a:t>None</a:t>
                      </a:r>
                      <a:endParaRPr lang="zh-CN" sz="18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637213396"/>
                  </a:ext>
                </a:extLst>
              </a:tr>
              <a:tr h="471733">
                <a:tc>
                  <a:txBody>
                    <a:bodyPr/>
                    <a:lstStyle/>
                    <a:p>
                      <a:pPr algn="just"/>
                      <a:r>
                        <a:rPr lang="en-US" sz="1800" b="0" kern="100">
                          <a:effectLst/>
                          <a:latin typeface="微软雅黑" panose="020B0503020204020204" pitchFamily="34" charset="-122"/>
                          <a:ea typeface="微软雅黑" panose="020B0503020204020204" pitchFamily="34" charset="-122"/>
                        </a:rPr>
                        <a:t>connectivity</a:t>
                      </a:r>
                      <a:endParaRPr lang="zh-CN" sz="1800" b="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algn="just"/>
                      <a:r>
                        <a:rPr lang="zh-CN" sz="1800" kern="100">
                          <a:effectLst/>
                          <a:latin typeface="微软雅黑" panose="020B0503020204020204" pitchFamily="34" charset="-122"/>
                          <a:ea typeface="微软雅黑" panose="020B0503020204020204" pitchFamily="34" charset="-122"/>
                        </a:rPr>
                        <a:t>接收数组或可调用的连接对象。表示连接的矩阵。默认为</a:t>
                      </a:r>
                      <a:r>
                        <a:rPr lang="en-US" sz="1800" kern="100">
                          <a:effectLst/>
                          <a:latin typeface="微软雅黑" panose="020B0503020204020204" pitchFamily="34" charset="-122"/>
                          <a:ea typeface="微软雅黑" panose="020B0503020204020204" pitchFamily="34" charset="-122"/>
                        </a:rPr>
                        <a:t>None</a:t>
                      </a:r>
                      <a:endParaRPr lang="zh-CN" sz="18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extLst>
                  <a:ext uri="{0D108BD9-81ED-4DB2-BD59-A6C34878D82A}">
                    <a16:rowId xmlns:a16="http://schemas.microsoft.com/office/drawing/2014/main" val="462693869"/>
                  </a:ext>
                </a:extLst>
              </a:tr>
              <a:tr h="471733">
                <a:tc>
                  <a:txBody>
                    <a:bodyPr/>
                    <a:lstStyle/>
                    <a:p>
                      <a:pPr algn="just"/>
                      <a:r>
                        <a:rPr lang="en-US" sz="1800" b="0" kern="100" dirty="0" err="1">
                          <a:effectLst/>
                          <a:latin typeface="微软雅黑" panose="020B0503020204020204" pitchFamily="34" charset="-122"/>
                          <a:ea typeface="微软雅黑" panose="020B0503020204020204" pitchFamily="34" charset="-122"/>
                        </a:rPr>
                        <a:t>distance_threshold</a:t>
                      </a:r>
                      <a:endParaRPr lang="zh-CN" sz="1800" b="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algn="just"/>
                      <a:r>
                        <a:rPr lang="zh-CN" sz="1800" kern="100" dirty="0">
                          <a:effectLst/>
                          <a:latin typeface="微软雅黑" panose="020B0503020204020204" pitchFamily="34" charset="-122"/>
                          <a:ea typeface="微软雅黑" panose="020B0503020204020204" pitchFamily="34" charset="-122"/>
                        </a:rPr>
                        <a:t>接收</a:t>
                      </a:r>
                      <a:r>
                        <a:rPr lang="en-US" sz="1800" kern="100" dirty="0">
                          <a:effectLst/>
                          <a:latin typeface="微软雅黑" panose="020B0503020204020204" pitchFamily="34" charset="-122"/>
                          <a:ea typeface="微软雅黑" panose="020B0503020204020204" pitchFamily="34" charset="-122"/>
                        </a:rPr>
                        <a:t>float</a:t>
                      </a:r>
                      <a:r>
                        <a:rPr lang="zh-CN" sz="1800" kern="100" dirty="0">
                          <a:effectLst/>
                          <a:latin typeface="微软雅黑" panose="020B0503020204020204" pitchFamily="34" charset="-122"/>
                          <a:ea typeface="微软雅黑" panose="020B0503020204020204" pitchFamily="34" charset="-122"/>
                        </a:rPr>
                        <a:t>。表示链接距离的阈值。默认为</a:t>
                      </a:r>
                      <a:r>
                        <a:rPr lang="en-US" sz="1800" kern="100" dirty="0">
                          <a:effectLst/>
                          <a:latin typeface="微软雅黑" panose="020B0503020204020204" pitchFamily="34" charset="-122"/>
                          <a:ea typeface="微软雅黑" panose="020B0503020204020204" pitchFamily="34" charset="-122"/>
                        </a:rPr>
                        <a:t>None</a:t>
                      </a:r>
                      <a:endParaRPr lang="zh-CN" sz="18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589090009"/>
                  </a:ext>
                </a:extLst>
              </a:tr>
            </a:tbl>
          </a:graphicData>
        </a:graphic>
      </p:graphicFrame>
    </p:spTree>
    <p:extLst>
      <p:ext uri="{BB962C8B-B14F-4D97-AF65-F5344CB8AC3E}">
        <p14:creationId xmlns:p14="http://schemas.microsoft.com/office/powerpoint/2010/main" val="4014399288"/>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文本框 27"/>
          <p:cNvSpPr txBox="1"/>
          <p:nvPr/>
        </p:nvSpPr>
        <p:spPr>
          <a:xfrm>
            <a:off x="1899139" y="1414836"/>
            <a:ext cx="9301529" cy="1200329"/>
          </a:xfrm>
          <a:prstGeom prst="rect">
            <a:avLst/>
          </a:prstGeom>
          <a:noFill/>
        </p:spPr>
        <p:txBody>
          <a:bodyPr wrap="square" rtlCol="0">
            <a:spAutoFit/>
          </a:bodyPr>
          <a:lstStyle/>
          <a:p>
            <a:pPr marL="361950" indent="-361950"/>
            <a:endParaRPr lang="en-US" altLang="zh-CN" sz="2400" dirty="0">
              <a:latin typeface="+mn-ea"/>
              <a:sym typeface="+mn-ea"/>
            </a:endParaRPr>
          </a:p>
          <a:p>
            <a:pPr lvl="1">
              <a:defRPr/>
            </a:pPr>
            <a:endParaRPr lang="en-US" altLang="zh-CN" sz="2400" dirty="0">
              <a:latin typeface="+mn-ea"/>
              <a:sym typeface="+mn-ea"/>
            </a:endParaRPr>
          </a:p>
          <a:p>
            <a:pPr lvl="1">
              <a:defRPr/>
            </a:pPr>
            <a:endParaRPr lang="en-US" altLang="zh-CN" sz="2400" dirty="0">
              <a:latin typeface="+mn-ea"/>
              <a:sym typeface="+mn-ea"/>
            </a:endParaRPr>
          </a:p>
        </p:txBody>
      </p:sp>
      <p:sp>
        <p:nvSpPr>
          <p:cNvPr id="3" name="矩形 2"/>
          <p:cNvSpPr/>
          <p:nvPr/>
        </p:nvSpPr>
        <p:spPr>
          <a:xfrm>
            <a:off x="4038663" y="3063860"/>
            <a:ext cx="3791423" cy="523220"/>
          </a:xfrm>
          <a:prstGeom prst="rect">
            <a:avLst/>
          </a:prstGeom>
        </p:spPr>
        <p:txBody>
          <a:bodyPr wrap="none">
            <a:spAutoFit/>
          </a:bodyPr>
          <a:lstStyle/>
          <a:p>
            <a:pPr algn="ctr" fontAlgn="auto"/>
            <a:r>
              <a:rPr lang="zh-CN" altLang="en-US" sz="2800" b="1" dirty="0">
                <a:solidFill>
                  <a:srgbClr val="7030A0"/>
                </a:solidFill>
                <a:latin typeface="黑体" panose="02010609060101010101" pitchFamily="49" charset="-122"/>
                <a:ea typeface="黑体" panose="02010609060101010101" pitchFamily="49" charset="-122"/>
                <a:cs typeface="宋体" panose="02010600030101010101" pitchFamily="2" charset="-122"/>
              </a:rPr>
              <a:t>航空公司客户价值分析</a:t>
            </a:r>
            <a:endParaRPr lang="en-US" altLang="zh-CN" sz="2800" b="1" dirty="0">
              <a:solidFill>
                <a:srgbClr val="7030A0"/>
              </a:solidFill>
              <a:latin typeface="黑体" panose="02010609060101010101" pitchFamily="49" charset="-122"/>
              <a:ea typeface="黑体" panose="02010609060101010101" pitchFamily="49" charset="-122"/>
              <a:cs typeface="宋体" panose="02010600030101010101" pitchFamily="2" charset="-122"/>
            </a:endParaRPr>
          </a:p>
        </p:txBody>
      </p:sp>
    </p:spTree>
    <p:extLst>
      <p:ext uri="{BB962C8B-B14F-4D97-AF65-F5344CB8AC3E}">
        <p14:creationId xmlns:p14="http://schemas.microsoft.com/office/powerpoint/2010/main" val="3964632243"/>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内容占位符 4"/>
          <p:cNvSpPr>
            <a:spLocks/>
          </p:cNvSpPr>
          <p:nvPr/>
        </p:nvSpPr>
        <p:spPr bwMode="auto">
          <a:xfrm>
            <a:off x="1847851" y="1052514"/>
            <a:ext cx="8424863" cy="51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900">
                <a:solidFill>
                  <a:srgbClr val="000000"/>
                </a:solidFill>
                <a:latin typeface="Arial" panose="020B0604020202020204" pitchFamily="34" charset="0"/>
                <a:ea typeface="宋体" panose="02010600030101010101" pitchFamily="2" charset="-122"/>
              </a:defRPr>
            </a:lvl1pPr>
            <a:lvl2pPr marL="742950" indent="-285750">
              <a:defRPr sz="900">
                <a:solidFill>
                  <a:srgbClr val="000000"/>
                </a:solidFill>
                <a:latin typeface="Arial" panose="020B0604020202020204" pitchFamily="34" charset="0"/>
                <a:ea typeface="宋体" panose="02010600030101010101" pitchFamily="2" charset="-122"/>
              </a:defRPr>
            </a:lvl2pPr>
            <a:lvl3pPr marL="1143000" indent="-228600">
              <a:defRPr sz="900">
                <a:solidFill>
                  <a:srgbClr val="000000"/>
                </a:solidFill>
                <a:latin typeface="Arial" panose="020B0604020202020204" pitchFamily="34" charset="0"/>
                <a:ea typeface="宋体" panose="02010600030101010101" pitchFamily="2" charset="-122"/>
              </a:defRPr>
            </a:lvl3pPr>
            <a:lvl4pPr marL="1600200" indent="-228600">
              <a:defRPr sz="900">
                <a:solidFill>
                  <a:srgbClr val="000000"/>
                </a:solidFill>
                <a:latin typeface="Arial" panose="020B0604020202020204" pitchFamily="34" charset="0"/>
                <a:ea typeface="宋体" panose="02010600030101010101" pitchFamily="2" charset="-122"/>
              </a:defRPr>
            </a:lvl4pPr>
            <a:lvl5pPr marL="2057400" indent="-228600">
              <a:defRPr sz="9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9pPr>
          </a:lstStyle>
          <a:p>
            <a:pPr>
              <a:lnSpc>
                <a:spcPct val="150000"/>
              </a:lnSpc>
              <a:spcBef>
                <a:spcPct val="20000"/>
              </a:spcBef>
              <a:buClr>
                <a:schemeClr val="hlink"/>
              </a:buClr>
              <a:buFont typeface="Wingdings" panose="05000000000000000000" pitchFamily="2" charset="2"/>
              <a:buChar char="l"/>
            </a:pPr>
            <a:r>
              <a:rPr lang="zh-CN" altLang="en-US" sz="2400" dirty="0">
                <a:latin typeface="微软雅黑" panose="020B0503020204020204" pitchFamily="34" charset="-122"/>
                <a:ea typeface="微软雅黑" panose="020B0503020204020204" pitchFamily="34" charset="-122"/>
              </a:rPr>
              <a:t>二八定律：</a:t>
            </a:r>
            <a:r>
              <a:rPr lang="en-US" altLang="zh-CN" sz="2400" dirty="0">
                <a:latin typeface="微软雅黑" panose="020B0503020204020204" pitchFamily="34" charset="-122"/>
                <a:ea typeface="微软雅黑" panose="020B0503020204020204" pitchFamily="34" charset="-122"/>
              </a:rPr>
              <a:t> 20%</a:t>
            </a:r>
            <a:r>
              <a:rPr lang="zh-CN" altLang="en-US" sz="2400" dirty="0">
                <a:latin typeface="微软雅黑" panose="020B0503020204020204" pitchFamily="34" charset="-122"/>
                <a:ea typeface="微软雅黑" panose="020B0503020204020204" pitchFamily="34" charset="-122"/>
              </a:rPr>
              <a:t>的客户，为企业带来约</a:t>
            </a:r>
            <a:r>
              <a:rPr lang="en-US" altLang="zh-CN" sz="2400" dirty="0">
                <a:latin typeface="微软雅黑" panose="020B0503020204020204" pitchFamily="34" charset="-122"/>
                <a:ea typeface="微软雅黑" panose="020B0503020204020204" pitchFamily="34" charset="-122"/>
              </a:rPr>
              <a:t>80%</a:t>
            </a:r>
            <a:r>
              <a:rPr lang="zh-CN" altLang="en-US" sz="2400" dirty="0">
                <a:latin typeface="微软雅黑" panose="020B0503020204020204" pitchFamily="34" charset="-122"/>
                <a:ea typeface="微软雅黑" panose="020B0503020204020204" pitchFamily="34" charset="-122"/>
              </a:rPr>
              <a:t>的利益。</a:t>
            </a:r>
            <a:endParaRPr lang="en-US" altLang="zh-CN" sz="2400" dirty="0">
              <a:latin typeface="微软雅黑" panose="020B0503020204020204" pitchFamily="34" charset="-122"/>
              <a:ea typeface="微软雅黑" panose="020B0503020204020204" pitchFamily="34" charset="-122"/>
            </a:endParaRPr>
          </a:p>
          <a:p>
            <a:pPr>
              <a:lnSpc>
                <a:spcPct val="150000"/>
              </a:lnSpc>
              <a:spcBef>
                <a:spcPct val="20000"/>
              </a:spcBef>
              <a:buClr>
                <a:schemeClr val="hlink"/>
              </a:buClr>
              <a:buFont typeface="Wingdings" panose="05000000000000000000" pitchFamily="2" charset="2"/>
              <a:buChar char="l"/>
            </a:pPr>
            <a:r>
              <a:rPr lang="zh-CN" altLang="en-US" sz="2400" dirty="0" smtClean="0">
                <a:latin typeface="微软雅黑" panose="020B0503020204020204" pitchFamily="34" charset="-122"/>
                <a:ea typeface="微软雅黑" panose="020B0503020204020204" pitchFamily="34" charset="-122"/>
              </a:rPr>
              <a:t>对</a:t>
            </a:r>
            <a:r>
              <a:rPr lang="zh-CN" altLang="en-US" sz="2400" dirty="0">
                <a:latin typeface="微软雅黑" panose="020B0503020204020204" pitchFamily="34" charset="-122"/>
                <a:ea typeface="微软雅黑" panose="020B0503020204020204" pitchFamily="34" charset="-122"/>
              </a:rPr>
              <a:t>客户分类</a:t>
            </a:r>
            <a:r>
              <a:rPr lang="zh-CN" altLang="en-US" sz="2400" dirty="0" smtClean="0">
                <a:latin typeface="微软雅黑" panose="020B0503020204020204" pitchFamily="34" charset="-122"/>
                <a:ea typeface="微软雅黑" panose="020B0503020204020204" pitchFamily="34" charset="-122"/>
              </a:rPr>
              <a:t>，针对</a:t>
            </a:r>
            <a:r>
              <a:rPr lang="zh-CN" altLang="en-US" sz="2400" dirty="0">
                <a:latin typeface="微软雅黑" panose="020B0503020204020204" pitchFamily="34" charset="-122"/>
                <a:ea typeface="微软雅黑" panose="020B0503020204020204" pitchFamily="34" charset="-122"/>
              </a:rPr>
              <a:t>不同价值的客户提供个性化服务方案，采取不同营销策略，将有限营销资源集中于高价值客户，实现企业利润最大化目标。</a:t>
            </a:r>
            <a:endParaRPr lang="en-US" altLang="zh-CN" sz="2400" dirty="0">
              <a:latin typeface="微软雅黑" panose="020B0503020204020204" pitchFamily="34" charset="-122"/>
              <a:ea typeface="微软雅黑" panose="020B0503020204020204" pitchFamily="34" charset="-122"/>
            </a:endParaRPr>
          </a:p>
          <a:p>
            <a:pPr>
              <a:lnSpc>
                <a:spcPct val="150000"/>
              </a:lnSpc>
              <a:spcBef>
                <a:spcPct val="20000"/>
              </a:spcBef>
              <a:buClr>
                <a:schemeClr val="hlink"/>
              </a:buClr>
              <a:buFont typeface="Wingdings" panose="05000000000000000000" pitchFamily="2" charset="2"/>
              <a:buChar char="l"/>
            </a:pPr>
            <a:r>
              <a:rPr lang="zh-CN" altLang="en-US" sz="2400" dirty="0">
                <a:latin typeface="微软雅黑" panose="020B0503020204020204" pitchFamily="34" charset="-122"/>
                <a:ea typeface="微软雅黑" panose="020B0503020204020204" pitchFamily="34" charset="-122"/>
              </a:rPr>
              <a:t>在竞争激烈的航空市场里，很多航空公司都推出了优惠的营销方式来吸引更多的客户</a:t>
            </a:r>
            <a:r>
              <a:rPr lang="zh-CN" altLang="en-US" sz="2400" dirty="0" smtClean="0">
                <a:latin typeface="微软雅黑" panose="020B0503020204020204" pitchFamily="34" charset="-122"/>
                <a:ea typeface="微软雅黑" panose="020B0503020204020204" pitchFamily="34" charset="-122"/>
              </a:rPr>
              <a:t>。如何</a:t>
            </a:r>
            <a:r>
              <a:rPr lang="zh-CN" altLang="en-US" sz="2400" dirty="0">
                <a:latin typeface="微软雅黑" panose="020B0503020204020204" pitchFamily="34" charset="-122"/>
                <a:ea typeface="微软雅黑" panose="020B0503020204020204" pitchFamily="34" charset="-122"/>
              </a:rPr>
              <a:t>将公司有限的资源充分利用，提示企业竞争力，为企业带来更多的</a:t>
            </a:r>
            <a:r>
              <a:rPr lang="zh-CN" altLang="en-US" sz="2400" dirty="0" smtClean="0">
                <a:latin typeface="微软雅黑" panose="020B0503020204020204" pitchFamily="34" charset="-122"/>
                <a:ea typeface="微软雅黑" panose="020B0503020204020204" pitchFamily="34" charset="-122"/>
              </a:rPr>
              <a:t>利益？</a:t>
            </a:r>
            <a:endParaRPr lang="en-US" altLang="zh-CN" sz="2400" dirty="0" smtClean="0">
              <a:latin typeface="微软雅黑" panose="020B0503020204020204" pitchFamily="34" charset="-122"/>
              <a:ea typeface="微软雅黑" panose="020B0503020204020204" pitchFamily="34" charset="-122"/>
            </a:endParaRPr>
          </a:p>
          <a:p>
            <a:pPr>
              <a:lnSpc>
                <a:spcPct val="150000"/>
              </a:lnSpc>
              <a:spcBef>
                <a:spcPct val="20000"/>
              </a:spcBef>
              <a:buClr>
                <a:schemeClr val="hlink"/>
              </a:buClr>
              <a:buFont typeface="Wingdings" panose="05000000000000000000" pitchFamily="2" charset="2"/>
              <a:buChar char="l"/>
            </a:pPr>
            <a:r>
              <a:rPr lang="zh-CN" altLang="en-US" sz="2400" dirty="0" smtClean="0">
                <a:latin typeface="微软雅黑" panose="020B0503020204020204" pitchFamily="34" charset="-122"/>
                <a:ea typeface="微软雅黑" panose="020B0503020204020204" pitchFamily="34" charset="-122"/>
              </a:rPr>
              <a:t>是否可从用户数据中寻找有价值的用户？</a:t>
            </a:r>
            <a:endParaRPr lang="zh-CN" altLang="en-US" sz="2400" dirty="0">
              <a:latin typeface="微软雅黑" panose="020B0503020204020204" pitchFamily="34" charset="-122"/>
              <a:ea typeface="微软雅黑" panose="020B0503020204020204" pitchFamily="34" charset="-122"/>
            </a:endParaRPr>
          </a:p>
        </p:txBody>
      </p:sp>
      <p:sp>
        <p:nvSpPr>
          <p:cNvPr id="18435" name="标题 3"/>
          <p:cNvSpPr>
            <a:spLocks noGrp="1"/>
          </p:cNvSpPr>
          <p:nvPr>
            <p:ph type="title"/>
          </p:nvPr>
        </p:nvSpPr>
        <p:spPr>
          <a:xfrm>
            <a:off x="1666876" y="153988"/>
            <a:ext cx="8316913" cy="431800"/>
          </a:xfrm>
        </p:spPr>
        <p:txBody>
          <a:bodyPr/>
          <a:lstStyle/>
          <a:p>
            <a:r>
              <a:rPr lang="zh-CN" altLang="en-US" smtClean="0"/>
              <a:t>案例背景</a:t>
            </a:r>
          </a:p>
        </p:txBody>
      </p:sp>
    </p:spTree>
    <p:extLst>
      <p:ext uri="{BB962C8B-B14F-4D97-AF65-F5344CB8AC3E}">
        <p14:creationId xmlns:p14="http://schemas.microsoft.com/office/powerpoint/2010/main" val="2319248701"/>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26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26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26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3"/>
          <p:cNvSpPr>
            <a:spLocks noChangeArrowheads="1"/>
          </p:cNvSpPr>
          <p:nvPr/>
        </p:nvSpPr>
        <p:spPr bwMode="auto">
          <a:xfrm>
            <a:off x="1524001" y="189384"/>
            <a:ext cx="184731"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a:defRPr sz="900">
                <a:solidFill>
                  <a:srgbClr val="000000"/>
                </a:solidFill>
                <a:latin typeface="Arial" panose="020B0604020202020204" pitchFamily="34" charset="0"/>
                <a:ea typeface="宋体" panose="02010600030101010101" pitchFamily="2" charset="-122"/>
              </a:defRPr>
            </a:lvl1pPr>
            <a:lvl2pPr marL="742950" indent="-285750">
              <a:defRPr sz="900">
                <a:solidFill>
                  <a:srgbClr val="000000"/>
                </a:solidFill>
                <a:latin typeface="Arial" panose="020B0604020202020204" pitchFamily="34" charset="0"/>
                <a:ea typeface="宋体" panose="02010600030101010101" pitchFamily="2" charset="-122"/>
              </a:defRPr>
            </a:lvl2pPr>
            <a:lvl3pPr marL="1143000" indent="-228600">
              <a:defRPr sz="900">
                <a:solidFill>
                  <a:srgbClr val="000000"/>
                </a:solidFill>
                <a:latin typeface="Arial" panose="020B0604020202020204" pitchFamily="34" charset="0"/>
                <a:ea typeface="宋体" panose="02010600030101010101" pitchFamily="2" charset="-122"/>
              </a:defRPr>
            </a:lvl3pPr>
            <a:lvl4pPr marL="1600200" indent="-228600">
              <a:defRPr sz="900">
                <a:solidFill>
                  <a:srgbClr val="000000"/>
                </a:solidFill>
                <a:latin typeface="Arial" panose="020B0604020202020204" pitchFamily="34" charset="0"/>
                <a:ea typeface="宋体" panose="02010600030101010101" pitchFamily="2" charset="-122"/>
              </a:defRPr>
            </a:lvl4pPr>
            <a:lvl5pPr marL="2057400" indent="-228600">
              <a:defRPr sz="9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1507" name="标题 3"/>
          <p:cNvSpPr>
            <a:spLocks noGrp="1"/>
          </p:cNvSpPr>
          <p:nvPr>
            <p:ph type="title"/>
          </p:nvPr>
        </p:nvSpPr>
        <p:spPr>
          <a:xfrm>
            <a:off x="1666876" y="153988"/>
            <a:ext cx="8316913" cy="431800"/>
          </a:xfrm>
        </p:spPr>
        <p:txBody>
          <a:bodyPr/>
          <a:lstStyle/>
          <a:p>
            <a:r>
              <a:rPr lang="zh-CN" altLang="en-US" smtClean="0"/>
              <a:t>原始数据情况</a:t>
            </a:r>
          </a:p>
        </p:txBody>
      </p:sp>
      <p:sp>
        <p:nvSpPr>
          <p:cNvPr id="21508" name="Text Box 6"/>
          <p:cNvSpPr txBox="1">
            <a:spLocks noChangeArrowheads="1"/>
          </p:cNvSpPr>
          <p:nvPr/>
        </p:nvSpPr>
        <p:spPr bwMode="auto">
          <a:xfrm>
            <a:off x="1809751" y="1000126"/>
            <a:ext cx="8429625" cy="407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0" tIns="0" rIns="0" bIns="0">
            <a:spAutoFit/>
          </a:bodyPr>
          <a:lstStyle>
            <a:lvl1pPr marL="342900" indent="-342900">
              <a:defRPr sz="900">
                <a:solidFill>
                  <a:srgbClr val="000000"/>
                </a:solidFill>
                <a:latin typeface="Arial" panose="020B0604020202020204" pitchFamily="34" charset="0"/>
                <a:ea typeface="宋体" panose="02010600030101010101" pitchFamily="2" charset="-122"/>
              </a:defRPr>
            </a:lvl1pPr>
            <a:lvl2pPr marL="742950" indent="-285750">
              <a:defRPr sz="900">
                <a:solidFill>
                  <a:srgbClr val="000000"/>
                </a:solidFill>
                <a:latin typeface="Arial" panose="020B0604020202020204" pitchFamily="34" charset="0"/>
                <a:ea typeface="宋体" panose="02010600030101010101" pitchFamily="2" charset="-122"/>
              </a:defRPr>
            </a:lvl2pPr>
            <a:lvl3pPr marL="1143000" indent="-228600">
              <a:defRPr sz="900">
                <a:solidFill>
                  <a:srgbClr val="000000"/>
                </a:solidFill>
                <a:latin typeface="Arial" panose="020B0604020202020204" pitchFamily="34" charset="0"/>
                <a:ea typeface="宋体" panose="02010600030101010101" pitchFamily="2" charset="-122"/>
              </a:defRPr>
            </a:lvl3pPr>
            <a:lvl4pPr marL="1600200" indent="-228600">
              <a:defRPr sz="900">
                <a:solidFill>
                  <a:srgbClr val="000000"/>
                </a:solidFill>
                <a:latin typeface="Arial" panose="020B0604020202020204" pitchFamily="34" charset="0"/>
                <a:ea typeface="宋体" panose="02010600030101010101" pitchFamily="2" charset="-122"/>
              </a:defRPr>
            </a:lvl4pPr>
            <a:lvl5pPr marL="2057400" indent="-228600">
              <a:defRPr sz="9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9pPr>
          </a:lstStyle>
          <a:p>
            <a:pPr>
              <a:lnSpc>
                <a:spcPct val="150000"/>
              </a:lnSpc>
              <a:spcBef>
                <a:spcPct val="20000"/>
              </a:spcBef>
              <a:buClr>
                <a:schemeClr val="hlink"/>
              </a:buClr>
              <a:buFont typeface="Wingdings" panose="05000000000000000000" pitchFamily="2" charset="2"/>
              <a:buChar char="l"/>
            </a:pPr>
            <a:r>
              <a:rPr lang="zh-CN" altLang="en-US" sz="2000" dirty="0">
                <a:latin typeface="微软雅黑" panose="020B0503020204020204" pitchFamily="34" charset="-122"/>
                <a:ea typeface="微软雅黑" panose="020B0503020204020204" pitchFamily="34" charset="-122"/>
              </a:rPr>
              <a:t>客户信息属性</a:t>
            </a:r>
            <a:r>
              <a:rPr lang="zh-CN" altLang="en-US" sz="2000" dirty="0" smtClean="0">
                <a:latin typeface="微软雅黑" panose="020B0503020204020204" pitchFamily="34" charset="-122"/>
                <a:ea typeface="微软雅黑" panose="020B0503020204020204" pitchFamily="34" charset="-122"/>
              </a:rPr>
              <a:t>说明</a:t>
            </a:r>
            <a:endParaRPr lang="en-US" altLang="zh-CN" sz="2000" dirty="0">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19289" y="1527176"/>
            <a:ext cx="5316537" cy="4981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云形标注 6"/>
          <p:cNvSpPr/>
          <p:nvPr/>
        </p:nvSpPr>
        <p:spPr>
          <a:xfrm>
            <a:off x="7464426" y="1519239"/>
            <a:ext cx="3013075" cy="2312987"/>
          </a:xfrm>
          <a:prstGeom prst="cloudCallout">
            <a:avLst>
              <a:gd name="adj1" fmla="val -100630"/>
              <a:gd name="adj2" fmla="val 31547"/>
            </a:avLst>
          </a:prstGeom>
        </p:spPr>
        <p:style>
          <a:lnRef idx="2">
            <a:schemeClr val="accent6"/>
          </a:lnRef>
          <a:fillRef idx="1">
            <a:schemeClr val="lt1"/>
          </a:fillRef>
          <a:effectRef idx="0">
            <a:schemeClr val="accent6"/>
          </a:effectRef>
          <a:fontRef idx="minor">
            <a:schemeClr val="dk1"/>
          </a:fontRef>
        </p:style>
        <p:txBody>
          <a:bodyPr anchor="ctr"/>
          <a:lstStyle/>
          <a:p>
            <a:pPr algn="ctr" eaLnBrk="1" hangingPunct="1">
              <a:defRPr/>
            </a:pPr>
            <a:r>
              <a:rPr lang="zh-CN" altLang="zh-CN" sz="1600" b="1" dirty="0">
                <a:solidFill>
                  <a:srgbClr val="FF0000"/>
                </a:solidFill>
              </a:rPr>
              <a:t>以过去某个时间点为结束时间，某一时间长度作为宽度，得到历史时间范围内的一个时间段。</a:t>
            </a:r>
            <a:endParaRPr lang="zh-CN" altLang="en-US" sz="1600" dirty="0">
              <a:solidFill>
                <a:srgbClr val="FF0000"/>
              </a:solidFill>
            </a:endParaRPr>
          </a:p>
        </p:txBody>
      </p:sp>
    </p:spTree>
    <p:extLst>
      <p:ext uri="{BB962C8B-B14F-4D97-AF65-F5344CB8AC3E}">
        <p14:creationId xmlns:p14="http://schemas.microsoft.com/office/powerpoint/2010/main" val="174741519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55" presetClass="entr" presetSubtype="0" fill="hold" grpId="0" nodeType="clickEffect">
                                  <p:stCondLst>
                                    <p:cond delay="0"/>
                                  </p:stCondLst>
                                  <p:childTnLst>
                                    <p:set>
                                      <p:cBhvr>
                                        <p:cTn id="13" dur="1" fill="hold">
                                          <p:stCondLst>
                                            <p:cond delay="0"/>
                                          </p:stCondLst>
                                        </p:cTn>
                                        <p:tgtEl>
                                          <p:spTgt spid="7"/>
                                        </p:tgtEl>
                                        <p:attrNameLst>
                                          <p:attrName>style.visibility</p:attrName>
                                        </p:attrNameLst>
                                      </p:cBhvr>
                                      <p:to>
                                        <p:strVal val="visible"/>
                                      </p:to>
                                    </p:set>
                                    <p:anim calcmode="lin" valueType="num">
                                      <p:cBhvr>
                                        <p:cTn id="14" dur="1000" fill="hold"/>
                                        <p:tgtEl>
                                          <p:spTgt spid="7"/>
                                        </p:tgtEl>
                                        <p:attrNameLst>
                                          <p:attrName>ppt_w</p:attrName>
                                        </p:attrNameLst>
                                      </p:cBhvr>
                                      <p:tavLst>
                                        <p:tav tm="0">
                                          <p:val>
                                            <p:strVal val="#ppt_w*0.70"/>
                                          </p:val>
                                        </p:tav>
                                        <p:tav tm="100000">
                                          <p:val>
                                            <p:strVal val="#ppt_w"/>
                                          </p:val>
                                        </p:tav>
                                      </p:tavLst>
                                    </p:anim>
                                    <p:anim calcmode="lin" valueType="num">
                                      <p:cBhvr>
                                        <p:cTn id="15" dur="1000" fill="hold"/>
                                        <p:tgtEl>
                                          <p:spTgt spid="7"/>
                                        </p:tgtEl>
                                        <p:attrNameLst>
                                          <p:attrName>ppt_h</p:attrName>
                                        </p:attrNameLst>
                                      </p:cBhvr>
                                      <p:tavLst>
                                        <p:tav tm="0">
                                          <p:val>
                                            <p:strVal val="#ppt_h"/>
                                          </p:val>
                                        </p:tav>
                                        <p:tav tm="100000">
                                          <p:val>
                                            <p:strVal val="#ppt_h"/>
                                          </p:val>
                                        </p:tav>
                                      </p:tavLst>
                                    </p:anim>
                                    <p:animEffect transition="in" filter="fade">
                                      <p:cBhvr>
                                        <p:cTn id="16"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3"/>
          <p:cNvSpPr>
            <a:spLocks noChangeArrowheads="1"/>
          </p:cNvSpPr>
          <p:nvPr/>
        </p:nvSpPr>
        <p:spPr bwMode="auto">
          <a:xfrm>
            <a:off x="1524001" y="189384"/>
            <a:ext cx="184731"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a:defRPr sz="900">
                <a:solidFill>
                  <a:srgbClr val="000000"/>
                </a:solidFill>
                <a:latin typeface="Arial" panose="020B0604020202020204" pitchFamily="34" charset="0"/>
                <a:ea typeface="宋体" panose="02010600030101010101" pitchFamily="2" charset="-122"/>
              </a:defRPr>
            </a:lvl1pPr>
            <a:lvl2pPr marL="742950" indent="-285750">
              <a:defRPr sz="900">
                <a:solidFill>
                  <a:srgbClr val="000000"/>
                </a:solidFill>
                <a:latin typeface="Arial" panose="020B0604020202020204" pitchFamily="34" charset="0"/>
                <a:ea typeface="宋体" panose="02010600030101010101" pitchFamily="2" charset="-122"/>
              </a:defRPr>
            </a:lvl2pPr>
            <a:lvl3pPr marL="1143000" indent="-228600">
              <a:defRPr sz="900">
                <a:solidFill>
                  <a:srgbClr val="000000"/>
                </a:solidFill>
                <a:latin typeface="Arial" panose="020B0604020202020204" pitchFamily="34" charset="0"/>
                <a:ea typeface="宋体" panose="02010600030101010101" pitchFamily="2" charset="-122"/>
              </a:defRPr>
            </a:lvl3pPr>
            <a:lvl4pPr marL="1600200" indent="-228600">
              <a:defRPr sz="900">
                <a:solidFill>
                  <a:srgbClr val="000000"/>
                </a:solidFill>
                <a:latin typeface="Arial" panose="020B0604020202020204" pitchFamily="34" charset="0"/>
                <a:ea typeface="宋体" panose="02010600030101010101" pitchFamily="2" charset="-122"/>
              </a:defRPr>
            </a:lvl4pPr>
            <a:lvl5pPr marL="2057400" indent="-228600">
              <a:defRPr sz="9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531" name="标题 3"/>
          <p:cNvSpPr>
            <a:spLocks noGrp="1"/>
          </p:cNvSpPr>
          <p:nvPr>
            <p:ph type="title"/>
          </p:nvPr>
        </p:nvSpPr>
        <p:spPr>
          <a:xfrm>
            <a:off x="1666876" y="153988"/>
            <a:ext cx="8316913" cy="431800"/>
          </a:xfrm>
        </p:spPr>
        <p:txBody>
          <a:bodyPr/>
          <a:lstStyle/>
          <a:p>
            <a:r>
              <a:rPr lang="zh-CN" altLang="en-US" smtClean="0"/>
              <a:t>原始数据情况</a:t>
            </a:r>
          </a:p>
        </p:txBody>
      </p:sp>
      <p:sp>
        <p:nvSpPr>
          <p:cNvPr id="22532" name="Text Box 6"/>
          <p:cNvSpPr txBox="1">
            <a:spLocks noChangeArrowheads="1"/>
          </p:cNvSpPr>
          <p:nvPr/>
        </p:nvSpPr>
        <p:spPr bwMode="auto">
          <a:xfrm>
            <a:off x="1809751" y="1000126"/>
            <a:ext cx="8429625" cy="407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0" tIns="0" rIns="0" bIns="0">
            <a:spAutoFit/>
          </a:bodyPr>
          <a:lstStyle>
            <a:lvl1pPr marL="342900" indent="-342900">
              <a:defRPr sz="900">
                <a:solidFill>
                  <a:srgbClr val="000000"/>
                </a:solidFill>
                <a:latin typeface="Arial" panose="020B0604020202020204" pitchFamily="34" charset="0"/>
                <a:ea typeface="宋体" panose="02010600030101010101" pitchFamily="2" charset="-122"/>
              </a:defRPr>
            </a:lvl1pPr>
            <a:lvl2pPr marL="742950" indent="-285750">
              <a:defRPr sz="900">
                <a:solidFill>
                  <a:srgbClr val="000000"/>
                </a:solidFill>
                <a:latin typeface="Arial" panose="020B0604020202020204" pitchFamily="34" charset="0"/>
                <a:ea typeface="宋体" panose="02010600030101010101" pitchFamily="2" charset="-122"/>
              </a:defRPr>
            </a:lvl2pPr>
            <a:lvl3pPr marL="1143000" indent="-228600">
              <a:defRPr sz="900">
                <a:solidFill>
                  <a:srgbClr val="000000"/>
                </a:solidFill>
                <a:latin typeface="Arial" panose="020B0604020202020204" pitchFamily="34" charset="0"/>
                <a:ea typeface="宋体" panose="02010600030101010101" pitchFamily="2" charset="-122"/>
              </a:defRPr>
            </a:lvl3pPr>
            <a:lvl4pPr marL="1600200" indent="-228600">
              <a:defRPr sz="900">
                <a:solidFill>
                  <a:srgbClr val="000000"/>
                </a:solidFill>
                <a:latin typeface="Arial" panose="020B0604020202020204" pitchFamily="34" charset="0"/>
                <a:ea typeface="宋体" panose="02010600030101010101" pitchFamily="2" charset="-122"/>
              </a:defRPr>
            </a:lvl4pPr>
            <a:lvl5pPr marL="2057400" indent="-228600">
              <a:defRPr sz="9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9pPr>
          </a:lstStyle>
          <a:p>
            <a:pPr>
              <a:lnSpc>
                <a:spcPct val="150000"/>
              </a:lnSpc>
              <a:spcBef>
                <a:spcPct val="20000"/>
              </a:spcBef>
              <a:buClr>
                <a:schemeClr val="hlink"/>
              </a:buClr>
              <a:buFont typeface="Wingdings" panose="05000000000000000000" pitchFamily="2" charset="2"/>
              <a:buChar char="l"/>
            </a:pPr>
            <a:r>
              <a:rPr lang="zh-CN" altLang="en-US" sz="2000" dirty="0">
                <a:latin typeface="微软雅黑" panose="020B0503020204020204" pitchFamily="34" charset="-122"/>
                <a:ea typeface="微软雅黑" panose="020B0503020204020204" pitchFamily="34" charset="-122"/>
              </a:rPr>
              <a:t>航空客户</a:t>
            </a:r>
            <a:r>
              <a:rPr lang="zh-CN" altLang="en-US" sz="2000" dirty="0" smtClean="0">
                <a:latin typeface="微软雅黑" panose="020B0503020204020204" pitchFamily="34" charset="-122"/>
                <a:ea typeface="微软雅黑" panose="020B0503020204020204" pitchFamily="34" charset="-122"/>
              </a:rPr>
              <a:t>信息</a:t>
            </a:r>
            <a:endParaRPr lang="zh-CN" altLang="en-US" sz="2000" dirty="0">
              <a:latin typeface="微软雅黑" panose="020B0503020204020204" pitchFamily="34" charset="-122"/>
              <a:ea typeface="微软雅黑" panose="020B0503020204020204" pitchFamily="34" charset="-122"/>
            </a:endParaRPr>
          </a:p>
        </p:txBody>
      </p:sp>
      <p:pic>
        <p:nvPicPr>
          <p:cNvPr id="22533"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3626" y="1462089"/>
            <a:ext cx="6983413" cy="4765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98550619"/>
      </p:ext>
    </p:extLst>
  </p:cSld>
  <p:clrMapOvr>
    <a:masterClrMapping/>
  </p:clrMapOvr>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3"/>
          <p:cNvSpPr>
            <a:spLocks noChangeArrowheads="1"/>
          </p:cNvSpPr>
          <p:nvPr/>
        </p:nvSpPr>
        <p:spPr bwMode="auto">
          <a:xfrm>
            <a:off x="1524001" y="189384"/>
            <a:ext cx="184731"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a:defRPr sz="900">
                <a:solidFill>
                  <a:srgbClr val="000000"/>
                </a:solidFill>
                <a:latin typeface="Arial" panose="020B0604020202020204" pitchFamily="34" charset="0"/>
                <a:ea typeface="宋体" panose="02010600030101010101" pitchFamily="2" charset="-122"/>
              </a:defRPr>
            </a:lvl1pPr>
            <a:lvl2pPr marL="742950" indent="-285750">
              <a:defRPr sz="900">
                <a:solidFill>
                  <a:srgbClr val="000000"/>
                </a:solidFill>
                <a:latin typeface="Arial" panose="020B0604020202020204" pitchFamily="34" charset="0"/>
                <a:ea typeface="宋体" panose="02010600030101010101" pitchFamily="2" charset="-122"/>
              </a:defRPr>
            </a:lvl2pPr>
            <a:lvl3pPr marL="1143000" indent="-228600">
              <a:defRPr sz="900">
                <a:solidFill>
                  <a:srgbClr val="000000"/>
                </a:solidFill>
                <a:latin typeface="Arial" panose="020B0604020202020204" pitchFamily="34" charset="0"/>
                <a:ea typeface="宋体" panose="02010600030101010101" pitchFamily="2" charset="-122"/>
              </a:defRPr>
            </a:lvl3pPr>
            <a:lvl4pPr marL="1600200" indent="-228600">
              <a:defRPr sz="900">
                <a:solidFill>
                  <a:srgbClr val="000000"/>
                </a:solidFill>
                <a:latin typeface="Arial" panose="020B0604020202020204" pitchFamily="34" charset="0"/>
                <a:ea typeface="宋体" panose="02010600030101010101" pitchFamily="2" charset="-122"/>
              </a:defRPr>
            </a:lvl4pPr>
            <a:lvl5pPr marL="2057400" indent="-228600">
              <a:defRPr sz="9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3555" name="标题 3"/>
          <p:cNvSpPr>
            <a:spLocks noGrp="1"/>
          </p:cNvSpPr>
          <p:nvPr>
            <p:ph type="title"/>
          </p:nvPr>
        </p:nvSpPr>
        <p:spPr>
          <a:xfrm>
            <a:off x="1666876" y="153988"/>
            <a:ext cx="8316913" cy="431800"/>
          </a:xfrm>
        </p:spPr>
        <p:txBody>
          <a:bodyPr/>
          <a:lstStyle/>
          <a:p>
            <a:r>
              <a:rPr lang="zh-CN" altLang="en-US" smtClean="0"/>
              <a:t>挖掘目标</a:t>
            </a:r>
          </a:p>
        </p:txBody>
      </p:sp>
      <p:sp>
        <p:nvSpPr>
          <p:cNvPr id="33796" name="Text Box 6"/>
          <p:cNvSpPr txBox="1">
            <a:spLocks noChangeArrowheads="1"/>
          </p:cNvSpPr>
          <p:nvPr/>
        </p:nvSpPr>
        <p:spPr bwMode="auto">
          <a:xfrm>
            <a:off x="1809751" y="1000125"/>
            <a:ext cx="8429625" cy="2234458"/>
          </a:xfrm>
          <a:prstGeom prst="rect">
            <a:avLst/>
          </a:prstGeom>
          <a:noFill/>
          <a:ln>
            <a:noFill/>
          </a:ln>
          <a:extLst/>
        </p:spPr>
        <p:txBody>
          <a:bodyPr lIns="0" tIns="0" rIns="0" bIns="0">
            <a:spAutoFit/>
          </a:bodyPr>
          <a:lstStyle>
            <a:lvl1pPr marL="457200" indent="-457200" eaLnBrk="0" hangingPunct="0">
              <a:defRPr sz="900">
                <a:solidFill>
                  <a:srgbClr val="000000"/>
                </a:solidFill>
                <a:latin typeface="Arial" panose="020B0604020202020204" pitchFamily="34" charset="0"/>
                <a:ea typeface="宋体" panose="02010600030101010101" pitchFamily="2" charset="-122"/>
              </a:defRPr>
            </a:lvl1pPr>
            <a:lvl2pPr marL="742950" indent="-285750" eaLnBrk="0" hangingPunct="0">
              <a:defRPr sz="900">
                <a:solidFill>
                  <a:srgbClr val="000000"/>
                </a:solidFill>
                <a:latin typeface="Arial" panose="020B0604020202020204" pitchFamily="34" charset="0"/>
                <a:ea typeface="宋体" panose="02010600030101010101" pitchFamily="2" charset="-122"/>
              </a:defRPr>
            </a:lvl2pPr>
            <a:lvl3pPr marL="1143000" indent="-228600" eaLnBrk="0" hangingPunct="0">
              <a:defRPr sz="900">
                <a:solidFill>
                  <a:srgbClr val="000000"/>
                </a:solidFill>
                <a:latin typeface="Arial" panose="020B0604020202020204" pitchFamily="34" charset="0"/>
                <a:ea typeface="宋体" panose="02010600030101010101" pitchFamily="2" charset="-122"/>
              </a:defRPr>
            </a:lvl3pPr>
            <a:lvl4pPr marL="1600200" indent="-228600" eaLnBrk="0" hangingPunct="0">
              <a:defRPr sz="900">
                <a:solidFill>
                  <a:srgbClr val="000000"/>
                </a:solidFill>
                <a:latin typeface="Arial" panose="020B0604020202020204" pitchFamily="34" charset="0"/>
                <a:ea typeface="宋体" panose="02010600030101010101" pitchFamily="2" charset="-122"/>
              </a:defRPr>
            </a:lvl4pPr>
            <a:lvl5pPr marL="2057400" indent="-228600" eaLnBrk="0" hangingPunct="0">
              <a:defRPr sz="9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9pPr>
          </a:lstStyle>
          <a:p>
            <a:pPr>
              <a:lnSpc>
                <a:spcPct val="150000"/>
              </a:lnSpc>
              <a:spcBef>
                <a:spcPct val="20000"/>
              </a:spcBef>
              <a:buClr>
                <a:schemeClr val="hlink"/>
              </a:buClr>
              <a:buFont typeface="Calibri" panose="020F0502020204030204" pitchFamily="34" charset="0"/>
              <a:buAutoNum type="arabicPeriod"/>
              <a:defRPr/>
            </a:pPr>
            <a:r>
              <a:rPr lang="zh-CN" altLang="en-US" sz="2200" dirty="0">
                <a:solidFill>
                  <a:schemeClr val="tx1"/>
                </a:solidFill>
                <a:latin typeface="微软雅黑" panose="020B0503020204020204" pitchFamily="34" charset="-122"/>
                <a:ea typeface="微软雅黑" panose="020B0503020204020204" pitchFamily="34" charset="-122"/>
              </a:rPr>
              <a:t>借助航空公司客户数据，对客户进行分类；</a:t>
            </a:r>
          </a:p>
          <a:p>
            <a:pPr>
              <a:lnSpc>
                <a:spcPct val="150000"/>
              </a:lnSpc>
              <a:spcBef>
                <a:spcPct val="20000"/>
              </a:spcBef>
              <a:buClr>
                <a:schemeClr val="hlink"/>
              </a:buClr>
              <a:buFont typeface="Calibri" panose="020F0502020204030204" pitchFamily="34" charset="0"/>
              <a:buAutoNum type="arabicPeriod"/>
              <a:defRPr/>
            </a:pPr>
            <a:r>
              <a:rPr lang="zh-CN" altLang="en-US" sz="2200" dirty="0">
                <a:solidFill>
                  <a:schemeClr val="tx1"/>
                </a:solidFill>
                <a:latin typeface="微软雅黑" panose="020B0503020204020204" pitchFamily="34" charset="-122"/>
                <a:ea typeface="微软雅黑" panose="020B0503020204020204" pitchFamily="34" charset="-122"/>
              </a:rPr>
              <a:t>对不同的客户类别进行特征分析，比较不同类客户的客户价值；</a:t>
            </a:r>
          </a:p>
          <a:p>
            <a:pPr>
              <a:lnSpc>
                <a:spcPct val="150000"/>
              </a:lnSpc>
              <a:spcBef>
                <a:spcPct val="20000"/>
              </a:spcBef>
              <a:buClr>
                <a:schemeClr val="hlink"/>
              </a:buClr>
              <a:buFont typeface="Calibri" panose="020F0502020204030204" pitchFamily="34" charset="0"/>
              <a:buAutoNum type="arabicPeriod"/>
              <a:defRPr/>
            </a:pPr>
            <a:r>
              <a:rPr lang="zh-CN" altLang="en-US" sz="2200" dirty="0">
                <a:solidFill>
                  <a:schemeClr val="tx1"/>
                </a:solidFill>
                <a:latin typeface="微软雅黑" panose="020B0503020204020204" pitchFamily="34" charset="-122"/>
                <a:ea typeface="微软雅黑" panose="020B0503020204020204" pitchFamily="34" charset="-122"/>
              </a:rPr>
              <a:t>对不同价值的客户类别提供个性化服务，制定相应的营销策略。</a:t>
            </a:r>
          </a:p>
          <a:p>
            <a:pPr marL="0" indent="0">
              <a:lnSpc>
                <a:spcPct val="150000"/>
              </a:lnSpc>
              <a:spcBef>
                <a:spcPct val="20000"/>
              </a:spcBef>
              <a:buClr>
                <a:schemeClr val="hlink"/>
              </a:buClr>
              <a:defRPr/>
            </a:pPr>
            <a:endParaRPr lang="zh-CN" altLang="en-US" sz="2200" dirty="0">
              <a:solidFill>
                <a:schemeClr val="tx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657035850"/>
      </p:ext>
    </p:extLst>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smtClean="0"/>
              <a:t>决策树</a:t>
            </a:r>
            <a:endParaRPr lang="zh-CN" altLang="en-US" dirty="0"/>
          </a:p>
        </p:txBody>
      </p:sp>
      <p:sp>
        <p:nvSpPr>
          <p:cNvPr id="44" name="TextBox 5"/>
          <p:cNvSpPr txBox="1"/>
          <p:nvPr/>
        </p:nvSpPr>
        <p:spPr>
          <a:xfrm>
            <a:off x="5013960" y="1005840"/>
            <a:ext cx="889987" cy="369332"/>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none" rtlCol="0">
            <a:spAutoFit/>
          </a:bodyPr>
          <a:lstStyle/>
          <a:p>
            <a:r>
              <a:rPr lang="en-AU" altLang="zh-CN" dirty="0" smtClean="0"/>
              <a:t>District</a:t>
            </a:r>
            <a:endParaRPr lang="zh-CN" altLang="en-US" dirty="0"/>
          </a:p>
        </p:txBody>
      </p:sp>
      <p:cxnSp>
        <p:nvCxnSpPr>
          <p:cNvPr id="45" name="直接连接符 44"/>
          <p:cNvCxnSpPr/>
          <p:nvPr/>
        </p:nvCxnSpPr>
        <p:spPr>
          <a:xfrm>
            <a:off x="2346960" y="1691640"/>
            <a:ext cx="6781800" cy="1588"/>
          </a:xfrm>
          <a:prstGeom prst="line">
            <a:avLst/>
          </a:prstGeom>
          <a:ln w="19050">
            <a:solidFill>
              <a:schemeClr val="tx2"/>
            </a:solidFill>
            <a:tailEnd type="none"/>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rot="5400000">
            <a:off x="5356860" y="1577340"/>
            <a:ext cx="228600" cy="1588"/>
          </a:xfrm>
          <a:prstGeom prst="line">
            <a:avLst/>
          </a:prstGeom>
          <a:ln w="19050">
            <a:solidFill>
              <a:schemeClr val="tx2"/>
            </a:solidFill>
            <a:tailEnd type="arrow"/>
          </a:ln>
        </p:spPr>
        <p:style>
          <a:lnRef idx="1">
            <a:schemeClr val="accent1"/>
          </a:lnRef>
          <a:fillRef idx="0">
            <a:schemeClr val="accent1"/>
          </a:fillRef>
          <a:effectRef idx="0">
            <a:schemeClr val="accent1"/>
          </a:effectRef>
          <a:fontRef idx="minor">
            <a:schemeClr val="tx1"/>
          </a:fontRef>
        </p:style>
      </p:cxnSp>
      <p:sp>
        <p:nvSpPr>
          <p:cNvPr id="47" name="TextBox 11"/>
          <p:cNvSpPr txBox="1"/>
          <p:nvPr/>
        </p:nvSpPr>
        <p:spPr>
          <a:xfrm>
            <a:off x="2727960" y="1996440"/>
            <a:ext cx="1184940" cy="646331"/>
          </a:xfrm>
          <a:prstGeom prst="rect">
            <a:avLst/>
          </a:prstGeom>
          <a:noFill/>
        </p:spPr>
        <p:txBody>
          <a:bodyPr wrap="none" rtlCol="0">
            <a:spAutoFit/>
          </a:bodyPr>
          <a:lstStyle/>
          <a:p>
            <a:r>
              <a:rPr lang="en-AU" altLang="zh-CN" dirty="0" smtClean="0"/>
              <a:t>Suburban</a:t>
            </a:r>
          </a:p>
          <a:p>
            <a:pPr algn="ctr"/>
            <a:r>
              <a:rPr lang="en-AU" altLang="zh-CN" dirty="0" smtClean="0">
                <a:solidFill>
                  <a:srgbClr val="FF0000"/>
                </a:solidFill>
              </a:rPr>
              <a:t>2 </a:t>
            </a:r>
            <a:r>
              <a:rPr lang="en-AU" altLang="zh-CN" dirty="0" smtClean="0"/>
              <a:t>: </a:t>
            </a:r>
            <a:r>
              <a:rPr lang="en-AU" altLang="zh-CN" dirty="0" smtClean="0">
                <a:solidFill>
                  <a:srgbClr val="7030A0"/>
                </a:solidFill>
              </a:rPr>
              <a:t>3</a:t>
            </a:r>
            <a:endParaRPr lang="zh-CN" altLang="en-US" dirty="0">
              <a:solidFill>
                <a:srgbClr val="7030A0"/>
              </a:solidFill>
            </a:endParaRPr>
          </a:p>
        </p:txBody>
      </p:sp>
      <p:sp>
        <p:nvSpPr>
          <p:cNvPr id="48" name="TextBox 12"/>
          <p:cNvSpPr txBox="1"/>
          <p:nvPr/>
        </p:nvSpPr>
        <p:spPr>
          <a:xfrm>
            <a:off x="5116061" y="1996440"/>
            <a:ext cx="736099" cy="646331"/>
          </a:xfrm>
          <a:prstGeom prst="rect">
            <a:avLst/>
          </a:prstGeom>
          <a:noFill/>
        </p:spPr>
        <p:txBody>
          <a:bodyPr wrap="none" rtlCol="0">
            <a:spAutoFit/>
          </a:bodyPr>
          <a:lstStyle/>
          <a:p>
            <a:r>
              <a:rPr lang="en-AU" altLang="zh-CN" dirty="0" smtClean="0"/>
              <a:t>Rural</a:t>
            </a:r>
          </a:p>
          <a:p>
            <a:pPr algn="ctr"/>
            <a:r>
              <a:rPr lang="en-AU" altLang="zh-CN" dirty="0" smtClean="0">
                <a:solidFill>
                  <a:srgbClr val="FF0000"/>
                </a:solidFill>
              </a:rPr>
              <a:t>4</a:t>
            </a:r>
            <a:r>
              <a:rPr lang="en-AU" altLang="zh-CN" dirty="0" smtClean="0"/>
              <a:t> : </a:t>
            </a:r>
            <a:r>
              <a:rPr lang="en-AU" altLang="zh-CN" dirty="0" smtClean="0">
                <a:solidFill>
                  <a:srgbClr val="7030A0"/>
                </a:solidFill>
              </a:rPr>
              <a:t>0</a:t>
            </a:r>
            <a:endParaRPr lang="zh-CN" altLang="en-US" dirty="0">
              <a:solidFill>
                <a:srgbClr val="7030A0"/>
              </a:solidFill>
            </a:endParaRPr>
          </a:p>
        </p:txBody>
      </p:sp>
      <p:sp>
        <p:nvSpPr>
          <p:cNvPr id="49" name="TextBox 13"/>
          <p:cNvSpPr txBox="1"/>
          <p:nvPr/>
        </p:nvSpPr>
        <p:spPr>
          <a:xfrm>
            <a:off x="7223760" y="1996440"/>
            <a:ext cx="813043" cy="646331"/>
          </a:xfrm>
          <a:prstGeom prst="rect">
            <a:avLst/>
          </a:prstGeom>
          <a:noFill/>
        </p:spPr>
        <p:txBody>
          <a:bodyPr wrap="none" rtlCol="0">
            <a:spAutoFit/>
          </a:bodyPr>
          <a:lstStyle/>
          <a:p>
            <a:r>
              <a:rPr lang="en-AU" altLang="zh-CN" dirty="0" smtClean="0"/>
              <a:t>Urban</a:t>
            </a:r>
          </a:p>
          <a:p>
            <a:pPr algn="ctr"/>
            <a:r>
              <a:rPr lang="en-AU" altLang="zh-CN" dirty="0" smtClean="0">
                <a:solidFill>
                  <a:srgbClr val="FF0000"/>
                </a:solidFill>
              </a:rPr>
              <a:t>3</a:t>
            </a:r>
            <a:r>
              <a:rPr lang="en-AU" altLang="zh-CN" dirty="0" smtClean="0"/>
              <a:t> : </a:t>
            </a:r>
            <a:r>
              <a:rPr lang="en-AU" altLang="zh-CN" dirty="0" smtClean="0">
                <a:solidFill>
                  <a:srgbClr val="7030A0"/>
                </a:solidFill>
              </a:rPr>
              <a:t>2</a:t>
            </a:r>
            <a:endParaRPr lang="zh-CN" altLang="en-US" dirty="0">
              <a:solidFill>
                <a:srgbClr val="7030A0"/>
              </a:solidFill>
            </a:endParaRPr>
          </a:p>
        </p:txBody>
      </p:sp>
      <p:cxnSp>
        <p:nvCxnSpPr>
          <p:cNvPr id="50" name="直接连接符 49"/>
          <p:cNvCxnSpPr/>
          <p:nvPr/>
        </p:nvCxnSpPr>
        <p:spPr>
          <a:xfrm rot="5400000">
            <a:off x="3224054" y="1805146"/>
            <a:ext cx="228600" cy="1588"/>
          </a:xfrm>
          <a:prstGeom prst="line">
            <a:avLst/>
          </a:prstGeom>
          <a:ln w="19050">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rot="5400000">
            <a:off x="5357654" y="1805146"/>
            <a:ext cx="228600" cy="1588"/>
          </a:xfrm>
          <a:prstGeom prst="line">
            <a:avLst/>
          </a:prstGeom>
          <a:ln w="19050">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rot="5400000">
            <a:off x="7489666" y="1805146"/>
            <a:ext cx="228600" cy="1588"/>
          </a:xfrm>
          <a:prstGeom prst="line">
            <a:avLst/>
          </a:prstGeom>
          <a:ln w="19050">
            <a:solidFill>
              <a:schemeClr val="tx2"/>
            </a:solidFill>
            <a:tailEnd type="arrow"/>
          </a:ln>
        </p:spPr>
        <p:style>
          <a:lnRef idx="1">
            <a:schemeClr val="accent1"/>
          </a:lnRef>
          <a:fillRef idx="0">
            <a:schemeClr val="accent1"/>
          </a:fillRef>
          <a:effectRef idx="0">
            <a:schemeClr val="accent1"/>
          </a:effectRef>
          <a:fontRef idx="minor">
            <a:schemeClr val="tx1"/>
          </a:fontRef>
        </p:style>
      </p:cxnSp>
      <p:grpSp>
        <p:nvGrpSpPr>
          <p:cNvPr id="53" name="组合 52"/>
          <p:cNvGrpSpPr/>
          <p:nvPr/>
        </p:nvGrpSpPr>
        <p:grpSpPr>
          <a:xfrm>
            <a:off x="1784444" y="2682240"/>
            <a:ext cx="3762916" cy="1800999"/>
            <a:chOff x="504284" y="2895600"/>
            <a:chExt cx="3762916" cy="1800999"/>
          </a:xfrm>
        </p:grpSpPr>
        <p:sp>
          <p:nvSpPr>
            <p:cNvPr id="54" name="TextBox 14"/>
            <p:cNvSpPr txBox="1"/>
            <p:nvPr/>
          </p:nvSpPr>
          <p:spPr>
            <a:xfrm>
              <a:off x="1331531" y="3212068"/>
              <a:ext cx="1411669" cy="369332"/>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none" rtlCol="0">
              <a:spAutoFit/>
            </a:bodyPr>
            <a:lstStyle/>
            <a:p>
              <a:r>
                <a:rPr lang="en-AU" altLang="zh-CN" dirty="0" smtClean="0"/>
                <a:t>House Type</a:t>
              </a:r>
              <a:endParaRPr lang="zh-CN" altLang="en-US" dirty="0"/>
            </a:p>
          </p:txBody>
        </p:sp>
        <p:sp>
          <p:nvSpPr>
            <p:cNvPr id="55" name="TextBox 15"/>
            <p:cNvSpPr txBox="1"/>
            <p:nvPr/>
          </p:nvSpPr>
          <p:spPr>
            <a:xfrm>
              <a:off x="504284" y="4050268"/>
              <a:ext cx="1172116" cy="646331"/>
            </a:xfrm>
            <a:prstGeom prst="rect">
              <a:avLst/>
            </a:prstGeom>
            <a:noFill/>
          </p:spPr>
          <p:txBody>
            <a:bodyPr wrap="none" rtlCol="0">
              <a:spAutoFit/>
            </a:bodyPr>
            <a:lstStyle/>
            <a:p>
              <a:r>
                <a:rPr lang="en-AU" altLang="zh-CN" dirty="0" smtClean="0"/>
                <a:t>Detached</a:t>
              </a:r>
            </a:p>
            <a:p>
              <a:pPr algn="ctr"/>
              <a:r>
                <a:rPr lang="en-AU" altLang="zh-CN" dirty="0" smtClean="0">
                  <a:solidFill>
                    <a:srgbClr val="FF0000"/>
                  </a:solidFill>
                </a:rPr>
                <a:t>0</a:t>
              </a:r>
              <a:r>
                <a:rPr lang="en-AU" altLang="zh-CN" dirty="0" smtClean="0"/>
                <a:t> : </a:t>
              </a:r>
              <a:r>
                <a:rPr lang="en-AU" altLang="zh-CN" dirty="0" smtClean="0">
                  <a:solidFill>
                    <a:srgbClr val="7030A0"/>
                  </a:solidFill>
                </a:rPr>
                <a:t>2</a:t>
              </a:r>
              <a:endParaRPr lang="zh-CN" altLang="en-US" dirty="0">
                <a:solidFill>
                  <a:srgbClr val="7030A0"/>
                </a:solidFill>
              </a:endParaRPr>
            </a:p>
          </p:txBody>
        </p:sp>
        <p:sp>
          <p:nvSpPr>
            <p:cNvPr id="56" name="TextBox 16"/>
            <p:cNvSpPr txBox="1"/>
            <p:nvPr/>
          </p:nvSpPr>
          <p:spPr>
            <a:xfrm>
              <a:off x="2530827" y="4050268"/>
              <a:ext cx="1736373" cy="646331"/>
            </a:xfrm>
            <a:prstGeom prst="rect">
              <a:avLst/>
            </a:prstGeom>
            <a:noFill/>
          </p:spPr>
          <p:txBody>
            <a:bodyPr wrap="none" rtlCol="0">
              <a:spAutoFit/>
            </a:bodyPr>
            <a:lstStyle/>
            <a:p>
              <a:r>
                <a:rPr lang="en-AU" altLang="zh-CN" dirty="0" smtClean="0"/>
                <a:t>Semi-detached</a:t>
              </a:r>
            </a:p>
            <a:p>
              <a:pPr algn="ctr"/>
              <a:r>
                <a:rPr lang="en-AU" altLang="zh-CN" dirty="0" smtClean="0">
                  <a:solidFill>
                    <a:srgbClr val="FF0000"/>
                  </a:solidFill>
                </a:rPr>
                <a:t>1</a:t>
              </a:r>
              <a:r>
                <a:rPr lang="en-AU" altLang="zh-CN" dirty="0" smtClean="0"/>
                <a:t> : </a:t>
              </a:r>
              <a:r>
                <a:rPr lang="en-AU" altLang="zh-CN" dirty="0" smtClean="0">
                  <a:solidFill>
                    <a:srgbClr val="7030A0"/>
                  </a:solidFill>
                </a:rPr>
                <a:t>0</a:t>
              </a:r>
              <a:endParaRPr lang="zh-CN" altLang="en-US" dirty="0">
                <a:solidFill>
                  <a:srgbClr val="7030A0"/>
                </a:solidFill>
              </a:endParaRPr>
            </a:p>
          </p:txBody>
        </p:sp>
        <p:sp>
          <p:nvSpPr>
            <p:cNvPr id="57" name="TextBox 17"/>
            <p:cNvSpPr txBox="1"/>
            <p:nvPr/>
          </p:nvSpPr>
          <p:spPr>
            <a:xfrm>
              <a:off x="1600200" y="4050268"/>
              <a:ext cx="954172" cy="646331"/>
            </a:xfrm>
            <a:prstGeom prst="rect">
              <a:avLst/>
            </a:prstGeom>
            <a:noFill/>
          </p:spPr>
          <p:txBody>
            <a:bodyPr wrap="none" rtlCol="0">
              <a:spAutoFit/>
            </a:bodyPr>
            <a:lstStyle/>
            <a:p>
              <a:r>
                <a:rPr lang="en-AU" altLang="zh-CN" dirty="0" smtClean="0"/>
                <a:t>Terrace</a:t>
              </a:r>
            </a:p>
            <a:p>
              <a:pPr algn="ctr"/>
              <a:r>
                <a:rPr lang="en-AU" altLang="zh-CN" dirty="0" smtClean="0">
                  <a:solidFill>
                    <a:srgbClr val="FF0000"/>
                  </a:solidFill>
                </a:rPr>
                <a:t>1</a:t>
              </a:r>
              <a:r>
                <a:rPr lang="en-AU" altLang="zh-CN" dirty="0" smtClean="0"/>
                <a:t> : </a:t>
              </a:r>
              <a:r>
                <a:rPr lang="en-AU" altLang="zh-CN" dirty="0" smtClean="0">
                  <a:solidFill>
                    <a:srgbClr val="7030A0"/>
                  </a:solidFill>
                </a:rPr>
                <a:t>1</a:t>
              </a:r>
              <a:endParaRPr lang="zh-CN" altLang="en-US" dirty="0">
                <a:solidFill>
                  <a:srgbClr val="7030A0"/>
                </a:solidFill>
              </a:endParaRPr>
            </a:p>
          </p:txBody>
        </p:sp>
        <p:cxnSp>
          <p:nvCxnSpPr>
            <p:cNvPr id="58" name="直接连接符 57"/>
            <p:cNvCxnSpPr/>
            <p:nvPr/>
          </p:nvCxnSpPr>
          <p:spPr>
            <a:xfrm rot="5400000">
              <a:off x="1943894" y="3694906"/>
              <a:ext cx="228600" cy="1588"/>
            </a:xfrm>
            <a:prstGeom prst="line">
              <a:avLst/>
            </a:prstGeom>
            <a:ln w="19050">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a:off x="990600" y="3808412"/>
              <a:ext cx="2520000" cy="0"/>
            </a:xfrm>
            <a:prstGeom prst="line">
              <a:avLst/>
            </a:prstGeom>
            <a:ln w="19050">
              <a:solidFill>
                <a:schemeClr val="tx2"/>
              </a:solidFill>
              <a:tailEnd type="none"/>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rot="5400000">
              <a:off x="953294" y="3923506"/>
              <a:ext cx="228600" cy="1588"/>
            </a:xfrm>
            <a:prstGeom prst="line">
              <a:avLst/>
            </a:prstGeom>
            <a:ln w="19050">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nvCxnSpPr>
          <p:spPr>
            <a:xfrm rot="5400000">
              <a:off x="1943894" y="3923506"/>
              <a:ext cx="228600" cy="1588"/>
            </a:xfrm>
            <a:prstGeom prst="line">
              <a:avLst/>
            </a:prstGeom>
            <a:ln w="19050">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62" name="直接连接符 61"/>
            <p:cNvCxnSpPr/>
            <p:nvPr/>
          </p:nvCxnSpPr>
          <p:spPr>
            <a:xfrm rot="5400000">
              <a:off x="3315494" y="3923506"/>
              <a:ext cx="228600" cy="1588"/>
            </a:xfrm>
            <a:prstGeom prst="line">
              <a:avLst/>
            </a:prstGeom>
            <a:ln w="19050">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rot="5400000">
              <a:off x="1943894" y="3009106"/>
              <a:ext cx="228600" cy="1588"/>
            </a:xfrm>
            <a:prstGeom prst="line">
              <a:avLst/>
            </a:prstGeom>
            <a:ln w="19050">
              <a:solidFill>
                <a:schemeClr val="tx2"/>
              </a:solidFill>
              <a:tailEnd type="arrow"/>
            </a:ln>
          </p:spPr>
          <p:style>
            <a:lnRef idx="1">
              <a:schemeClr val="accent1"/>
            </a:lnRef>
            <a:fillRef idx="0">
              <a:schemeClr val="accent1"/>
            </a:fillRef>
            <a:effectRef idx="0">
              <a:schemeClr val="accent1"/>
            </a:effectRef>
            <a:fontRef idx="minor">
              <a:schemeClr val="tx1"/>
            </a:fontRef>
          </p:style>
        </p:cxnSp>
      </p:grpSp>
      <p:grpSp>
        <p:nvGrpSpPr>
          <p:cNvPr id="64" name="组合 63"/>
          <p:cNvGrpSpPr/>
          <p:nvPr/>
        </p:nvGrpSpPr>
        <p:grpSpPr>
          <a:xfrm>
            <a:off x="2346960" y="4434840"/>
            <a:ext cx="2006848" cy="1800999"/>
            <a:chOff x="1066800" y="4648200"/>
            <a:chExt cx="2006848" cy="1800999"/>
          </a:xfrm>
        </p:grpSpPr>
        <p:cxnSp>
          <p:nvCxnSpPr>
            <p:cNvPr id="65" name="直接连接符 64"/>
            <p:cNvCxnSpPr/>
            <p:nvPr/>
          </p:nvCxnSpPr>
          <p:spPr>
            <a:xfrm rot="5400000">
              <a:off x="1943894" y="4761706"/>
              <a:ext cx="228600" cy="1588"/>
            </a:xfrm>
            <a:prstGeom prst="line">
              <a:avLst/>
            </a:prstGeom>
            <a:ln w="19050">
              <a:solidFill>
                <a:schemeClr val="tx2"/>
              </a:solidFill>
              <a:tailEnd type="arrow"/>
            </a:ln>
          </p:spPr>
          <p:style>
            <a:lnRef idx="1">
              <a:schemeClr val="accent1"/>
            </a:lnRef>
            <a:fillRef idx="0">
              <a:schemeClr val="accent1"/>
            </a:fillRef>
            <a:effectRef idx="0">
              <a:schemeClr val="accent1"/>
            </a:effectRef>
            <a:fontRef idx="minor">
              <a:schemeClr val="tx1"/>
            </a:fontRef>
          </p:style>
        </p:cxnSp>
        <p:sp>
          <p:nvSpPr>
            <p:cNvPr id="66" name="TextBox 18"/>
            <p:cNvSpPr txBox="1"/>
            <p:nvPr/>
          </p:nvSpPr>
          <p:spPr>
            <a:xfrm>
              <a:off x="1600200" y="4888468"/>
              <a:ext cx="941283" cy="369332"/>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none" rtlCol="0">
              <a:spAutoFit/>
            </a:bodyPr>
            <a:lstStyle/>
            <a:p>
              <a:r>
                <a:rPr lang="en-AU" altLang="zh-CN" dirty="0" smtClean="0"/>
                <a:t>Income</a:t>
              </a:r>
              <a:endParaRPr lang="zh-CN" altLang="en-US" dirty="0"/>
            </a:p>
          </p:txBody>
        </p:sp>
        <p:sp>
          <p:nvSpPr>
            <p:cNvPr id="67" name="TextBox 19"/>
            <p:cNvSpPr txBox="1"/>
            <p:nvPr/>
          </p:nvSpPr>
          <p:spPr>
            <a:xfrm>
              <a:off x="1066800" y="5791200"/>
              <a:ext cx="659155" cy="646331"/>
            </a:xfrm>
            <a:prstGeom prst="rect">
              <a:avLst/>
            </a:prstGeom>
            <a:noFill/>
          </p:spPr>
          <p:txBody>
            <a:bodyPr wrap="none" rtlCol="0">
              <a:spAutoFit/>
            </a:bodyPr>
            <a:lstStyle/>
            <a:p>
              <a:r>
                <a:rPr lang="en-AU" altLang="zh-CN" dirty="0" smtClean="0"/>
                <a:t>High</a:t>
              </a:r>
            </a:p>
            <a:p>
              <a:pPr algn="ctr"/>
              <a:r>
                <a:rPr lang="en-AU" altLang="zh-CN" dirty="0" smtClean="0">
                  <a:solidFill>
                    <a:srgbClr val="FF0000"/>
                  </a:solidFill>
                </a:rPr>
                <a:t>0</a:t>
              </a:r>
              <a:r>
                <a:rPr lang="en-AU" altLang="zh-CN" dirty="0" smtClean="0"/>
                <a:t> : </a:t>
              </a:r>
              <a:r>
                <a:rPr lang="en-AU" altLang="zh-CN" dirty="0" smtClean="0">
                  <a:solidFill>
                    <a:srgbClr val="7030A0"/>
                  </a:solidFill>
                </a:rPr>
                <a:t>1</a:t>
              </a:r>
              <a:endParaRPr lang="zh-CN" altLang="en-US" dirty="0">
                <a:solidFill>
                  <a:srgbClr val="7030A0"/>
                </a:solidFill>
              </a:endParaRPr>
            </a:p>
          </p:txBody>
        </p:sp>
        <p:sp>
          <p:nvSpPr>
            <p:cNvPr id="68" name="TextBox 20"/>
            <p:cNvSpPr txBox="1"/>
            <p:nvPr/>
          </p:nvSpPr>
          <p:spPr>
            <a:xfrm>
              <a:off x="2440141" y="5802868"/>
              <a:ext cx="633507" cy="646331"/>
            </a:xfrm>
            <a:prstGeom prst="rect">
              <a:avLst/>
            </a:prstGeom>
            <a:noFill/>
          </p:spPr>
          <p:txBody>
            <a:bodyPr wrap="none" rtlCol="0">
              <a:spAutoFit/>
            </a:bodyPr>
            <a:lstStyle/>
            <a:p>
              <a:r>
                <a:rPr lang="en-AU" altLang="zh-CN" dirty="0" smtClean="0"/>
                <a:t>Low</a:t>
              </a:r>
            </a:p>
            <a:p>
              <a:pPr algn="ctr"/>
              <a:r>
                <a:rPr lang="en-AU" altLang="zh-CN" dirty="0" smtClean="0">
                  <a:solidFill>
                    <a:srgbClr val="FF0000"/>
                  </a:solidFill>
                </a:rPr>
                <a:t>1</a:t>
              </a:r>
              <a:r>
                <a:rPr lang="en-AU" altLang="zh-CN" dirty="0" smtClean="0"/>
                <a:t> : </a:t>
              </a:r>
              <a:r>
                <a:rPr lang="en-AU" altLang="zh-CN" dirty="0" smtClean="0">
                  <a:solidFill>
                    <a:srgbClr val="7030A0"/>
                  </a:solidFill>
                </a:rPr>
                <a:t>0</a:t>
              </a:r>
              <a:endParaRPr lang="zh-CN" altLang="en-US" dirty="0">
                <a:solidFill>
                  <a:srgbClr val="7030A0"/>
                </a:solidFill>
              </a:endParaRPr>
            </a:p>
          </p:txBody>
        </p:sp>
        <p:cxnSp>
          <p:nvCxnSpPr>
            <p:cNvPr id="69" name="直接连接符 68"/>
            <p:cNvCxnSpPr/>
            <p:nvPr/>
          </p:nvCxnSpPr>
          <p:spPr>
            <a:xfrm rot="5400000">
              <a:off x="1943894" y="5371306"/>
              <a:ext cx="228600" cy="1588"/>
            </a:xfrm>
            <a:prstGeom prst="line">
              <a:avLst/>
            </a:prstGeom>
            <a:ln w="19050">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a:off x="1295400" y="5486400"/>
              <a:ext cx="1524000" cy="1588"/>
            </a:xfrm>
            <a:prstGeom prst="line">
              <a:avLst/>
            </a:prstGeom>
            <a:ln w="19050">
              <a:solidFill>
                <a:schemeClr val="tx2"/>
              </a:solidFill>
              <a:tailEnd type="none"/>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rot="5400000">
              <a:off x="1256506" y="5599906"/>
              <a:ext cx="228600" cy="1588"/>
            </a:xfrm>
            <a:prstGeom prst="line">
              <a:avLst/>
            </a:prstGeom>
            <a:ln w="19050">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rot="5400000">
              <a:off x="2628106" y="5599906"/>
              <a:ext cx="228600" cy="1588"/>
            </a:xfrm>
            <a:prstGeom prst="line">
              <a:avLst/>
            </a:prstGeom>
            <a:ln w="19050">
              <a:solidFill>
                <a:schemeClr val="tx2"/>
              </a:solidFill>
              <a:tailEnd type="arrow"/>
            </a:ln>
          </p:spPr>
          <p:style>
            <a:lnRef idx="1">
              <a:schemeClr val="accent1"/>
            </a:lnRef>
            <a:fillRef idx="0">
              <a:schemeClr val="accent1"/>
            </a:fillRef>
            <a:effectRef idx="0">
              <a:schemeClr val="accent1"/>
            </a:effectRef>
            <a:fontRef idx="minor">
              <a:schemeClr val="tx1"/>
            </a:fontRef>
          </p:style>
        </p:cxnSp>
      </p:grpSp>
      <p:sp>
        <p:nvSpPr>
          <p:cNvPr id="73" name="TextBox 59"/>
          <p:cNvSpPr txBox="1"/>
          <p:nvPr/>
        </p:nvSpPr>
        <p:spPr>
          <a:xfrm>
            <a:off x="9880600" y="5451008"/>
            <a:ext cx="2044149" cy="923330"/>
          </a:xfrm>
          <a:prstGeom prst="rect">
            <a:avLst/>
          </a:prstGeom>
          <a:noFill/>
        </p:spPr>
        <p:txBody>
          <a:bodyPr wrap="square" rtlCol="0">
            <a:spAutoFit/>
          </a:bodyPr>
          <a:lstStyle/>
          <a:p>
            <a:r>
              <a:rPr lang="en-AU" altLang="zh-CN" dirty="0" smtClean="0">
                <a:solidFill>
                  <a:srgbClr val="FF0000"/>
                </a:solidFill>
              </a:rPr>
              <a:t>Red</a:t>
            </a:r>
            <a:r>
              <a:rPr lang="en-AU" altLang="zh-CN" dirty="0" smtClean="0"/>
              <a:t>: Responded</a:t>
            </a:r>
          </a:p>
          <a:p>
            <a:endParaRPr lang="en-AU" altLang="zh-CN" dirty="0" smtClean="0"/>
          </a:p>
          <a:p>
            <a:r>
              <a:rPr lang="en-AU" altLang="zh-CN" dirty="0" smtClean="0">
                <a:solidFill>
                  <a:srgbClr val="7030A0"/>
                </a:solidFill>
              </a:rPr>
              <a:t>Purple</a:t>
            </a:r>
            <a:r>
              <a:rPr lang="en-AU" altLang="zh-CN" dirty="0" smtClean="0"/>
              <a:t>: Nothing</a:t>
            </a:r>
            <a:endParaRPr lang="zh-CN" altLang="en-US" dirty="0"/>
          </a:p>
        </p:txBody>
      </p:sp>
      <p:grpSp>
        <p:nvGrpSpPr>
          <p:cNvPr id="74" name="组合 73"/>
          <p:cNvGrpSpPr/>
          <p:nvPr/>
        </p:nvGrpSpPr>
        <p:grpSpPr>
          <a:xfrm>
            <a:off x="6614160" y="2682240"/>
            <a:ext cx="2146742" cy="1828800"/>
            <a:chOff x="5334000" y="2895600"/>
            <a:chExt cx="2146742" cy="1828800"/>
          </a:xfrm>
        </p:grpSpPr>
        <p:sp>
          <p:nvSpPr>
            <p:cNvPr id="75" name="TextBox 21"/>
            <p:cNvSpPr txBox="1"/>
            <p:nvPr/>
          </p:nvSpPr>
          <p:spPr>
            <a:xfrm>
              <a:off x="5334000" y="3200400"/>
              <a:ext cx="2146742" cy="369332"/>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none" rtlCol="0">
              <a:spAutoFit/>
            </a:bodyPr>
            <a:lstStyle/>
            <a:p>
              <a:r>
                <a:rPr lang="en-AU" altLang="zh-CN" dirty="0" smtClean="0"/>
                <a:t>Previous Customer</a:t>
              </a:r>
              <a:endParaRPr lang="zh-CN" altLang="en-US" dirty="0"/>
            </a:p>
          </p:txBody>
        </p:sp>
        <p:sp>
          <p:nvSpPr>
            <p:cNvPr id="76" name="TextBox 22"/>
            <p:cNvSpPr txBox="1"/>
            <p:nvPr/>
          </p:nvSpPr>
          <p:spPr>
            <a:xfrm>
              <a:off x="5334000" y="4078069"/>
              <a:ext cx="633508" cy="646331"/>
            </a:xfrm>
            <a:prstGeom prst="rect">
              <a:avLst/>
            </a:prstGeom>
            <a:noFill/>
          </p:spPr>
          <p:txBody>
            <a:bodyPr wrap="none" rtlCol="0">
              <a:spAutoFit/>
            </a:bodyPr>
            <a:lstStyle/>
            <a:p>
              <a:r>
                <a:rPr lang="en-AU" altLang="zh-CN" dirty="0" smtClean="0"/>
                <a:t>Yes</a:t>
              </a:r>
            </a:p>
            <a:p>
              <a:pPr algn="ctr"/>
              <a:r>
                <a:rPr lang="en-AU" altLang="zh-CN" dirty="0" smtClean="0">
                  <a:solidFill>
                    <a:srgbClr val="FF0000"/>
                  </a:solidFill>
                </a:rPr>
                <a:t>0</a:t>
              </a:r>
              <a:r>
                <a:rPr lang="en-AU" altLang="zh-CN" dirty="0" smtClean="0"/>
                <a:t> : </a:t>
              </a:r>
              <a:r>
                <a:rPr lang="en-AU" altLang="zh-CN" dirty="0" smtClean="0">
                  <a:solidFill>
                    <a:srgbClr val="7030A0"/>
                  </a:solidFill>
                </a:rPr>
                <a:t>2</a:t>
              </a:r>
              <a:endParaRPr lang="zh-CN" altLang="en-US" dirty="0">
                <a:solidFill>
                  <a:srgbClr val="7030A0"/>
                </a:solidFill>
              </a:endParaRPr>
            </a:p>
          </p:txBody>
        </p:sp>
        <p:sp>
          <p:nvSpPr>
            <p:cNvPr id="77" name="TextBox 23"/>
            <p:cNvSpPr txBox="1"/>
            <p:nvPr/>
          </p:nvSpPr>
          <p:spPr>
            <a:xfrm>
              <a:off x="6705600" y="4078069"/>
              <a:ext cx="633507" cy="646331"/>
            </a:xfrm>
            <a:prstGeom prst="rect">
              <a:avLst/>
            </a:prstGeom>
            <a:noFill/>
          </p:spPr>
          <p:txBody>
            <a:bodyPr wrap="none" rtlCol="0">
              <a:spAutoFit/>
            </a:bodyPr>
            <a:lstStyle/>
            <a:p>
              <a:r>
                <a:rPr lang="en-AU" altLang="zh-CN" dirty="0" smtClean="0"/>
                <a:t>No</a:t>
              </a:r>
            </a:p>
            <a:p>
              <a:pPr algn="ctr"/>
              <a:r>
                <a:rPr lang="en-AU" altLang="zh-CN" dirty="0" smtClean="0">
                  <a:solidFill>
                    <a:srgbClr val="FF0000"/>
                  </a:solidFill>
                </a:rPr>
                <a:t>3</a:t>
              </a:r>
              <a:r>
                <a:rPr lang="en-AU" altLang="zh-CN" dirty="0" smtClean="0"/>
                <a:t> : </a:t>
              </a:r>
              <a:r>
                <a:rPr lang="en-AU" altLang="zh-CN" dirty="0" smtClean="0">
                  <a:solidFill>
                    <a:srgbClr val="7030A0"/>
                  </a:solidFill>
                </a:rPr>
                <a:t>0</a:t>
              </a:r>
              <a:endParaRPr lang="zh-CN" altLang="en-US" dirty="0">
                <a:solidFill>
                  <a:srgbClr val="7030A0"/>
                </a:solidFill>
              </a:endParaRPr>
            </a:p>
          </p:txBody>
        </p:sp>
        <p:cxnSp>
          <p:nvCxnSpPr>
            <p:cNvPr id="78" name="直接连接符 77"/>
            <p:cNvCxnSpPr/>
            <p:nvPr/>
          </p:nvCxnSpPr>
          <p:spPr>
            <a:xfrm rot="5400000">
              <a:off x="6209506" y="3694906"/>
              <a:ext cx="228600" cy="1588"/>
            </a:xfrm>
            <a:prstGeom prst="line">
              <a:avLst/>
            </a:prstGeom>
            <a:ln w="19050">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a:off x="5562600" y="3810000"/>
              <a:ext cx="1524000" cy="1588"/>
            </a:xfrm>
            <a:prstGeom prst="line">
              <a:avLst/>
            </a:prstGeom>
            <a:ln w="19050">
              <a:solidFill>
                <a:schemeClr val="tx2"/>
              </a:solidFill>
              <a:tailEnd type="none"/>
            </a:ln>
          </p:spPr>
          <p:style>
            <a:lnRef idx="1">
              <a:schemeClr val="accent1"/>
            </a:lnRef>
            <a:fillRef idx="0">
              <a:schemeClr val="accent1"/>
            </a:fillRef>
            <a:effectRef idx="0">
              <a:schemeClr val="accent1"/>
            </a:effectRef>
            <a:fontRef idx="minor">
              <a:schemeClr val="tx1"/>
            </a:fontRef>
          </p:style>
        </p:cxnSp>
        <p:cxnSp>
          <p:nvCxnSpPr>
            <p:cNvPr id="80" name="直接连接符 79"/>
            <p:cNvCxnSpPr/>
            <p:nvPr/>
          </p:nvCxnSpPr>
          <p:spPr>
            <a:xfrm rot="5400000">
              <a:off x="5525294" y="3923506"/>
              <a:ext cx="228600" cy="1588"/>
            </a:xfrm>
            <a:prstGeom prst="line">
              <a:avLst/>
            </a:prstGeom>
            <a:ln w="19050">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81" name="直接连接符 80"/>
            <p:cNvCxnSpPr/>
            <p:nvPr/>
          </p:nvCxnSpPr>
          <p:spPr>
            <a:xfrm rot="5400000">
              <a:off x="6896894" y="3923506"/>
              <a:ext cx="228600" cy="1588"/>
            </a:xfrm>
            <a:prstGeom prst="line">
              <a:avLst/>
            </a:prstGeom>
            <a:ln w="19050">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82" name="直接连接符 81"/>
            <p:cNvCxnSpPr/>
            <p:nvPr/>
          </p:nvCxnSpPr>
          <p:spPr>
            <a:xfrm rot="5400000">
              <a:off x="6209506" y="3009106"/>
              <a:ext cx="228600" cy="1588"/>
            </a:xfrm>
            <a:prstGeom prst="line">
              <a:avLst/>
            </a:prstGeom>
            <a:ln w="19050">
              <a:solidFill>
                <a:schemeClr val="tx2"/>
              </a:solidFill>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004241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500"/>
                                        <p:tgtEl>
                                          <p:spTgt spid="5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4"/>
                                        </p:tgtEl>
                                        <p:attrNameLst>
                                          <p:attrName>style.visibility</p:attrName>
                                        </p:attrNameLst>
                                      </p:cBhvr>
                                      <p:to>
                                        <p:strVal val="visible"/>
                                      </p:to>
                                    </p:set>
                                    <p:animEffect transition="in" filter="fade">
                                      <p:cBhvr>
                                        <p:cTn id="12" dur="500"/>
                                        <p:tgtEl>
                                          <p:spTgt spid="7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4"/>
                                        </p:tgtEl>
                                        <p:attrNameLst>
                                          <p:attrName>style.visibility</p:attrName>
                                        </p:attrNameLst>
                                      </p:cBhvr>
                                      <p:to>
                                        <p:strVal val="visible"/>
                                      </p:to>
                                    </p:set>
                                    <p:animEffect transition="in" filter="fade">
                                      <p:cBhvr>
                                        <p:cTn id="17"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3"/>
          <p:cNvSpPr>
            <a:spLocks noChangeArrowheads="1"/>
          </p:cNvSpPr>
          <p:nvPr/>
        </p:nvSpPr>
        <p:spPr bwMode="auto">
          <a:xfrm>
            <a:off x="1524001" y="189384"/>
            <a:ext cx="184731"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a:defRPr sz="900">
                <a:solidFill>
                  <a:srgbClr val="000000"/>
                </a:solidFill>
                <a:latin typeface="Arial" panose="020B0604020202020204" pitchFamily="34" charset="0"/>
                <a:ea typeface="宋体" panose="02010600030101010101" pitchFamily="2" charset="-122"/>
              </a:defRPr>
            </a:lvl1pPr>
            <a:lvl2pPr marL="742950" indent="-285750">
              <a:defRPr sz="900">
                <a:solidFill>
                  <a:srgbClr val="000000"/>
                </a:solidFill>
                <a:latin typeface="Arial" panose="020B0604020202020204" pitchFamily="34" charset="0"/>
                <a:ea typeface="宋体" panose="02010600030101010101" pitchFamily="2" charset="-122"/>
              </a:defRPr>
            </a:lvl2pPr>
            <a:lvl3pPr marL="1143000" indent="-228600">
              <a:defRPr sz="900">
                <a:solidFill>
                  <a:srgbClr val="000000"/>
                </a:solidFill>
                <a:latin typeface="Arial" panose="020B0604020202020204" pitchFamily="34" charset="0"/>
                <a:ea typeface="宋体" panose="02010600030101010101" pitchFamily="2" charset="-122"/>
              </a:defRPr>
            </a:lvl3pPr>
            <a:lvl4pPr marL="1600200" indent="-228600">
              <a:defRPr sz="900">
                <a:solidFill>
                  <a:srgbClr val="000000"/>
                </a:solidFill>
                <a:latin typeface="Arial" panose="020B0604020202020204" pitchFamily="34" charset="0"/>
                <a:ea typeface="宋体" panose="02010600030101010101" pitchFamily="2" charset="-122"/>
              </a:defRPr>
            </a:lvl4pPr>
            <a:lvl5pPr marL="2057400" indent="-228600">
              <a:defRPr sz="9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6627" name="标题 3"/>
          <p:cNvSpPr>
            <a:spLocks noGrp="1"/>
          </p:cNvSpPr>
          <p:nvPr>
            <p:ph type="title"/>
          </p:nvPr>
        </p:nvSpPr>
        <p:spPr>
          <a:xfrm>
            <a:off x="1666876" y="153988"/>
            <a:ext cx="8316913" cy="431800"/>
          </a:xfrm>
        </p:spPr>
        <p:txBody>
          <a:bodyPr/>
          <a:lstStyle/>
          <a:p>
            <a:r>
              <a:rPr lang="zh-CN" altLang="en-US" smtClean="0"/>
              <a:t>分析方法与过程</a:t>
            </a:r>
          </a:p>
        </p:txBody>
      </p:sp>
      <p:sp>
        <p:nvSpPr>
          <p:cNvPr id="26628" name="Text Box 6"/>
          <p:cNvSpPr txBox="1">
            <a:spLocks noChangeArrowheads="1"/>
          </p:cNvSpPr>
          <p:nvPr/>
        </p:nvSpPr>
        <p:spPr bwMode="auto">
          <a:xfrm>
            <a:off x="1809751" y="1000126"/>
            <a:ext cx="8429625"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0" tIns="0" rIns="0" bIns="0">
            <a:spAutoFit/>
          </a:bodyPr>
          <a:lstStyle>
            <a:lvl1pPr marL="457200" indent="-457200">
              <a:defRPr sz="900">
                <a:solidFill>
                  <a:srgbClr val="000000"/>
                </a:solidFill>
                <a:latin typeface="Arial" panose="020B0604020202020204" pitchFamily="34" charset="0"/>
                <a:ea typeface="宋体" panose="02010600030101010101" pitchFamily="2" charset="-122"/>
              </a:defRPr>
            </a:lvl1pPr>
            <a:lvl2pPr marL="742950" indent="-285750">
              <a:defRPr sz="900">
                <a:solidFill>
                  <a:srgbClr val="000000"/>
                </a:solidFill>
                <a:latin typeface="Arial" panose="020B0604020202020204" pitchFamily="34" charset="0"/>
                <a:ea typeface="宋体" panose="02010600030101010101" pitchFamily="2" charset="-122"/>
              </a:defRPr>
            </a:lvl2pPr>
            <a:lvl3pPr marL="1143000" indent="-228600">
              <a:defRPr sz="900">
                <a:solidFill>
                  <a:srgbClr val="000000"/>
                </a:solidFill>
                <a:latin typeface="Arial" panose="020B0604020202020204" pitchFamily="34" charset="0"/>
                <a:ea typeface="宋体" panose="02010600030101010101" pitchFamily="2" charset="-122"/>
              </a:defRPr>
            </a:lvl3pPr>
            <a:lvl4pPr marL="1600200" indent="-228600">
              <a:defRPr sz="900">
                <a:solidFill>
                  <a:srgbClr val="000000"/>
                </a:solidFill>
                <a:latin typeface="Arial" panose="020B0604020202020204" pitchFamily="34" charset="0"/>
                <a:ea typeface="宋体" panose="02010600030101010101" pitchFamily="2" charset="-122"/>
              </a:defRPr>
            </a:lvl4pPr>
            <a:lvl5pPr marL="2057400" indent="-228600">
              <a:defRPr sz="9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9pPr>
          </a:lstStyle>
          <a:p>
            <a:pPr>
              <a:lnSpc>
                <a:spcPct val="150000"/>
              </a:lnSpc>
              <a:spcBef>
                <a:spcPct val="20000"/>
              </a:spcBef>
              <a:buClr>
                <a:schemeClr val="hlink"/>
              </a:buClr>
            </a:pPr>
            <a:r>
              <a:rPr lang="zh-CN" altLang="en-US" sz="2200">
                <a:solidFill>
                  <a:schemeClr val="tx1"/>
                </a:solidFill>
                <a:latin typeface="微软雅黑" panose="020B0503020204020204" pitchFamily="34" charset="-122"/>
                <a:ea typeface="微软雅黑" panose="020B0503020204020204" pitchFamily="34" charset="-122"/>
              </a:rPr>
              <a:t>总体流程：</a:t>
            </a:r>
          </a:p>
        </p:txBody>
      </p:sp>
      <p:graphicFrame>
        <p:nvGraphicFramePr>
          <p:cNvPr id="26629" name="对象 2"/>
          <p:cNvGraphicFramePr>
            <a:graphicFrameLocks noChangeAspect="1"/>
          </p:cNvGraphicFramePr>
          <p:nvPr/>
        </p:nvGraphicFramePr>
        <p:xfrm>
          <a:off x="1809751" y="1700214"/>
          <a:ext cx="8429625" cy="4249737"/>
        </p:xfrm>
        <a:graphic>
          <a:graphicData uri="http://schemas.openxmlformats.org/presentationml/2006/ole">
            <mc:AlternateContent xmlns:mc="http://schemas.openxmlformats.org/markup-compatibility/2006">
              <mc:Choice xmlns:v="urn:schemas-microsoft-com:vml" Requires="v">
                <p:oleObj spid="_x0000_s103442" name="Visio" r:id="rId4" imgW="6728258" imgH="2940455" progId="Visio.Drawing.11">
                  <p:embed/>
                </p:oleObj>
              </mc:Choice>
              <mc:Fallback>
                <p:oleObj name="Visio" r:id="rId4" imgW="6728258" imgH="2940455" progId="Visio.Drawing.11">
                  <p:embed/>
                  <p:pic>
                    <p:nvPicPr>
                      <p:cNvPr id="26629" name="对象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09751" y="1700214"/>
                        <a:ext cx="8429625" cy="4249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4053385440"/>
      </p:ext>
    </p:extLst>
  </p:cSld>
  <p:clrMapOvr>
    <a:masterClrMapping/>
  </p:clrMapOvr>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3"/>
          <p:cNvSpPr>
            <a:spLocks noChangeArrowheads="1"/>
          </p:cNvSpPr>
          <p:nvPr/>
        </p:nvSpPr>
        <p:spPr bwMode="auto">
          <a:xfrm>
            <a:off x="1524001" y="189384"/>
            <a:ext cx="184731"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a:defRPr sz="900">
                <a:solidFill>
                  <a:srgbClr val="000000"/>
                </a:solidFill>
                <a:latin typeface="Arial" panose="020B0604020202020204" pitchFamily="34" charset="0"/>
                <a:ea typeface="宋体" panose="02010600030101010101" pitchFamily="2" charset="-122"/>
              </a:defRPr>
            </a:lvl1pPr>
            <a:lvl2pPr marL="742950" indent="-285750">
              <a:defRPr sz="900">
                <a:solidFill>
                  <a:srgbClr val="000000"/>
                </a:solidFill>
                <a:latin typeface="Arial" panose="020B0604020202020204" pitchFamily="34" charset="0"/>
                <a:ea typeface="宋体" panose="02010600030101010101" pitchFamily="2" charset="-122"/>
              </a:defRPr>
            </a:lvl2pPr>
            <a:lvl3pPr marL="1143000" indent="-228600">
              <a:defRPr sz="900">
                <a:solidFill>
                  <a:srgbClr val="000000"/>
                </a:solidFill>
                <a:latin typeface="Arial" panose="020B0604020202020204" pitchFamily="34" charset="0"/>
                <a:ea typeface="宋体" panose="02010600030101010101" pitchFamily="2" charset="-122"/>
              </a:defRPr>
            </a:lvl3pPr>
            <a:lvl4pPr marL="1600200" indent="-228600">
              <a:defRPr sz="900">
                <a:solidFill>
                  <a:srgbClr val="000000"/>
                </a:solidFill>
                <a:latin typeface="Arial" panose="020B0604020202020204" pitchFamily="34" charset="0"/>
                <a:ea typeface="宋体" panose="02010600030101010101" pitchFamily="2" charset="-122"/>
              </a:defRPr>
            </a:lvl4pPr>
            <a:lvl5pPr marL="2057400" indent="-228600">
              <a:defRPr sz="9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5603" name="标题 3"/>
          <p:cNvSpPr>
            <a:spLocks noGrp="1"/>
          </p:cNvSpPr>
          <p:nvPr>
            <p:ph type="title"/>
          </p:nvPr>
        </p:nvSpPr>
        <p:spPr>
          <a:xfrm>
            <a:off x="1666876" y="153988"/>
            <a:ext cx="8316913" cy="431800"/>
          </a:xfrm>
        </p:spPr>
        <p:txBody>
          <a:bodyPr/>
          <a:lstStyle/>
          <a:p>
            <a:r>
              <a:rPr lang="zh-CN" altLang="en-US" smtClean="0"/>
              <a:t>分析方法与过程</a:t>
            </a:r>
          </a:p>
        </p:txBody>
      </p:sp>
      <p:sp>
        <p:nvSpPr>
          <p:cNvPr id="25604" name="Text Box 6"/>
          <p:cNvSpPr txBox="1">
            <a:spLocks noChangeArrowheads="1"/>
          </p:cNvSpPr>
          <p:nvPr/>
        </p:nvSpPr>
        <p:spPr bwMode="auto">
          <a:xfrm>
            <a:off x="1603084" y="1922462"/>
            <a:ext cx="8842958" cy="42226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lIns="0" tIns="0" rIns="0" bIns="0">
            <a:spAutoFit/>
          </a:bodyPr>
          <a:lstStyle>
            <a:lvl1pPr marL="457200" indent="-457200">
              <a:defRPr sz="900">
                <a:solidFill>
                  <a:srgbClr val="000000"/>
                </a:solidFill>
                <a:latin typeface="Arial" panose="020B0604020202020204" pitchFamily="34" charset="0"/>
                <a:ea typeface="宋体" panose="02010600030101010101" pitchFamily="2" charset="-122"/>
              </a:defRPr>
            </a:lvl1pPr>
            <a:lvl2pPr marL="742950" indent="-285750">
              <a:defRPr sz="900">
                <a:solidFill>
                  <a:srgbClr val="000000"/>
                </a:solidFill>
                <a:latin typeface="Arial" panose="020B0604020202020204" pitchFamily="34" charset="0"/>
                <a:ea typeface="宋体" panose="02010600030101010101" pitchFamily="2" charset="-122"/>
              </a:defRPr>
            </a:lvl2pPr>
            <a:lvl3pPr marL="1143000" indent="-228600">
              <a:defRPr sz="900">
                <a:solidFill>
                  <a:srgbClr val="000000"/>
                </a:solidFill>
                <a:latin typeface="Arial" panose="020B0604020202020204" pitchFamily="34" charset="0"/>
                <a:ea typeface="宋体" panose="02010600030101010101" pitchFamily="2" charset="-122"/>
              </a:defRPr>
            </a:lvl3pPr>
            <a:lvl4pPr marL="1600200" indent="-228600">
              <a:defRPr sz="900">
                <a:solidFill>
                  <a:srgbClr val="000000"/>
                </a:solidFill>
                <a:latin typeface="Arial" panose="020B0604020202020204" pitchFamily="34" charset="0"/>
                <a:ea typeface="宋体" panose="02010600030101010101" pitchFamily="2" charset="-122"/>
              </a:defRPr>
            </a:lvl4pPr>
            <a:lvl5pPr marL="2057400" indent="-228600">
              <a:defRPr sz="9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9pPr>
          </a:lstStyle>
          <a:p>
            <a:pPr>
              <a:lnSpc>
                <a:spcPct val="150000"/>
              </a:lnSpc>
              <a:spcBef>
                <a:spcPct val="20000"/>
              </a:spcBef>
              <a:buClr>
                <a:schemeClr val="hlink"/>
              </a:buClr>
              <a:buFont typeface="Wingdings" panose="05000000000000000000" pitchFamily="2" charset="2"/>
              <a:buChar char="l"/>
            </a:pPr>
            <a:r>
              <a:rPr lang="zh-CN" altLang="en-US" sz="2000" dirty="0" smtClean="0">
                <a:solidFill>
                  <a:schemeClr val="tx1"/>
                </a:solidFill>
                <a:latin typeface="微软雅黑" panose="020B0503020204020204" pitchFamily="34" charset="-122"/>
                <a:ea typeface="微软雅黑" panose="020B0503020204020204" pitchFamily="34" charset="-122"/>
              </a:rPr>
              <a:t>属性选取</a:t>
            </a:r>
            <a:endParaRPr lang="en-US" altLang="zh-CN" sz="2000" dirty="0" smtClean="0">
              <a:solidFill>
                <a:schemeClr val="tx1"/>
              </a:solidFill>
              <a:latin typeface="微软雅黑" panose="020B0503020204020204" pitchFamily="34" charset="-122"/>
              <a:ea typeface="微软雅黑" panose="020B0503020204020204" pitchFamily="34" charset="-122"/>
            </a:endParaRPr>
          </a:p>
          <a:p>
            <a:pPr lvl="1">
              <a:lnSpc>
                <a:spcPct val="150000"/>
              </a:lnSpc>
              <a:spcBef>
                <a:spcPct val="20000"/>
              </a:spcBef>
              <a:buClr>
                <a:schemeClr val="hlink"/>
              </a:buClr>
              <a:buFont typeface="Wingdings" panose="05000000000000000000" pitchFamily="2" charset="2"/>
              <a:buChar char="l"/>
            </a:pPr>
            <a:r>
              <a:rPr lang="zh-CN" altLang="en-US" sz="1800" dirty="0" smtClean="0">
                <a:solidFill>
                  <a:schemeClr val="tx1"/>
                </a:solidFill>
                <a:latin typeface="微软雅黑" panose="020B0503020204020204" pitchFamily="34" charset="-122"/>
                <a:ea typeface="微软雅黑" panose="020B0503020204020204" pitchFamily="34" charset="-122"/>
              </a:rPr>
              <a:t>选择</a:t>
            </a:r>
            <a:r>
              <a:rPr lang="zh-CN" altLang="en-US" sz="1800" dirty="0">
                <a:solidFill>
                  <a:schemeClr val="tx1"/>
                </a:solidFill>
                <a:latin typeface="微软雅黑" panose="020B0503020204020204" pitchFamily="34" charset="-122"/>
                <a:ea typeface="微软雅黑" panose="020B0503020204020204" pitchFamily="34" charset="-122"/>
              </a:rPr>
              <a:t>客户在一定时间内累积的飞行里程</a:t>
            </a:r>
            <a:r>
              <a:rPr lang="en-US" altLang="zh-CN" sz="1800" dirty="0">
                <a:solidFill>
                  <a:schemeClr val="tx1"/>
                </a:solidFill>
                <a:latin typeface="微软雅黑" panose="020B0503020204020204" pitchFamily="34" charset="-122"/>
                <a:ea typeface="微软雅黑" panose="020B0503020204020204" pitchFamily="34" charset="-122"/>
              </a:rPr>
              <a:t>M</a:t>
            </a:r>
            <a:r>
              <a:rPr lang="zh-CN" altLang="en-US" sz="1800" dirty="0">
                <a:solidFill>
                  <a:schemeClr val="tx1"/>
                </a:solidFill>
                <a:latin typeface="微软雅黑" panose="020B0503020204020204" pitchFamily="34" charset="-122"/>
                <a:ea typeface="微软雅黑" panose="020B0503020204020204" pitchFamily="34" charset="-122"/>
              </a:rPr>
              <a:t>和客户乘坐舱位折扣系数的平均值</a:t>
            </a:r>
            <a:r>
              <a:rPr lang="en-US" altLang="zh-CN" sz="1800" dirty="0" smtClean="0">
                <a:solidFill>
                  <a:schemeClr val="tx1"/>
                </a:solidFill>
                <a:latin typeface="微软雅黑" panose="020B0503020204020204" pitchFamily="34" charset="-122"/>
                <a:ea typeface="微软雅黑" panose="020B0503020204020204" pitchFamily="34" charset="-122"/>
              </a:rPr>
              <a:t>C</a:t>
            </a:r>
            <a:r>
              <a:rPr lang="zh-CN" altLang="en-US" sz="1800" dirty="0" smtClean="0">
                <a:solidFill>
                  <a:schemeClr val="tx1"/>
                </a:solidFill>
                <a:latin typeface="微软雅黑" panose="020B0503020204020204" pitchFamily="34" charset="-122"/>
                <a:ea typeface="微软雅黑" panose="020B0503020204020204" pitchFamily="34" charset="-122"/>
              </a:rPr>
              <a:t>。</a:t>
            </a:r>
            <a:r>
              <a:rPr lang="zh-CN" altLang="en-US" sz="1800" dirty="0">
                <a:solidFill>
                  <a:schemeClr val="tx1"/>
                </a:solidFill>
                <a:latin typeface="微软雅黑" panose="020B0503020204020204" pitchFamily="34" charset="-122"/>
                <a:ea typeface="微软雅黑" panose="020B0503020204020204" pitchFamily="34" charset="-122"/>
              </a:rPr>
              <a:t>此外，考虑航空公司会员加入时间在一定程度上能够影响客户价值，所以在模型中增加客户关系长度</a:t>
            </a:r>
            <a:r>
              <a:rPr lang="en-US" altLang="zh-CN" sz="1800" dirty="0">
                <a:solidFill>
                  <a:schemeClr val="tx1"/>
                </a:solidFill>
                <a:latin typeface="微软雅黑" panose="020B0503020204020204" pitchFamily="34" charset="-122"/>
                <a:ea typeface="微软雅黑" panose="020B0503020204020204" pitchFamily="34" charset="-122"/>
              </a:rPr>
              <a:t>L</a:t>
            </a:r>
            <a:r>
              <a:rPr lang="zh-CN" altLang="en-US" sz="1800" dirty="0">
                <a:solidFill>
                  <a:schemeClr val="tx1"/>
                </a:solidFill>
                <a:latin typeface="微软雅黑" panose="020B0503020204020204" pitchFamily="34" charset="-122"/>
                <a:ea typeface="微软雅黑" panose="020B0503020204020204" pitchFamily="34" charset="-122"/>
              </a:rPr>
              <a:t>，作为区分客户的另一指标，因此构建出</a:t>
            </a:r>
            <a:r>
              <a:rPr lang="en-US" altLang="zh-CN" sz="1800" dirty="0">
                <a:solidFill>
                  <a:schemeClr val="tx1"/>
                </a:solidFill>
                <a:latin typeface="微软雅黑" panose="020B0503020204020204" pitchFamily="34" charset="-122"/>
                <a:ea typeface="微软雅黑" panose="020B0503020204020204" pitchFamily="34" charset="-122"/>
              </a:rPr>
              <a:t>LRFMC</a:t>
            </a:r>
            <a:r>
              <a:rPr lang="zh-CN" altLang="en-US" sz="1800" dirty="0">
                <a:solidFill>
                  <a:schemeClr val="tx1"/>
                </a:solidFill>
                <a:latin typeface="微软雅黑" panose="020B0503020204020204" pitchFamily="34" charset="-122"/>
                <a:ea typeface="微软雅黑" panose="020B0503020204020204" pitchFamily="34" charset="-122"/>
              </a:rPr>
              <a:t>模型。</a:t>
            </a:r>
            <a:endParaRPr lang="en-US" altLang="zh-CN" sz="1800" dirty="0">
              <a:solidFill>
                <a:schemeClr val="tx1"/>
              </a:solidFill>
              <a:latin typeface="微软雅黑" panose="020B0503020204020204" pitchFamily="34" charset="-122"/>
              <a:ea typeface="微软雅黑" panose="020B0503020204020204" pitchFamily="34" charset="-122"/>
            </a:endParaRPr>
          </a:p>
          <a:p>
            <a:pPr>
              <a:lnSpc>
                <a:spcPct val="150000"/>
              </a:lnSpc>
              <a:spcBef>
                <a:spcPct val="20000"/>
              </a:spcBef>
              <a:buClr>
                <a:schemeClr val="hlink"/>
              </a:buClr>
              <a:buFont typeface="Wingdings" panose="05000000000000000000" pitchFamily="2" charset="2"/>
              <a:buChar char="l"/>
            </a:pPr>
            <a:endParaRPr lang="en-US" altLang="zh-CN" sz="2000" dirty="0">
              <a:solidFill>
                <a:schemeClr val="tx1"/>
              </a:solidFill>
              <a:latin typeface="微软雅黑" panose="020B0503020204020204" pitchFamily="34" charset="-122"/>
              <a:ea typeface="微软雅黑" panose="020B0503020204020204" pitchFamily="34" charset="-122"/>
            </a:endParaRPr>
          </a:p>
          <a:p>
            <a:pPr>
              <a:lnSpc>
                <a:spcPct val="150000"/>
              </a:lnSpc>
              <a:spcBef>
                <a:spcPct val="20000"/>
              </a:spcBef>
              <a:buClr>
                <a:schemeClr val="hlink"/>
              </a:buClr>
              <a:buFont typeface="Wingdings" panose="05000000000000000000" pitchFamily="2" charset="2"/>
              <a:buChar char="l"/>
            </a:pPr>
            <a:r>
              <a:rPr lang="zh-CN" altLang="en-US" sz="2000" dirty="0" smtClean="0">
                <a:solidFill>
                  <a:schemeClr val="tx1"/>
                </a:solidFill>
                <a:latin typeface="微软雅黑" panose="020B0503020204020204" pitchFamily="34" charset="-122"/>
                <a:ea typeface="微软雅黑" panose="020B0503020204020204" pitchFamily="34" charset="-122"/>
              </a:rPr>
              <a:t>模型构建</a:t>
            </a:r>
            <a:endParaRPr lang="en-US" altLang="zh-CN" sz="2000" dirty="0" smtClean="0">
              <a:solidFill>
                <a:schemeClr val="tx1"/>
              </a:solidFill>
              <a:latin typeface="微软雅黑" panose="020B0503020204020204" pitchFamily="34" charset="-122"/>
              <a:ea typeface="微软雅黑" panose="020B0503020204020204" pitchFamily="34" charset="-122"/>
            </a:endParaRPr>
          </a:p>
          <a:p>
            <a:pPr lvl="1">
              <a:lnSpc>
                <a:spcPct val="150000"/>
              </a:lnSpc>
              <a:spcBef>
                <a:spcPct val="20000"/>
              </a:spcBef>
              <a:buClr>
                <a:schemeClr val="hlink"/>
              </a:buClr>
              <a:buFont typeface="Wingdings" panose="05000000000000000000" pitchFamily="2" charset="2"/>
              <a:buChar char="l"/>
            </a:pPr>
            <a:r>
              <a:rPr lang="zh-CN" altLang="en-US" sz="1800" dirty="0">
                <a:solidFill>
                  <a:schemeClr val="tx1"/>
                </a:solidFill>
                <a:latin typeface="微软雅黑" panose="020B0503020204020204" pitchFamily="34" charset="-122"/>
                <a:ea typeface="微软雅黑" panose="020B0503020204020204" pitchFamily="34" charset="-122"/>
              </a:rPr>
              <a:t>数据</a:t>
            </a:r>
            <a:r>
              <a:rPr lang="zh-CN" altLang="en-US" sz="1800" dirty="0" smtClean="0">
                <a:solidFill>
                  <a:schemeClr val="tx1"/>
                </a:solidFill>
                <a:latin typeface="微软雅黑" panose="020B0503020204020204" pitchFamily="34" charset="-122"/>
                <a:ea typeface="微软雅黑" panose="020B0503020204020204" pitchFamily="34" charset="-122"/>
              </a:rPr>
              <a:t>量大！→ 几万条</a:t>
            </a:r>
            <a:endParaRPr lang="en-US" altLang="zh-CN" sz="1800" dirty="0" smtClean="0">
              <a:solidFill>
                <a:schemeClr val="tx1"/>
              </a:solidFill>
              <a:latin typeface="微软雅黑" panose="020B0503020204020204" pitchFamily="34" charset="-122"/>
              <a:ea typeface="微软雅黑" panose="020B0503020204020204" pitchFamily="34" charset="-122"/>
            </a:endParaRPr>
          </a:p>
          <a:p>
            <a:pPr lvl="2">
              <a:lnSpc>
                <a:spcPct val="150000"/>
              </a:lnSpc>
              <a:spcBef>
                <a:spcPct val="20000"/>
              </a:spcBef>
              <a:buClr>
                <a:schemeClr val="hlink"/>
              </a:buClr>
              <a:buFont typeface="Wingdings" panose="05000000000000000000" pitchFamily="2" charset="2"/>
              <a:buChar char="l"/>
            </a:pPr>
            <a:r>
              <a:rPr lang="zh-CN" altLang="en-US" sz="1800" dirty="0" smtClean="0">
                <a:solidFill>
                  <a:schemeClr val="tx1"/>
                </a:solidFill>
                <a:latin typeface="微软雅黑" panose="020B0503020204020204" pitchFamily="34" charset="-122"/>
                <a:ea typeface="微软雅黑" panose="020B0503020204020204" pitchFamily="34" charset="-122"/>
              </a:rPr>
              <a:t>标注成本高！</a:t>
            </a:r>
            <a:endParaRPr lang="en-US" altLang="zh-CN" sz="1800" dirty="0" smtClean="0">
              <a:solidFill>
                <a:schemeClr val="tx1"/>
              </a:solidFill>
              <a:latin typeface="微软雅黑" panose="020B0503020204020204" pitchFamily="34" charset="-122"/>
              <a:ea typeface="微软雅黑" panose="020B0503020204020204" pitchFamily="34" charset="-122"/>
            </a:endParaRPr>
          </a:p>
          <a:p>
            <a:pPr lvl="1">
              <a:lnSpc>
                <a:spcPct val="150000"/>
              </a:lnSpc>
              <a:spcBef>
                <a:spcPct val="20000"/>
              </a:spcBef>
              <a:buClr>
                <a:schemeClr val="hlink"/>
              </a:buClr>
              <a:buFont typeface="Wingdings" panose="05000000000000000000" pitchFamily="2" charset="2"/>
              <a:buChar char="l"/>
            </a:pPr>
            <a:r>
              <a:rPr lang="zh-CN" altLang="en-US" sz="1800" dirty="0" smtClean="0">
                <a:solidFill>
                  <a:schemeClr val="tx1"/>
                </a:solidFill>
                <a:latin typeface="微软雅黑" panose="020B0503020204020204" pitchFamily="34" charset="-122"/>
                <a:ea typeface="微软雅黑" panose="020B0503020204020204" pitchFamily="34" charset="-122"/>
              </a:rPr>
              <a:t>采用</a:t>
            </a:r>
            <a:r>
              <a:rPr lang="zh-CN" altLang="en-US" sz="1800" dirty="0">
                <a:solidFill>
                  <a:srgbClr val="FF0000"/>
                </a:solidFill>
                <a:latin typeface="微软雅黑" panose="020B0503020204020204" pitchFamily="34" charset="-122"/>
                <a:ea typeface="微软雅黑" panose="020B0503020204020204" pitchFamily="34" charset="-122"/>
              </a:rPr>
              <a:t>聚类</a:t>
            </a:r>
            <a:r>
              <a:rPr lang="zh-CN" altLang="en-US" sz="1800" dirty="0">
                <a:solidFill>
                  <a:schemeClr val="tx1"/>
                </a:solidFill>
                <a:latin typeface="微软雅黑" panose="020B0503020204020204" pitchFamily="34" charset="-122"/>
                <a:ea typeface="微软雅黑" panose="020B0503020204020204" pitchFamily="34" charset="-122"/>
              </a:rPr>
              <a:t>的方法对客户进行细分，并分析每个客户群的特征，识别其客户价值。</a:t>
            </a:r>
          </a:p>
        </p:txBody>
      </p:sp>
      <p:sp>
        <p:nvSpPr>
          <p:cNvPr id="25605" name="Text Box 6"/>
          <p:cNvSpPr txBox="1">
            <a:spLocks noChangeArrowheads="1"/>
          </p:cNvSpPr>
          <p:nvPr/>
        </p:nvSpPr>
        <p:spPr bwMode="auto">
          <a:xfrm>
            <a:off x="1809751" y="1000125"/>
            <a:ext cx="8429625"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0" tIns="0" rIns="0" bIns="0">
            <a:spAutoFit/>
          </a:bodyPr>
          <a:lstStyle>
            <a:lvl1pPr marL="457200" indent="-457200">
              <a:defRPr sz="900">
                <a:solidFill>
                  <a:srgbClr val="000000"/>
                </a:solidFill>
                <a:latin typeface="Arial" panose="020B0604020202020204" pitchFamily="34" charset="0"/>
                <a:ea typeface="宋体" panose="02010600030101010101" pitchFamily="2" charset="-122"/>
              </a:defRPr>
            </a:lvl1pPr>
            <a:lvl2pPr marL="742950" indent="-285750">
              <a:defRPr sz="900">
                <a:solidFill>
                  <a:srgbClr val="000000"/>
                </a:solidFill>
                <a:latin typeface="Arial" panose="020B0604020202020204" pitchFamily="34" charset="0"/>
                <a:ea typeface="宋体" panose="02010600030101010101" pitchFamily="2" charset="-122"/>
              </a:defRPr>
            </a:lvl2pPr>
            <a:lvl3pPr marL="1143000" indent="-228600">
              <a:defRPr sz="900">
                <a:solidFill>
                  <a:srgbClr val="000000"/>
                </a:solidFill>
                <a:latin typeface="Arial" panose="020B0604020202020204" pitchFamily="34" charset="0"/>
                <a:ea typeface="宋体" panose="02010600030101010101" pitchFamily="2" charset="-122"/>
              </a:defRPr>
            </a:lvl3pPr>
            <a:lvl4pPr marL="1600200" indent="-228600">
              <a:defRPr sz="900">
                <a:solidFill>
                  <a:srgbClr val="000000"/>
                </a:solidFill>
                <a:latin typeface="Arial" panose="020B0604020202020204" pitchFamily="34" charset="0"/>
                <a:ea typeface="宋体" panose="02010600030101010101" pitchFamily="2" charset="-122"/>
              </a:defRPr>
            </a:lvl4pPr>
            <a:lvl5pPr marL="2057400" indent="-228600">
              <a:defRPr sz="9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9pPr>
          </a:lstStyle>
          <a:p>
            <a:pPr algn="just">
              <a:lnSpc>
                <a:spcPct val="150000"/>
              </a:lnSpc>
              <a:spcBef>
                <a:spcPct val="20000"/>
              </a:spcBef>
              <a:buClr>
                <a:schemeClr val="hlink"/>
              </a:buClr>
            </a:pPr>
            <a:r>
              <a:rPr lang="zh-CN" altLang="en-US" sz="2200">
                <a:solidFill>
                  <a:schemeClr val="tx1"/>
                </a:solidFill>
                <a:latin typeface="微软雅黑" panose="020B0503020204020204" pitchFamily="34" charset="-122"/>
                <a:ea typeface="微软雅黑" panose="020B0503020204020204" pitchFamily="34" charset="-122"/>
              </a:rPr>
              <a:t>初步分析：提出适用航空公司的</a:t>
            </a:r>
            <a:r>
              <a:rPr lang="en-US" altLang="zh-CN" sz="2200">
                <a:solidFill>
                  <a:schemeClr val="tx1"/>
                </a:solidFill>
                <a:latin typeface="微软雅黑" panose="020B0503020204020204" pitchFamily="34" charset="-122"/>
                <a:ea typeface="微软雅黑" panose="020B0503020204020204" pitchFamily="34" charset="-122"/>
              </a:rPr>
              <a:t>LRFMC</a:t>
            </a:r>
            <a:r>
              <a:rPr lang="zh-CN" altLang="en-US" sz="2200">
                <a:solidFill>
                  <a:schemeClr val="tx1"/>
                </a:solidFill>
                <a:latin typeface="微软雅黑" panose="020B0503020204020204" pitchFamily="34" charset="-122"/>
                <a:ea typeface="微软雅黑" panose="020B0503020204020204" pitchFamily="34" charset="-122"/>
              </a:rPr>
              <a:t>模型</a:t>
            </a:r>
          </a:p>
        </p:txBody>
      </p:sp>
    </p:spTree>
    <p:extLst>
      <p:ext uri="{BB962C8B-B14F-4D97-AF65-F5344CB8AC3E}">
        <p14:creationId xmlns:p14="http://schemas.microsoft.com/office/powerpoint/2010/main" val="329266957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604">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604">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60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3"/>
          <p:cNvSpPr>
            <a:spLocks noChangeArrowheads="1"/>
          </p:cNvSpPr>
          <p:nvPr/>
        </p:nvSpPr>
        <p:spPr bwMode="auto">
          <a:xfrm>
            <a:off x="1524001" y="189384"/>
            <a:ext cx="184731"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a:defRPr sz="900">
                <a:solidFill>
                  <a:srgbClr val="000000"/>
                </a:solidFill>
                <a:latin typeface="Arial" panose="020B0604020202020204" pitchFamily="34" charset="0"/>
                <a:ea typeface="宋体" panose="02010600030101010101" pitchFamily="2" charset="-122"/>
              </a:defRPr>
            </a:lvl1pPr>
            <a:lvl2pPr marL="742950" indent="-285750">
              <a:defRPr sz="900">
                <a:solidFill>
                  <a:srgbClr val="000000"/>
                </a:solidFill>
                <a:latin typeface="Arial" panose="020B0604020202020204" pitchFamily="34" charset="0"/>
                <a:ea typeface="宋体" panose="02010600030101010101" pitchFamily="2" charset="-122"/>
              </a:defRPr>
            </a:lvl2pPr>
            <a:lvl3pPr marL="1143000" indent="-228600">
              <a:defRPr sz="900">
                <a:solidFill>
                  <a:srgbClr val="000000"/>
                </a:solidFill>
                <a:latin typeface="Arial" panose="020B0604020202020204" pitchFamily="34" charset="0"/>
                <a:ea typeface="宋体" panose="02010600030101010101" pitchFamily="2" charset="-122"/>
              </a:defRPr>
            </a:lvl3pPr>
            <a:lvl4pPr marL="1600200" indent="-228600">
              <a:defRPr sz="900">
                <a:solidFill>
                  <a:srgbClr val="000000"/>
                </a:solidFill>
                <a:latin typeface="Arial" panose="020B0604020202020204" pitchFamily="34" charset="0"/>
                <a:ea typeface="宋体" panose="02010600030101010101" pitchFamily="2" charset="-122"/>
              </a:defRPr>
            </a:lvl4pPr>
            <a:lvl5pPr marL="2057400" indent="-228600">
              <a:defRPr sz="9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7651" name="标题 3"/>
          <p:cNvSpPr>
            <a:spLocks noGrp="1"/>
          </p:cNvSpPr>
          <p:nvPr>
            <p:ph type="title"/>
          </p:nvPr>
        </p:nvSpPr>
        <p:spPr>
          <a:xfrm>
            <a:off x="1666876" y="153988"/>
            <a:ext cx="8316913" cy="431800"/>
          </a:xfrm>
        </p:spPr>
        <p:txBody>
          <a:bodyPr/>
          <a:lstStyle/>
          <a:p>
            <a:r>
              <a:rPr lang="zh-CN" altLang="en-US" smtClean="0"/>
              <a:t>分析方法与过程</a:t>
            </a:r>
          </a:p>
        </p:txBody>
      </p:sp>
      <p:sp>
        <p:nvSpPr>
          <p:cNvPr id="27652" name="Text Box 6"/>
          <p:cNvSpPr txBox="1">
            <a:spLocks noChangeArrowheads="1"/>
          </p:cNvSpPr>
          <p:nvPr/>
        </p:nvSpPr>
        <p:spPr bwMode="auto">
          <a:xfrm>
            <a:off x="1814514" y="1628775"/>
            <a:ext cx="8429625" cy="3354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0" tIns="0" rIns="0" bIns="0">
            <a:spAutoFit/>
          </a:bodyPr>
          <a:lstStyle>
            <a:lvl1pPr marL="457200" indent="-457200">
              <a:defRPr sz="900">
                <a:solidFill>
                  <a:srgbClr val="000000"/>
                </a:solidFill>
                <a:latin typeface="Arial" panose="020B0604020202020204" pitchFamily="34" charset="0"/>
                <a:ea typeface="宋体" panose="02010600030101010101" pitchFamily="2" charset="-122"/>
              </a:defRPr>
            </a:lvl1pPr>
            <a:lvl2pPr marL="742950" indent="-285750">
              <a:defRPr sz="900">
                <a:solidFill>
                  <a:srgbClr val="000000"/>
                </a:solidFill>
                <a:latin typeface="Arial" panose="020B0604020202020204" pitchFamily="34" charset="0"/>
                <a:ea typeface="宋体" panose="02010600030101010101" pitchFamily="2" charset="-122"/>
              </a:defRPr>
            </a:lvl2pPr>
            <a:lvl3pPr marL="1143000" indent="-228600">
              <a:defRPr sz="900">
                <a:solidFill>
                  <a:srgbClr val="000000"/>
                </a:solidFill>
                <a:latin typeface="Arial" panose="020B0604020202020204" pitchFamily="34" charset="0"/>
                <a:ea typeface="宋体" panose="02010600030101010101" pitchFamily="2" charset="-122"/>
              </a:defRPr>
            </a:lvl3pPr>
            <a:lvl4pPr marL="1600200" indent="-228600">
              <a:defRPr sz="900">
                <a:solidFill>
                  <a:srgbClr val="000000"/>
                </a:solidFill>
                <a:latin typeface="Arial" panose="020B0604020202020204" pitchFamily="34" charset="0"/>
                <a:ea typeface="宋体" panose="02010600030101010101" pitchFamily="2" charset="-122"/>
              </a:defRPr>
            </a:lvl4pPr>
            <a:lvl5pPr marL="2057400" indent="-228600">
              <a:defRPr sz="9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9pPr>
          </a:lstStyle>
          <a:p>
            <a:pPr>
              <a:lnSpc>
                <a:spcPct val="150000"/>
              </a:lnSpc>
              <a:spcBef>
                <a:spcPct val="20000"/>
              </a:spcBef>
              <a:buClr>
                <a:schemeClr val="hlink"/>
              </a:buClr>
              <a:buFont typeface="Wingdings" panose="05000000000000000000" pitchFamily="2" charset="2"/>
              <a:buChar char="l"/>
            </a:pPr>
            <a:r>
              <a:rPr lang="zh-CN" altLang="en-US" sz="2000" dirty="0">
                <a:solidFill>
                  <a:schemeClr val="tx1"/>
                </a:solidFill>
                <a:latin typeface="微软雅黑" panose="020B0503020204020204" pitchFamily="34" charset="-122"/>
                <a:ea typeface="微软雅黑" panose="020B0503020204020204" pitchFamily="34" charset="-122"/>
              </a:rPr>
              <a:t>以</a:t>
            </a:r>
            <a:r>
              <a:rPr lang="en-US" altLang="zh-CN" sz="2000" dirty="0">
                <a:solidFill>
                  <a:schemeClr val="tx1"/>
                </a:solidFill>
                <a:latin typeface="微软雅黑" panose="020B0503020204020204" pitchFamily="34" charset="-122"/>
                <a:ea typeface="微软雅黑" panose="020B0503020204020204" pitchFamily="34" charset="-122"/>
              </a:rPr>
              <a:t>2014-03-31</a:t>
            </a:r>
            <a:r>
              <a:rPr lang="zh-CN" altLang="en-US" sz="2000" dirty="0">
                <a:solidFill>
                  <a:schemeClr val="tx1"/>
                </a:solidFill>
                <a:latin typeface="微软雅黑" panose="020B0503020204020204" pitchFamily="34" charset="-122"/>
                <a:ea typeface="微软雅黑" panose="020B0503020204020204" pitchFamily="34" charset="-122"/>
              </a:rPr>
              <a:t>为结束时间，选取宽度为两年的时间段作为分析观测窗口，抽取观测窗口内有乘机记录的所有客户的详细数据形成历史数据</a:t>
            </a:r>
            <a:r>
              <a:rPr lang="zh-CN" altLang="en-US" sz="2000" dirty="0" smtClean="0">
                <a:solidFill>
                  <a:schemeClr val="tx1"/>
                </a:solidFill>
                <a:latin typeface="微软雅黑" panose="020B0503020204020204" pitchFamily="34" charset="-122"/>
                <a:ea typeface="微软雅黑" panose="020B0503020204020204" pitchFamily="34" charset="-122"/>
              </a:rPr>
              <a:t>。</a:t>
            </a:r>
            <a:endParaRPr lang="en-US" altLang="zh-CN" sz="2000" dirty="0" smtClean="0">
              <a:solidFill>
                <a:schemeClr val="tx1"/>
              </a:solidFill>
              <a:latin typeface="微软雅黑" panose="020B0503020204020204" pitchFamily="34" charset="-122"/>
              <a:ea typeface="微软雅黑" panose="020B0503020204020204" pitchFamily="34" charset="-122"/>
            </a:endParaRPr>
          </a:p>
          <a:p>
            <a:pPr>
              <a:lnSpc>
                <a:spcPct val="150000"/>
              </a:lnSpc>
              <a:spcBef>
                <a:spcPct val="20000"/>
              </a:spcBef>
              <a:buClr>
                <a:schemeClr val="hlink"/>
              </a:buClr>
              <a:buFont typeface="Wingdings" panose="05000000000000000000" pitchFamily="2" charset="2"/>
              <a:buChar char="l"/>
            </a:pPr>
            <a:r>
              <a:rPr lang="zh-CN" altLang="en-US" sz="2000" dirty="0" smtClean="0">
                <a:solidFill>
                  <a:schemeClr val="tx1"/>
                </a:solidFill>
                <a:latin typeface="微软雅黑" panose="020B0503020204020204" pitchFamily="34" charset="-122"/>
                <a:ea typeface="微软雅黑" panose="020B0503020204020204" pitchFamily="34" charset="-122"/>
              </a:rPr>
              <a:t>对于</a:t>
            </a:r>
            <a:r>
              <a:rPr lang="zh-CN" altLang="en-US" sz="2000" dirty="0">
                <a:solidFill>
                  <a:schemeClr val="tx1"/>
                </a:solidFill>
                <a:latin typeface="微软雅黑" panose="020B0503020204020204" pitchFamily="34" charset="-122"/>
                <a:ea typeface="微软雅黑" panose="020B0503020204020204" pitchFamily="34" charset="-122"/>
              </a:rPr>
              <a:t>后续新增的客户详细信息，利用其数据中最大的某个时间点作为结束时间，采用上述同样的方法进行抽取，形成增量数据。</a:t>
            </a:r>
            <a:endParaRPr lang="en-US" altLang="zh-CN" sz="2000" dirty="0">
              <a:solidFill>
                <a:schemeClr val="tx1"/>
              </a:solidFill>
              <a:latin typeface="微软雅黑" panose="020B0503020204020204" pitchFamily="34" charset="-122"/>
              <a:ea typeface="微软雅黑" panose="020B0503020204020204" pitchFamily="34" charset="-122"/>
            </a:endParaRPr>
          </a:p>
          <a:p>
            <a:pPr>
              <a:lnSpc>
                <a:spcPct val="150000"/>
              </a:lnSpc>
              <a:spcBef>
                <a:spcPct val="20000"/>
              </a:spcBef>
              <a:buClr>
                <a:schemeClr val="hlink"/>
              </a:buClr>
              <a:buFont typeface="Wingdings" panose="05000000000000000000" pitchFamily="2" charset="2"/>
              <a:buChar char="l"/>
            </a:pPr>
            <a:endParaRPr lang="en-US" altLang="zh-CN" sz="2000" dirty="0">
              <a:solidFill>
                <a:schemeClr val="tx1"/>
              </a:solidFill>
              <a:latin typeface="微软雅黑" panose="020B0503020204020204" pitchFamily="34" charset="-122"/>
              <a:ea typeface="微软雅黑" panose="020B0503020204020204" pitchFamily="34" charset="-122"/>
            </a:endParaRPr>
          </a:p>
          <a:p>
            <a:pPr>
              <a:lnSpc>
                <a:spcPct val="150000"/>
              </a:lnSpc>
              <a:spcBef>
                <a:spcPct val="20000"/>
              </a:spcBef>
              <a:buClr>
                <a:schemeClr val="hlink"/>
              </a:buClr>
              <a:buFont typeface="Wingdings" panose="05000000000000000000" pitchFamily="2" charset="2"/>
              <a:buChar char="l"/>
            </a:pPr>
            <a:r>
              <a:rPr lang="zh-CN" altLang="en-US" sz="2000" dirty="0">
                <a:solidFill>
                  <a:schemeClr val="tx1"/>
                </a:solidFill>
                <a:latin typeface="微软雅黑" panose="020B0503020204020204" pitchFamily="34" charset="-122"/>
                <a:ea typeface="微软雅黑" panose="020B0503020204020204" pitchFamily="34" charset="-122"/>
              </a:rPr>
              <a:t>根据末次飞行日期，从航空公司系统内抽取</a:t>
            </a:r>
            <a:r>
              <a:rPr lang="en-US" altLang="zh-CN" sz="2000" dirty="0">
                <a:solidFill>
                  <a:schemeClr val="tx1"/>
                </a:solidFill>
                <a:latin typeface="微软雅黑" panose="020B0503020204020204" pitchFamily="34" charset="-122"/>
                <a:ea typeface="微软雅黑" panose="020B0503020204020204" pitchFamily="34" charset="-122"/>
              </a:rPr>
              <a:t>2012-04-01</a:t>
            </a:r>
            <a:r>
              <a:rPr lang="zh-CN" altLang="en-US" sz="2000" dirty="0">
                <a:solidFill>
                  <a:schemeClr val="tx1"/>
                </a:solidFill>
                <a:latin typeface="微软雅黑" panose="020B0503020204020204" pitchFamily="34" charset="-122"/>
                <a:ea typeface="微软雅黑" panose="020B0503020204020204" pitchFamily="34" charset="-122"/>
              </a:rPr>
              <a:t>至</a:t>
            </a:r>
            <a:r>
              <a:rPr lang="en-US" altLang="zh-CN" sz="2000" dirty="0">
                <a:solidFill>
                  <a:schemeClr val="tx1"/>
                </a:solidFill>
                <a:latin typeface="微软雅黑" panose="020B0503020204020204" pitchFamily="34" charset="-122"/>
                <a:ea typeface="微软雅黑" panose="020B0503020204020204" pitchFamily="34" charset="-122"/>
              </a:rPr>
              <a:t>2014-03-31</a:t>
            </a:r>
            <a:r>
              <a:rPr lang="zh-CN" altLang="en-US" sz="2000" dirty="0">
                <a:solidFill>
                  <a:schemeClr val="tx1"/>
                </a:solidFill>
                <a:latin typeface="微软雅黑" panose="020B0503020204020204" pitchFamily="34" charset="-122"/>
                <a:ea typeface="微软雅黑" panose="020B0503020204020204" pitchFamily="34" charset="-122"/>
              </a:rPr>
              <a:t>内所有乘客的详细数据，总共</a:t>
            </a:r>
            <a:r>
              <a:rPr lang="en-US" altLang="zh-CN" sz="2000" dirty="0">
                <a:solidFill>
                  <a:schemeClr val="tx1"/>
                </a:solidFill>
                <a:latin typeface="微软雅黑" panose="020B0503020204020204" pitchFamily="34" charset="-122"/>
                <a:ea typeface="微软雅黑" panose="020B0503020204020204" pitchFamily="34" charset="-122"/>
              </a:rPr>
              <a:t>62988</a:t>
            </a:r>
            <a:r>
              <a:rPr lang="zh-CN" altLang="en-US" sz="2000" dirty="0">
                <a:solidFill>
                  <a:schemeClr val="tx1"/>
                </a:solidFill>
                <a:latin typeface="微软雅黑" panose="020B0503020204020204" pitchFamily="34" charset="-122"/>
                <a:ea typeface="微软雅黑" panose="020B0503020204020204" pitchFamily="34" charset="-122"/>
              </a:rPr>
              <a:t>条记录。</a:t>
            </a:r>
            <a:endParaRPr lang="en-US" altLang="zh-CN" sz="2000" dirty="0">
              <a:solidFill>
                <a:schemeClr val="tx1"/>
              </a:solidFill>
              <a:latin typeface="微软雅黑" panose="020B0503020204020204" pitchFamily="34" charset="-122"/>
              <a:ea typeface="微软雅黑" panose="020B0503020204020204" pitchFamily="34" charset="-122"/>
            </a:endParaRPr>
          </a:p>
        </p:txBody>
      </p:sp>
      <p:sp>
        <p:nvSpPr>
          <p:cNvPr id="27653" name="Text Box 6"/>
          <p:cNvSpPr txBox="1">
            <a:spLocks noChangeArrowheads="1"/>
          </p:cNvSpPr>
          <p:nvPr/>
        </p:nvSpPr>
        <p:spPr bwMode="auto">
          <a:xfrm>
            <a:off x="1809751" y="1000125"/>
            <a:ext cx="8429625"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0" tIns="0" rIns="0" bIns="0">
            <a:spAutoFit/>
          </a:bodyPr>
          <a:lstStyle>
            <a:lvl1pPr marL="457200" indent="-457200">
              <a:defRPr sz="900">
                <a:solidFill>
                  <a:srgbClr val="000000"/>
                </a:solidFill>
                <a:latin typeface="Arial" panose="020B0604020202020204" pitchFamily="34" charset="0"/>
                <a:ea typeface="宋体" panose="02010600030101010101" pitchFamily="2" charset="-122"/>
              </a:defRPr>
            </a:lvl1pPr>
            <a:lvl2pPr marL="742950" indent="-285750">
              <a:defRPr sz="900">
                <a:solidFill>
                  <a:srgbClr val="000000"/>
                </a:solidFill>
                <a:latin typeface="Arial" panose="020B0604020202020204" pitchFamily="34" charset="0"/>
                <a:ea typeface="宋体" panose="02010600030101010101" pitchFamily="2" charset="-122"/>
              </a:defRPr>
            </a:lvl2pPr>
            <a:lvl3pPr marL="1143000" indent="-228600">
              <a:defRPr sz="900">
                <a:solidFill>
                  <a:srgbClr val="000000"/>
                </a:solidFill>
                <a:latin typeface="Arial" panose="020B0604020202020204" pitchFamily="34" charset="0"/>
                <a:ea typeface="宋体" panose="02010600030101010101" pitchFamily="2" charset="-122"/>
              </a:defRPr>
            </a:lvl3pPr>
            <a:lvl4pPr marL="1600200" indent="-228600">
              <a:defRPr sz="900">
                <a:solidFill>
                  <a:srgbClr val="000000"/>
                </a:solidFill>
                <a:latin typeface="Arial" panose="020B0604020202020204" pitchFamily="34" charset="0"/>
                <a:ea typeface="宋体" panose="02010600030101010101" pitchFamily="2" charset="-122"/>
              </a:defRPr>
            </a:lvl4pPr>
            <a:lvl5pPr marL="2057400" indent="-228600">
              <a:defRPr sz="9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9pPr>
          </a:lstStyle>
          <a:p>
            <a:pPr>
              <a:lnSpc>
                <a:spcPct val="150000"/>
              </a:lnSpc>
              <a:spcBef>
                <a:spcPct val="20000"/>
              </a:spcBef>
              <a:buClr>
                <a:schemeClr val="hlink"/>
              </a:buClr>
            </a:pPr>
            <a:r>
              <a:rPr lang="zh-CN" altLang="en-US" sz="2200">
                <a:solidFill>
                  <a:schemeClr val="tx1"/>
                </a:solidFill>
                <a:latin typeface="微软雅黑" panose="020B0503020204020204" pitchFamily="34" charset="-122"/>
                <a:ea typeface="微软雅黑" panose="020B0503020204020204" pitchFamily="34" charset="-122"/>
              </a:rPr>
              <a:t>第</a:t>
            </a:r>
            <a:r>
              <a:rPr lang="en-US" altLang="zh-CN" sz="2200">
                <a:solidFill>
                  <a:schemeClr val="tx1"/>
                </a:solidFill>
                <a:latin typeface="微软雅黑" panose="020B0503020204020204" pitchFamily="34" charset="-122"/>
                <a:ea typeface="微软雅黑" panose="020B0503020204020204" pitchFamily="34" charset="-122"/>
              </a:rPr>
              <a:t>1</a:t>
            </a:r>
            <a:r>
              <a:rPr lang="zh-CN" altLang="en-US" sz="2200">
                <a:solidFill>
                  <a:schemeClr val="tx1"/>
                </a:solidFill>
                <a:latin typeface="微软雅黑" panose="020B0503020204020204" pitchFamily="34" charset="-122"/>
                <a:ea typeface="微软雅黑" panose="020B0503020204020204" pitchFamily="34" charset="-122"/>
              </a:rPr>
              <a:t>步：数据抽取</a:t>
            </a:r>
          </a:p>
        </p:txBody>
      </p:sp>
    </p:spTree>
    <p:extLst>
      <p:ext uri="{BB962C8B-B14F-4D97-AF65-F5344CB8AC3E}">
        <p14:creationId xmlns:p14="http://schemas.microsoft.com/office/powerpoint/2010/main" val="2009365548"/>
      </p:ext>
    </p:extLst>
  </p:cSld>
  <p:clrMapOvr>
    <a:masterClrMapping/>
  </p:clrMapOvr>
  <p:transition/>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3"/>
          <p:cNvSpPr>
            <a:spLocks noChangeArrowheads="1"/>
          </p:cNvSpPr>
          <p:nvPr/>
        </p:nvSpPr>
        <p:spPr bwMode="auto">
          <a:xfrm>
            <a:off x="1524001" y="189384"/>
            <a:ext cx="184731"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a:defRPr sz="900">
                <a:solidFill>
                  <a:srgbClr val="000000"/>
                </a:solidFill>
                <a:latin typeface="Arial" panose="020B0604020202020204" pitchFamily="34" charset="0"/>
                <a:ea typeface="宋体" panose="02010600030101010101" pitchFamily="2" charset="-122"/>
              </a:defRPr>
            </a:lvl1pPr>
            <a:lvl2pPr marL="742950" indent="-285750">
              <a:defRPr sz="900">
                <a:solidFill>
                  <a:srgbClr val="000000"/>
                </a:solidFill>
                <a:latin typeface="Arial" panose="020B0604020202020204" pitchFamily="34" charset="0"/>
                <a:ea typeface="宋体" panose="02010600030101010101" pitchFamily="2" charset="-122"/>
              </a:defRPr>
            </a:lvl2pPr>
            <a:lvl3pPr marL="1143000" indent="-228600">
              <a:defRPr sz="900">
                <a:solidFill>
                  <a:srgbClr val="000000"/>
                </a:solidFill>
                <a:latin typeface="Arial" panose="020B0604020202020204" pitchFamily="34" charset="0"/>
                <a:ea typeface="宋体" panose="02010600030101010101" pitchFamily="2" charset="-122"/>
              </a:defRPr>
            </a:lvl3pPr>
            <a:lvl4pPr marL="1600200" indent="-228600">
              <a:defRPr sz="900">
                <a:solidFill>
                  <a:srgbClr val="000000"/>
                </a:solidFill>
                <a:latin typeface="Arial" panose="020B0604020202020204" pitchFamily="34" charset="0"/>
                <a:ea typeface="宋体" panose="02010600030101010101" pitchFamily="2" charset="-122"/>
              </a:defRPr>
            </a:lvl4pPr>
            <a:lvl5pPr marL="2057400" indent="-228600">
              <a:defRPr sz="9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8675" name="标题 3"/>
          <p:cNvSpPr>
            <a:spLocks noGrp="1"/>
          </p:cNvSpPr>
          <p:nvPr>
            <p:ph type="title"/>
          </p:nvPr>
        </p:nvSpPr>
        <p:spPr>
          <a:xfrm>
            <a:off x="1666876" y="153988"/>
            <a:ext cx="8316913" cy="431800"/>
          </a:xfrm>
        </p:spPr>
        <p:txBody>
          <a:bodyPr/>
          <a:lstStyle/>
          <a:p>
            <a:r>
              <a:rPr lang="zh-CN" altLang="en-US" smtClean="0"/>
              <a:t>分析方法与过程</a:t>
            </a:r>
          </a:p>
        </p:txBody>
      </p:sp>
      <p:sp>
        <p:nvSpPr>
          <p:cNvPr id="28676" name="Text Box 6"/>
          <p:cNvSpPr txBox="1">
            <a:spLocks noChangeArrowheads="1"/>
          </p:cNvSpPr>
          <p:nvPr/>
        </p:nvSpPr>
        <p:spPr bwMode="auto">
          <a:xfrm>
            <a:off x="1809751" y="1000125"/>
            <a:ext cx="8429625"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0" tIns="0" rIns="0" bIns="0">
            <a:spAutoFit/>
          </a:bodyPr>
          <a:lstStyle>
            <a:lvl1pPr marL="457200" indent="-457200">
              <a:defRPr sz="900">
                <a:solidFill>
                  <a:srgbClr val="000000"/>
                </a:solidFill>
                <a:latin typeface="Arial" panose="020B0604020202020204" pitchFamily="34" charset="0"/>
                <a:ea typeface="宋体" panose="02010600030101010101" pitchFamily="2" charset="-122"/>
              </a:defRPr>
            </a:lvl1pPr>
            <a:lvl2pPr marL="742950" indent="-285750">
              <a:defRPr sz="900">
                <a:solidFill>
                  <a:srgbClr val="000000"/>
                </a:solidFill>
                <a:latin typeface="Arial" panose="020B0604020202020204" pitchFamily="34" charset="0"/>
                <a:ea typeface="宋体" panose="02010600030101010101" pitchFamily="2" charset="-122"/>
              </a:defRPr>
            </a:lvl2pPr>
            <a:lvl3pPr marL="1143000" indent="-228600">
              <a:defRPr sz="900">
                <a:solidFill>
                  <a:srgbClr val="000000"/>
                </a:solidFill>
                <a:latin typeface="Arial" panose="020B0604020202020204" pitchFamily="34" charset="0"/>
                <a:ea typeface="宋体" panose="02010600030101010101" pitchFamily="2" charset="-122"/>
              </a:defRPr>
            </a:lvl3pPr>
            <a:lvl4pPr marL="1600200" indent="-228600">
              <a:defRPr sz="900">
                <a:solidFill>
                  <a:srgbClr val="000000"/>
                </a:solidFill>
                <a:latin typeface="Arial" panose="020B0604020202020204" pitchFamily="34" charset="0"/>
                <a:ea typeface="宋体" panose="02010600030101010101" pitchFamily="2" charset="-122"/>
              </a:defRPr>
            </a:lvl4pPr>
            <a:lvl5pPr marL="2057400" indent="-228600">
              <a:defRPr sz="9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9pPr>
          </a:lstStyle>
          <a:p>
            <a:pPr>
              <a:lnSpc>
                <a:spcPct val="150000"/>
              </a:lnSpc>
              <a:spcBef>
                <a:spcPct val="20000"/>
              </a:spcBef>
              <a:buClr>
                <a:schemeClr val="hlink"/>
              </a:buClr>
            </a:pPr>
            <a:r>
              <a:rPr lang="zh-CN" altLang="en-US" sz="2200">
                <a:solidFill>
                  <a:schemeClr val="tx1"/>
                </a:solidFill>
                <a:latin typeface="微软雅黑" panose="020B0503020204020204" pitchFamily="34" charset="-122"/>
                <a:ea typeface="微软雅黑" panose="020B0503020204020204" pitchFamily="34" charset="-122"/>
              </a:rPr>
              <a:t>第</a:t>
            </a:r>
            <a:r>
              <a:rPr lang="en-US" altLang="zh-CN" sz="2200">
                <a:solidFill>
                  <a:schemeClr val="tx1"/>
                </a:solidFill>
                <a:latin typeface="微软雅黑" panose="020B0503020204020204" pitchFamily="34" charset="-122"/>
                <a:ea typeface="微软雅黑" panose="020B0503020204020204" pitchFamily="34" charset="-122"/>
              </a:rPr>
              <a:t>2</a:t>
            </a:r>
            <a:r>
              <a:rPr lang="zh-CN" altLang="en-US" sz="2200">
                <a:solidFill>
                  <a:schemeClr val="tx1"/>
                </a:solidFill>
                <a:latin typeface="微软雅黑" panose="020B0503020204020204" pitchFamily="34" charset="-122"/>
                <a:ea typeface="微软雅黑" panose="020B0503020204020204" pitchFamily="34" charset="-122"/>
              </a:rPr>
              <a:t>步：探索分析</a:t>
            </a:r>
          </a:p>
        </p:txBody>
      </p:sp>
      <p:sp>
        <p:nvSpPr>
          <p:cNvPr id="28677" name="矩形 1"/>
          <p:cNvSpPr>
            <a:spLocks noChangeArrowheads="1"/>
          </p:cNvSpPr>
          <p:nvPr/>
        </p:nvSpPr>
        <p:spPr bwMode="auto">
          <a:xfrm>
            <a:off x="2208213" y="1700214"/>
            <a:ext cx="8031162" cy="200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defRPr sz="900">
                <a:solidFill>
                  <a:srgbClr val="000000"/>
                </a:solidFill>
                <a:latin typeface="Arial" panose="020B0604020202020204" pitchFamily="34" charset="0"/>
                <a:ea typeface="宋体" panose="02010600030101010101" pitchFamily="2" charset="-122"/>
              </a:defRPr>
            </a:lvl1pPr>
            <a:lvl2pPr marL="742950" indent="-285750">
              <a:defRPr sz="900">
                <a:solidFill>
                  <a:srgbClr val="000000"/>
                </a:solidFill>
                <a:latin typeface="Arial" panose="020B0604020202020204" pitchFamily="34" charset="0"/>
                <a:ea typeface="宋体" panose="02010600030101010101" pitchFamily="2" charset="-122"/>
              </a:defRPr>
            </a:lvl2pPr>
            <a:lvl3pPr marL="1143000" indent="-228600">
              <a:defRPr sz="900">
                <a:solidFill>
                  <a:srgbClr val="000000"/>
                </a:solidFill>
                <a:latin typeface="Arial" panose="020B0604020202020204" pitchFamily="34" charset="0"/>
                <a:ea typeface="宋体" panose="02010600030101010101" pitchFamily="2" charset="-122"/>
              </a:defRPr>
            </a:lvl3pPr>
            <a:lvl4pPr marL="1600200" indent="-228600">
              <a:defRPr sz="900">
                <a:solidFill>
                  <a:srgbClr val="000000"/>
                </a:solidFill>
                <a:latin typeface="Arial" panose="020B0604020202020204" pitchFamily="34" charset="0"/>
                <a:ea typeface="宋体" panose="02010600030101010101" pitchFamily="2" charset="-122"/>
              </a:defRPr>
            </a:lvl4pPr>
            <a:lvl5pPr marL="2057400" indent="-228600">
              <a:defRPr sz="9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9pPr>
          </a:lstStyle>
          <a:p>
            <a:pPr>
              <a:lnSpc>
                <a:spcPct val="150000"/>
              </a:lnSpc>
              <a:spcBef>
                <a:spcPct val="20000"/>
              </a:spcBef>
              <a:buClr>
                <a:schemeClr val="hlink"/>
              </a:buClr>
              <a:buFont typeface="Wingdings" panose="05000000000000000000" pitchFamily="2" charset="2"/>
              <a:buChar char="l"/>
            </a:pPr>
            <a:r>
              <a:rPr lang="zh-CN" altLang="zh-CN" sz="2000">
                <a:solidFill>
                  <a:schemeClr val="tx1"/>
                </a:solidFill>
                <a:latin typeface="微软雅黑" panose="020B0503020204020204" pitchFamily="34" charset="-122"/>
                <a:ea typeface="微软雅黑" panose="020B0503020204020204" pitchFamily="34" charset="-122"/>
              </a:rPr>
              <a:t>原始数据中存在票价为空值，票价为空值的数据可能是客户不存在乘机记录造成。</a:t>
            </a:r>
            <a:endParaRPr lang="en-US" altLang="zh-CN" sz="2000">
              <a:solidFill>
                <a:schemeClr val="tx1"/>
              </a:solidFill>
              <a:latin typeface="微软雅黑" panose="020B0503020204020204" pitchFamily="34" charset="-122"/>
              <a:ea typeface="微软雅黑" panose="020B0503020204020204" pitchFamily="34" charset="-122"/>
            </a:endParaRPr>
          </a:p>
          <a:p>
            <a:pPr>
              <a:lnSpc>
                <a:spcPct val="150000"/>
              </a:lnSpc>
              <a:spcBef>
                <a:spcPct val="20000"/>
              </a:spcBef>
              <a:buClr>
                <a:schemeClr val="hlink"/>
              </a:buClr>
              <a:buFont typeface="Wingdings" panose="05000000000000000000" pitchFamily="2" charset="2"/>
              <a:buChar char="l"/>
            </a:pPr>
            <a:r>
              <a:rPr lang="zh-CN" altLang="zh-CN" sz="2000">
                <a:solidFill>
                  <a:schemeClr val="tx1"/>
                </a:solidFill>
                <a:latin typeface="微软雅黑" panose="020B0503020204020204" pitchFamily="34" charset="-122"/>
                <a:ea typeface="微软雅黑" panose="020B0503020204020204" pitchFamily="34" charset="-122"/>
              </a:rPr>
              <a:t>票价最小值为</a:t>
            </a:r>
            <a:r>
              <a:rPr lang="en-US" altLang="zh-CN" sz="2000">
                <a:solidFill>
                  <a:schemeClr val="tx1"/>
                </a:solidFill>
                <a:latin typeface="微软雅黑" panose="020B0503020204020204" pitchFamily="34" charset="-122"/>
                <a:ea typeface="微软雅黑" panose="020B0503020204020204" pitchFamily="34" charset="-122"/>
              </a:rPr>
              <a:t>0</a:t>
            </a:r>
            <a:r>
              <a:rPr lang="zh-CN" altLang="zh-CN" sz="2000">
                <a:solidFill>
                  <a:schemeClr val="tx1"/>
                </a:solidFill>
                <a:latin typeface="微软雅黑" panose="020B0503020204020204" pitchFamily="34" charset="-122"/>
                <a:ea typeface="微软雅黑" panose="020B0503020204020204" pitchFamily="34" charset="-122"/>
              </a:rPr>
              <a:t>、折扣率最小值为</a:t>
            </a:r>
            <a:r>
              <a:rPr lang="en-US" altLang="zh-CN" sz="2000">
                <a:solidFill>
                  <a:schemeClr val="tx1"/>
                </a:solidFill>
                <a:latin typeface="微软雅黑" panose="020B0503020204020204" pitchFamily="34" charset="-122"/>
                <a:ea typeface="微软雅黑" panose="020B0503020204020204" pitchFamily="34" charset="-122"/>
              </a:rPr>
              <a:t>0</a:t>
            </a:r>
            <a:r>
              <a:rPr lang="zh-CN" altLang="zh-CN" sz="2000">
                <a:solidFill>
                  <a:schemeClr val="tx1"/>
                </a:solidFill>
                <a:latin typeface="微软雅黑" panose="020B0503020204020204" pitchFamily="34" charset="-122"/>
                <a:ea typeface="微软雅黑" panose="020B0503020204020204" pitchFamily="34" charset="-122"/>
              </a:rPr>
              <a:t>、总飞行公里数大于</a:t>
            </a:r>
            <a:r>
              <a:rPr lang="en-US" altLang="zh-CN" sz="2000">
                <a:solidFill>
                  <a:schemeClr val="tx1"/>
                </a:solidFill>
                <a:latin typeface="微软雅黑" panose="020B0503020204020204" pitchFamily="34" charset="-122"/>
                <a:ea typeface="微软雅黑" panose="020B0503020204020204" pitchFamily="34" charset="-122"/>
              </a:rPr>
              <a:t>0</a:t>
            </a:r>
            <a:r>
              <a:rPr lang="zh-CN" altLang="zh-CN" sz="2000">
                <a:solidFill>
                  <a:schemeClr val="tx1"/>
                </a:solidFill>
                <a:latin typeface="微软雅黑" panose="020B0503020204020204" pitchFamily="34" charset="-122"/>
                <a:ea typeface="微软雅黑" panose="020B0503020204020204" pitchFamily="34" charset="-122"/>
              </a:rPr>
              <a:t>的数据。其可能是客户乘坐</a:t>
            </a:r>
            <a:r>
              <a:rPr lang="en-US" altLang="zh-CN" sz="2000">
                <a:solidFill>
                  <a:schemeClr val="tx1"/>
                </a:solidFill>
                <a:latin typeface="微软雅黑" panose="020B0503020204020204" pitchFamily="34" charset="-122"/>
                <a:ea typeface="微软雅黑" panose="020B0503020204020204" pitchFamily="34" charset="-122"/>
              </a:rPr>
              <a:t>0</a:t>
            </a:r>
            <a:r>
              <a:rPr lang="zh-CN" altLang="zh-CN" sz="2000">
                <a:solidFill>
                  <a:schemeClr val="tx1"/>
                </a:solidFill>
                <a:latin typeface="微软雅黑" panose="020B0503020204020204" pitchFamily="34" charset="-122"/>
                <a:ea typeface="微软雅黑" panose="020B0503020204020204" pitchFamily="34" charset="-122"/>
              </a:rPr>
              <a:t>折机票或者积分兑换造成。</a:t>
            </a:r>
            <a:endParaRPr lang="zh-CN" altLang="en-US" sz="2000">
              <a:solidFill>
                <a:schemeClr val="tx1"/>
              </a:solidFill>
              <a:latin typeface="微软雅黑" panose="020B0503020204020204" pitchFamily="34" charset="-122"/>
              <a:ea typeface="微软雅黑" panose="020B0503020204020204" pitchFamily="34" charset="-122"/>
            </a:endParaRPr>
          </a:p>
        </p:txBody>
      </p:sp>
      <p:pic>
        <p:nvPicPr>
          <p:cNvPr id="28679" name="图片 1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08732" y="3806158"/>
            <a:ext cx="8215104" cy="149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43678625"/>
      </p:ext>
    </p:extLst>
  </p:cSld>
  <p:clrMapOvr>
    <a:masterClrMapping/>
  </p:clrMapOvr>
  <p:transition/>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3"/>
          <p:cNvSpPr>
            <a:spLocks noChangeArrowheads="1"/>
          </p:cNvSpPr>
          <p:nvPr/>
        </p:nvSpPr>
        <p:spPr bwMode="auto">
          <a:xfrm>
            <a:off x="1524001" y="189384"/>
            <a:ext cx="184731"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a:defRPr sz="900">
                <a:solidFill>
                  <a:srgbClr val="000000"/>
                </a:solidFill>
                <a:latin typeface="Arial" panose="020B0604020202020204" pitchFamily="34" charset="0"/>
                <a:ea typeface="宋体" panose="02010600030101010101" pitchFamily="2" charset="-122"/>
              </a:defRPr>
            </a:lvl1pPr>
            <a:lvl2pPr marL="742950" indent="-285750">
              <a:defRPr sz="900">
                <a:solidFill>
                  <a:srgbClr val="000000"/>
                </a:solidFill>
                <a:latin typeface="Arial" panose="020B0604020202020204" pitchFamily="34" charset="0"/>
                <a:ea typeface="宋体" panose="02010600030101010101" pitchFamily="2" charset="-122"/>
              </a:defRPr>
            </a:lvl2pPr>
            <a:lvl3pPr marL="1143000" indent="-228600">
              <a:defRPr sz="900">
                <a:solidFill>
                  <a:srgbClr val="000000"/>
                </a:solidFill>
                <a:latin typeface="Arial" panose="020B0604020202020204" pitchFamily="34" charset="0"/>
                <a:ea typeface="宋体" panose="02010600030101010101" pitchFamily="2" charset="-122"/>
              </a:defRPr>
            </a:lvl3pPr>
            <a:lvl4pPr marL="1600200" indent="-228600">
              <a:defRPr sz="900">
                <a:solidFill>
                  <a:srgbClr val="000000"/>
                </a:solidFill>
                <a:latin typeface="Arial" panose="020B0604020202020204" pitchFamily="34" charset="0"/>
                <a:ea typeface="宋体" panose="02010600030101010101" pitchFamily="2" charset="-122"/>
              </a:defRPr>
            </a:lvl4pPr>
            <a:lvl5pPr marL="2057400" indent="-228600">
              <a:defRPr sz="9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9699" name="标题 3"/>
          <p:cNvSpPr>
            <a:spLocks noGrp="1"/>
          </p:cNvSpPr>
          <p:nvPr>
            <p:ph type="title"/>
          </p:nvPr>
        </p:nvSpPr>
        <p:spPr>
          <a:xfrm>
            <a:off x="1666876" y="153988"/>
            <a:ext cx="8316913" cy="431800"/>
          </a:xfrm>
        </p:spPr>
        <p:txBody>
          <a:bodyPr/>
          <a:lstStyle/>
          <a:p>
            <a:r>
              <a:rPr lang="zh-CN" altLang="en-US" smtClean="0"/>
              <a:t>分析方法与过程</a:t>
            </a:r>
          </a:p>
        </p:txBody>
      </p:sp>
      <p:sp>
        <p:nvSpPr>
          <p:cNvPr id="29700" name="Text Box 6"/>
          <p:cNvSpPr txBox="1">
            <a:spLocks noChangeArrowheads="1"/>
          </p:cNvSpPr>
          <p:nvPr/>
        </p:nvSpPr>
        <p:spPr bwMode="auto">
          <a:xfrm>
            <a:off x="2095501" y="1608138"/>
            <a:ext cx="8429625" cy="1874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0" tIns="0" rIns="0" bIns="0">
            <a:spAutoFit/>
          </a:bodyPr>
          <a:lstStyle>
            <a:lvl1pPr marL="457200" indent="-457200">
              <a:defRPr sz="900">
                <a:solidFill>
                  <a:srgbClr val="000000"/>
                </a:solidFill>
                <a:latin typeface="Arial" panose="020B0604020202020204" pitchFamily="34" charset="0"/>
                <a:ea typeface="宋体" panose="02010600030101010101" pitchFamily="2" charset="-122"/>
              </a:defRPr>
            </a:lvl1pPr>
            <a:lvl2pPr marL="914400" indent="-457200">
              <a:defRPr sz="900">
                <a:solidFill>
                  <a:srgbClr val="000000"/>
                </a:solidFill>
                <a:latin typeface="Arial" panose="020B0604020202020204" pitchFamily="34" charset="0"/>
                <a:ea typeface="宋体" panose="02010600030101010101" pitchFamily="2" charset="-122"/>
              </a:defRPr>
            </a:lvl2pPr>
            <a:lvl3pPr marL="1143000" indent="-228600">
              <a:defRPr sz="900">
                <a:solidFill>
                  <a:srgbClr val="000000"/>
                </a:solidFill>
                <a:latin typeface="Arial" panose="020B0604020202020204" pitchFamily="34" charset="0"/>
                <a:ea typeface="宋体" panose="02010600030101010101" pitchFamily="2" charset="-122"/>
              </a:defRPr>
            </a:lvl3pPr>
            <a:lvl4pPr marL="1600200" indent="-228600">
              <a:defRPr sz="900">
                <a:solidFill>
                  <a:srgbClr val="000000"/>
                </a:solidFill>
                <a:latin typeface="Arial" panose="020B0604020202020204" pitchFamily="34" charset="0"/>
                <a:ea typeface="宋体" panose="02010600030101010101" pitchFamily="2" charset="-122"/>
              </a:defRPr>
            </a:lvl4pPr>
            <a:lvl5pPr marL="2057400" indent="-228600">
              <a:defRPr sz="9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9pPr>
          </a:lstStyle>
          <a:p>
            <a:pPr>
              <a:lnSpc>
                <a:spcPct val="150000"/>
              </a:lnSpc>
              <a:spcBef>
                <a:spcPct val="20000"/>
              </a:spcBef>
              <a:buClr>
                <a:schemeClr val="hlink"/>
              </a:buClr>
              <a:buFont typeface="Calibri" panose="020F0502020204030204" pitchFamily="34" charset="0"/>
              <a:buAutoNum type="arabicPeriod"/>
            </a:pPr>
            <a:r>
              <a:rPr lang="zh-CN" altLang="en-US" sz="2000" dirty="0">
                <a:solidFill>
                  <a:schemeClr val="tx1"/>
                </a:solidFill>
                <a:latin typeface="微软雅黑" panose="020B0503020204020204" pitchFamily="34" charset="-122"/>
                <a:ea typeface="微软雅黑" panose="020B0503020204020204" pitchFamily="34" charset="-122"/>
              </a:rPr>
              <a:t>数据清洗：从业务以及建模的相关需要方面考虑，筛选出需要的数据</a:t>
            </a:r>
            <a:endParaRPr lang="en-US" altLang="zh-CN" sz="2000" dirty="0">
              <a:solidFill>
                <a:schemeClr val="tx1"/>
              </a:solidFill>
              <a:latin typeface="微软雅黑" panose="020B0503020204020204" pitchFamily="34" charset="-122"/>
              <a:ea typeface="微软雅黑" panose="020B0503020204020204" pitchFamily="34" charset="-122"/>
            </a:endParaRPr>
          </a:p>
          <a:p>
            <a:pPr lvl="1">
              <a:lnSpc>
                <a:spcPct val="150000"/>
              </a:lnSpc>
              <a:spcBef>
                <a:spcPct val="20000"/>
              </a:spcBef>
              <a:buClr>
                <a:schemeClr val="hlink"/>
              </a:buClr>
              <a:buFont typeface="Calibri" panose="020F0502020204030204" pitchFamily="34" charset="0"/>
              <a:buAutoNum type="alphaLcParenR"/>
            </a:pPr>
            <a:r>
              <a:rPr lang="zh-CN" altLang="en-US" sz="1800" dirty="0">
                <a:solidFill>
                  <a:schemeClr val="tx1"/>
                </a:solidFill>
                <a:latin typeface="华文楷体" panose="02010600040101010101" pitchFamily="2" charset="-122"/>
                <a:ea typeface="华文楷体" panose="02010600040101010101" pitchFamily="2" charset="-122"/>
              </a:rPr>
              <a:t>丢弃票价为空的</a:t>
            </a:r>
            <a:r>
              <a:rPr lang="zh-CN" altLang="en-US" sz="1800" dirty="0" smtClean="0">
                <a:solidFill>
                  <a:schemeClr val="tx1"/>
                </a:solidFill>
                <a:latin typeface="华文楷体" panose="02010600040101010101" pitchFamily="2" charset="-122"/>
                <a:ea typeface="华文楷体" panose="02010600040101010101" pitchFamily="2" charset="-122"/>
              </a:rPr>
              <a:t>数据。</a:t>
            </a:r>
            <a:endParaRPr lang="en-US" altLang="zh-CN" sz="1800" dirty="0" smtClean="0">
              <a:solidFill>
                <a:schemeClr val="tx1"/>
              </a:solidFill>
              <a:latin typeface="华文楷体" panose="02010600040101010101" pitchFamily="2" charset="-122"/>
              <a:ea typeface="华文楷体" panose="02010600040101010101" pitchFamily="2" charset="-122"/>
            </a:endParaRPr>
          </a:p>
          <a:p>
            <a:pPr lvl="1">
              <a:lnSpc>
                <a:spcPct val="150000"/>
              </a:lnSpc>
              <a:spcBef>
                <a:spcPct val="20000"/>
              </a:spcBef>
              <a:buClr>
                <a:schemeClr val="hlink"/>
              </a:buClr>
              <a:buFont typeface="Calibri" panose="020F0502020204030204" pitchFamily="34" charset="0"/>
              <a:buAutoNum type="alphaLcParenR"/>
            </a:pPr>
            <a:r>
              <a:rPr lang="zh-CN" altLang="en-US" sz="1800" dirty="0" smtClean="0">
                <a:solidFill>
                  <a:schemeClr val="tx1"/>
                </a:solidFill>
                <a:latin typeface="华文楷体" panose="02010600040101010101" pitchFamily="2" charset="-122"/>
                <a:ea typeface="华文楷体" panose="02010600040101010101" pitchFamily="2" charset="-122"/>
              </a:rPr>
              <a:t>丢弃</a:t>
            </a:r>
            <a:r>
              <a:rPr lang="zh-CN" altLang="en-US" sz="1800" dirty="0">
                <a:solidFill>
                  <a:schemeClr val="tx1"/>
                </a:solidFill>
                <a:latin typeface="华文楷体" panose="02010600040101010101" pitchFamily="2" charset="-122"/>
                <a:ea typeface="华文楷体" panose="02010600040101010101" pitchFamily="2" charset="-122"/>
              </a:rPr>
              <a:t>票价为</a:t>
            </a:r>
            <a:r>
              <a:rPr lang="en-US" altLang="zh-CN" sz="1800" dirty="0">
                <a:solidFill>
                  <a:schemeClr val="tx1"/>
                </a:solidFill>
                <a:latin typeface="华文楷体" panose="02010600040101010101" pitchFamily="2" charset="-122"/>
                <a:ea typeface="华文楷体" panose="02010600040101010101" pitchFamily="2" charset="-122"/>
              </a:rPr>
              <a:t>0</a:t>
            </a:r>
            <a:r>
              <a:rPr lang="zh-CN" altLang="en-US" sz="1800" dirty="0">
                <a:solidFill>
                  <a:schemeClr val="tx1"/>
                </a:solidFill>
                <a:latin typeface="华文楷体" panose="02010600040101010101" pitchFamily="2" charset="-122"/>
                <a:ea typeface="华文楷体" panose="02010600040101010101" pitchFamily="2" charset="-122"/>
              </a:rPr>
              <a:t>、平均折扣率不为</a:t>
            </a:r>
            <a:r>
              <a:rPr lang="en-US" altLang="zh-CN" sz="1800" dirty="0">
                <a:solidFill>
                  <a:schemeClr val="tx1"/>
                </a:solidFill>
                <a:latin typeface="华文楷体" panose="02010600040101010101" pitchFamily="2" charset="-122"/>
                <a:ea typeface="华文楷体" panose="02010600040101010101" pitchFamily="2" charset="-122"/>
              </a:rPr>
              <a:t>0</a:t>
            </a:r>
            <a:r>
              <a:rPr lang="zh-CN" altLang="en-US" sz="1800" dirty="0">
                <a:solidFill>
                  <a:schemeClr val="tx1"/>
                </a:solidFill>
                <a:latin typeface="华文楷体" panose="02010600040101010101" pitchFamily="2" charset="-122"/>
                <a:ea typeface="华文楷体" panose="02010600040101010101" pitchFamily="2" charset="-122"/>
              </a:rPr>
              <a:t>、总飞行公里数大于</a:t>
            </a:r>
            <a:r>
              <a:rPr lang="en-US" altLang="zh-CN" sz="1800" dirty="0">
                <a:solidFill>
                  <a:schemeClr val="tx1"/>
                </a:solidFill>
                <a:latin typeface="华文楷体" panose="02010600040101010101" pitchFamily="2" charset="-122"/>
                <a:ea typeface="华文楷体" panose="02010600040101010101" pitchFamily="2" charset="-122"/>
              </a:rPr>
              <a:t>0</a:t>
            </a:r>
            <a:r>
              <a:rPr lang="zh-CN" altLang="en-US" sz="1800" dirty="0">
                <a:solidFill>
                  <a:schemeClr val="tx1"/>
                </a:solidFill>
                <a:latin typeface="华文楷体" panose="02010600040101010101" pitchFamily="2" charset="-122"/>
                <a:ea typeface="华文楷体" panose="02010600040101010101" pitchFamily="2" charset="-122"/>
              </a:rPr>
              <a:t>的数据</a:t>
            </a:r>
            <a:r>
              <a:rPr lang="zh-CN" altLang="en-US" sz="1800" dirty="0" smtClean="0">
                <a:solidFill>
                  <a:schemeClr val="tx1"/>
                </a:solidFill>
                <a:latin typeface="华文楷体" panose="02010600040101010101" pitchFamily="2" charset="-122"/>
                <a:ea typeface="华文楷体" panose="02010600040101010101" pitchFamily="2" charset="-122"/>
              </a:rPr>
              <a:t>。</a:t>
            </a:r>
            <a:endParaRPr lang="en-US" altLang="zh-CN" sz="1800" dirty="0" smtClean="0">
              <a:solidFill>
                <a:schemeClr val="tx1"/>
              </a:solidFill>
              <a:latin typeface="华文楷体" panose="02010600040101010101" pitchFamily="2" charset="-122"/>
              <a:ea typeface="华文楷体" panose="02010600040101010101" pitchFamily="2" charset="-122"/>
            </a:endParaRPr>
          </a:p>
          <a:p>
            <a:pPr lvl="1">
              <a:lnSpc>
                <a:spcPct val="150000"/>
              </a:lnSpc>
              <a:spcBef>
                <a:spcPct val="20000"/>
              </a:spcBef>
              <a:buClr>
                <a:schemeClr val="hlink"/>
              </a:buClr>
              <a:buFont typeface="Calibri" panose="020F0502020204030204" pitchFamily="34" charset="0"/>
              <a:buAutoNum type="alphaLcParenR"/>
            </a:pPr>
            <a:r>
              <a:rPr lang="zh-CN" altLang="en-US" sz="1800" dirty="0">
                <a:solidFill>
                  <a:srgbClr val="FF0000"/>
                </a:solidFill>
                <a:latin typeface="华文楷体" panose="02010600040101010101" pitchFamily="2" charset="-122"/>
                <a:ea typeface="华文楷体" panose="02010600040101010101" pitchFamily="2" charset="-122"/>
              </a:rPr>
              <a:t>空数据占比</a:t>
            </a:r>
            <a:r>
              <a:rPr lang="zh-CN" altLang="en-US" sz="1800" dirty="0" smtClean="0">
                <a:solidFill>
                  <a:srgbClr val="FF0000"/>
                </a:solidFill>
                <a:latin typeface="华文楷体" panose="02010600040101010101" pitchFamily="2" charset="-122"/>
                <a:ea typeface="华文楷体" panose="02010600040101010101" pitchFamily="2" charset="-122"/>
              </a:rPr>
              <a:t>小</a:t>
            </a:r>
            <a:endParaRPr lang="zh-CN" altLang="en-US" sz="1800" dirty="0">
              <a:solidFill>
                <a:srgbClr val="FF0000"/>
              </a:solidFill>
              <a:latin typeface="华文楷体" panose="02010600040101010101" pitchFamily="2" charset="-122"/>
              <a:ea typeface="华文楷体" panose="02010600040101010101" pitchFamily="2" charset="-122"/>
            </a:endParaRPr>
          </a:p>
        </p:txBody>
      </p:sp>
      <p:sp>
        <p:nvSpPr>
          <p:cNvPr id="29701" name="Text Box 6"/>
          <p:cNvSpPr txBox="1">
            <a:spLocks noChangeArrowheads="1"/>
          </p:cNvSpPr>
          <p:nvPr/>
        </p:nvSpPr>
        <p:spPr bwMode="auto">
          <a:xfrm>
            <a:off x="1809751" y="1000125"/>
            <a:ext cx="8429625"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0" tIns="0" rIns="0" bIns="0">
            <a:spAutoFit/>
          </a:bodyPr>
          <a:lstStyle>
            <a:lvl1pPr marL="457200" indent="-457200">
              <a:defRPr sz="900">
                <a:solidFill>
                  <a:srgbClr val="000000"/>
                </a:solidFill>
                <a:latin typeface="Arial" panose="020B0604020202020204" pitchFamily="34" charset="0"/>
                <a:ea typeface="宋体" panose="02010600030101010101" pitchFamily="2" charset="-122"/>
              </a:defRPr>
            </a:lvl1pPr>
            <a:lvl2pPr marL="742950" indent="-285750">
              <a:defRPr sz="900">
                <a:solidFill>
                  <a:srgbClr val="000000"/>
                </a:solidFill>
                <a:latin typeface="Arial" panose="020B0604020202020204" pitchFamily="34" charset="0"/>
                <a:ea typeface="宋体" panose="02010600030101010101" pitchFamily="2" charset="-122"/>
              </a:defRPr>
            </a:lvl2pPr>
            <a:lvl3pPr marL="1143000" indent="-228600">
              <a:defRPr sz="900">
                <a:solidFill>
                  <a:srgbClr val="000000"/>
                </a:solidFill>
                <a:latin typeface="Arial" panose="020B0604020202020204" pitchFamily="34" charset="0"/>
                <a:ea typeface="宋体" panose="02010600030101010101" pitchFamily="2" charset="-122"/>
              </a:defRPr>
            </a:lvl3pPr>
            <a:lvl4pPr marL="1600200" indent="-228600">
              <a:defRPr sz="900">
                <a:solidFill>
                  <a:srgbClr val="000000"/>
                </a:solidFill>
                <a:latin typeface="Arial" panose="020B0604020202020204" pitchFamily="34" charset="0"/>
                <a:ea typeface="宋体" panose="02010600030101010101" pitchFamily="2" charset="-122"/>
              </a:defRPr>
            </a:lvl4pPr>
            <a:lvl5pPr marL="2057400" indent="-228600">
              <a:defRPr sz="9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9pPr>
          </a:lstStyle>
          <a:p>
            <a:pPr>
              <a:lnSpc>
                <a:spcPct val="150000"/>
              </a:lnSpc>
              <a:spcBef>
                <a:spcPct val="20000"/>
              </a:spcBef>
              <a:buClr>
                <a:schemeClr val="hlink"/>
              </a:buClr>
            </a:pPr>
            <a:r>
              <a:rPr lang="zh-CN" altLang="en-US" sz="2200">
                <a:solidFill>
                  <a:schemeClr val="tx1"/>
                </a:solidFill>
                <a:latin typeface="微软雅黑" panose="020B0503020204020204" pitchFamily="34" charset="-122"/>
                <a:ea typeface="微软雅黑" panose="020B0503020204020204" pitchFamily="34" charset="-122"/>
              </a:rPr>
              <a:t>第</a:t>
            </a:r>
            <a:r>
              <a:rPr lang="en-US" altLang="zh-CN" sz="2200">
                <a:solidFill>
                  <a:schemeClr val="tx1"/>
                </a:solidFill>
                <a:latin typeface="微软雅黑" panose="020B0503020204020204" pitchFamily="34" charset="-122"/>
                <a:ea typeface="微软雅黑" panose="020B0503020204020204" pitchFamily="34" charset="-122"/>
              </a:rPr>
              <a:t>3</a:t>
            </a:r>
            <a:r>
              <a:rPr lang="zh-CN" altLang="en-US" sz="2200">
                <a:solidFill>
                  <a:schemeClr val="tx1"/>
                </a:solidFill>
                <a:latin typeface="微软雅黑" panose="020B0503020204020204" pitchFamily="34" charset="-122"/>
                <a:ea typeface="微软雅黑" panose="020B0503020204020204" pitchFamily="34" charset="-122"/>
              </a:rPr>
              <a:t>步：数据预处理</a:t>
            </a:r>
          </a:p>
        </p:txBody>
      </p:sp>
    </p:spTree>
    <p:extLst>
      <p:ext uri="{BB962C8B-B14F-4D97-AF65-F5344CB8AC3E}">
        <p14:creationId xmlns:p14="http://schemas.microsoft.com/office/powerpoint/2010/main" val="47148692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70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3"/>
          <p:cNvSpPr>
            <a:spLocks noChangeArrowheads="1"/>
          </p:cNvSpPr>
          <p:nvPr/>
        </p:nvSpPr>
        <p:spPr bwMode="auto">
          <a:xfrm>
            <a:off x="1524001" y="189384"/>
            <a:ext cx="184731"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a:defRPr sz="900">
                <a:solidFill>
                  <a:srgbClr val="000000"/>
                </a:solidFill>
                <a:latin typeface="Arial" panose="020B0604020202020204" pitchFamily="34" charset="0"/>
                <a:ea typeface="宋体" panose="02010600030101010101" pitchFamily="2" charset="-122"/>
              </a:defRPr>
            </a:lvl1pPr>
            <a:lvl2pPr marL="742950" indent="-285750">
              <a:defRPr sz="900">
                <a:solidFill>
                  <a:srgbClr val="000000"/>
                </a:solidFill>
                <a:latin typeface="Arial" panose="020B0604020202020204" pitchFamily="34" charset="0"/>
                <a:ea typeface="宋体" panose="02010600030101010101" pitchFamily="2" charset="-122"/>
              </a:defRPr>
            </a:lvl2pPr>
            <a:lvl3pPr marL="1143000" indent="-228600">
              <a:defRPr sz="900">
                <a:solidFill>
                  <a:srgbClr val="000000"/>
                </a:solidFill>
                <a:latin typeface="Arial" panose="020B0604020202020204" pitchFamily="34" charset="0"/>
                <a:ea typeface="宋体" panose="02010600030101010101" pitchFamily="2" charset="-122"/>
              </a:defRPr>
            </a:lvl3pPr>
            <a:lvl4pPr marL="1600200" indent="-228600">
              <a:defRPr sz="900">
                <a:solidFill>
                  <a:srgbClr val="000000"/>
                </a:solidFill>
                <a:latin typeface="Arial" panose="020B0604020202020204" pitchFamily="34" charset="0"/>
                <a:ea typeface="宋体" panose="02010600030101010101" pitchFamily="2" charset="-122"/>
              </a:defRPr>
            </a:lvl4pPr>
            <a:lvl5pPr marL="2057400" indent="-228600">
              <a:defRPr sz="9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0723" name="标题 3"/>
          <p:cNvSpPr>
            <a:spLocks noGrp="1"/>
          </p:cNvSpPr>
          <p:nvPr>
            <p:ph type="title"/>
          </p:nvPr>
        </p:nvSpPr>
        <p:spPr>
          <a:xfrm>
            <a:off x="1666876" y="153988"/>
            <a:ext cx="8316913" cy="431800"/>
          </a:xfrm>
        </p:spPr>
        <p:txBody>
          <a:bodyPr/>
          <a:lstStyle/>
          <a:p>
            <a:r>
              <a:rPr lang="zh-CN" altLang="en-US" smtClean="0"/>
              <a:t>分析方法与过程</a:t>
            </a:r>
          </a:p>
        </p:txBody>
      </p:sp>
      <p:sp>
        <p:nvSpPr>
          <p:cNvPr id="30724" name="Text Box 6"/>
          <p:cNvSpPr txBox="1">
            <a:spLocks noChangeArrowheads="1"/>
          </p:cNvSpPr>
          <p:nvPr/>
        </p:nvSpPr>
        <p:spPr bwMode="auto">
          <a:xfrm>
            <a:off x="2095501" y="1608139"/>
            <a:ext cx="84296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0" tIns="0" rIns="0" bIns="0">
            <a:spAutoFit/>
          </a:bodyPr>
          <a:lstStyle>
            <a:lvl1pPr marL="457200" indent="-457200">
              <a:defRPr sz="900">
                <a:solidFill>
                  <a:srgbClr val="000000"/>
                </a:solidFill>
                <a:latin typeface="Arial" panose="020B0604020202020204" pitchFamily="34" charset="0"/>
                <a:ea typeface="宋体" panose="02010600030101010101" pitchFamily="2" charset="-122"/>
              </a:defRPr>
            </a:lvl1pPr>
            <a:lvl2pPr marL="742950" indent="-285750">
              <a:defRPr sz="900">
                <a:solidFill>
                  <a:srgbClr val="000000"/>
                </a:solidFill>
                <a:latin typeface="Arial" panose="020B0604020202020204" pitchFamily="34" charset="0"/>
                <a:ea typeface="宋体" panose="02010600030101010101" pitchFamily="2" charset="-122"/>
              </a:defRPr>
            </a:lvl2pPr>
            <a:lvl3pPr marL="1143000" indent="-228600">
              <a:defRPr sz="900">
                <a:solidFill>
                  <a:srgbClr val="000000"/>
                </a:solidFill>
                <a:latin typeface="Arial" panose="020B0604020202020204" pitchFamily="34" charset="0"/>
                <a:ea typeface="宋体" panose="02010600030101010101" pitchFamily="2" charset="-122"/>
              </a:defRPr>
            </a:lvl3pPr>
            <a:lvl4pPr marL="1600200" indent="-228600">
              <a:defRPr sz="900">
                <a:solidFill>
                  <a:srgbClr val="000000"/>
                </a:solidFill>
                <a:latin typeface="Arial" panose="020B0604020202020204" pitchFamily="34" charset="0"/>
                <a:ea typeface="宋体" panose="02010600030101010101" pitchFamily="2" charset="-122"/>
              </a:defRPr>
            </a:lvl4pPr>
            <a:lvl5pPr marL="2057400" indent="-228600">
              <a:defRPr sz="9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9pPr>
          </a:lstStyle>
          <a:p>
            <a:pPr>
              <a:lnSpc>
                <a:spcPct val="150000"/>
              </a:lnSpc>
              <a:spcBef>
                <a:spcPct val="20000"/>
              </a:spcBef>
              <a:buClr>
                <a:schemeClr val="hlink"/>
              </a:buClr>
              <a:buFont typeface="Calibri" panose="020F0502020204030204" pitchFamily="34" charset="0"/>
              <a:buAutoNum type="arabicPeriod" startAt="2"/>
            </a:pPr>
            <a:r>
              <a:rPr lang="zh-CN" altLang="en-US" sz="2000">
                <a:solidFill>
                  <a:schemeClr val="tx1"/>
                </a:solidFill>
                <a:latin typeface="微软雅黑" panose="020B0503020204020204" pitchFamily="34" charset="-122"/>
                <a:ea typeface="微软雅黑" panose="020B0503020204020204" pitchFamily="34" charset="-122"/>
              </a:rPr>
              <a:t>属性规约：原始数据中属性太多，根据</a:t>
            </a:r>
            <a:r>
              <a:rPr lang="en-US" altLang="zh-CN" sz="2000">
                <a:solidFill>
                  <a:schemeClr val="tx1"/>
                </a:solidFill>
                <a:latin typeface="微软雅黑" panose="020B0503020204020204" pitchFamily="34" charset="-122"/>
                <a:ea typeface="微软雅黑" panose="020B0503020204020204" pitchFamily="34" charset="-122"/>
              </a:rPr>
              <a:t>LRFMC</a:t>
            </a:r>
            <a:r>
              <a:rPr lang="zh-CN" altLang="en-US" sz="2000">
                <a:solidFill>
                  <a:schemeClr val="tx1"/>
                </a:solidFill>
                <a:latin typeface="微软雅黑" panose="020B0503020204020204" pitchFamily="34" charset="-122"/>
                <a:ea typeface="微软雅黑" panose="020B0503020204020204" pitchFamily="34" charset="-122"/>
              </a:rPr>
              <a:t>模型，选择与其相关的六个属性，删除不相关、弱相关或冗余的属性。</a:t>
            </a:r>
            <a:endParaRPr lang="en-US" altLang="zh-CN" sz="2000">
              <a:solidFill>
                <a:schemeClr val="tx1"/>
              </a:solidFill>
              <a:latin typeface="微软雅黑" panose="020B0503020204020204" pitchFamily="34" charset="-122"/>
              <a:ea typeface="微软雅黑" panose="020B0503020204020204" pitchFamily="34" charset="-122"/>
            </a:endParaRPr>
          </a:p>
        </p:txBody>
      </p:sp>
      <p:sp>
        <p:nvSpPr>
          <p:cNvPr id="30725" name="Text Box 6"/>
          <p:cNvSpPr txBox="1">
            <a:spLocks noChangeArrowheads="1"/>
          </p:cNvSpPr>
          <p:nvPr/>
        </p:nvSpPr>
        <p:spPr bwMode="auto">
          <a:xfrm>
            <a:off x="1809751" y="1000125"/>
            <a:ext cx="8429625"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0" tIns="0" rIns="0" bIns="0">
            <a:spAutoFit/>
          </a:bodyPr>
          <a:lstStyle>
            <a:lvl1pPr marL="457200" indent="-457200">
              <a:defRPr sz="900">
                <a:solidFill>
                  <a:srgbClr val="000000"/>
                </a:solidFill>
                <a:latin typeface="Arial" panose="020B0604020202020204" pitchFamily="34" charset="0"/>
                <a:ea typeface="宋体" panose="02010600030101010101" pitchFamily="2" charset="-122"/>
              </a:defRPr>
            </a:lvl1pPr>
            <a:lvl2pPr marL="742950" indent="-285750">
              <a:defRPr sz="900">
                <a:solidFill>
                  <a:srgbClr val="000000"/>
                </a:solidFill>
                <a:latin typeface="Arial" panose="020B0604020202020204" pitchFamily="34" charset="0"/>
                <a:ea typeface="宋体" panose="02010600030101010101" pitchFamily="2" charset="-122"/>
              </a:defRPr>
            </a:lvl2pPr>
            <a:lvl3pPr marL="1143000" indent="-228600">
              <a:defRPr sz="900">
                <a:solidFill>
                  <a:srgbClr val="000000"/>
                </a:solidFill>
                <a:latin typeface="Arial" panose="020B0604020202020204" pitchFamily="34" charset="0"/>
                <a:ea typeface="宋体" panose="02010600030101010101" pitchFamily="2" charset="-122"/>
              </a:defRPr>
            </a:lvl3pPr>
            <a:lvl4pPr marL="1600200" indent="-228600">
              <a:defRPr sz="900">
                <a:solidFill>
                  <a:srgbClr val="000000"/>
                </a:solidFill>
                <a:latin typeface="Arial" panose="020B0604020202020204" pitchFamily="34" charset="0"/>
                <a:ea typeface="宋体" panose="02010600030101010101" pitchFamily="2" charset="-122"/>
              </a:defRPr>
            </a:lvl4pPr>
            <a:lvl5pPr marL="2057400" indent="-228600">
              <a:defRPr sz="9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9pPr>
          </a:lstStyle>
          <a:p>
            <a:pPr>
              <a:lnSpc>
                <a:spcPct val="150000"/>
              </a:lnSpc>
              <a:spcBef>
                <a:spcPct val="20000"/>
              </a:spcBef>
              <a:buClr>
                <a:schemeClr val="hlink"/>
              </a:buClr>
            </a:pPr>
            <a:r>
              <a:rPr lang="zh-CN" altLang="en-US" sz="2200">
                <a:solidFill>
                  <a:schemeClr val="tx1"/>
                </a:solidFill>
                <a:latin typeface="微软雅黑" panose="020B0503020204020204" pitchFamily="34" charset="-122"/>
                <a:ea typeface="微软雅黑" panose="020B0503020204020204" pitchFamily="34" charset="-122"/>
              </a:rPr>
              <a:t>第</a:t>
            </a:r>
            <a:r>
              <a:rPr lang="en-US" altLang="zh-CN" sz="2200">
                <a:solidFill>
                  <a:schemeClr val="tx1"/>
                </a:solidFill>
                <a:latin typeface="微软雅黑" panose="020B0503020204020204" pitchFamily="34" charset="-122"/>
                <a:ea typeface="微软雅黑" panose="020B0503020204020204" pitchFamily="34" charset="-122"/>
              </a:rPr>
              <a:t>3</a:t>
            </a:r>
            <a:r>
              <a:rPr lang="zh-CN" altLang="en-US" sz="2200">
                <a:solidFill>
                  <a:schemeClr val="tx1"/>
                </a:solidFill>
                <a:latin typeface="微软雅黑" panose="020B0503020204020204" pitchFamily="34" charset="-122"/>
                <a:ea typeface="微软雅黑" panose="020B0503020204020204" pitchFamily="34" charset="-122"/>
              </a:rPr>
              <a:t>步：数据预处理</a:t>
            </a:r>
          </a:p>
        </p:txBody>
      </p:sp>
      <p:sp>
        <p:nvSpPr>
          <p:cNvPr id="124930" name="Rectangle 2"/>
          <p:cNvSpPr>
            <a:spLocks noChangeArrowheads="1"/>
          </p:cNvSpPr>
          <p:nvPr/>
        </p:nvSpPr>
        <p:spPr bwMode="auto">
          <a:xfrm>
            <a:off x="1524001" y="-184666"/>
            <a:ext cx="184731" cy="369332"/>
          </a:xfrm>
          <a:prstGeom prst="rect">
            <a:avLst/>
          </a:prstGeom>
          <a:noFill/>
          <a:ln w="9525">
            <a:noFill/>
            <a:miter lim="800000"/>
            <a:headEnd/>
            <a:tailEnd/>
          </a:ln>
          <a:effectLst>
            <a:prstShdw prst="shdw17" dist="17961" dir="2700000">
              <a:schemeClr val="accent1">
                <a:gamma/>
                <a:shade val="60000"/>
                <a:invGamma/>
              </a:schemeClr>
            </a:prstShdw>
          </a:effectLst>
        </p:spPr>
        <p:txBody>
          <a:bodyPr wrap="none" anchor="ctr">
            <a:spAutoFit/>
          </a:bodyPr>
          <a:lstStyle/>
          <a:p>
            <a:pPr eaLnBrk="1" hangingPunct="1">
              <a:defRPr/>
            </a:pPr>
            <a:endParaRPr lang="zh-CN" altLang="en-US">
              <a:latin typeface="Arial" charset="0"/>
            </a:endParaRPr>
          </a:p>
        </p:txBody>
      </p:sp>
      <p:pic>
        <p:nvPicPr>
          <p:cNvPr id="30727"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00351" y="2541588"/>
            <a:ext cx="6049963" cy="399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9490717"/>
      </p:ext>
    </p:extLst>
  </p:cSld>
  <p:clrMapOvr>
    <a:masterClrMapping/>
  </p:clrMapOvr>
  <p:transition/>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4"/>
          <p:cNvSpPr>
            <a:spLocks noChangeArrowheads="1"/>
          </p:cNvSpPr>
          <p:nvPr/>
        </p:nvSpPr>
        <p:spPr bwMode="auto">
          <a:xfrm>
            <a:off x="1524001" y="189384"/>
            <a:ext cx="184731"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a:defRPr sz="900">
                <a:solidFill>
                  <a:srgbClr val="000000"/>
                </a:solidFill>
                <a:latin typeface="Arial" panose="020B0604020202020204" pitchFamily="34" charset="0"/>
                <a:ea typeface="宋体" panose="02010600030101010101" pitchFamily="2" charset="-122"/>
              </a:defRPr>
            </a:lvl1pPr>
            <a:lvl2pPr marL="742950" indent="-285750">
              <a:defRPr sz="900">
                <a:solidFill>
                  <a:srgbClr val="000000"/>
                </a:solidFill>
                <a:latin typeface="Arial" panose="020B0604020202020204" pitchFamily="34" charset="0"/>
                <a:ea typeface="宋体" panose="02010600030101010101" pitchFamily="2" charset="-122"/>
              </a:defRPr>
            </a:lvl2pPr>
            <a:lvl3pPr marL="1143000" indent="-228600">
              <a:defRPr sz="900">
                <a:solidFill>
                  <a:srgbClr val="000000"/>
                </a:solidFill>
                <a:latin typeface="Arial" panose="020B0604020202020204" pitchFamily="34" charset="0"/>
                <a:ea typeface="宋体" panose="02010600030101010101" pitchFamily="2" charset="-122"/>
              </a:defRPr>
            </a:lvl3pPr>
            <a:lvl4pPr marL="1600200" indent="-228600">
              <a:defRPr sz="900">
                <a:solidFill>
                  <a:srgbClr val="000000"/>
                </a:solidFill>
                <a:latin typeface="Arial" panose="020B0604020202020204" pitchFamily="34" charset="0"/>
                <a:ea typeface="宋体" panose="02010600030101010101" pitchFamily="2" charset="-122"/>
              </a:defRPr>
            </a:lvl4pPr>
            <a:lvl5pPr marL="2057400" indent="-228600">
              <a:defRPr sz="9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2771" name="Rectangle 5"/>
          <p:cNvSpPr>
            <a:spLocks noChangeArrowheads="1"/>
          </p:cNvSpPr>
          <p:nvPr/>
        </p:nvSpPr>
        <p:spPr bwMode="auto">
          <a:xfrm>
            <a:off x="1524001" y="1684809"/>
            <a:ext cx="184731"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a:defRPr sz="900">
                <a:solidFill>
                  <a:srgbClr val="000000"/>
                </a:solidFill>
                <a:latin typeface="Arial" panose="020B0604020202020204" pitchFamily="34" charset="0"/>
                <a:ea typeface="宋体" panose="02010600030101010101" pitchFamily="2" charset="-122"/>
              </a:defRPr>
            </a:lvl1pPr>
            <a:lvl2pPr marL="742950" indent="-285750">
              <a:defRPr sz="900">
                <a:solidFill>
                  <a:srgbClr val="000000"/>
                </a:solidFill>
                <a:latin typeface="Arial" panose="020B0604020202020204" pitchFamily="34" charset="0"/>
                <a:ea typeface="宋体" panose="02010600030101010101" pitchFamily="2" charset="-122"/>
              </a:defRPr>
            </a:lvl2pPr>
            <a:lvl3pPr marL="1143000" indent="-228600">
              <a:defRPr sz="900">
                <a:solidFill>
                  <a:srgbClr val="000000"/>
                </a:solidFill>
                <a:latin typeface="Arial" panose="020B0604020202020204" pitchFamily="34" charset="0"/>
                <a:ea typeface="宋体" panose="02010600030101010101" pitchFamily="2" charset="-122"/>
              </a:defRPr>
            </a:lvl3pPr>
            <a:lvl4pPr marL="1600200" indent="-228600">
              <a:defRPr sz="900">
                <a:solidFill>
                  <a:srgbClr val="000000"/>
                </a:solidFill>
                <a:latin typeface="Arial" panose="020B0604020202020204" pitchFamily="34" charset="0"/>
                <a:ea typeface="宋体" panose="02010600030101010101" pitchFamily="2" charset="-122"/>
              </a:defRPr>
            </a:lvl4pPr>
            <a:lvl5pPr marL="2057400" indent="-228600">
              <a:defRPr sz="9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2772" name="Rectangle 6"/>
          <p:cNvSpPr>
            <a:spLocks noChangeArrowheads="1"/>
          </p:cNvSpPr>
          <p:nvPr/>
        </p:nvSpPr>
        <p:spPr bwMode="auto">
          <a:xfrm>
            <a:off x="1524001" y="2646834"/>
            <a:ext cx="184731"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a:defRPr sz="900">
                <a:solidFill>
                  <a:srgbClr val="000000"/>
                </a:solidFill>
                <a:latin typeface="Arial" panose="020B0604020202020204" pitchFamily="34" charset="0"/>
                <a:ea typeface="宋体" panose="02010600030101010101" pitchFamily="2" charset="-122"/>
              </a:defRPr>
            </a:lvl1pPr>
            <a:lvl2pPr marL="742950" indent="-285750">
              <a:defRPr sz="900">
                <a:solidFill>
                  <a:srgbClr val="000000"/>
                </a:solidFill>
                <a:latin typeface="Arial" panose="020B0604020202020204" pitchFamily="34" charset="0"/>
                <a:ea typeface="宋体" panose="02010600030101010101" pitchFamily="2" charset="-122"/>
              </a:defRPr>
            </a:lvl2pPr>
            <a:lvl3pPr marL="1143000" indent="-228600">
              <a:defRPr sz="900">
                <a:solidFill>
                  <a:srgbClr val="000000"/>
                </a:solidFill>
                <a:latin typeface="Arial" panose="020B0604020202020204" pitchFamily="34" charset="0"/>
                <a:ea typeface="宋体" panose="02010600030101010101" pitchFamily="2" charset="-122"/>
              </a:defRPr>
            </a:lvl3pPr>
            <a:lvl4pPr marL="1600200" indent="-228600">
              <a:defRPr sz="900">
                <a:solidFill>
                  <a:srgbClr val="000000"/>
                </a:solidFill>
                <a:latin typeface="Arial" panose="020B0604020202020204" pitchFamily="34" charset="0"/>
                <a:ea typeface="宋体" panose="02010600030101010101" pitchFamily="2" charset="-122"/>
              </a:defRPr>
            </a:lvl4pPr>
            <a:lvl5pPr marL="2057400" indent="-228600">
              <a:defRPr sz="9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2773" name="Rectangle 9"/>
          <p:cNvSpPr>
            <a:spLocks noChangeArrowheads="1"/>
          </p:cNvSpPr>
          <p:nvPr/>
        </p:nvSpPr>
        <p:spPr bwMode="auto">
          <a:xfrm>
            <a:off x="1524001" y="2694459"/>
            <a:ext cx="184731"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a:defRPr sz="900">
                <a:solidFill>
                  <a:srgbClr val="000000"/>
                </a:solidFill>
                <a:latin typeface="Arial" panose="020B0604020202020204" pitchFamily="34" charset="0"/>
                <a:ea typeface="宋体" panose="02010600030101010101" pitchFamily="2" charset="-122"/>
              </a:defRPr>
            </a:lvl1pPr>
            <a:lvl2pPr marL="742950" indent="-285750">
              <a:defRPr sz="900">
                <a:solidFill>
                  <a:srgbClr val="000000"/>
                </a:solidFill>
                <a:latin typeface="Arial" panose="020B0604020202020204" pitchFamily="34" charset="0"/>
                <a:ea typeface="宋体" panose="02010600030101010101" pitchFamily="2" charset="-122"/>
              </a:defRPr>
            </a:lvl2pPr>
            <a:lvl3pPr marL="1143000" indent="-228600">
              <a:defRPr sz="900">
                <a:solidFill>
                  <a:srgbClr val="000000"/>
                </a:solidFill>
                <a:latin typeface="Arial" panose="020B0604020202020204" pitchFamily="34" charset="0"/>
                <a:ea typeface="宋体" panose="02010600030101010101" pitchFamily="2" charset="-122"/>
              </a:defRPr>
            </a:lvl3pPr>
            <a:lvl4pPr marL="1600200" indent="-228600">
              <a:defRPr sz="900">
                <a:solidFill>
                  <a:srgbClr val="000000"/>
                </a:solidFill>
                <a:latin typeface="Arial" panose="020B0604020202020204" pitchFamily="34" charset="0"/>
                <a:ea typeface="宋体" panose="02010600030101010101" pitchFamily="2" charset="-122"/>
              </a:defRPr>
            </a:lvl4pPr>
            <a:lvl5pPr marL="2057400" indent="-228600">
              <a:defRPr sz="9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2774" name="标题 3"/>
          <p:cNvSpPr>
            <a:spLocks noGrp="1"/>
          </p:cNvSpPr>
          <p:nvPr>
            <p:ph type="title"/>
          </p:nvPr>
        </p:nvSpPr>
        <p:spPr>
          <a:xfrm>
            <a:off x="1666876" y="153988"/>
            <a:ext cx="8316913" cy="431800"/>
          </a:xfrm>
        </p:spPr>
        <p:txBody>
          <a:bodyPr/>
          <a:lstStyle/>
          <a:p>
            <a:r>
              <a:rPr lang="zh-CN" altLang="en-US" smtClean="0"/>
              <a:t>分析方法与过程</a:t>
            </a:r>
          </a:p>
        </p:txBody>
      </p:sp>
      <p:sp>
        <p:nvSpPr>
          <p:cNvPr id="32775" name="Text Box 6"/>
          <p:cNvSpPr txBox="1">
            <a:spLocks noChangeArrowheads="1"/>
          </p:cNvSpPr>
          <p:nvPr/>
        </p:nvSpPr>
        <p:spPr bwMode="auto">
          <a:xfrm>
            <a:off x="1604211" y="1465264"/>
            <a:ext cx="9160042" cy="93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lIns="0" tIns="0" rIns="0" bIns="0">
            <a:spAutoFit/>
          </a:bodyPr>
          <a:lstStyle>
            <a:lvl1pPr marL="457200" indent="-457200">
              <a:defRPr sz="900">
                <a:solidFill>
                  <a:srgbClr val="000000"/>
                </a:solidFill>
                <a:latin typeface="Arial" panose="020B0604020202020204" pitchFamily="34" charset="0"/>
                <a:ea typeface="宋体" panose="02010600030101010101" pitchFamily="2" charset="-122"/>
              </a:defRPr>
            </a:lvl1pPr>
            <a:lvl2pPr marL="914400" indent="-457200">
              <a:defRPr sz="900">
                <a:solidFill>
                  <a:srgbClr val="000000"/>
                </a:solidFill>
                <a:latin typeface="Arial" panose="020B0604020202020204" pitchFamily="34" charset="0"/>
                <a:ea typeface="宋体" panose="02010600030101010101" pitchFamily="2" charset="-122"/>
              </a:defRPr>
            </a:lvl2pPr>
            <a:lvl3pPr marL="1143000" indent="-228600">
              <a:defRPr sz="900">
                <a:solidFill>
                  <a:srgbClr val="000000"/>
                </a:solidFill>
                <a:latin typeface="Arial" panose="020B0604020202020204" pitchFamily="34" charset="0"/>
                <a:ea typeface="宋体" panose="02010600030101010101" pitchFamily="2" charset="-122"/>
              </a:defRPr>
            </a:lvl3pPr>
            <a:lvl4pPr marL="1600200" indent="-228600">
              <a:defRPr sz="900">
                <a:solidFill>
                  <a:srgbClr val="000000"/>
                </a:solidFill>
                <a:latin typeface="Arial" panose="020B0604020202020204" pitchFamily="34" charset="0"/>
                <a:ea typeface="宋体" panose="02010600030101010101" pitchFamily="2" charset="-122"/>
              </a:defRPr>
            </a:lvl4pPr>
            <a:lvl5pPr marL="2057400" indent="-228600">
              <a:defRPr sz="9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9pPr>
          </a:lstStyle>
          <a:p>
            <a:pPr>
              <a:lnSpc>
                <a:spcPct val="150000"/>
              </a:lnSpc>
              <a:spcBef>
                <a:spcPct val="20000"/>
              </a:spcBef>
              <a:buClr>
                <a:schemeClr val="hlink"/>
              </a:buClr>
              <a:buFont typeface="Calibri" panose="020F0502020204030204" pitchFamily="34" charset="0"/>
              <a:buAutoNum type="arabicPeriod" startAt="3"/>
            </a:pPr>
            <a:r>
              <a:rPr lang="zh-CN" altLang="en-US" sz="2000" dirty="0">
                <a:solidFill>
                  <a:schemeClr val="tx1"/>
                </a:solidFill>
                <a:latin typeface="微软雅黑" panose="020B0503020204020204" pitchFamily="34" charset="-122"/>
                <a:ea typeface="微软雅黑" panose="020B0503020204020204" pitchFamily="34" charset="-122"/>
              </a:rPr>
              <a:t>数据变换</a:t>
            </a:r>
            <a:endParaRPr lang="en-US" altLang="zh-CN" sz="2000" dirty="0">
              <a:solidFill>
                <a:schemeClr val="tx1"/>
              </a:solidFill>
              <a:latin typeface="微软雅黑" panose="020B0503020204020204" pitchFamily="34" charset="-122"/>
              <a:ea typeface="微软雅黑" panose="020B0503020204020204" pitchFamily="34" charset="-122"/>
            </a:endParaRPr>
          </a:p>
          <a:p>
            <a:pPr lvl="1">
              <a:lnSpc>
                <a:spcPct val="150000"/>
              </a:lnSpc>
              <a:spcBef>
                <a:spcPct val="20000"/>
              </a:spcBef>
              <a:buClr>
                <a:schemeClr val="hlink"/>
              </a:buClr>
              <a:buFont typeface="Calibri" panose="020F0502020204030204" pitchFamily="34" charset="0"/>
              <a:buAutoNum type="alphaLcParenR"/>
            </a:pPr>
            <a:r>
              <a:rPr lang="zh-CN" altLang="en-US" sz="1800" b="1" dirty="0">
                <a:solidFill>
                  <a:srgbClr val="FF0000"/>
                </a:solidFill>
                <a:latin typeface="微软雅黑" panose="020B0503020204020204" pitchFamily="34" charset="-122"/>
                <a:ea typeface="微软雅黑" panose="020B0503020204020204" pitchFamily="34" charset="-122"/>
              </a:rPr>
              <a:t>属性构造：</a:t>
            </a:r>
            <a:r>
              <a:rPr lang="zh-CN" altLang="en-US" sz="1800" dirty="0">
                <a:solidFill>
                  <a:schemeClr val="tx1"/>
                </a:solidFill>
                <a:latin typeface="微软雅黑" panose="020B0503020204020204" pitchFamily="34" charset="-122"/>
                <a:ea typeface="微软雅黑" panose="020B0503020204020204" pitchFamily="34" charset="-122"/>
              </a:rPr>
              <a:t>因原始数据中并没有直接给出</a:t>
            </a:r>
            <a:r>
              <a:rPr lang="en-US" altLang="zh-CN" sz="1800" dirty="0">
                <a:solidFill>
                  <a:schemeClr val="tx1"/>
                </a:solidFill>
                <a:latin typeface="微软雅黑" panose="020B0503020204020204" pitchFamily="34" charset="-122"/>
                <a:ea typeface="微软雅黑" panose="020B0503020204020204" pitchFamily="34" charset="-122"/>
              </a:rPr>
              <a:t>LRFMC</a:t>
            </a:r>
            <a:r>
              <a:rPr lang="zh-CN" altLang="en-US" sz="1800" dirty="0">
                <a:solidFill>
                  <a:schemeClr val="tx1"/>
                </a:solidFill>
                <a:latin typeface="微软雅黑" panose="020B0503020204020204" pitchFamily="34" charset="-122"/>
                <a:ea typeface="微软雅黑" panose="020B0503020204020204" pitchFamily="34" charset="-122"/>
              </a:rPr>
              <a:t>五个指标，需要构造这五个指标。</a:t>
            </a:r>
            <a:endParaRPr lang="en-US" altLang="zh-CN" sz="1800" dirty="0"/>
          </a:p>
        </p:txBody>
      </p:sp>
      <p:sp>
        <p:nvSpPr>
          <p:cNvPr id="32776" name="Text Box 6"/>
          <p:cNvSpPr txBox="1">
            <a:spLocks noChangeArrowheads="1"/>
          </p:cNvSpPr>
          <p:nvPr/>
        </p:nvSpPr>
        <p:spPr bwMode="auto">
          <a:xfrm>
            <a:off x="1809751" y="930275"/>
            <a:ext cx="8429625"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0" tIns="0" rIns="0" bIns="0">
            <a:spAutoFit/>
          </a:bodyPr>
          <a:lstStyle>
            <a:lvl1pPr marL="457200" indent="-457200">
              <a:defRPr sz="900">
                <a:solidFill>
                  <a:srgbClr val="000000"/>
                </a:solidFill>
                <a:latin typeface="Arial" panose="020B0604020202020204" pitchFamily="34" charset="0"/>
                <a:ea typeface="宋体" panose="02010600030101010101" pitchFamily="2" charset="-122"/>
              </a:defRPr>
            </a:lvl1pPr>
            <a:lvl2pPr marL="742950" indent="-285750">
              <a:defRPr sz="900">
                <a:solidFill>
                  <a:srgbClr val="000000"/>
                </a:solidFill>
                <a:latin typeface="Arial" panose="020B0604020202020204" pitchFamily="34" charset="0"/>
                <a:ea typeface="宋体" panose="02010600030101010101" pitchFamily="2" charset="-122"/>
              </a:defRPr>
            </a:lvl2pPr>
            <a:lvl3pPr marL="1143000" indent="-228600">
              <a:defRPr sz="900">
                <a:solidFill>
                  <a:srgbClr val="000000"/>
                </a:solidFill>
                <a:latin typeface="Arial" panose="020B0604020202020204" pitchFamily="34" charset="0"/>
                <a:ea typeface="宋体" panose="02010600030101010101" pitchFamily="2" charset="-122"/>
              </a:defRPr>
            </a:lvl3pPr>
            <a:lvl4pPr marL="1600200" indent="-228600">
              <a:defRPr sz="900">
                <a:solidFill>
                  <a:srgbClr val="000000"/>
                </a:solidFill>
                <a:latin typeface="Arial" panose="020B0604020202020204" pitchFamily="34" charset="0"/>
                <a:ea typeface="宋体" panose="02010600030101010101" pitchFamily="2" charset="-122"/>
              </a:defRPr>
            </a:lvl4pPr>
            <a:lvl5pPr marL="2057400" indent="-228600">
              <a:defRPr sz="9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9pPr>
          </a:lstStyle>
          <a:p>
            <a:pPr>
              <a:lnSpc>
                <a:spcPct val="150000"/>
              </a:lnSpc>
              <a:spcBef>
                <a:spcPct val="20000"/>
              </a:spcBef>
              <a:buClr>
                <a:schemeClr val="hlink"/>
              </a:buClr>
            </a:pPr>
            <a:r>
              <a:rPr lang="zh-CN" altLang="en-US" sz="2200">
                <a:solidFill>
                  <a:schemeClr val="tx1"/>
                </a:solidFill>
                <a:latin typeface="微软雅黑" panose="020B0503020204020204" pitchFamily="34" charset="-122"/>
                <a:ea typeface="微软雅黑" panose="020B0503020204020204" pitchFamily="34" charset="-122"/>
              </a:rPr>
              <a:t>第</a:t>
            </a:r>
            <a:r>
              <a:rPr lang="en-US" altLang="zh-CN" sz="2200">
                <a:solidFill>
                  <a:schemeClr val="tx1"/>
                </a:solidFill>
                <a:latin typeface="微软雅黑" panose="020B0503020204020204" pitchFamily="34" charset="-122"/>
                <a:ea typeface="微软雅黑" panose="020B0503020204020204" pitchFamily="34" charset="-122"/>
              </a:rPr>
              <a:t>3</a:t>
            </a:r>
            <a:r>
              <a:rPr lang="zh-CN" altLang="en-US" sz="2200">
                <a:solidFill>
                  <a:schemeClr val="tx1"/>
                </a:solidFill>
                <a:latin typeface="微软雅黑" panose="020B0503020204020204" pitchFamily="34" charset="-122"/>
                <a:ea typeface="微软雅黑" panose="020B0503020204020204" pitchFamily="34" charset="-122"/>
              </a:rPr>
              <a:t>步：数据预处理</a:t>
            </a:r>
          </a:p>
        </p:txBody>
      </p:sp>
      <p:sp>
        <p:nvSpPr>
          <p:cNvPr id="32777" name="Text Box 6"/>
          <p:cNvSpPr txBox="1">
            <a:spLocks noChangeArrowheads="1"/>
          </p:cNvSpPr>
          <p:nvPr/>
        </p:nvSpPr>
        <p:spPr bwMode="auto">
          <a:xfrm>
            <a:off x="6116639" y="855664"/>
            <a:ext cx="4143375" cy="87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0" tIns="0" rIns="0" bIns="0">
            <a:spAutoFit/>
          </a:bodyPr>
          <a:lstStyle>
            <a:lvl1pPr marL="457200" indent="-457200">
              <a:defRPr sz="900">
                <a:solidFill>
                  <a:srgbClr val="000000"/>
                </a:solidFill>
                <a:latin typeface="Arial" panose="020B0604020202020204" pitchFamily="34" charset="0"/>
                <a:ea typeface="宋体" panose="02010600030101010101" pitchFamily="2" charset="-122"/>
              </a:defRPr>
            </a:lvl1pPr>
            <a:lvl2pPr marL="742950" indent="-285750">
              <a:defRPr sz="900">
                <a:solidFill>
                  <a:srgbClr val="000000"/>
                </a:solidFill>
                <a:latin typeface="Arial" panose="020B0604020202020204" pitchFamily="34" charset="0"/>
                <a:ea typeface="宋体" panose="02010600030101010101" pitchFamily="2" charset="-122"/>
              </a:defRPr>
            </a:lvl2pPr>
            <a:lvl3pPr marL="1143000" indent="-228600">
              <a:defRPr sz="900">
                <a:solidFill>
                  <a:srgbClr val="000000"/>
                </a:solidFill>
                <a:latin typeface="Arial" panose="020B0604020202020204" pitchFamily="34" charset="0"/>
                <a:ea typeface="宋体" panose="02010600030101010101" pitchFamily="2" charset="-122"/>
              </a:defRPr>
            </a:lvl3pPr>
            <a:lvl4pPr marL="1600200" indent="-228600">
              <a:defRPr sz="900">
                <a:solidFill>
                  <a:srgbClr val="000000"/>
                </a:solidFill>
                <a:latin typeface="Arial" panose="020B0604020202020204" pitchFamily="34" charset="0"/>
                <a:ea typeface="宋体" panose="02010600030101010101" pitchFamily="2" charset="-122"/>
              </a:defRPr>
            </a:lvl4pPr>
            <a:lvl5pPr marL="2057400" indent="-228600">
              <a:defRPr sz="9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9pPr>
          </a:lstStyle>
          <a:p>
            <a:pPr>
              <a:lnSpc>
                <a:spcPct val="285000"/>
              </a:lnSpc>
              <a:spcBef>
                <a:spcPct val="20000"/>
              </a:spcBef>
              <a:buClr>
                <a:schemeClr val="hlink"/>
              </a:buClr>
            </a:pPr>
            <a:endParaRPr lang="en-US" altLang="zh-CN" sz="2000">
              <a:solidFill>
                <a:schemeClr val="tx1"/>
              </a:solidFill>
              <a:latin typeface="华文楷体" panose="02010600040101010101" pitchFamily="2" charset="-122"/>
              <a:ea typeface="华文楷体" panose="02010600040101010101" pitchFamily="2" charset="-122"/>
            </a:endParaRPr>
          </a:p>
        </p:txBody>
      </p:sp>
      <p:sp>
        <p:nvSpPr>
          <p:cNvPr id="2" name="矩形 1"/>
          <p:cNvSpPr/>
          <p:nvPr/>
        </p:nvSpPr>
        <p:spPr>
          <a:xfrm>
            <a:off x="1828925" y="2628399"/>
            <a:ext cx="8710613" cy="3478213"/>
          </a:xfrm>
          <a:prstGeom prst="rect">
            <a:avLst/>
          </a:prstGeom>
        </p:spPr>
        <p:txBody>
          <a:bodyPr>
            <a:spAutoFit/>
          </a:bodyPr>
          <a:lstStyle/>
          <a:p>
            <a:pPr indent="269240" algn="just">
              <a:lnSpc>
                <a:spcPct val="125000"/>
              </a:lnSpc>
              <a:defRPr/>
            </a:pPr>
            <a:r>
              <a:rPr lang="en-US" altLang="zh-CN" sz="1600" dirty="0">
                <a:latin typeface="华文楷体" panose="02010600040101010101" pitchFamily="2" charset="-122"/>
                <a:ea typeface="华文楷体" panose="02010600040101010101" pitchFamily="2" charset="-122"/>
              </a:rPr>
              <a:t>L = LOAD_TIME - FFP_DATE</a:t>
            </a:r>
            <a:endParaRPr lang="zh-CN" altLang="zh-CN" sz="1600" dirty="0">
              <a:latin typeface="华文楷体" panose="02010600040101010101" pitchFamily="2" charset="-122"/>
              <a:ea typeface="华文楷体" panose="02010600040101010101" pitchFamily="2" charset="-122"/>
            </a:endParaRPr>
          </a:p>
          <a:p>
            <a:pPr marL="266700" indent="3810">
              <a:lnSpc>
                <a:spcPct val="125000"/>
              </a:lnSpc>
              <a:defRPr/>
            </a:pPr>
            <a:r>
              <a:rPr lang="zh-CN" altLang="zh-CN" sz="1600" dirty="0">
                <a:latin typeface="华文楷体" panose="02010600040101010101" pitchFamily="2" charset="-122"/>
                <a:ea typeface="华文楷体" panose="02010600040101010101" pitchFamily="2" charset="-122"/>
              </a:rPr>
              <a:t>会员入会时间距观测窗口结束的月数</a:t>
            </a:r>
            <a:r>
              <a:rPr lang="en-US" altLang="zh-CN" sz="1600" dirty="0">
                <a:latin typeface="华文楷体" panose="02010600040101010101" pitchFamily="2" charset="-122"/>
                <a:ea typeface="华文楷体" panose="02010600040101010101" pitchFamily="2" charset="-122"/>
              </a:rPr>
              <a:t> = </a:t>
            </a:r>
            <a:r>
              <a:rPr lang="zh-CN" altLang="zh-CN" sz="1600" dirty="0">
                <a:latin typeface="华文楷体" panose="02010600040101010101" pitchFamily="2" charset="-122"/>
                <a:ea typeface="华文楷体" panose="02010600040101010101" pitchFamily="2" charset="-122"/>
              </a:rPr>
              <a:t>观测窗口的结束时间</a:t>
            </a:r>
            <a:r>
              <a:rPr lang="en-US" altLang="zh-CN" sz="1600" dirty="0">
                <a:latin typeface="华文楷体" panose="02010600040101010101" pitchFamily="2" charset="-122"/>
                <a:ea typeface="华文楷体" panose="02010600040101010101" pitchFamily="2" charset="-122"/>
              </a:rPr>
              <a:t> - </a:t>
            </a:r>
            <a:r>
              <a:rPr lang="zh-CN" altLang="zh-CN" sz="1600" dirty="0">
                <a:latin typeface="华文楷体" panose="02010600040101010101" pitchFamily="2" charset="-122"/>
                <a:ea typeface="华文楷体" panose="02010600040101010101" pitchFamily="2" charset="-122"/>
              </a:rPr>
              <a:t>入会时间</a:t>
            </a:r>
            <a:r>
              <a:rPr lang="en-US" altLang="zh-CN" sz="1600" dirty="0">
                <a:latin typeface="华文楷体" panose="02010600040101010101" pitchFamily="2" charset="-122"/>
                <a:ea typeface="华文楷体" panose="02010600040101010101" pitchFamily="2" charset="-122"/>
              </a:rPr>
              <a:t>[</a:t>
            </a:r>
            <a:r>
              <a:rPr lang="zh-CN" altLang="zh-CN" sz="1600" dirty="0">
                <a:latin typeface="华文楷体" panose="02010600040101010101" pitchFamily="2" charset="-122"/>
                <a:ea typeface="华文楷体" panose="02010600040101010101" pitchFamily="2" charset="-122"/>
              </a:rPr>
              <a:t>单位：月</a:t>
            </a:r>
            <a:endParaRPr lang="en-US" altLang="zh-CN" sz="1600" dirty="0">
              <a:latin typeface="华文楷体" panose="02010600040101010101" pitchFamily="2" charset="-122"/>
              <a:ea typeface="华文楷体" panose="02010600040101010101" pitchFamily="2" charset="-122"/>
            </a:endParaRPr>
          </a:p>
          <a:p>
            <a:pPr marL="266700" indent="3810">
              <a:lnSpc>
                <a:spcPct val="125000"/>
              </a:lnSpc>
              <a:defRPr/>
            </a:pPr>
            <a:r>
              <a:rPr lang="en-US" altLang="zh-CN" sz="1600" dirty="0">
                <a:latin typeface="华文楷体" panose="02010600040101010101" pitchFamily="2" charset="-122"/>
                <a:ea typeface="华文楷体" panose="02010600040101010101" pitchFamily="2" charset="-122"/>
              </a:rPr>
              <a:t>R = LAST_TO_END</a:t>
            </a:r>
            <a:endParaRPr lang="zh-CN" altLang="zh-CN" sz="1600" dirty="0">
              <a:latin typeface="华文楷体" panose="02010600040101010101" pitchFamily="2" charset="-122"/>
              <a:ea typeface="华文楷体" panose="02010600040101010101" pitchFamily="2" charset="-122"/>
            </a:endParaRPr>
          </a:p>
          <a:p>
            <a:pPr marL="266700" indent="3810">
              <a:lnSpc>
                <a:spcPct val="125000"/>
              </a:lnSpc>
              <a:defRPr/>
            </a:pPr>
            <a:r>
              <a:rPr lang="zh-CN" altLang="zh-CN" sz="1600" dirty="0">
                <a:latin typeface="华文楷体" panose="02010600040101010101" pitchFamily="2" charset="-122"/>
                <a:ea typeface="华文楷体" panose="02010600040101010101" pitchFamily="2" charset="-122"/>
              </a:rPr>
              <a:t>客户最近一次乘坐公司飞机距观测窗口结束的月数</a:t>
            </a:r>
            <a:r>
              <a:rPr lang="en-US" altLang="zh-CN" sz="1600" dirty="0">
                <a:latin typeface="华文楷体" panose="02010600040101010101" pitchFamily="2" charset="-122"/>
                <a:ea typeface="华文楷体" panose="02010600040101010101" pitchFamily="2" charset="-122"/>
              </a:rPr>
              <a:t> = </a:t>
            </a:r>
            <a:r>
              <a:rPr lang="zh-CN" altLang="zh-CN" sz="1600" dirty="0">
                <a:latin typeface="华文楷体" panose="02010600040101010101" pitchFamily="2" charset="-122"/>
                <a:ea typeface="华文楷体" panose="02010600040101010101" pitchFamily="2" charset="-122"/>
              </a:rPr>
              <a:t>最后一次乘机时间至观察窗口末端时长</a:t>
            </a:r>
            <a:r>
              <a:rPr lang="en-US" altLang="zh-CN" sz="1600" dirty="0">
                <a:latin typeface="华文楷体" panose="02010600040101010101" pitchFamily="2" charset="-122"/>
                <a:ea typeface="华文楷体" panose="02010600040101010101" pitchFamily="2" charset="-122"/>
              </a:rPr>
              <a:t>[</a:t>
            </a:r>
            <a:r>
              <a:rPr lang="zh-CN" altLang="zh-CN" sz="1600" dirty="0">
                <a:latin typeface="华文楷体" panose="02010600040101010101" pitchFamily="2" charset="-122"/>
                <a:ea typeface="华文楷体" panose="02010600040101010101" pitchFamily="2" charset="-122"/>
              </a:rPr>
              <a:t>单位：月</a:t>
            </a:r>
            <a:r>
              <a:rPr lang="en-US" altLang="zh-CN" sz="1600" dirty="0">
                <a:latin typeface="华文楷体" panose="02010600040101010101" pitchFamily="2" charset="-122"/>
                <a:ea typeface="华文楷体" panose="02010600040101010101" pitchFamily="2" charset="-122"/>
              </a:rPr>
              <a:t>]</a:t>
            </a:r>
          </a:p>
          <a:p>
            <a:pPr marL="266700" indent="3810">
              <a:lnSpc>
                <a:spcPct val="125000"/>
              </a:lnSpc>
              <a:defRPr/>
            </a:pPr>
            <a:r>
              <a:rPr lang="en-US" altLang="zh-CN" sz="1600" dirty="0">
                <a:latin typeface="华文楷体" panose="02010600040101010101" pitchFamily="2" charset="-122"/>
                <a:ea typeface="华文楷体" panose="02010600040101010101" pitchFamily="2" charset="-122"/>
              </a:rPr>
              <a:t>F = FLIGHT_COUNT</a:t>
            </a:r>
            <a:endParaRPr lang="zh-CN" altLang="zh-CN" sz="1600" dirty="0">
              <a:latin typeface="华文楷体" panose="02010600040101010101" pitchFamily="2" charset="-122"/>
              <a:ea typeface="华文楷体" panose="02010600040101010101" pitchFamily="2" charset="-122"/>
            </a:endParaRPr>
          </a:p>
          <a:p>
            <a:pPr marL="266700" indent="3810">
              <a:lnSpc>
                <a:spcPct val="125000"/>
              </a:lnSpc>
              <a:defRPr/>
            </a:pPr>
            <a:r>
              <a:rPr lang="zh-CN" altLang="zh-CN" sz="1600" dirty="0">
                <a:latin typeface="华文楷体" panose="02010600040101010101" pitchFamily="2" charset="-122"/>
                <a:ea typeface="华文楷体" panose="02010600040101010101" pitchFamily="2" charset="-122"/>
              </a:rPr>
              <a:t>客户在观测窗口内乘坐公司飞机的次数</a:t>
            </a:r>
            <a:r>
              <a:rPr lang="en-US" altLang="zh-CN" sz="1600" dirty="0">
                <a:latin typeface="华文楷体" panose="02010600040101010101" pitchFamily="2" charset="-122"/>
                <a:ea typeface="华文楷体" panose="02010600040101010101" pitchFamily="2" charset="-122"/>
              </a:rPr>
              <a:t> = </a:t>
            </a:r>
            <a:r>
              <a:rPr lang="zh-CN" altLang="zh-CN" sz="1600" dirty="0">
                <a:latin typeface="华文楷体" panose="02010600040101010101" pitchFamily="2" charset="-122"/>
                <a:ea typeface="华文楷体" panose="02010600040101010101" pitchFamily="2" charset="-122"/>
              </a:rPr>
              <a:t>观测窗口的飞行次数</a:t>
            </a:r>
            <a:r>
              <a:rPr lang="en-US" altLang="zh-CN" sz="1600" dirty="0">
                <a:latin typeface="华文楷体" panose="02010600040101010101" pitchFamily="2" charset="-122"/>
                <a:ea typeface="华文楷体" panose="02010600040101010101" pitchFamily="2" charset="-122"/>
              </a:rPr>
              <a:t>[</a:t>
            </a:r>
            <a:r>
              <a:rPr lang="zh-CN" altLang="zh-CN" sz="1600" dirty="0">
                <a:latin typeface="华文楷体" panose="02010600040101010101" pitchFamily="2" charset="-122"/>
                <a:ea typeface="华文楷体" panose="02010600040101010101" pitchFamily="2" charset="-122"/>
              </a:rPr>
              <a:t>单位：次</a:t>
            </a:r>
            <a:r>
              <a:rPr lang="en-US" altLang="zh-CN" sz="1600" dirty="0">
                <a:latin typeface="华文楷体" panose="02010600040101010101" pitchFamily="2" charset="-122"/>
                <a:ea typeface="华文楷体" panose="02010600040101010101" pitchFamily="2" charset="-122"/>
              </a:rPr>
              <a:t>]</a:t>
            </a:r>
          </a:p>
          <a:p>
            <a:pPr marL="266700" indent="3810">
              <a:lnSpc>
                <a:spcPct val="125000"/>
              </a:lnSpc>
              <a:defRPr/>
            </a:pPr>
            <a:r>
              <a:rPr lang="en-US" altLang="zh-CN" sz="1600" dirty="0">
                <a:latin typeface="华文楷体" panose="02010600040101010101" pitchFamily="2" charset="-122"/>
                <a:ea typeface="华文楷体" panose="02010600040101010101" pitchFamily="2" charset="-122"/>
              </a:rPr>
              <a:t>M = SEG_KM_SUM</a:t>
            </a:r>
            <a:endParaRPr lang="zh-CN" altLang="zh-CN" sz="1600" dirty="0">
              <a:latin typeface="华文楷体" panose="02010600040101010101" pitchFamily="2" charset="-122"/>
              <a:ea typeface="华文楷体" panose="02010600040101010101" pitchFamily="2" charset="-122"/>
            </a:endParaRPr>
          </a:p>
          <a:p>
            <a:pPr marL="266700" indent="3810">
              <a:lnSpc>
                <a:spcPct val="125000"/>
              </a:lnSpc>
              <a:defRPr/>
            </a:pPr>
            <a:r>
              <a:rPr lang="zh-CN" altLang="zh-CN" sz="1600" dirty="0">
                <a:latin typeface="华文楷体" panose="02010600040101010101" pitchFamily="2" charset="-122"/>
                <a:ea typeface="华文楷体" panose="02010600040101010101" pitchFamily="2" charset="-122"/>
              </a:rPr>
              <a:t>客户在观测时间内在公司累计的飞行里程</a:t>
            </a:r>
            <a:r>
              <a:rPr lang="en-US" altLang="zh-CN" sz="1600" dirty="0">
                <a:latin typeface="华文楷体" panose="02010600040101010101" pitchFamily="2" charset="-122"/>
                <a:ea typeface="华文楷体" panose="02010600040101010101" pitchFamily="2" charset="-122"/>
              </a:rPr>
              <a:t> = </a:t>
            </a:r>
            <a:r>
              <a:rPr lang="zh-CN" altLang="zh-CN" sz="1600" dirty="0">
                <a:latin typeface="华文楷体" panose="02010600040101010101" pitchFamily="2" charset="-122"/>
                <a:ea typeface="华文楷体" panose="02010600040101010101" pitchFamily="2" charset="-122"/>
              </a:rPr>
              <a:t>观测窗口总飞行公里数</a:t>
            </a:r>
            <a:r>
              <a:rPr lang="en-US" altLang="zh-CN" sz="1600" dirty="0">
                <a:latin typeface="华文楷体" panose="02010600040101010101" pitchFamily="2" charset="-122"/>
                <a:ea typeface="华文楷体" panose="02010600040101010101" pitchFamily="2" charset="-122"/>
              </a:rPr>
              <a:t>[</a:t>
            </a:r>
            <a:r>
              <a:rPr lang="zh-CN" altLang="zh-CN" sz="1600" dirty="0">
                <a:latin typeface="华文楷体" panose="02010600040101010101" pitchFamily="2" charset="-122"/>
                <a:ea typeface="华文楷体" panose="02010600040101010101" pitchFamily="2" charset="-122"/>
              </a:rPr>
              <a:t>单位：公里</a:t>
            </a:r>
            <a:r>
              <a:rPr lang="en-US" altLang="zh-CN" sz="1600" dirty="0">
                <a:latin typeface="华文楷体" panose="02010600040101010101" pitchFamily="2" charset="-122"/>
                <a:ea typeface="华文楷体" panose="02010600040101010101" pitchFamily="2" charset="-122"/>
              </a:rPr>
              <a:t>]</a:t>
            </a:r>
          </a:p>
          <a:p>
            <a:pPr marL="266700" indent="3810">
              <a:lnSpc>
                <a:spcPct val="125000"/>
              </a:lnSpc>
              <a:defRPr/>
            </a:pPr>
            <a:r>
              <a:rPr lang="en-US" altLang="zh-CN" sz="1600" dirty="0">
                <a:latin typeface="华文楷体" panose="02010600040101010101" pitchFamily="2" charset="-122"/>
                <a:ea typeface="华文楷体" panose="02010600040101010101" pitchFamily="2" charset="-122"/>
              </a:rPr>
              <a:t>C = AVG_DISCOUNT</a:t>
            </a:r>
            <a:endParaRPr lang="zh-CN" altLang="zh-CN" sz="1600" dirty="0">
              <a:latin typeface="华文楷体" panose="02010600040101010101" pitchFamily="2" charset="-122"/>
              <a:ea typeface="华文楷体" panose="02010600040101010101" pitchFamily="2" charset="-122"/>
            </a:endParaRPr>
          </a:p>
          <a:p>
            <a:pPr indent="266700" algn="just">
              <a:lnSpc>
                <a:spcPct val="125000"/>
              </a:lnSpc>
              <a:defRPr/>
            </a:pPr>
            <a:r>
              <a:rPr lang="zh-CN" altLang="zh-CN" sz="1600" dirty="0">
                <a:latin typeface="华文楷体" panose="02010600040101010101" pitchFamily="2" charset="-122"/>
                <a:ea typeface="华文楷体" panose="02010600040101010101" pitchFamily="2" charset="-122"/>
              </a:rPr>
              <a:t>客户在观测时间内乘坐舱位所对应的折扣系数的平均值</a:t>
            </a:r>
            <a:r>
              <a:rPr lang="en-US" altLang="zh-CN" sz="1600" dirty="0">
                <a:latin typeface="华文楷体" panose="02010600040101010101" pitchFamily="2" charset="-122"/>
                <a:ea typeface="华文楷体" panose="02010600040101010101" pitchFamily="2" charset="-122"/>
              </a:rPr>
              <a:t> = </a:t>
            </a:r>
            <a:r>
              <a:rPr lang="zh-CN" altLang="zh-CN" sz="1600" dirty="0">
                <a:latin typeface="华文楷体" panose="02010600040101010101" pitchFamily="2" charset="-122"/>
                <a:ea typeface="华文楷体" panose="02010600040101010101" pitchFamily="2" charset="-122"/>
              </a:rPr>
              <a:t>平均折扣率</a:t>
            </a:r>
            <a:r>
              <a:rPr lang="en-US" altLang="zh-CN" sz="1600" dirty="0">
                <a:latin typeface="华文楷体" panose="02010600040101010101" pitchFamily="2" charset="-122"/>
                <a:ea typeface="华文楷体" panose="02010600040101010101" pitchFamily="2" charset="-122"/>
              </a:rPr>
              <a:t>[</a:t>
            </a:r>
            <a:r>
              <a:rPr lang="zh-CN" altLang="zh-CN" sz="1600" dirty="0">
                <a:latin typeface="华文楷体" panose="02010600040101010101" pitchFamily="2" charset="-122"/>
                <a:ea typeface="华文楷体" panose="02010600040101010101" pitchFamily="2" charset="-122"/>
              </a:rPr>
              <a:t>单位：无</a:t>
            </a:r>
            <a:r>
              <a:rPr lang="en-US" altLang="zh-CN" sz="1600" dirty="0">
                <a:latin typeface="华文楷体" panose="02010600040101010101" pitchFamily="2" charset="-122"/>
                <a:ea typeface="华文楷体" panose="02010600040101010101" pitchFamily="2" charset="-122"/>
              </a:rPr>
              <a:t>]</a:t>
            </a:r>
            <a:endParaRPr lang="zh-CN" altLang="zh-CN" sz="1600" dirty="0">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150833612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par>
                          <p:cTn id="9" fill="hold" nodeType="afterGroup">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 calcmode="lin" valueType="num">
                                      <p:cBhvr additive="base">
                                        <p:cTn id="12"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par>
                          <p:cTn id="14" fill="hold" nodeType="afterGroup">
                            <p:stCondLst>
                              <p:cond delay="1000"/>
                            </p:stCondLst>
                            <p:childTnLst>
                              <p:par>
                                <p:cTn id="15" presetID="2" presetClass="entr" presetSubtype="4" fill="hold" grpId="0" nodeType="after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 calcmode="lin" valueType="num">
                                      <p:cBhvr additive="base">
                                        <p:cTn id="17"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par>
                          <p:cTn id="19" fill="hold" nodeType="afterGroup">
                            <p:stCondLst>
                              <p:cond delay="1500"/>
                            </p:stCondLst>
                            <p:childTnLst>
                              <p:par>
                                <p:cTn id="20" presetID="2" presetClass="entr" presetSubtype="4" fill="hold" grpId="0" nodeType="after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 calcmode="lin" valueType="num">
                                      <p:cBhvr additive="base">
                                        <p:cTn id="22"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2">
                                            <p:txEl>
                                              <p:pRg st="3" end="3"/>
                                            </p:txEl>
                                          </p:spTgt>
                                        </p:tgtEl>
                                        <p:attrNameLst>
                                          <p:attrName>ppt_y</p:attrName>
                                        </p:attrNameLst>
                                      </p:cBhvr>
                                      <p:tavLst>
                                        <p:tav tm="0">
                                          <p:val>
                                            <p:strVal val="1+#ppt_h/2"/>
                                          </p:val>
                                        </p:tav>
                                        <p:tav tm="100000">
                                          <p:val>
                                            <p:strVal val="#ppt_y"/>
                                          </p:val>
                                        </p:tav>
                                      </p:tavLst>
                                    </p:anim>
                                  </p:childTnLst>
                                </p:cTn>
                              </p:par>
                            </p:childTnLst>
                          </p:cTn>
                        </p:par>
                        <p:par>
                          <p:cTn id="24" fill="hold" nodeType="afterGroup">
                            <p:stCondLst>
                              <p:cond delay="2000"/>
                            </p:stCondLst>
                            <p:childTnLst>
                              <p:par>
                                <p:cTn id="25" presetID="2" presetClass="entr" presetSubtype="4" fill="hold" grpId="0" nodeType="after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 calcmode="lin" valueType="num">
                                      <p:cBhvr additive="base">
                                        <p:cTn id="27" dur="500" fill="hold"/>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2">
                                            <p:txEl>
                                              <p:pRg st="4" end="4"/>
                                            </p:txEl>
                                          </p:spTgt>
                                        </p:tgtEl>
                                        <p:attrNameLst>
                                          <p:attrName>ppt_y</p:attrName>
                                        </p:attrNameLst>
                                      </p:cBhvr>
                                      <p:tavLst>
                                        <p:tav tm="0">
                                          <p:val>
                                            <p:strVal val="1+#ppt_h/2"/>
                                          </p:val>
                                        </p:tav>
                                        <p:tav tm="100000">
                                          <p:val>
                                            <p:strVal val="#ppt_y"/>
                                          </p:val>
                                        </p:tav>
                                      </p:tavLst>
                                    </p:anim>
                                  </p:childTnLst>
                                </p:cTn>
                              </p:par>
                            </p:childTnLst>
                          </p:cTn>
                        </p:par>
                        <p:par>
                          <p:cTn id="29" fill="hold" nodeType="afterGroup">
                            <p:stCondLst>
                              <p:cond delay="2500"/>
                            </p:stCondLst>
                            <p:childTnLst>
                              <p:par>
                                <p:cTn id="30" presetID="2" presetClass="entr" presetSubtype="4" fill="hold" grpId="0" nodeType="afterEffect">
                                  <p:stCondLst>
                                    <p:cond delay="0"/>
                                  </p:stCondLst>
                                  <p:childTnLst>
                                    <p:set>
                                      <p:cBhvr>
                                        <p:cTn id="31" dur="1" fill="hold">
                                          <p:stCondLst>
                                            <p:cond delay="0"/>
                                          </p:stCondLst>
                                        </p:cTn>
                                        <p:tgtEl>
                                          <p:spTgt spid="2">
                                            <p:txEl>
                                              <p:pRg st="5" end="5"/>
                                            </p:txEl>
                                          </p:spTgt>
                                        </p:tgtEl>
                                        <p:attrNameLst>
                                          <p:attrName>style.visibility</p:attrName>
                                        </p:attrNameLst>
                                      </p:cBhvr>
                                      <p:to>
                                        <p:strVal val="visible"/>
                                      </p:to>
                                    </p:set>
                                    <p:anim calcmode="lin" valueType="num">
                                      <p:cBhvr additive="base">
                                        <p:cTn id="32" dur="500" fill="hold"/>
                                        <p:tgtEl>
                                          <p:spTgt spid="2">
                                            <p:txEl>
                                              <p:pRg st="5" end="5"/>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2">
                                            <p:txEl>
                                              <p:pRg st="5" end="5"/>
                                            </p:txEl>
                                          </p:spTgt>
                                        </p:tgtEl>
                                        <p:attrNameLst>
                                          <p:attrName>ppt_y</p:attrName>
                                        </p:attrNameLst>
                                      </p:cBhvr>
                                      <p:tavLst>
                                        <p:tav tm="0">
                                          <p:val>
                                            <p:strVal val="1+#ppt_h/2"/>
                                          </p:val>
                                        </p:tav>
                                        <p:tav tm="100000">
                                          <p:val>
                                            <p:strVal val="#ppt_y"/>
                                          </p:val>
                                        </p:tav>
                                      </p:tavLst>
                                    </p:anim>
                                  </p:childTnLst>
                                </p:cTn>
                              </p:par>
                            </p:childTnLst>
                          </p:cTn>
                        </p:par>
                        <p:par>
                          <p:cTn id="34" fill="hold" nodeType="afterGroup">
                            <p:stCondLst>
                              <p:cond delay="3000"/>
                            </p:stCondLst>
                            <p:childTnLst>
                              <p:par>
                                <p:cTn id="35" presetID="2" presetClass="entr" presetSubtype="4" fill="hold" grpId="0" nodeType="afterEffect">
                                  <p:stCondLst>
                                    <p:cond delay="0"/>
                                  </p:stCondLst>
                                  <p:childTnLst>
                                    <p:set>
                                      <p:cBhvr>
                                        <p:cTn id="36" dur="1" fill="hold">
                                          <p:stCondLst>
                                            <p:cond delay="0"/>
                                          </p:stCondLst>
                                        </p:cTn>
                                        <p:tgtEl>
                                          <p:spTgt spid="2">
                                            <p:txEl>
                                              <p:pRg st="6" end="6"/>
                                            </p:txEl>
                                          </p:spTgt>
                                        </p:tgtEl>
                                        <p:attrNameLst>
                                          <p:attrName>style.visibility</p:attrName>
                                        </p:attrNameLst>
                                      </p:cBhvr>
                                      <p:to>
                                        <p:strVal val="visible"/>
                                      </p:to>
                                    </p:set>
                                    <p:anim calcmode="lin" valueType="num">
                                      <p:cBhvr additive="base">
                                        <p:cTn id="37" dur="500" fill="hold"/>
                                        <p:tgtEl>
                                          <p:spTgt spid="2">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2">
                                            <p:txEl>
                                              <p:pRg st="6" end="6"/>
                                            </p:txEl>
                                          </p:spTgt>
                                        </p:tgtEl>
                                        <p:attrNameLst>
                                          <p:attrName>ppt_y</p:attrName>
                                        </p:attrNameLst>
                                      </p:cBhvr>
                                      <p:tavLst>
                                        <p:tav tm="0">
                                          <p:val>
                                            <p:strVal val="1+#ppt_h/2"/>
                                          </p:val>
                                        </p:tav>
                                        <p:tav tm="100000">
                                          <p:val>
                                            <p:strVal val="#ppt_y"/>
                                          </p:val>
                                        </p:tav>
                                      </p:tavLst>
                                    </p:anim>
                                  </p:childTnLst>
                                </p:cTn>
                              </p:par>
                            </p:childTnLst>
                          </p:cTn>
                        </p:par>
                        <p:par>
                          <p:cTn id="39" fill="hold" nodeType="afterGroup">
                            <p:stCondLst>
                              <p:cond delay="3500"/>
                            </p:stCondLst>
                            <p:childTnLst>
                              <p:par>
                                <p:cTn id="40" presetID="2" presetClass="entr" presetSubtype="4" fill="hold" grpId="0" nodeType="afterEffect">
                                  <p:stCondLst>
                                    <p:cond delay="0"/>
                                  </p:stCondLst>
                                  <p:childTnLst>
                                    <p:set>
                                      <p:cBhvr>
                                        <p:cTn id="41" dur="1" fill="hold">
                                          <p:stCondLst>
                                            <p:cond delay="0"/>
                                          </p:stCondLst>
                                        </p:cTn>
                                        <p:tgtEl>
                                          <p:spTgt spid="2">
                                            <p:txEl>
                                              <p:pRg st="7" end="7"/>
                                            </p:txEl>
                                          </p:spTgt>
                                        </p:tgtEl>
                                        <p:attrNameLst>
                                          <p:attrName>style.visibility</p:attrName>
                                        </p:attrNameLst>
                                      </p:cBhvr>
                                      <p:to>
                                        <p:strVal val="visible"/>
                                      </p:to>
                                    </p:set>
                                    <p:anim calcmode="lin" valueType="num">
                                      <p:cBhvr additive="base">
                                        <p:cTn id="42" dur="500" fill="hold"/>
                                        <p:tgtEl>
                                          <p:spTgt spid="2">
                                            <p:txEl>
                                              <p:pRg st="7" end="7"/>
                                            </p:txEl>
                                          </p:spTgt>
                                        </p:tgtEl>
                                        <p:attrNameLst>
                                          <p:attrName>ppt_x</p:attrName>
                                        </p:attrNameLst>
                                      </p:cBhvr>
                                      <p:tavLst>
                                        <p:tav tm="0">
                                          <p:val>
                                            <p:strVal val="#ppt_x"/>
                                          </p:val>
                                        </p:tav>
                                        <p:tav tm="100000">
                                          <p:val>
                                            <p:strVal val="#ppt_x"/>
                                          </p:val>
                                        </p:tav>
                                      </p:tavLst>
                                    </p:anim>
                                    <p:anim calcmode="lin" valueType="num">
                                      <p:cBhvr additive="base">
                                        <p:cTn id="43" dur="500" fill="hold"/>
                                        <p:tgtEl>
                                          <p:spTgt spid="2">
                                            <p:txEl>
                                              <p:pRg st="7" end="7"/>
                                            </p:txEl>
                                          </p:spTgt>
                                        </p:tgtEl>
                                        <p:attrNameLst>
                                          <p:attrName>ppt_y</p:attrName>
                                        </p:attrNameLst>
                                      </p:cBhvr>
                                      <p:tavLst>
                                        <p:tav tm="0">
                                          <p:val>
                                            <p:strVal val="1+#ppt_h/2"/>
                                          </p:val>
                                        </p:tav>
                                        <p:tav tm="100000">
                                          <p:val>
                                            <p:strVal val="#ppt_y"/>
                                          </p:val>
                                        </p:tav>
                                      </p:tavLst>
                                    </p:anim>
                                  </p:childTnLst>
                                </p:cTn>
                              </p:par>
                            </p:childTnLst>
                          </p:cTn>
                        </p:par>
                        <p:par>
                          <p:cTn id="44" fill="hold" nodeType="afterGroup">
                            <p:stCondLst>
                              <p:cond delay="4000"/>
                            </p:stCondLst>
                            <p:childTnLst>
                              <p:par>
                                <p:cTn id="45" presetID="2" presetClass="entr" presetSubtype="4" fill="hold" grpId="0" nodeType="afterEffect">
                                  <p:stCondLst>
                                    <p:cond delay="0"/>
                                  </p:stCondLst>
                                  <p:childTnLst>
                                    <p:set>
                                      <p:cBhvr>
                                        <p:cTn id="46" dur="1" fill="hold">
                                          <p:stCondLst>
                                            <p:cond delay="0"/>
                                          </p:stCondLst>
                                        </p:cTn>
                                        <p:tgtEl>
                                          <p:spTgt spid="2">
                                            <p:txEl>
                                              <p:pRg st="8" end="8"/>
                                            </p:txEl>
                                          </p:spTgt>
                                        </p:tgtEl>
                                        <p:attrNameLst>
                                          <p:attrName>style.visibility</p:attrName>
                                        </p:attrNameLst>
                                      </p:cBhvr>
                                      <p:to>
                                        <p:strVal val="visible"/>
                                      </p:to>
                                    </p:set>
                                    <p:anim calcmode="lin" valueType="num">
                                      <p:cBhvr additive="base">
                                        <p:cTn id="47" dur="500" fill="hold"/>
                                        <p:tgtEl>
                                          <p:spTgt spid="2">
                                            <p:txEl>
                                              <p:pRg st="8" end="8"/>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2">
                                            <p:txEl>
                                              <p:pRg st="8" end="8"/>
                                            </p:txEl>
                                          </p:spTgt>
                                        </p:tgtEl>
                                        <p:attrNameLst>
                                          <p:attrName>ppt_y</p:attrName>
                                        </p:attrNameLst>
                                      </p:cBhvr>
                                      <p:tavLst>
                                        <p:tav tm="0">
                                          <p:val>
                                            <p:strVal val="1+#ppt_h/2"/>
                                          </p:val>
                                        </p:tav>
                                        <p:tav tm="100000">
                                          <p:val>
                                            <p:strVal val="#ppt_y"/>
                                          </p:val>
                                        </p:tav>
                                      </p:tavLst>
                                    </p:anim>
                                  </p:childTnLst>
                                </p:cTn>
                              </p:par>
                            </p:childTnLst>
                          </p:cTn>
                        </p:par>
                        <p:par>
                          <p:cTn id="49" fill="hold" nodeType="afterGroup">
                            <p:stCondLst>
                              <p:cond delay="4500"/>
                            </p:stCondLst>
                            <p:childTnLst>
                              <p:par>
                                <p:cTn id="50" presetID="2" presetClass="entr" presetSubtype="4" fill="hold" grpId="0" nodeType="afterEffect">
                                  <p:stCondLst>
                                    <p:cond delay="0"/>
                                  </p:stCondLst>
                                  <p:childTnLst>
                                    <p:set>
                                      <p:cBhvr>
                                        <p:cTn id="51" dur="1" fill="hold">
                                          <p:stCondLst>
                                            <p:cond delay="0"/>
                                          </p:stCondLst>
                                        </p:cTn>
                                        <p:tgtEl>
                                          <p:spTgt spid="2">
                                            <p:txEl>
                                              <p:pRg st="9" end="9"/>
                                            </p:txEl>
                                          </p:spTgt>
                                        </p:tgtEl>
                                        <p:attrNameLst>
                                          <p:attrName>style.visibility</p:attrName>
                                        </p:attrNameLst>
                                      </p:cBhvr>
                                      <p:to>
                                        <p:strVal val="visible"/>
                                      </p:to>
                                    </p:set>
                                    <p:anim calcmode="lin" valueType="num">
                                      <p:cBhvr additive="base">
                                        <p:cTn id="52" dur="500" fill="hold"/>
                                        <p:tgtEl>
                                          <p:spTgt spid="2">
                                            <p:txEl>
                                              <p:pRg st="9" end="9"/>
                                            </p:txEl>
                                          </p:spTgt>
                                        </p:tgtEl>
                                        <p:attrNameLst>
                                          <p:attrName>ppt_x</p:attrName>
                                        </p:attrNameLst>
                                      </p:cBhvr>
                                      <p:tavLst>
                                        <p:tav tm="0">
                                          <p:val>
                                            <p:strVal val="#ppt_x"/>
                                          </p:val>
                                        </p:tav>
                                        <p:tav tm="100000">
                                          <p:val>
                                            <p:strVal val="#ppt_x"/>
                                          </p:val>
                                        </p:tav>
                                      </p:tavLst>
                                    </p:anim>
                                    <p:anim calcmode="lin" valueType="num">
                                      <p:cBhvr additive="base">
                                        <p:cTn id="53" dur="500" fill="hold"/>
                                        <p:tgtEl>
                                          <p:spTgt spid="2">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4"/>
          <p:cNvSpPr>
            <a:spLocks noChangeArrowheads="1"/>
          </p:cNvSpPr>
          <p:nvPr/>
        </p:nvSpPr>
        <p:spPr bwMode="auto">
          <a:xfrm>
            <a:off x="1524001" y="189384"/>
            <a:ext cx="184731"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a:defRPr sz="900">
                <a:solidFill>
                  <a:srgbClr val="000000"/>
                </a:solidFill>
                <a:latin typeface="Arial" panose="020B0604020202020204" pitchFamily="34" charset="0"/>
                <a:ea typeface="宋体" panose="02010600030101010101" pitchFamily="2" charset="-122"/>
              </a:defRPr>
            </a:lvl1pPr>
            <a:lvl2pPr marL="742950" indent="-285750">
              <a:defRPr sz="900">
                <a:solidFill>
                  <a:srgbClr val="000000"/>
                </a:solidFill>
                <a:latin typeface="Arial" panose="020B0604020202020204" pitchFamily="34" charset="0"/>
                <a:ea typeface="宋体" panose="02010600030101010101" pitchFamily="2" charset="-122"/>
              </a:defRPr>
            </a:lvl2pPr>
            <a:lvl3pPr marL="1143000" indent="-228600">
              <a:defRPr sz="900">
                <a:solidFill>
                  <a:srgbClr val="000000"/>
                </a:solidFill>
                <a:latin typeface="Arial" panose="020B0604020202020204" pitchFamily="34" charset="0"/>
                <a:ea typeface="宋体" panose="02010600030101010101" pitchFamily="2" charset="-122"/>
              </a:defRPr>
            </a:lvl3pPr>
            <a:lvl4pPr marL="1600200" indent="-228600">
              <a:defRPr sz="900">
                <a:solidFill>
                  <a:srgbClr val="000000"/>
                </a:solidFill>
                <a:latin typeface="Arial" panose="020B0604020202020204" pitchFamily="34" charset="0"/>
                <a:ea typeface="宋体" panose="02010600030101010101" pitchFamily="2" charset="-122"/>
              </a:defRPr>
            </a:lvl4pPr>
            <a:lvl5pPr marL="2057400" indent="-228600">
              <a:defRPr sz="9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3795" name="Rectangle 5"/>
          <p:cNvSpPr>
            <a:spLocks noChangeArrowheads="1"/>
          </p:cNvSpPr>
          <p:nvPr/>
        </p:nvSpPr>
        <p:spPr bwMode="auto">
          <a:xfrm>
            <a:off x="1524001" y="1684809"/>
            <a:ext cx="184731"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a:defRPr sz="900">
                <a:solidFill>
                  <a:srgbClr val="000000"/>
                </a:solidFill>
                <a:latin typeface="Arial" panose="020B0604020202020204" pitchFamily="34" charset="0"/>
                <a:ea typeface="宋体" panose="02010600030101010101" pitchFamily="2" charset="-122"/>
              </a:defRPr>
            </a:lvl1pPr>
            <a:lvl2pPr marL="742950" indent="-285750">
              <a:defRPr sz="900">
                <a:solidFill>
                  <a:srgbClr val="000000"/>
                </a:solidFill>
                <a:latin typeface="Arial" panose="020B0604020202020204" pitchFamily="34" charset="0"/>
                <a:ea typeface="宋体" panose="02010600030101010101" pitchFamily="2" charset="-122"/>
              </a:defRPr>
            </a:lvl2pPr>
            <a:lvl3pPr marL="1143000" indent="-228600">
              <a:defRPr sz="900">
                <a:solidFill>
                  <a:srgbClr val="000000"/>
                </a:solidFill>
                <a:latin typeface="Arial" panose="020B0604020202020204" pitchFamily="34" charset="0"/>
                <a:ea typeface="宋体" panose="02010600030101010101" pitchFamily="2" charset="-122"/>
              </a:defRPr>
            </a:lvl3pPr>
            <a:lvl4pPr marL="1600200" indent="-228600">
              <a:defRPr sz="900">
                <a:solidFill>
                  <a:srgbClr val="000000"/>
                </a:solidFill>
                <a:latin typeface="Arial" panose="020B0604020202020204" pitchFamily="34" charset="0"/>
                <a:ea typeface="宋体" panose="02010600030101010101" pitchFamily="2" charset="-122"/>
              </a:defRPr>
            </a:lvl4pPr>
            <a:lvl5pPr marL="2057400" indent="-228600">
              <a:defRPr sz="9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3796" name="Rectangle 6"/>
          <p:cNvSpPr>
            <a:spLocks noChangeArrowheads="1"/>
          </p:cNvSpPr>
          <p:nvPr/>
        </p:nvSpPr>
        <p:spPr bwMode="auto">
          <a:xfrm>
            <a:off x="1524001" y="2646834"/>
            <a:ext cx="184731"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a:defRPr sz="900">
                <a:solidFill>
                  <a:srgbClr val="000000"/>
                </a:solidFill>
                <a:latin typeface="Arial" panose="020B0604020202020204" pitchFamily="34" charset="0"/>
                <a:ea typeface="宋体" panose="02010600030101010101" pitchFamily="2" charset="-122"/>
              </a:defRPr>
            </a:lvl1pPr>
            <a:lvl2pPr marL="742950" indent="-285750">
              <a:defRPr sz="900">
                <a:solidFill>
                  <a:srgbClr val="000000"/>
                </a:solidFill>
                <a:latin typeface="Arial" panose="020B0604020202020204" pitchFamily="34" charset="0"/>
                <a:ea typeface="宋体" panose="02010600030101010101" pitchFamily="2" charset="-122"/>
              </a:defRPr>
            </a:lvl2pPr>
            <a:lvl3pPr marL="1143000" indent="-228600">
              <a:defRPr sz="900">
                <a:solidFill>
                  <a:srgbClr val="000000"/>
                </a:solidFill>
                <a:latin typeface="Arial" panose="020B0604020202020204" pitchFamily="34" charset="0"/>
                <a:ea typeface="宋体" panose="02010600030101010101" pitchFamily="2" charset="-122"/>
              </a:defRPr>
            </a:lvl3pPr>
            <a:lvl4pPr marL="1600200" indent="-228600">
              <a:defRPr sz="900">
                <a:solidFill>
                  <a:srgbClr val="000000"/>
                </a:solidFill>
                <a:latin typeface="Arial" panose="020B0604020202020204" pitchFamily="34" charset="0"/>
                <a:ea typeface="宋体" panose="02010600030101010101" pitchFamily="2" charset="-122"/>
              </a:defRPr>
            </a:lvl4pPr>
            <a:lvl5pPr marL="2057400" indent="-228600">
              <a:defRPr sz="9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3797" name="Rectangle 9"/>
          <p:cNvSpPr>
            <a:spLocks noChangeArrowheads="1"/>
          </p:cNvSpPr>
          <p:nvPr/>
        </p:nvSpPr>
        <p:spPr bwMode="auto">
          <a:xfrm>
            <a:off x="1524001" y="2694459"/>
            <a:ext cx="184731"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a:defRPr sz="900">
                <a:solidFill>
                  <a:srgbClr val="000000"/>
                </a:solidFill>
                <a:latin typeface="Arial" panose="020B0604020202020204" pitchFamily="34" charset="0"/>
                <a:ea typeface="宋体" panose="02010600030101010101" pitchFamily="2" charset="-122"/>
              </a:defRPr>
            </a:lvl1pPr>
            <a:lvl2pPr marL="742950" indent="-285750">
              <a:defRPr sz="900">
                <a:solidFill>
                  <a:srgbClr val="000000"/>
                </a:solidFill>
                <a:latin typeface="Arial" panose="020B0604020202020204" pitchFamily="34" charset="0"/>
                <a:ea typeface="宋体" panose="02010600030101010101" pitchFamily="2" charset="-122"/>
              </a:defRPr>
            </a:lvl2pPr>
            <a:lvl3pPr marL="1143000" indent="-228600">
              <a:defRPr sz="900">
                <a:solidFill>
                  <a:srgbClr val="000000"/>
                </a:solidFill>
                <a:latin typeface="Arial" panose="020B0604020202020204" pitchFamily="34" charset="0"/>
                <a:ea typeface="宋体" panose="02010600030101010101" pitchFamily="2" charset="-122"/>
              </a:defRPr>
            </a:lvl3pPr>
            <a:lvl4pPr marL="1600200" indent="-228600">
              <a:defRPr sz="900">
                <a:solidFill>
                  <a:srgbClr val="000000"/>
                </a:solidFill>
                <a:latin typeface="Arial" panose="020B0604020202020204" pitchFamily="34" charset="0"/>
                <a:ea typeface="宋体" panose="02010600030101010101" pitchFamily="2" charset="-122"/>
              </a:defRPr>
            </a:lvl4pPr>
            <a:lvl5pPr marL="2057400" indent="-228600">
              <a:defRPr sz="9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3798" name="标题 3"/>
          <p:cNvSpPr>
            <a:spLocks noGrp="1"/>
          </p:cNvSpPr>
          <p:nvPr>
            <p:ph type="title"/>
          </p:nvPr>
        </p:nvSpPr>
        <p:spPr>
          <a:xfrm>
            <a:off x="1666876" y="153988"/>
            <a:ext cx="8316913" cy="431800"/>
          </a:xfrm>
        </p:spPr>
        <p:txBody>
          <a:bodyPr/>
          <a:lstStyle/>
          <a:p>
            <a:r>
              <a:rPr lang="zh-CN" altLang="en-US" smtClean="0"/>
              <a:t>分析方法与过程</a:t>
            </a:r>
          </a:p>
        </p:txBody>
      </p:sp>
      <p:sp>
        <p:nvSpPr>
          <p:cNvPr id="33799" name="Text Box 6"/>
          <p:cNvSpPr txBox="1">
            <a:spLocks noChangeArrowheads="1"/>
          </p:cNvSpPr>
          <p:nvPr/>
        </p:nvSpPr>
        <p:spPr bwMode="auto">
          <a:xfrm>
            <a:off x="2095501" y="1465264"/>
            <a:ext cx="8429625" cy="1347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0" tIns="0" rIns="0" bIns="0">
            <a:spAutoFit/>
          </a:bodyPr>
          <a:lstStyle>
            <a:lvl1pPr marL="457200" indent="-457200">
              <a:defRPr sz="900">
                <a:solidFill>
                  <a:srgbClr val="000000"/>
                </a:solidFill>
                <a:latin typeface="Arial" panose="020B0604020202020204" pitchFamily="34" charset="0"/>
                <a:ea typeface="宋体" panose="02010600030101010101" pitchFamily="2" charset="-122"/>
              </a:defRPr>
            </a:lvl1pPr>
            <a:lvl2pPr marL="914400" indent="-457200">
              <a:defRPr sz="900">
                <a:solidFill>
                  <a:srgbClr val="000000"/>
                </a:solidFill>
                <a:latin typeface="Arial" panose="020B0604020202020204" pitchFamily="34" charset="0"/>
                <a:ea typeface="宋体" panose="02010600030101010101" pitchFamily="2" charset="-122"/>
              </a:defRPr>
            </a:lvl2pPr>
            <a:lvl3pPr marL="1143000" indent="-228600">
              <a:defRPr sz="900">
                <a:solidFill>
                  <a:srgbClr val="000000"/>
                </a:solidFill>
                <a:latin typeface="Arial" panose="020B0604020202020204" pitchFamily="34" charset="0"/>
                <a:ea typeface="宋体" panose="02010600030101010101" pitchFamily="2" charset="-122"/>
              </a:defRPr>
            </a:lvl3pPr>
            <a:lvl4pPr marL="1600200" indent="-228600">
              <a:defRPr sz="900">
                <a:solidFill>
                  <a:srgbClr val="000000"/>
                </a:solidFill>
                <a:latin typeface="Arial" panose="020B0604020202020204" pitchFamily="34" charset="0"/>
                <a:ea typeface="宋体" panose="02010600030101010101" pitchFamily="2" charset="-122"/>
              </a:defRPr>
            </a:lvl4pPr>
            <a:lvl5pPr marL="2057400" indent="-228600">
              <a:defRPr sz="9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9pPr>
          </a:lstStyle>
          <a:p>
            <a:pPr>
              <a:lnSpc>
                <a:spcPct val="150000"/>
              </a:lnSpc>
              <a:spcBef>
                <a:spcPct val="20000"/>
              </a:spcBef>
              <a:buClr>
                <a:schemeClr val="hlink"/>
              </a:buClr>
              <a:buFont typeface="Calibri" panose="020F0502020204030204" pitchFamily="34" charset="0"/>
              <a:buAutoNum type="arabicPeriod" startAt="3"/>
            </a:pPr>
            <a:r>
              <a:rPr lang="zh-CN" altLang="en-US" sz="2000">
                <a:solidFill>
                  <a:schemeClr val="tx1"/>
                </a:solidFill>
                <a:latin typeface="微软雅黑" panose="020B0503020204020204" pitchFamily="34" charset="-122"/>
                <a:ea typeface="微软雅黑" panose="020B0503020204020204" pitchFamily="34" charset="-122"/>
              </a:rPr>
              <a:t>数据变换</a:t>
            </a:r>
            <a:endParaRPr lang="en-US" altLang="zh-CN" sz="2000">
              <a:solidFill>
                <a:schemeClr val="tx1"/>
              </a:solidFill>
              <a:latin typeface="微软雅黑" panose="020B0503020204020204" pitchFamily="34" charset="-122"/>
              <a:ea typeface="微软雅黑" panose="020B0503020204020204" pitchFamily="34" charset="-122"/>
            </a:endParaRPr>
          </a:p>
          <a:p>
            <a:pPr lvl="1">
              <a:lnSpc>
                <a:spcPct val="150000"/>
              </a:lnSpc>
              <a:spcBef>
                <a:spcPct val="20000"/>
              </a:spcBef>
              <a:buClr>
                <a:schemeClr val="hlink"/>
              </a:buClr>
              <a:buFont typeface="Calibri" panose="020F0502020204030204" pitchFamily="34" charset="0"/>
              <a:buAutoNum type="alphaLcParenR"/>
            </a:pPr>
            <a:r>
              <a:rPr lang="zh-CN" altLang="en-US" sz="1800" b="1">
                <a:solidFill>
                  <a:srgbClr val="FF0000"/>
                </a:solidFill>
                <a:latin typeface="微软雅黑" panose="020B0503020204020204" pitchFamily="34" charset="-122"/>
                <a:ea typeface="微软雅黑" panose="020B0503020204020204" pitchFamily="34" charset="-122"/>
              </a:rPr>
              <a:t>数据标准化：</a:t>
            </a:r>
            <a:r>
              <a:rPr lang="zh-CN" altLang="en-US" sz="1800"/>
              <a:t>因五个指标的取值范围数据差异较大，为了消除数量级数据带来的影响，需要对数据进行标准化处理。</a:t>
            </a:r>
          </a:p>
        </p:txBody>
      </p:sp>
      <p:sp>
        <p:nvSpPr>
          <p:cNvPr id="33800" name="Text Box 6"/>
          <p:cNvSpPr txBox="1">
            <a:spLocks noChangeArrowheads="1"/>
          </p:cNvSpPr>
          <p:nvPr/>
        </p:nvSpPr>
        <p:spPr bwMode="auto">
          <a:xfrm>
            <a:off x="1809751" y="857250"/>
            <a:ext cx="8429625"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0" tIns="0" rIns="0" bIns="0">
            <a:spAutoFit/>
          </a:bodyPr>
          <a:lstStyle>
            <a:lvl1pPr marL="457200" indent="-457200">
              <a:defRPr sz="900">
                <a:solidFill>
                  <a:srgbClr val="000000"/>
                </a:solidFill>
                <a:latin typeface="Arial" panose="020B0604020202020204" pitchFamily="34" charset="0"/>
                <a:ea typeface="宋体" panose="02010600030101010101" pitchFamily="2" charset="-122"/>
              </a:defRPr>
            </a:lvl1pPr>
            <a:lvl2pPr marL="742950" indent="-285750">
              <a:defRPr sz="900">
                <a:solidFill>
                  <a:srgbClr val="000000"/>
                </a:solidFill>
                <a:latin typeface="Arial" panose="020B0604020202020204" pitchFamily="34" charset="0"/>
                <a:ea typeface="宋体" panose="02010600030101010101" pitchFamily="2" charset="-122"/>
              </a:defRPr>
            </a:lvl2pPr>
            <a:lvl3pPr marL="1143000" indent="-228600">
              <a:defRPr sz="900">
                <a:solidFill>
                  <a:srgbClr val="000000"/>
                </a:solidFill>
                <a:latin typeface="Arial" panose="020B0604020202020204" pitchFamily="34" charset="0"/>
                <a:ea typeface="宋体" panose="02010600030101010101" pitchFamily="2" charset="-122"/>
              </a:defRPr>
            </a:lvl3pPr>
            <a:lvl4pPr marL="1600200" indent="-228600">
              <a:defRPr sz="900">
                <a:solidFill>
                  <a:srgbClr val="000000"/>
                </a:solidFill>
                <a:latin typeface="Arial" panose="020B0604020202020204" pitchFamily="34" charset="0"/>
                <a:ea typeface="宋体" panose="02010600030101010101" pitchFamily="2" charset="-122"/>
              </a:defRPr>
            </a:lvl4pPr>
            <a:lvl5pPr marL="2057400" indent="-228600">
              <a:defRPr sz="9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9pPr>
          </a:lstStyle>
          <a:p>
            <a:pPr>
              <a:lnSpc>
                <a:spcPct val="150000"/>
              </a:lnSpc>
              <a:spcBef>
                <a:spcPct val="20000"/>
              </a:spcBef>
              <a:buClr>
                <a:schemeClr val="hlink"/>
              </a:buClr>
            </a:pPr>
            <a:r>
              <a:rPr lang="zh-CN" altLang="en-US" sz="2200">
                <a:solidFill>
                  <a:schemeClr val="tx1"/>
                </a:solidFill>
                <a:latin typeface="微软雅黑" panose="020B0503020204020204" pitchFamily="34" charset="-122"/>
                <a:ea typeface="微软雅黑" panose="020B0503020204020204" pitchFamily="34" charset="-122"/>
              </a:rPr>
              <a:t>第</a:t>
            </a:r>
            <a:r>
              <a:rPr lang="en-US" altLang="zh-CN" sz="2200">
                <a:solidFill>
                  <a:schemeClr val="tx1"/>
                </a:solidFill>
                <a:latin typeface="微软雅黑" panose="020B0503020204020204" pitchFamily="34" charset="-122"/>
                <a:ea typeface="微软雅黑" panose="020B0503020204020204" pitchFamily="34" charset="-122"/>
              </a:rPr>
              <a:t>3</a:t>
            </a:r>
            <a:r>
              <a:rPr lang="zh-CN" altLang="en-US" sz="2200">
                <a:solidFill>
                  <a:schemeClr val="tx1"/>
                </a:solidFill>
                <a:latin typeface="微软雅黑" panose="020B0503020204020204" pitchFamily="34" charset="-122"/>
                <a:ea typeface="微软雅黑" panose="020B0503020204020204" pitchFamily="34" charset="-122"/>
              </a:rPr>
              <a:t>步：数据预处理</a:t>
            </a:r>
          </a:p>
        </p:txBody>
      </p:sp>
      <p:sp>
        <p:nvSpPr>
          <p:cNvPr id="159746" name="Rectangle 2"/>
          <p:cNvSpPr>
            <a:spLocks noChangeArrowheads="1"/>
          </p:cNvSpPr>
          <p:nvPr/>
        </p:nvSpPr>
        <p:spPr bwMode="auto">
          <a:xfrm>
            <a:off x="1524001" y="-184666"/>
            <a:ext cx="184731" cy="369332"/>
          </a:xfrm>
          <a:prstGeom prst="rect">
            <a:avLst/>
          </a:prstGeom>
          <a:noFill/>
          <a:ln w="9525">
            <a:noFill/>
            <a:miter lim="800000"/>
            <a:headEnd/>
            <a:tailEnd/>
          </a:ln>
          <a:effectLst>
            <a:prstShdw prst="shdw17" dist="17961" dir="2700000">
              <a:schemeClr val="accent1">
                <a:gamma/>
                <a:shade val="60000"/>
                <a:invGamma/>
              </a:schemeClr>
            </a:prstShdw>
          </a:effectLst>
        </p:spPr>
        <p:txBody>
          <a:bodyPr wrap="none" anchor="ctr">
            <a:spAutoFit/>
          </a:bodyPr>
          <a:lstStyle/>
          <a:p>
            <a:pPr eaLnBrk="1" hangingPunct="1">
              <a:defRPr/>
            </a:pPr>
            <a:endParaRPr lang="zh-CN" altLang="en-US">
              <a:latin typeface="Arial" charset="0"/>
            </a:endParaRPr>
          </a:p>
        </p:txBody>
      </p:sp>
      <p:graphicFrame>
        <p:nvGraphicFramePr>
          <p:cNvPr id="3" name="表格 2"/>
          <p:cNvGraphicFramePr>
            <a:graphicFrameLocks noGrp="1"/>
          </p:cNvGraphicFramePr>
          <p:nvPr>
            <p:extLst/>
          </p:nvPr>
        </p:nvGraphicFramePr>
        <p:xfrm>
          <a:off x="2519363" y="2913065"/>
          <a:ext cx="7581900" cy="1250949"/>
        </p:xfrm>
        <a:graphic>
          <a:graphicData uri="http://schemas.openxmlformats.org/drawingml/2006/table">
            <a:tbl>
              <a:tblPr>
                <a:tableStyleId>{8EC20E35-A176-4012-BC5E-935CFFF8708E}</a:tableStyleId>
              </a:tblPr>
              <a:tblGrid>
                <a:gridCol w="1371790">
                  <a:extLst>
                    <a:ext uri="{9D8B030D-6E8A-4147-A177-3AD203B41FA5}">
                      <a16:colId xmlns:a16="http://schemas.microsoft.com/office/drawing/2014/main" val="20000"/>
                    </a:ext>
                  </a:extLst>
                </a:gridCol>
                <a:gridCol w="1154918">
                  <a:extLst>
                    <a:ext uri="{9D8B030D-6E8A-4147-A177-3AD203B41FA5}">
                      <a16:colId xmlns:a16="http://schemas.microsoft.com/office/drawing/2014/main" val="20001"/>
                    </a:ext>
                  </a:extLst>
                </a:gridCol>
                <a:gridCol w="1263352">
                  <a:extLst>
                    <a:ext uri="{9D8B030D-6E8A-4147-A177-3AD203B41FA5}">
                      <a16:colId xmlns:a16="http://schemas.microsoft.com/office/drawing/2014/main" val="20002"/>
                    </a:ext>
                  </a:extLst>
                </a:gridCol>
                <a:gridCol w="1263352">
                  <a:extLst>
                    <a:ext uri="{9D8B030D-6E8A-4147-A177-3AD203B41FA5}">
                      <a16:colId xmlns:a16="http://schemas.microsoft.com/office/drawing/2014/main" val="20003"/>
                    </a:ext>
                  </a:extLst>
                </a:gridCol>
                <a:gridCol w="1264244">
                  <a:extLst>
                    <a:ext uri="{9D8B030D-6E8A-4147-A177-3AD203B41FA5}">
                      <a16:colId xmlns:a16="http://schemas.microsoft.com/office/drawing/2014/main" val="20004"/>
                    </a:ext>
                  </a:extLst>
                </a:gridCol>
                <a:gridCol w="1264244">
                  <a:extLst>
                    <a:ext uri="{9D8B030D-6E8A-4147-A177-3AD203B41FA5}">
                      <a16:colId xmlns:a16="http://schemas.microsoft.com/office/drawing/2014/main" val="20005"/>
                    </a:ext>
                  </a:extLst>
                </a:gridCol>
              </a:tblGrid>
              <a:tr h="416983">
                <a:tc>
                  <a:txBody>
                    <a:bodyPr/>
                    <a:lstStyle/>
                    <a:p>
                      <a:pPr indent="304800" algn="ctr">
                        <a:lnSpc>
                          <a:spcPct val="150000"/>
                        </a:lnSpc>
                        <a:spcAft>
                          <a:spcPts val="0"/>
                        </a:spcAft>
                      </a:pPr>
                      <a:r>
                        <a:rPr lang="zh-CN" sz="1800" kern="100" dirty="0">
                          <a:effectLst/>
                        </a:rPr>
                        <a:t>属性名称</a:t>
                      </a:r>
                      <a:endParaRPr lang="zh-CN" sz="1800" kern="100" dirty="0">
                        <a:effectLst/>
                        <a:latin typeface="Times New Roman" panose="02020603050405020304" pitchFamily="18" charset="0"/>
                        <a:ea typeface="宋体" panose="02010600030101010101" pitchFamily="2" charset="-122"/>
                      </a:endParaRPr>
                    </a:p>
                  </a:txBody>
                  <a:tcPr marL="68584" marR="68584" marT="0" marB="0"/>
                </a:tc>
                <a:tc>
                  <a:txBody>
                    <a:bodyPr/>
                    <a:lstStyle/>
                    <a:p>
                      <a:pPr algn="ctr">
                        <a:lnSpc>
                          <a:spcPct val="150000"/>
                        </a:lnSpc>
                        <a:spcAft>
                          <a:spcPts val="0"/>
                        </a:spcAft>
                      </a:pPr>
                      <a:r>
                        <a:rPr lang="en-US" sz="1800" kern="100" dirty="0">
                          <a:effectLst/>
                        </a:rPr>
                        <a:t>L</a:t>
                      </a:r>
                      <a:endParaRPr lang="zh-CN" sz="1800" kern="100" dirty="0">
                        <a:effectLst/>
                        <a:latin typeface="Times New Roman" panose="02020603050405020304" pitchFamily="18" charset="0"/>
                        <a:ea typeface="宋体" panose="02010600030101010101" pitchFamily="2" charset="-122"/>
                      </a:endParaRPr>
                    </a:p>
                  </a:txBody>
                  <a:tcPr marL="68584" marR="68584" marT="0" marB="0"/>
                </a:tc>
                <a:tc>
                  <a:txBody>
                    <a:bodyPr/>
                    <a:lstStyle/>
                    <a:p>
                      <a:pPr algn="ctr">
                        <a:lnSpc>
                          <a:spcPct val="150000"/>
                        </a:lnSpc>
                        <a:spcAft>
                          <a:spcPts val="0"/>
                        </a:spcAft>
                      </a:pPr>
                      <a:r>
                        <a:rPr lang="en-US" sz="1800" kern="100" dirty="0">
                          <a:effectLst/>
                        </a:rPr>
                        <a:t>R</a:t>
                      </a:r>
                      <a:endParaRPr lang="zh-CN" sz="1800" kern="100" dirty="0">
                        <a:effectLst/>
                        <a:latin typeface="Times New Roman" panose="02020603050405020304" pitchFamily="18" charset="0"/>
                        <a:ea typeface="宋体" panose="02010600030101010101" pitchFamily="2" charset="-122"/>
                      </a:endParaRPr>
                    </a:p>
                  </a:txBody>
                  <a:tcPr marL="68584" marR="68584" marT="0" marB="0"/>
                </a:tc>
                <a:tc>
                  <a:txBody>
                    <a:bodyPr/>
                    <a:lstStyle/>
                    <a:p>
                      <a:pPr algn="ctr">
                        <a:lnSpc>
                          <a:spcPct val="150000"/>
                        </a:lnSpc>
                        <a:spcAft>
                          <a:spcPts val="0"/>
                        </a:spcAft>
                      </a:pPr>
                      <a:r>
                        <a:rPr lang="en-US" sz="1800" kern="100">
                          <a:effectLst/>
                        </a:rPr>
                        <a:t>F</a:t>
                      </a:r>
                      <a:endParaRPr lang="zh-CN" sz="1800" kern="100">
                        <a:effectLst/>
                        <a:latin typeface="Times New Roman" panose="02020603050405020304" pitchFamily="18" charset="0"/>
                        <a:ea typeface="宋体" panose="02010600030101010101" pitchFamily="2" charset="-122"/>
                      </a:endParaRPr>
                    </a:p>
                  </a:txBody>
                  <a:tcPr marL="68584" marR="68584" marT="0" marB="0"/>
                </a:tc>
                <a:tc>
                  <a:txBody>
                    <a:bodyPr/>
                    <a:lstStyle/>
                    <a:p>
                      <a:pPr algn="ctr">
                        <a:lnSpc>
                          <a:spcPct val="150000"/>
                        </a:lnSpc>
                        <a:spcAft>
                          <a:spcPts val="0"/>
                        </a:spcAft>
                      </a:pPr>
                      <a:r>
                        <a:rPr lang="en-US" sz="1800" kern="100">
                          <a:effectLst/>
                        </a:rPr>
                        <a:t>M</a:t>
                      </a:r>
                      <a:endParaRPr lang="zh-CN" sz="1800" kern="100">
                        <a:effectLst/>
                        <a:latin typeface="Times New Roman" panose="02020603050405020304" pitchFamily="18" charset="0"/>
                        <a:ea typeface="宋体" panose="02010600030101010101" pitchFamily="2" charset="-122"/>
                      </a:endParaRPr>
                    </a:p>
                  </a:txBody>
                  <a:tcPr marL="68584" marR="68584" marT="0" marB="0"/>
                </a:tc>
                <a:tc>
                  <a:txBody>
                    <a:bodyPr/>
                    <a:lstStyle/>
                    <a:p>
                      <a:pPr algn="ctr">
                        <a:lnSpc>
                          <a:spcPct val="150000"/>
                        </a:lnSpc>
                        <a:spcAft>
                          <a:spcPts val="0"/>
                        </a:spcAft>
                      </a:pPr>
                      <a:r>
                        <a:rPr lang="en-US" sz="1800" kern="100">
                          <a:effectLst/>
                        </a:rPr>
                        <a:t>C</a:t>
                      </a:r>
                      <a:endParaRPr lang="zh-CN" sz="1800" kern="100">
                        <a:effectLst/>
                        <a:latin typeface="Times New Roman" panose="02020603050405020304" pitchFamily="18" charset="0"/>
                        <a:ea typeface="宋体" panose="02010600030101010101" pitchFamily="2" charset="-122"/>
                      </a:endParaRPr>
                    </a:p>
                  </a:txBody>
                  <a:tcPr marL="68584" marR="68584" marT="0" marB="0"/>
                </a:tc>
                <a:extLst>
                  <a:ext uri="{0D108BD9-81ED-4DB2-BD59-A6C34878D82A}">
                    <a16:rowId xmlns:a16="http://schemas.microsoft.com/office/drawing/2014/main" val="10000"/>
                  </a:ext>
                </a:extLst>
              </a:tr>
              <a:tr h="416983">
                <a:tc>
                  <a:txBody>
                    <a:bodyPr/>
                    <a:lstStyle/>
                    <a:p>
                      <a:pPr indent="304800" algn="ctr">
                        <a:lnSpc>
                          <a:spcPct val="150000"/>
                        </a:lnSpc>
                        <a:spcAft>
                          <a:spcPts val="0"/>
                        </a:spcAft>
                      </a:pPr>
                      <a:r>
                        <a:rPr lang="zh-CN" sz="1800" kern="100" dirty="0">
                          <a:effectLst/>
                        </a:rPr>
                        <a:t>最小值</a:t>
                      </a:r>
                      <a:endParaRPr lang="zh-CN" sz="1800" kern="100" dirty="0">
                        <a:effectLst/>
                        <a:latin typeface="Times New Roman" panose="02020603050405020304" pitchFamily="18" charset="0"/>
                        <a:ea typeface="宋体" panose="02010600030101010101" pitchFamily="2" charset="-122"/>
                      </a:endParaRPr>
                    </a:p>
                  </a:txBody>
                  <a:tcPr marL="68584" marR="68584" marT="0" marB="0"/>
                </a:tc>
                <a:tc>
                  <a:txBody>
                    <a:bodyPr/>
                    <a:lstStyle/>
                    <a:p>
                      <a:pPr algn="ctr">
                        <a:lnSpc>
                          <a:spcPct val="150000"/>
                        </a:lnSpc>
                        <a:spcAft>
                          <a:spcPts val="0"/>
                        </a:spcAft>
                      </a:pPr>
                      <a:r>
                        <a:rPr lang="en-US" sz="1800" kern="100">
                          <a:effectLst/>
                        </a:rPr>
                        <a:t>12.23</a:t>
                      </a:r>
                      <a:endParaRPr lang="zh-CN" sz="1800" kern="100">
                        <a:effectLst/>
                        <a:latin typeface="Times New Roman" panose="02020603050405020304" pitchFamily="18" charset="0"/>
                        <a:ea typeface="宋体" panose="02010600030101010101" pitchFamily="2" charset="-122"/>
                      </a:endParaRPr>
                    </a:p>
                  </a:txBody>
                  <a:tcPr marL="68584" marR="68584" marT="0" marB="0"/>
                </a:tc>
                <a:tc>
                  <a:txBody>
                    <a:bodyPr/>
                    <a:lstStyle/>
                    <a:p>
                      <a:pPr algn="ctr">
                        <a:lnSpc>
                          <a:spcPct val="150000"/>
                        </a:lnSpc>
                        <a:spcAft>
                          <a:spcPts val="0"/>
                        </a:spcAft>
                      </a:pPr>
                      <a:r>
                        <a:rPr lang="en-US" sz="1800" kern="100" dirty="0">
                          <a:effectLst/>
                        </a:rPr>
                        <a:t>0.03</a:t>
                      </a:r>
                      <a:endParaRPr lang="zh-CN" sz="1800" kern="100" dirty="0">
                        <a:effectLst/>
                        <a:latin typeface="Times New Roman" panose="02020603050405020304" pitchFamily="18" charset="0"/>
                        <a:ea typeface="宋体" panose="02010600030101010101" pitchFamily="2" charset="-122"/>
                      </a:endParaRPr>
                    </a:p>
                  </a:txBody>
                  <a:tcPr marL="68584" marR="68584" marT="0" marB="0"/>
                </a:tc>
                <a:tc>
                  <a:txBody>
                    <a:bodyPr/>
                    <a:lstStyle/>
                    <a:p>
                      <a:pPr algn="ctr">
                        <a:lnSpc>
                          <a:spcPct val="150000"/>
                        </a:lnSpc>
                        <a:spcAft>
                          <a:spcPts val="0"/>
                        </a:spcAft>
                      </a:pPr>
                      <a:r>
                        <a:rPr lang="en-US" sz="1800" kern="100" dirty="0">
                          <a:effectLst/>
                        </a:rPr>
                        <a:t>2</a:t>
                      </a:r>
                      <a:endParaRPr lang="zh-CN" sz="1800" kern="100" dirty="0">
                        <a:effectLst/>
                        <a:latin typeface="Times New Roman" panose="02020603050405020304" pitchFamily="18" charset="0"/>
                        <a:ea typeface="宋体" panose="02010600030101010101" pitchFamily="2" charset="-122"/>
                      </a:endParaRPr>
                    </a:p>
                  </a:txBody>
                  <a:tcPr marL="68584" marR="68584" marT="0" marB="0"/>
                </a:tc>
                <a:tc>
                  <a:txBody>
                    <a:bodyPr/>
                    <a:lstStyle/>
                    <a:p>
                      <a:pPr algn="ctr">
                        <a:lnSpc>
                          <a:spcPct val="150000"/>
                        </a:lnSpc>
                        <a:spcAft>
                          <a:spcPts val="0"/>
                        </a:spcAft>
                      </a:pPr>
                      <a:r>
                        <a:rPr lang="en-US" sz="1800" kern="100" dirty="0">
                          <a:effectLst/>
                        </a:rPr>
                        <a:t>368</a:t>
                      </a:r>
                      <a:endParaRPr lang="zh-CN" sz="1800" kern="100" dirty="0">
                        <a:effectLst/>
                        <a:latin typeface="Times New Roman" panose="02020603050405020304" pitchFamily="18" charset="0"/>
                        <a:ea typeface="宋体" panose="02010600030101010101" pitchFamily="2" charset="-122"/>
                      </a:endParaRPr>
                    </a:p>
                  </a:txBody>
                  <a:tcPr marL="68584" marR="68584" marT="0" marB="0"/>
                </a:tc>
                <a:tc>
                  <a:txBody>
                    <a:bodyPr/>
                    <a:lstStyle/>
                    <a:p>
                      <a:pPr algn="ctr">
                        <a:lnSpc>
                          <a:spcPct val="150000"/>
                        </a:lnSpc>
                        <a:spcAft>
                          <a:spcPts val="0"/>
                        </a:spcAft>
                      </a:pPr>
                      <a:r>
                        <a:rPr lang="en-US" sz="1800" kern="100" dirty="0">
                          <a:effectLst/>
                        </a:rPr>
                        <a:t>0.14</a:t>
                      </a:r>
                      <a:endParaRPr lang="zh-CN" sz="1800" kern="100" dirty="0">
                        <a:effectLst/>
                        <a:latin typeface="Times New Roman" panose="02020603050405020304" pitchFamily="18" charset="0"/>
                        <a:ea typeface="宋体" panose="02010600030101010101" pitchFamily="2" charset="-122"/>
                      </a:endParaRPr>
                    </a:p>
                  </a:txBody>
                  <a:tcPr marL="68584" marR="68584" marT="0" marB="0"/>
                </a:tc>
                <a:extLst>
                  <a:ext uri="{0D108BD9-81ED-4DB2-BD59-A6C34878D82A}">
                    <a16:rowId xmlns:a16="http://schemas.microsoft.com/office/drawing/2014/main" val="10001"/>
                  </a:ext>
                </a:extLst>
              </a:tr>
              <a:tr h="416983">
                <a:tc>
                  <a:txBody>
                    <a:bodyPr/>
                    <a:lstStyle/>
                    <a:p>
                      <a:pPr indent="304800" algn="ctr">
                        <a:lnSpc>
                          <a:spcPct val="150000"/>
                        </a:lnSpc>
                        <a:spcAft>
                          <a:spcPts val="0"/>
                        </a:spcAft>
                      </a:pPr>
                      <a:r>
                        <a:rPr lang="zh-CN" sz="1800" kern="100">
                          <a:effectLst/>
                        </a:rPr>
                        <a:t>最大值</a:t>
                      </a:r>
                      <a:endParaRPr lang="zh-CN" sz="1800" kern="100">
                        <a:effectLst/>
                        <a:latin typeface="Times New Roman" panose="02020603050405020304" pitchFamily="18" charset="0"/>
                        <a:ea typeface="宋体" panose="02010600030101010101" pitchFamily="2" charset="-122"/>
                      </a:endParaRPr>
                    </a:p>
                  </a:txBody>
                  <a:tcPr marL="68584" marR="68584" marT="0" marB="0"/>
                </a:tc>
                <a:tc>
                  <a:txBody>
                    <a:bodyPr/>
                    <a:lstStyle/>
                    <a:p>
                      <a:pPr algn="ctr">
                        <a:lnSpc>
                          <a:spcPct val="150000"/>
                        </a:lnSpc>
                        <a:spcAft>
                          <a:spcPts val="0"/>
                        </a:spcAft>
                      </a:pPr>
                      <a:r>
                        <a:rPr lang="en-US" sz="1800" kern="100">
                          <a:effectLst/>
                        </a:rPr>
                        <a:t>114.63</a:t>
                      </a:r>
                      <a:endParaRPr lang="zh-CN" sz="1800" kern="100">
                        <a:effectLst/>
                        <a:latin typeface="Times New Roman" panose="02020603050405020304" pitchFamily="18" charset="0"/>
                        <a:ea typeface="宋体" panose="02010600030101010101" pitchFamily="2" charset="-122"/>
                      </a:endParaRPr>
                    </a:p>
                  </a:txBody>
                  <a:tcPr marL="68584" marR="68584" marT="0" marB="0"/>
                </a:tc>
                <a:tc>
                  <a:txBody>
                    <a:bodyPr/>
                    <a:lstStyle/>
                    <a:p>
                      <a:pPr algn="ctr">
                        <a:lnSpc>
                          <a:spcPct val="150000"/>
                        </a:lnSpc>
                        <a:spcAft>
                          <a:spcPts val="0"/>
                        </a:spcAft>
                      </a:pPr>
                      <a:r>
                        <a:rPr lang="en-US" sz="1800" kern="100" dirty="0">
                          <a:effectLst/>
                        </a:rPr>
                        <a:t>24.37</a:t>
                      </a:r>
                      <a:endParaRPr lang="zh-CN" sz="1800" kern="100" dirty="0">
                        <a:effectLst/>
                        <a:latin typeface="Times New Roman" panose="02020603050405020304" pitchFamily="18" charset="0"/>
                        <a:ea typeface="宋体" panose="02010600030101010101" pitchFamily="2" charset="-122"/>
                      </a:endParaRPr>
                    </a:p>
                  </a:txBody>
                  <a:tcPr marL="68584" marR="68584" marT="0" marB="0"/>
                </a:tc>
                <a:tc>
                  <a:txBody>
                    <a:bodyPr/>
                    <a:lstStyle/>
                    <a:p>
                      <a:pPr algn="ctr">
                        <a:lnSpc>
                          <a:spcPct val="150000"/>
                        </a:lnSpc>
                        <a:spcAft>
                          <a:spcPts val="0"/>
                        </a:spcAft>
                      </a:pPr>
                      <a:r>
                        <a:rPr lang="en-US" sz="1800" kern="100" dirty="0">
                          <a:effectLst/>
                        </a:rPr>
                        <a:t>213</a:t>
                      </a:r>
                      <a:endParaRPr lang="zh-CN" sz="1800" kern="100" dirty="0">
                        <a:effectLst/>
                        <a:latin typeface="Times New Roman" panose="02020603050405020304" pitchFamily="18" charset="0"/>
                        <a:ea typeface="宋体" panose="02010600030101010101" pitchFamily="2" charset="-122"/>
                      </a:endParaRPr>
                    </a:p>
                  </a:txBody>
                  <a:tcPr marL="68584" marR="68584" marT="0" marB="0"/>
                </a:tc>
                <a:tc>
                  <a:txBody>
                    <a:bodyPr/>
                    <a:lstStyle/>
                    <a:p>
                      <a:pPr algn="ctr">
                        <a:lnSpc>
                          <a:spcPct val="150000"/>
                        </a:lnSpc>
                        <a:spcAft>
                          <a:spcPts val="0"/>
                        </a:spcAft>
                      </a:pPr>
                      <a:r>
                        <a:rPr lang="en-US" sz="1800" kern="100">
                          <a:effectLst/>
                        </a:rPr>
                        <a:t>580717</a:t>
                      </a:r>
                      <a:endParaRPr lang="zh-CN" sz="1800" kern="100">
                        <a:effectLst/>
                        <a:latin typeface="Times New Roman" panose="02020603050405020304" pitchFamily="18" charset="0"/>
                        <a:ea typeface="宋体" panose="02010600030101010101" pitchFamily="2" charset="-122"/>
                      </a:endParaRPr>
                    </a:p>
                  </a:txBody>
                  <a:tcPr marL="68584" marR="68584" marT="0" marB="0"/>
                </a:tc>
                <a:tc>
                  <a:txBody>
                    <a:bodyPr/>
                    <a:lstStyle/>
                    <a:p>
                      <a:pPr algn="ctr">
                        <a:lnSpc>
                          <a:spcPct val="150000"/>
                        </a:lnSpc>
                        <a:spcAft>
                          <a:spcPts val="0"/>
                        </a:spcAft>
                      </a:pPr>
                      <a:r>
                        <a:rPr lang="en-US" sz="1800" kern="100" dirty="0">
                          <a:effectLst/>
                        </a:rPr>
                        <a:t>1.5</a:t>
                      </a:r>
                      <a:endParaRPr lang="zh-CN" sz="1800" kern="100" dirty="0">
                        <a:effectLst/>
                        <a:latin typeface="Times New Roman" panose="02020603050405020304" pitchFamily="18" charset="0"/>
                        <a:ea typeface="宋体" panose="02010600030101010101" pitchFamily="2" charset="-122"/>
                      </a:endParaRPr>
                    </a:p>
                  </a:txBody>
                  <a:tcPr marL="68584" marR="68584" marT="0" marB="0"/>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31604073"/>
      </p:ext>
    </p:extLst>
  </p:cSld>
  <p:clrMapOvr>
    <a:masterClrMapping/>
  </p:clrMapOvr>
  <p:transition/>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4"/>
          <p:cNvSpPr>
            <a:spLocks noChangeArrowheads="1"/>
          </p:cNvSpPr>
          <p:nvPr/>
        </p:nvSpPr>
        <p:spPr bwMode="auto">
          <a:xfrm>
            <a:off x="1524001" y="189384"/>
            <a:ext cx="184731"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a:defRPr sz="900">
                <a:solidFill>
                  <a:srgbClr val="000000"/>
                </a:solidFill>
                <a:latin typeface="Arial" panose="020B0604020202020204" pitchFamily="34" charset="0"/>
                <a:ea typeface="宋体" panose="02010600030101010101" pitchFamily="2" charset="-122"/>
              </a:defRPr>
            </a:lvl1pPr>
            <a:lvl2pPr marL="742950" indent="-285750">
              <a:defRPr sz="900">
                <a:solidFill>
                  <a:srgbClr val="000000"/>
                </a:solidFill>
                <a:latin typeface="Arial" panose="020B0604020202020204" pitchFamily="34" charset="0"/>
                <a:ea typeface="宋体" panose="02010600030101010101" pitchFamily="2" charset="-122"/>
              </a:defRPr>
            </a:lvl2pPr>
            <a:lvl3pPr marL="1143000" indent="-228600">
              <a:defRPr sz="900">
                <a:solidFill>
                  <a:srgbClr val="000000"/>
                </a:solidFill>
                <a:latin typeface="Arial" panose="020B0604020202020204" pitchFamily="34" charset="0"/>
                <a:ea typeface="宋体" panose="02010600030101010101" pitchFamily="2" charset="-122"/>
              </a:defRPr>
            </a:lvl3pPr>
            <a:lvl4pPr marL="1600200" indent="-228600">
              <a:defRPr sz="900">
                <a:solidFill>
                  <a:srgbClr val="000000"/>
                </a:solidFill>
                <a:latin typeface="Arial" panose="020B0604020202020204" pitchFamily="34" charset="0"/>
                <a:ea typeface="宋体" panose="02010600030101010101" pitchFamily="2" charset="-122"/>
              </a:defRPr>
            </a:lvl4pPr>
            <a:lvl5pPr marL="2057400" indent="-228600">
              <a:defRPr sz="9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4819" name="Rectangle 5"/>
          <p:cNvSpPr>
            <a:spLocks noChangeArrowheads="1"/>
          </p:cNvSpPr>
          <p:nvPr/>
        </p:nvSpPr>
        <p:spPr bwMode="auto">
          <a:xfrm>
            <a:off x="1524001" y="1684809"/>
            <a:ext cx="184731"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a:defRPr sz="900">
                <a:solidFill>
                  <a:srgbClr val="000000"/>
                </a:solidFill>
                <a:latin typeface="Arial" panose="020B0604020202020204" pitchFamily="34" charset="0"/>
                <a:ea typeface="宋体" panose="02010600030101010101" pitchFamily="2" charset="-122"/>
              </a:defRPr>
            </a:lvl1pPr>
            <a:lvl2pPr marL="742950" indent="-285750">
              <a:defRPr sz="900">
                <a:solidFill>
                  <a:srgbClr val="000000"/>
                </a:solidFill>
                <a:latin typeface="Arial" panose="020B0604020202020204" pitchFamily="34" charset="0"/>
                <a:ea typeface="宋体" panose="02010600030101010101" pitchFamily="2" charset="-122"/>
              </a:defRPr>
            </a:lvl2pPr>
            <a:lvl3pPr marL="1143000" indent="-228600">
              <a:defRPr sz="900">
                <a:solidFill>
                  <a:srgbClr val="000000"/>
                </a:solidFill>
                <a:latin typeface="Arial" panose="020B0604020202020204" pitchFamily="34" charset="0"/>
                <a:ea typeface="宋体" panose="02010600030101010101" pitchFamily="2" charset="-122"/>
              </a:defRPr>
            </a:lvl3pPr>
            <a:lvl4pPr marL="1600200" indent="-228600">
              <a:defRPr sz="900">
                <a:solidFill>
                  <a:srgbClr val="000000"/>
                </a:solidFill>
                <a:latin typeface="Arial" panose="020B0604020202020204" pitchFamily="34" charset="0"/>
                <a:ea typeface="宋体" panose="02010600030101010101" pitchFamily="2" charset="-122"/>
              </a:defRPr>
            </a:lvl4pPr>
            <a:lvl5pPr marL="2057400" indent="-228600">
              <a:defRPr sz="9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4820" name="Rectangle 6"/>
          <p:cNvSpPr>
            <a:spLocks noChangeArrowheads="1"/>
          </p:cNvSpPr>
          <p:nvPr/>
        </p:nvSpPr>
        <p:spPr bwMode="auto">
          <a:xfrm>
            <a:off x="1524001" y="2646834"/>
            <a:ext cx="184731"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a:defRPr sz="900">
                <a:solidFill>
                  <a:srgbClr val="000000"/>
                </a:solidFill>
                <a:latin typeface="Arial" panose="020B0604020202020204" pitchFamily="34" charset="0"/>
                <a:ea typeface="宋体" panose="02010600030101010101" pitchFamily="2" charset="-122"/>
              </a:defRPr>
            </a:lvl1pPr>
            <a:lvl2pPr marL="742950" indent="-285750">
              <a:defRPr sz="900">
                <a:solidFill>
                  <a:srgbClr val="000000"/>
                </a:solidFill>
                <a:latin typeface="Arial" panose="020B0604020202020204" pitchFamily="34" charset="0"/>
                <a:ea typeface="宋体" panose="02010600030101010101" pitchFamily="2" charset="-122"/>
              </a:defRPr>
            </a:lvl2pPr>
            <a:lvl3pPr marL="1143000" indent="-228600">
              <a:defRPr sz="900">
                <a:solidFill>
                  <a:srgbClr val="000000"/>
                </a:solidFill>
                <a:latin typeface="Arial" panose="020B0604020202020204" pitchFamily="34" charset="0"/>
                <a:ea typeface="宋体" panose="02010600030101010101" pitchFamily="2" charset="-122"/>
              </a:defRPr>
            </a:lvl3pPr>
            <a:lvl4pPr marL="1600200" indent="-228600">
              <a:defRPr sz="900">
                <a:solidFill>
                  <a:srgbClr val="000000"/>
                </a:solidFill>
                <a:latin typeface="Arial" panose="020B0604020202020204" pitchFamily="34" charset="0"/>
                <a:ea typeface="宋体" panose="02010600030101010101" pitchFamily="2" charset="-122"/>
              </a:defRPr>
            </a:lvl4pPr>
            <a:lvl5pPr marL="2057400" indent="-228600">
              <a:defRPr sz="9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4821" name="Rectangle 9"/>
          <p:cNvSpPr>
            <a:spLocks noChangeArrowheads="1"/>
          </p:cNvSpPr>
          <p:nvPr/>
        </p:nvSpPr>
        <p:spPr bwMode="auto">
          <a:xfrm>
            <a:off x="1524001" y="2694459"/>
            <a:ext cx="184731"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a:defRPr sz="900">
                <a:solidFill>
                  <a:srgbClr val="000000"/>
                </a:solidFill>
                <a:latin typeface="Arial" panose="020B0604020202020204" pitchFamily="34" charset="0"/>
                <a:ea typeface="宋体" panose="02010600030101010101" pitchFamily="2" charset="-122"/>
              </a:defRPr>
            </a:lvl1pPr>
            <a:lvl2pPr marL="742950" indent="-285750">
              <a:defRPr sz="900">
                <a:solidFill>
                  <a:srgbClr val="000000"/>
                </a:solidFill>
                <a:latin typeface="Arial" panose="020B0604020202020204" pitchFamily="34" charset="0"/>
                <a:ea typeface="宋体" panose="02010600030101010101" pitchFamily="2" charset="-122"/>
              </a:defRPr>
            </a:lvl2pPr>
            <a:lvl3pPr marL="1143000" indent="-228600">
              <a:defRPr sz="900">
                <a:solidFill>
                  <a:srgbClr val="000000"/>
                </a:solidFill>
                <a:latin typeface="Arial" panose="020B0604020202020204" pitchFamily="34" charset="0"/>
                <a:ea typeface="宋体" panose="02010600030101010101" pitchFamily="2" charset="-122"/>
              </a:defRPr>
            </a:lvl3pPr>
            <a:lvl4pPr marL="1600200" indent="-228600">
              <a:defRPr sz="900">
                <a:solidFill>
                  <a:srgbClr val="000000"/>
                </a:solidFill>
                <a:latin typeface="Arial" panose="020B0604020202020204" pitchFamily="34" charset="0"/>
                <a:ea typeface="宋体" panose="02010600030101010101" pitchFamily="2" charset="-122"/>
              </a:defRPr>
            </a:lvl4pPr>
            <a:lvl5pPr marL="2057400" indent="-228600">
              <a:defRPr sz="9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4822" name="标题 3"/>
          <p:cNvSpPr>
            <a:spLocks noGrp="1"/>
          </p:cNvSpPr>
          <p:nvPr>
            <p:ph type="title"/>
          </p:nvPr>
        </p:nvSpPr>
        <p:spPr>
          <a:xfrm>
            <a:off x="1666876" y="153988"/>
            <a:ext cx="8316913" cy="431800"/>
          </a:xfrm>
        </p:spPr>
        <p:txBody>
          <a:bodyPr/>
          <a:lstStyle/>
          <a:p>
            <a:r>
              <a:rPr lang="zh-CN" altLang="en-US" smtClean="0"/>
              <a:t>分析方法与过程</a:t>
            </a:r>
          </a:p>
        </p:txBody>
      </p:sp>
      <p:sp>
        <p:nvSpPr>
          <p:cNvPr id="34823" name="Text Box 6"/>
          <p:cNvSpPr txBox="1">
            <a:spLocks noChangeArrowheads="1"/>
          </p:cNvSpPr>
          <p:nvPr/>
        </p:nvSpPr>
        <p:spPr bwMode="auto">
          <a:xfrm>
            <a:off x="1809751" y="989013"/>
            <a:ext cx="8429625"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0" tIns="0" rIns="0" bIns="0">
            <a:spAutoFit/>
          </a:bodyPr>
          <a:lstStyle>
            <a:lvl1pPr marL="457200" indent="-457200">
              <a:defRPr sz="900">
                <a:solidFill>
                  <a:srgbClr val="000000"/>
                </a:solidFill>
                <a:latin typeface="Arial" panose="020B0604020202020204" pitchFamily="34" charset="0"/>
                <a:ea typeface="宋体" panose="02010600030101010101" pitchFamily="2" charset="-122"/>
              </a:defRPr>
            </a:lvl1pPr>
            <a:lvl2pPr marL="742950" indent="-285750">
              <a:defRPr sz="900">
                <a:solidFill>
                  <a:srgbClr val="000000"/>
                </a:solidFill>
                <a:latin typeface="Arial" panose="020B0604020202020204" pitchFamily="34" charset="0"/>
                <a:ea typeface="宋体" panose="02010600030101010101" pitchFamily="2" charset="-122"/>
              </a:defRPr>
            </a:lvl2pPr>
            <a:lvl3pPr marL="1143000" indent="-228600">
              <a:defRPr sz="900">
                <a:solidFill>
                  <a:srgbClr val="000000"/>
                </a:solidFill>
                <a:latin typeface="Arial" panose="020B0604020202020204" pitchFamily="34" charset="0"/>
                <a:ea typeface="宋体" panose="02010600030101010101" pitchFamily="2" charset="-122"/>
              </a:defRPr>
            </a:lvl3pPr>
            <a:lvl4pPr marL="1600200" indent="-228600">
              <a:defRPr sz="900">
                <a:solidFill>
                  <a:srgbClr val="000000"/>
                </a:solidFill>
                <a:latin typeface="Arial" panose="020B0604020202020204" pitchFamily="34" charset="0"/>
                <a:ea typeface="宋体" panose="02010600030101010101" pitchFamily="2" charset="-122"/>
              </a:defRPr>
            </a:lvl4pPr>
            <a:lvl5pPr marL="2057400" indent="-228600">
              <a:defRPr sz="9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9pPr>
          </a:lstStyle>
          <a:p>
            <a:pPr>
              <a:lnSpc>
                <a:spcPct val="150000"/>
              </a:lnSpc>
              <a:spcBef>
                <a:spcPct val="20000"/>
              </a:spcBef>
              <a:buClr>
                <a:schemeClr val="hlink"/>
              </a:buClr>
            </a:pPr>
            <a:r>
              <a:rPr lang="zh-CN" altLang="en-US" sz="2200">
                <a:solidFill>
                  <a:schemeClr val="tx1"/>
                </a:solidFill>
                <a:latin typeface="微软雅黑" panose="020B0503020204020204" pitchFamily="34" charset="-122"/>
                <a:ea typeface="微软雅黑" panose="020B0503020204020204" pitchFamily="34" charset="-122"/>
              </a:rPr>
              <a:t>第</a:t>
            </a:r>
            <a:r>
              <a:rPr lang="en-US" altLang="zh-CN" sz="2200">
                <a:solidFill>
                  <a:schemeClr val="tx1"/>
                </a:solidFill>
                <a:latin typeface="微软雅黑" panose="020B0503020204020204" pitchFamily="34" charset="-122"/>
                <a:ea typeface="微软雅黑" panose="020B0503020204020204" pitchFamily="34" charset="-122"/>
              </a:rPr>
              <a:t>5</a:t>
            </a:r>
            <a:r>
              <a:rPr lang="zh-CN" altLang="en-US" sz="2200">
                <a:solidFill>
                  <a:schemeClr val="tx1"/>
                </a:solidFill>
                <a:latin typeface="微软雅黑" panose="020B0503020204020204" pitchFamily="34" charset="-122"/>
                <a:ea typeface="微软雅黑" panose="020B0503020204020204" pitchFamily="34" charset="-122"/>
              </a:rPr>
              <a:t>步：构建模型</a:t>
            </a:r>
          </a:p>
        </p:txBody>
      </p:sp>
      <p:sp>
        <p:nvSpPr>
          <p:cNvPr id="34824" name="Text Box 6"/>
          <p:cNvSpPr txBox="1">
            <a:spLocks noChangeArrowheads="1"/>
          </p:cNvSpPr>
          <p:nvPr/>
        </p:nvSpPr>
        <p:spPr bwMode="auto">
          <a:xfrm>
            <a:off x="2095501" y="1525589"/>
            <a:ext cx="8429625" cy="1874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0" tIns="0" rIns="0" bIns="0">
            <a:spAutoFit/>
          </a:bodyPr>
          <a:lstStyle>
            <a:lvl1pPr marL="457200" indent="-457200">
              <a:defRPr sz="900">
                <a:solidFill>
                  <a:srgbClr val="000000"/>
                </a:solidFill>
                <a:latin typeface="Arial" panose="020B0604020202020204" pitchFamily="34" charset="0"/>
                <a:ea typeface="宋体" panose="02010600030101010101" pitchFamily="2" charset="-122"/>
              </a:defRPr>
            </a:lvl1pPr>
            <a:lvl2pPr marL="914400" indent="-457200">
              <a:defRPr sz="900">
                <a:solidFill>
                  <a:srgbClr val="000000"/>
                </a:solidFill>
                <a:latin typeface="Arial" panose="020B0604020202020204" pitchFamily="34" charset="0"/>
                <a:ea typeface="宋体" panose="02010600030101010101" pitchFamily="2" charset="-122"/>
              </a:defRPr>
            </a:lvl2pPr>
            <a:lvl3pPr marL="1143000" indent="-228600">
              <a:defRPr sz="900">
                <a:solidFill>
                  <a:srgbClr val="000000"/>
                </a:solidFill>
                <a:latin typeface="Arial" panose="020B0604020202020204" pitchFamily="34" charset="0"/>
                <a:ea typeface="宋体" panose="02010600030101010101" pitchFamily="2" charset="-122"/>
              </a:defRPr>
            </a:lvl3pPr>
            <a:lvl4pPr marL="1600200" indent="-228600">
              <a:defRPr sz="900">
                <a:solidFill>
                  <a:srgbClr val="000000"/>
                </a:solidFill>
                <a:latin typeface="Arial" panose="020B0604020202020204" pitchFamily="34" charset="0"/>
                <a:ea typeface="宋体" panose="02010600030101010101" pitchFamily="2" charset="-122"/>
              </a:defRPr>
            </a:lvl4pPr>
            <a:lvl5pPr marL="2057400" indent="-228600">
              <a:defRPr sz="9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9pPr>
          </a:lstStyle>
          <a:p>
            <a:pPr>
              <a:lnSpc>
                <a:spcPct val="150000"/>
              </a:lnSpc>
              <a:spcBef>
                <a:spcPct val="20000"/>
              </a:spcBef>
              <a:buClr>
                <a:schemeClr val="hlink"/>
              </a:buClr>
              <a:buFont typeface="Calibri" panose="020F0502020204030204" pitchFamily="34" charset="0"/>
              <a:buAutoNum type="arabicPeriod"/>
            </a:pPr>
            <a:r>
              <a:rPr lang="zh-CN" altLang="en-US" sz="2000">
                <a:solidFill>
                  <a:schemeClr val="tx1"/>
                </a:solidFill>
                <a:latin typeface="微软雅黑" panose="020B0503020204020204" pitchFamily="34" charset="-122"/>
                <a:ea typeface="微软雅黑" panose="020B0503020204020204" pitchFamily="34" charset="-122"/>
              </a:rPr>
              <a:t>构建航空客户价值分析模型</a:t>
            </a:r>
            <a:endParaRPr lang="en-US" altLang="zh-CN" sz="2000">
              <a:solidFill>
                <a:schemeClr val="tx1"/>
              </a:solidFill>
              <a:latin typeface="微软雅黑" panose="020B0503020204020204" pitchFamily="34" charset="-122"/>
              <a:ea typeface="微软雅黑" panose="020B0503020204020204" pitchFamily="34" charset="-122"/>
            </a:endParaRPr>
          </a:p>
          <a:p>
            <a:pPr lvl="1">
              <a:lnSpc>
                <a:spcPct val="150000"/>
              </a:lnSpc>
              <a:spcBef>
                <a:spcPct val="20000"/>
              </a:spcBef>
              <a:buClr>
                <a:schemeClr val="hlink"/>
              </a:buClr>
              <a:buFont typeface="Calibri" panose="020F0502020204030204" pitchFamily="34" charset="0"/>
              <a:buAutoNum type="alphaLcParenR"/>
            </a:pPr>
            <a:r>
              <a:rPr lang="zh-CN" altLang="en-US" sz="1800">
                <a:solidFill>
                  <a:schemeClr val="tx1"/>
                </a:solidFill>
                <a:latin typeface="微软雅黑" panose="020B0503020204020204" pitchFamily="34" charset="-122"/>
                <a:ea typeface="微软雅黑" panose="020B0503020204020204" pitchFamily="34" charset="-122"/>
              </a:rPr>
              <a:t>客户</a:t>
            </a:r>
            <a:r>
              <a:rPr lang="en-US" altLang="zh-CN" sz="1800">
                <a:solidFill>
                  <a:schemeClr val="tx1"/>
                </a:solidFill>
                <a:latin typeface="微软雅黑" panose="020B0503020204020204" pitchFamily="34" charset="-122"/>
                <a:ea typeface="微软雅黑" panose="020B0503020204020204" pitchFamily="34" charset="-122"/>
              </a:rPr>
              <a:t>K-Means</a:t>
            </a:r>
            <a:r>
              <a:rPr lang="zh-CN" altLang="en-US" sz="1800">
                <a:solidFill>
                  <a:schemeClr val="tx1"/>
                </a:solidFill>
                <a:latin typeface="微软雅黑" panose="020B0503020204020204" pitchFamily="34" charset="-122"/>
                <a:ea typeface="微软雅黑" panose="020B0503020204020204" pitchFamily="34" charset="-122"/>
              </a:rPr>
              <a:t>聚类</a:t>
            </a:r>
            <a:endParaRPr lang="en-US" altLang="zh-CN" sz="1800">
              <a:solidFill>
                <a:schemeClr val="tx1"/>
              </a:solidFill>
              <a:latin typeface="微软雅黑" panose="020B0503020204020204" pitchFamily="34" charset="-122"/>
              <a:ea typeface="微软雅黑" panose="020B0503020204020204" pitchFamily="34" charset="-122"/>
            </a:endParaRPr>
          </a:p>
          <a:p>
            <a:pPr lvl="1">
              <a:lnSpc>
                <a:spcPct val="150000"/>
              </a:lnSpc>
              <a:spcBef>
                <a:spcPct val="20000"/>
              </a:spcBef>
              <a:buClr>
                <a:schemeClr val="hlink"/>
              </a:buClr>
              <a:buFont typeface="Calibri" panose="020F0502020204030204" pitchFamily="34" charset="0"/>
              <a:buAutoNum type="alphaLcParenR"/>
            </a:pPr>
            <a:r>
              <a:rPr lang="zh-CN" altLang="en-US" sz="1800">
                <a:solidFill>
                  <a:schemeClr val="tx1"/>
                </a:solidFill>
                <a:latin typeface="微软雅黑" panose="020B0503020204020204" pitchFamily="34" charset="-122"/>
                <a:ea typeface="微软雅黑" panose="020B0503020204020204" pitchFamily="34" charset="-122"/>
              </a:rPr>
              <a:t>客户价值分析</a:t>
            </a:r>
            <a:endParaRPr lang="en-US" altLang="zh-CN" sz="1800">
              <a:solidFill>
                <a:schemeClr val="tx1"/>
              </a:solidFill>
              <a:latin typeface="微软雅黑" panose="020B0503020204020204" pitchFamily="34" charset="-122"/>
              <a:ea typeface="微软雅黑" panose="020B0503020204020204" pitchFamily="34" charset="-122"/>
            </a:endParaRPr>
          </a:p>
          <a:p>
            <a:pPr lvl="1">
              <a:lnSpc>
                <a:spcPct val="150000"/>
              </a:lnSpc>
              <a:spcBef>
                <a:spcPct val="20000"/>
              </a:spcBef>
              <a:buClr>
                <a:schemeClr val="hlink"/>
              </a:buClr>
              <a:buFont typeface="Calibri" panose="020F0502020204030204" pitchFamily="34" charset="0"/>
              <a:buAutoNum type="alphaLcParenR"/>
            </a:pPr>
            <a:r>
              <a:rPr lang="zh-CN" altLang="en-US" sz="1800">
                <a:solidFill>
                  <a:schemeClr val="tx1"/>
                </a:solidFill>
                <a:latin typeface="微软雅黑" panose="020B0503020204020204" pitchFamily="34" charset="-122"/>
                <a:ea typeface="微软雅黑" panose="020B0503020204020204" pitchFamily="34" charset="-122"/>
              </a:rPr>
              <a:t>模型应用</a:t>
            </a:r>
            <a:endParaRPr lang="en-US" altLang="zh-CN" sz="1800">
              <a:solidFill>
                <a:schemeClr val="tx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81319919"/>
      </p:ext>
    </p:extLst>
  </p:cSld>
  <p:clrMapOvr>
    <a:masterClrMapping/>
  </p:clrMapOvr>
  <p:transition/>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4"/>
          <p:cNvSpPr>
            <a:spLocks noChangeArrowheads="1"/>
          </p:cNvSpPr>
          <p:nvPr/>
        </p:nvSpPr>
        <p:spPr bwMode="auto">
          <a:xfrm>
            <a:off x="1524001" y="189384"/>
            <a:ext cx="184731"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a:defRPr sz="900">
                <a:solidFill>
                  <a:srgbClr val="000000"/>
                </a:solidFill>
                <a:latin typeface="Arial" panose="020B0604020202020204" pitchFamily="34" charset="0"/>
                <a:ea typeface="宋体" panose="02010600030101010101" pitchFamily="2" charset="-122"/>
              </a:defRPr>
            </a:lvl1pPr>
            <a:lvl2pPr marL="742950" indent="-285750">
              <a:defRPr sz="900">
                <a:solidFill>
                  <a:srgbClr val="000000"/>
                </a:solidFill>
                <a:latin typeface="Arial" panose="020B0604020202020204" pitchFamily="34" charset="0"/>
                <a:ea typeface="宋体" panose="02010600030101010101" pitchFamily="2" charset="-122"/>
              </a:defRPr>
            </a:lvl2pPr>
            <a:lvl3pPr marL="1143000" indent="-228600">
              <a:defRPr sz="900">
                <a:solidFill>
                  <a:srgbClr val="000000"/>
                </a:solidFill>
                <a:latin typeface="Arial" panose="020B0604020202020204" pitchFamily="34" charset="0"/>
                <a:ea typeface="宋体" panose="02010600030101010101" pitchFamily="2" charset="-122"/>
              </a:defRPr>
            </a:lvl3pPr>
            <a:lvl4pPr marL="1600200" indent="-228600">
              <a:defRPr sz="900">
                <a:solidFill>
                  <a:srgbClr val="000000"/>
                </a:solidFill>
                <a:latin typeface="Arial" panose="020B0604020202020204" pitchFamily="34" charset="0"/>
                <a:ea typeface="宋体" panose="02010600030101010101" pitchFamily="2" charset="-122"/>
              </a:defRPr>
            </a:lvl4pPr>
            <a:lvl5pPr marL="2057400" indent="-228600">
              <a:defRPr sz="9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5843" name="Rectangle 5"/>
          <p:cNvSpPr>
            <a:spLocks noChangeArrowheads="1"/>
          </p:cNvSpPr>
          <p:nvPr/>
        </p:nvSpPr>
        <p:spPr bwMode="auto">
          <a:xfrm>
            <a:off x="1524001" y="1684809"/>
            <a:ext cx="184731"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a:defRPr sz="900">
                <a:solidFill>
                  <a:srgbClr val="000000"/>
                </a:solidFill>
                <a:latin typeface="Arial" panose="020B0604020202020204" pitchFamily="34" charset="0"/>
                <a:ea typeface="宋体" panose="02010600030101010101" pitchFamily="2" charset="-122"/>
              </a:defRPr>
            </a:lvl1pPr>
            <a:lvl2pPr marL="742950" indent="-285750">
              <a:defRPr sz="900">
                <a:solidFill>
                  <a:srgbClr val="000000"/>
                </a:solidFill>
                <a:latin typeface="Arial" panose="020B0604020202020204" pitchFamily="34" charset="0"/>
                <a:ea typeface="宋体" panose="02010600030101010101" pitchFamily="2" charset="-122"/>
              </a:defRPr>
            </a:lvl2pPr>
            <a:lvl3pPr marL="1143000" indent="-228600">
              <a:defRPr sz="900">
                <a:solidFill>
                  <a:srgbClr val="000000"/>
                </a:solidFill>
                <a:latin typeface="Arial" panose="020B0604020202020204" pitchFamily="34" charset="0"/>
                <a:ea typeface="宋体" panose="02010600030101010101" pitchFamily="2" charset="-122"/>
              </a:defRPr>
            </a:lvl3pPr>
            <a:lvl4pPr marL="1600200" indent="-228600">
              <a:defRPr sz="900">
                <a:solidFill>
                  <a:srgbClr val="000000"/>
                </a:solidFill>
                <a:latin typeface="Arial" panose="020B0604020202020204" pitchFamily="34" charset="0"/>
                <a:ea typeface="宋体" panose="02010600030101010101" pitchFamily="2" charset="-122"/>
              </a:defRPr>
            </a:lvl4pPr>
            <a:lvl5pPr marL="2057400" indent="-228600">
              <a:defRPr sz="9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5844" name="标题 3"/>
          <p:cNvSpPr>
            <a:spLocks noGrp="1"/>
          </p:cNvSpPr>
          <p:nvPr>
            <p:ph type="title"/>
          </p:nvPr>
        </p:nvSpPr>
        <p:spPr>
          <a:xfrm>
            <a:off x="1666876" y="153988"/>
            <a:ext cx="8316913" cy="431800"/>
          </a:xfrm>
        </p:spPr>
        <p:txBody>
          <a:bodyPr/>
          <a:lstStyle/>
          <a:p>
            <a:r>
              <a:rPr lang="zh-CN" altLang="en-US" smtClean="0"/>
              <a:t>分析方法与过程</a:t>
            </a:r>
          </a:p>
        </p:txBody>
      </p:sp>
      <p:sp>
        <p:nvSpPr>
          <p:cNvPr id="35845" name="Text Box 6"/>
          <p:cNvSpPr txBox="1">
            <a:spLocks noChangeArrowheads="1"/>
          </p:cNvSpPr>
          <p:nvPr/>
        </p:nvSpPr>
        <p:spPr bwMode="auto">
          <a:xfrm>
            <a:off x="1809751" y="989013"/>
            <a:ext cx="8429625"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0" tIns="0" rIns="0" bIns="0">
            <a:spAutoFit/>
          </a:bodyPr>
          <a:lstStyle>
            <a:lvl1pPr marL="457200" indent="-457200">
              <a:defRPr sz="900">
                <a:solidFill>
                  <a:srgbClr val="000000"/>
                </a:solidFill>
                <a:latin typeface="Arial" panose="020B0604020202020204" pitchFamily="34" charset="0"/>
                <a:ea typeface="宋体" panose="02010600030101010101" pitchFamily="2" charset="-122"/>
              </a:defRPr>
            </a:lvl1pPr>
            <a:lvl2pPr marL="742950" indent="-285750">
              <a:defRPr sz="900">
                <a:solidFill>
                  <a:srgbClr val="000000"/>
                </a:solidFill>
                <a:latin typeface="Arial" panose="020B0604020202020204" pitchFamily="34" charset="0"/>
                <a:ea typeface="宋体" panose="02010600030101010101" pitchFamily="2" charset="-122"/>
              </a:defRPr>
            </a:lvl2pPr>
            <a:lvl3pPr marL="1143000" indent="-228600">
              <a:defRPr sz="900">
                <a:solidFill>
                  <a:srgbClr val="000000"/>
                </a:solidFill>
                <a:latin typeface="Arial" panose="020B0604020202020204" pitchFamily="34" charset="0"/>
                <a:ea typeface="宋体" panose="02010600030101010101" pitchFamily="2" charset="-122"/>
              </a:defRPr>
            </a:lvl3pPr>
            <a:lvl4pPr marL="1600200" indent="-228600">
              <a:defRPr sz="900">
                <a:solidFill>
                  <a:srgbClr val="000000"/>
                </a:solidFill>
                <a:latin typeface="Arial" panose="020B0604020202020204" pitchFamily="34" charset="0"/>
                <a:ea typeface="宋体" panose="02010600030101010101" pitchFamily="2" charset="-122"/>
              </a:defRPr>
            </a:lvl4pPr>
            <a:lvl5pPr marL="2057400" indent="-228600">
              <a:defRPr sz="9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9pPr>
          </a:lstStyle>
          <a:p>
            <a:pPr>
              <a:lnSpc>
                <a:spcPct val="150000"/>
              </a:lnSpc>
              <a:spcBef>
                <a:spcPct val="20000"/>
              </a:spcBef>
              <a:buClr>
                <a:schemeClr val="hlink"/>
              </a:buClr>
            </a:pPr>
            <a:r>
              <a:rPr lang="zh-CN" altLang="en-US" sz="2200">
                <a:solidFill>
                  <a:schemeClr val="tx1"/>
                </a:solidFill>
                <a:latin typeface="微软雅黑" panose="020B0503020204020204" pitchFamily="34" charset="-122"/>
                <a:ea typeface="微软雅黑" panose="020B0503020204020204" pitchFamily="34" charset="-122"/>
              </a:rPr>
              <a:t>第</a:t>
            </a:r>
            <a:r>
              <a:rPr lang="en-US" altLang="zh-CN" sz="2200">
                <a:solidFill>
                  <a:schemeClr val="tx1"/>
                </a:solidFill>
                <a:latin typeface="微软雅黑" panose="020B0503020204020204" pitchFamily="34" charset="-122"/>
                <a:ea typeface="微软雅黑" panose="020B0503020204020204" pitchFamily="34" charset="-122"/>
              </a:rPr>
              <a:t>5</a:t>
            </a:r>
            <a:r>
              <a:rPr lang="zh-CN" altLang="en-US" sz="2200">
                <a:solidFill>
                  <a:schemeClr val="tx1"/>
                </a:solidFill>
                <a:latin typeface="微软雅黑" panose="020B0503020204020204" pitchFamily="34" charset="-122"/>
                <a:ea typeface="微软雅黑" panose="020B0503020204020204" pitchFamily="34" charset="-122"/>
              </a:rPr>
              <a:t>步：构建模型</a:t>
            </a:r>
          </a:p>
        </p:txBody>
      </p:sp>
      <p:sp>
        <p:nvSpPr>
          <p:cNvPr id="56326" name="Text Box 6"/>
          <p:cNvSpPr txBox="1">
            <a:spLocks noChangeArrowheads="1"/>
          </p:cNvSpPr>
          <p:nvPr/>
        </p:nvSpPr>
        <p:spPr bwMode="auto">
          <a:xfrm>
            <a:off x="2095500" y="1525588"/>
            <a:ext cx="8083550" cy="1308100"/>
          </a:xfrm>
          <a:prstGeom prst="rect">
            <a:avLst/>
          </a:prstGeom>
          <a:noFill/>
          <a:ln>
            <a:noFill/>
          </a:ln>
          <a:extLst/>
        </p:spPr>
        <p:txBody>
          <a:bodyPr lIns="0" tIns="0" rIns="0" bIns="0">
            <a:spAutoFit/>
          </a:bodyPr>
          <a:lstStyle>
            <a:lvl1pPr marL="457200" indent="-45720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lvl="1" indent="-457200">
              <a:lnSpc>
                <a:spcPct val="150000"/>
              </a:lnSpc>
              <a:buClr>
                <a:schemeClr val="hlink"/>
              </a:buClr>
              <a:buFont typeface="Calibri" panose="020F0502020204030204" pitchFamily="34" charset="0"/>
              <a:buAutoNum type="arabicPeriod"/>
              <a:defRPr/>
            </a:pPr>
            <a:r>
              <a:rPr lang="zh-CN" altLang="en-US" sz="1800" dirty="0">
                <a:latin typeface="微软雅黑" panose="020B0503020204020204" pitchFamily="34" charset="-122"/>
                <a:ea typeface="微软雅黑" panose="020B0503020204020204" pitchFamily="34" charset="-122"/>
              </a:rPr>
              <a:t>客户</a:t>
            </a:r>
            <a:r>
              <a:rPr lang="en-US" altLang="zh-CN" sz="1800" dirty="0">
                <a:latin typeface="微软雅黑" panose="020B0503020204020204" pitchFamily="34" charset="-122"/>
                <a:ea typeface="微软雅黑" panose="020B0503020204020204" pitchFamily="34" charset="-122"/>
              </a:rPr>
              <a:t>K-Means</a:t>
            </a:r>
            <a:r>
              <a:rPr lang="zh-CN" altLang="en-US" sz="1800" dirty="0">
                <a:latin typeface="微软雅黑" panose="020B0503020204020204" pitchFamily="34" charset="-122"/>
                <a:ea typeface="微软雅黑" panose="020B0503020204020204" pitchFamily="34" charset="-122"/>
              </a:rPr>
              <a:t>聚类</a:t>
            </a:r>
            <a:endParaRPr lang="en-US" altLang="zh-CN" sz="2000" dirty="0">
              <a:latin typeface="微软雅黑" panose="020B0503020204020204" pitchFamily="34" charset="-122"/>
              <a:ea typeface="微软雅黑" panose="020B0503020204020204" pitchFamily="34" charset="-122"/>
            </a:endParaRPr>
          </a:p>
          <a:p>
            <a:pPr lvl="1">
              <a:lnSpc>
                <a:spcPct val="150000"/>
              </a:lnSpc>
              <a:buClr>
                <a:schemeClr val="hlink"/>
              </a:buClr>
              <a:buFontTx/>
              <a:buNone/>
              <a:defRPr/>
            </a:pPr>
            <a:r>
              <a:rPr lang="zh-CN" altLang="en-US" sz="1800" dirty="0">
                <a:latin typeface="华文楷体" panose="02010600040101010101" pitchFamily="2" charset="-122"/>
                <a:ea typeface="华文楷体" panose="02010600040101010101" pitchFamily="2" charset="-122"/>
              </a:rPr>
              <a:t>采用</a:t>
            </a:r>
            <a:r>
              <a:rPr lang="en-US" altLang="zh-CN" sz="1800" dirty="0">
                <a:latin typeface="华文楷体" panose="02010600040101010101" pitchFamily="2" charset="-122"/>
                <a:ea typeface="华文楷体" panose="02010600040101010101" pitchFamily="2" charset="-122"/>
              </a:rPr>
              <a:t>K-Means</a:t>
            </a:r>
            <a:r>
              <a:rPr lang="zh-CN" altLang="zh-CN" sz="1800" dirty="0">
                <a:latin typeface="华文楷体" panose="02010600040101010101" pitchFamily="2" charset="-122"/>
                <a:ea typeface="华文楷体" panose="02010600040101010101" pitchFamily="2" charset="-122"/>
              </a:rPr>
              <a:t>聚类算法对客户数据进行分群，</a:t>
            </a:r>
            <a:r>
              <a:rPr lang="zh-CN" altLang="en-US" sz="1800" dirty="0">
                <a:latin typeface="华文楷体" panose="02010600040101010101" pitchFamily="2" charset="-122"/>
                <a:ea typeface="华文楷体" panose="02010600040101010101" pitchFamily="2" charset="-122"/>
              </a:rPr>
              <a:t>将其</a:t>
            </a:r>
            <a:r>
              <a:rPr lang="zh-CN" altLang="zh-CN" sz="1800" dirty="0">
                <a:latin typeface="华文楷体" panose="02010600040101010101" pitchFamily="2" charset="-122"/>
                <a:ea typeface="华文楷体" panose="02010600040101010101" pitchFamily="2" charset="-122"/>
              </a:rPr>
              <a:t>聚成五类（需要结合业务的理解与分析来确定客户的类别数量）</a:t>
            </a:r>
            <a:r>
              <a:rPr lang="zh-CN" altLang="en-US" sz="1800" dirty="0">
                <a:latin typeface="华文楷体" panose="02010600040101010101" pitchFamily="2" charset="-122"/>
                <a:ea typeface="华文楷体" panose="02010600040101010101" pitchFamily="2" charset="-122"/>
              </a:rPr>
              <a:t>。</a:t>
            </a:r>
            <a:endParaRPr lang="en-US" altLang="zh-CN" sz="1800" dirty="0">
              <a:latin typeface="华文楷体" panose="02010600040101010101" pitchFamily="2" charset="-122"/>
              <a:ea typeface="华文楷体" panose="02010600040101010101" pitchFamily="2" charset="-122"/>
            </a:endParaRPr>
          </a:p>
        </p:txBody>
      </p:sp>
      <p:pic>
        <p:nvPicPr>
          <p:cNvPr id="35848" name="图片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024941" y="2999623"/>
            <a:ext cx="5535612" cy="2989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79239496"/>
      </p:ext>
    </p:extLst>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smtClean="0"/>
              <a:t>决策树</a:t>
            </a:r>
            <a:endParaRPr lang="zh-CN" altLang="en-US" dirty="0"/>
          </a:p>
        </p:txBody>
      </p:sp>
      <p:sp>
        <p:nvSpPr>
          <p:cNvPr id="4" name="TextBox 4"/>
          <p:cNvSpPr txBox="1"/>
          <p:nvPr/>
        </p:nvSpPr>
        <p:spPr>
          <a:xfrm>
            <a:off x="5171440" y="1153160"/>
            <a:ext cx="889987" cy="369332"/>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none" rtlCol="0">
            <a:spAutoFit/>
          </a:bodyPr>
          <a:lstStyle/>
          <a:p>
            <a:r>
              <a:rPr lang="en-AU" altLang="zh-CN" dirty="0" smtClean="0"/>
              <a:t>District</a:t>
            </a:r>
            <a:endParaRPr lang="zh-CN" altLang="en-US" dirty="0"/>
          </a:p>
        </p:txBody>
      </p:sp>
      <p:cxnSp>
        <p:nvCxnSpPr>
          <p:cNvPr id="5" name="直接连接符 4"/>
          <p:cNvCxnSpPr/>
          <p:nvPr/>
        </p:nvCxnSpPr>
        <p:spPr>
          <a:xfrm>
            <a:off x="2504440" y="1838960"/>
            <a:ext cx="6781800" cy="1588"/>
          </a:xfrm>
          <a:prstGeom prst="line">
            <a:avLst/>
          </a:prstGeom>
          <a:ln w="19050">
            <a:solidFill>
              <a:schemeClr val="tx2"/>
            </a:solidFill>
            <a:tailEnd type="none"/>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rot="5400000">
            <a:off x="5514340" y="1724660"/>
            <a:ext cx="228600" cy="1588"/>
          </a:xfrm>
          <a:prstGeom prst="line">
            <a:avLst/>
          </a:prstGeom>
          <a:ln w="19050">
            <a:solidFill>
              <a:schemeClr val="tx2"/>
            </a:solidFill>
            <a:tailEnd type="arrow"/>
          </a:ln>
        </p:spPr>
        <p:style>
          <a:lnRef idx="1">
            <a:schemeClr val="accent1"/>
          </a:lnRef>
          <a:fillRef idx="0">
            <a:schemeClr val="accent1"/>
          </a:fillRef>
          <a:effectRef idx="0">
            <a:schemeClr val="accent1"/>
          </a:effectRef>
          <a:fontRef idx="minor">
            <a:schemeClr val="tx1"/>
          </a:fontRef>
        </p:style>
      </p:cxnSp>
      <p:sp>
        <p:nvSpPr>
          <p:cNvPr id="7" name="TextBox 7"/>
          <p:cNvSpPr txBox="1"/>
          <p:nvPr/>
        </p:nvSpPr>
        <p:spPr>
          <a:xfrm>
            <a:off x="2885440" y="2143760"/>
            <a:ext cx="1184940" cy="646331"/>
          </a:xfrm>
          <a:prstGeom prst="rect">
            <a:avLst/>
          </a:prstGeom>
          <a:noFill/>
        </p:spPr>
        <p:txBody>
          <a:bodyPr wrap="none" rtlCol="0">
            <a:spAutoFit/>
          </a:bodyPr>
          <a:lstStyle/>
          <a:p>
            <a:r>
              <a:rPr lang="en-AU" altLang="zh-CN" dirty="0" smtClean="0"/>
              <a:t>Suburban</a:t>
            </a:r>
          </a:p>
          <a:p>
            <a:pPr algn="ctr"/>
            <a:r>
              <a:rPr lang="en-AU" altLang="zh-CN" dirty="0" smtClean="0">
                <a:solidFill>
                  <a:srgbClr val="FF0000"/>
                </a:solidFill>
              </a:rPr>
              <a:t>2 </a:t>
            </a:r>
            <a:r>
              <a:rPr lang="en-AU" altLang="zh-CN" dirty="0" smtClean="0"/>
              <a:t>: </a:t>
            </a:r>
            <a:r>
              <a:rPr lang="en-AU" altLang="zh-CN" dirty="0" smtClean="0">
                <a:solidFill>
                  <a:srgbClr val="7030A0"/>
                </a:solidFill>
              </a:rPr>
              <a:t>3</a:t>
            </a:r>
            <a:endParaRPr lang="zh-CN" altLang="en-US" dirty="0">
              <a:solidFill>
                <a:srgbClr val="7030A0"/>
              </a:solidFill>
            </a:endParaRPr>
          </a:p>
        </p:txBody>
      </p:sp>
      <p:sp>
        <p:nvSpPr>
          <p:cNvPr id="8" name="TextBox 8"/>
          <p:cNvSpPr txBox="1"/>
          <p:nvPr/>
        </p:nvSpPr>
        <p:spPr>
          <a:xfrm>
            <a:off x="5273541" y="2143760"/>
            <a:ext cx="736099" cy="646331"/>
          </a:xfrm>
          <a:prstGeom prst="rect">
            <a:avLst/>
          </a:prstGeom>
          <a:noFill/>
        </p:spPr>
        <p:txBody>
          <a:bodyPr wrap="none" rtlCol="0">
            <a:spAutoFit/>
          </a:bodyPr>
          <a:lstStyle/>
          <a:p>
            <a:r>
              <a:rPr lang="en-AU" altLang="zh-CN" dirty="0" smtClean="0"/>
              <a:t>Rural</a:t>
            </a:r>
          </a:p>
          <a:p>
            <a:pPr algn="ctr"/>
            <a:r>
              <a:rPr lang="en-AU" altLang="zh-CN" dirty="0" smtClean="0">
                <a:solidFill>
                  <a:srgbClr val="FF0000"/>
                </a:solidFill>
              </a:rPr>
              <a:t>4</a:t>
            </a:r>
            <a:r>
              <a:rPr lang="en-AU" altLang="zh-CN" dirty="0" smtClean="0"/>
              <a:t> : </a:t>
            </a:r>
            <a:r>
              <a:rPr lang="en-AU" altLang="zh-CN" dirty="0" smtClean="0">
                <a:solidFill>
                  <a:srgbClr val="7030A0"/>
                </a:solidFill>
              </a:rPr>
              <a:t>0</a:t>
            </a:r>
            <a:endParaRPr lang="zh-CN" altLang="en-US" dirty="0">
              <a:solidFill>
                <a:srgbClr val="7030A0"/>
              </a:solidFill>
            </a:endParaRPr>
          </a:p>
        </p:txBody>
      </p:sp>
      <p:sp>
        <p:nvSpPr>
          <p:cNvPr id="9" name="TextBox 9"/>
          <p:cNvSpPr txBox="1"/>
          <p:nvPr/>
        </p:nvSpPr>
        <p:spPr>
          <a:xfrm>
            <a:off x="7381240" y="2143760"/>
            <a:ext cx="813043" cy="646331"/>
          </a:xfrm>
          <a:prstGeom prst="rect">
            <a:avLst/>
          </a:prstGeom>
          <a:noFill/>
        </p:spPr>
        <p:txBody>
          <a:bodyPr wrap="none" rtlCol="0">
            <a:spAutoFit/>
          </a:bodyPr>
          <a:lstStyle/>
          <a:p>
            <a:r>
              <a:rPr lang="en-AU" altLang="zh-CN" dirty="0" smtClean="0"/>
              <a:t>Urban</a:t>
            </a:r>
          </a:p>
          <a:p>
            <a:pPr algn="ctr"/>
            <a:r>
              <a:rPr lang="en-AU" altLang="zh-CN" dirty="0" smtClean="0">
                <a:solidFill>
                  <a:srgbClr val="FF0000"/>
                </a:solidFill>
              </a:rPr>
              <a:t>3</a:t>
            </a:r>
            <a:r>
              <a:rPr lang="en-AU" altLang="zh-CN" dirty="0" smtClean="0"/>
              <a:t> : </a:t>
            </a:r>
            <a:r>
              <a:rPr lang="en-AU" altLang="zh-CN" dirty="0" smtClean="0">
                <a:solidFill>
                  <a:srgbClr val="7030A0"/>
                </a:solidFill>
              </a:rPr>
              <a:t>2</a:t>
            </a:r>
            <a:endParaRPr lang="zh-CN" altLang="en-US" dirty="0">
              <a:solidFill>
                <a:srgbClr val="7030A0"/>
              </a:solidFill>
            </a:endParaRPr>
          </a:p>
        </p:txBody>
      </p:sp>
      <p:sp>
        <p:nvSpPr>
          <p:cNvPr id="10" name="TextBox 14"/>
          <p:cNvSpPr txBox="1"/>
          <p:nvPr/>
        </p:nvSpPr>
        <p:spPr>
          <a:xfrm>
            <a:off x="3037840" y="3134360"/>
            <a:ext cx="941283" cy="369332"/>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none" rtlCol="0">
            <a:spAutoFit/>
          </a:bodyPr>
          <a:lstStyle/>
          <a:p>
            <a:r>
              <a:rPr lang="en-AU" altLang="zh-CN" dirty="0" smtClean="0"/>
              <a:t>Income</a:t>
            </a:r>
            <a:endParaRPr lang="zh-CN" altLang="en-US" dirty="0"/>
          </a:p>
        </p:txBody>
      </p:sp>
      <p:sp>
        <p:nvSpPr>
          <p:cNvPr id="11" name="TextBox 15"/>
          <p:cNvSpPr txBox="1"/>
          <p:nvPr/>
        </p:nvSpPr>
        <p:spPr>
          <a:xfrm>
            <a:off x="2504440" y="4037092"/>
            <a:ext cx="659155" cy="646331"/>
          </a:xfrm>
          <a:prstGeom prst="rect">
            <a:avLst/>
          </a:prstGeom>
          <a:noFill/>
        </p:spPr>
        <p:txBody>
          <a:bodyPr wrap="none" rtlCol="0">
            <a:spAutoFit/>
          </a:bodyPr>
          <a:lstStyle/>
          <a:p>
            <a:r>
              <a:rPr lang="en-AU" altLang="zh-CN" dirty="0" smtClean="0"/>
              <a:t>High</a:t>
            </a:r>
          </a:p>
          <a:p>
            <a:pPr algn="ctr"/>
            <a:r>
              <a:rPr lang="en-AU" altLang="zh-CN" dirty="0" smtClean="0">
                <a:solidFill>
                  <a:srgbClr val="FF0000"/>
                </a:solidFill>
              </a:rPr>
              <a:t>0</a:t>
            </a:r>
            <a:r>
              <a:rPr lang="en-AU" altLang="zh-CN" dirty="0" smtClean="0"/>
              <a:t> : </a:t>
            </a:r>
            <a:r>
              <a:rPr lang="en-AU" altLang="zh-CN" dirty="0" smtClean="0">
                <a:solidFill>
                  <a:srgbClr val="7030A0"/>
                </a:solidFill>
              </a:rPr>
              <a:t>3</a:t>
            </a:r>
            <a:endParaRPr lang="zh-CN" altLang="en-US" dirty="0">
              <a:solidFill>
                <a:srgbClr val="7030A0"/>
              </a:solidFill>
            </a:endParaRPr>
          </a:p>
        </p:txBody>
      </p:sp>
      <p:sp>
        <p:nvSpPr>
          <p:cNvPr id="12" name="TextBox 16"/>
          <p:cNvSpPr txBox="1"/>
          <p:nvPr/>
        </p:nvSpPr>
        <p:spPr>
          <a:xfrm>
            <a:off x="3877781" y="4048760"/>
            <a:ext cx="633507" cy="646331"/>
          </a:xfrm>
          <a:prstGeom prst="rect">
            <a:avLst/>
          </a:prstGeom>
          <a:noFill/>
        </p:spPr>
        <p:txBody>
          <a:bodyPr wrap="none" rtlCol="0">
            <a:spAutoFit/>
          </a:bodyPr>
          <a:lstStyle/>
          <a:p>
            <a:r>
              <a:rPr lang="en-AU" altLang="zh-CN" dirty="0" smtClean="0"/>
              <a:t>Low</a:t>
            </a:r>
          </a:p>
          <a:p>
            <a:pPr algn="ctr"/>
            <a:r>
              <a:rPr lang="en-AU" altLang="zh-CN" dirty="0" smtClean="0">
                <a:solidFill>
                  <a:srgbClr val="FF0000"/>
                </a:solidFill>
              </a:rPr>
              <a:t>2</a:t>
            </a:r>
            <a:r>
              <a:rPr lang="en-AU" altLang="zh-CN" dirty="0" smtClean="0"/>
              <a:t> : </a:t>
            </a:r>
            <a:r>
              <a:rPr lang="en-AU" altLang="zh-CN" dirty="0" smtClean="0">
                <a:solidFill>
                  <a:srgbClr val="7030A0"/>
                </a:solidFill>
              </a:rPr>
              <a:t>0</a:t>
            </a:r>
            <a:endParaRPr lang="zh-CN" altLang="en-US" dirty="0">
              <a:solidFill>
                <a:srgbClr val="7030A0"/>
              </a:solidFill>
            </a:endParaRPr>
          </a:p>
        </p:txBody>
      </p:sp>
      <p:sp>
        <p:nvSpPr>
          <p:cNvPr id="13" name="TextBox 17"/>
          <p:cNvSpPr txBox="1"/>
          <p:nvPr/>
        </p:nvSpPr>
        <p:spPr>
          <a:xfrm>
            <a:off x="6771640" y="3134360"/>
            <a:ext cx="2146742" cy="369332"/>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none" rtlCol="0">
            <a:spAutoFit/>
          </a:bodyPr>
          <a:lstStyle/>
          <a:p>
            <a:r>
              <a:rPr lang="en-AU" altLang="zh-CN" dirty="0" smtClean="0"/>
              <a:t>Previous Customer</a:t>
            </a:r>
            <a:endParaRPr lang="zh-CN" altLang="en-US" dirty="0"/>
          </a:p>
        </p:txBody>
      </p:sp>
      <p:sp>
        <p:nvSpPr>
          <p:cNvPr id="14" name="TextBox 18"/>
          <p:cNvSpPr txBox="1"/>
          <p:nvPr/>
        </p:nvSpPr>
        <p:spPr>
          <a:xfrm>
            <a:off x="6771640" y="4012029"/>
            <a:ext cx="633508" cy="646331"/>
          </a:xfrm>
          <a:prstGeom prst="rect">
            <a:avLst/>
          </a:prstGeom>
          <a:noFill/>
        </p:spPr>
        <p:txBody>
          <a:bodyPr wrap="none" rtlCol="0">
            <a:spAutoFit/>
          </a:bodyPr>
          <a:lstStyle/>
          <a:p>
            <a:r>
              <a:rPr lang="en-AU" altLang="zh-CN" dirty="0" smtClean="0"/>
              <a:t>Yes</a:t>
            </a:r>
          </a:p>
          <a:p>
            <a:pPr algn="ctr"/>
            <a:r>
              <a:rPr lang="en-AU" altLang="zh-CN" dirty="0" smtClean="0">
                <a:solidFill>
                  <a:srgbClr val="FF0000"/>
                </a:solidFill>
              </a:rPr>
              <a:t>0</a:t>
            </a:r>
            <a:r>
              <a:rPr lang="en-AU" altLang="zh-CN" dirty="0" smtClean="0"/>
              <a:t> : </a:t>
            </a:r>
            <a:r>
              <a:rPr lang="en-AU" altLang="zh-CN" dirty="0" smtClean="0">
                <a:solidFill>
                  <a:srgbClr val="7030A0"/>
                </a:solidFill>
              </a:rPr>
              <a:t>2</a:t>
            </a:r>
            <a:endParaRPr lang="zh-CN" altLang="en-US" dirty="0">
              <a:solidFill>
                <a:srgbClr val="7030A0"/>
              </a:solidFill>
            </a:endParaRPr>
          </a:p>
        </p:txBody>
      </p:sp>
      <p:sp>
        <p:nvSpPr>
          <p:cNvPr id="15" name="TextBox 19"/>
          <p:cNvSpPr txBox="1"/>
          <p:nvPr/>
        </p:nvSpPr>
        <p:spPr>
          <a:xfrm>
            <a:off x="8143240" y="4012029"/>
            <a:ext cx="633507" cy="646331"/>
          </a:xfrm>
          <a:prstGeom prst="rect">
            <a:avLst/>
          </a:prstGeom>
          <a:noFill/>
        </p:spPr>
        <p:txBody>
          <a:bodyPr wrap="none" rtlCol="0">
            <a:spAutoFit/>
          </a:bodyPr>
          <a:lstStyle/>
          <a:p>
            <a:r>
              <a:rPr lang="en-AU" altLang="zh-CN" dirty="0" smtClean="0"/>
              <a:t>No</a:t>
            </a:r>
          </a:p>
          <a:p>
            <a:pPr algn="ctr"/>
            <a:r>
              <a:rPr lang="en-AU" altLang="zh-CN" dirty="0" smtClean="0">
                <a:solidFill>
                  <a:srgbClr val="FF0000"/>
                </a:solidFill>
              </a:rPr>
              <a:t>3</a:t>
            </a:r>
            <a:r>
              <a:rPr lang="en-AU" altLang="zh-CN" dirty="0" smtClean="0"/>
              <a:t> : </a:t>
            </a:r>
            <a:r>
              <a:rPr lang="en-AU" altLang="zh-CN" dirty="0" smtClean="0">
                <a:solidFill>
                  <a:srgbClr val="7030A0"/>
                </a:solidFill>
              </a:rPr>
              <a:t>0</a:t>
            </a:r>
            <a:endParaRPr lang="zh-CN" altLang="en-US" dirty="0">
              <a:solidFill>
                <a:srgbClr val="7030A0"/>
              </a:solidFill>
            </a:endParaRPr>
          </a:p>
        </p:txBody>
      </p:sp>
      <p:cxnSp>
        <p:nvCxnSpPr>
          <p:cNvPr id="16" name="直接连接符 15"/>
          <p:cNvCxnSpPr/>
          <p:nvPr/>
        </p:nvCxnSpPr>
        <p:spPr>
          <a:xfrm rot="5400000">
            <a:off x="3381534" y="1952466"/>
            <a:ext cx="228600" cy="1588"/>
          </a:xfrm>
          <a:prstGeom prst="line">
            <a:avLst/>
          </a:prstGeom>
          <a:ln w="19050">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rot="5400000">
            <a:off x="5515134" y="1952466"/>
            <a:ext cx="228600" cy="1588"/>
          </a:xfrm>
          <a:prstGeom prst="line">
            <a:avLst/>
          </a:prstGeom>
          <a:ln w="19050">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rot="5400000">
            <a:off x="7647146" y="1952466"/>
            <a:ext cx="228600" cy="1588"/>
          </a:xfrm>
          <a:prstGeom prst="line">
            <a:avLst/>
          </a:prstGeom>
          <a:ln w="19050">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rot="5400000">
            <a:off x="7647146" y="3628866"/>
            <a:ext cx="228600" cy="1588"/>
          </a:xfrm>
          <a:prstGeom prst="line">
            <a:avLst/>
          </a:prstGeom>
          <a:ln w="19050">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7000240" y="3743960"/>
            <a:ext cx="1524000" cy="1588"/>
          </a:xfrm>
          <a:prstGeom prst="line">
            <a:avLst/>
          </a:prstGeom>
          <a:ln w="19050">
            <a:solidFill>
              <a:schemeClr val="tx2"/>
            </a:solidFill>
            <a:tailEnd type="none"/>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rot="5400000">
            <a:off x="3381534" y="2943066"/>
            <a:ext cx="228600" cy="1588"/>
          </a:xfrm>
          <a:prstGeom prst="line">
            <a:avLst/>
          </a:prstGeom>
          <a:ln w="19050">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rot="5400000">
            <a:off x="3381534" y="3617198"/>
            <a:ext cx="228600" cy="1588"/>
          </a:xfrm>
          <a:prstGeom prst="line">
            <a:avLst/>
          </a:prstGeom>
          <a:ln w="19050">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a:off x="2733040" y="3732292"/>
            <a:ext cx="1524000" cy="1588"/>
          </a:xfrm>
          <a:prstGeom prst="line">
            <a:avLst/>
          </a:prstGeom>
          <a:ln w="19050">
            <a:solidFill>
              <a:schemeClr val="tx2"/>
            </a:solidFill>
            <a:tailEnd type="none"/>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rot="5400000">
            <a:off x="2694146" y="3845798"/>
            <a:ext cx="228600" cy="1588"/>
          </a:xfrm>
          <a:prstGeom prst="line">
            <a:avLst/>
          </a:prstGeom>
          <a:ln w="19050">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rot="5400000">
            <a:off x="4065746" y="3845798"/>
            <a:ext cx="228600" cy="1588"/>
          </a:xfrm>
          <a:prstGeom prst="line">
            <a:avLst/>
          </a:prstGeom>
          <a:ln w="19050">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rot="5400000">
            <a:off x="6962934" y="3857466"/>
            <a:ext cx="228600" cy="1588"/>
          </a:xfrm>
          <a:prstGeom prst="line">
            <a:avLst/>
          </a:prstGeom>
          <a:ln w="19050">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rot="5400000">
            <a:off x="8334534" y="3857466"/>
            <a:ext cx="228600" cy="1588"/>
          </a:xfrm>
          <a:prstGeom prst="line">
            <a:avLst/>
          </a:prstGeom>
          <a:ln w="19050">
            <a:solidFill>
              <a:schemeClr val="tx2"/>
            </a:solidFill>
            <a:tailEnd type="arrow"/>
          </a:ln>
        </p:spPr>
        <p:style>
          <a:lnRef idx="1">
            <a:schemeClr val="accent1"/>
          </a:lnRef>
          <a:fillRef idx="0">
            <a:schemeClr val="accent1"/>
          </a:fillRef>
          <a:effectRef idx="0">
            <a:schemeClr val="accent1"/>
          </a:effectRef>
          <a:fontRef idx="minor">
            <a:schemeClr val="tx1"/>
          </a:fontRef>
        </p:style>
      </p:cxnSp>
      <p:sp>
        <p:nvSpPr>
          <p:cNvPr id="28" name="TextBox 38"/>
          <p:cNvSpPr txBox="1"/>
          <p:nvPr/>
        </p:nvSpPr>
        <p:spPr>
          <a:xfrm>
            <a:off x="7762240" y="5420361"/>
            <a:ext cx="2044149" cy="923330"/>
          </a:xfrm>
          <a:prstGeom prst="rect">
            <a:avLst/>
          </a:prstGeom>
          <a:noFill/>
        </p:spPr>
        <p:txBody>
          <a:bodyPr wrap="square" rtlCol="0">
            <a:spAutoFit/>
          </a:bodyPr>
          <a:lstStyle/>
          <a:p>
            <a:r>
              <a:rPr lang="en-AU" altLang="zh-CN" dirty="0" smtClean="0">
                <a:solidFill>
                  <a:srgbClr val="FF0000"/>
                </a:solidFill>
              </a:rPr>
              <a:t>Red</a:t>
            </a:r>
            <a:r>
              <a:rPr lang="en-AU" altLang="zh-CN" dirty="0" smtClean="0"/>
              <a:t>: Responded</a:t>
            </a:r>
          </a:p>
          <a:p>
            <a:endParaRPr lang="en-AU" altLang="zh-CN" dirty="0" smtClean="0"/>
          </a:p>
          <a:p>
            <a:r>
              <a:rPr lang="en-AU" altLang="zh-CN" dirty="0" smtClean="0">
                <a:solidFill>
                  <a:srgbClr val="7030A0"/>
                </a:solidFill>
              </a:rPr>
              <a:t>Purple</a:t>
            </a:r>
            <a:r>
              <a:rPr lang="en-AU" altLang="zh-CN" dirty="0" smtClean="0"/>
              <a:t>: Nothing</a:t>
            </a:r>
            <a:endParaRPr lang="zh-CN" altLang="en-US" dirty="0"/>
          </a:p>
        </p:txBody>
      </p:sp>
      <p:cxnSp>
        <p:nvCxnSpPr>
          <p:cNvPr id="29" name="直接连接符 28"/>
          <p:cNvCxnSpPr/>
          <p:nvPr/>
        </p:nvCxnSpPr>
        <p:spPr>
          <a:xfrm rot="5400000">
            <a:off x="7647146" y="2943066"/>
            <a:ext cx="228600" cy="1588"/>
          </a:xfrm>
          <a:prstGeom prst="line">
            <a:avLst/>
          </a:prstGeom>
          <a:ln w="19050">
            <a:solidFill>
              <a:schemeClr val="tx2"/>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5367605"/>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4"/>
          <p:cNvSpPr>
            <a:spLocks noChangeArrowheads="1"/>
          </p:cNvSpPr>
          <p:nvPr/>
        </p:nvSpPr>
        <p:spPr bwMode="auto">
          <a:xfrm>
            <a:off x="1524001" y="189384"/>
            <a:ext cx="184731"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a:defRPr sz="900">
                <a:solidFill>
                  <a:srgbClr val="000000"/>
                </a:solidFill>
                <a:latin typeface="Arial" panose="020B0604020202020204" pitchFamily="34" charset="0"/>
                <a:ea typeface="宋体" panose="02010600030101010101" pitchFamily="2" charset="-122"/>
              </a:defRPr>
            </a:lvl1pPr>
            <a:lvl2pPr marL="742950" indent="-285750">
              <a:defRPr sz="900">
                <a:solidFill>
                  <a:srgbClr val="000000"/>
                </a:solidFill>
                <a:latin typeface="Arial" panose="020B0604020202020204" pitchFamily="34" charset="0"/>
                <a:ea typeface="宋体" panose="02010600030101010101" pitchFamily="2" charset="-122"/>
              </a:defRPr>
            </a:lvl2pPr>
            <a:lvl3pPr marL="1143000" indent="-228600">
              <a:defRPr sz="900">
                <a:solidFill>
                  <a:srgbClr val="000000"/>
                </a:solidFill>
                <a:latin typeface="Arial" panose="020B0604020202020204" pitchFamily="34" charset="0"/>
                <a:ea typeface="宋体" panose="02010600030101010101" pitchFamily="2" charset="-122"/>
              </a:defRPr>
            </a:lvl3pPr>
            <a:lvl4pPr marL="1600200" indent="-228600">
              <a:defRPr sz="900">
                <a:solidFill>
                  <a:srgbClr val="000000"/>
                </a:solidFill>
                <a:latin typeface="Arial" panose="020B0604020202020204" pitchFamily="34" charset="0"/>
                <a:ea typeface="宋体" panose="02010600030101010101" pitchFamily="2" charset="-122"/>
              </a:defRPr>
            </a:lvl4pPr>
            <a:lvl5pPr marL="2057400" indent="-228600">
              <a:defRPr sz="9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6867" name="Rectangle 5"/>
          <p:cNvSpPr>
            <a:spLocks noChangeArrowheads="1"/>
          </p:cNvSpPr>
          <p:nvPr/>
        </p:nvSpPr>
        <p:spPr bwMode="auto">
          <a:xfrm>
            <a:off x="1524001" y="1684809"/>
            <a:ext cx="184731"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a:defRPr sz="900">
                <a:solidFill>
                  <a:srgbClr val="000000"/>
                </a:solidFill>
                <a:latin typeface="Arial" panose="020B0604020202020204" pitchFamily="34" charset="0"/>
                <a:ea typeface="宋体" panose="02010600030101010101" pitchFamily="2" charset="-122"/>
              </a:defRPr>
            </a:lvl1pPr>
            <a:lvl2pPr marL="742950" indent="-285750">
              <a:defRPr sz="900">
                <a:solidFill>
                  <a:srgbClr val="000000"/>
                </a:solidFill>
                <a:latin typeface="Arial" panose="020B0604020202020204" pitchFamily="34" charset="0"/>
                <a:ea typeface="宋体" panose="02010600030101010101" pitchFamily="2" charset="-122"/>
              </a:defRPr>
            </a:lvl2pPr>
            <a:lvl3pPr marL="1143000" indent="-228600">
              <a:defRPr sz="900">
                <a:solidFill>
                  <a:srgbClr val="000000"/>
                </a:solidFill>
                <a:latin typeface="Arial" panose="020B0604020202020204" pitchFamily="34" charset="0"/>
                <a:ea typeface="宋体" panose="02010600030101010101" pitchFamily="2" charset="-122"/>
              </a:defRPr>
            </a:lvl3pPr>
            <a:lvl4pPr marL="1600200" indent="-228600">
              <a:defRPr sz="900">
                <a:solidFill>
                  <a:srgbClr val="000000"/>
                </a:solidFill>
                <a:latin typeface="Arial" panose="020B0604020202020204" pitchFamily="34" charset="0"/>
                <a:ea typeface="宋体" panose="02010600030101010101" pitchFamily="2" charset="-122"/>
              </a:defRPr>
            </a:lvl4pPr>
            <a:lvl5pPr marL="2057400" indent="-228600">
              <a:defRPr sz="9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6868" name="Rectangle 9"/>
          <p:cNvSpPr>
            <a:spLocks noChangeArrowheads="1"/>
          </p:cNvSpPr>
          <p:nvPr/>
        </p:nvSpPr>
        <p:spPr bwMode="auto">
          <a:xfrm>
            <a:off x="1524001" y="2694459"/>
            <a:ext cx="184731"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a:defRPr sz="900">
                <a:solidFill>
                  <a:srgbClr val="000000"/>
                </a:solidFill>
                <a:latin typeface="Arial" panose="020B0604020202020204" pitchFamily="34" charset="0"/>
                <a:ea typeface="宋体" panose="02010600030101010101" pitchFamily="2" charset="-122"/>
              </a:defRPr>
            </a:lvl1pPr>
            <a:lvl2pPr marL="742950" indent="-285750">
              <a:defRPr sz="900">
                <a:solidFill>
                  <a:srgbClr val="000000"/>
                </a:solidFill>
                <a:latin typeface="Arial" panose="020B0604020202020204" pitchFamily="34" charset="0"/>
                <a:ea typeface="宋体" panose="02010600030101010101" pitchFamily="2" charset="-122"/>
              </a:defRPr>
            </a:lvl2pPr>
            <a:lvl3pPr marL="1143000" indent="-228600">
              <a:defRPr sz="900">
                <a:solidFill>
                  <a:srgbClr val="000000"/>
                </a:solidFill>
                <a:latin typeface="Arial" panose="020B0604020202020204" pitchFamily="34" charset="0"/>
                <a:ea typeface="宋体" panose="02010600030101010101" pitchFamily="2" charset="-122"/>
              </a:defRPr>
            </a:lvl3pPr>
            <a:lvl4pPr marL="1600200" indent="-228600">
              <a:defRPr sz="900">
                <a:solidFill>
                  <a:srgbClr val="000000"/>
                </a:solidFill>
                <a:latin typeface="Arial" panose="020B0604020202020204" pitchFamily="34" charset="0"/>
                <a:ea typeface="宋体" panose="02010600030101010101" pitchFamily="2" charset="-122"/>
              </a:defRPr>
            </a:lvl4pPr>
            <a:lvl5pPr marL="2057400" indent="-228600">
              <a:defRPr sz="9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6869" name="标题 3"/>
          <p:cNvSpPr>
            <a:spLocks noGrp="1"/>
          </p:cNvSpPr>
          <p:nvPr>
            <p:ph type="title"/>
          </p:nvPr>
        </p:nvSpPr>
        <p:spPr>
          <a:xfrm>
            <a:off x="1666876" y="153988"/>
            <a:ext cx="8316913" cy="431800"/>
          </a:xfrm>
        </p:spPr>
        <p:txBody>
          <a:bodyPr/>
          <a:lstStyle/>
          <a:p>
            <a:r>
              <a:rPr lang="zh-CN" altLang="en-US" smtClean="0"/>
              <a:t>分析方法与过程</a:t>
            </a:r>
          </a:p>
        </p:txBody>
      </p:sp>
      <p:sp>
        <p:nvSpPr>
          <p:cNvPr id="36870" name="Text Box 6"/>
          <p:cNvSpPr txBox="1">
            <a:spLocks noChangeArrowheads="1"/>
          </p:cNvSpPr>
          <p:nvPr/>
        </p:nvSpPr>
        <p:spPr bwMode="auto">
          <a:xfrm>
            <a:off x="1809751" y="989013"/>
            <a:ext cx="8429625"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0" tIns="0" rIns="0" bIns="0">
            <a:spAutoFit/>
          </a:bodyPr>
          <a:lstStyle>
            <a:lvl1pPr marL="457200" indent="-457200">
              <a:defRPr sz="900">
                <a:solidFill>
                  <a:srgbClr val="000000"/>
                </a:solidFill>
                <a:latin typeface="Arial" panose="020B0604020202020204" pitchFamily="34" charset="0"/>
                <a:ea typeface="宋体" panose="02010600030101010101" pitchFamily="2" charset="-122"/>
              </a:defRPr>
            </a:lvl1pPr>
            <a:lvl2pPr marL="742950" indent="-285750">
              <a:defRPr sz="900">
                <a:solidFill>
                  <a:srgbClr val="000000"/>
                </a:solidFill>
                <a:latin typeface="Arial" panose="020B0604020202020204" pitchFamily="34" charset="0"/>
                <a:ea typeface="宋体" panose="02010600030101010101" pitchFamily="2" charset="-122"/>
              </a:defRPr>
            </a:lvl2pPr>
            <a:lvl3pPr marL="1143000" indent="-228600">
              <a:defRPr sz="900">
                <a:solidFill>
                  <a:srgbClr val="000000"/>
                </a:solidFill>
                <a:latin typeface="Arial" panose="020B0604020202020204" pitchFamily="34" charset="0"/>
                <a:ea typeface="宋体" panose="02010600030101010101" pitchFamily="2" charset="-122"/>
              </a:defRPr>
            </a:lvl3pPr>
            <a:lvl4pPr marL="1600200" indent="-228600">
              <a:defRPr sz="900">
                <a:solidFill>
                  <a:srgbClr val="000000"/>
                </a:solidFill>
                <a:latin typeface="Arial" panose="020B0604020202020204" pitchFamily="34" charset="0"/>
                <a:ea typeface="宋体" panose="02010600030101010101" pitchFamily="2" charset="-122"/>
              </a:defRPr>
            </a:lvl4pPr>
            <a:lvl5pPr marL="2057400" indent="-228600">
              <a:defRPr sz="9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9pPr>
          </a:lstStyle>
          <a:p>
            <a:pPr>
              <a:lnSpc>
                <a:spcPct val="150000"/>
              </a:lnSpc>
              <a:spcBef>
                <a:spcPct val="20000"/>
              </a:spcBef>
              <a:buClr>
                <a:schemeClr val="hlink"/>
              </a:buClr>
            </a:pPr>
            <a:r>
              <a:rPr lang="zh-CN" altLang="en-US" sz="2200">
                <a:solidFill>
                  <a:schemeClr val="tx1"/>
                </a:solidFill>
                <a:latin typeface="微软雅黑" panose="020B0503020204020204" pitchFamily="34" charset="-122"/>
                <a:ea typeface="微软雅黑" panose="020B0503020204020204" pitchFamily="34" charset="-122"/>
              </a:rPr>
              <a:t>第</a:t>
            </a:r>
            <a:r>
              <a:rPr lang="en-US" altLang="zh-CN" sz="2200">
                <a:solidFill>
                  <a:schemeClr val="tx1"/>
                </a:solidFill>
                <a:latin typeface="微软雅黑" panose="020B0503020204020204" pitchFamily="34" charset="-122"/>
                <a:ea typeface="微软雅黑" panose="020B0503020204020204" pitchFamily="34" charset="-122"/>
              </a:rPr>
              <a:t>5</a:t>
            </a:r>
            <a:r>
              <a:rPr lang="zh-CN" altLang="en-US" sz="2200">
                <a:solidFill>
                  <a:schemeClr val="tx1"/>
                </a:solidFill>
                <a:latin typeface="微软雅黑" panose="020B0503020204020204" pitchFamily="34" charset="-122"/>
                <a:ea typeface="微软雅黑" panose="020B0503020204020204" pitchFamily="34" charset="-122"/>
              </a:rPr>
              <a:t>步：构建模型</a:t>
            </a:r>
          </a:p>
        </p:txBody>
      </p:sp>
      <p:sp>
        <p:nvSpPr>
          <p:cNvPr id="36871" name="Text Box 6"/>
          <p:cNvSpPr txBox="1">
            <a:spLocks noChangeArrowheads="1"/>
          </p:cNvSpPr>
          <p:nvPr/>
        </p:nvSpPr>
        <p:spPr bwMode="auto">
          <a:xfrm>
            <a:off x="2095501" y="1525588"/>
            <a:ext cx="7745413" cy="176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0" tIns="0" rIns="0" bIns="0">
            <a:spAutoFit/>
          </a:bodyPr>
          <a:lstStyle>
            <a:lvl1pPr marL="457200" indent="-457200">
              <a:defRPr sz="900">
                <a:solidFill>
                  <a:srgbClr val="000000"/>
                </a:solidFill>
                <a:latin typeface="Arial" panose="020B0604020202020204" pitchFamily="34" charset="0"/>
                <a:ea typeface="宋体" panose="02010600030101010101" pitchFamily="2" charset="-122"/>
              </a:defRPr>
            </a:lvl1pPr>
            <a:lvl2pPr>
              <a:defRPr sz="900">
                <a:solidFill>
                  <a:srgbClr val="000000"/>
                </a:solidFill>
                <a:latin typeface="Arial" panose="020B0604020202020204" pitchFamily="34" charset="0"/>
                <a:ea typeface="宋体" panose="02010600030101010101" pitchFamily="2" charset="-122"/>
              </a:defRPr>
            </a:lvl2pPr>
            <a:lvl3pPr marL="1143000" indent="-228600">
              <a:defRPr sz="900">
                <a:solidFill>
                  <a:srgbClr val="000000"/>
                </a:solidFill>
                <a:latin typeface="Arial" panose="020B0604020202020204" pitchFamily="34" charset="0"/>
                <a:ea typeface="宋体" panose="02010600030101010101" pitchFamily="2" charset="-122"/>
              </a:defRPr>
            </a:lvl3pPr>
            <a:lvl4pPr marL="1600200" indent="-228600">
              <a:defRPr sz="900">
                <a:solidFill>
                  <a:srgbClr val="000000"/>
                </a:solidFill>
                <a:latin typeface="Arial" panose="020B0604020202020204" pitchFamily="34" charset="0"/>
                <a:ea typeface="宋体" panose="02010600030101010101" pitchFamily="2" charset="-122"/>
              </a:defRPr>
            </a:lvl4pPr>
            <a:lvl5pPr marL="2057400" indent="-228600">
              <a:defRPr sz="9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9pPr>
          </a:lstStyle>
          <a:p>
            <a:pPr>
              <a:lnSpc>
                <a:spcPct val="150000"/>
              </a:lnSpc>
              <a:spcBef>
                <a:spcPct val="20000"/>
              </a:spcBef>
              <a:buClr>
                <a:schemeClr val="hlink"/>
              </a:buClr>
              <a:buFont typeface="Calibri" panose="020F0502020204030204" pitchFamily="34" charset="0"/>
              <a:buAutoNum type="arabicPeriod" startAt="2"/>
            </a:pPr>
            <a:r>
              <a:rPr lang="zh-CN" altLang="en-US" sz="2000">
                <a:solidFill>
                  <a:schemeClr val="tx1"/>
                </a:solidFill>
                <a:latin typeface="微软雅黑" panose="020B0503020204020204" pitchFamily="34" charset="-122"/>
                <a:ea typeface="微软雅黑" panose="020B0503020204020204" pitchFamily="34" charset="-122"/>
              </a:rPr>
              <a:t>客户价值分析</a:t>
            </a:r>
            <a:endParaRPr lang="en-US" altLang="zh-CN" sz="2000">
              <a:solidFill>
                <a:schemeClr val="tx1"/>
              </a:solidFill>
              <a:latin typeface="微软雅黑" panose="020B0503020204020204" pitchFamily="34" charset="-122"/>
              <a:ea typeface="微软雅黑" panose="020B0503020204020204" pitchFamily="34" charset="-122"/>
            </a:endParaRPr>
          </a:p>
          <a:p>
            <a:pPr lvl="1">
              <a:lnSpc>
                <a:spcPct val="150000"/>
              </a:lnSpc>
              <a:spcBef>
                <a:spcPct val="20000"/>
              </a:spcBef>
              <a:buClr>
                <a:schemeClr val="hlink"/>
              </a:buClr>
            </a:pPr>
            <a:r>
              <a:rPr lang="zh-CN" altLang="en-US" sz="1800">
                <a:solidFill>
                  <a:schemeClr val="tx1"/>
                </a:solidFill>
                <a:latin typeface="华文楷体" panose="02010600040101010101" pitchFamily="2" charset="-122"/>
                <a:ea typeface="华文楷体" panose="02010600040101010101" pitchFamily="2" charset="-122"/>
              </a:rPr>
              <a:t>对聚类结果进行特征分析，其中客户群</a:t>
            </a:r>
            <a:r>
              <a:rPr lang="en-US" altLang="zh-CN" sz="1800">
                <a:solidFill>
                  <a:schemeClr val="tx1"/>
                </a:solidFill>
                <a:latin typeface="华文楷体" panose="02010600040101010101" pitchFamily="2" charset="-122"/>
                <a:ea typeface="华文楷体" panose="02010600040101010101" pitchFamily="2" charset="-122"/>
              </a:rPr>
              <a:t>1</a:t>
            </a:r>
            <a:r>
              <a:rPr lang="zh-CN" altLang="en-US" sz="1800">
                <a:solidFill>
                  <a:schemeClr val="tx1"/>
                </a:solidFill>
                <a:latin typeface="华文楷体" panose="02010600040101010101" pitchFamily="2" charset="-122"/>
                <a:ea typeface="华文楷体" panose="02010600040101010101" pitchFamily="2" charset="-122"/>
              </a:rPr>
              <a:t>在</a:t>
            </a:r>
            <a:r>
              <a:rPr lang="en-US" altLang="zh-CN" sz="1800">
                <a:solidFill>
                  <a:schemeClr val="tx1"/>
                </a:solidFill>
                <a:latin typeface="华文楷体" panose="02010600040101010101" pitchFamily="2" charset="-122"/>
                <a:ea typeface="华文楷体" panose="02010600040101010101" pitchFamily="2" charset="-122"/>
              </a:rPr>
              <a:t>F</a:t>
            </a:r>
            <a:r>
              <a:rPr lang="zh-CN" altLang="en-US" sz="1800">
                <a:solidFill>
                  <a:schemeClr val="tx1"/>
                </a:solidFill>
                <a:latin typeface="华文楷体" panose="02010600040101010101" pitchFamily="2" charset="-122"/>
                <a:ea typeface="华文楷体" panose="02010600040101010101" pitchFamily="2" charset="-122"/>
              </a:rPr>
              <a:t>、</a:t>
            </a:r>
            <a:r>
              <a:rPr lang="en-US" altLang="zh-CN" sz="1800">
                <a:solidFill>
                  <a:schemeClr val="tx1"/>
                </a:solidFill>
                <a:latin typeface="华文楷体" panose="02010600040101010101" pitchFamily="2" charset="-122"/>
                <a:ea typeface="华文楷体" panose="02010600040101010101" pitchFamily="2" charset="-122"/>
              </a:rPr>
              <a:t>M</a:t>
            </a:r>
            <a:r>
              <a:rPr lang="zh-CN" altLang="en-US" sz="1800">
                <a:solidFill>
                  <a:schemeClr val="tx1"/>
                </a:solidFill>
                <a:latin typeface="华文楷体" panose="02010600040101010101" pitchFamily="2" charset="-122"/>
                <a:ea typeface="华文楷体" panose="02010600040101010101" pitchFamily="2" charset="-122"/>
              </a:rPr>
              <a:t>属性最大，在</a:t>
            </a:r>
            <a:r>
              <a:rPr lang="en-US" altLang="zh-CN" sz="1800">
                <a:solidFill>
                  <a:schemeClr val="tx1"/>
                </a:solidFill>
                <a:latin typeface="华文楷体" panose="02010600040101010101" pitchFamily="2" charset="-122"/>
                <a:ea typeface="华文楷体" panose="02010600040101010101" pitchFamily="2" charset="-122"/>
              </a:rPr>
              <a:t>R</a:t>
            </a:r>
            <a:r>
              <a:rPr lang="zh-CN" altLang="en-US" sz="1800">
                <a:solidFill>
                  <a:schemeClr val="tx1"/>
                </a:solidFill>
                <a:latin typeface="华文楷体" panose="02010600040101010101" pitchFamily="2" charset="-122"/>
                <a:ea typeface="华文楷体" panose="02010600040101010101" pitchFamily="2" charset="-122"/>
              </a:rPr>
              <a:t>属性最小；客户群</a:t>
            </a:r>
            <a:r>
              <a:rPr lang="en-US" altLang="zh-CN" sz="1800">
                <a:solidFill>
                  <a:schemeClr val="tx1"/>
                </a:solidFill>
                <a:latin typeface="华文楷体" panose="02010600040101010101" pitchFamily="2" charset="-122"/>
                <a:ea typeface="华文楷体" panose="02010600040101010101" pitchFamily="2" charset="-122"/>
              </a:rPr>
              <a:t>2</a:t>
            </a:r>
            <a:r>
              <a:rPr lang="zh-CN" altLang="en-US" sz="1800">
                <a:solidFill>
                  <a:schemeClr val="tx1"/>
                </a:solidFill>
                <a:latin typeface="华文楷体" panose="02010600040101010101" pitchFamily="2" charset="-122"/>
                <a:ea typeface="华文楷体" panose="02010600040101010101" pitchFamily="2" charset="-122"/>
              </a:rPr>
              <a:t>在</a:t>
            </a:r>
            <a:r>
              <a:rPr lang="en-US" altLang="zh-CN" sz="1800">
                <a:solidFill>
                  <a:schemeClr val="tx1"/>
                </a:solidFill>
                <a:latin typeface="华文楷体" panose="02010600040101010101" pitchFamily="2" charset="-122"/>
                <a:ea typeface="华文楷体" panose="02010600040101010101" pitchFamily="2" charset="-122"/>
              </a:rPr>
              <a:t>L</a:t>
            </a:r>
            <a:r>
              <a:rPr lang="zh-CN" altLang="en-US" sz="1800">
                <a:solidFill>
                  <a:schemeClr val="tx1"/>
                </a:solidFill>
                <a:latin typeface="华文楷体" panose="02010600040101010101" pitchFamily="2" charset="-122"/>
                <a:ea typeface="华文楷体" panose="02010600040101010101" pitchFamily="2" charset="-122"/>
              </a:rPr>
              <a:t>属性上最大；客户群</a:t>
            </a:r>
            <a:r>
              <a:rPr lang="en-US" altLang="zh-CN" sz="1800">
                <a:solidFill>
                  <a:schemeClr val="tx1"/>
                </a:solidFill>
                <a:latin typeface="华文楷体" panose="02010600040101010101" pitchFamily="2" charset="-122"/>
                <a:ea typeface="华文楷体" panose="02010600040101010101" pitchFamily="2" charset="-122"/>
              </a:rPr>
              <a:t>3</a:t>
            </a:r>
            <a:r>
              <a:rPr lang="zh-CN" altLang="en-US" sz="1800">
                <a:solidFill>
                  <a:schemeClr val="tx1"/>
                </a:solidFill>
                <a:latin typeface="华文楷体" panose="02010600040101010101" pitchFamily="2" charset="-122"/>
                <a:ea typeface="华文楷体" panose="02010600040101010101" pitchFamily="2" charset="-122"/>
              </a:rPr>
              <a:t>在</a:t>
            </a:r>
            <a:r>
              <a:rPr lang="en-US" altLang="zh-CN" sz="1800">
                <a:solidFill>
                  <a:schemeClr val="tx1"/>
                </a:solidFill>
                <a:latin typeface="华文楷体" panose="02010600040101010101" pitchFamily="2" charset="-122"/>
                <a:ea typeface="华文楷体" panose="02010600040101010101" pitchFamily="2" charset="-122"/>
              </a:rPr>
              <a:t>R</a:t>
            </a:r>
            <a:r>
              <a:rPr lang="zh-CN" altLang="en-US" sz="1800">
                <a:solidFill>
                  <a:schemeClr val="tx1"/>
                </a:solidFill>
                <a:latin typeface="华文楷体" panose="02010600040101010101" pitchFamily="2" charset="-122"/>
                <a:ea typeface="华文楷体" panose="02010600040101010101" pitchFamily="2" charset="-122"/>
              </a:rPr>
              <a:t>属性上最大，在</a:t>
            </a:r>
            <a:r>
              <a:rPr lang="en-US" altLang="zh-CN" sz="1800">
                <a:solidFill>
                  <a:schemeClr val="tx1"/>
                </a:solidFill>
                <a:latin typeface="华文楷体" panose="02010600040101010101" pitchFamily="2" charset="-122"/>
                <a:ea typeface="华文楷体" panose="02010600040101010101" pitchFamily="2" charset="-122"/>
              </a:rPr>
              <a:t>F</a:t>
            </a:r>
            <a:r>
              <a:rPr lang="zh-CN" altLang="en-US" sz="1800">
                <a:solidFill>
                  <a:schemeClr val="tx1"/>
                </a:solidFill>
                <a:latin typeface="华文楷体" panose="02010600040101010101" pitchFamily="2" charset="-122"/>
                <a:ea typeface="华文楷体" panose="02010600040101010101" pitchFamily="2" charset="-122"/>
              </a:rPr>
              <a:t>、</a:t>
            </a:r>
            <a:r>
              <a:rPr lang="en-US" altLang="zh-CN" sz="1800">
                <a:solidFill>
                  <a:schemeClr val="tx1"/>
                </a:solidFill>
                <a:latin typeface="华文楷体" panose="02010600040101010101" pitchFamily="2" charset="-122"/>
                <a:ea typeface="华文楷体" panose="02010600040101010101" pitchFamily="2" charset="-122"/>
              </a:rPr>
              <a:t>M</a:t>
            </a:r>
            <a:r>
              <a:rPr lang="zh-CN" altLang="en-US" sz="1800">
                <a:solidFill>
                  <a:schemeClr val="tx1"/>
                </a:solidFill>
                <a:latin typeface="华文楷体" panose="02010600040101010101" pitchFamily="2" charset="-122"/>
                <a:ea typeface="华文楷体" panose="02010600040101010101" pitchFamily="2" charset="-122"/>
              </a:rPr>
              <a:t>属性最小；客户群</a:t>
            </a:r>
            <a:r>
              <a:rPr lang="en-US" altLang="zh-CN" sz="1800">
                <a:solidFill>
                  <a:schemeClr val="tx1"/>
                </a:solidFill>
                <a:latin typeface="华文楷体" panose="02010600040101010101" pitchFamily="2" charset="-122"/>
                <a:ea typeface="华文楷体" panose="02010600040101010101" pitchFamily="2" charset="-122"/>
              </a:rPr>
              <a:t>4</a:t>
            </a:r>
            <a:r>
              <a:rPr lang="zh-CN" altLang="en-US" sz="1800">
                <a:solidFill>
                  <a:schemeClr val="tx1"/>
                </a:solidFill>
                <a:latin typeface="华文楷体" panose="02010600040101010101" pitchFamily="2" charset="-122"/>
                <a:ea typeface="华文楷体" panose="02010600040101010101" pitchFamily="2" charset="-122"/>
              </a:rPr>
              <a:t>在</a:t>
            </a:r>
            <a:r>
              <a:rPr lang="en-US" altLang="zh-CN" sz="1800">
                <a:solidFill>
                  <a:schemeClr val="tx1"/>
                </a:solidFill>
                <a:latin typeface="华文楷体" panose="02010600040101010101" pitchFamily="2" charset="-122"/>
                <a:ea typeface="华文楷体" panose="02010600040101010101" pitchFamily="2" charset="-122"/>
              </a:rPr>
              <a:t>L</a:t>
            </a:r>
            <a:r>
              <a:rPr lang="zh-CN" altLang="en-US" sz="1800">
                <a:solidFill>
                  <a:schemeClr val="tx1"/>
                </a:solidFill>
                <a:latin typeface="华文楷体" panose="02010600040101010101" pitchFamily="2" charset="-122"/>
                <a:ea typeface="华文楷体" panose="02010600040101010101" pitchFamily="2" charset="-122"/>
              </a:rPr>
              <a:t>、</a:t>
            </a:r>
            <a:r>
              <a:rPr lang="en-US" altLang="zh-CN" sz="1800">
                <a:solidFill>
                  <a:schemeClr val="tx1"/>
                </a:solidFill>
                <a:latin typeface="华文楷体" panose="02010600040101010101" pitchFamily="2" charset="-122"/>
                <a:ea typeface="华文楷体" panose="02010600040101010101" pitchFamily="2" charset="-122"/>
              </a:rPr>
              <a:t>C</a:t>
            </a:r>
            <a:r>
              <a:rPr lang="zh-CN" altLang="en-US" sz="1800">
                <a:solidFill>
                  <a:schemeClr val="tx1"/>
                </a:solidFill>
                <a:latin typeface="华文楷体" panose="02010600040101010101" pitchFamily="2" charset="-122"/>
                <a:ea typeface="华文楷体" panose="02010600040101010101" pitchFamily="2" charset="-122"/>
              </a:rPr>
              <a:t>属性上最小；客户群</a:t>
            </a:r>
            <a:r>
              <a:rPr lang="en-US" altLang="zh-CN" sz="1800">
                <a:solidFill>
                  <a:schemeClr val="tx1"/>
                </a:solidFill>
                <a:latin typeface="华文楷体" panose="02010600040101010101" pitchFamily="2" charset="-122"/>
                <a:ea typeface="华文楷体" panose="02010600040101010101" pitchFamily="2" charset="-122"/>
              </a:rPr>
              <a:t>5</a:t>
            </a:r>
            <a:r>
              <a:rPr lang="zh-CN" altLang="en-US" sz="1800">
                <a:solidFill>
                  <a:schemeClr val="tx1"/>
                </a:solidFill>
                <a:latin typeface="华文楷体" panose="02010600040101010101" pitchFamily="2" charset="-122"/>
                <a:ea typeface="华文楷体" panose="02010600040101010101" pitchFamily="2" charset="-122"/>
              </a:rPr>
              <a:t>在</a:t>
            </a:r>
            <a:r>
              <a:rPr lang="en-US" altLang="zh-CN" sz="1800">
                <a:solidFill>
                  <a:schemeClr val="tx1"/>
                </a:solidFill>
                <a:latin typeface="华文楷体" panose="02010600040101010101" pitchFamily="2" charset="-122"/>
                <a:ea typeface="华文楷体" panose="02010600040101010101" pitchFamily="2" charset="-122"/>
              </a:rPr>
              <a:t>C</a:t>
            </a:r>
            <a:r>
              <a:rPr lang="zh-CN" altLang="en-US" sz="1800">
                <a:solidFill>
                  <a:schemeClr val="tx1"/>
                </a:solidFill>
                <a:latin typeface="华文楷体" panose="02010600040101010101" pitchFamily="2" charset="-122"/>
                <a:ea typeface="华文楷体" panose="02010600040101010101" pitchFamily="2" charset="-122"/>
              </a:rPr>
              <a:t>属性上最大。</a:t>
            </a:r>
            <a:endParaRPr lang="en-US" altLang="zh-CN" sz="1800">
              <a:solidFill>
                <a:schemeClr val="tx1"/>
              </a:solidFill>
              <a:latin typeface="华文楷体" panose="02010600040101010101" pitchFamily="2" charset="-122"/>
              <a:ea typeface="华文楷体" panose="02010600040101010101" pitchFamily="2" charset="-122"/>
            </a:endParaRPr>
          </a:p>
        </p:txBody>
      </p:sp>
      <p:pic>
        <p:nvPicPr>
          <p:cNvPr id="36872" name="Picture 6"/>
          <p:cNvPicPr>
            <a:picLocks noChangeAspect="1" noChangeArrowheads="1"/>
          </p:cNvPicPr>
          <p:nvPr/>
        </p:nvPicPr>
        <p:blipFill>
          <a:blip r:embed="rId3">
            <a:extLst>
              <a:ext uri="{28A0092B-C50C-407E-A947-70E740481C1C}">
                <a14:useLocalDpi xmlns:a14="http://schemas.microsoft.com/office/drawing/2010/main" val="0"/>
              </a:ext>
            </a:extLst>
          </a:blip>
          <a:srcRect l="19495"/>
          <a:stretch>
            <a:fillRect/>
          </a:stretch>
        </p:blipFill>
        <p:spPr bwMode="auto">
          <a:xfrm>
            <a:off x="3376614" y="3592514"/>
            <a:ext cx="4897437" cy="282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8276999"/>
      </p:ext>
    </p:extLst>
  </p:cSld>
  <p:clrMapOvr>
    <a:masterClrMapping/>
  </p:clrMapOvr>
  <p:transition/>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4"/>
          <p:cNvSpPr>
            <a:spLocks noChangeArrowheads="1"/>
          </p:cNvSpPr>
          <p:nvPr/>
        </p:nvSpPr>
        <p:spPr bwMode="auto">
          <a:xfrm>
            <a:off x="1524001" y="189384"/>
            <a:ext cx="184731"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a:defRPr sz="900">
                <a:solidFill>
                  <a:srgbClr val="000000"/>
                </a:solidFill>
                <a:latin typeface="Arial" panose="020B0604020202020204" pitchFamily="34" charset="0"/>
                <a:ea typeface="宋体" panose="02010600030101010101" pitchFamily="2" charset="-122"/>
              </a:defRPr>
            </a:lvl1pPr>
            <a:lvl2pPr marL="742950" indent="-285750">
              <a:defRPr sz="900">
                <a:solidFill>
                  <a:srgbClr val="000000"/>
                </a:solidFill>
                <a:latin typeface="Arial" panose="020B0604020202020204" pitchFamily="34" charset="0"/>
                <a:ea typeface="宋体" panose="02010600030101010101" pitchFamily="2" charset="-122"/>
              </a:defRPr>
            </a:lvl2pPr>
            <a:lvl3pPr marL="1143000" indent="-228600">
              <a:defRPr sz="900">
                <a:solidFill>
                  <a:srgbClr val="000000"/>
                </a:solidFill>
                <a:latin typeface="Arial" panose="020B0604020202020204" pitchFamily="34" charset="0"/>
                <a:ea typeface="宋体" panose="02010600030101010101" pitchFamily="2" charset="-122"/>
              </a:defRPr>
            </a:lvl3pPr>
            <a:lvl4pPr marL="1600200" indent="-228600">
              <a:defRPr sz="900">
                <a:solidFill>
                  <a:srgbClr val="000000"/>
                </a:solidFill>
                <a:latin typeface="Arial" panose="020B0604020202020204" pitchFamily="34" charset="0"/>
                <a:ea typeface="宋体" panose="02010600030101010101" pitchFamily="2" charset="-122"/>
              </a:defRPr>
            </a:lvl4pPr>
            <a:lvl5pPr marL="2057400" indent="-228600">
              <a:defRPr sz="9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7891" name="Rectangle 5"/>
          <p:cNvSpPr>
            <a:spLocks noChangeArrowheads="1"/>
          </p:cNvSpPr>
          <p:nvPr/>
        </p:nvSpPr>
        <p:spPr bwMode="auto">
          <a:xfrm>
            <a:off x="1524001" y="1684809"/>
            <a:ext cx="184731"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a:defRPr sz="900">
                <a:solidFill>
                  <a:srgbClr val="000000"/>
                </a:solidFill>
                <a:latin typeface="Arial" panose="020B0604020202020204" pitchFamily="34" charset="0"/>
                <a:ea typeface="宋体" panose="02010600030101010101" pitchFamily="2" charset="-122"/>
              </a:defRPr>
            </a:lvl1pPr>
            <a:lvl2pPr marL="742950" indent="-285750">
              <a:defRPr sz="900">
                <a:solidFill>
                  <a:srgbClr val="000000"/>
                </a:solidFill>
                <a:latin typeface="Arial" panose="020B0604020202020204" pitchFamily="34" charset="0"/>
                <a:ea typeface="宋体" panose="02010600030101010101" pitchFamily="2" charset="-122"/>
              </a:defRPr>
            </a:lvl2pPr>
            <a:lvl3pPr marL="1143000" indent="-228600">
              <a:defRPr sz="900">
                <a:solidFill>
                  <a:srgbClr val="000000"/>
                </a:solidFill>
                <a:latin typeface="Arial" panose="020B0604020202020204" pitchFamily="34" charset="0"/>
                <a:ea typeface="宋体" panose="02010600030101010101" pitchFamily="2" charset="-122"/>
              </a:defRPr>
            </a:lvl3pPr>
            <a:lvl4pPr marL="1600200" indent="-228600">
              <a:defRPr sz="900">
                <a:solidFill>
                  <a:srgbClr val="000000"/>
                </a:solidFill>
                <a:latin typeface="Arial" panose="020B0604020202020204" pitchFamily="34" charset="0"/>
                <a:ea typeface="宋体" panose="02010600030101010101" pitchFamily="2" charset="-122"/>
              </a:defRPr>
            </a:lvl4pPr>
            <a:lvl5pPr marL="2057400" indent="-228600">
              <a:defRPr sz="9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7892" name="Rectangle 9"/>
          <p:cNvSpPr>
            <a:spLocks noChangeArrowheads="1"/>
          </p:cNvSpPr>
          <p:nvPr/>
        </p:nvSpPr>
        <p:spPr bwMode="auto">
          <a:xfrm>
            <a:off x="1524001" y="2694459"/>
            <a:ext cx="184731"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a:defRPr sz="900">
                <a:solidFill>
                  <a:srgbClr val="000000"/>
                </a:solidFill>
                <a:latin typeface="Arial" panose="020B0604020202020204" pitchFamily="34" charset="0"/>
                <a:ea typeface="宋体" panose="02010600030101010101" pitchFamily="2" charset="-122"/>
              </a:defRPr>
            </a:lvl1pPr>
            <a:lvl2pPr marL="742950" indent="-285750">
              <a:defRPr sz="900">
                <a:solidFill>
                  <a:srgbClr val="000000"/>
                </a:solidFill>
                <a:latin typeface="Arial" panose="020B0604020202020204" pitchFamily="34" charset="0"/>
                <a:ea typeface="宋体" panose="02010600030101010101" pitchFamily="2" charset="-122"/>
              </a:defRPr>
            </a:lvl2pPr>
            <a:lvl3pPr marL="1143000" indent="-228600">
              <a:defRPr sz="900">
                <a:solidFill>
                  <a:srgbClr val="000000"/>
                </a:solidFill>
                <a:latin typeface="Arial" panose="020B0604020202020204" pitchFamily="34" charset="0"/>
                <a:ea typeface="宋体" panose="02010600030101010101" pitchFamily="2" charset="-122"/>
              </a:defRPr>
            </a:lvl3pPr>
            <a:lvl4pPr marL="1600200" indent="-228600">
              <a:defRPr sz="900">
                <a:solidFill>
                  <a:srgbClr val="000000"/>
                </a:solidFill>
                <a:latin typeface="Arial" panose="020B0604020202020204" pitchFamily="34" charset="0"/>
                <a:ea typeface="宋体" panose="02010600030101010101" pitchFamily="2" charset="-122"/>
              </a:defRPr>
            </a:lvl4pPr>
            <a:lvl5pPr marL="2057400" indent="-228600">
              <a:defRPr sz="9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7893" name="标题 3"/>
          <p:cNvSpPr>
            <a:spLocks noGrp="1"/>
          </p:cNvSpPr>
          <p:nvPr>
            <p:ph type="title"/>
          </p:nvPr>
        </p:nvSpPr>
        <p:spPr>
          <a:xfrm>
            <a:off x="1666876" y="153988"/>
            <a:ext cx="8316913" cy="431800"/>
          </a:xfrm>
        </p:spPr>
        <p:txBody>
          <a:bodyPr/>
          <a:lstStyle/>
          <a:p>
            <a:r>
              <a:rPr lang="zh-CN" altLang="en-US" smtClean="0"/>
              <a:t>分析方法与过程</a:t>
            </a:r>
          </a:p>
        </p:txBody>
      </p:sp>
      <p:sp>
        <p:nvSpPr>
          <p:cNvPr id="37894" name="Text Box 6"/>
          <p:cNvSpPr txBox="1">
            <a:spLocks noChangeArrowheads="1"/>
          </p:cNvSpPr>
          <p:nvPr/>
        </p:nvSpPr>
        <p:spPr bwMode="auto">
          <a:xfrm>
            <a:off x="1809751" y="989013"/>
            <a:ext cx="8429625"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0" tIns="0" rIns="0" bIns="0">
            <a:spAutoFit/>
          </a:bodyPr>
          <a:lstStyle>
            <a:lvl1pPr marL="457200" indent="-457200">
              <a:defRPr sz="900">
                <a:solidFill>
                  <a:srgbClr val="000000"/>
                </a:solidFill>
                <a:latin typeface="Arial" panose="020B0604020202020204" pitchFamily="34" charset="0"/>
                <a:ea typeface="宋体" panose="02010600030101010101" pitchFamily="2" charset="-122"/>
              </a:defRPr>
            </a:lvl1pPr>
            <a:lvl2pPr marL="742950" indent="-285750">
              <a:defRPr sz="900">
                <a:solidFill>
                  <a:srgbClr val="000000"/>
                </a:solidFill>
                <a:latin typeface="Arial" panose="020B0604020202020204" pitchFamily="34" charset="0"/>
                <a:ea typeface="宋体" panose="02010600030101010101" pitchFamily="2" charset="-122"/>
              </a:defRPr>
            </a:lvl2pPr>
            <a:lvl3pPr marL="1143000" indent="-228600">
              <a:defRPr sz="900">
                <a:solidFill>
                  <a:srgbClr val="000000"/>
                </a:solidFill>
                <a:latin typeface="Arial" panose="020B0604020202020204" pitchFamily="34" charset="0"/>
                <a:ea typeface="宋体" panose="02010600030101010101" pitchFamily="2" charset="-122"/>
              </a:defRPr>
            </a:lvl3pPr>
            <a:lvl4pPr marL="1600200" indent="-228600">
              <a:defRPr sz="900">
                <a:solidFill>
                  <a:srgbClr val="000000"/>
                </a:solidFill>
                <a:latin typeface="Arial" panose="020B0604020202020204" pitchFamily="34" charset="0"/>
                <a:ea typeface="宋体" panose="02010600030101010101" pitchFamily="2" charset="-122"/>
              </a:defRPr>
            </a:lvl4pPr>
            <a:lvl5pPr marL="2057400" indent="-228600">
              <a:defRPr sz="9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9pPr>
          </a:lstStyle>
          <a:p>
            <a:pPr>
              <a:lnSpc>
                <a:spcPct val="150000"/>
              </a:lnSpc>
              <a:spcBef>
                <a:spcPct val="20000"/>
              </a:spcBef>
              <a:buClr>
                <a:schemeClr val="hlink"/>
              </a:buClr>
            </a:pPr>
            <a:r>
              <a:rPr lang="zh-CN" altLang="en-US" sz="2200">
                <a:solidFill>
                  <a:schemeClr val="tx1"/>
                </a:solidFill>
                <a:latin typeface="微软雅黑" panose="020B0503020204020204" pitchFamily="34" charset="-122"/>
                <a:ea typeface="微软雅黑" panose="020B0503020204020204" pitchFamily="34" charset="-122"/>
              </a:rPr>
              <a:t>第</a:t>
            </a:r>
            <a:r>
              <a:rPr lang="en-US" altLang="zh-CN" sz="2200">
                <a:solidFill>
                  <a:schemeClr val="tx1"/>
                </a:solidFill>
                <a:latin typeface="微软雅黑" panose="020B0503020204020204" pitchFamily="34" charset="-122"/>
                <a:ea typeface="微软雅黑" panose="020B0503020204020204" pitchFamily="34" charset="-122"/>
              </a:rPr>
              <a:t>5</a:t>
            </a:r>
            <a:r>
              <a:rPr lang="zh-CN" altLang="en-US" sz="2200">
                <a:solidFill>
                  <a:schemeClr val="tx1"/>
                </a:solidFill>
                <a:latin typeface="微软雅黑" panose="020B0503020204020204" pitchFamily="34" charset="-122"/>
                <a:ea typeface="微软雅黑" panose="020B0503020204020204" pitchFamily="34" charset="-122"/>
              </a:rPr>
              <a:t>步：构建模型</a:t>
            </a:r>
          </a:p>
        </p:txBody>
      </p:sp>
      <p:sp>
        <p:nvSpPr>
          <p:cNvPr id="37895" name="Text Box 6"/>
          <p:cNvSpPr txBox="1">
            <a:spLocks noChangeArrowheads="1"/>
          </p:cNvSpPr>
          <p:nvPr/>
        </p:nvSpPr>
        <p:spPr bwMode="auto">
          <a:xfrm>
            <a:off x="2095501" y="1525589"/>
            <a:ext cx="7745413" cy="1347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0" tIns="0" rIns="0" bIns="0">
            <a:spAutoFit/>
          </a:bodyPr>
          <a:lstStyle>
            <a:lvl1pPr marL="457200" indent="-457200">
              <a:defRPr sz="900">
                <a:solidFill>
                  <a:srgbClr val="000000"/>
                </a:solidFill>
                <a:latin typeface="Arial" panose="020B0604020202020204" pitchFamily="34" charset="0"/>
                <a:ea typeface="宋体" panose="02010600030101010101" pitchFamily="2" charset="-122"/>
              </a:defRPr>
            </a:lvl1pPr>
            <a:lvl2pPr>
              <a:defRPr sz="900">
                <a:solidFill>
                  <a:srgbClr val="000000"/>
                </a:solidFill>
                <a:latin typeface="Arial" panose="020B0604020202020204" pitchFamily="34" charset="0"/>
                <a:ea typeface="宋体" panose="02010600030101010101" pitchFamily="2" charset="-122"/>
              </a:defRPr>
            </a:lvl2pPr>
            <a:lvl3pPr marL="1143000" indent="-228600">
              <a:defRPr sz="900">
                <a:solidFill>
                  <a:srgbClr val="000000"/>
                </a:solidFill>
                <a:latin typeface="Arial" panose="020B0604020202020204" pitchFamily="34" charset="0"/>
                <a:ea typeface="宋体" panose="02010600030101010101" pitchFamily="2" charset="-122"/>
              </a:defRPr>
            </a:lvl3pPr>
            <a:lvl4pPr marL="1600200" indent="-228600">
              <a:defRPr sz="900">
                <a:solidFill>
                  <a:srgbClr val="000000"/>
                </a:solidFill>
                <a:latin typeface="Arial" panose="020B0604020202020204" pitchFamily="34" charset="0"/>
                <a:ea typeface="宋体" panose="02010600030101010101" pitchFamily="2" charset="-122"/>
              </a:defRPr>
            </a:lvl4pPr>
            <a:lvl5pPr marL="2057400" indent="-228600">
              <a:defRPr sz="9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9pPr>
          </a:lstStyle>
          <a:p>
            <a:pPr>
              <a:lnSpc>
                <a:spcPct val="150000"/>
              </a:lnSpc>
              <a:spcBef>
                <a:spcPct val="20000"/>
              </a:spcBef>
              <a:buClr>
                <a:schemeClr val="hlink"/>
              </a:buClr>
              <a:buFont typeface="Calibri" panose="020F0502020204030204" pitchFamily="34" charset="0"/>
              <a:buAutoNum type="arabicPeriod" startAt="2"/>
            </a:pPr>
            <a:r>
              <a:rPr lang="zh-CN" altLang="en-US" sz="2000">
                <a:solidFill>
                  <a:schemeClr val="tx1"/>
                </a:solidFill>
                <a:latin typeface="微软雅黑" panose="020B0503020204020204" pitchFamily="34" charset="-122"/>
                <a:ea typeface="微软雅黑" panose="020B0503020204020204" pitchFamily="34" charset="-122"/>
              </a:rPr>
              <a:t>客户价值分析</a:t>
            </a:r>
            <a:endParaRPr lang="en-US" altLang="zh-CN" sz="2000">
              <a:solidFill>
                <a:schemeClr val="tx1"/>
              </a:solidFill>
              <a:latin typeface="微软雅黑" panose="020B0503020204020204" pitchFamily="34" charset="-122"/>
              <a:ea typeface="微软雅黑" panose="020B0503020204020204" pitchFamily="34" charset="-122"/>
            </a:endParaRPr>
          </a:p>
          <a:p>
            <a:pPr lvl="1">
              <a:lnSpc>
                <a:spcPct val="150000"/>
              </a:lnSpc>
              <a:spcBef>
                <a:spcPct val="20000"/>
              </a:spcBef>
              <a:buClr>
                <a:schemeClr val="hlink"/>
              </a:buClr>
            </a:pPr>
            <a:r>
              <a:rPr lang="zh-CN" altLang="en-US" sz="1800">
                <a:solidFill>
                  <a:schemeClr val="tx1"/>
                </a:solidFill>
                <a:latin typeface="华文楷体" panose="02010600040101010101" pitchFamily="2" charset="-122"/>
                <a:ea typeface="华文楷体" panose="02010600040101010101" pitchFamily="2" charset="-122"/>
              </a:rPr>
              <a:t>根据业务定义五个等级的客户类别：重要保持客户、重要发展客户、重要挽留客户、一般客户、低价值客户。</a:t>
            </a:r>
            <a:endParaRPr lang="en-US" altLang="zh-CN" sz="1800">
              <a:solidFill>
                <a:schemeClr val="tx1"/>
              </a:solidFill>
              <a:latin typeface="华文楷体" panose="02010600040101010101" pitchFamily="2" charset="-122"/>
              <a:ea typeface="华文楷体" panose="02010600040101010101" pitchFamily="2" charset="-122"/>
            </a:endParaRPr>
          </a:p>
        </p:txBody>
      </p:sp>
      <p:pic>
        <p:nvPicPr>
          <p:cNvPr id="37896" name="Picture 7" descr="修改"/>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28938" y="2887664"/>
            <a:ext cx="6191250" cy="3563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44746092"/>
      </p:ext>
    </p:extLst>
  </p:cSld>
  <p:clrMapOvr>
    <a:masterClrMapping/>
  </p:clrMapOvr>
  <p:transition/>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4"/>
          <p:cNvSpPr>
            <a:spLocks noChangeArrowheads="1"/>
          </p:cNvSpPr>
          <p:nvPr/>
        </p:nvSpPr>
        <p:spPr bwMode="auto">
          <a:xfrm>
            <a:off x="1524001" y="189384"/>
            <a:ext cx="184731"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a:defRPr sz="900">
                <a:solidFill>
                  <a:srgbClr val="000000"/>
                </a:solidFill>
                <a:latin typeface="Arial" panose="020B0604020202020204" pitchFamily="34" charset="0"/>
                <a:ea typeface="宋体" panose="02010600030101010101" pitchFamily="2" charset="-122"/>
              </a:defRPr>
            </a:lvl1pPr>
            <a:lvl2pPr marL="742950" indent="-285750">
              <a:defRPr sz="900">
                <a:solidFill>
                  <a:srgbClr val="000000"/>
                </a:solidFill>
                <a:latin typeface="Arial" panose="020B0604020202020204" pitchFamily="34" charset="0"/>
                <a:ea typeface="宋体" panose="02010600030101010101" pitchFamily="2" charset="-122"/>
              </a:defRPr>
            </a:lvl2pPr>
            <a:lvl3pPr marL="1143000" indent="-228600">
              <a:defRPr sz="900">
                <a:solidFill>
                  <a:srgbClr val="000000"/>
                </a:solidFill>
                <a:latin typeface="Arial" panose="020B0604020202020204" pitchFamily="34" charset="0"/>
                <a:ea typeface="宋体" panose="02010600030101010101" pitchFamily="2" charset="-122"/>
              </a:defRPr>
            </a:lvl3pPr>
            <a:lvl4pPr marL="1600200" indent="-228600">
              <a:defRPr sz="900">
                <a:solidFill>
                  <a:srgbClr val="000000"/>
                </a:solidFill>
                <a:latin typeface="Arial" panose="020B0604020202020204" pitchFamily="34" charset="0"/>
                <a:ea typeface="宋体" panose="02010600030101010101" pitchFamily="2" charset="-122"/>
              </a:defRPr>
            </a:lvl4pPr>
            <a:lvl5pPr marL="2057400" indent="-228600">
              <a:defRPr sz="9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8915" name="Rectangle 5"/>
          <p:cNvSpPr>
            <a:spLocks noChangeArrowheads="1"/>
          </p:cNvSpPr>
          <p:nvPr/>
        </p:nvSpPr>
        <p:spPr bwMode="auto">
          <a:xfrm>
            <a:off x="1524001" y="1684809"/>
            <a:ext cx="184731"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a:defRPr sz="900">
                <a:solidFill>
                  <a:srgbClr val="000000"/>
                </a:solidFill>
                <a:latin typeface="Arial" panose="020B0604020202020204" pitchFamily="34" charset="0"/>
                <a:ea typeface="宋体" panose="02010600030101010101" pitchFamily="2" charset="-122"/>
              </a:defRPr>
            </a:lvl1pPr>
            <a:lvl2pPr marL="742950" indent="-285750">
              <a:defRPr sz="900">
                <a:solidFill>
                  <a:srgbClr val="000000"/>
                </a:solidFill>
                <a:latin typeface="Arial" panose="020B0604020202020204" pitchFamily="34" charset="0"/>
                <a:ea typeface="宋体" panose="02010600030101010101" pitchFamily="2" charset="-122"/>
              </a:defRPr>
            </a:lvl2pPr>
            <a:lvl3pPr marL="1143000" indent="-228600">
              <a:defRPr sz="900">
                <a:solidFill>
                  <a:srgbClr val="000000"/>
                </a:solidFill>
                <a:latin typeface="Arial" panose="020B0604020202020204" pitchFamily="34" charset="0"/>
                <a:ea typeface="宋体" panose="02010600030101010101" pitchFamily="2" charset="-122"/>
              </a:defRPr>
            </a:lvl3pPr>
            <a:lvl4pPr marL="1600200" indent="-228600">
              <a:defRPr sz="900">
                <a:solidFill>
                  <a:srgbClr val="000000"/>
                </a:solidFill>
                <a:latin typeface="Arial" panose="020B0604020202020204" pitchFamily="34" charset="0"/>
                <a:ea typeface="宋体" panose="02010600030101010101" pitchFamily="2" charset="-122"/>
              </a:defRPr>
            </a:lvl4pPr>
            <a:lvl5pPr marL="2057400" indent="-228600">
              <a:defRPr sz="9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8916" name="Rectangle 9"/>
          <p:cNvSpPr>
            <a:spLocks noChangeArrowheads="1"/>
          </p:cNvSpPr>
          <p:nvPr/>
        </p:nvSpPr>
        <p:spPr bwMode="auto">
          <a:xfrm>
            <a:off x="1524001" y="2694459"/>
            <a:ext cx="184731"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a:defRPr sz="900">
                <a:solidFill>
                  <a:srgbClr val="000000"/>
                </a:solidFill>
                <a:latin typeface="Arial" panose="020B0604020202020204" pitchFamily="34" charset="0"/>
                <a:ea typeface="宋体" panose="02010600030101010101" pitchFamily="2" charset="-122"/>
              </a:defRPr>
            </a:lvl1pPr>
            <a:lvl2pPr marL="742950" indent="-285750">
              <a:defRPr sz="900">
                <a:solidFill>
                  <a:srgbClr val="000000"/>
                </a:solidFill>
                <a:latin typeface="Arial" panose="020B0604020202020204" pitchFamily="34" charset="0"/>
                <a:ea typeface="宋体" panose="02010600030101010101" pitchFamily="2" charset="-122"/>
              </a:defRPr>
            </a:lvl2pPr>
            <a:lvl3pPr marL="1143000" indent="-228600">
              <a:defRPr sz="900">
                <a:solidFill>
                  <a:srgbClr val="000000"/>
                </a:solidFill>
                <a:latin typeface="Arial" panose="020B0604020202020204" pitchFamily="34" charset="0"/>
                <a:ea typeface="宋体" panose="02010600030101010101" pitchFamily="2" charset="-122"/>
              </a:defRPr>
            </a:lvl3pPr>
            <a:lvl4pPr marL="1600200" indent="-228600">
              <a:defRPr sz="900">
                <a:solidFill>
                  <a:srgbClr val="000000"/>
                </a:solidFill>
                <a:latin typeface="Arial" panose="020B0604020202020204" pitchFamily="34" charset="0"/>
                <a:ea typeface="宋体" panose="02010600030101010101" pitchFamily="2" charset="-122"/>
              </a:defRPr>
            </a:lvl4pPr>
            <a:lvl5pPr marL="2057400" indent="-228600">
              <a:defRPr sz="9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8917" name="标题 3"/>
          <p:cNvSpPr>
            <a:spLocks noGrp="1"/>
          </p:cNvSpPr>
          <p:nvPr>
            <p:ph type="title"/>
          </p:nvPr>
        </p:nvSpPr>
        <p:spPr>
          <a:xfrm>
            <a:off x="1666876" y="153988"/>
            <a:ext cx="8316913" cy="431800"/>
          </a:xfrm>
        </p:spPr>
        <p:txBody>
          <a:bodyPr/>
          <a:lstStyle/>
          <a:p>
            <a:r>
              <a:rPr lang="zh-CN" altLang="en-US" smtClean="0"/>
              <a:t>分析方法与过程</a:t>
            </a:r>
          </a:p>
        </p:txBody>
      </p:sp>
      <p:sp>
        <p:nvSpPr>
          <p:cNvPr id="38918" name="Text Box 6"/>
          <p:cNvSpPr txBox="1">
            <a:spLocks noChangeArrowheads="1"/>
          </p:cNvSpPr>
          <p:nvPr/>
        </p:nvSpPr>
        <p:spPr bwMode="auto">
          <a:xfrm>
            <a:off x="1809751" y="989013"/>
            <a:ext cx="8429625"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0" tIns="0" rIns="0" bIns="0">
            <a:spAutoFit/>
          </a:bodyPr>
          <a:lstStyle>
            <a:lvl1pPr marL="457200" indent="-457200">
              <a:defRPr sz="900">
                <a:solidFill>
                  <a:srgbClr val="000000"/>
                </a:solidFill>
                <a:latin typeface="Arial" panose="020B0604020202020204" pitchFamily="34" charset="0"/>
                <a:ea typeface="宋体" panose="02010600030101010101" pitchFamily="2" charset="-122"/>
              </a:defRPr>
            </a:lvl1pPr>
            <a:lvl2pPr marL="742950" indent="-285750">
              <a:defRPr sz="900">
                <a:solidFill>
                  <a:srgbClr val="000000"/>
                </a:solidFill>
                <a:latin typeface="Arial" panose="020B0604020202020204" pitchFamily="34" charset="0"/>
                <a:ea typeface="宋体" panose="02010600030101010101" pitchFamily="2" charset="-122"/>
              </a:defRPr>
            </a:lvl2pPr>
            <a:lvl3pPr marL="1143000" indent="-228600">
              <a:defRPr sz="900">
                <a:solidFill>
                  <a:srgbClr val="000000"/>
                </a:solidFill>
                <a:latin typeface="Arial" panose="020B0604020202020204" pitchFamily="34" charset="0"/>
                <a:ea typeface="宋体" panose="02010600030101010101" pitchFamily="2" charset="-122"/>
              </a:defRPr>
            </a:lvl3pPr>
            <a:lvl4pPr marL="1600200" indent="-228600">
              <a:defRPr sz="900">
                <a:solidFill>
                  <a:srgbClr val="000000"/>
                </a:solidFill>
                <a:latin typeface="Arial" panose="020B0604020202020204" pitchFamily="34" charset="0"/>
                <a:ea typeface="宋体" panose="02010600030101010101" pitchFamily="2" charset="-122"/>
              </a:defRPr>
            </a:lvl4pPr>
            <a:lvl5pPr marL="2057400" indent="-228600">
              <a:defRPr sz="9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9pPr>
          </a:lstStyle>
          <a:p>
            <a:pPr>
              <a:lnSpc>
                <a:spcPct val="150000"/>
              </a:lnSpc>
              <a:spcBef>
                <a:spcPct val="20000"/>
              </a:spcBef>
              <a:buClr>
                <a:schemeClr val="hlink"/>
              </a:buClr>
            </a:pPr>
            <a:r>
              <a:rPr lang="zh-CN" altLang="en-US" sz="2200">
                <a:solidFill>
                  <a:schemeClr val="tx1"/>
                </a:solidFill>
                <a:latin typeface="微软雅黑" panose="020B0503020204020204" pitchFamily="34" charset="-122"/>
                <a:ea typeface="微软雅黑" panose="020B0503020204020204" pitchFamily="34" charset="-122"/>
              </a:rPr>
              <a:t>第</a:t>
            </a:r>
            <a:r>
              <a:rPr lang="en-US" altLang="zh-CN" sz="2200">
                <a:solidFill>
                  <a:schemeClr val="tx1"/>
                </a:solidFill>
                <a:latin typeface="微软雅黑" panose="020B0503020204020204" pitchFamily="34" charset="-122"/>
                <a:ea typeface="微软雅黑" panose="020B0503020204020204" pitchFamily="34" charset="-122"/>
              </a:rPr>
              <a:t>5</a:t>
            </a:r>
            <a:r>
              <a:rPr lang="zh-CN" altLang="en-US" sz="2200">
                <a:solidFill>
                  <a:schemeClr val="tx1"/>
                </a:solidFill>
                <a:latin typeface="微软雅黑" panose="020B0503020204020204" pitchFamily="34" charset="-122"/>
                <a:ea typeface="微软雅黑" panose="020B0503020204020204" pitchFamily="34" charset="-122"/>
              </a:rPr>
              <a:t>步：构建模型</a:t>
            </a:r>
          </a:p>
        </p:txBody>
      </p:sp>
      <p:sp>
        <p:nvSpPr>
          <p:cNvPr id="38919" name="Text Box 6"/>
          <p:cNvSpPr txBox="1">
            <a:spLocks noChangeArrowheads="1"/>
          </p:cNvSpPr>
          <p:nvPr/>
        </p:nvSpPr>
        <p:spPr bwMode="auto">
          <a:xfrm>
            <a:off x="2095501" y="1525589"/>
            <a:ext cx="7745413" cy="1347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0" tIns="0" rIns="0" bIns="0">
            <a:spAutoFit/>
          </a:bodyPr>
          <a:lstStyle>
            <a:lvl1pPr marL="457200" indent="-457200">
              <a:defRPr sz="900">
                <a:solidFill>
                  <a:srgbClr val="000000"/>
                </a:solidFill>
                <a:latin typeface="Arial" panose="020B0604020202020204" pitchFamily="34" charset="0"/>
                <a:ea typeface="宋体" panose="02010600030101010101" pitchFamily="2" charset="-122"/>
              </a:defRPr>
            </a:lvl1pPr>
            <a:lvl2pPr>
              <a:defRPr sz="900">
                <a:solidFill>
                  <a:srgbClr val="000000"/>
                </a:solidFill>
                <a:latin typeface="Arial" panose="020B0604020202020204" pitchFamily="34" charset="0"/>
                <a:ea typeface="宋体" panose="02010600030101010101" pitchFamily="2" charset="-122"/>
              </a:defRPr>
            </a:lvl2pPr>
            <a:lvl3pPr marL="1143000" indent="-228600">
              <a:defRPr sz="900">
                <a:solidFill>
                  <a:srgbClr val="000000"/>
                </a:solidFill>
                <a:latin typeface="Arial" panose="020B0604020202020204" pitchFamily="34" charset="0"/>
                <a:ea typeface="宋体" panose="02010600030101010101" pitchFamily="2" charset="-122"/>
              </a:defRPr>
            </a:lvl3pPr>
            <a:lvl4pPr marL="1600200" indent="-228600">
              <a:defRPr sz="900">
                <a:solidFill>
                  <a:srgbClr val="000000"/>
                </a:solidFill>
                <a:latin typeface="Arial" panose="020B0604020202020204" pitchFamily="34" charset="0"/>
                <a:ea typeface="宋体" panose="02010600030101010101" pitchFamily="2" charset="-122"/>
              </a:defRPr>
            </a:lvl4pPr>
            <a:lvl5pPr marL="2057400" indent="-228600">
              <a:defRPr sz="9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9pPr>
          </a:lstStyle>
          <a:p>
            <a:pPr>
              <a:lnSpc>
                <a:spcPct val="150000"/>
              </a:lnSpc>
              <a:spcBef>
                <a:spcPct val="20000"/>
              </a:spcBef>
              <a:buClr>
                <a:schemeClr val="hlink"/>
              </a:buClr>
              <a:buFont typeface="Calibri" panose="020F0502020204030204" pitchFamily="34" charset="0"/>
              <a:buAutoNum type="arabicPeriod" startAt="2"/>
            </a:pPr>
            <a:r>
              <a:rPr lang="zh-CN" altLang="en-US" sz="2000">
                <a:solidFill>
                  <a:schemeClr val="tx1"/>
                </a:solidFill>
                <a:latin typeface="微软雅黑" panose="020B0503020204020204" pitchFamily="34" charset="-122"/>
                <a:ea typeface="微软雅黑" panose="020B0503020204020204" pitchFamily="34" charset="-122"/>
              </a:rPr>
              <a:t>客户价值分析</a:t>
            </a:r>
            <a:endParaRPr lang="en-US" altLang="zh-CN" sz="2000">
              <a:solidFill>
                <a:schemeClr val="tx1"/>
              </a:solidFill>
              <a:latin typeface="微软雅黑" panose="020B0503020204020204" pitchFamily="34" charset="-122"/>
              <a:ea typeface="微软雅黑" panose="020B0503020204020204" pitchFamily="34" charset="-122"/>
            </a:endParaRPr>
          </a:p>
          <a:p>
            <a:pPr lvl="1">
              <a:lnSpc>
                <a:spcPct val="150000"/>
              </a:lnSpc>
              <a:spcBef>
                <a:spcPct val="20000"/>
              </a:spcBef>
              <a:buClr>
                <a:schemeClr val="hlink"/>
              </a:buClr>
            </a:pPr>
            <a:r>
              <a:rPr lang="zh-CN" altLang="en-US" sz="1800">
                <a:solidFill>
                  <a:schemeClr val="tx1"/>
                </a:solidFill>
                <a:latin typeface="华文楷体" panose="02010600040101010101" pitchFamily="2" charset="-122"/>
                <a:ea typeface="华文楷体" panose="02010600040101010101" pitchFamily="2" charset="-122"/>
              </a:rPr>
              <a:t>客户群价值排名：根据每种客户类型的特征，对各类客户群行客户价值排名，获取高价值客户信息。</a:t>
            </a:r>
            <a:endParaRPr lang="en-US" altLang="zh-CN" sz="1800">
              <a:solidFill>
                <a:schemeClr val="tx1"/>
              </a:solidFill>
              <a:latin typeface="华文楷体" panose="02010600040101010101" pitchFamily="2" charset="-122"/>
              <a:ea typeface="华文楷体" panose="02010600040101010101" pitchFamily="2" charset="-122"/>
            </a:endParaRPr>
          </a:p>
        </p:txBody>
      </p:sp>
      <p:sp>
        <p:nvSpPr>
          <p:cNvPr id="3" name="Rectangle 2"/>
          <p:cNvSpPr>
            <a:spLocks noChangeArrowheads="1"/>
          </p:cNvSpPr>
          <p:nvPr/>
        </p:nvSpPr>
        <p:spPr bwMode="auto">
          <a:xfrm>
            <a:off x="2095501" y="3575328"/>
            <a:ext cx="184731" cy="369332"/>
          </a:xfrm>
          <a:prstGeom prst="rect">
            <a:avLst/>
          </a:prstGeom>
          <a:noFill/>
          <a:ln>
            <a:noFill/>
          </a:ln>
          <a:effectLst>
            <a:prstShdw prst="shdw17" dist="17961" dir="2700000">
              <a:schemeClr val="accent1">
                <a:gamma/>
                <a:shade val="60000"/>
                <a:invGamma/>
              </a:schemeClr>
            </a:prstShdw>
          </a:effectLst>
          <a:extLst/>
        </p:spPr>
        <p:txBody>
          <a:bodyPr wrap="none" anchor="ctr">
            <a:spAutoFit/>
          </a:bodyPr>
          <a:lstStyle/>
          <a:p>
            <a:pPr>
              <a:defRPr/>
            </a:pPr>
            <a:endParaRPr lang="zh-CN" altLang="en-US" dirty="0"/>
          </a:p>
        </p:txBody>
      </p:sp>
      <p:pic>
        <p:nvPicPr>
          <p:cNvPr id="38921" name="图片 3"/>
          <p:cNvPicPr>
            <a:picLocks noChangeAspect="1"/>
          </p:cNvPicPr>
          <p:nvPr/>
        </p:nvPicPr>
        <p:blipFill>
          <a:blip r:embed="rId3">
            <a:extLst>
              <a:ext uri="{28A0092B-C50C-407E-A947-70E740481C1C}">
                <a14:useLocalDpi xmlns:a14="http://schemas.microsoft.com/office/drawing/2010/main" val="0"/>
              </a:ext>
            </a:extLst>
          </a:blip>
          <a:srcRect t="2325"/>
          <a:stretch>
            <a:fillRect/>
          </a:stretch>
        </p:blipFill>
        <p:spPr bwMode="auto">
          <a:xfrm>
            <a:off x="1963738" y="3068639"/>
            <a:ext cx="8007350" cy="3024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04200790"/>
      </p:ext>
    </p:extLst>
  </p:cSld>
  <p:clrMapOvr>
    <a:masterClrMapping/>
  </p:clrMapOvr>
  <p:transition/>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4"/>
          <p:cNvSpPr>
            <a:spLocks noChangeArrowheads="1"/>
          </p:cNvSpPr>
          <p:nvPr/>
        </p:nvSpPr>
        <p:spPr bwMode="auto">
          <a:xfrm>
            <a:off x="1524001" y="189384"/>
            <a:ext cx="184731"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a:defRPr sz="900">
                <a:solidFill>
                  <a:srgbClr val="000000"/>
                </a:solidFill>
                <a:latin typeface="Arial" panose="020B0604020202020204" pitchFamily="34" charset="0"/>
                <a:ea typeface="宋体" panose="02010600030101010101" pitchFamily="2" charset="-122"/>
              </a:defRPr>
            </a:lvl1pPr>
            <a:lvl2pPr marL="742950" indent="-285750">
              <a:defRPr sz="900">
                <a:solidFill>
                  <a:srgbClr val="000000"/>
                </a:solidFill>
                <a:latin typeface="Arial" panose="020B0604020202020204" pitchFamily="34" charset="0"/>
                <a:ea typeface="宋体" panose="02010600030101010101" pitchFamily="2" charset="-122"/>
              </a:defRPr>
            </a:lvl2pPr>
            <a:lvl3pPr marL="1143000" indent="-228600">
              <a:defRPr sz="900">
                <a:solidFill>
                  <a:srgbClr val="000000"/>
                </a:solidFill>
                <a:latin typeface="Arial" panose="020B0604020202020204" pitchFamily="34" charset="0"/>
                <a:ea typeface="宋体" panose="02010600030101010101" pitchFamily="2" charset="-122"/>
              </a:defRPr>
            </a:lvl3pPr>
            <a:lvl4pPr marL="1600200" indent="-228600">
              <a:defRPr sz="900">
                <a:solidFill>
                  <a:srgbClr val="000000"/>
                </a:solidFill>
                <a:latin typeface="Arial" panose="020B0604020202020204" pitchFamily="34" charset="0"/>
                <a:ea typeface="宋体" panose="02010600030101010101" pitchFamily="2" charset="-122"/>
              </a:defRPr>
            </a:lvl4pPr>
            <a:lvl5pPr marL="2057400" indent="-228600">
              <a:defRPr sz="9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9939" name="Rectangle 5"/>
          <p:cNvSpPr>
            <a:spLocks noChangeArrowheads="1"/>
          </p:cNvSpPr>
          <p:nvPr/>
        </p:nvSpPr>
        <p:spPr bwMode="auto">
          <a:xfrm>
            <a:off x="1524001" y="1684809"/>
            <a:ext cx="184731"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a:defRPr sz="900">
                <a:solidFill>
                  <a:srgbClr val="000000"/>
                </a:solidFill>
                <a:latin typeface="Arial" panose="020B0604020202020204" pitchFamily="34" charset="0"/>
                <a:ea typeface="宋体" panose="02010600030101010101" pitchFamily="2" charset="-122"/>
              </a:defRPr>
            </a:lvl1pPr>
            <a:lvl2pPr marL="742950" indent="-285750">
              <a:defRPr sz="900">
                <a:solidFill>
                  <a:srgbClr val="000000"/>
                </a:solidFill>
                <a:latin typeface="Arial" panose="020B0604020202020204" pitchFamily="34" charset="0"/>
                <a:ea typeface="宋体" panose="02010600030101010101" pitchFamily="2" charset="-122"/>
              </a:defRPr>
            </a:lvl2pPr>
            <a:lvl3pPr marL="1143000" indent="-228600">
              <a:defRPr sz="900">
                <a:solidFill>
                  <a:srgbClr val="000000"/>
                </a:solidFill>
                <a:latin typeface="Arial" panose="020B0604020202020204" pitchFamily="34" charset="0"/>
                <a:ea typeface="宋体" panose="02010600030101010101" pitchFamily="2" charset="-122"/>
              </a:defRPr>
            </a:lvl3pPr>
            <a:lvl4pPr marL="1600200" indent="-228600">
              <a:defRPr sz="900">
                <a:solidFill>
                  <a:srgbClr val="000000"/>
                </a:solidFill>
                <a:latin typeface="Arial" panose="020B0604020202020204" pitchFamily="34" charset="0"/>
                <a:ea typeface="宋体" panose="02010600030101010101" pitchFamily="2" charset="-122"/>
              </a:defRPr>
            </a:lvl4pPr>
            <a:lvl5pPr marL="2057400" indent="-228600">
              <a:defRPr sz="9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9940" name="Rectangle 6"/>
          <p:cNvSpPr>
            <a:spLocks noChangeArrowheads="1"/>
          </p:cNvSpPr>
          <p:nvPr/>
        </p:nvSpPr>
        <p:spPr bwMode="auto">
          <a:xfrm>
            <a:off x="1524001" y="2646834"/>
            <a:ext cx="184731"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a:defRPr sz="900">
                <a:solidFill>
                  <a:srgbClr val="000000"/>
                </a:solidFill>
                <a:latin typeface="Arial" panose="020B0604020202020204" pitchFamily="34" charset="0"/>
                <a:ea typeface="宋体" panose="02010600030101010101" pitchFamily="2" charset="-122"/>
              </a:defRPr>
            </a:lvl1pPr>
            <a:lvl2pPr marL="742950" indent="-285750">
              <a:defRPr sz="900">
                <a:solidFill>
                  <a:srgbClr val="000000"/>
                </a:solidFill>
                <a:latin typeface="Arial" panose="020B0604020202020204" pitchFamily="34" charset="0"/>
                <a:ea typeface="宋体" panose="02010600030101010101" pitchFamily="2" charset="-122"/>
              </a:defRPr>
            </a:lvl2pPr>
            <a:lvl3pPr marL="1143000" indent="-228600">
              <a:defRPr sz="900">
                <a:solidFill>
                  <a:srgbClr val="000000"/>
                </a:solidFill>
                <a:latin typeface="Arial" panose="020B0604020202020204" pitchFamily="34" charset="0"/>
                <a:ea typeface="宋体" panose="02010600030101010101" pitchFamily="2" charset="-122"/>
              </a:defRPr>
            </a:lvl3pPr>
            <a:lvl4pPr marL="1600200" indent="-228600">
              <a:defRPr sz="900">
                <a:solidFill>
                  <a:srgbClr val="000000"/>
                </a:solidFill>
                <a:latin typeface="Arial" panose="020B0604020202020204" pitchFamily="34" charset="0"/>
                <a:ea typeface="宋体" panose="02010600030101010101" pitchFamily="2" charset="-122"/>
              </a:defRPr>
            </a:lvl4pPr>
            <a:lvl5pPr marL="2057400" indent="-228600">
              <a:defRPr sz="9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9941" name="Rectangle 9"/>
          <p:cNvSpPr>
            <a:spLocks noChangeArrowheads="1"/>
          </p:cNvSpPr>
          <p:nvPr/>
        </p:nvSpPr>
        <p:spPr bwMode="auto">
          <a:xfrm>
            <a:off x="1524001" y="2694459"/>
            <a:ext cx="184731"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a:defRPr sz="900">
                <a:solidFill>
                  <a:srgbClr val="000000"/>
                </a:solidFill>
                <a:latin typeface="Arial" panose="020B0604020202020204" pitchFamily="34" charset="0"/>
                <a:ea typeface="宋体" panose="02010600030101010101" pitchFamily="2" charset="-122"/>
              </a:defRPr>
            </a:lvl1pPr>
            <a:lvl2pPr marL="742950" indent="-285750">
              <a:defRPr sz="900">
                <a:solidFill>
                  <a:srgbClr val="000000"/>
                </a:solidFill>
                <a:latin typeface="Arial" panose="020B0604020202020204" pitchFamily="34" charset="0"/>
                <a:ea typeface="宋体" panose="02010600030101010101" pitchFamily="2" charset="-122"/>
              </a:defRPr>
            </a:lvl2pPr>
            <a:lvl3pPr marL="1143000" indent="-228600">
              <a:defRPr sz="900">
                <a:solidFill>
                  <a:srgbClr val="000000"/>
                </a:solidFill>
                <a:latin typeface="Arial" panose="020B0604020202020204" pitchFamily="34" charset="0"/>
                <a:ea typeface="宋体" panose="02010600030101010101" pitchFamily="2" charset="-122"/>
              </a:defRPr>
            </a:lvl3pPr>
            <a:lvl4pPr marL="1600200" indent="-228600">
              <a:defRPr sz="900">
                <a:solidFill>
                  <a:srgbClr val="000000"/>
                </a:solidFill>
                <a:latin typeface="Arial" panose="020B0604020202020204" pitchFamily="34" charset="0"/>
                <a:ea typeface="宋体" panose="02010600030101010101" pitchFamily="2" charset="-122"/>
              </a:defRPr>
            </a:lvl4pPr>
            <a:lvl5pPr marL="2057400" indent="-228600">
              <a:defRPr sz="9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9942" name="标题 3"/>
          <p:cNvSpPr>
            <a:spLocks noGrp="1"/>
          </p:cNvSpPr>
          <p:nvPr>
            <p:ph type="title"/>
          </p:nvPr>
        </p:nvSpPr>
        <p:spPr>
          <a:xfrm>
            <a:off x="1666876" y="153988"/>
            <a:ext cx="8316913" cy="431800"/>
          </a:xfrm>
        </p:spPr>
        <p:txBody>
          <a:bodyPr/>
          <a:lstStyle/>
          <a:p>
            <a:r>
              <a:rPr lang="zh-CN" altLang="en-US" smtClean="0"/>
              <a:t>分析方法与过程</a:t>
            </a:r>
          </a:p>
        </p:txBody>
      </p:sp>
      <p:sp>
        <p:nvSpPr>
          <p:cNvPr id="39943" name="Text Box 6"/>
          <p:cNvSpPr txBox="1">
            <a:spLocks noChangeArrowheads="1"/>
          </p:cNvSpPr>
          <p:nvPr/>
        </p:nvSpPr>
        <p:spPr bwMode="auto">
          <a:xfrm>
            <a:off x="1809751" y="989013"/>
            <a:ext cx="8429625"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0" tIns="0" rIns="0" bIns="0">
            <a:spAutoFit/>
          </a:bodyPr>
          <a:lstStyle>
            <a:lvl1pPr marL="457200" indent="-457200">
              <a:defRPr sz="900">
                <a:solidFill>
                  <a:srgbClr val="000000"/>
                </a:solidFill>
                <a:latin typeface="Arial" panose="020B0604020202020204" pitchFamily="34" charset="0"/>
                <a:ea typeface="宋体" panose="02010600030101010101" pitchFamily="2" charset="-122"/>
              </a:defRPr>
            </a:lvl1pPr>
            <a:lvl2pPr marL="742950" indent="-285750">
              <a:defRPr sz="900">
                <a:solidFill>
                  <a:srgbClr val="000000"/>
                </a:solidFill>
                <a:latin typeface="Arial" panose="020B0604020202020204" pitchFamily="34" charset="0"/>
                <a:ea typeface="宋体" panose="02010600030101010101" pitchFamily="2" charset="-122"/>
              </a:defRPr>
            </a:lvl2pPr>
            <a:lvl3pPr marL="1143000" indent="-228600">
              <a:defRPr sz="900">
                <a:solidFill>
                  <a:srgbClr val="000000"/>
                </a:solidFill>
                <a:latin typeface="Arial" panose="020B0604020202020204" pitchFamily="34" charset="0"/>
                <a:ea typeface="宋体" panose="02010600030101010101" pitchFamily="2" charset="-122"/>
              </a:defRPr>
            </a:lvl3pPr>
            <a:lvl4pPr marL="1600200" indent="-228600">
              <a:defRPr sz="900">
                <a:solidFill>
                  <a:srgbClr val="000000"/>
                </a:solidFill>
                <a:latin typeface="Arial" panose="020B0604020202020204" pitchFamily="34" charset="0"/>
                <a:ea typeface="宋体" panose="02010600030101010101" pitchFamily="2" charset="-122"/>
              </a:defRPr>
            </a:lvl4pPr>
            <a:lvl5pPr marL="2057400" indent="-228600">
              <a:defRPr sz="9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9pPr>
          </a:lstStyle>
          <a:p>
            <a:pPr>
              <a:lnSpc>
                <a:spcPct val="150000"/>
              </a:lnSpc>
              <a:spcBef>
                <a:spcPct val="20000"/>
              </a:spcBef>
              <a:buClr>
                <a:schemeClr val="hlink"/>
              </a:buClr>
            </a:pPr>
            <a:r>
              <a:rPr lang="zh-CN" altLang="en-US" sz="2200">
                <a:solidFill>
                  <a:schemeClr val="tx1"/>
                </a:solidFill>
                <a:latin typeface="微软雅黑" panose="020B0503020204020204" pitchFamily="34" charset="-122"/>
                <a:ea typeface="微软雅黑" panose="020B0503020204020204" pitchFamily="34" charset="-122"/>
              </a:rPr>
              <a:t>第</a:t>
            </a:r>
            <a:r>
              <a:rPr lang="en-US" altLang="zh-CN" sz="2200">
                <a:solidFill>
                  <a:schemeClr val="tx1"/>
                </a:solidFill>
                <a:latin typeface="微软雅黑" panose="020B0503020204020204" pitchFamily="34" charset="-122"/>
                <a:ea typeface="微软雅黑" panose="020B0503020204020204" pitchFamily="34" charset="-122"/>
              </a:rPr>
              <a:t>5</a:t>
            </a:r>
            <a:r>
              <a:rPr lang="zh-CN" altLang="en-US" sz="2200">
                <a:solidFill>
                  <a:schemeClr val="tx1"/>
                </a:solidFill>
                <a:latin typeface="微软雅黑" panose="020B0503020204020204" pitchFamily="34" charset="-122"/>
                <a:ea typeface="微软雅黑" panose="020B0503020204020204" pitchFamily="34" charset="-122"/>
              </a:rPr>
              <a:t>步：构建模型</a:t>
            </a:r>
          </a:p>
        </p:txBody>
      </p:sp>
      <p:sp>
        <p:nvSpPr>
          <p:cNvPr id="39944" name="Text Box 6"/>
          <p:cNvSpPr txBox="1">
            <a:spLocks noChangeArrowheads="1"/>
          </p:cNvSpPr>
          <p:nvPr/>
        </p:nvSpPr>
        <p:spPr bwMode="auto">
          <a:xfrm>
            <a:off x="2095501" y="1525589"/>
            <a:ext cx="8143875" cy="1874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0" tIns="0" rIns="0" bIns="0">
            <a:spAutoFit/>
          </a:bodyPr>
          <a:lstStyle>
            <a:lvl1pPr marL="457200" indent="-457200">
              <a:defRPr sz="900">
                <a:solidFill>
                  <a:srgbClr val="000000"/>
                </a:solidFill>
                <a:latin typeface="Arial" panose="020B0604020202020204" pitchFamily="34" charset="0"/>
                <a:ea typeface="宋体" panose="02010600030101010101" pitchFamily="2" charset="-122"/>
              </a:defRPr>
            </a:lvl1pPr>
            <a:lvl2pPr marL="914400" indent="-457200">
              <a:defRPr sz="900">
                <a:solidFill>
                  <a:srgbClr val="000000"/>
                </a:solidFill>
                <a:latin typeface="Arial" panose="020B0604020202020204" pitchFamily="34" charset="0"/>
                <a:ea typeface="宋体" panose="02010600030101010101" pitchFamily="2" charset="-122"/>
              </a:defRPr>
            </a:lvl2pPr>
            <a:lvl3pPr marL="1143000" indent="-228600">
              <a:defRPr sz="900">
                <a:solidFill>
                  <a:srgbClr val="000000"/>
                </a:solidFill>
                <a:latin typeface="Arial" panose="020B0604020202020204" pitchFamily="34" charset="0"/>
                <a:ea typeface="宋体" panose="02010600030101010101" pitchFamily="2" charset="-122"/>
              </a:defRPr>
            </a:lvl3pPr>
            <a:lvl4pPr marL="1600200" indent="-228600">
              <a:defRPr sz="900">
                <a:solidFill>
                  <a:srgbClr val="000000"/>
                </a:solidFill>
                <a:latin typeface="Arial" panose="020B0604020202020204" pitchFamily="34" charset="0"/>
                <a:ea typeface="宋体" panose="02010600030101010101" pitchFamily="2" charset="-122"/>
              </a:defRPr>
            </a:lvl4pPr>
            <a:lvl5pPr marL="2057400" indent="-228600">
              <a:defRPr sz="9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9pPr>
          </a:lstStyle>
          <a:p>
            <a:pPr>
              <a:lnSpc>
                <a:spcPct val="150000"/>
              </a:lnSpc>
              <a:spcBef>
                <a:spcPct val="20000"/>
              </a:spcBef>
              <a:buClr>
                <a:schemeClr val="hlink"/>
              </a:buClr>
              <a:buFont typeface="Calibri" panose="020F0502020204030204" pitchFamily="34" charset="0"/>
              <a:buAutoNum type="arabicPeriod" startAt="3"/>
            </a:pPr>
            <a:r>
              <a:rPr lang="zh-CN" altLang="en-US" sz="2000">
                <a:solidFill>
                  <a:schemeClr val="tx1"/>
                </a:solidFill>
                <a:latin typeface="微软雅黑" panose="020B0503020204020204" pitchFamily="34" charset="-122"/>
                <a:ea typeface="微软雅黑" panose="020B0503020204020204" pitchFamily="34" charset="-122"/>
              </a:rPr>
              <a:t>模型应用：根据各个客户群的特征，可采取一些营销手段和策略。</a:t>
            </a:r>
            <a:endParaRPr lang="en-US" altLang="zh-CN" sz="2000">
              <a:solidFill>
                <a:schemeClr val="tx1"/>
              </a:solidFill>
              <a:latin typeface="微软雅黑" panose="020B0503020204020204" pitchFamily="34" charset="-122"/>
              <a:ea typeface="微软雅黑" panose="020B0503020204020204" pitchFamily="34" charset="-122"/>
            </a:endParaRPr>
          </a:p>
          <a:p>
            <a:pPr lvl="1">
              <a:lnSpc>
                <a:spcPct val="150000"/>
              </a:lnSpc>
              <a:spcBef>
                <a:spcPct val="20000"/>
              </a:spcBef>
              <a:buClr>
                <a:schemeClr val="hlink"/>
              </a:buClr>
              <a:buFont typeface="Calibri" panose="020F0502020204030204" pitchFamily="34" charset="0"/>
              <a:buAutoNum type="alphaLcParenR"/>
            </a:pPr>
            <a:r>
              <a:rPr lang="zh-CN" altLang="zh-CN" sz="1800">
                <a:solidFill>
                  <a:schemeClr val="tx1"/>
                </a:solidFill>
                <a:latin typeface="华文楷体" panose="02010600040101010101" pitchFamily="2" charset="-122"/>
                <a:ea typeface="华文楷体" panose="02010600040101010101" pitchFamily="2" charset="-122"/>
              </a:rPr>
              <a:t>会员的升级与保级。</a:t>
            </a:r>
          </a:p>
          <a:p>
            <a:pPr lvl="1">
              <a:lnSpc>
                <a:spcPct val="150000"/>
              </a:lnSpc>
              <a:spcBef>
                <a:spcPct val="20000"/>
              </a:spcBef>
              <a:buClr>
                <a:schemeClr val="hlink"/>
              </a:buClr>
              <a:buFont typeface="Calibri" panose="020F0502020204030204" pitchFamily="34" charset="0"/>
              <a:buAutoNum type="alphaLcParenR"/>
            </a:pPr>
            <a:r>
              <a:rPr lang="zh-CN" altLang="zh-CN" sz="1800">
                <a:solidFill>
                  <a:schemeClr val="tx1"/>
                </a:solidFill>
                <a:latin typeface="华文楷体" panose="02010600040101010101" pitchFamily="2" charset="-122"/>
                <a:ea typeface="华文楷体" panose="02010600040101010101" pitchFamily="2" charset="-122"/>
              </a:rPr>
              <a:t>首次兑换。</a:t>
            </a:r>
          </a:p>
          <a:p>
            <a:pPr lvl="1">
              <a:lnSpc>
                <a:spcPct val="150000"/>
              </a:lnSpc>
              <a:spcBef>
                <a:spcPct val="20000"/>
              </a:spcBef>
              <a:buClr>
                <a:schemeClr val="hlink"/>
              </a:buClr>
              <a:buFont typeface="Calibri" panose="020F0502020204030204" pitchFamily="34" charset="0"/>
              <a:buAutoNum type="alphaLcParenR"/>
            </a:pPr>
            <a:r>
              <a:rPr lang="zh-CN" altLang="zh-CN" sz="1800">
                <a:solidFill>
                  <a:schemeClr val="tx1"/>
                </a:solidFill>
                <a:latin typeface="华文楷体" panose="02010600040101010101" pitchFamily="2" charset="-122"/>
                <a:ea typeface="华文楷体" panose="02010600040101010101" pitchFamily="2" charset="-122"/>
              </a:rPr>
              <a:t>交叉销售。</a:t>
            </a:r>
            <a:endParaRPr lang="en-US" altLang="zh-CN" sz="1800">
              <a:solidFill>
                <a:schemeClr val="tx1"/>
              </a:solidFill>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2059550786"/>
      </p:ext>
    </p:extLst>
  </p:cSld>
  <p:clrMapOvr>
    <a:masterClrMapping/>
  </p:clrMapOvr>
  <p:transition/>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深度学习环境配置</a:t>
            </a:r>
            <a:endParaRPr lang="zh-CN" altLang="en-US" dirty="0"/>
          </a:p>
        </p:txBody>
      </p:sp>
      <p:sp>
        <p:nvSpPr>
          <p:cNvPr id="3" name="文本框 2"/>
          <p:cNvSpPr txBox="1"/>
          <p:nvPr/>
        </p:nvSpPr>
        <p:spPr>
          <a:xfrm>
            <a:off x="791633" y="1270001"/>
            <a:ext cx="4666662" cy="1938992"/>
          </a:xfrm>
          <a:prstGeom prst="rect">
            <a:avLst/>
          </a:prstGeom>
          <a:noFill/>
        </p:spPr>
        <p:txBody>
          <a:bodyPr wrap="none" rtlCol="0">
            <a:spAutoFit/>
          </a:bodyPr>
          <a:lstStyle/>
          <a:p>
            <a:pPr>
              <a:lnSpc>
                <a:spcPct val="150000"/>
              </a:lnSpc>
            </a:pPr>
            <a:r>
              <a:rPr lang="en-US" altLang="zh-CN" sz="2000" dirty="0" smtClean="0"/>
              <a:t>CPU vs. GPU</a:t>
            </a:r>
          </a:p>
          <a:p>
            <a:pPr>
              <a:lnSpc>
                <a:spcPct val="150000"/>
              </a:lnSpc>
            </a:pPr>
            <a:r>
              <a:rPr lang="en-US" altLang="zh-CN" sz="2000" dirty="0" err="1" smtClean="0"/>
              <a:t>PyTorch</a:t>
            </a:r>
            <a:r>
              <a:rPr lang="en-US" altLang="zh-CN" sz="2000" dirty="0" smtClean="0"/>
              <a:t> vs. </a:t>
            </a:r>
            <a:r>
              <a:rPr lang="en-US" altLang="zh-CN" sz="2000" dirty="0" err="1" smtClean="0"/>
              <a:t>TensorFlow</a:t>
            </a:r>
            <a:r>
              <a:rPr lang="en-US" altLang="zh-CN" sz="2000" dirty="0" smtClean="0"/>
              <a:t> vs. </a:t>
            </a:r>
            <a:r>
              <a:rPr lang="en-US" altLang="zh-CN" sz="2000" dirty="0" err="1" smtClean="0"/>
              <a:t>Numpy</a:t>
            </a:r>
            <a:endParaRPr lang="en-US" altLang="zh-CN" sz="2000" dirty="0" smtClean="0"/>
          </a:p>
          <a:p>
            <a:pPr>
              <a:lnSpc>
                <a:spcPct val="150000"/>
              </a:lnSpc>
            </a:pPr>
            <a:r>
              <a:rPr lang="en-US" altLang="zh-CN" sz="2000" dirty="0" smtClean="0"/>
              <a:t>Windows vs. Linux</a:t>
            </a:r>
          </a:p>
          <a:p>
            <a:pPr>
              <a:lnSpc>
                <a:spcPct val="150000"/>
              </a:lnSpc>
            </a:pPr>
            <a:r>
              <a:rPr lang="zh-CN" altLang="en-US" sz="2000" dirty="0" smtClean="0"/>
              <a:t>笔记本 </a:t>
            </a:r>
            <a:r>
              <a:rPr lang="en-US" altLang="zh-CN" sz="2000" dirty="0" smtClean="0"/>
              <a:t>vs. </a:t>
            </a:r>
            <a:r>
              <a:rPr lang="zh-CN" altLang="en-US" sz="2000" dirty="0" smtClean="0"/>
              <a:t>台式机 </a:t>
            </a:r>
            <a:r>
              <a:rPr lang="en-US" altLang="zh-CN" sz="2000" dirty="0" smtClean="0"/>
              <a:t>vs. </a:t>
            </a:r>
            <a:r>
              <a:rPr lang="zh-CN" altLang="en-US" sz="2000" dirty="0" smtClean="0"/>
              <a:t>工作站 </a:t>
            </a:r>
            <a:r>
              <a:rPr lang="en-US" altLang="zh-CN" sz="2000" dirty="0" smtClean="0"/>
              <a:t>vs. </a:t>
            </a:r>
            <a:r>
              <a:rPr lang="zh-CN" altLang="en-US" sz="2000" dirty="0" smtClean="0"/>
              <a:t>服务器</a:t>
            </a:r>
            <a:endParaRPr lang="zh-CN" altLang="en-US" sz="2000" dirty="0"/>
          </a:p>
        </p:txBody>
      </p:sp>
    </p:spTree>
    <p:extLst>
      <p:ext uri="{BB962C8B-B14F-4D97-AF65-F5344CB8AC3E}">
        <p14:creationId xmlns:p14="http://schemas.microsoft.com/office/powerpoint/2010/main" val="293615372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smtClean="0"/>
              <a:t>PyTorch</a:t>
            </a:r>
            <a:r>
              <a:rPr lang="zh-CN" altLang="en-US" dirty="0" smtClean="0"/>
              <a:t>环境配置</a:t>
            </a:r>
            <a:endParaRPr lang="zh-CN" altLang="en-US" dirty="0"/>
          </a:p>
        </p:txBody>
      </p:sp>
      <p:sp>
        <p:nvSpPr>
          <p:cNvPr id="4" name="文本框 3"/>
          <p:cNvSpPr txBox="1"/>
          <p:nvPr/>
        </p:nvSpPr>
        <p:spPr>
          <a:xfrm>
            <a:off x="4521200" y="990600"/>
            <a:ext cx="3006016" cy="369332"/>
          </a:xfrm>
          <a:prstGeom prst="rect">
            <a:avLst/>
          </a:prstGeom>
          <a:noFill/>
        </p:spPr>
        <p:txBody>
          <a:bodyPr wrap="none" rtlCol="0">
            <a:spAutoFit/>
          </a:bodyPr>
          <a:lstStyle/>
          <a:p>
            <a:r>
              <a:rPr lang="en-US" altLang="zh-CN" dirty="0"/>
              <a:t>https://www.anaconda.com/</a:t>
            </a:r>
            <a:endParaRPr lang="zh-CN" altLang="en-US" dirty="0"/>
          </a:p>
        </p:txBody>
      </p:sp>
      <p:pic>
        <p:nvPicPr>
          <p:cNvPr id="6" name="图片 5"/>
          <p:cNvPicPr>
            <a:picLocks noChangeAspect="1"/>
          </p:cNvPicPr>
          <p:nvPr/>
        </p:nvPicPr>
        <p:blipFill rotWithShape="1">
          <a:blip r:embed="rId2"/>
          <a:srcRect r="1092"/>
          <a:stretch/>
        </p:blipFill>
        <p:spPr>
          <a:xfrm>
            <a:off x="2015594" y="1703772"/>
            <a:ext cx="8017227" cy="4192203"/>
          </a:xfrm>
          <a:prstGeom prst="rect">
            <a:avLst/>
          </a:prstGeom>
        </p:spPr>
      </p:pic>
      <p:sp>
        <p:nvSpPr>
          <p:cNvPr id="7" name="椭圆 6"/>
          <p:cNvSpPr/>
          <p:nvPr/>
        </p:nvSpPr>
        <p:spPr>
          <a:xfrm>
            <a:off x="4870450" y="4362450"/>
            <a:ext cx="609600" cy="425450"/>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76847046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PyTorch</a:t>
            </a:r>
            <a:r>
              <a:rPr lang="zh-CN" altLang="en-US" dirty="0"/>
              <a:t>环境配置</a:t>
            </a:r>
          </a:p>
        </p:txBody>
      </p:sp>
      <p:pic>
        <p:nvPicPr>
          <p:cNvPr id="5" name="图片 4"/>
          <p:cNvPicPr>
            <a:picLocks noChangeAspect="1"/>
          </p:cNvPicPr>
          <p:nvPr/>
        </p:nvPicPr>
        <p:blipFill>
          <a:blip r:embed="rId2"/>
          <a:stretch>
            <a:fillRect/>
          </a:stretch>
        </p:blipFill>
        <p:spPr>
          <a:xfrm>
            <a:off x="131763" y="1917700"/>
            <a:ext cx="3773698" cy="3633787"/>
          </a:xfrm>
          <a:prstGeom prst="rect">
            <a:avLst/>
          </a:prstGeom>
        </p:spPr>
      </p:pic>
      <p:pic>
        <p:nvPicPr>
          <p:cNvPr id="6" name="图片 5"/>
          <p:cNvPicPr>
            <a:picLocks noChangeAspect="1"/>
          </p:cNvPicPr>
          <p:nvPr/>
        </p:nvPicPr>
        <p:blipFill>
          <a:blip r:embed="rId3"/>
          <a:stretch>
            <a:fillRect/>
          </a:stretch>
        </p:blipFill>
        <p:spPr>
          <a:xfrm>
            <a:off x="4362450" y="1850068"/>
            <a:ext cx="7484164" cy="3903032"/>
          </a:xfrm>
          <a:prstGeom prst="rect">
            <a:avLst/>
          </a:prstGeom>
        </p:spPr>
      </p:pic>
      <p:sp>
        <p:nvSpPr>
          <p:cNvPr id="7" name="文本框 6"/>
          <p:cNvSpPr txBox="1"/>
          <p:nvPr/>
        </p:nvSpPr>
        <p:spPr>
          <a:xfrm>
            <a:off x="4972050" y="1244600"/>
            <a:ext cx="2146742" cy="369332"/>
          </a:xfrm>
          <a:prstGeom prst="rect">
            <a:avLst/>
          </a:prstGeom>
          <a:noFill/>
        </p:spPr>
        <p:txBody>
          <a:bodyPr wrap="none" rtlCol="0">
            <a:spAutoFit/>
          </a:bodyPr>
          <a:lstStyle/>
          <a:p>
            <a:r>
              <a:rPr lang="en-US" altLang="zh-CN" dirty="0" smtClean="0"/>
              <a:t>Anaconda</a:t>
            </a:r>
            <a:r>
              <a:rPr lang="zh-CN" altLang="en-US" dirty="0" smtClean="0"/>
              <a:t>安装验证</a:t>
            </a:r>
            <a:endParaRPr lang="zh-CN" altLang="en-US" dirty="0"/>
          </a:p>
        </p:txBody>
      </p:sp>
      <p:sp>
        <p:nvSpPr>
          <p:cNvPr id="8" name="文本框 7"/>
          <p:cNvSpPr txBox="1"/>
          <p:nvPr/>
        </p:nvSpPr>
        <p:spPr>
          <a:xfrm>
            <a:off x="3558201" y="5931828"/>
            <a:ext cx="4974439" cy="369332"/>
          </a:xfrm>
          <a:prstGeom prst="rect">
            <a:avLst/>
          </a:prstGeom>
          <a:noFill/>
        </p:spPr>
        <p:txBody>
          <a:bodyPr wrap="none" rtlCol="0">
            <a:spAutoFit/>
          </a:bodyPr>
          <a:lstStyle/>
          <a:p>
            <a:pPr algn="ctr"/>
            <a:r>
              <a:rPr lang="zh-CN" altLang="en-US" dirty="0" smtClean="0"/>
              <a:t>创建环境：</a:t>
            </a:r>
            <a:r>
              <a:rPr lang="en-US" altLang="zh-CN" dirty="0" err="1" smtClean="0"/>
              <a:t>conda</a:t>
            </a:r>
            <a:r>
              <a:rPr lang="en-US" altLang="zh-CN" dirty="0" smtClean="0"/>
              <a:t> create -n </a:t>
            </a:r>
            <a:r>
              <a:rPr lang="en-US" altLang="zh-CN" dirty="0" err="1" smtClean="0"/>
              <a:t>pytorch</a:t>
            </a:r>
            <a:r>
              <a:rPr lang="en-US" altLang="zh-CN" dirty="0" smtClean="0"/>
              <a:t> python=3.7</a:t>
            </a:r>
            <a:endParaRPr lang="zh-CN" altLang="en-US" dirty="0"/>
          </a:p>
        </p:txBody>
      </p:sp>
      <p:sp>
        <p:nvSpPr>
          <p:cNvPr id="9" name="文本框 8"/>
          <p:cNvSpPr txBox="1"/>
          <p:nvPr/>
        </p:nvSpPr>
        <p:spPr>
          <a:xfrm>
            <a:off x="4798931" y="6288668"/>
            <a:ext cx="2492991" cy="369332"/>
          </a:xfrm>
          <a:prstGeom prst="rect">
            <a:avLst/>
          </a:prstGeom>
          <a:noFill/>
        </p:spPr>
        <p:txBody>
          <a:bodyPr wrap="none" rtlCol="0">
            <a:spAutoFit/>
          </a:bodyPr>
          <a:lstStyle/>
          <a:p>
            <a:pPr algn="ctr"/>
            <a:r>
              <a:rPr lang="en-US" altLang="zh-CN" dirty="0" err="1" smtClean="0"/>
              <a:t>conda</a:t>
            </a:r>
            <a:r>
              <a:rPr lang="en-US" altLang="zh-CN" dirty="0" smtClean="0"/>
              <a:t> activate </a:t>
            </a:r>
            <a:r>
              <a:rPr lang="en-US" altLang="zh-CN" dirty="0" err="1" smtClean="0"/>
              <a:t>pytorch</a:t>
            </a:r>
            <a:endParaRPr lang="zh-CN" altLang="en-US" dirty="0"/>
          </a:p>
        </p:txBody>
      </p:sp>
    </p:spTree>
    <p:extLst>
      <p:ext uri="{BB962C8B-B14F-4D97-AF65-F5344CB8AC3E}">
        <p14:creationId xmlns:p14="http://schemas.microsoft.com/office/powerpoint/2010/main" val="427990435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PyTorch</a:t>
            </a:r>
            <a:r>
              <a:rPr lang="zh-CN" altLang="en-US" dirty="0"/>
              <a:t>环境配置</a:t>
            </a:r>
          </a:p>
        </p:txBody>
      </p:sp>
      <p:sp>
        <p:nvSpPr>
          <p:cNvPr id="3" name="矩形 2"/>
          <p:cNvSpPr/>
          <p:nvPr/>
        </p:nvSpPr>
        <p:spPr>
          <a:xfrm>
            <a:off x="1088331" y="1181477"/>
            <a:ext cx="6006773" cy="369332"/>
          </a:xfrm>
          <a:prstGeom prst="rect">
            <a:avLst/>
          </a:prstGeom>
        </p:spPr>
        <p:txBody>
          <a:bodyPr wrap="none">
            <a:spAutoFit/>
          </a:bodyPr>
          <a:lstStyle/>
          <a:p>
            <a:r>
              <a:rPr lang="zh-CN" altLang="en-US" dirty="0" smtClean="0"/>
              <a:t>电脑是否有</a:t>
            </a:r>
            <a:r>
              <a:rPr lang="en-US" altLang="zh-CN" dirty="0" smtClean="0"/>
              <a:t>GPU: </a:t>
            </a:r>
            <a:r>
              <a:rPr lang="en-US" altLang="zh-CN" dirty="0" err="1" smtClean="0"/>
              <a:t>nvidia-smi</a:t>
            </a:r>
            <a:r>
              <a:rPr lang="zh-CN" altLang="en-US" dirty="0" smtClean="0"/>
              <a:t>，有输出就有，没输出就没有</a:t>
            </a:r>
            <a:endParaRPr lang="zh-CN" altLang="en-US" dirty="0"/>
          </a:p>
        </p:txBody>
      </p:sp>
      <p:pic>
        <p:nvPicPr>
          <p:cNvPr id="5" name="图片 4"/>
          <p:cNvPicPr>
            <a:picLocks noChangeAspect="1"/>
          </p:cNvPicPr>
          <p:nvPr/>
        </p:nvPicPr>
        <p:blipFill>
          <a:blip r:embed="rId2"/>
          <a:stretch>
            <a:fillRect/>
          </a:stretch>
        </p:blipFill>
        <p:spPr>
          <a:xfrm>
            <a:off x="725487" y="1662112"/>
            <a:ext cx="10601325" cy="4638675"/>
          </a:xfrm>
          <a:prstGeom prst="rect">
            <a:avLst/>
          </a:prstGeom>
        </p:spPr>
      </p:pic>
    </p:spTree>
    <p:extLst>
      <p:ext uri="{BB962C8B-B14F-4D97-AF65-F5344CB8AC3E}">
        <p14:creationId xmlns:p14="http://schemas.microsoft.com/office/powerpoint/2010/main" val="238979473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PyTorch</a:t>
            </a:r>
            <a:r>
              <a:rPr lang="zh-CN" altLang="en-US" dirty="0"/>
              <a:t>环境配置</a:t>
            </a:r>
          </a:p>
        </p:txBody>
      </p:sp>
      <p:sp>
        <p:nvSpPr>
          <p:cNvPr id="8" name="矩形 7"/>
          <p:cNvSpPr/>
          <p:nvPr/>
        </p:nvSpPr>
        <p:spPr>
          <a:xfrm>
            <a:off x="1088331" y="1181477"/>
            <a:ext cx="3967753" cy="369332"/>
          </a:xfrm>
          <a:prstGeom prst="rect">
            <a:avLst/>
          </a:prstGeom>
        </p:spPr>
        <p:txBody>
          <a:bodyPr wrap="none">
            <a:spAutoFit/>
          </a:bodyPr>
          <a:lstStyle/>
          <a:p>
            <a:r>
              <a:rPr lang="en-US" altLang="zh-CN" dirty="0"/>
              <a:t>https://pytorch.org/get-started/locally/</a:t>
            </a:r>
            <a:endParaRPr lang="zh-CN" altLang="en-US" dirty="0"/>
          </a:p>
        </p:txBody>
      </p:sp>
      <p:sp>
        <p:nvSpPr>
          <p:cNvPr id="9" name="矩形 8"/>
          <p:cNvSpPr/>
          <p:nvPr/>
        </p:nvSpPr>
        <p:spPr>
          <a:xfrm>
            <a:off x="6822381" y="1181477"/>
            <a:ext cx="4104522" cy="369332"/>
          </a:xfrm>
          <a:prstGeom prst="rect">
            <a:avLst/>
          </a:prstGeom>
        </p:spPr>
        <p:txBody>
          <a:bodyPr wrap="none">
            <a:spAutoFit/>
          </a:bodyPr>
          <a:lstStyle/>
          <a:p>
            <a:r>
              <a:rPr lang="zh-CN" altLang="en-US" dirty="0" smtClean="0"/>
              <a:t>有</a:t>
            </a:r>
            <a:r>
              <a:rPr lang="en-US" altLang="zh-CN" dirty="0" smtClean="0"/>
              <a:t>GPU</a:t>
            </a:r>
            <a:r>
              <a:rPr lang="zh-CN" altLang="en-US" dirty="0" smtClean="0"/>
              <a:t>的选</a:t>
            </a:r>
            <a:r>
              <a:rPr lang="en-US" altLang="zh-CN" dirty="0" smtClean="0"/>
              <a:t>CUDA11.8</a:t>
            </a:r>
            <a:r>
              <a:rPr lang="zh-CN" altLang="en-US" dirty="0" smtClean="0"/>
              <a:t>，没有的选</a:t>
            </a:r>
            <a:r>
              <a:rPr lang="en-US" altLang="zh-CN" dirty="0" smtClean="0"/>
              <a:t>CPU</a:t>
            </a:r>
            <a:endParaRPr lang="zh-CN" altLang="en-US" dirty="0"/>
          </a:p>
        </p:txBody>
      </p:sp>
      <p:pic>
        <p:nvPicPr>
          <p:cNvPr id="3" name="图片 2"/>
          <p:cNvPicPr>
            <a:picLocks noChangeAspect="1"/>
          </p:cNvPicPr>
          <p:nvPr/>
        </p:nvPicPr>
        <p:blipFill>
          <a:blip r:embed="rId2"/>
          <a:stretch>
            <a:fillRect/>
          </a:stretch>
        </p:blipFill>
        <p:spPr>
          <a:xfrm>
            <a:off x="1154077" y="1550809"/>
            <a:ext cx="9882020" cy="5110857"/>
          </a:xfrm>
          <a:prstGeom prst="rect">
            <a:avLst/>
          </a:prstGeom>
        </p:spPr>
      </p:pic>
    </p:spTree>
    <p:extLst>
      <p:ext uri="{BB962C8B-B14F-4D97-AF65-F5344CB8AC3E}">
        <p14:creationId xmlns:p14="http://schemas.microsoft.com/office/powerpoint/2010/main" val="95118467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PyTorch</a:t>
            </a:r>
            <a:r>
              <a:rPr lang="zh-CN" altLang="en-US" dirty="0"/>
              <a:t>环境配置</a:t>
            </a:r>
          </a:p>
        </p:txBody>
      </p:sp>
      <p:pic>
        <p:nvPicPr>
          <p:cNvPr id="3" name="图片 2"/>
          <p:cNvPicPr>
            <a:picLocks noChangeAspect="1"/>
          </p:cNvPicPr>
          <p:nvPr/>
        </p:nvPicPr>
        <p:blipFill>
          <a:blip r:embed="rId2"/>
          <a:stretch>
            <a:fillRect/>
          </a:stretch>
        </p:blipFill>
        <p:spPr>
          <a:xfrm>
            <a:off x="1528762" y="1965325"/>
            <a:ext cx="9134475" cy="2724150"/>
          </a:xfrm>
          <a:prstGeom prst="rect">
            <a:avLst/>
          </a:prstGeom>
        </p:spPr>
      </p:pic>
      <p:sp>
        <p:nvSpPr>
          <p:cNvPr id="4" name="矩形 3"/>
          <p:cNvSpPr/>
          <p:nvPr/>
        </p:nvSpPr>
        <p:spPr>
          <a:xfrm>
            <a:off x="3252913" y="1420237"/>
            <a:ext cx="5686172" cy="369332"/>
          </a:xfrm>
          <a:prstGeom prst="rect">
            <a:avLst/>
          </a:prstGeom>
        </p:spPr>
        <p:txBody>
          <a:bodyPr wrap="none">
            <a:spAutoFit/>
          </a:bodyPr>
          <a:lstStyle/>
          <a:p>
            <a:r>
              <a:rPr lang="zh-CN" altLang="en-US" dirty="0" smtClean="0"/>
              <a:t>使用</a:t>
            </a:r>
            <a:r>
              <a:rPr lang="en-US" altLang="zh-CN" dirty="0" smtClean="0"/>
              <a:t>GPU</a:t>
            </a:r>
            <a:r>
              <a:rPr lang="zh-CN" altLang="en-US" dirty="0" smtClean="0"/>
              <a:t>的，驱动需大于</a:t>
            </a:r>
            <a:r>
              <a:rPr lang="en-US" altLang="zh-CN" dirty="0" smtClean="0"/>
              <a:t>450</a:t>
            </a:r>
            <a:r>
              <a:rPr lang="zh-CN" altLang="en-US" dirty="0" smtClean="0"/>
              <a:t>，否则需要更新显卡驱动</a:t>
            </a:r>
            <a:endParaRPr lang="zh-CN" altLang="en-US" dirty="0"/>
          </a:p>
        </p:txBody>
      </p:sp>
      <p:sp>
        <p:nvSpPr>
          <p:cNvPr id="5" name="矩形 4"/>
          <p:cNvSpPr/>
          <p:nvPr/>
        </p:nvSpPr>
        <p:spPr>
          <a:xfrm>
            <a:off x="5465060" y="1059815"/>
            <a:ext cx="1261884" cy="369332"/>
          </a:xfrm>
          <a:prstGeom prst="rect">
            <a:avLst/>
          </a:prstGeom>
        </p:spPr>
        <p:txBody>
          <a:bodyPr wrap="none">
            <a:spAutoFit/>
          </a:bodyPr>
          <a:lstStyle/>
          <a:p>
            <a:pPr algn="ctr"/>
            <a:r>
              <a:rPr lang="en-US" altLang="zh-CN" dirty="0" err="1" smtClean="0"/>
              <a:t>nvidia-smi</a:t>
            </a:r>
            <a:endParaRPr lang="zh-CN" altLang="en-US" dirty="0"/>
          </a:p>
        </p:txBody>
      </p:sp>
    </p:spTree>
    <p:extLst>
      <p:ext uri="{BB962C8B-B14F-4D97-AF65-F5344CB8AC3E}">
        <p14:creationId xmlns:p14="http://schemas.microsoft.com/office/powerpoint/2010/main" val="330202965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COMMONDATA" val="eyJoZGlkIjoiZjViN2ZkYWEzOGY4NWJhMWYzNmUzZDhjMTdiNjZiYzUifQ=="/>
</p:tagLst>
</file>

<file path=ppt/theme/theme1.xml><?xml version="1.0" encoding="utf-8"?>
<a:theme xmlns:a="http://schemas.openxmlformats.org/drawingml/2006/main" name="主题5">
  <a:themeElements>
    <a:clrScheme name="自定义 33">
      <a:dk1>
        <a:srgbClr val="000000"/>
      </a:dk1>
      <a:lt1>
        <a:srgbClr val="FFFFFF"/>
      </a:lt1>
      <a:dk2>
        <a:srgbClr val="768395"/>
      </a:dk2>
      <a:lt2>
        <a:srgbClr val="F0F0F0"/>
      </a:lt2>
      <a:accent1>
        <a:srgbClr val="00827E"/>
      </a:accent1>
      <a:accent2>
        <a:srgbClr val="00AEA9"/>
      </a:accent2>
      <a:accent3>
        <a:srgbClr val="FFC000"/>
      </a:accent3>
      <a:accent4>
        <a:srgbClr val="F13446"/>
      </a:accent4>
      <a:accent5>
        <a:srgbClr val="1060B8"/>
      </a:accent5>
      <a:accent6>
        <a:srgbClr val="0C4E95"/>
      </a:accent6>
      <a:hlink>
        <a:srgbClr val="4472C4"/>
      </a:hlink>
      <a:folHlink>
        <a:srgbClr val="BFBFBF"/>
      </a:folHlink>
    </a:clrScheme>
    <a:fontScheme name="2tpg2m2t">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w="3175">
          <a:solidFill>
            <a:schemeClr val="bg1">
              <a:lumMod val="75000"/>
            </a:schemeClr>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otalTime>1996</TotalTime>
  <Words>5493</Words>
  <Application>Microsoft Office PowerPoint</Application>
  <PresentationFormat>宽屏</PresentationFormat>
  <Paragraphs>905</Paragraphs>
  <Slides>102</Slides>
  <Notes>52</Notes>
  <HiddenSlides>0</HiddenSlides>
  <MMClips>0</MMClips>
  <ScaleCrop>false</ScaleCrop>
  <HeadingPairs>
    <vt:vector size="8" baseType="variant">
      <vt:variant>
        <vt:lpstr>已用的字体</vt:lpstr>
      </vt:variant>
      <vt:variant>
        <vt:i4>13</vt:i4>
      </vt:variant>
      <vt:variant>
        <vt:lpstr>主题</vt:lpstr>
      </vt:variant>
      <vt:variant>
        <vt:i4>1</vt:i4>
      </vt:variant>
      <vt:variant>
        <vt:lpstr>嵌入 OLE 服务器</vt:lpstr>
      </vt:variant>
      <vt:variant>
        <vt:i4>2</vt:i4>
      </vt:variant>
      <vt:variant>
        <vt:lpstr>幻灯片标题</vt:lpstr>
      </vt:variant>
      <vt:variant>
        <vt:i4>102</vt:i4>
      </vt:variant>
    </vt:vector>
  </HeadingPairs>
  <TitlesOfParts>
    <vt:vector size="118" baseType="lpstr">
      <vt:lpstr>Hiragino Sans GB W3</vt:lpstr>
      <vt:lpstr>等线</vt:lpstr>
      <vt:lpstr>黑体</vt:lpstr>
      <vt:lpstr>华文楷体</vt:lpstr>
      <vt:lpstr>宋体</vt:lpstr>
      <vt:lpstr>Microsoft YaHei</vt:lpstr>
      <vt:lpstr>Microsoft YaHei</vt:lpstr>
      <vt:lpstr>Arial</vt:lpstr>
      <vt:lpstr>Calibri</vt:lpstr>
      <vt:lpstr>Cambria Math</vt:lpstr>
      <vt:lpstr>Consolas</vt:lpstr>
      <vt:lpstr>Times New Roman</vt:lpstr>
      <vt:lpstr>Wingdings</vt:lpstr>
      <vt:lpstr>主题5</vt:lpstr>
      <vt:lpstr>Visio</vt:lpstr>
      <vt:lpstr>Equation</vt:lpstr>
      <vt:lpstr>Python经典数据分析-下</vt:lpstr>
      <vt:lpstr>本章学习目标</vt:lpstr>
      <vt:lpstr>PowerPoint 演示文稿</vt:lpstr>
      <vt:lpstr>PowerPoint 演示文稿</vt:lpstr>
      <vt:lpstr>经典算法-目录</vt:lpstr>
      <vt:lpstr>决策树</vt:lpstr>
      <vt:lpstr>决策树</vt:lpstr>
      <vt:lpstr>决策树</vt:lpstr>
      <vt:lpstr>决策树</vt:lpstr>
      <vt:lpstr>决策树</vt:lpstr>
      <vt:lpstr>决策树</vt:lpstr>
      <vt:lpstr>决策树</vt:lpstr>
      <vt:lpstr>决策树</vt:lpstr>
      <vt:lpstr>决策树</vt:lpstr>
      <vt:lpstr>决策树</vt:lpstr>
      <vt:lpstr>决策树</vt:lpstr>
      <vt:lpstr>决策树</vt:lpstr>
      <vt:lpstr>决策树</vt:lpstr>
      <vt:lpstr>决策树</vt:lpstr>
      <vt:lpstr>PowerPoint 演示文稿</vt:lpstr>
      <vt:lpstr>案例背景</vt:lpstr>
      <vt:lpstr>传统方法存在的缺陷</vt:lpstr>
      <vt:lpstr>原始数据情况</vt:lpstr>
      <vt:lpstr>原始数据情况</vt:lpstr>
      <vt:lpstr>原始数据情况</vt:lpstr>
      <vt:lpstr>原始数据情况</vt:lpstr>
      <vt:lpstr>原始数据情况</vt:lpstr>
      <vt:lpstr>挖掘目标</vt:lpstr>
      <vt:lpstr>分析方法与过程</vt:lpstr>
      <vt:lpstr>分析方法与过程</vt:lpstr>
      <vt:lpstr>分析方法与过程</vt:lpstr>
      <vt:lpstr>分析方法与过程</vt:lpstr>
      <vt:lpstr>分析方法与过程</vt:lpstr>
      <vt:lpstr>分析方法与过程</vt:lpstr>
      <vt:lpstr>分析方法与过程</vt:lpstr>
      <vt:lpstr>分析方法与过程</vt:lpstr>
      <vt:lpstr>分析方法与过程</vt:lpstr>
      <vt:lpstr>分析方法与过程</vt:lpstr>
      <vt:lpstr>分析方法与过程</vt:lpstr>
      <vt:lpstr>分析方法与过程</vt:lpstr>
      <vt:lpstr>分析方法与过程</vt:lpstr>
      <vt:lpstr>分析方法与过程</vt:lpstr>
      <vt:lpstr>分析方法与过程</vt:lpstr>
      <vt:lpstr>分析方法与过程</vt:lpstr>
      <vt:lpstr>分析方法与过程</vt:lpstr>
      <vt:lpstr>分析方法与过程</vt:lpstr>
      <vt:lpstr>分析方法与过程</vt:lpstr>
      <vt:lpstr>分析方法与过程</vt:lpstr>
      <vt:lpstr>最近邻分类</vt:lpstr>
      <vt:lpstr>最近邻分类</vt:lpstr>
      <vt:lpstr>目录</vt:lpstr>
      <vt:lpstr>聚类</vt:lpstr>
      <vt:lpstr>聚类</vt:lpstr>
      <vt:lpstr>常见聚类算法</vt:lpstr>
      <vt:lpstr>聚类算法模型评价</vt:lpstr>
      <vt:lpstr>K-Means聚类</vt:lpstr>
      <vt:lpstr>K-Means聚类</vt:lpstr>
      <vt:lpstr>K-Means聚类</vt:lpstr>
      <vt:lpstr>K-Means聚类</vt:lpstr>
      <vt:lpstr>K-Means聚类</vt:lpstr>
      <vt:lpstr>Sequential Leader Clustering</vt:lpstr>
      <vt:lpstr>密度聚类</vt:lpstr>
      <vt:lpstr>DBSCAN</vt:lpstr>
      <vt:lpstr>DBSCAN</vt:lpstr>
      <vt:lpstr>密度聚类</vt:lpstr>
      <vt:lpstr>密度聚类</vt:lpstr>
      <vt:lpstr>层次聚类</vt:lpstr>
      <vt:lpstr>层次聚类</vt:lpstr>
      <vt:lpstr>层次聚类</vt:lpstr>
      <vt:lpstr>层次聚类</vt:lpstr>
      <vt:lpstr>层次聚类</vt:lpstr>
      <vt:lpstr>层次聚类</vt:lpstr>
      <vt:lpstr>层次聚类</vt:lpstr>
      <vt:lpstr>层次聚类</vt:lpstr>
      <vt:lpstr>PowerPoint 演示文稿</vt:lpstr>
      <vt:lpstr>案例背景</vt:lpstr>
      <vt:lpstr>原始数据情况</vt:lpstr>
      <vt:lpstr>原始数据情况</vt:lpstr>
      <vt:lpstr>挖掘目标</vt:lpstr>
      <vt:lpstr>分析方法与过程</vt:lpstr>
      <vt:lpstr>分析方法与过程</vt:lpstr>
      <vt:lpstr>分析方法与过程</vt:lpstr>
      <vt:lpstr>分析方法与过程</vt:lpstr>
      <vt:lpstr>分析方法与过程</vt:lpstr>
      <vt:lpstr>分析方法与过程</vt:lpstr>
      <vt:lpstr>分析方法与过程</vt:lpstr>
      <vt:lpstr>分析方法与过程</vt:lpstr>
      <vt:lpstr>分析方法与过程</vt:lpstr>
      <vt:lpstr>分析方法与过程</vt:lpstr>
      <vt:lpstr>分析方法与过程</vt:lpstr>
      <vt:lpstr>分析方法与过程</vt:lpstr>
      <vt:lpstr>分析方法与过程</vt:lpstr>
      <vt:lpstr>分析方法与过程</vt:lpstr>
      <vt:lpstr>深度学习环境配置</vt:lpstr>
      <vt:lpstr>PyTorch环境配置</vt:lpstr>
      <vt:lpstr>PyTorch环境配置</vt:lpstr>
      <vt:lpstr>PyTorch环境配置</vt:lpstr>
      <vt:lpstr>PyTorch环境配置</vt:lpstr>
      <vt:lpstr>PyTorch环境配置</vt:lpstr>
      <vt:lpstr>PyTorch环境配置</vt:lpstr>
      <vt:lpstr>PyTorch环境配置</vt:lpstr>
      <vt:lpstr>PyTorch环境配置</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lenovo</dc:creator>
  <cp:lastModifiedBy>邹逸雄</cp:lastModifiedBy>
  <cp:revision>1298</cp:revision>
  <dcterms:created xsi:type="dcterms:W3CDTF">2018-10-14T01:54:00Z</dcterms:created>
  <dcterms:modified xsi:type="dcterms:W3CDTF">2023-10-10T09:27:01Z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2052-11.1.0.12313</vt:lpwstr>
  </property>
  <property fmtid="{D5CDD505-2E9C-101B-9397-08002B2CF9AE}" pid="3" name="ICV">
    <vt:lpwstr>C65637C9F4C848E8ACA01F6F4A2BEC17</vt:lpwstr>
  </property>
</Properties>
</file>